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45901</c:v>
                </c:pt>
              </c:numCache>
            </c:numRef>
          </c:cat>
          <c:val>
            <c:numRef>
              <c:f>Sheet1!$B$2</c:f>
              <c:numCache>
                <c:formatCode>General</c:formatCode>
                <c:ptCount val="1"/>
                <c:pt idx="0">
                  <c:v>235</c:v>
                </c:pt>
              </c:numCache>
            </c:numRef>
          </c:val>
          <c:extLst>
            <c:ext xmlns:c16="http://schemas.microsoft.com/office/drawing/2014/chart" uri="{C3380CC4-5D6E-409C-BE32-E72D297353CC}">
              <c16:uniqueId val="{00000000-2FF3-40DC-B63C-085D2D1803E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45901</c:v>
                </c:pt>
              </c:numCache>
            </c:numRef>
          </c:cat>
          <c:val>
            <c:numRef>
              <c:f>Sheet1!$C$2</c:f>
              <c:numCache>
                <c:formatCode>General</c:formatCode>
                <c:ptCount val="1"/>
                <c:pt idx="0">
                  <c:v>612</c:v>
                </c:pt>
              </c:numCache>
            </c:numRef>
          </c:val>
          <c:extLst>
            <c:ext xmlns:c16="http://schemas.microsoft.com/office/drawing/2014/chart" uri="{C3380CC4-5D6E-409C-BE32-E72D297353CC}">
              <c16:uniqueId val="{00000001-2FF3-40DC-B63C-085D2D1803E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45901</c:v>
                </c:pt>
              </c:numCache>
            </c:numRef>
          </c:cat>
          <c:val>
            <c:numRef>
              <c:f>Sheet1!$D$2</c:f>
              <c:numCache>
                <c:formatCode>General</c:formatCode>
                <c:ptCount val="1"/>
                <c:pt idx="0">
                  <c:v>29552</c:v>
                </c:pt>
              </c:numCache>
            </c:numRef>
          </c:val>
          <c:extLst>
            <c:ext xmlns:c16="http://schemas.microsoft.com/office/drawing/2014/chart" uri="{C3380CC4-5D6E-409C-BE32-E72D297353CC}">
              <c16:uniqueId val="{00000002-2FF3-40DC-B63C-085D2D1803E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45901</c:v>
                </c:pt>
              </c:numCache>
            </c:numRef>
          </c:cat>
          <c:val>
            <c:numRef>
              <c:f>Sheet1!$E$2</c:f>
              <c:numCache>
                <c:formatCode>General</c:formatCode>
                <c:ptCount val="1"/>
                <c:pt idx="0">
                  <c:v>197</c:v>
                </c:pt>
              </c:numCache>
            </c:numRef>
          </c:val>
          <c:extLst>
            <c:ext xmlns:c16="http://schemas.microsoft.com/office/drawing/2014/chart" uri="{C3380CC4-5D6E-409C-BE32-E72D297353CC}">
              <c16:uniqueId val="{00000003-2FF3-40DC-B63C-085D2D1803E9}"/>
            </c:ext>
          </c:extLst>
        </c:ser>
        <c:dLbls>
          <c:showLegendKey val="0"/>
          <c:showVal val="0"/>
          <c:showCatName val="0"/>
          <c:showSerName val="0"/>
          <c:showPercent val="0"/>
          <c:showBubbleSize val="0"/>
        </c:dLbls>
        <c:gapWidth val="219"/>
        <c:overlap val="-27"/>
        <c:axId val="263734232"/>
        <c:axId val="263735872"/>
      </c:barChart>
      <c:dateAx>
        <c:axId val="26373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35872"/>
        <c:crosses val="autoZero"/>
        <c:auto val="1"/>
        <c:lblOffset val="100"/>
        <c:baseTimeUnit val="days"/>
      </c:dateAx>
      <c:valAx>
        <c:axId val="26373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3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3</c:v>
                </c:pt>
                <c:pt idx="1">
                  <c:v>0</c:v>
                </c:pt>
                <c:pt idx="2">
                  <c:v>-1</c:v>
                </c:pt>
                <c:pt idx="3">
                  <c:v>0</c:v>
                </c:pt>
                <c:pt idx="4">
                  <c:v>1</c:v>
                </c:pt>
                <c:pt idx="5">
                  <c:v>0</c:v>
                </c:pt>
                <c:pt idx="6">
                  <c:v>0</c:v>
                </c:pt>
                <c:pt idx="7">
                  <c:v>38</c:v>
                </c:pt>
                <c:pt idx="8">
                  <c:v>0</c:v>
                </c:pt>
              </c:numCache>
            </c:numRef>
          </c:val>
          <c:extLst>
            <c:ext xmlns:c16="http://schemas.microsoft.com/office/drawing/2014/chart" uri="{C3380CC4-5D6E-409C-BE32-E72D297353CC}">
              <c16:uniqueId val="{00000000-886C-41CC-8C0A-61C06035CB4E}"/>
            </c:ext>
          </c:extLst>
        </c:ser>
        <c:dLbls>
          <c:showLegendKey val="0"/>
          <c:showVal val="0"/>
          <c:showCatName val="0"/>
          <c:showSerName val="0"/>
          <c:showPercent val="0"/>
          <c:showBubbleSize val="0"/>
        </c:dLbls>
        <c:gapWidth val="219"/>
        <c:overlap val="-27"/>
        <c:axId val="408661088"/>
        <c:axId val="401534200"/>
      </c:barChart>
      <c:dateAx>
        <c:axId val="40866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34200"/>
        <c:crosses val="autoZero"/>
        <c:auto val="1"/>
        <c:lblOffset val="100"/>
        <c:baseTimeUnit val="months"/>
      </c:dateAx>
      <c:valAx>
        <c:axId val="40153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6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1</c:v>
                </c:pt>
                <c:pt idx="1">
                  <c:v>3</c:v>
                </c:pt>
                <c:pt idx="2">
                  <c:v>2</c:v>
                </c:pt>
                <c:pt idx="3">
                  <c:v>4</c:v>
                </c:pt>
                <c:pt idx="4">
                  <c:v>6</c:v>
                </c:pt>
                <c:pt idx="5">
                  <c:v>9</c:v>
                </c:pt>
                <c:pt idx="6">
                  <c:v>5</c:v>
                </c:pt>
                <c:pt idx="7">
                  <c:v>5</c:v>
                </c:pt>
                <c:pt idx="8">
                  <c:v>3</c:v>
                </c:pt>
              </c:numCache>
            </c:numRef>
          </c:val>
          <c:extLst>
            <c:ext xmlns:c16="http://schemas.microsoft.com/office/drawing/2014/chart" uri="{C3380CC4-5D6E-409C-BE32-E72D297353CC}">
              <c16:uniqueId val="{00000000-AEB0-441B-BC3D-9D6E6836C88F}"/>
            </c:ext>
          </c:extLst>
        </c:ser>
        <c:dLbls>
          <c:showLegendKey val="0"/>
          <c:showVal val="0"/>
          <c:showCatName val="0"/>
          <c:showSerName val="0"/>
          <c:showPercent val="0"/>
          <c:showBubbleSize val="0"/>
        </c:dLbls>
        <c:gapWidth val="219"/>
        <c:overlap val="-27"/>
        <c:axId val="407942568"/>
        <c:axId val="407944864"/>
      </c:barChart>
      <c:dateAx>
        <c:axId val="40794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44864"/>
        <c:crosses val="autoZero"/>
        <c:auto val="1"/>
        <c:lblOffset val="100"/>
        <c:baseTimeUnit val="months"/>
      </c:dateAx>
      <c:valAx>
        <c:axId val="40794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4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559</c:v>
                </c:pt>
                <c:pt idx="1">
                  <c:v>565</c:v>
                </c:pt>
                <c:pt idx="2">
                  <c:v>557</c:v>
                </c:pt>
                <c:pt idx="3">
                  <c:v>1251</c:v>
                </c:pt>
                <c:pt idx="4">
                  <c:v>597</c:v>
                </c:pt>
                <c:pt idx="5">
                  <c:v>489</c:v>
                </c:pt>
                <c:pt idx="6">
                  <c:v>725</c:v>
                </c:pt>
                <c:pt idx="7">
                  <c:v>2022</c:v>
                </c:pt>
                <c:pt idx="8">
                  <c:v>741</c:v>
                </c:pt>
              </c:numCache>
            </c:numRef>
          </c:val>
          <c:extLst>
            <c:ext xmlns:c16="http://schemas.microsoft.com/office/drawing/2014/chart" uri="{C3380CC4-5D6E-409C-BE32-E72D297353CC}">
              <c16:uniqueId val="{00000000-2F05-4D2F-B05C-9C16CC061EDE}"/>
            </c:ext>
          </c:extLst>
        </c:ser>
        <c:ser>
          <c:idx val="1"/>
          <c:order val="1"/>
          <c:tx>
            <c:strRef>
              <c:f>Sheet1!$C$1</c:f>
              <c:strCache>
                <c:ptCount val="1"/>
                <c:pt idx="0">
                  <c:v>First Insurance Company of Hawaii, LTD</c:v>
                </c:pt>
              </c:strCache>
            </c:strRef>
          </c:tx>
          <c:spPr>
            <a:solidFill>
              <a:schemeClr val="accent2"/>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Sheet1!$C$2:$C$10</c:f>
              <c:numCache>
                <c:formatCode>General</c:formatCode>
                <c:ptCount val="9"/>
                <c:pt idx="0">
                  <c:v>25</c:v>
                </c:pt>
                <c:pt idx="1">
                  <c:v>67</c:v>
                </c:pt>
                <c:pt idx="2">
                  <c:v>74</c:v>
                </c:pt>
                <c:pt idx="3">
                  <c:v>170</c:v>
                </c:pt>
                <c:pt idx="4">
                  <c:v>59</c:v>
                </c:pt>
                <c:pt idx="5">
                  <c:v>61</c:v>
                </c:pt>
                <c:pt idx="6">
                  <c:v>63</c:v>
                </c:pt>
                <c:pt idx="7">
                  <c:v>91</c:v>
                </c:pt>
                <c:pt idx="8">
                  <c:v>72</c:v>
                </c:pt>
              </c:numCache>
            </c:numRef>
          </c:val>
          <c:extLst>
            <c:ext xmlns:c16="http://schemas.microsoft.com/office/drawing/2014/chart" uri="{C3380CC4-5D6E-409C-BE32-E72D297353CC}">
              <c16:uniqueId val="{00000001-2F05-4D2F-B05C-9C16CC061EDE}"/>
            </c:ext>
          </c:extLst>
        </c:ser>
        <c:ser>
          <c:idx val="2"/>
          <c:order val="2"/>
          <c:tx>
            <c:strRef>
              <c:f>Sheet1!$D$1</c:f>
              <c:strCache>
                <c:ptCount val="1"/>
                <c:pt idx="0">
                  <c:v>Tokio Marine America</c:v>
                </c:pt>
              </c:strCache>
            </c:strRef>
          </c:tx>
          <c:spPr>
            <a:solidFill>
              <a:schemeClr val="accent3"/>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Sheet1!$D$2:$D$10</c:f>
              <c:numCache>
                <c:formatCode>General</c:formatCode>
                <c:ptCount val="9"/>
                <c:pt idx="0">
                  <c:v>31</c:v>
                </c:pt>
                <c:pt idx="1">
                  <c:v>18</c:v>
                </c:pt>
                <c:pt idx="2">
                  <c:v>39</c:v>
                </c:pt>
                <c:pt idx="3">
                  <c:v>42</c:v>
                </c:pt>
                <c:pt idx="4">
                  <c:v>62</c:v>
                </c:pt>
                <c:pt idx="5">
                  <c:v>31</c:v>
                </c:pt>
                <c:pt idx="6">
                  <c:v>44</c:v>
                </c:pt>
                <c:pt idx="7">
                  <c:v>40</c:v>
                </c:pt>
                <c:pt idx="8">
                  <c:v>49</c:v>
                </c:pt>
              </c:numCache>
            </c:numRef>
          </c:val>
          <c:extLst>
            <c:ext xmlns:c16="http://schemas.microsoft.com/office/drawing/2014/chart" uri="{C3380CC4-5D6E-409C-BE32-E72D297353CC}">
              <c16:uniqueId val="{00000002-2F05-4D2F-B05C-9C16CC061EDE}"/>
            </c:ext>
          </c:extLst>
        </c:ser>
        <c:ser>
          <c:idx val="3"/>
          <c:order val="3"/>
          <c:tx>
            <c:strRef>
              <c:f>Sheet1!$E$1</c:f>
              <c:strCache>
                <c:ptCount val="1"/>
                <c:pt idx="0">
                  <c:v>Tokio Marine North America Services</c:v>
                </c:pt>
              </c:strCache>
            </c:strRef>
          </c:tx>
          <c:spPr>
            <a:solidFill>
              <a:schemeClr val="accent4"/>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Sheet1!$E$2:$E$10</c:f>
              <c:numCache>
                <c:formatCode>General</c:formatCode>
                <c:ptCount val="9"/>
                <c:pt idx="0">
                  <c:v>12</c:v>
                </c:pt>
                <c:pt idx="1">
                  <c:v>24</c:v>
                </c:pt>
                <c:pt idx="2">
                  <c:v>16</c:v>
                </c:pt>
                <c:pt idx="3">
                  <c:v>34</c:v>
                </c:pt>
                <c:pt idx="4">
                  <c:v>85</c:v>
                </c:pt>
                <c:pt idx="5">
                  <c:v>19</c:v>
                </c:pt>
                <c:pt idx="6">
                  <c:v>32</c:v>
                </c:pt>
                <c:pt idx="7">
                  <c:v>44</c:v>
                </c:pt>
                <c:pt idx="8">
                  <c:v>37</c:v>
                </c:pt>
              </c:numCache>
            </c:numRef>
          </c:val>
          <c:extLst>
            <c:ext xmlns:c16="http://schemas.microsoft.com/office/drawing/2014/chart" uri="{C3380CC4-5D6E-409C-BE32-E72D297353CC}">
              <c16:uniqueId val="{00000003-2F05-4D2F-B05C-9C16CC061EDE}"/>
            </c:ext>
          </c:extLst>
        </c:ser>
        <c:dLbls>
          <c:showLegendKey val="0"/>
          <c:showVal val="0"/>
          <c:showCatName val="0"/>
          <c:showSerName val="0"/>
          <c:showPercent val="0"/>
          <c:showBubbleSize val="0"/>
        </c:dLbls>
        <c:gapWidth val="219"/>
        <c:overlap val="-27"/>
        <c:axId val="412467768"/>
        <c:axId val="412464160"/>
      </c:barChart>
      <c:catAx>
        <c:axId val="41246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64160"/>
        <c:crosses val="autoZero"/>
        <c:auto val="1"/>
        <c:lblAlgn val="ctr"/>
        <c:lblOffset val="100"/>
        <c:noMultiLvlLbl val="0"/>
      </c:catAx>
      <c:valAx>
        <c:axId val="41246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6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971</c:v>
                </c:pt>
                <c:pt idx="1">
                  <c:v>781</c:v>
                </c:pt>
                <c:pt idx="2">
                  <c:v>598</c:v>
                </c:pt>
                <c:pt idx="3">
                  <c:v>765</c:v>
                </c:pt>
                <c:pt idx="4">
                  <c:v>1457</c:v>
                </c:pt>
                <c:pt idx="5">
                  <c:v>1335</c:v>
                </c:pt>
                <c:pt idx="6">
                  <c:v>632</c:v>
                </c:pt>
                <c:pt idx="7">
                  <c:v>1308</c:v>
                </c:pt>
                <c:pt idx="8">
                  <c:v>795</c:v>
                </c:pt>
              </c:numCache>
            </c:numRef>
          </c:val>
          <c:extLst>
            <c:ext xmlns:c16="http://schemas.microsoft.com/office/drawing/2014/chart" uri="{C3380CC4-5D6E-409C-BE32-E72D297353CC}">
              <c16:uniqueId val="{00000000-1065-495E-BCE9-384ACBDB285A}"/>
            </c:ext>
          </c:extLst>
        </c:ser>
        <c:dLbls>
          <c:showLegendKey val="0"/>
          <c:showVal val="0"/>
          <c:showCatName val="0"/>
          <c:showSerName val="0"/>
          <c:showPercent val="0"/>
          <c:showBubbleSize val="0"/>
        </c:dLbls>
        <c:gapWidth val="219"/>
        <c:overlap val="-27"/>
        <c:axId val="412469080"/>
        <c:axId val="412468752"/>
      </c:barChart>
      <c:dateAx>
        <c:axId val="41246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68752"/>
        <c:crosses val="autoZero"/>
        <c:auto val="1"/>
        <c:lblOffset val="100"/>
        <c:baseTimeUnit val="months"/>
      </c:dateAx>
      <c:valAx>
        <c:axId val="41246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6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-1</c:v>
                </c:pt>
                <c:pt idx="1">
                  <c:v>-2</c:v>
                </c:pt>
                <c:pt idx="2">
                  <c:v>-1</c:v>
                </c:pt>
                <c:pt idx="3">
                  <c:v>1</c:v>
                </c:pt>
                <c:pt idx="4">
                  <c:v>-2</c:v>
                </c:pt>
                <c:pt idx="5">
                  <c:v>1</c:v>
                </c:pt>
                <c:pt idx="6">
                  <c:v>4</c:v>
                </c:pt>
                <c:pt idx="7">
                  <c:v>-2</c:v>
                </c:pt>
                <c:pt idx="8">
                  <c:v>1</c:v>
                </c:pt>
              </c:numCache>
            </c:numRef>
          </c:val>
          <c:extLst>
            <c:ext xmlns:c16="http://schemas.microsoft.com/office/drawing/2014/chart" uri="{C3380CC4-5D6E-409C-BE32-E72D297353CC}">
              <c16:uniqueId val="{00000000-093C-4F97-863E-56DAF33D3C8A}"/>
            </c:ext>
          </c:extLst>
        </c:ser>
        <c:dLbls>
          <c:showLegendKey val="0"/>
          <c:showVal val="0"/>
          <c:showCatName val="0"/>
          <c:showSerName val="0"/>
          <c:showPercent val="0"/>
          <c:showBubbleSize val="0"/>
        </c:dLbls>
        <c:gapWidth val="219"/>
        <c:overlap val="-27"/>
        <c:axId val="497134632"/>
        <c:axId val="497141848"/>
      </c:barChart>
      <c:dateAx>
        <c:axId val="49713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41848"/>
        <c:crosses val="autoZero"/>
        <c:auto val="1"/>
        <c:lblOffset val="100"/>
        <c:baseTimeUnit val="months"/>
      </c:dateAx>
      <c:valAx>
        <c:axId val="49714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1</c:v>
                </c:pt>
                <c:pt idx="1">
                  <c:v>1</c:v>
                </c:pt>
                <c:pt idx="2">
                  <c:v>1</c:v>
                </c:pt>
                <c:pt idx="3">
                  <c:v>1</c:v>
                </c:pt>
                <c:pt idx="4">
                  <c:v>0</c:v>
                </c:pt>
                <c:pt idx="5">
                  <c:v>1</c:v>
                </c:pt>
                <c:pt idx="6">
                  <c:v>1</c:v>
                </c:pt>
                <c:pt idx="7">
                  <c:v>0</c:v>
                </c:pt>
                <c:pt idx="8">
                  <c:v>0</c:v>
                </c:pt>
              </c:numCache>
            </c:numRef>
          </c:val>
          <c:extLst>
            <c:ext xmlns:c16="http://schemas.microsoft.com/office/drawing/2014/chart" uri="{C3380CC4-5D6E-409C-BE32-E72D297353CC}">
              <c16:uniqueId val="{00000000-67F9-440E-A25C-E67B548F1021}"/>
            </c:ext>
          </c:extLst>
        </c:ser>
        <c:dLbls>
          <c:showLegendKey val="0"/>
          <c:showVal val="0"/>
          <c:showCatName val="0"/>
          <c:showSerName val="0"/>
          <c:showPercent val="0"/>
          <c:showBubbleSize val="0"/>
        </c:dLbls>
        <c:gapWidth val="219"/>
        <c:overlap val="-27"/>
        <c:axId val="497137256"/>
        <c:axId val="497133976"/>
      </c:barChart>
      <c:dateAx>
        <c:axId val="49713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3976"/>
        <c:crosses val="autoZero"/>
        <c:auto val="1"/>
        <c:lblOffset val="100"/>
        <c:baseTimeUnit val="months"/>
      </c:dateAx>
      <c:valAx>
        <c:axId val="49713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7</c:v>
                </c:pt>
                <c:pt idx="1">
                  <c:v>8</c:v>
                </c:pt>
                <c:pt idx="2">
                  <c:v>8</c:v>
                </c:pt>
                <c:pt idx="3">
                  <c:v>11</c:v>
                </c:pt>
                <c:pt idx="4">
                  <c:v>9</c:v>
                </c:pt>
                <c:pt idx="5">
                  <c:v>2</c:v>
                </c:pt>
                <c:pt idx="6">
                  <c:v>6</c:v>
                </c:pt>
                <c:pt idx="7">
                  <c:v>7</c:v>
                </c:pt>
                <c:pt idx="8">
                  <c:v>5</c:v>
                </c:pt>
              </c:numCache>
            </c:numRef>
          </c:val>
          <c:extLst>
            <c:ext xmlns:c16="http://schemas.microsoft.com/office/drawing/2014/chart" uri="{C3380CC4-5D6E-409C-BE32-E72D297353CC}">
              <c16:uniqueId val="{00000000-4243-40BA-A1D9-17E6CC74F5FD}"/>
            </c:ext>
          </c:extLst>
        </c:ser>
        <c:dLbls>
          <c:showLegendKey val="0"/>
          <c:showVal val="0"/>
          <c:showCatName val="0"/>
          <c:showSerName val="0"/>
          <c:showPercent val="0"/>
          <c:showBubbleSize val="0"/>
        </c:dLbls>
        <c:gapWidth val="219"/>
        <c:overlap val="-27"/>
        <c:axId val="497140536"/>
        <c:axId val="497136600"/>
      </c:barChart>
      <c:catAx>
        <c:axId val="49714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36600"/>
        <c:crosses val="autoZero"/>
        <c:auto val="1"/>
        <c:lblAlgn val="ctr"/>
        <c:lblOffset val="100"/>
        <c:noMultiLvlLbl val="0"/>
      </c:catAx>
      <c:valAx>
        <c:axId val="49713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14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437</c:v>
                </c:pt>
                <c:pt idx="1">
                  <c:v>436</c:v>
                </c:pt>
                <c:pt idx="2">
                  <c:v>564</c:v>
                </c:pt>
                <c:pt idx="3">
                  <c:v>772</c:v>
                </c:pt>
                <c:pt idx="4">
                  <c:v>566</c:v>
                </c:pt>
                <c:pt idx="5">
                  <c:v>651</c:v>
                </c:pt>
                <c:pt idx="6">
                  <c:v>711</c:v>
                </c:pt>
                <c:pt idx="7">
                  <c:v>759</c:v>
                </c:pt>
                <c:pt idx="8">
                  <c:v>710</c:v>
                </c:pt>
              </c:numCache>
            </c:numRef>
          </c:val>
          <c:extLst>
            <c:ext xmlns:c16="http://schemas.microsoft.com/office/drawing/2014/chart" uri="{C3380CC4-5D6E-409C-BE32-E72D297353CC}">
              <c16:uniqueId val="{00000000-B361-4F9B-AB74-44B9A222A8C1}"/>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Sheet1!$C$2:$C$10</c:f>
              <c:numCache>
                <c:formatCode>General</c:formatCode>
                <c:ptCount val="9"/>
                <c:pt idx="0">
                  <c:v>28</c:v>
                </c:pt>
                <c:pt idx="1">
                  <c:v>20</c:v>
                </c:pt>
                <c:pt idx="2">
                  <c:v>41</c:v>
                </c:pt>
                <c:pt idx="3">
                  <c:v>42</c:v>
                </c:pt>
                <c:pt idx="4">
                  <c:v>44</c:v>
                </c:pt>
                <c:pt idx="5">
                  <c:v>37</c:v>
                </c:pt>
                <c:pt idx="6">
                  <c:v>15</c:v>
                </c:pt>
                <c:pt idx="7">
                  <c:v>26</c:v>
                </c:pt>
                <c:pt idx="8">
                  <c:v>31</c:v>
                </c:pt>
              </c:numCache>
            </c:numRef>
          </c:val>
          <c:extLst>
            <c:ext xmlns:c16="http://schemas.microsoft.com/office/drawing/2014/chart" uri="{C3380CC4-5D6E-409C-BE32-E72D297353CC}">
              <c16:uniqueId val="{00000001-B361-4F9B-AB74-44B9A222A8C1}"/>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Sheet1!$D$2:$D$10</c:f>
              <c:numCache>
                <c:formatCode>General</c:formatCode>
                <c:ptCount val="9"/>
                <c:pt idx="0">
                  <c:v>335</c:v>
                </c:pt>
                <c:pt idx="1">
                  <c:v>266</c:v>
                </c:pt>
                <c:pt idx="2">
                  <c:v>1174</c:v>
                </c:pt>
                <c:pt idx="3">
                  <c:v>394</c:v>
                </c:pt>
                <c:pt idx="4">
                  <c:v>498</c:v>
                </c:pt>
                <c:pt idx="5">
                  <c:v>465</c:v>
                </c:pt>
                <c:pt idx="6">
                  <c:v>736</c:v>
                </c:pt>
                <c:pt idx="7">
                  <c:v>651</c:v>
                </c:pt>
                <c:pt idx="8">
                  <c:v>319</c:v>
                </c:pt>
              </c:numCache>
            </c:numRef>
          </c:val>
          <c:extLst>
            <c:ext xmlns:c16="http://schemas.microsoft.com/office/drawing/2014/chart" uri="{C3380CC4-5D6E-409C-BE32-E72D297353CC}">
              <c16:uniqueId val="{00000002-B361-4F9B-AB74-44B9A222A8C1}"/>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Sheet1!$E$2:$E$10</c:f>
              <c:numCache>
                <c:formatCode>General</c:formatCode>
                <c:ptCount val="9"/>
                <c:pt idx="0">
                  <c:v>96</c:v>
                </c:pt>
                <c:pt idx="1">
                  <c:v>97</c:v>
                </c:pt>
                <c:pt idx="2">
                  <c:v>141</c:v>
                </c:pt>
                <c:pt idx="3">
                  <c:v>177</c:v>
                </c:pt>
                <c:pt idx="4">
                  <c:v>217</c:v>
                </c:pt>
                <c:pt idx="5">
                  <c:v>197</c:v>
                </c:pt>
                <c:pt idx="6">
                  <c:v>184</c:v>
                </c:pt>
                <c:pt idx="7">
                  <c:v>279</c:v>
                </c:pt>
                <c:pt idx="8">
                  <c:v>214</c:v>
                </c:pt>
              </c:numCache>
            </c:numRef>
          </c:val>
          <c:extLst>
            <c:ext xmlns:c16="http://schemas.microsoft.com/office/drawing/2014/chart" uri="{C3380CC4-5D6E-409C-BE32-E72D297353CC}">
              <c16:uniqueId val="{00000003-B361-4F9B-AB74-44B9A222A8C1}"/>
            </c:ext>
          </c:extLst>
        </c:ser>
        <c:dLbls>
          <c:showLegendKey val="0"/>
          <c:showVal val="0"/>
          <c:showCatName val="0"/>
          <c:showSerName val="0"/>
          <c:showPercent val="0"/>
          <c:showBubbleSize val="0"/>
        </c:dLbls>
        <c:gapWidth val="219"/>
        <c:overlap val="-27"/>
        <c:axId val="518860648"/>
        <c:axId val="518853760"/>
      </c:barChart>
      <c:dateAx>
        <c:axId val="51886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53760"/>
        <c:crosses val="autoZero"/>
        <c:auto val="1"/>
        <c:lblOffset val="100"/>
        <c:baseTimeUnit val="months"/>
      </c:dateAx>
      <c:valAx>
        <c:axId val="51885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6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98</c:v>
                </c:pt>
                <c:pt idx="1">
                  <c:v>99</c:v>
                </c:pt>
                <c:pt idx="2">
                  <c:v>84</c:v>
                </c:pt>
                <c:pt idx="3">
                  <c:v>93</c:v>
                </c:pt>
                <c:pt idx="4">
                  <c:v>100</c:v>
                </c:pt>
                <c:pt idx="5">
                  <c:v>193</c:v>
                </c:pt>
                <c:pt idx="6">
                  <c:v>158</c:v>
                </c:pt>
                <c:pt idx="7">
                  <c:v>89</c:v>
                </c:pt>
                <c:pt idx="8">
                  <c:v>115</c:v>
                </c:pt>
              </c:numCache>
            </c:numRef>
          </c:val>
          <c:extLst>
            <c:ext xmlns:c16="http://schemas.microsoft.com/office/drawing/2014/chart" uri="{C3380CC4-5D6E-409C-BE32-E72D297353CC}">
              <c16:uniqueId val="{00000000-AFB6-49B3-BAF2-5CDCC2E9FBA5}"/>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Sheet1!$C$2:$C$10</c:f>
              <c:numCache>
                <c:formatCode>General</c:formatCode>
                <c:ptCount val="9"/>
                <c:pt idx="0">
                  <c:v>47</c:v>
                </c:pt>
                <c:pt idx="1">
                  <c:v>53</c:v>
                </c:pt>
                <c:pt idx="2">
                  <c:v>32</c:v>
                </c:pt>
                <c:pt idx="3">
                  <c:v>68</c:v>
                </c:pt>
                <c:pt idx="4">
                  <c:v>33</c:v>
                </c:pt>
                <c:pt idx="5">
                  <c:v>26</c:v>
                </c:pt>
                <c:pt idx="6">
                  <c:v>38</c:v>
                </c:pt>
                <c:pt idx="7">
                  <c:v>60</c:v>
                </c:pt>
                <c:pt idx="8">
                  <c:v>32</c:v>
                </c:pt>
              </c:numCache>
            </c:numRef>
          </c:val>
          <c:extLst>
            <c:ext xmlns:c16="http://schemas.microsoft.com/office/drawing/2014/chart" uri="{C3380CC4-5D6E-409C-BE32-E72D297353CC}">
              <c16:uniqueId val="{00000001-AFB6-49B3-BAF2-5CDCC2E9FBA5}"/>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Sheet1!$D$2:$D$10</c:f>
              <c:numCache>
                <c:formatCode>General</c:formatCode>
                <c:ptCount val="9"/>
                <c:pt idx="0">
                  <c:v>48</c:v>
                </c:pt>
                <c:pt idx="1">
                  <c:v>58</c:v>
                </c:pt>
                <c:pt idx="2">
                  <c:v>37</c:v>
                </c:pt>
                <c:pt idx="3">
                  <c:v>57</c:v>
                </c:pt>
                <c:pt idx="4">
                  <c:v>77</c:v>
                </c:pt>
                <c:pt idx="5">
                  <c:v>162</c:v>
                </c:pt>
                <c:pt idx="6">
                  <c:v>88</c:v>
                </c:pt>
                <c:pt idx="7">
                  <c:v>98</c:v>
                </c:pt>
                <c:pt idx="8">
                  <c:v>51</c:v>
                </c:pt>
              </c:numCache>
            </c:numRef>
          </c:val>
          <c:extLst>
            <c:ext xmlns:c16="http://schemas.microsoft.com/office/drawing/2014/chart" uri="{C3380CC4-5D6E-409C-BE32-E72D297353CC}">
              <c16:uniqueId val="{00000002-AFB6-49B3-BAF2-5CDCC2E9FBA5}"/>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Sheet1!$E$2:$E$10</c:f>
              <c:numCache>
                <c:formatCode>General</c:formatCode>
                <c:ptCount val="9"/>
                <c:pt idx="0">
                  <c:v>30</c:v>
                </c:pt>
                <c:pt idx="1">
                  <c:v>45</c:v>
                </c:pt>
                <c:pt idx="2">
                  <c:v>47</c:v>
                </c:pt>
                <c:pt idx="3">
                  <c:v>69</c:v>
                </c:pt>
                <c:pt idx="4">
                  <c:v>70</c:v>
                </c:pt>
                <c:pt idx="5">
                  <c:v>53</c:v>
                </c:pt>
                <c:pt idx="6">
                  <c:v>60</c:v>
                </c:pt>
                <c:pt idx="7">
                  <c:v>63</c:v>
                </c:pt>
                <c:pt idx="8">
                  <c:v>50</c:v>
                </c:pt>
              </c:numCache>
            </c:numRef>
          </c:val>
          <c:extLst>
            <c:ext xmlns:c16="http://schemas.microsoft.com/office/drawing/2014/chart" uri="{C3380CC4-5D6E-409C-BE32-E72D297353CC}">
              <c16:uniqueId val="{00000003-AFB6-49B3-BAF2-5CDCC2E9FBA5}"/>
            </c:ext>
          </c:extLst>
        </c:ser>
        <c:dLbls>
          <c:showLegendKey val="0"/>
          <c:showVal val="0"/>
          <c:showCatName val="0"/>
          <c:showSerName val="0"/>
          <c:showPercent val="0"/>
          <c:showBubbleSize val="0"/>
        </c:dLbls>
        <c:gapWidth val="219"/>
        <c:overlap val="-27"/>
        <c:axId val="518862944"/>
        <c:axId val="518865896"/>
      </c:barChart>
      <c:catAx>
        <c:axId val="51886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65896"/>
        <c:crosses val="autoZero"/>
        <c:auto val="1"/>
        <c:lblAlgn val="ctr"/>
        <c:lblOffset val="100"/>
        <c:noMultiLvlLbl val="0"/>
      </c:catAx>
      <c:valAx>
        <c:axId val="51886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6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1977</c:v>
                </c:pt>
                <c:pt idx="1">
                  <c:v>1997</c:v>
                </c:pt>
                <c:pt idx="2">
                  <c:v>1946</c:v>
                </c:pt>
                <c:pt idx="3">
                  <c:v>2792</c:v>
                </c:pt>
                <c:pt idx="4">
                  <c:v>2208</c:v>
                </c:pt>
                <c:pt idx="5">
                  <c:v>1938</c:v>
                </c:pt>
                <c:pt idx="6">
                  <c:v>2844</c:v>
                </c:pt>
                <c:pt idx="7">
                  <c:v>2239</c:v>
                </c:pt>
                <c:pt idx="8">
                  <c:v>2657</c:v>
                </c:pt>
              </c:numCache>
            </c:numRef>
          </c:val>
          <c:extLst>
            <c:ext xmlns:c16="http://schemas.microsoft.com/office/drawing/2014/chart" uri="{C3380CC4-5D6E-409C-BE32-E72D297353CC}">
              <c16:uniqueId val="{00000000-67DB-464E-B868-740FE17E84A4}"/>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Sheet1!$C$2:$C$10</c:f>
              <c:numCache>
                <c:formatCode>General</c:formatCode>
                <c:ptCount val="9"/>
                <c:pt idx="0">
                  <c:v>239</c:v>
                </c:pt>
                <c:pt idx="1">
                  <c:v>479</c:v>
                </c:pt>
                <c:pt idx="2">
                  <c:v>263</c:v>
                </c:pt>
                <c:pt idx="3">
                  <c:v>680</c:v>
                </c:pt>
                <c:pt idx="4">
                  <c:v>398</c:v>
                </c:pt>
                <c:pt idx="5">
                  <c:v>183</c:v>
                </c:pt>
                <c:pt idx="6">
                  <c:v>231</c:v>
                </c:pt>
                <c:pt idx="7">
                  <c:v>482</c:v>
                </c:pt>
                <c:pt idx="8">
                  <c:v>230</c:v>
                </c:pt>
              </c:numCache>
            </c:numRef>
          </c:val>
          <c:extLst>
            <c:ext xmlns:c16="http://schemas.microsoft.com/office/drawing/2014/chart" uri="{C3380CC4-5D6E-409C-BE32-E72D297353CC}">
              <c16:uniqueId val="{00000001-67DB-464E-B868-740FE17E84A4}"/>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Sheet1!$D$2:$D$10</c:f>
              <c:numCache>
                <c:formatCode>General</c:formatCode>
                <c:ptCount val="9"/>
                <c:pt idx="0">
                  <c:v>339</c:v>
                </c:pt>
                <c:pt idx="1">
                  <c:v>464</c:v>
                </c:pt>
                <c:pt idx="2">
                  <c:v>303</c:v>
                </c:pt>
                <c:pt idx="3">
                  <c:v>513</c:v>
                </c:pt>
                <c:pt idx="4">
                  <c:v>1012</c:v>
                </c:pt>
                <c:pt idx="5">
                  <c:v>325</c:v>
                </c:pt>
                <c:pt idx="6">
                  <c:v>530</c:v>
                </c:pt>
                <c:pt idx="7">
                  <c:v>786</c:v>
                </c:pt>
                <c:pt idx="8">
                  <c:v>513</c:v>
                </c:pt>
              </c:numCache>
            </c:numRef>
          </c:val>
          <c:extLst>
            <c:ext xmlns:c16="http://schemas.microsoft.com/office/drawing/2014/chart" uri="{C3380CC4-5D6E-409C-BE32-E72D297353CC}">
              <c16:uniqueId val="{00000002-67DB-464E-B868-740FE17E84A4}"/>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Sheet1!$E$2:$E$10</c:f>
              <c:numCache>
                <c:formatCode>General</c:formatCode>
                <c:ptCount val="9"/>
                <c:pt idx="0">
                  <c:v>397</c:v>
                </c:pt>
                <c:pt idx="1">
                  <c:v>541</c:v>
                </c:pt>
                <c:pt idx="2">
                  <c:v>618</c:v>
                </c:pt>
                <c:pt idx="3">
                  <c:v>906</c:v>
                </c:pt>
                <c:pt idx="4">
                  <c:v>913</c:v>
                </c:pt>
                <c:pt idx="5">
                  <c:v>480</c:v>
                </c:pt>
                <c:pt idx="6">
                  <c:v>782</c:v>
                </c:pt>
                <c:pt idx="7">
                  <c:v>830</c:v>
                </c:pt>
                <c:pt idx="8">
                  <c:v>706</c:v>
                </c:pt>
              </c:numCache>
            </c:numRef>
          </c:val>
          <c:extLst>
            <c:ext xmlns:c16="http://schemas.microsoft.com/office/drawing/2014/chart" uri="{C3380CC4-5D6E-409C-BE32-E72D297353CC}">
              <c16:uniqueId val="{00000003-67DB-464E-B868-740FE17E84A4}"/>
            </c:ext>
          </c:extLst>
        </c:ser>
        <c:dLbls>
          <c:showLegendKey val="0"/>
          <c:showVal val="0"/>
          <c:showCatName val="0"/>
          <c:showSerName val="0"/>
          <c:showPercent val="0"/>
          <c:showBubbleSize val="0"/>
        </c:dLbls>
        <c:gapWidth val="219"/>
        <c:overlap val="-27"/>
        <c:axId val="518862288"/>
        <c:axId val="518861304"/>
      </c:barChart>
      <c:catAx>
        <c:axId val="51886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61304"/>
        <c:crosses val="autoZero"/>
        <c:auto val="1"/>
        <c:lblAlgn val="ctr"/>
        <c:lblOffset val="100"/>
        <c:noMultiLvlLbl val="0"/>
      </c:catAx>
      <c:valAx>
        <c:axId val="51886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6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2024-12</c:v>
                </c:pt>
                <c:pt idx="1">
                  <c:v>2025-01</c:v>
                </c:pt>
                <c:pt idx="2">
                  <c:v>2025-02</c:v>
                </c:pt>
                <c:pt idx="3">
                  <c:v>2025-03</c:v>
                </c:pt>
                <c:pt idx="4">
                  <c:v>2025-04</c:v>
                </c:pt>
                <c:pt idx="5">
                  <c:v>2025-05</c:v>
                </c:pt>
                <c:pt idx="6">
                  <c:v>2025-06</c:v>
                </c:pt>
                <c:pt idx="7">
                  <c:v>2025-07</c:v>
                </c:pt>
                <c:pt idx="8">
                  <c:v>2025-08</c:v>
                </c:pt>
                <c:pt idx="9">
                  <c:v>2025-09</c:v>
                </c:pt>
              </c:strCache>
            </c:strRef>
          </c:cat>
          <c:val>
            <c:numRef>
              <c:f>Sheet1!$B$2:$B$11</c:f>
              <c:numCache>
                <c:formatCode>General</c:formatCode>
                <c:ptCount val="10"/>
                <c:pt idx="0">
                  <c:v>1230</c:v>
                </c:pt>
                <c:pt idx="1">
                  <c:v>58494</c:v>
                </c:pt>
                <c:pt idx="2">
                  <c:v>51817</c:v>
                </c:pt>
                <c:pt idx="3">
                  <c:v>46792</c:v>
                </c:pt>
                <c:pt idx="4">
                  <c:v>62668</c:v>
                </c:pt>
                <c:pt idx="5">
                  <c:v>60207</c:v>
                </c:pt>
                <c:pt idx="6">
                  <c:v>122524</c:v>
                </c:pt>
                <c:pt idx="7">
                  <c:v>93721</c:v>
                </c:pt>
                <c:pt idx="8">
                  <c:v>77788</c:v>
                </c:pt>
                <c:pt idx="9">
                  <c:v>91702</c:v>
                </c:pt>
              </c:numCache>
            </c:numRef>
          </c:val>
          <c:extLst>
            <c:ext xmlns:c16="http://schemas.microsoft.com/office/drawing/2014/chart" uri="{C3380CC4-5D6E-409C-BE32-E72D297353CC}">
              <c16:uniqueId val="{00000000-E69C-4B25-8A51-7AE9AF9584B2}"/>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Sheet1!$A$2:$A$11</c:f>
              <c:strCache>
                <c:ptCount val="10"/>
                <c:pt idx="0">
                  <c:v>2024-12</c:v>
                </c:pt>
                <c:pt idx="1">
                  <c:v>2025-01</c:v>
                </c:pt>
                <c:pt idx="2">
                  <c:v>2025-02</c:v>
                </c:pt>
                <c:pt idx="3">
                  <c:v>2025-03</c:v>
                </c:pt>
                <c:pt idx="4">
                  <c:v>2025-04</c:v>
                </c:pt>
                <c:pt idx="5">
                  <c:v>2025-05</c:v>
                </c:pt>
                <c:pt idx="6">
                  <c:v>2025-06</c:v>
                </c:pt>
                <c:pt idx="7">
                  <c:v>2025-07</c:v>
                </c:pt>
                <c:pt idx="8">
                  <c:v>2025-08</c:v>
                </c:pt>
                <c:pt idx="9">
                  <c:v>2025-09</c:v>
                </c:pt>
              </c:strCache>
            </c:strRef>
          </c:cat>
          <c:val>
            <c:numRef>
              <c:f>Sheet1!$C$2:$C$11</c:f>
              <c:numCache>
                <c:formatCode>General</c:formatCode>
                <c:ptCount val="10"/>
                <c:pt idx="0">
                  <c:v>192</c:v>
                </c:pt>
                <c:pt idx="1">
                  <c:v>10192</c:v>
                </c:pt>
                <c:pt idx="2">
                  <c:v>12057</c:v>
                </c:pt>
                <c:pt idx="3">
                  <c:v>11017</c:v>
                </c:pt>
                <c:pt idx="4">
                  <c:v>11726</c:v>
                </c:pt>
                <c:pt idx="5">
                  <c:v>15831</c:v>
                </c:pt>
                <c:pt idx="6">
                  <c:v>9993</c:v>
                </c:pt>
                <c:pt idx="7">
                  <c:v>6914</c:v>
                </c:pt>
                <c:pt idx="8">
                  <c:v>11824</c:v>
                </c:pt>
                <c:pt idx="9">
                  <c:v>10389</c:v>
                </c:pt>
              </c:numCache>
            </c:numRef>
          </c:val>
          <c:extLst>
            <c:ext xmlns:c16="http://schemas.microsoft.com/office/drawing/2014/chart" uri="{C3380CC4-5D6E-409C-BE32-E72D297353CC}">
              <c16:uniqueId val="{00000001-E69C-4B25-8A51-7AE9AF9584B2}"/>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Sheet1!$A$2:$A$11</c:f>
              <c:strCache>
                <c:ptCount val="10"/>
                <c:pt idx="0">
                  <c:v>2024-12</c:v>
                </c:pt>
                <c:pt idx="1">
                  <c:v>2025-01</c:v>
                </c:pt>
                <c:pt idx="2">
                  <c:v>2025-02</c:v>
                </c:pt>
                <c:pt idx="3">
                  <c:v>2025-03</c:v>
                </c:pt>
                <c:pt idx="4">
                  <c:v>2025-04</c:v>
                </c:pt>
                <c:pt idx="5">
                  <c:v>2025-05</c:v>
                </c:pt>
                <c:pt idx="6">
                  <c:v>2025-06</c:v>
                </c:pt>
                <c:pt idx="7">
                  <c:v>2025-07</c:v>
                </c:pt>
                <c:pt idx="8">
                  <c:v>2025-08</c:v>
                </c:pt>
                <c:pt idx="9">
                  <c:v>2025-09</c:v>
                </c:pt>
              </c:strCache>
            </c:strRef>
          </c:cat>
          <c:val>
            <c:numRef>
              <c:f>Sheet1!$D$2:$D$11</c:f>
              <c:numCache>
                <c:formatCode>General</c:formatCode>
                <c:ptCount val="10"/>
                <c:pt idx="0">
                  <c:v>472</c:v>
                </c:pt>
                <c:pt idx="1">
                  <c:v>14180</c:v>
                </c:pt>
                <c:pt idx="2">
                  <c:v>13576</c:v>
                </c:pt>
                <c:pt idx="3">
                  <c:v>10606</c:v>
                </c:pt>
                <c:pt idx="4">
                  <c:v>15033</c:v>
                </c:pt>
                <c:pt idx="5">
                  <c:v>31732</c:v>
                </c:pt>
                <c:pt idx="6">
                  <c:v>22376</c:v>
                </c:pt>
                <c:pt idx="7">
                  <c:v>16788</c:v>
                </c:pt>
                <c:pt idx="8">
                  <c:v>29881</c:v>
                </c:pt>
                <c:pt idx="9">
                  <c:v>21554</c:v>
                </c:pt>
              </c:numCache>
            </c:numRef>
          </c:val>
          <c:extLst>
            <c:ext xmlns:c16="http://schemas.microsoft.com/office/drawing/2014/chart" uri="{C3380CC4-5D6E-409C-BE32-E72D297353CC}">
              <c16:uniqueId val="{00000002-E69C-4B25-8A51-7AE9AF9584B2}"/>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Sheet1!$A$2:$A$11</c:f>
              <c:strCache>
                <c:ptCount val="10"/>
                <c:pt idx="0">
                  <c:v>2024-12</c:v>
                </c:pt>
                <c:pt idx="1">
                  <c:v>2025-01</c:v>
                </c:pt>
                <c:pt idx="2">
                  <c:v>2025-02</c:v>
                </c:pt>
                <c:pt idx="3">
                  <c:v>2025-03</c:v>
                </c:pt>
                <c:pt idx="4">
                  <c:v>2025-04</c:v>
                </c:pt>
                <c:pt idx="5">
                  <c:v>2025-05</c:v>
                </c:pt>
                <c:pt idx="6">
                  <c:v>2025-06</c:v>
                </c:pt>
                <c:pt idx="7">
                  <c:v>2025-07</c:v>
                </c:pt>
                <c:pt idx="8">
                  <c:v>2025-08</c:v>
                </c:pt>
                <c:pt idx="9">
                  <c:v>2025-09</c:v>
                </c:pt>
              </c:strCache>
            </c:strRef>
          </c:cat>
          <c:val>
            <c:numRef>
              <c:f>Sheet1!$E$2:$E$11</c:f>
              <c:numCache>
                <c:formatCode>General</c:formatCode>
                <c:ptCount val="10"/>
                <c:pt idx="0">
                  <c:v>568</c:v>
                </c:pt>
                <c:pt idx="1">
                  <c:v>19492</c:v>
                </c:pt>
                <c:pt idx="2">
                  <c:v>15168</c:v>
                </c:pt>
                <c:pt idx="3">
                  <c:v>18809</c:v>
                </c:pt>
                <c:pt idx="4">
                  <c:v>23244</c:v>
                </c:pt>
                <c:pt idx="5">
                  <c:v>31537</c:v>
                </c:pt>
                <c:pt idx="6">
                  <c:v>28465</c:v>
                </c:pt>
                <c:pt idx="7">
                  <c:v>29908</c:v>
                </c:pt>
                <c:pt idx="8">
                  <c:v>26396</c:v>
                </c:pt>
                <c:pt idx="9">
                  <c:v>25355</c:v>
                </c:pt>
              </c:numCache>
            </c:numRef>
          </c:val>
          <c:extLst>
            <c:ext xmlns:c16="http://schemas.microsoft.com/office/drawing/2014/chart" uri="{C3380CC4-5D6E-409C-BE32-E72D297353CC}">
              <c16:uniqueId val="{00000003-E69C-4B25-8A51-7AE9AF9584B2}"/>
            </c:ext>
          </c:extLst>
        </c:ser>
        <c:dLbls>
          <c:showLegendKey val="0"/>
          <c:showVal val="0"/>
          <c:showCatName val="0"/>
          <c:showSerName val="0"/>
          <c:showPercent val="0"/>
          <c:showBubbleSize val="0"/>
        </c:dLbls>
        <c:gapWidth val="219"/>
        <c:overlap val="-27"/>
        <c:axId val="518872456"/>
        <c:axId val="518872128"/>
      </c:barChart>
      <c:catAx>
        <c:axId val="51887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72128"/>
        <c:crosses val="autoZero"/>
        <c:auto val="1"/>
        <c:lblAlgn val="ctr"/>
        <c:lblOffset val="100"/>
        <c:noMultiLvlLbl val="0"/>
      </c:catAx>
      <c:valAx>
        <c:axId val="51887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7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48</c:v>
                </c:pt>
                <c:pt idx="1">
                  <c:v>90</c:v>
                </c:pt>
                <c:pt idx="2">
                  <c:v>36</c:v>
                </c:pt>
                <c:pt idx="3">
                  <c:v>13</c:v>
                </c:pt>
                <c:pt idx="4">
                  <c:v>48</c:v>
                </c:pt>
                <c:pt idx="5">
                  <c:v>12</c:v>
                </c:pt>
                <c:pt idx="6">
                  <c:v>35</c:v>
                </c:pt>
                <c:pt idx="7">
                  <c:v>95</c:v>
                </c:pt>
                <c:pt idx="8">
                  <c:v>94</c:v>
                </c:pt>
              </c:numCache>
            </c:numRef>
          </c:val>
          <c:extLst>
            <c:ext xmlns:c16="http://schemas.microsoft.com/office/drawing/2014/chart" uri="{C3380CC4-5D6E-409C-BE32-E72D297353CC}">
              <c16:uniqueId val="{00000000-7975-480C-9B40-0EB676CCC8A0}"/>
            </c:ext>
          </c:extLst>
        </c:ser>
        <c:ser>
          <c:idx val="1"/>
          <c:order val="1"/>
          <c:tx>
            <c:strRef>
              <c:f>Sheet1!$C$1</c:f>
              <c:strCache>
                <c:ptCount val="1"/>
                <c:pt idx="0">
                  <c:v>firstinshi</c:v>
                </c:pt>
              </c:strCache>
            </c:strRef>
          </c:tx>
          <c:spPr>
            <a:solidFill>
              <a:schemeClr val="accent2"/>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Sheet1!$C$2:$C$10</c:f>
              <c:numCache>
                <c:formatCode>General</c:formatCode>
                <c:ptCount val="9"/>
                <c:pt idx="0">
                  <c:v>-3</c:v>
                </c:pt>
                <c:pt idx="1">
                  <c:v>4</c:v>
                </c:pt>
                <c:pt idx="2">
                  <c:v>0</c:v>
                </c:pt>
                <c:pt idx="3">
                  <c:v>5</c:v>
                </c:pt>
                <c:pt idx="4">
                  <c:v>8</c:v>
                </c:pt>
                <c:pt idx="5">
                  <c:v>-1</c:v>
                </c:pt>
                <c:pt idx="6">
                  <c:v>41</c:v>
                </c:pt>
                <c:pt idx="7">
                  <c:v>3</c:v>
                </c:pt>
                <c:pt idx="8">
                  <c:v>-1</c:v>
                </c:pt>
              </c:numCache>
            </c:numRef>
          </c:val>
          <c:extLst>
            <c:ext xmlns:c16="http://schemas.microsoft.com/office/drawing/2014/chart" uri="{C3380CC4-5D6E-409C-BE32-E72D297353CC}">
              <c16:uniqueId val="{00000001-7975-480C-9B40-0EB676CCC8A0}"/>
            </c:ext>
          </c:extLst>
        </c:ser>
        <c:ser>
          <c:idx val="2"/>
          <c:order val="2"/>
          <c:tx>
            <c:strRef>
              <c:f>Sheet1!$D$1</c:f>
              <c:strCache>
                <c:ptCount val="1"/>
                <c:pt idx="0">
                  <c:v>phlyinsurance</c:v>
                </c:pt>
              </c:strCache>
            </c:strRef>
          </c:tx>
          <c:spPr>
            <a:solidFill>
              <a:schemeClr val="accent3"/>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Sheet1!$D$2:$D$10</c:f>
              <c:numCache>
                <c:formatCode>General</c:formatCode>
                <c:ptCount val="9"/>
                <c:pt idx="0">
                  <c:v>16</c:v>
                </c:pt>
                <c:pt idx="1">
                  <c:v>17</c:v>
                </c:pt>
                <c:pt idx="2">
                  <c:v>21</c:v>
                </c:pt>
                <c:pt idx="3">
                  <c:v>133</c:v>
                </c:pt>
                <c:pt idx="4">
                  <c:v>39</c:v>
                </c:pt>
                <c:pt idx="5">
                  <c:v>38</c:v>
                </c:pt>
                <c:pt idx="6">
                  <c:v>21</c:v>
                </c:pt>
                <c:pt idx="7">
                  <c:v>55</c:v>
                </c:pt>
                <c:pt idx="8">
                  <c:v>97</c:v>
                </c:pt>
              </c:numCache>
            </c:numRef>
          </c:val>
          <c:extLst>
            <c:ext xmlns:c16="http://schemas.microsoft.com/office/drawing/2014/chart" uri="{C3380CC4-5D6E-409C-BE32-E72D297353CC}">
              <c16:uniqueId val="{00000002-7975-480C-9B40-0EB676CCC8A0}"/>
            </c:ext>
          </c:extLst>
        </c:ser>
        <c:ser>
          <c:idx val="3"/>
          <c:order val="3"/>
          <c:tx>
            <c:strRef>
              <c:f>Sheet1!$E$1</c:f>
              <c:strCache>
                <c:ptCount val="1"/>
                <c:pt idx="0">
                  <c:v>tmna_services</c:v>
                </c:pt>
              </c:strCache>
            </c:strRef>
          </c:tx>
          <c:spPr>
            <a:solidFill>
              <a:schemeClr val="accent4"/>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Sheet1!$E$2:$E$10</c:f>
              <c:numCache>
                <c:formatCode>General</c:formatCode>
                <c:ptCount val="9"/>
                <c:pt idx="0">
                  <c:v>3</c:v>
                </c:pt>
                <c:pt idx="1">
                  <c:v>1</c:v>
                </c:pt>
                <c:pt idx="2">
                  <c:v>3</c:v>
                </c:pt>
                <c:pt idx="3">
                  <c:v>-3</c:v>
                </c:pt>
                <c:pt idx="4">
                  <c:v>4</c:v>
                </c:pt>
                <c:pt idx="5">
                  <c:v>7</c:v>
                </c:pt>
                <c:pt idx="6">
                  <c:v>6</c:v>
                </c:pt>
                <c:pt idx="7">
                  <c:v>0</c:v>
                </c:pt>
                <c:pt idx="8">
                  <c:v>0</c:v>
                </c:pt>
              </c:numCache>
            </c:numRef>
          </c:val>
          <c:extLst>
            <c:ext xmlns:c16="http://schemas.microsoft.com/office/drawing/2014/chart" uri="{C3380CC4-5D6E-409C-BE32-E72D297353CC}">
              <c16:uniqueId val="{00000003-7975-480C-9B40-0EB676CCC8A0}"/>
            </c:ext>
          </c:extLst>
        </c:ser>
        <c:ser>
          <c:idx val="4"/>
          <c:order val="4"/>
          <c:tx>
            <c:strRef>
              <c:f>Sheet1!$F$1</c:f>
              <c:strCache>
                <c:ptCount val="1"/>
                <c:pt idx="0">
                  <c:v>thehartford</c:v>
                </c:pt>
              </c:strCache>
            </c:strRef>
          </c:tx>
          <c:spPr>
            <a:solidFill>
              <a:schemeClr val="accent5"/>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Sheet1!$F$2:$F$10</c:f>
              <c:numCache>
                <c:formatCode>General</c:formatCode>
                <c:ptCount val="9"/>
                <c:pt idx="0">
                  <c:v>28</c:v>
                </c:pt>
                <c:pt idx="1">
                  <c:v>153</c:v>
                </c:pt>
                <c:pt idx="2">
                  <c:v>120</c:v>
                </c:pt>
                <c:pt idx="3">
                  <c:v>141</c:v>
                </c:pt>
                <c:pt idx="4">
                  <c:v>167</c:v>
                </c:pt>
                <c:pt idx="5">
                  <c:v>147</c:v>
                </c:pt>
                <c:pt idx="6">
                  <c:v>140</c:v>
                </c:pt>
                <c:pt idx="7">
                  <c:v>164</c:v>
                </c:pt>
                <c:pt idx="8">
                  <c:v>148</c:v>
                </c:pt>
              </c:numCache>
            </c:numRef>
          </c:val>
          <c:extLst>
            <c:ext xmlns:c16="http://schemas.microsoft.com/office/drawing/2014/chart" uri="{C3380CC4-5D6E-409C-BE32-E72D297353CC}">
              <c16:uniqueId val="{00000004-7975-480C-9B40-0EB676CCC8A0}"/>
            </c:ext>
          </c:extLst>
        </c:ser>
        <c:ser>
          <c:idx val="5"/>
          <c:order val="5"/>
          <c:tx>
            <c:strRef>
              <c:f>Sheet1!$G$1</c:f>
              <c:strCache>
                <c:ptCount val="1"/>
                <c:pt idx="0">
                  <c:v>tmamerica</c:v>
                </c:pt>
              </c:strCache>
            </c:strRef>
          </c:tx>
          <c:spPr>
            <a:solidFill>
              <a:schemeClr val="accent6"/>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Sheet1!$G$2:$G$10</c:f>
              <c:numCache>
                <c:formatCode>General</c:formatCode>
                <c:ptCount val="9"/>
                <c:pt idx="0">
                  <c:v>3</c:v>
                </c:pt>
                <c:pt idx="1">
                  <c:v>4</c:v>
                </c:pt>
                <c:pt idx="2">
                  <c:v>2</c:v>
                </c:pt>
                <c:pt idx="3">
                  <c:v>2</c:v>
                </c:pt>
                <c:pt idx="4">
                  <c:v>9</c:v>
                </c:pt>
                <c:pt idx="5">
                  <c:v>7</c:v>
                </c:pt>
                <c:pt idx="6">
                  <c:v>10</c:v>
                </c:pt>
                <c:pt idx="7">
                  <c:v>12</c:v>
                </c:pt>
                <c:pt idx="8">
                  <c:v>13</c:v>
                </c:pt>
              </c:numCache>
            </c:numRef>
          </c:val>
          <c:extLst>
            <c:ext xmlns:c16="http://schemas.microsoft.com/office/drawing/2014/chart" uri="{C3380CC4-5D6E-409C-BE32-E72D297353CC}">
              <c16:uniqueId val="{00000005-7975-480C-9B40-0EB676CCC8A0}"/>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Sheet1!$H$2:$H$10</c:f>
              <c:numCache>
                <c:formatCode>General</c:formatCode>
                <c:ptCount val="9"/>
                <c:pt idx="0">
                  <c:v>82</c:v>
                </c:pt>
                <c:pt idx="1">
                  <c:v>246</c:v>
                </c:pt>
                <c:pt idx="2">
                  <c:v>258</c:v>
                </c:pt>
                <c:pt idx="3">
                  <c:v>164</c:v>
                </c:pt>
                <c:pt idx="4">
                  <c:v>145</c:v>
                </c:pt>
                <c:pt idx="5">
                  <c:v>224</c:v>
                </c:pt>
                <c:pt idx="6">
                  <c:v>203</c:v>
                </c:pt>
                <c:pt idx="7">
                  <c:v>171</c:v>
                </c:pt>
                <c:pt idx="8">
                  <c:v>130</c:v>
                </c:pt>
              </c:numCache>
            </c:numRef>
          </c:val>
          <c:extLst>
            <c:ext xmlns:c16="http://schemas.microsoft.com/office/drawing/2014/chart" uri="{C3380CC4-5D6E-409C-BE32-E72D297353CC}">
              <c16:uniqueId val="{00000006-7975-480C-9B40-0EB676CCC8A0}"/>
            </c:ext>
          </c:extLst>
        </c:ser>
        <c:dLbls>
          <c:showLegendKey val="0"/>
          <c:showVal val="0"/>
          <c:showCatName val="0"/>
          <c:showSerName val="0"/>
          <c:showPercent val="0"/>
          <c:showBubbleSize val="0"/>
        </c:dLbls>
        <c:gapWidth val="219"/>
        <c:overlap val="-27"/>
        <c:axId val="529781640"/>
        <c:axId val="529781968"/>
      </c:barChart>
      <c:dateAx>
        <c:axId val="529781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781968"/>
        <c:crosses val="autoZero"/>
        <c:auto val="1"/>
        <c:lblOffset val="100"/>
        <c:baseTimeUnit val="months"/>
      </c:dateAx>
      <c:valAx>
        <c:axId val="52978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78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Sheet1!$B$2:$B$10</c:f>
              <c:numCache>
                <c:formatCode>General</c:formatCode>
                <c:ptCount val="9"/>
                <c:pt idx="0">
                  <c:v>62</c:v>
                </c:pt>
                <c:pt idx="1">
                  <c:v>43</c:v>
                </c:pt>
                <c:pt idx="2">
                  <c:v>27</c:v>
                </c:pt>
                <c:pt idx="3">
                  <c:v>17</c:v>
                </c:pt>
                <c:pt idx="4">
                  <c:v>57</c:v>
                </c:pt>
                <c:pt idx="5">
                  <c:v>27</c:v>
                </c:pt>
                <c:pt idx="6">
                  <c:v>23</c:v>
                </c:pt>
                <c:pt idx="7">
                  <c:v>91</c:v>
                </c:pt>
                <c:pt idx="8">
                  <c:v>61</c:v>
                </c:pt>
              </c:numCache>
            </c:numRef>
          </c:val>
          <c:extLst>
            <c:ext xmlns:c16="http://schemas.microsoft.com/office/drawing/2014/chart" uri="{C3380CC4-5D6E-409C-BE32-E72D297353CC}">
              <c16:uniqueId val="{00000000-5034-4866-AF63-0F2C3CCA51F7}"/>
            </c:ext>
          </c:extLst>
        </c:ser>
        <c:ser>
          <c:idx val="1"/>
          <c:order val="1"/>
          <c:tx>
            <c:strRef>
              <c:f>Sheet1!$C$1</c:f>
              <c:strCache>
                <c:ptCount val="1"/>
                <c:pt idx="0">
                  <c:v>firstinshi</c:v>
                </c:pt>
              </c:strCache>
            </c:strRef>
          </c:tx>
          <c:spPr>
            <a:solidFill>
              <a:schemeClr val="accent2"/>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Sheet1!$C$2:$C$10</c:f>
              <c:numCache>
                <c:formatCode>General</c:formatCode>
                <c:ptCount val="9"/>
                <c:pt idx="0">
                  <c:v>26</c:v>
                </c:pt>
                <c:pt idx="1">
                  <c:v>36</c:v>
                </c:pt>
                <c:pt idx="2">
                  <c:v>25</c:v>
                </c:pt>
                <c:pt idx="3">
                  <c:v>34</c:v>
                </c:pt>
                <c:pt idx="4">
                  <c:v>25</c:v>
                </c:pt>
                <c:pt idx="5">
                  <c:v>16</c:v>
                </c:pt>
                <c:pt idx="6">
                  <c:v>91</c:v>
                </c:pt>
                <c:pt idx="7">
                  <c:v>28</c:v>
                </c:pt>
                <c:pt idx="8">
                  <c:v>25</c:v>
                </c:pt>
              </c:numCache>
            </c:numRef>
          </c:val>
          <c:extLst>
            <c:ext xmlns:c16="http://schemas.microsoft.com/office/drawing/2014/chart" uri="{C3380CC4-5D6E-409C-BE32-E72D297353CC}">
              <c16:uniqueId val="{00000001-5034-4866-AF63-0F2C3CCA51F7}"/>
            </c:ext>
          </c:extLst>
        </c:ser>
        <c:ser>
          <c:idx val="2"/>
          <c:order val="2"/>
          <c:tx>
            <c:strRef>
              <c:f>Sheet1!$D$1</c:f>
              <c:strCache>
                <c:ptCount val="1"/>
                <c:pt idx="0">
                  <c:v>phlyinsurance</c:v>
                </c:pt>
              </c:strCache>
            </c:strRef>
          </c:tx>
          <c:spPr>
            <a:solidFill>
              <a:schemeClr val="accent3"/>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Sheet1!$D$2:$D$10</c:f>
              <c:numCache>
                <c:formatCode>General</c:formatCode>
                <c:ptCount val="9"/>
                <c:pt idx="0">
                  <c:v>32</c:v>
                </c:pt>
                <c:pt idx="1">
                  <c:v>36</c:v>
                </c:pt>
                <c:pt idx="2">
                  <c:v>31</c:v>
                </c:pt>
                <c:pt idx="3">
                  <c:v>32</c:v>
                </c:pt>
                <c:pt idx="4">
                  <c:v>32</c:v>
                </c:pt>
                <c:pt idx="5">
                  <c:v>43</c:v>
                </c:pt>
                <c:pt idx="6">
                  <c:v>35</c:v>
                </c:pt>
                <c:pt idx="7">
                  <c:v>25</c:v>
                </c:pt>
                <c:pt idx="8">
                  <c:v>39</c:v>
                </c:pt>
              </c:numCache>
            </c:numRef>
          </c:val>
          <c:extLst>
            <c:ext xmlns:c16="http://schemas.microsoft.com/office/drawing/2014/chart" uri="{C3380CC4-5D6E-409C-BE32-E72D297353CC}">
              <c16:uniqueId val="{00000002-5034-4866-AF63-0F2C3CCA51F7}"/>
            </c:ext>
          </c:extLst>
        </c:ser>
        <c:ser>
          <c:idx val="3"/>
          <c:order val="3"/>
          <c:tx>
            <c:strRef>
              <c:f>Sheet1!$E$1</c:f>
              <c:strCache>
                <c:ptCount val="1"/>
                <c:pt idx="0">
                  <c:v>tmna_services</c:v>
                </c:pt>
              </c:strCache>
            </c:strRef>
          </c:tx>
          <c:spPr>
            <a:solidFill>
              <a:schemeClr val="accent4"/>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Sheet1!$E$2:$E$10</c:f>
              <c:numCache>
                <c:formatCode>General</c:formatCode>
                <c:ptCount val="9"/>
                <c:pt idx="0">
                  <c:v>13</c:v>
                </c:pt>
                <c:pt idx="1">
                  <c:v>19</c:v>
                </c:pt>
                <c:pt idx="2">
                  <c:v>18</c:v>
                </c:pt>
                <c:pt idx="3">
                  <c:v>23</c:v>
                </c:pt>
                <c:pt idx="4">
                  <c:v>23</c:v>
                </c:pt>
                <c:pt idx="5">
                  <c:v>31</c:v>
                </c:pt>
                <c:pt idx="6">
                  <c:v>22</c:v>
                </c:pt>
                <c:pt idx="7">
                  <c:v>24</c:v>
                </c:pt>
                <c:pt idx="8">
                  <c:v>16</c:v>
                </c:pt>
              </c:numCache>
            </c:numRef>
          </c:val>
          <c:extLst>
            <c:ext xmlns:c16="http://schemas.microsoft.com/office/drawing/2014/chart" uri="{C3380CC4-5D6E-409C-BE32-E72D297353CC}">
              <c16:uniqueId val="{00000003-5034-4866-AF63-0F2C3CCA51F7}"/>
            </c:ext>
          </c:extLst>
        </c:ser>
        <c:ser>
          <c:idx val="4"/>
          <c:order val="4"/>
          <c:tx>
            <c:strRef>
              <c:f>Sheet1!$F$1</c:f>
              <c:strCache>
                <c:ptCount val="1"/>
                <c:pt idx="0">
                  <c:v>thehartford</c:v>
                </c:pt>
              </c:strCache>
            </c:strRef>
          </c:tx>
          <c:spPr>
            <a:solidFill>
              <a:schemeClr val="accent5"/>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Sheet1!$F$2:$F$10</c:f>
              <c:numCache>
                <c:formatCode>General</c:formatCode>
                <c:ptCount val="9"/>
                <c:pt idx="0">
                  <c:v>29</c:v>
                </c:pt>
                <c:pt idx="1">
                  <c:v>169</c:v>
                </c:pt>
                <c:pt idx="2">
                  <c:v>64</c:v>
                </c:pt>
                <c:pt idx="3">
                  <c:v>64</c:v>
                </c:pt>
                <c:pt idx="4">
                  <c:v>58</c:v>
                </c:pt>
                <c:pt idx="5">
                  <c:v>69</c:v>
                </c:pt>
                <c:pt idx="6">
                  <c:v>40</c:v>
                </c:pt>
                <c:pt idx="7">
                  <c:v>95</c:v>
                </c:pt>
                <c:pt idx="8">
                  <c:v>62</c:v>
                </c:pt>
              </c:numCache>
            </c:numRef>
          </c:val>
          <c:extLst>
            <c:ext xmlns:c16="http://schemas.microsoft.com/office/drawing/2014/chart" uri="{C3380CC4-5D6E-409C-BE32-E72D297353CC}">
              <c16:uniqueId val="{00000004-5034-4866-AF63-0F2C3CCA51F7}"/>
            </c:ext>
          </c:extLst>
        </c:ser>
        <c:ser>
          <c:idx val="5"/>
          <c:order val="5"/>
          <c:tx>
            <c:strRef>
              <c:f>Sheet1!$G$1</c:f>
              <c:strCache>
                <c:ptCount val="1"/>
                <c:pt idx="0">
                  <c:v>tmamerica</c:v>
                </c:pt>
              </c:strCache>
            </c:strRef>
          </c:tx>
          <c:spPr>
            <a:solidFill>
              <a:schemeClr val="accent6"/>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Sheet1!$G$2:$G$10</c:f>
              <c:numCache>
                <c:formatCode>General</c:formatCode>
                <c:ptCount val="9"/>
                <c:pt idx="0">
                  <c:v>3</c:v>
                </c:pt>
                <c:pt idx="1">
                  <c:v>5</c:v>
                </c:pt>
                <c:pt idx="2">
                  <c:v>6</c:v>
                </c:pt>
                <c:pt idx="3">
                  <c:v>7</c:v>
                </c:pt>
                <c:pt idx="4">
                  <c:v>9</c:v>
                </c:pt>
                <c:pt idx="5">
                  <c:v>7</c:v>
                </c:pt>
                <c:pt idx="6">
                  <c:v>10</c:v>
                </c:pt>
                <c:pt idx="7">
                  <c:v>7</c:v>
                </c:pt>
                <c:pt idx="8">
                  <c:v>7</c:v>
                </c:pt>
              </c:numCache>
            </c:numRef>
          </c:val>
          <c:extLst>
            <c:ext xmlns:c16="http://schemas.microsoft.com/office/drawing/2014/chart" uri="{C3380CC4-5D6E-409C-BE32-E72D297353CC}">
              <c16:uniqueId val="{00000005-5034-4866-AF63-0F2C3CCA51F7}"/>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Sheet1!$A$2:$A$10</c:f>
              <c:numCache>
                <c:formatCode>m/d/yyyy</c:formatCode>
                <c:ptCount val="9"/>
                <c:pt idx="0">
                  <c:v>45658</c:v>
                </c:pt>
                <c:pt idx="1">
                  <c:v>45689</c:v>
                </c:pt>
                <c:pt idx="2">
                  <c:v>45717</c:v>
                </c:pt>
                <c:pt idx="3">
                  <c:v>45748</c:v>
                </c:pt>
                <c:pt idx="4">
                  <c:v>45778</c:v>
                </c:pt>
                <c:pt idx="5">
                  <c:v>45809</c:v>
                </c:pt>
                <c:pt idx="6">
                  <c:v>45839</c:v>
                </c:pt>
                <c:pt idx="7">
                  <c:v>45870</c:v>
                </c:pt>
                <c:pt idx="8">
                  <c:v>45901</c:v>
                </c:pt>
              </c:numCache>
            </c:numRef>
          </c:cat>
          <c:val>
            <c:numRef>
              <c:f>Sheet1!$H$2:$H$10</c:f>
              <c:numCache>
                <c:formatCode>General</c:formatCode>
                <c:ptCount val="9"/>
                <c:pt idx="0">
                  <c:v>63</c:v>
                </c:pt>
                <c:pt idx="1">
                  <c:v>58</c:v>
                </c:pt>
                <c:pt idx="2">
                  <c:v>54</c:v>
                </c:pt>
                <c:pt idx="3">
                  <c:v>72</c:v>
                </c:pt>
                <c:pt idx="4">
                  <c:v>65</c:v>
                </c:pt>
                <c:pt idx="5">
                  <c:v>82</c:v>
                </c:pt>
                <c:pt idx="6">
                  <c:v>48</c:v>
                </c:pt>
                <c:pt idx="7">
                  <c:v>43</c:v>
                </c:pt>
                <c:pt idx="8">
                  <c:v>45</c:v>
                </c:pt>
              </c:numCache>
            </c:numRef>
          </c:val>
          <c:extLst>
            <c:ext xmlns:c16="http://schemas.microsoft.com/office/drawing/2014/chart" uri="{C3380CC4-5D6E-409C-BE32-E72D297353CC}">
              <c16:uniqueId val="{00000006-5034-4866-AF63-0F2C3CCA51F7}"/>
            </c:ext>
          </c:extLst>
        </c:ser>
        <c:dLbls>
          <c:showLegendKey val="0"/>
          <c:showVal val="0"/>
          <c:showCatName val="0"/>
          <c:showSerName val="0"/>
          <c:showPercent val="0"/>
          <c:showBubbleSize val="0"/>
        </c:dLbls>
        <c:gapWidth val="219"/>
        <c:overlap val="-27"/>
        <c:axId val="529785248"/>
        <c:axId val="529792464"/>
      </c:barChart>
      <c:dateAx>
        <c:axId val="52978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792464"/>
        <c:crosses val="autoZero"/>
        <c:auto val="1"/>
        <c:lblOffset val="100"/>
        <c:baseTimeUnit val="months"/>
      </c:dateAx>
      <c:valAx>
        <c:axId val="52979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78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180</c:v>
                </c:pt>
                <c:pt idx="1">
                  <c:v>401</c:v>
                </c:pt>
                <c:pt idx="2">
                  <c:v>59</c:v>
                </c:pt>
                <c:pt idx="3">
                  <c:v>0</c:v>
                </c:pt>
                <c:pt idx="4">
                  <c:v>51</c:v>
                </c:pt>
                <c:pt idx="5">
                  <c:v>0</c:v>
                </c:pt>
                <c:pt idx="6">
                  <c:v>23</c:v>
                </c:pt>
                <c:pt idx="7">
                  <c:v>938</c:v>
                </c:pt>
                <c:pt idx="8">
                  <c:v>399</c:v>
                </c:pt>
              </c:numCache>
            </c:numRef>
          </c:val>
          <c:extLst>
            <c:ext xmlns:c16="http://schemas.microsoft.com/office/drawing/2014/chart" uri="{C3380CC4-5D6E-409C-BE32-E72D297353CC}">
              <c16:uniqueId val="{00000000-4A03-48FF-905D-31D67AEABC87}"/>
            </c:ext>
          </c:extLst>
        </c:ser>
        <c:ser>
          <c:idx val="1"/>
          <c:order val="1"/>
          <c:tx>
            <c:strRef>
              <c:f>Sheet1!$C$1</c:f>
              <c:strCache>
                <c:ptCount val="1"/>
                <c:pt idx="0">
                  <c:v>firstinshi</c:v>
                </c:pt>
              </c:strCache>
            </c:strRef>
          </c:tx>
          <c:spPr>
            <a:solidFill>
              <a:schemeClr val="accent2"/>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Sheet1!$C$2:$C$10</c:f>
              <c:numCache>
                <c:formatCode>General</c:formatCode>
                <c:ptCount val="9"/>
                <c:pt idx="0">
                  <c:v>76</c:v>
                </c:pt>
                <c:pt idx="1">
                  <c:v>176</c:v>
                </c:pt>
                <c:pt idx="2">
                  <c:v>162</c:v>
                </c:pt>
                <c:pt idx="3">
                  <c:v>318</c:v>
                </c:pt>
                <c:pt idx="4">
                  <c:v>192</c:v>
                </c:pt>
                <c:pt idx="5">
                  <c:v>113</c:v>
                </c:pt>
                <c:pt idx="6">
                  <c:v>502</c:v>
                </c:pt>
                <c:pt idx="7">
                  <c:v>146</c:v>
                </c:pt>
                <c:pt idx="8">
                  <c:v>66</c:v>
                </c:pt>
              </c:numCache>
            </c:numRef>
          </c:val>
          <c:extLst>
            <c:ext xmlns:c16="http://schemas.microsoft.com/office/drawing/2014/chart" uri="{C3380CC4-5D6E-409C-BE32-E72D297353CC}">
              <c16:uniqueId val="{00000001-4A03-48FF-905D-31D67AEABC87}"/>
            </c:ext>
          </c:extLst>
        </c:ser>
        <c:ser>
          <c:idx val="2"/>
          <c:order val="2"/>
          <c:tx>
            <c:strRef>
              <c:f>Sheet1!$D$1</c:f>
              <c:strCache>
                <c:ptCount val="1"/>
                <c:pt idx="0">
                  <c:v>phlyinsurance</c:v>
                </c:pt>
              </c:strCache>
            </c:strRef>
          </c:tx>
          <c:spPr>
            <a:solidFill>
              <a:schemeClr val="accent3"/>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Sheet1!$D$2:$D$10</c:f>
              <c:numCache>
                <c:formatCode>General</c:formatCode>
                <c:ptCount val="9"/>
                <c:pt idx="0">
                  <c:v>544</c:v>
                </c:pt>
                <c:pt idx="1">
                  <c:v>537</c:v>
                </c:pt>
                <c:pt idx="2">
                  <c:v>560</c:v>
                </c:pt>
                <c:pt idx="3">
                  <c:v>426</c:v>
                </c:pt>
                <c:pt idx="4">
                  <c:v>618</c:v>
                </c:pt>
                <c:pt idx="5">
                  <c:v>212</c:v>
                </c:pt>
                <c:pt idx="6">
                  <c:v>597</c:v>
                </c:pt>
                <c:pt idx="7">
                  <c:v>459</c:v>
                </c:pt>
                <c:pt idx="8">
                  <c:v>838</c:v>
                </c:pt>
              </c:numCache>
            </c:numRef>
          </c:val>
          <c:extLst>
            <c:ext xmlns:c16="http://schemas.microsoft.com/office/drawing/2014/chart" uri="{C3380CC4-5D6E-409C-BE32-E72D297353CC}">
              <c16:uniqueId val="{00000002-4A03-48FF-905D-31D67AEABC87}"/>
            </c:ext>
          </c:extLst>
        </c:ser>
        <c:ser>
          <c:idx val="3"/>
          <c:order val="3"/>
          <c:tx>
            <c:strRef>
              <c:f>Sheet1!$E$1</c:f>
              <c:strCache>
                <c:ptCount val="1"/>
                <c:pt idx="0">
                  <c:v>tmna_services</c:v>
                </c:pt>
              </c:strCache>
            </c:strRef>
          </c:tx>
          <c:spPr>
            <a:solidFill>
              <a:schemeClr val="accent4"/>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Sheet1!$E$2:$E$10</c:f>
              <c:numCache>
                <c:formatCode>General</c:formatCode>
                <c:ptCount val="9"/>
                <c:pt idx="0">
                  <c:v>77</c:v>
                </c:pt>
                <c:pt idx="1">
                  <c:v>90</c:v>
                </c:pt>
                <c:pt idx="2">
                  <c:v>110</c:v>
                </c:pt>
                <c:pt idx="3">
                  <c:v>132</c:v>
                </c:pt>
                <c:pt idx="4">
                  <c:v>173</c:v>
                </c:pt>
                <c:pt idx="5">
                  <c:v>62</c:v>
                </c:pt>
                <c:pt idx="6">
                  <c:v>76</c:v>
                </c:pt>
                <c:pt idx="7">
                  <c:v>194</c:v>
                </c:pt>
                <c:pt idx="8">
                  <c:v>146</c:v>
                </c:pt>
              </c:numCache>
            </c:numRef>
          </c:val>
          <c:extLst>
            <c:ext xmlns:c16="http://schemas.microsoft.com/office/drawing/2014/chart" uri="{C3380CC4-5D6E-409C-BE32-E72D297353CC}">
              <c16:uniqueId val="{00000003-4A03-48FF-905D-31D67AEABC87}"/>
            </c:ext>
          </c:extLst>
        </c:ser>
        <c:ser>
          <c:idx val="4"/>
          <c:order val="4"/>
          <c:tx>
            <c:strRef>
              <c:f>Sheet1!$F$1</c:f>
              <c:strCache>
                <c:ptCount val="1"/>
                <c:pt idx="0">
                  <c:v>thehartford</c:v>
                </c:pt>
              </c:strCache>
            </c:strRef>
          </c:tx>
          <c:spPr>
            <a:solidFill>
              <a:schemeClr val="accent5"/>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Sheet1!$F$2:$F$10</c:f>
              <c:numCache>
                <c:formatCode>General</c:formatCode>
                <c:ptCount val="9"/>
                <c:pt idx="0">
                  <c:v>450</c:v>
                </c:pt>
                <c:pt idx="1">
                  <c:v>2734</c:v>
                </c:pt>
                <c:pt idx="2">
                  <c:v>498</c:v>
                </c:pt>
                <c:pt idx="3">
                  <c:v>515</c:v>
                </c:pt>
                <c:pt idx="4">
                  <c:v>713</c:v>
                </c:pt>
                <c:pt idx="5">
                  <c:v>598</c:v>
                </c:pt>
                <c:pt idx="6">
                  <c:v>297</c:v>
                </c:pt>
                <c:pt idx="7">
                  <c:v>659</c:v>
                </c:pt>
                <c:pt idx="8">
                  <c:v>755</c:v>
                </c:pt>
              </c:numCache>
            </c:numRef>
          </c:val>
          <c:extLst>
            <c:ext xmlns:c16="http://schemas.microsoft.com/office/drawing/2014/chart" uri="{C3380CC4-5D6E-409C-BE32-E72D297353CC}">
              <c16:uniqueId val="{00000004-4A03-48FF-905D-31D67AEABC87}"/>
            </c:ext>
          </c:extLst>
        </c:ser>
        <c:ser>
          <c:idx val="5"/>
          <c:order val="5"/>
          <c:tx>
            <c:strRef>
              <c:f>Sheet1!$G$1</c:f>
              <c:strCache>
                <c:ptCount val="1"/>
                <c:pt idx="0">
                  <c:v>tmamerica</c:v>
                </c:pt>
              </c:strCache>
            </c:strRef>
          </c:tx>
          <c:spPr>
            <a:solidFill>
              <a:schemeClr val="accent6"/>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Sheet1!$G$2:$G$10</c:f>
              <c:numCache>
                <c:formatCode>General</c:formatCode>
                <c:ptCount val="9"/>
                <c:pt idx="0">
                  <c:v>47</c:v>
                </c:pt>
                <c:pt idx="1">
                  <c:v>49</c:v>
                </c:pt>
                <c:pt idx="2">
                  <c:v>82</c:v>
                </c:pt>
                <c:pt idx="3">
                  <c:v>85</c:v>
                </c:pt>
                <c:pt idx="4">
                  <c:v>123</c:v>
                </c:pt>
                <c:pt idx="5">
                  <c:v>50</c:v>
                </c:pt>
                <c:pt idx="6">
                  <c:v>122</c:v>
                </c:pt>
                <c:pt idx="7">
                  <c:v>97</c:v>
                </c:pt>
                <c:pt idx="8">
                  <c:v>110</c:v>
                </c:pt>
              </c:numCache>
            </c:numRef>
          </c:val>
          <c:extLst>
            <c:ext xmlns:c16="http://schemas.microsoft.com/office/drawing/2014/chart" uri="{C3380CC4-5D6E-409C-BE32-E72D297353CC}">
              <c16:uniqueId val="{00000005-4A03-48FF-905D-31D67AEABC87}"/>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Sheet1!$H$2:$H$10</c:f>
              <c:numCache>
                <c:formatCode>General</c:formatCode>
                <c:ptCount val="9"/>
                <c:pt idx="0">
                  <c:v>940</c:v>
                </c:pt>
                <c:pt idx="1">
                  <c:v>455</c:v>
                </c:pt>
                <c:pt idx="2">
                  <c:v>443</c:v>
                </c:pt>
                <c:pt idx="3">
                  <c:v>850</c:v>
                </c:pt>
                <c:pt idx="4">
                  <c:v>831</c:v>
                </c:pt>
                <c:pt idx="5">
                  <c:v>1095</c:v>
                </c:pt>
                <c:pt idx="6">
                  <c:v>364</c:v>
                </c:pt>
                <c:pt idx="7">
                  <c:v>415</c:v>
                </c:pt>
                <c:pt idx="8">
                  <c:v>675</c:v>
                </c:pt>
              </c:numCache>
            </c:numRef>
          </c:val>
          <c:extLst>
            <c:ext xmlns:c16="http://schemas.microsoft.com/office/drawing/2014/chart" uri="{C3380CC4-5D6E-409C-BE32-E72D297353CC}">
              <c16:uniqueId val="{00000006-4A03-48FF-905D-31D67AEABC87}"/>
            </c:ext>
          </c:extLst>
        </c:ser>
        <c:dLbls>
          <c:showLegendKey val="0"/>
          <c:showVal val="0"/>
          <c:showCatName val="0"/>
          <c:showSerName val="0"/>
          <c:showPercent val="0"/>
          <c:showBubbleSize val="0"/>
        </c:dLbls>
        <c:gapWidth val="219"/>
        <c:overlap val="-27"/>
        <c:axId val="529770160"/>
        <c:axId val="529762944"/>
      </c:barChart>
      <c:catAx>
        <c:axId val="52977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762944"/>
        <c:crosses val="autoZero"/>
        <c:auto val="1"/>
        <c:lblAlgn val="ctr"/>
        <c:lblOffset val="100"/>
        <c:noMultiLvlLbl val="0"/>
      </c:catAx>
      <c:valAx>
        <c:axId val="52976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77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55F2-8291-4BAC-86C7-A39D89A69397}"/>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D59F7456-0EB1-441F-B31F-F79D9923EB0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63254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7B3E6-6D37-4282-B34C-9ED20D91C15C}"/>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63B9E0A5-725B-43B4-8AC6-1C389CC4BAA5}"/>
              </a:ext>
            </a:extLst>
          </p:cNvPr>
          <p:cNvGraphicFramePr>
            <a:graphicFrameLocks noGrp="1"/>
          </p:cNvGraphicFramePr>
          <p:nvPr>
            <p:ph type="chart" sz="quarter" idx="13"/>
            <p:extLst>
              <p:ext uri="{D42A27DB-BD31-4B8C-83A1-F6EECF244321}">
                <p14:modId xmlns:p14="http://schemas.microsoft.com/office/powerpoint/2010/main" val="2272416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9F1BA6-1FE4-498D-8949-65E4316042D8}"/>
              </a:ext>
            </a:extLst>
          </p:cNvPr>
          <p:cNvSpPr>
            <a:spLocks noGrp="1"/>
          </p:cNvSpPr>
          <p:nvPr>
            <p:ph type="body" sz="quarter" idx="14"/>
          </p:nvPr>
        </p:nvSpPr>
        <p:spPr/>
        <p:txBody>
          <a:bodyPr/>
          <a:lstStyle/>
          <a:p>
            <a:r>
              <a:rPr lang="en-US"/>
              <a:t>09/01/2025 - 09/30/2025</a:t>
            </a:r>
          </a:p>
        </p:txBody>
      </p:sp>
      <p:sp>
        <p:nvSpPr>
          <p:cNvPr id="5" name="Footer Placeholder 4">
            <a:extLst>
              <a:ext uri="{FF2B5EF4-FFF2-40B4-BE49-F238E27FC236}">
                <a16:creationId xmlns:a16="http://schemas.microsoft.com/office/drawing/2014/main" id="{3E9891E8-CA6A-4C3F-BDB8-27FDD0166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548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8095B-7921-4528-ACF3-E1246549E844}"/>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E855767D-0782-4AE8-94EE-6CFA0B2C89A6}"/>
              </a:ext>
            </a:extLst>
          </p:cNvPr>
          <p:cNvGraphicFramePr>
            <a:graphicFrameLocks noGrp="1"/>
          </p:cNvGraphicFramePr>
          <p:nvPr>
            <p:ph type="tbl" sz="quarter" idx="13"/>
            <p:extLst>
              <p:ext uri="{D42A27DB-BD31-4B8C-83A1-F6EECF244321}">
                <p14:modId xmlns:p14="http://schemas.microsoft.com/office/powerpoint/2010/main" val="3399865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08455822"/>
                    </a:ext>
                  </a:extLst>
                </a:gridCol>
                <a:gridCol w="905256">
                  <a:extLst>
                    <a:ext uri="{9D8B030D-6E8A-4147-A177-3AD203B41FA5}">
                      <a16:colId xmlns:a16="http://schemas.microsoft.com/office/drawing/2014/main" val="3539012419"/>
                    </a:ext>
                  </a:extLst>
                </a:gridCol>
                <a:gridCol w="905256">
                  <a:extLst>
                    <a:ext uri="{9D8B030D-6E8A-4147-A177-3AD203B41FA5}">
                      <a16:colId xmlns:a16="http://schemas.microsoft.com/office/drawing/2014/main" val="1663761987"/>
                    </a:ext>
                  </a:extLst>
                </a:gridCol>
                <a:gridCol w="905256">
                  <a:extLst>
                    <a:ext uri="{9D8B030D-6E8A-4147-A177-3AD203B41FA5}">
                      <a16:colId xmlns:a16="http://schemas.microsoft.com/office/drawing/2014/main" val="782202291"/>
                    </a:ext>
                  </a:extLst>
                </a:gridCol>
                <a:gridCol w="905256">
                  <a:extLst>
                    <a:ext uri="{9D8B030D-6E8A-4147-A177-3AD203B41FA5}">
                      <a16:colId xmlns:a16="http://schemas.microsoft.com/office/drawing/2014/main" val="988066884"/>
                    </a:ext>
                  </a:extLst>
                </a:gridCol>
                <a:gridCol w="905256">
                  <a:extLst>
                    <a:ext uri="{9D8B030D-6E8A-4147-A177-3AD203B41FA5}">
                      <a16:colId xmlns:a16="http://schemas.microsoft.com/office/drawing/2014/main" val="1049636856"/>
                    </a:ext>
                  </a:extLst>
                </a:gridCol>
                <a:gridCol w="905256">
                  <a:extLst>
                    <a:ext uri="{9D8B030D-6E8A-4147-A177-3AD203B41FA5}">
                      <a16:colId xmlns:a16="http://schemas.microsoft.com/office/drawing/2014/main" val="2417567498"/>
                    </a:ext>
                  </a:extLst>
                </a:gridCol>
                <a:gridCol w="905256">
                  <a:extLst>
                    <a:ext uri="{9D8B030D-6E8A-4147-A177-3AD203B41FA5}">
                      <a16:colId xmlns:a16="http://schemas.microsoft.com/office/drawing/2014/main" val="2547184051"/>
                    </a:ext>
                  </a:extLst>
                </a:gridCol>
                <a:gridCol w="905256">
                  <a:extLst>
                    <a:ext uri="{9D8B030D-6E8A-4147-A177-3AD203B41FA5}">
                      <a16:colId xmlns:a16="http://schemas.microsoft.com/office/drawing/2014/main" val="220394523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90540177"/>
                  </a:ext>
                </a:extLst>
              </a:tr>
              <a:tr h="370840">
                <a:tc>
                  <a:txBody>
                    <a:bodyPr/>
                    <a:lstStyle/>
                    <a:p>
                      <a:r>
                        <a:rPr lang="en-US" sz="1000"/>
                        <a:t>235</a:t>
                      </a:r>
                    </a:p>
                  </a:txBody>
                  <a:tcPr/>
                </a:tc>
                <a:tc>
                  <a:txBody>
                    <a:bodyPr/>
                    <a:lstStyle/>
                    <a:p>
                      <a:r>
                        <a:rPr lang="en-US" sz="1000"/>
                        <a:t>41</a:t>
                      </a:r>
                    </a:p>
                  </a:txBody>
                  <a:tcPr/>
                </a:tc>
                <a:tc>
                  <a:txBody>
                    <a:bodyPr/>
                    <a:lstStyle/>
                    <a:p>
                      <a:r>
                        <a:rPr lang="en-US" sz="1000"/>
                        <a:t>66</a:t>
                      </a:r>
                    </a:p>
                  </a:txBody>
                  <a:tcPr/>
                </a:tc>
                <a:tc>
                  <a:txBody>
                    <a:bodyPr/>
                    <a:lstStyle/>
                    <a:p>
                      <a:r>
                        <a:rPr lang="en-US" sz="1000"/>
                        <a:t>290</a:t>
                      </a:r>
                    </a:p>
                  </a:txBody>
                  <a:tcPr/>
                </a:tc>
                <a:tc>
                  <a:txBody>
                    <a:bodyPr/>
                    <a:lstStyle/>
                    <a:p>
                      <a:r>
                        <a:rPr lang="en-US" sz="1000"/>
                        <a:t>5</a:t>
                      </a:r>
                    </a:p>
                  </a:txBody>
                  <a:tcPr/>
                </a:tc>
                <a:tc>
                  <a:txBody>
                    <a:bodyPr/>
                    <a:lstStyle/>
                    <a:p>
                      <a:r>
                        <a:rPr lang="en-US" sz="1000"/>
                        <a:t>8</a:t>
                      </a:r>
                    </a:p>
                  </a:txBody>
                  <a:tcPr/>
                </a:tc>
                <a:tc>
                  <a:txBody>
                    <a:bodyPr/>
                    <a:lstStyle/>
                    <a:p>
                      <a:r>
                        <a:rPr lang="en-US" sz="1000"/>
                        <a:t>0</a:t>
                      </a:r>
                    </a:p>
                  </a:txBody>
                  <a:tcPr/>
                </a:tc>
                <a:tc>
                  <a:txBody>
                    <a:bodyPr/>
                    <a:lstStyle/>
                    <a:p>
                      <a:r>
                        <a:rPr lang="en-US" sz="1000"/>
                        <a:t>2.1453 %</a:t>
                      </a:r>
                    </a:p>
                  </a:txBody>
                  <a:tcPr/>
                </a:tc>
                <a:tc>
                  <a:txBody>
                    <a:bodyPr/>
                    <a:lstStyle/>
                    <a:p>
                      <a:r>
                        <a:rPr lang="en-US" sz="1000"/>
                        <a:t>0.0 %</a:t>
                      </a:r>
                    </a:p>
                  </a:txBody>
                  <a:tcPr/>
                </a:tc>
                <a:extLst>
                  <a:ext uri="{0D108BD9-81ED-4DB2-BD59-A6C34878D82A}">
                    <a16:rowId xmlns:a16="http://schemas.microsoft.com/office/drawing/2014/main" val="2624676388"/>
                  </a:ext>
                </a:extLst>
              </a:tr>
            </a:tbl>
          </a:graphicData>
        </a:graphic>
      </p:graphicFrame>
      <p:sp>
        <p:nvSpPr>
          <p:cNvPr id="4" name="Text Placeholder 3">
            <a:extLst>
              <a:ext uri="{FF2B5EF4-FFF2-40B4-BE49-F238E27FC236}">
                <a16:creationId xmlns:a16="http://schemas.microsoft.com/office/drawing/2014/main" id="{9A1B3F62-03C6-4DD4-A4D6-2298E700E41E}"/>
              </a:ext>
            </a:extLst>
          </p:cNvPr>
          <p:cNvSpPr>
            <a:spLocks noGrp="1"/>
          </p:cNvSpPr>
          <p:nvPr>
            <p:ph type="body" sz="quarter" idx="14"/>
          </p:nvPr>
        </p:nvSpPr>
        <p:spPr/>
        <p:txBody>
          <a:bodyPr/>
          <a:lstStyle/>
          <a:p>
            <a:r>
              <a:rPr lang="en-US"/>
              <a:t>01/01/2025 - 09/30/2025</a:t>
            </a:r>
          </a:p>
        </p:txBody>
      </p:sp>
    </p:spTree>
    <p:extLst>
      <p:ext uri="{BB962C8B-B14F-4D97-AF65-F5344CB8AC3E}">
        <p14:creationId xmlns:p14="http://schemas.microsoft.com/office/powerpoint/2010/main" val="2115920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378EC-1ED2-481A-B009-DADF669F0C7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154389B4-F49E-4F1D-A939-2F37959766CA}"/>
              </a:ext>
            </a:extLst>
          </p:cNvPr>
          <p:cNvGraphicFramePr>
            <a:graphicFrameLocks noGrp="1"/>
          </p:cNvGraphicFramePr>
          <p:nvPr>
            <p:ph type="chart" sz="quarter" idx="13"/>
            <p:extLst>
              <p:ext uri="{D42A27DB-BD31-4B8C-83A1-F6EECF244321}">
                <p14:modId xmlns:p14="http://schemas.microsoft.com/office/powerpoint/2010/main" val="684329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01D4F4-633E-4CB8-8E06-0B5E773EA9E0}"/>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9FAF14AE-C9E7-4F54-A5FF-F3FF9C4E7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0031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68B98-0851-405E-BA9D-3F2BF5860723}"/>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44358185-4AB0-41C0-819E-84079B141595}"/>
              </a:ext>
            </a:extLst>
          </p:cNvPr>
          <p:cNvGraphicFramePr>
            <a:graphicFrameLocks noGrp="1"/>
          </p:cNvGraphicFramePr>
          <p:nvPr>
            <p:ph type="chart" sz="quarter" idx="13"/>
            <p:extLst>
              <p:ext uri="{D42A27DB-BD31-4B8C-83A1-F6EECF244321}">
                <p14:modId xmlns:p14="http://schemas.microsoft.com/office/powerpoint/2010/main" val="46349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07D908-1CBC-4609-8D04-1A73933402E9}"/>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E7D564C7-85DD-4DAB-8E22-18413F9B71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787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A490A-C802-450D-883B-73FA5A910401}"/>
              </a:ext>
            </a:extLst>
          </p:cNvPr>
          <p:cNvSpPr>
            <a:spLocks noGrp="1"/>
          </p:cNvSpPr>
          <p:nvPr>
            <p:ph type="title"/>
          </p:nvPr>
        </p:nvSpPr>
        <p:spPr/>
        <p:txBody>
          <a:bodyPr/>
          <a:lstStyle/>
          <a:p>
            <a:r>
              <a:rPr lang="en-US"/>
              <a:t>Facebook Total Interactions Per Month | All profiles</a:t>
            </a:r>
          </a:p>
        </p:txBody>
      </p:sp>
      <p:graphicFrame>
        <p:nvGraphicFramePr>
          <p:cNvPr id="6" name="Chart Placeholder 5">
            <a:extLst>
              <a:ext uri="{FF2B5EF4-FFF2-40B4-BE49-F238E27FC236}">
                <a16:creationId xmlns:a16="http://schemas.microsoft.com/office/drawing/2014/main" id="{A88406FE-8C74-4B09-8D9E-D5330220B26B}"/>
              </a:ext>
            </a:extLst>
          </p:cNvPr>
          <p:cNvGraphicFramePr>
            <a:graphicFrameLocks noGrp="1"/>
          </p:cNvGraphicFramePr>
          <p:nvPr>
            <p:ph type="chart" sz="quarter" idx="13"/>
            <p:extLst>
              <p:ext uri="{D42A27DB-BD31-4B8C-83A1-F6EECF244321}">
                <p14:modId xmlns:p14="http://schemas.microsoft.com/office/powerpoint/2010/main" val="3721592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2EC947-A720-4055-A3E1-52F78543596E}"/>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052052C7-4C70-4EBF-B597-35609562F4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86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DE199-8CE0-47B9-BD7B-F2401B61AE60}"/>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6358F44E-5D6E-404C-802E-951B85BB4B0A}"/>
              </a:ext>
            </a:extLst>
          </p:cNvPr>
          <p:cNvGraphicFramePr>
            <a:graphicFrameLocks noGrp="1"/>
          </p:cNvGraphicFramePr>
          <p:nvPr>
            <p:ph type="chart" sz="quarter" idx="13"/>
            <p:extLst>
              <p:ext uri="{D42A27DB-BD31-4B8C-83A1-F6EECF244321}">
                <p14:modId xmlns:p14="http://schemas.microsoft.com/office/powerpoint/2010/main" val="2763886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A129D5-F3CF-4041-B1AA-F26CFA82E278}"/>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B538E94C-C7B3-4383-9F90-D0E68A4F9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3669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E8CE-81AD-48A2-ADC9-3E6EC9C00869}"/>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0AC21694-2C98-488B-922C-B0FC6C64274B}"/>
              </a:ext>
            </a:extLst>
          </p:cNvPr>
          <p:cNvGraphicFramePr>
            <a:graphicFrameLocks noGrp="1"/>
          </p:cNvGraphicFramePr>
          <p:nvPr>
            <p:ph type="tbl" sz="quarter" idx="13"/>
            <p:extLst>
              <p:ext uri="{D42A27DB-BD31-4B8C-83A1-F6EECF244321}">
                <p14:modId xmlns:p14="http://schemas.microsoft.com/office/powerpoint/2010/main" val="3308259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9179852"/>
                    </a:ext>
                  </a:extLst>
                </a:gridCol>
                <a:gridCol w="822960">
                  <a:extLst>
                    <a:ext uri="{9D8B030D-6E8A-4147-A177-3AD203B41FA5}">
                      <a16:colId xmlns:a16="http://schemas.microsoft.com/office/drawing/2014/main" val="2634384568"/>
                    </a:ext>
                  </a:extLst>
                </a:gridCol>
                <a:gridCol w="822960">
                  <a:extLst>
                    <a:ext uri="{9D8B030D-6E8A-4147-A177-3AD203B41FA5}">
                      <a16:colId xmlns:a16="http://schemas.microsoft.com/office/drawing/2014/main" val="4053438130"/>
                    </a:ext>
                  </a:extLst>
                </a:gridCol>
                <a:gridCol w="822960">
                  <a:extLst>
                    <a:ext uri="{9D8B030D-6E8A-4147-A177-3AD203B41FA5}">
                      <a16:colId xmlns:a16="http://schemas.microsoft.com/office/drawing/2014/main" val="63673777"/>
                    </a:ext>
                  </a:extLst>
                </a:gridCol>
                <a:gridCol w="822960">
                  <a:extLst>
                    <a:ext uri="{9D8B030D-6E8A-4147-A177-3AD203B41FA5}">
                      <a16:colId xmlns:a16="http://schemas.microsoft.com/office/drawing/2014/main" val="2424127149"/>
                    </a:ext>
                  </a:extLst>
                </a:gridCol>
                <a:gridCol w="822960">
                  <a:extLst>
                    <a:ext uri="{9D8B030D-6E8A-4147-A177-3AD203B41FA5}">
                      <a16:colId xmlns:a16="http://schemas.microsoft.com/office/drawing/2014/main" val="1704808643"/>
                    </a:ext>
                  </a:extLst>
                </a:gridCol>
                <a:gridCol w="822960">
                  <a:extLst>
                    <a:ext uri="{9D8B030D-6E8A-4147-A177-3AD203B41FA5}">
                      <a16:colId xmlns:a16="http://schemas.microsoft.com/office/drawing/2014/main" val="4057197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0172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- 2025-08-14 16:49:43</a:t>
                      </a:r>
                      <a:r>
                        <a:rPr kumimoji="0" lang="en-US" sz="1000" b="0" i="0" u="none" strike="noStrike" kern="1200" cap="none" spc="0" normalizeH="0" baseline="0" noProof="0">
                          <a:ln>
                            <a:noFill/>
                          </a:ln>
                          <a:solidFill>
                            <a:prstClr val="black"/>
                          </a:solidFill>
                          <a:effectLst/>
                          <a:uLnTx/>
                          <a:uFillTx/>
                          <a:latin typeface="Calibri"/>
                          <a:ea typeface="+mn-ea"/>
                          <a:cs typeface="+mn-cs"/>
                        </a:rPr>
                        <a:t>
 Our amazing employees came together once again for the Cradles to Crayons Philadelphia Backpack-A-Thon, helping local children prepare for a successful school year. Alongside volunteers from across the region, our team packed and distributed 30,000 backpacks filled with essential supplies for children in need in the Greater Philadelphia Area.
Tokio Marine North America Services is proud to continue our Gold Level sponsorship of this impactful event. We love supporting a cause that creates real change in our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79089950"/>
                  </a:ext>
                </a:extLst>
              </a:tr>
            </a:tbl>
          </a:graphicData>
        </a:graphic>
      </p:graphicFrame>
      <p:sp>
        <p:nvSpPr>
          <p:cNvPr id="4" name="Text Placeholder 3">
            <a:extLst>
              <a:ext uri="{FF2B5EF4-FFF2-40B4-BE49-F238E27FC236}">
                <a16:creationId xmlns:a16="http://schemas.microsoft.com/office/drawing/2014/main" id="{22E4FCBE-DBAA-411F-8ED9-A0626C557306}"/>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966820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BED29-2FD7-49DD-9137-4412A2E0A543}"/>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0BF99FCC-7A20-43D3-9DE5-695A944EC6B2}"/>
              </a:ext>
            </a:extLst>
          </p:cNvPr>
          <p:cNvGraphicFramePr>
            <a:graphicFrameLocks noGrp="1"/>
          </p:cNvGraphicFramePr>
          <p:nvPr>
            <p:ph type="tbl" sz="quarter" idx="13"/>
            <p:extLst>
              <p:ext uri="{D42A27DB-BD31-4B8C-83A1-F6EECF244321}">
                <p14:modId xmlns:p14="http://schemas.microsoft.com/office/powerpoint/2010/main" val="1449184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851022"/>
                    </a:ext>
                  </a:extLst>
                </a:gridCol>
                <a:gridCol w="822960">
                  <a:extLst>
                    <a:ext uri="{9D8B030D-6E8A-4147-A177-3AD203B41FA5}">
                      <a16:colId xmlns:a16="http://schemas.microsoft.com/office/drawing/2014/main" val="1983918957"/>
                    </a:ext>
                  </a:extLst>
                </a:gridCol>
                <a:gridCol w="822960">
                  <a:extLst>
                    <a:ext uri="{9D8B030D-6E8A-4147-A177-3AD203B41FA5}">
                      <a16:colId xmlns:a16="http://schemas.microsoft.com/office/drawing/2014/main" val="1118190397"/>
                    </a:ext>
                  </a:extLst>
                </a:gridCol>
                <a:gridCol w="822960">
                  <a:extLst>
                    <a:ext uri="{9D8B030D-6E8A-4147-A177-3AD203B41FA5}">
                      <a16:colId xmlns:a16="http://schemas.microsoft.com/office/drawing/2014/main" val="719150509"/>
                    </a:ext>
                  </a:extLst>
                </a:gridCol>
                <a:gridCol w="822960">
                  <a:extLst>
                    <a:ext uri="{9D8B030D-6E8A-4147-A177-3AD203B41FA5}">
                      <a16:colId xmlns:a16="http://schemas.microsoft.com/office/drawing/2014/main" val="2926787485"/>
                    </a:ext>
                  </a:extLst>
                </a:gridCol>
                <a:gridCol w="822960">
                  <a:extLst>
                    <a:ext uri="{9D8B030D-6E8A-4147-A177-3AD203B41FA5}">
                      <a16:colId xmlns:a16="http://schemas.microsoft.com/office/drawing/2014/main" val="2785496918"/>
                    </a:ext>
                  </a:extLst>
                </a:gridCol>
                <a:gridCol w="822960">
                  <a:extLst>
                    <a:ext uri="{9D8B030D-6E8A-4147-A177-3AD203B41FA5}">
                      <a16:colId xmlns:a16="http://schemas.microsoft.com/office/drawing/2014/main" val="1037286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000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- 2025-07-30 15:07:15</a:t>
                      </a:r>
                      <a:r>
                        <a:rPr kumimoji="0" lang="en-US" sz="1000" b="0" i="0" u="none" strike="noStrike" kern="1200" cap="none" spc="0" normalizeH="0" baseline="0" noProof="0">
                          <a:ln>
                            <a:noFill/>
                          </a:ln>
                          <a:solidFill>
                            <a:prstClr val="black"/>
                          </a:solidFill>
                          <a:effectLst/>
                          <a:uLnTx/>
                          <a:uFillTx/>
                          <a:latin typeface="Calibri"/>
                          <a:ea typeface="+mn-ea"/>
                          <a:cs typeface="+mn-cs"/>
                        </a:rPr>
                        <a:t>
 As summer winds down, we're celebrating the incredible success of our 2025 Intern Program! This group of 21 students from 13 colleges and universities brought fresh ideas, curiosity, and collaboration to our TMNAS team.
One major highlight?  Our interns were challenged to come up with a customer service-themed process improvement project. Each team presented bold, thoughtful solutions to our executive leaders – and left a lasting impression.
We're so proud of all they've accomplished and can't wait to see what's next for them. Wishing all of our summer interns a successful and exciting school year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0592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- 2025-07-31 16:53:53</a:t>
                      </a:r>
                      <a:r>
                        <a:rPr kumimoji="0" lang="en-US" sz="1000" b="0" i="0" u="none" strike="noStrike" kern="1200" cap="none" spc="0" normalizeH="0" baseline="0" noProof="0">
                          <a:ln>
                            <a:noFill/>
                          </a:ln>
                          <a:solidFill>
                            <a:prstClr val="black"/>
                          </a:solidFill>
                          <a:effectLst/>
                          <a:uLnTx/>
                          <a:uFillTx/>
                          <a:latin typeface="Calibri"/>
                          <a:ea typeface="+mn-ea"/>
                          <a:cs typeface="+mn-cs"/>
                        </a:rPr>
                        <a:t>
 Words of wisdom from our interns to yours – and a big Happy National Intern Day to all!✨
#NationalInternDay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687316497"/>
                  </a:ext>
                </a:extLst>
              </a:tr>
            </a:tbl>
          </a:graphicData>
        </a:graphic>
      </p:graphicFrame>
      <p:sp>
        <p:nvSpPr>
          <p:cNvPr id="4" name="Text Placeholder 3">
            <a:extLst>
              <a:ext uri="{FF2B5EF4-FFF2-40B4-BE49-F238E27FC236}">
                <a16:creationId xmlns:a16="http://schemas.microsoft.com/office/drawing/2014/main" id="{FEC6DF65-F30E-492D-B7DD-7AB25ED2A774}"/>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3855960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854A9-CAC7-42A1-B7C3-3D99C959A5FD}"/>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6CC86BC0-AD75-4037-925B-DC2D3F1B2EBB}"/>
              </a:ext>
            </a:extLst>
          </p:cNvPr>
          <p:cNvGraphicFramePr>
            <a:graphicFrameLocks noGrp="1"/>
          </p:cNvGraphicFramePr>
          <p:nvPr>
            <p:ph type="tbl" sz="quarter" idx="13"/>
            <p:extLst>
              <p:ext uri="{D42A27DB-BD31-4B8C-83A1-F6EECF244321}">
                <p14:modId xmlns:p14="http://schemas.microsoft.com/office/powerpoint/2010/main" val="3755341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8144289"/>
                    </a:ext>
                  </a:extLst>
                </a:gridCol>
                <a:gridCol w="822960">
                  <a:extLst>
                    <a:ext uri="{9D8B030D-6E8A-4147-A177-3AD203B41FA5}">
                      <a16:colId xmlns:a16="http://schemas.microsoft.com/office/drawing/2014/main" val="1234081893"/>
                    </a:ext>
                  </a:extLst>
                </a:gridCol>
                <a:gridCol w="822960">
                  <a:extLst>
                    <a:ext uri="{9D8B030D-6E8A-4147-A177-3AD203B41FA5}">
                      <a16:colId xmlns:a16="http://schemas.microsoft.com/office/drawing/2014/main" val="1031390968"/>
                    </a:ext>
                  </a:extLst>
                </a:gridCol>
                <a:gridCol w="822960">
                  <a:extLst>
                    <a:ext uri="{9D8B030D-6E8A-4147-A177-3AD203B41FA5}">
                      <a16:colId xmlns:a16="http://schemas.microsoft.com/office/drawing/2014/main" val="1045660097"/>
                    </a:ext>
                  </a:extLst>
                </a:gridCol>
                <a:gridCol w="822960">
                  <a:extLst>
                    <a:ext uri="{9D8B030D-6E8A-4147-A177-3AD203B41FA5}">
                      <a16:colId xmlns:a16="http://schemas.microsoft.com/office/drawing/2014/main" val="2442909657"/>
                    </a:ext>
                  </a:extLst>
                </a:gridCol>
                <a:gridCol w="822960">
                  <a:extLst>
                    <a:ext uri="{9D8B030D-6E8A-4147-A177-3AD203B41FA5}">
                      <a16:colId xmlns:a16="http://schemas.microsoft.com/office/drawing/2014/main" val="197073089"/>
                    </a:ext>
                  </a:extLst>
                </a:gridCol>
                <a:gridCol w="822960">
                  <a:extLst>
                    <a:ext uri="{9D8B030D-6E8A-4147-A177-3AD203B41FA5}">
                      <a16:colId xmlns:a16="http://schemas.microsoft.com/office/drawing/2014/main" val="1227484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6112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- 2025-09-30 15:33:06</a:t>
                      </a:r>
                      <a:r>
                        <a:rPr kumimoji="0" lang="en-US" sz="1000" b="0" i="0" u="none" strike="noStrike" kern="1200" cap="none" spc="0" normalizeH="0" baseline="0" noProof="0">
                          <a:ln>
                            <a:noFill/>
                          </a:ln>
                          <a:solidFill>
                            <a:prstClr val="black"/>
                          </a:solidFill>
                          <a:effectLst/>
                          <a:uLnTx/>
                          <a:uFillTx/>
                          <a:latin typeface="Calibri"/>
                          <a:ea typeface="+mn-ea"/>
                          <a:cs typeface="+mn-cs"/>
                        </a:rPr>
                        <a:t>
 TMNAS was proud to “run” alongside @phlyinsurance in their support of the @childrensphila Parkway Run &amp; Walk!  Together, PHLY and TMNAS donated 0,000, and the entire event raised ,826,159 for CHOP’s Cancer Center. It was a beautiful, hope-filled morning on the Benjamin Franklin Parkway, and we are so inspired by PHLY’s continued sponsorship efforts!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8071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- 2025-08-21 16:27:32</a:t>
                      </a:r>
                      <a:r>
                        <a:rPr kumimoji="0" lang="en-US" sz="1000" b="0" i="0" u="none" strike="noStrike" kern="1200" cap="none" spc="0" normalizeH="0" baseline="0" noProof="0">
                          <a:ln>
                            <a:noFill/>
                          </a:ln>
                          <a:solidFill>
                            <a:prstClr val="black"/>
                          </a:solidFill>
                          <a:effectLst/>
                          <a:uLnTx/>
                          <a:uFillTx/>
                          <a:latin typeface="Calibri"/>
                          <a:ea typeface="+mn-ea"/>
                          <a:cs typeface="+mn-cs"/>
                        </a:rPr>
                        <a:t>
 TMNAS returned to Citizens Bank Park for our annual summer picnic! Employees and their families kicked off the evening with a relaxed picnic dinner, then headed into the stadium to catch the Phillies in action.  The weather was perfect, and so was the Phillies' win!
Special shoutout to Ben Corbett, Sr. IT Quality Assurance Manager, who had the honor of throwing the first pitch!
Thanks to everyone who joined us — we loved celebrating summer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01545842"/>
                  </a:ext>
                </a:extLst>
              </a:tr>
            </a:tbl>
          </a:graphicData>
        </a:graphic>
      </p:graphicFrame>
      <p:sp>
        <p:nvSpPr>
          <p:cNvPr id="4" name="Text Placeholder 3">
            <a:extLst>
              <a:ext uri="{FF2B5EF4-FFF2-40B4-BE49-F238E27FC236}">
                <a16:creationId xmlns:a16="http://schemas.microsoft.com/office/drawing/2014/main" id="{9AB33A96-BF26-498A-819B-32A07588DB4A}"/>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3168439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DA02D-4E71-4612-977A-5709F1E2FB55}"/>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0CFBDEAD-0194-452B-8BD6-E89CC32BE3E4}"/>
              </a:ext>
            </a:extLst>
          </p:cNvPr>
          <p:cNvGraphicFramePr>
            <a:graphicFrameLocks noGrp="1"/>
          </p:cNvGraphicFramePr>
          <p:nvPr>
            <p:ph type="tbl" sz="quarter" idx="13"/>
            <p:extLst>
              <p:ext uri="{D42A27DB-BD31-4B8C-83A1-F6EECF244321}">
                <p14:modId xmlns:p14="http://schemas.microsoft.com/office/powerpoint/2010/main" val="1734409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89720350"/>
                    </a:ext>
                  </a:extLst>
                </a:gridCol>
                <a:gridCol w="576072">
                  <a:extLst>
                    <a:ext uri="{9D8B030D-6E8A-4147-A177-3AD203B41FA5}">
                      <a16:colId xmlns:a16="http://schemas.microsoft.com/office/drawing/2014/main" val="2136748412"/>
                    </a:ext>
                  </a:extLst>
                </a:gridCol>
                <a:gridCol w="576072">
                  <a:extLst>
                    <a:ext uri="{9D8B030D-6E8A-4147-A177-3AD203B41FA5}">
                      <a16:colId xmlns:a16="http://schemas.microsoft.com/office/drawing/2014/main" val="3483838954"/>
                    </a:ext>
                  </a:extLst>
                </a:gridCol>
                <a:gridCol w="576072">
                  <a:extLst>
                    <a:ext uri="{9D8B030D-6E8A-4147-A177-3AD203B41FA5}">
                      <a16:colId xmlns:a16="http://schemas.microsoft.com/office/drawing/2014/main" val="507766597"/>
                    </a:ext>
                  </a:extLst>
                </a:gridCol>
                <a:gridCol w="576072">
                  <a:extLst>
                    <a:ext uri="{9D8B030D-6E8A-4147-A177-3AD203B41FA5}">
                      <a16:colId xmlns:a16="http://schemas.microsoft.com/office/drawing/2014/main" val="1346721359"/>
                    </a:ext>
                  </a:extLst>
                </a:gridCol>
                <a:gridCol w="576072">
                  <a:extLst>
                    <a:ext uri="{9D8B030D-6E8A-4147-A177-3AD203B41FA5}">
                      <a16:colId xmlns:a16="http://schemas.microsoft.com/office/drawing/2014/main" val="2453778567"/>
                    </a:ext>
                  </a:extLst>
                </a:gridCol>
                <a:gridCol w="576072">
                  <a:extLst>
                    <a:ext uri="{9D8B030D-6E8A-4147-A177-3AD203B41FA5}">
                      <a16:colId xmlns:a16="http://schemas.microsoft.com/office/drawing/2014/main" val="2464418382"/>
                    </a:ext>
                  </a:extLst>
                </a:gridCol>
                <a:gridCol w="576072">
                  <a:extLst>
                    <a:ext uri="{9D8B030D-6E8A-4147-A177-3AD203B41FA5}">
                      <a16:colId xmlns:a16="http://schemas.microsoft.com/office/drawing/2014/main" val="3932655849"/>
                    </a:ext>
                  </a:extLst>
                </a:gridCol>
                <a:gridCol w="576072">
                  <a:extLst>
                    <a:ext uri="{9D8B030D-6E8A-4147-A177-3AD203B41FA5}">
                      <a16:colId xmlns:a16="http://schemas.microsoft.com/office/drawing/2014/main" val="1661854917"/>
                    </a:ext>
                  </a:extLst>
                </a:gridCol>
                <a:gridCol w="576072">
                  <a:extLst>
                    <a:ext uri="{9D8B030D-6E8A-4147-A177-3AD203B41FA5}">
                      <a16:colId xmlns:a16="http://schemas.microsoft.com/office/drawing/2014/main" val="1891399449"/>
                    </a:ext>
                  </a:extLst>
                </a:gridCol>
                <a:gridCol w="576072">
                  <a:extLst>
                    <a:ext uri="{9D8B030D-6E8A-4147-A177-3AD203B41FA5}">
                      <a16:colId xmlns:a16="http://schemas.microsoft.com/office/drawing/2014/main" val="2152560678"/>
                    </a:ext>
                  </a:extLst>
                </a:gridCol>
                <a:gridCol w="576072">
                  <a:extLst>
                    <a:ext uri="{9D8B030D-6E8A-4147-A177-3AD203B41FA5}">
                      <a16:colId xmlns:a16="http://schemas.microsoft.com/office/drawing/2014/main" val="2766594361"/>
                    </a:ext>
                  </a:extLst>
                </a:gridCol>
                <a:gridCol w="576072">
                  <a:extLst>
                    <a:ext uri="{9D8B030D-6E8A-4147-A177-3AD203B41FA5}">
                      <a16:colId xmlns:a16="http://schemas.microsoft.com/office/drawing/2014/main" val="34381004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44348019"/>
                  </a:ext>
                </a:extLst>
              </a:tr>
              <a:tr h="370840">
                <a:tc>
                  <a:txBody>
                    <a:bodyPr/>
                    <a:lstStyle/>
                    <a:p>
                      <a:r>
                        <a:rPr lang="en-US" sz="1000"/>
                        <a:t>197</a:t>
                      </a:r>
                    </a:p>
                  </a:txBody>
                  <a:tcPr/>
                </a:tc>
                <a:tc>
                  <a:txBody>
                    <a:bodyPr/>
                    <a:lstStyle/>
                    <a:p>
                      <a:r>
                        <a:rPr lang="en-US" sz="1000"/>
                        <a:t>-1</a:t>
                      </a:r>
                    </a:p>
                  </a:txBody>
                  <a:tcPr/>
                </a:tc>
                <a:tc>
                  <a:txBody>
                    <a:bodyPr/>
                    <a:lstStyle/>
                    <a:p>
                      <a:r>
                        <a:rPr lang="en-US" sz="1000"/>
                        <a:t>133</a:t>
                      </a:r>
                    </a:p>
                  </a:txBody>
                  <a:tcPr/>
                </a:tc>
                <a:tc>
                  <a:txBody>
                    <a:bodyPr/>
                    <a:lstStyle/>
                    <a:p>
                      <a:r>
                        <a:rPr lang="en-US" sz="1000"/>
                        <a:t>65</a:t>
                      </a:r>
                    </a:p>
                  </a:txBody>
                  <a:tcPr/>
                </a:tc>
                <a:tc>
                  <a:txBody>
                    <a:bodyPr/>
                    <a:lstStyle/>
                    <a:p>
                      <a:r>
                        <a:rPr lang="en-US" sz="1000"/>
                        <a:t>0</a:t>
                      </a:r>
                    </a:p>
                  </a:txBody>
                  <a:tcPr/>
                </a:tc>
                <a:tc>
                  <a:txBody>
                    <a:bodyPr/>
                    <a:lstStyle/>
                    <a:p>
                      <a:r>
                        <a:rPr lang="en-US" sz="1000"/>
                        <a:t>68</a:t>
                      </a:r>
                    </a:p>
                  </a:txBody>
                  <a:tcPr/>
                </a:tc>
                <a:tc>
                  <a:txBody>
                    <a:bodyPr/>
                    <a:lstStyle/>
                    <a:p>
                      <a:r>
                        <a:rPr lang="en-US" sz="1000"/>
                        <a:t>2</a:t>
                      </a:r>
                    </a:p>
                  </a:txBody>
                  <a:tcPr/>
                </a:tc>
                <a:tc>
                  <a:txBody>
                    <a:bodyPr/>
                    <a:lstStyle/>
                    <a:p>
                      <a:r>
                        <a:rPr lang="en-US" sz="1000"/>
                        <a:t>1</a:t>
                      </a:r>
                    </a:p>
                  </a:txBody>
                  <a:tcPr/>
                </a:tc>
                <a:tc>
                  <a:txBody>
                    <a:bodyPr/>
                    <a:lstStyle/>
                    <a:p>
                      <a:r>
                        <a:rPr lang="en-US" sz="1000"/>
                        <a:t>21</a:t>
                      </a:r>
                    </a:p>
                  </a:txBody>
                  <a:tcPr/>
                </a:tc>
                <a:tc>
                  <a:txBody>
                    <a:bodyPr/>
                    <a:lstStyle/>
                    <a:p>
                      <a:r>
                        <a:rPr lang="en-US" sz="1000"/>
                        <a:t>41</a:t>
                      </a:r>
                    </a:p>
                  </a:txBody>
                  <a:tcPr/>
                </a:tc>
                <a:tc>
                  <a:txBody>
                    <a:bodyPr/>
                    <a:lstStyle/>
                    <a:p>
                      <a:r>
                        <a:rPr lang="en-US" sz="1000"/>
                        <a:t>7</a:t>
                      </a:r>
                    </a:p>
                  </a:txBody>
                  <a:tcPr/>
                </a:tc>
                <a:tc>
                  <a:txBody>
                    <a:bodyPr/>
                    <a:lstStyle/>
                    <a:p>
                      <a:r>
                        <a:rPr lang="en-US" sz="1000"/>
                        <a:t>0.4920 %</a:t>
                      </a:r>
                    </a:p>
                  </a:txBody>
                  <a:tcPr/>
                </a:tc>
                <a:tc>
                  <a:txBody>
                    <a:bodyPr/>
                    <a:lstStyle/>
                    <a:p>
                      <a:r>
                        <a:rPr lang="en-US" sz="1000"/>
                        <a:t>0.0 %</a:t>
                      </a:r>
                    </a:p>
                  </a:txBody>
                  <a:tcPr/>
                </a:tc>
                <a:extLst>
                  <a:ext uri="{0D108BD9-81ED-4DB2-BD59-A6C34878D82A}">
                    <a16:rowId xmlns:a16="http://schemas.microsoft.com/office/drawing/2014/main" val="3045967604"/>
                  </a:ext>
                </a:extLst>
              </a:tr>
            </a:tbl>
          </a:graphicData>
        </a:graphic>
      </p:graphicFrame>
      <p:sp>
        <p:nvSpPr>
          <p:cNvPr id="4" name="Text Placeholder 3">
            <a:extLst>
              <a:ext uri="{FF2B5EF4-FFF2-40B4-BE49-F238E27FC236}">
                <a16:creationId xmlns:a16="http://schemas.microsoft.com/office/drawing/2014/main" id="{DA42FE9D-3117-46BB-99C8-46ECA2D2844E}"/>
              </a:ext>
            </a:extLst>
          </p:cNvPr>
          <p:cNvSpPr>
            <a:spLocks noGrp="1"/>
          </p:cNvSpPr>
          <p:nvPr>
            <p:ph type="body" sz="quarter" idx="14"/>
          </p:nvPr>
        </p:nvSpPr>
        <p:spPr/>
        <p:txBody>
          <a:bodyPr/>
          <a:lstStyle/>
          <a:p>
            <a:r>
              <a:rPr lang="en-US"/>
              <a:t>01/01/2025 - 09/30/2025</a:t>
            </a:r>
          </a:p>
        </p:txBody>
      </p:sp>
    </p:spTree>
    <p:extLst>
      <p:ext uri="{BB962C8B-B14F-4D97-AF65-F5344CB8AC3E}">
        <p14:creationId xmlns:p14="http://schemas.microsoft.com/office/powerpoint/2010/main" val="895821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05C70-6C75-4691-AE31-256AF81DA15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0787BC07-7A87-4A80-AC65-6B0E72977103}"/>
              </a:ext>
            </a:extLst>
          </p:cNvPr>
          <p:cNvGraphicFramePr>
            <a:graphicFrameLocks noGrp="1"/>
          </p:cNvGraphicFramePr>
          <p:nvPr>
            <p:ph type="chart" sz="quarter" idx="13"/>
            <p:extLst>
              <p:ext uri="{D42A27DB-BD31-4B8C-83A1-F6EECF244321}">
                <p14:modId xmlns:p14="http://schemas.microsoft.com/office/powerpoint/2010/main" val="2998390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1634E-E4C3-42E0-BFA2-1488A84D9646}"/>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749532DF-09D9-4277-AA77-B91FB41D43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538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35AF0-E1AD-4A51-A919-04F2F6BBCA25}"/>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D0AE60B4-6FE5-4D86-B40F-E57C94A1EE6B}"/>
              </a:ext>
            </a:extLst>
          </p:cNvPr>
          <p:cNvGraphicFramePr>
            <a:graphicFrameLocks noGrp="1"/>
          </p:cNvGraphicFramePr>
          <p:nvPr>
            <p:ph type="chart" sz="quarter" idx="13"/>
            <p:extLst>
              <p:ext uri="{D42A27DB-BD31-4B8C-83A1-F6EECF244321}">
                <p14:modId xmlns:p14="http://schemas.microsoft.com/office/powerpoint/2010/main" val="800831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2E22D2-A991-4E81-929C-71D3C3792F1C}"/>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69F59F96-547C-4FD9-B2BD-C756B2A557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0254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9F43E-B579-49A5-9CAB-23C9CA5B6C0B}"/>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EAC461B2-4D94-4A56-BCA9-8D4BAAFF9A3F}"/>
              </a:ext>
            </a:extLst>
          </p:cNvPr>
          <p:cNvGraphicFramePr>
            <a:graphicFrameLocks noGrp="1"/>
          </p:cNvGraphicFramePr>
          <p:nvPr>
            <p:ph type="chart" sz="quarter" idx="13"/>
            <p:extLst>
              <p:ext uri="{D42A27DB-BD31-4B8C-83A1-F6EECF244321}">
                <p14:modId xmlns:p14="http://schemas.microsoft.com/office/powerpoint/2010/main" val="4088453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0BF11F-3C40-455E-A0E4-E602622122FD}"/>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84DDDCEE-5CED-422C-AAB3-AEB41E56DA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903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1D653-8036-4BCA-BA51-52D59D5AA270}"/>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A3C36722-328B-4204-AA69-03D84D864BE8}"/>
              </a:ext>
            </a:extLst>
          </p:cNvPr>
          <p:cNvGraphicFramePr>
            <a:graphicFrameLocks noGrp="1"/>
          </p:cNvGraphicFramePr>
          <p:nvPr>
            <p:ph type="tbl" sz="quarter" idx="13"/>
            <p:extLst>
              <p:ext uri="{D42A27DB-BD31-4B8C-83A1-F6EECF244321}">
                <p14:modId xmlns:p14="http://schemas.microsoft.com/office/powerpoint/2010/main" val="240777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71370969"/>
                    </a:ext>
                  </a:extLst>
                </a:gridCol>
                <a:gridCol w="1152144">
                  <a:extLst>
                    <a:ext uri="{9D8B030D-6E8A-4147-A177-3AD203B41FA5}">
                      <a16:colId xmlns:a16="http://schemas.microsoft.com/office/drawing/2014/main" val="960311399"/>
                    </a:ext>
                  </a:extLst>
                </a:gridCol>
                <a:gridCol w="1152144">
                  <a:extLst>
                    <a:ext uri="{9D8B030D-6E8A-4147-A177-3AD203B41FA5}">
                      <a16:colId xmlns:a16="http://schemas.microsoft.com/office/drawing/2014/main" val="3369922814"/>
                    </a:ext>
                  </a:extLst>
                </a:gridCol>
                <a:gridCol w="1152144">
                  <a:extLst>
                    <a:ext uri="{9D8B030D-6E8A-4147-A177-3AD203B41FA5}">
                      <a16:colId xmlns:a16="http://schemas.microsoft.com/office/drawing/2014/main" val="2285919058"/>
                    </a:ext>
                  </a:extLst>
                </a:gridCol>
                <a:gridCol w="1152144">
                  <a:extLst>
                    <a:ext uri="{9D8B030D-6E8A-4147-A177-3AD203B41FA5}">
                      <a16:colId xmlns:a16="http://schemas.microsoft.com/office/drawing/2014/main" val="2092428081"/>
                    </a:ext>
                  </a:extLst>
                </a:gridCol>
                <a:gridCol w="1152144">
                  <a:extLst>
                    <a:ext uri="{9D8B030D-6E8A-4147-A177-3AD203B41FA5}">
                      <a16:colId xmlns:a16="http://schemas.microsoft.com/office/drawing/2014/main" val="2259597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87850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- 2025-07-15 16:37:04</a:t>
                      </a:r>
                      <a:r>
                        <a:rPr kumimoji="0" lang="en-US" sz="1000" b="0" i="0" u="none" strike="noStrike" kern="1200" cap="none" spc="0" normalizeH="0" baseline="0" noProof="0">
                          <a:ln>
                            <a:noFill/>
                          </a:ln>
                          <a:solidFill>
                            <a:prstClr val="black"/>
                          </a:solidFill>
                          <a:effectLst/>
                          <a:uLnTx/>
                          <a:uFillTx/>
                          <a:latin typeface="Calibri"/>
                          <a:ea typeface="+mn-ea"/>
                          <a:cs typeface="+mn-cs"/>
                        </a:rPr>
                        <a:t>
 Wondering what our interns have been up to? 
They had the chance to sit down with TMNAS and @PHLYINS CEO, John Glomb, for an inspiring Q&amp;amp;A session! It was an opportunity for them to get to know John while learning more about our organization's strategy, vision, and values.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182228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- 2025-07-18 14:08:57</a:t>
                      </a:r>
                      <a:r>
                        <a:rPr kumimoji="0" lang="en-US" sz="1000" b="0" i="0" u="none" strike="noStrike" kern="1200" cap="none" spc="0" normalizeH="0" baseline="0" noProof="0">
                          <a:ln>
                            <a:noFill/>
                          </a:ln>
                          <a:solidFill>
                            <a:prstClr val="black"/>
                          </a:solidFill>
                          <a:effectLst/>
                          <a:uLnTx/>
                          <a:uFillTx/>
                          <a:latin typeface="Calibri"/>
                          <a:ea typeface="+mn-ea"/>
                          <a:cs typeface="+mn-cs"/>
                        </a:rPr>
                        <a:t>
 Our TMNAS interns had an incredible day connecting with interns from our sister companies Reliance Matrix, @PHLYINS, and @TokioMAmerica at our Bala Cynwyd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1594072461"/>
                  </a:ext>
                </a:extLst>
              </a:tr>
            </a:tbl>
          </a:graphicData>
        </a:graphic>
      </p:graphicFrame>
      <p:sp>
        <p:nvSpPr>
          <p:cNvPr id="4" name="Text Placeholder 3">
            <a:extLst>
              <a:ext uri="{FF2B5EF4-FFF2-40B4-BE49-F238E27FC236}">
                <a16:creationId xmlns:a16="http://schemas.microsoft.com/office/drawing/2014/main" id="{6CCD6346-A860-475A-A8C1-C35C80110A10}"/>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469469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8B45D-2A98-4C19-A198-5C8D77E67F61}"/>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E79EE2B4-0748-4FED-9DF2-AC256D5150E3}"/>
              </a:ext>
            </a:extLst>
          </p:cNvPr>
          <p:cNvGraphicFramePr>
            <a:graphicFrameLocks noGrp="1"/>
          </p:cNvGraphicFramePr>
          <p:nvPr>
            <p:ph type="tbl" sz="quarter" idx="13"/>
            <p:extLst>
              <p:ext uri="{D42A27DB-BD31-4B8C-83A1-F6EECF244321}">
                <p14:modId xmlns:p14="http://schemas.microsoft.com/office/powerpoint/2010/main" val="566490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63191612"/>
                    </a:ext>
                  </a:extLst>
                </a:gridCol>
                <a:gridCol w="1152144">
                  <a:extLst>
                    <a:ext uri="{9D8B030D-6E8A-4147-A177-3AD203B41FA5}">
                      <a16:colId xmlns:a16="http://schemas.microsoft.com/office/drawing/2014/main" val="1316647697"/>
                    </a:ext>
                  </a:extLst>
                </a:gridCol>
                <a:gridCol w="1152144">
                  <a:extLst>
                    <a:ext uri="{9D8B030D-6E8A-4147-A177-3AD203B41FA5}">
                      <a16:colId xmlns:a16="http://schemas.microsoft.com/office/drawing/2014/main" val="2684058217"/>
                    </a:ext>
                  </a:extLst>
                </a:gridCol>
                <a:gridCol w="1152144">
                  <a:extLst>
                    <a:ext uri="{9D8B030D-6E8A-4147-A177-3AD203B41FA5}">
                      <a16:colId xmlns:a16="http://schemas.microsoft.com/office/drawing/2014/main" val="645761135"/>
                    </a:ext>
                  </a:extLst>
                </a:gridCol>
                <a:gridCol w="1152144">
                  <a:extLst>
                    <a:ext uri="{9D8B030D-6E8A-4147-A177-3AD203B41FA5}">
                      <a16:colId xmlns:a16="http://schemas.microsoft.com/office/drawing/2014/main" val="2034942980"/>
                    </a:ext>
                  </a:extLst>
                </a:gridCol>
                <a:gridCol w="1152144">
                  <a:extLst>
                    <a:ext uri="{9D8B030D-6E8A-4147-A177-3AD203B41FA5}">
                      <a16:colId xmlns:a16="http://schemas.microsoft.com/office/drawing/2014/main" val="29844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609892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- 2025-09-30 15:36:54</a:t>
                      </a:r>
                      <a:r>
                        <a:rPr kumimoji="0" lang="en-US" sz="1000" b="0" i="0" u="none" strike="noStrike" kern="1200" cap="none" spc="0" normalizeH="0" baseline="0" noProof="0">
                          <a:ln>
                            <a:noFill/>
                          </a:ln>
                          <a:solidFill>
                            <a:prstClr val="black"/>
                          </a:solidFill>
                          <a:effectLst/>
                          <a:uLnTx/>
                          <a:uFillTx/>
                          <a:latin typeface="Calibri"/>
                          <a:ea typeface="+mn-ea"/>
                          <a:cs typeface="+mn-cs"/>
                        </a:rPr>
                        <a:t>
 TMNAS was proud to "run" alongside @PHLYINS in their support of the @ChildrensPhila Parkway Run &amp;amp; Walk!  Together, PHLY &amp;amp; TMNAS donated 0,000, and the entire event raised ,826,159 for CHOP’s Cancer Center. It was a hope-filled morning on the Benjamin Franklin Parkway! https://t.co/ch2XJjswvM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300851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- 2025-07-30 15:05:20</a:t>
                      </a:r>
                      <a:r>
                        <a:rPr kumimoji="0" lang="en-US" sz="1000" b="0" i="0" u="none" strike="noStrike" kern="1200" cap="none" spc="0" normalizeH="0" baseline="0" noProof="0">
                          <a:ln>
                            <a:noFill/>
                          </a:ln>
                          <a:solidFill>
                            <a:prstClr val="black"/>
                          </a:solidFill>
                          <a:effectLst/>
                          <a:uLnTx/>
                          <a:uFillTx/>
                          <a:latin typeface="Calibri"/>
                          <a:ea typeface="+mn-ea"/>
                          <a:cs typeface="+mn-cs"/>
                        </a:rPr>
                        <a:t>
 As summer winds down, we're celebrating the incredible success of our 2025 Intern Program! This group of 21 students from 13 colleges and universities brought fresh ideas, curiosity, and collaboration to our TMNAS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1.0101 %</a:t>
                      </a:r>
                    </a:p>
                  </a:txBody>
                  <a:tcPr/>
                </a:tc>
                <a:extLst>
                  <a:ext uri="{0D108BD9-81ED-4DB2-BD59-A6C34878D82A}">
                    <a16:rowId xmlns:a16="http://schemas.microsoft.com/office/drawing/2014/main" val="271805429"/>
                  </a:ext>
                </a:extLst>
              </a:tr>
            </a:tbl>
          </a:graphicData>
        </a:graphic>
      </p:graphicFrame>
      <p:sp>
        <p:nvSpPr>
          <p:cNvPr id="4" name="Text Placeholder 3">
            <a:extLst>
              <a:ext uri="{FF2B5EF4-FFF2-40B4-BE49-F238E27FC236}">
                <a16:creationId xmlns:a16="http://schemas.microsoft.com/office/drawing/2014/main" id="{07BFC439-18B9-4401-8294-DA42D91FE8B1}"/>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4182491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053D3-70DA-48E4-9E7B-8364E81C6DAB}"/>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D0F14B17-D638-4080-B383-32CD026CD524}"/>
              </a:ext>
            </a:extLst>
          </p:cNvPr>
          <p:cNvGraphicFramePr>
            <a:graphicFrameLocks noGrp="1"/>
          </p:cNvGraphicFramePr>
          <p:nvPr>
            <p:ph type="tbl" sz="quarter" idx="13"/>
            <p:extLst>
              <p:ext uri="{D42A27DB-BD31-4B8C-83A1-F6EECF244321}">
                <p14:modId xmlns:p14="http://schemas.microsoft.com/office/powerpoint/2010/main" val="55696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77732647"/>
                    </a:ext>
                  </a:extLst>
                </a:gridCol>
                <a:gridCol w="1152144">
                  <a:extLst>
                    <a:ext uri="{9D8B030D-6E8A-4147-A177-3AD203B41FA5}">
                      <a16:colId xmlns:a16="http://schemas.microsoft.com/office/drawing/2014/main" val="823155052"/>
                    </a:ext>
                  </a:extLst>
                </a:gridCol>
                <a:gridCol w="1152144">
                  <a:extLst>
                    <a:ext uri="{9D8B030D-6E8A-4147-A177-3AD203B41FA5}">
                      <a16:colId xmlns:a16="http://schemas.microsoft.com/office/drawing/2014/main" val="1734978217"/>
                    </a:ext>
                  </a:extLst>
                </a:gridCol>
                <a:gridCol w="1152144">
                  <a:extLst>
                    <a:ext uri="{9D8B030D-6E8A-4147-A177-3AD203B41FA5}">
                      <a16:colId xmlns:a16="http://schemas.microsoft.com/office/drawing/2014/main" val="1110962949"/>
                    </a:ext>
                  </a:extLst>
                </a:gridCol>
                <a:gridCol w="1152144">
                  <a:extLst>
                    <a:ext uri="{9D8B030D-6E8A-4147-A177-3AD203B41FA5}">
                      <a16:colId xmlns:a16="http://schemas.microsoft.com/office/drawing/2014/main" val="1443121788"/>
                    </a:ext>
                  </a:extLst>
                </a:gridCol>
                <a:gridCol w="1152144">
                  <a:extLst>
                    <a:ext uri="{9D8B030D-6E8A-4147-A177-3AD203B41FA5}">
                      <a16:colId xmlns:a16="http://schemas.microsoft.com/office/drawing/2014/main" val="1873178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62574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- 2025-08-13 15:22:45</a:t>
                      </a:r>
                      <a:r>
                        <a:rPr kumimoji="0" lang="en-US" sz="1000" b="0" i="0" u="none" strike="noStrike" kern="1200" cap="none" spc="0" normalizeH="0" baseline="0" noProof="0">
                          <a:ln>
                            <a:noFill/>
                          </a:ln>
                          <a:solidFill>
                            <a:prstClr val="black"/>
                          </a:solidFill>
                          <a:effectLst/>
                          <a:uLnTx/>
                          <a:uFillTx/>
                          <a:latin typeface="Calibri"/>
                          <a:ea typeface="+mn-ea"/>
                          <a:cs typeface="+mn-cs"/>
                        </a:rPr>
                        <a:t>
 Welcoming Our Newest Team Members! 🌟
We’re thrilled to introduce this group of new hires who just wrapped up New Hire Orientation! This experience gave them a chance to connect with colleagues, engage with our leadership, and dive into our mission and values.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0.5128 %</a:t>
                      </a:r>
                    </a:p>
                  </a:txBody>
                  <a:tcPr/>
                </a:tc>
                <a:extLst>
                  <a:ext uri="{0D108BD9-81ED-4DB2-BD59-A6C34878D82A}">
                    <a16:rowId xmlns:a16="http://schemas.microsoft.com/office/drawing/2014/main" val="3982232362"/>
                  </a:ext>
                </a:extLst>
              </a:tr>
            </a:tbl>
          </a:graphicData>
        </a:graphic>
      </p:graphicFrame>
      <p:sp>
        <p:nvSpPr>
          <p:cNvPr id="4" name="Text Placeholder 3">
            <a:extLst>
              <a:ext uri="{FF2B5EF4-FFF2-40B4-BE49-F238E27FC236}">
                <a16:creationId xmlns:a16="http://schemas.microsoft.com/office/drawing/2014/main" id="{FC055189-61F5-4A84-B1A3-F614E9920603}"/>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3911111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0138-8265-4EF8-A9C3-454BAA2737D8}"/>
              </a:ext>
            </a:extLst>
          </p:cNvPr>
          <p:cNvSpPr>
            <a:spLocks noGrp="1"/>
          </p:cNvSpPr>
          <p:nvPr>
            <p:ph type="title"/>
          </p:nvPr>
        </p:nvSpPr>
        <p:spPr/>
        <p:txBody>
          <a:bodyPr/>
          <a:lstStyle/>
          <a:p>
            <a:r>
              <a:rPr lang="en-US"/>
              <a:t>LinkedIn Key Metrics Table | All profiles</a:t>
            </a:r>
          </a:p>
        </p:txBody>
      </p:sp>
      <p:graphicFrame>
        <p:nvGraphicFramePr>
          <p:cNvPr id="5" name="Table Placeholder 4">
            <a:extLst>
              <a:ext uri="{FF2B5EF4-FFF2-40B4-BE49-F238E27FC236}">
                <a16:creationId xmlns:a16="http://schemas.microsoft.com/office/drawing/2014/main" id="{51FD617E-69C0-4803-855D-0F1ED288FC30}"/>
              </a:ext>
            </a:extLst>
          </p:cNvPr>
          <p:cNvGraphicFramePr>
            <a:graphicFrameLocks noGrp="1"/>
          </p:cNvGraphicFramePr>
          <p:nvPr>
            <p:ph type="tbl" sz="quarter" idx="13"/>
            <p:extLst>
              <p:ext uri="{D42A27DB-BD31-4B8C-83A1-F6EECF244321}">
                <p14:modId xmlns:p14="http://schemas.microsoft.com/office/powerpoint/2010/main" val="411090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499269434"/>
                    </a:ext>
                  </a:extLst>
                </a:gridCol>
                <a:gridCol w="493776">
                  <a:extLst>
                    <a:ext uri="{9D8B030D-6E8A-4147-A177-3AD203B41FA5}">
                      <a16:colId xmlns:a16="http://schemas.microsoft.com/office/drawing/2014/main" val="431425710"/>
                    </a:ext>
                  </a:extLst>
                </a:gridCol>
                <a:gridCol w="493776">
                  <a:extLst>
                    <a:ext uri="{9D8B030D-6E8A-4147-A177-3AD203B41FA5}">
                      <a16:colId xmlns:a16="http://schemas.microsoft.com/office/drawing/2014/main" val="3019599806"/>
                    </a:ext>
                  </a:extLst>
                </a:gridCol>
                <a:gridCol w="493776">
                  <a:extLst>
                    <a:ext uri="{9D8B030D-6E8A-4147-A177-3AD203B41FA5}">
                      <a16:colId xmlns:a16="http://schemas.microsoft.com/office/drawing/2014/main" val="100906777"/>
                    </a:ext>
                  </a:extLst>
                </a:gridCol>
                <a:gridCol w="493776">
                  <a:extLst>
                    <a:ext uri="{9D8B030D-6E8A-4147-A177-3AD203B41FA5}">
                      <a16:colId xmlns:a16="http://schemas.microsoft.com/office/drawing/2014/main" val="3511501578"/>
                    </a:ext>
                  </a:extLst>
                </a:gridCol>
                <a:gridCol w="493776">
                  <a:extLst>
                    <a:ext uri="{9D8B030D-6E8A-4147-A177-3AD203B41FA5}">
                      <a16:colId xmlns:a16="http://schemas.microsoft.com/office/drawing/2014/main" val="142064405"/>
                    </a:ext>
                  </a:extLst>
                </a:gridCol>
                <a:gridCol w="493776">
                  <a:extLst>
                    <a:ext uri="{9D8B030D-6E8A-4147-A177-3AD203B41FA5}">
                      <a16:colId xmlns:a16="http://schemas.microsoft.com/office/drawing/2014/main" val="42696772"/>
                    </a:ext>
                  </a:extLst>
                </a:gridCol>
                <a:gridCol w="493776">
                  <a:extLst>
                    <a:ext uri="{9D8B030D-6E8A-4147-A177-3AD203B41FA5}">
                      <a16:colId xmlns:a16="http://schemas.microsoft.com/office/drawing/2014/main" val="816493099"/>
                    </a:ext>
                  </a:extLst>
                </a:gridCol>
                <a:gridCol w="493776">
                  <a:extLst>
                    <a:ext uri="{9D8B030D-6E8A-4147-A177-3AD203B41FA5}">
                      <a16:colId xmlns:a16="http://schemas.microsoft.com/office/drawing/2014/main" val="2100845938"/>
                    </a:ext>
                  </a:extLst>
                </a:gridCol>
                <a:gridCol w="493776">
                  <a:extLst>
                    <a:ext uri="{9D8B030D-6E8A-4147-A177-3AD203B41FA5}">
                      <a16:colId xmlns:a16="http://schemas.microsoft.com/office/drawing/2014/main" val="992642955"/>
                    </a:ext>
                  </a:extLst>
                </a:gridCol>
                <a:gridCol w="493776">
                  <a:extLst>
                    <a:ext uri="{9D8B030D-6E8A-4147-A177-3AD203B41FA5}">
                      <a16:colId xmlns:a16="http://schemas.microsoft.com/office/drawing/2014/main" val="3087958404"/>
                    </a:ext>
                  </a:extLst>
                </a:gridCol>
                <a:gridCol w="493776">
                  <a:extLst>
                    <a:ext uri="{9D8B030D-6E8A-4147-A177-3AD203B41FA5}">
                      <a16:colId xmlns:a16="http://schemas.microsoft.com/office/drawing/2014/main" val="1848939809"/>
                    </a:ext>
                  </a:extLst>
                </a:gridCol>
                <a:gridCol w="493776">
                  <a:extLst>
                    <a:ext uri="{9D8B030D-6E8A-4147-A177-3AD203B41FA5}">
                      <a16:colId xmlns:a16="http://schemas.microsoft.com/office/drawing/2014/main" val="2710361194"/>
                    </a:ext>
                  </a:extLst>
                </a:gridCol>
                <a:gridCol w="493776">
                  <a:extLst>
                    <a:ext uri="{9D8B030D-6E8A-4147-A177-3AD203B41FA5}">
                      <a16:colId xmlns:a16="http://schemas.microsoft.com/office/drawing/2014/main" val="496392255"/>
                    </a:ext>
                  </a:extLst>
                </a:gridCol>
                <a:gridCol w="493776">
                  <a:extLst>
                    <a:ext uri="{9D8B030D-6E8A-4147-A177-3AD203B41FA5}">
                      <a16:colId xmlns:a16="http://schemas.microsoft.com/office/drawing/2014/main" val="43788471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520519377"/>
                  </a:ext>
                </a:extLst>
              </a:tr>
              <a:tr h="370840">
                <a:tc>
                  <a:txBody>
                    <a:bodyPr/>
                    <a:lstStyle/>
                    <a:p>
                      <a:r>
                        <a:rPr lang="en-US" sz="1000"/>
                        <a:t>51874</a:t>
                      </a:r>
                    </a:p>
                  </a:txBody>
                  <a:tcPr/>
                </a:tc>
                <a:tc>
                  <a:txBody>
                    <a:bodyPr/>
                    <a:lstStyle/>
                    <a:p>
                      <a:r>
                        <a:rPr lang="en-US" sz="1000"/>
                        <a:t>5606</a:t>
                      </a:r>
                    </a:p>
                  </a:txBody>
                  <a:tcPr/>
                </a:tc>
                <a:tc>
                  <a:txBody>
                    <a:bodyPr/>
                    <a:lstStyle/>
                    <a:p>
                      <a:r>
                        <a:rPr lang="en-US" sz="1000"/>
                        <a:t>191</a:t>
                      </a:r>
                    </a:p>
                  </a:txBody>
                  <a:tcPr/>
                </a:tc>
                <a:tc>
                  <a:txBody>
                    <a:bodyPr/>
                    <a:lstStyle/>
                    <a:p>
                      <a:r>
                        <a:rPr lang="en-US" sz="1000"/>
                        <a:t>18533</a:t>
                      </a:r>
                    </a:p>
                  </a:txBody>
                  <a:tcPr/>
                </a:tc>
                <a:tc>
                  <a:txBody>
                    <a:bodyPr/>
                    <a:lstStyle/>
                    <a:p>
                      <a:r>
                        <a:rPr lang="en-US" sz="1000"/>
                        <a:t>97.031413612565</a:t>
                      </a:r>
                    </a:p>
                  </a:txBody>
                  <a:tcPr/>
                </a:tc>
                <a:tc>
                  <a:txBody>
                    <a:bodyPr/>
                    <a:lstStyle/>
                    <a:p>
                      <a:r>
                        <a:rPr lang="en-US" sz="1000"/>
                        <a:t>388</a:t>
                      </a:r>
                    </a:p>
                  </a:txBody>
                  <a:tcPr/>
                </a:tc>
                <a:tc>
                  <a:txBody>
                    <a:bodyPr/>
                    <a:lstStyle/>
                    <a:p>
                      <a:r>
                        <a:rPr lang="en-US" sz="1000"/>
                        <a:t>2.0314136125654</a:t>
                      </a:r>
                    </a:p>
                  </a:txBody>
                  <a:tcPr/>
                </a:tc>
                <a:tc>
                  <a:txBody>
                    <a:bodyPr/>
                    <a:lstStyle/>
                    <a:p>
                      <a:r>
                        <a:rPr lang="en-US" sz="1000"/>
                        <a:t>1677</a:t>
                      </a:r>
                    </a:p>
                  </a:txBody>
                  <a:tcPr/>
                </a:tc>
                <a:tc>
                  <a:txBody>
                    <a:bodyPr/>
                    <a:lstStyle/>
                    <a:p>
                      <a:r>
                        <a:rPr lang="en-US" sz="1000"/>
                        <a:t>8.7801047120419</a:t>
                      </a:r>
                    </a:p>
                  </a:txBody>
                  <a:tcPr/>
                </a:tc>
                <a:tc>
                  <a:txBody>
                    <a:bodyPr/>
                    <a:lstStyle/>
                    <a:p>
                      <a:r>
                        <a:rPr lang="en-US" sz="1000"/>
                        <a:t>73337</a:t>
                      </a:r>
                    </a:p>
                  </a:txBody>
                  <a:tcPr/>
                </a:tc>
                <a:tc>
                  <a:txBody>
                    <a:bodyPr/>
                    <a:lstStyle/>
                    <a:p>
                      <a:r>
                        <a:rPr lang="en-US" sz="1000"/>
                        <a:t>383.96335078534</a:t>
                      </a:r>
                    </a:p>
                  </a:txBody>
                  <a:tcPr/>
                </a:tc>
                <a:tc>
                  <a:txBody>
                    <a:bodyPr/>
                    <a:lstStyle/>
                    <a:p>
                      <a:r>
                        <a:rPr lang="en-US" sz="1000"/>
                        <a:t>643664</a:t>
                      </a:r>
                    </a:p>
                  </a:txBody>
                  <a:tcPr/>
                </a:tc>
                <a:tc>
                  <a:txBody>
                    <a:bodyPr/>
                    <a:lstStyle/>
                    <a:p>
                      <a:r>
                        <a:rPr lang="en-US" sz="1000"/>
                        <a:t>3369.9685863874</a:t>
                      </a:r>
                    </a:p>
                  </a:txBody>
                  <a:tcPr/>
                </a:tc>
                <a:tc>
                  <a:txBody>
                    <a:bodyPr/>
                    <a:lstStyle/>
                    <a:p>
                      <a:r>
                        <a:rPr lang="en-US" sz="1000"/>
                        <a:t>14.552463941643 %</a:t>
                      </a:r>
                    </a:p>
                  </a:txBody>
                  <a:tcPr/>
                </a:tc>
                <a:tc>
                  <a:txBody>
                    <a:bodyPr/>
                    <a:lstStyle/>
                    <a:p>
                      <a:r>
                        <a:rPr lang="en-US" sz="1000"/>
                        <a:t>29376</a:t>
                      </a:r>
                    </a:p>
                  </a:txBody>
                  <a:tcPr/>
                </a:tc>
                <a:extLst>
                  <a:ext uri="{0D108BD9-81ED-4DB2-BD59-A6C34878D82A}">
                    <a16:rowId xmlns:a16="http://schemas.microsoft.com/office/drawing/2014/main" val="1764120122"/>
                  </a:ext>
                </a:extLst>
              </a:tr>
              <a:tr h="370840">
                <a:tc>
                  <a:txBody>
                    <a:bodyPr/>
                    <a:lstStyle/>
                    <a:p>
                      <a:r>
                        <a:rPr lang="en-US" sz="1000"/>
                        <a:t>29552</a:t>
                      </a:r>
                    </a:p>
                  </a:txBody>
                  <a:tcPr/>
                </a:tc>
                <a:tc>
                  <a:txBody>
                    <a:bodyPr/>
                    <a:lstStyle/>
                    <a:p>
                      <a:r>
                        <a:rPr lang="en-US" sz="1000"/>
                        <a:t>4838</a:t>
                      </a:r>
                    </a:p>
                  </a:txBody>
                  <a:tcPr/>
                </a:tc>
                <a:tc>
                  <a:txBody>
                    <a:bodyPr/>
                    <a:lstStyle/>
                    <a:p>
                      <a:r>
                        <a:rPr lang="en-US" sz="1000"/>
                        <a:t>71</a:t>
                      </a:r>
                    </a:p>
                  </a:txBody>
                  <a:tcPr/>
                </a:tc>
                <a:tc>
                  <a:txBody>
                    <a:bodyPr/>
                    <a:lstStyle/>
                    <a:p>
                      <a:r>
                        <a:rPr lang="en-US" sz="1000"/>
                        <a:t>4634</a:t>
                      </a:r>
                    </a:p>
                  </a:txBody>
                  <a:tcPr/>
                </a:tc>
                <a:tc>
                  <a:txBody>
                    <a:bodyPr/>
                    <a:lstStyle/>
                    <a:p>
                      <a:r>
                        <a:rPr lang="en-US" sz="1000"/>
                        <a:t>66.2</a:t>
                      </a:r>
                    </a:p>
                  </a:txBody>
                  <a:tcPr/>
                </a:tc>
                <a:tc>
                  <a:txBody>
                    <a:bodyPr/>
                    <a:lstStyle/>
                    <a:p>
                      <a:r>
                        <a:rPr lang="en-US" sz="1000"/>
                        <a:t>86</a:t>
                      </a:r>
                    </a:p>
                  </a:txBody>
                  <a:tcPr/>
                </a:tc>
                <a:tc>
                  <a:txBody>
                    <a:bodyPr/>
                    <a:lstStyle/>
                    <a:p>
                      <a:r>
                        <a:rPr lang="en-US" sz="1000"/>
                        <a:t>1.2285714285714</a:t>
                      </a:r>
                    </a:p>
                  </a:txBody>
                  <a:tcPr/>
                </a:tc>
                <a:tc>
                  <a:txBody>
                    <a:bodyPr/>
                    <a:lstStyle/>
                    <a:p>
                      <a:r>
                        <a:rPr lang="en-US" sz="1000"/>
                        <a:t>65</a:t>
                      </a:r>
                    </a:p>
                  </a:txBody>
                  <a:tcPr/>
                </a:tc>
                <a:tc>
                  <a:txBody>
                    <a:bodyPr/>
                    <a:lstStyle/>
                    <a:p>
                      <a:r>
                        <a:rPr lang="en-US" sz="1000"/>
                        <a:t>0.92857142857143</a:t>
                      </a:r>
                    </a:p>
                  </a:txBody>
                  <a:tcPr/>
                </a:tc>
                <a:tc>
                  <a:txBody>
                    <a:bodyPr/>
                    <a:lstStyle/>
                    <a:p>
                      <a:r>
                        <a:rPr lang="en-US" sz="1000"/>
                        <a:t>18219</a:t>
                      </a:r>
                    </a:p>
                  </a:txBody>
                  <a:tcPr/>
                </a:tc>
                <a:tc>
                  <a:txBody>
                    <a:bodyPr/>
                    <a:lstStyle/>
                    <a:p>
                      <a:r>
                        <a:rPr lang="en-US" sz="1000"/>
                        <a:t>260.27142857143</a:t>
                      </a:r>
                    </a:p>
                  </a:txBody>
                  <a:tcPr/>
                </a:tc>
                <a:tc>
                  <a:txBody>
                    <a:bodyPr/>
                    <a:lstStyle/>
                    <a:p>
                      <a:r>
                        <a:rPr lang="en-US" sz="1000"/>
                        <a:t>168693</a:t>
                      </a:r>
                    </a:p>
                  </a:txBody>
                  <a:tcPr/>
                </a:tc>
                <a:tc>
                  <a:txBody>
                    <a:bodyPr/>
                    <a:lstStyle/>
                    <a:p>
                      <a:r>
                        <a:rPr lang="en-US" sz="1000"/>
                        <a:t>2409.9</a:t>
                      </a:r>
                    </a:p>
                  </a:txBody>
                  <a:tcPr/>
                </a:tc>
                <a:tc>
                  <a:txBody>
                    <a:bodyPr/>
                    <a:lstStyle/>
                    <a:p>
                      <a:r>
                        <a:rPr lang="en-US" sz="1000"/>
                        <a:t>11.819939996144 %</a:t>
                      </a:r>
                    </a:p>
                  </a:txBody>
                  <a:tcPr/>
                </a:tc>
                <a:tc>
                  <a:txBody>
                    <a:bodyPr/>
                    <a:lstStyle/>
                    <a:p>
                      <a:r>
                        <a:rPr lang="en-US" sz="1000"/>
                        <a:t>12816</a:t>
                      </a:r>
                    </a:p>
                  </a:txBody>
                  <a:tcPr/>
                </a:tc>
                <a:extLst>
                  <a:ext uri="{0D108BD9-81ED-4DB2-BD59-A6C34878D82A}">
                    <a16:rowId xmlns:a16="http://schemas.microsoft.com/office/drawing/2014/main" val="797275366"/>
                  </a:ext>
                </a:extLst>
              </a:tr>
              <a:tr h="370840">
                <a:tc>
                  <a:txBody>
                    <a:bodyPr/>
                    <a:lstStyle/>
                    <a:p>
                      <a:r>
                        <a:rPr lang="en-US" sz="1000"/>
                        <a:t>25384</a:t>
                      </a:r>
                    </a:p>
                  </a:txBody>
                  <a:tcPr/>
                </a:tc>
                <a:tc>
                  <a:txBody>
                    <a:bodyPr/>
                    <a:lstStyle/>
                    <a:p>
                      <a:r>
                        <a:rPr lang="en-US" sz="1000"/>
                        <a:t>1602</a:t>
                      </a:r>
                    </a:p>
                  </a:txBody>
                  <a:tcPr/>
                </a:tc>
                <a:tc>
                  <a:txBody>
                    <a:bodyPr/>
                    <a:lstStyle/>
                    <a:p>
                      <a:r>
                        <a:rPr lang="en-US" sz="1000"/>
                        <a:t>113</a:t>
                      </a:r>
                    </a:p>
                  </a:txBody>
                  <a:tcPr/>
                </a:tc>
                <a:tc>
                  <a:txBody>
                    <a:bodyPr/>
                    <a:lstStyle/>
                    <a:p>
                      <a:r>
                        <a:rPr lang="en-US" sz="1000"/>
                        <a:t>5958</a:t>
                      </a:r>
                    </a:p>
                  </a:txBody>
                  <a:tcPr/>
                </a:tc>
                <a:tc>
                  <a:txBody>
                    <a:bodyPr/>
                    <a:lstStyle/>
                    <a:p>
                      <a:r>
                        <a:rPr lang="en-US" sz="1000"/>
                        <a:t>52.725663716814</a:t>
                      </a:r>
                    </a:p>
                  </a:txBody>
                  <a:tcPr/>
                </a:tc>
                <a:tc>
                  <a:txBody>
                    <a:bodyPr/>
                    <a:lstStyle/>
                    <a:p>
                      <a:r>
                        <a:rPr lang="en-US" sz="1000"/>
                        <a:t>134</a:t>
                      </a:r>
                    </a:p>
                  </a:txBody>
                  <a:tcPr/>
                </a:tc>
                <a:tc>
                  <a:txBody>
                    <a:bodyPr/>
                    <a:lstStyle/>
                    <a:p>
                      <a:r>
                        <a:rPr lang="en-US" sz="1000"/>
                        <a:t>1.1858407079646</a:t>
                      </a:r>
                    </a:p>
                  </a:txBody>
                  <a:tcPr/>
                </a:tc>
                <a:tc>
                  <a:txBody>
                    <a:bodyPr/>
                    <a:lstStyle/>
                    <a:p>
                      <a:r>
                        <a:rPr lang="en-US" sz="1000"/>
                        <a:t>81</a:t>
                      </a:r>
                    </a:p>
                  </a:txBody>
                  <a:tcPr/>
                </a:tc>
                <a:tc>
                  <a:txBody>
                    <a:bodyPr/>
                    <a:lstStyle/>
                    <a:p>
                      <a:r>
                        <a:rPr lang="en-US" sz="1000"/>
                        <a:t>0.71681415929204</a:t>
                      </a:r>
                    </a:p>
                  </a:txBody>
                  <a:tcPr/>
                </a:tc>
                <a:tc>
                  <a:txBody>
                    <a:bodyPr/>
                    <a:lstStyle/>
                    <a:p>
                      <a:r>
                        <a:rPr lang="en-US" sz="1000"/>
                        <a:t>25520</a:t>
                      </a:r>
                    </a:p>
                  </a:txBody>
                  <a:tcPr/>
                </a:tc>
                <a:tc>
                  <a:txBody>
                    <a:bodyPr/>
                    <a:lstStyle/>
                    <a:p>
                      <a:r>
                        <a:rPr lang="en-US" sz="1000"/>
                        <a:t>225.8407079646</a:t>
                      </a:r>
                    </a:p>
                  </a:txBody>
                  <a:tcPr/>
                </a:tc>
                <a:tc>
                  <a:txBody>
                    <a:bodyPr/>
                    <a:lstStyle/>
                    <a:p>
                      <a:r>
                        <a:rPr lang="en-US" sz="1000"/>
                        <a:t>211026</a:t>
                      </a:r>
                    </a:p>
                  </a:txBody>
                  <a:tcPr/>
                </a:tc>
                <a:tc>
                  <a:txBody>
                    <a:bodyPr/>
                    <a:lstStyle/>
                    <a:p>
                      <a:r>
                        <a:rPr lang="en-US" sz="1000"/>
                        <a:t>1867.4867256637</a:t>
                      </a:r>
                    </a:p>
                  </a:txBody>
                  <a:tcPr/>
                </a:tc>
                <a:tc>
                  <a:txBody>
                    <a:bodyPr/>
                    <a:lstStyle/>
                    <a:p>
                      <a:r>
                        <a:rPr lang="en-US" sz="1000"/>
                        <a:t>11.472578089784 %</a:t>
                      </a:r>
                    </a:p>
                  </a:txBody>
                  <a:tcPr/>
                </a:tc>
                <a:tc>
                  <a:txBody>
                    <a:bodyPr/>
                    <a:lstStyle/>
                    <a:p>
                      <a:r>
                        <a:rPr lang="en-US" sz="1000"/>
                        <a:t>4287</a:t>
                      </a:r>
                    </a:p>
                  </a:txBody>
                  <a:tcPr/>
                </a:tc>
                <a:extLst>
                  <a:ext uri="{0D108BD9-81ED-4DB2-BD59-A6C34878D82A}">
                    <a16:rowId xmlns:a16="http://schemas.microsoft.com/office/drawing/2014/main" val="1039512226"/>
                  </a:ext>
                </a:extLst>
              </a:tr>
              <a:tr h="370840">
                <a:tc>
                  <a:txBody>
                    <a:bodyPr/>
                    <a:lstStyle/>
                    <a:p>
                      <a:r>
                        <a:rPr lang="en-US" sz="1000"/>
                        <a:t>4999</a:t>
                      </a:r>
                    </a:p>
                  </a:txBody>
                  <a:tcPr/>
                </a:tc>
                <a:tc>
                  <a:txBody>
                    <a:bodyPr/>
                    <a:lstStyle/>
                    <a:p>
                      <a:r>
                        <a:rPr lang="en-US" sz="1000"/>
                        <a:t>284</a:t>
                      </a:r>
                    </a:p>
                  </a:txBody>
                  <a:tcPr/>
                </a:tc>
                <a:tc>
                  <a:txBody>
                    <a:bodyPr/>
                    <a:lstStyle/>
                    <a:p>
                      <a:r>
                        <a:rPr lang="en-US" sz="1000"/>
                        <a:t>72</a:t>
                      </a:r>
                    </a:p>
                  </a:txBody>
                  <a:tcPr/>
                </a:tc>
                <a:tc>
                  <a:txBody>
                    <a:bodyPr/>
                    <a:lstStyle/>
                    <a:p>
                      <a:r>
                        <a:rPr lang="en-US" sz="1000"/>
                        <a:t>3023</a:t>
                      </a:r>
                    </a:p>
                  </a:txBody>
                  <a:tcPr/>
                </a:tc>
                <a:tc>
                  <a:txBody>
                    <a:bodyPr/>
                    <a:lstStyle/>
                    <a:p>
                      <a:r>
                        <a:rPr lang="en-US" sz="1000"/>
                        <a:t>41.986111111111</a:t>
                      </a:r>
                    </a:p>
                  </a:txBody>
                  <a:tcPr/>
                </a:tc>
                <a:tc>
                  <a:txBody>
                    <a:bodyPr/>
                    <a:lstStyle/>
                    <a:p>
                      <a:r>
                        <a:rPr lang="en-US" sz="1000"/>
                        <a:t>142</a:t>
                      </a:r>
                    </a:p>
                  </a:txBody>
                  <a:tcPr/>
                </a:tc>
                <a:tc>
                  <a:txBody>
                    <a:bodyPr/>
                    <a:lstStyle/>
                    <a:p>
                      <a:r>
                        <a:rPr lang="en-US" sz="1000"/>
                        <a:t>1.9722222222222</a:t>
                      </a:r>
                    </a:p>
                  </a:txBody>
                  <a:tcPr/>
                </a:tc>
                <a:tc>
                  <a:txBody>
                    <a:bodyPr/>
                    <a:lstStyle/>
                    <a:p>
                      <a:r>
                        <a:rPr lang="en-US" sz="1000"/>
                        <a:t>20</a:t>
                      </a:r>
                    </a:p>
                  </a:txBody>
                  <a:tcPr/>
                </a:tc>
                <a:tc>
                  <a:txBody>
                    <a:bodyPr/>
                    <a:lstStyle/>
                    <a:p>
                      <a:r>
                        <a:rPr lang="en-US" sz="1000"/>
                        <a:t>0.27777777777778</a:t>
                      </a:r>
                    </a:p>
                  </a:txBody>
                  <a:tcPr/>
                </a:tc>
                <a:tc>
                  <a:txBody>
                    <a:bodyPr/>
                    <a:lstStyle/>
                    <a:p>
                      <a:r>
                        <a:rPr lang="en-US" sz="1000"/>
                        <a:t>11231</a:t>
                      </a:r>
                    </a:p>
                  </a:txBody>
                  <a:tcPr/>
                </a:tc>
                <a:tc>
                  <a:txBody>
                    <a:bodyPr/>
                    <a:lstStyle/>
                    <a:p>
                      <a:r>
                        <a:rPr lang="en-US" sz="1000"/>
                        <a:t>155.98611111111</a:t>
                      </a:r>
                    </a:p>
                  </a:txBody>
                  <a:tcPr/>
                </a:tc>
                <a:tc>
                  <a:txBody>
                    <a:bodyPr/>
                    <a:lstStyle/>
                    <a:p>
                      <a:r>
                        <a:rPr lang="en-US" sz="1000"/>
                        <a:t>93549</a:t>
                      </a:r>
                    </a:p>
                  </a:txBody>
                  <a:tcPr/>
                </a:tc>
                <a:tc>
                  <a:txBody>
                    <a:bodyPr/>
                    <a:lstStyle/>
                    <a:p>
                      <a:r>
                        <a:rPr lang="en-US" sz="1000"/>
                        <a:t>1299.2916666667</a:t>
                      </a:r>
                    </a:p>
                  </a:txBody>
                  <a:tcPr/>
                </a:tc>
                <a:tc>
                  <a:txBody>
                    <a:bodyPr/>
                    <a:lstStyle/>
                    <a:p>
                      <a:r>
                        <a:rPr lang="en-US" sz="1000"/>
                        <a:t>14.817975203614 %</a:t>
                      </a:r>
                    </a:p>
                  </a:txBody>
                  <a:tcPr/>
                </a:tc>
                <a:tc>
                  <a:txBody>
                    <a:bodyPr/>
                    <a:lstStyle/>
                    <a:p>
                      <a:r>
                        <a:rPr lang="en-US" sz="1000"/>
                        <a:t>12298</a:t>
                      </a:r>
                    </a:p>
                  </a:txBody>
                  <a:tcPr/>
                </a:tc>
                <a:extLst>
                  <a:ext uri="{0D108BD9-81ED-4DB2-BD59-A6C34878D82A}">
                    <a16:rowId xmlns:a16="http://schemas.microsoft.com/office/drawing/2014/main" val="1173079269"/>
                  </a:ext>
                </a:extLst>
              </a:tr>
            </a:tbl>
          </a:graphicData>
        </a:graphic>
      </p:graphicFrame>
      <p:sp>
        <p:nvSpPr>
          <p:cNvPr id="4" name="Text Placeholder 3">
            <a:extLst>
              <a:ext uri="{FF2B5EF4-FFF2-40B4-BE49-F238E27FC236}">
                <a16:creationId xmlns:a16="http://schemas.microsoft.com/office/drawing/2014/main" id="{3E30C378-E1F9-4FAC-B8C6-35FE8029DDD1}"/>
              </a:ext>
            </a:extLst>
          </p:cNvPr>
          <p:cNvSpPr>
            <a:spLocks noGrp="1"/>
          </p:cNvSpPr>
          <p:nvPr>
            <p:ph type="body" sz="quarter" idx="14"/>
          </p:nvPr>
        </p:nvSpPr>
        <p:spPr/>
        <p:txBody>
          <a:bodyPr/>
          <a:lstStyle/>
          <a:p>
            <a:r>
              <a:rPr lang="en-US"/>
              <a:t>01/01/2025 - 09/30/2025</a:t>
            </a:r>
          </a:p>
        </p:txBody>
      </p:sp>
    </p:spTree>
    <p:extLst>
      <p:ext uri="{BB962C8B-B14F-4D97-AF65-F5344CB8AC3E}">
        <p14:creationId xmlns:p14="http://schemas.microsoft.com/office/powerpoint/2010/main" val="505048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A20EF-0009-4037-8FE5-3D521D891920}"/>
              </a:ext>
            </a:extLst>
          </p:cNvPr>
          <p:cNvSpPr>
            <a:spLocks noGrp="1"/>
          </p:cNvSpPr>
          <p:nvPr>
            <p:ph type="title"/>
          </p:nvPr>
        </p:nvSpPr>
        <p:spPr/>
        <p:txBody>
          <a:bodyPr/>
          <a:lstStyle/>
          <a:p>
            <a:r>
              <a:rPr lang="en-US"/>
              <a:t>LinkedIn LinkedIn Followers Change | All profiles</a:t>
            </a:r>
          </a:p>
        </p:txBody>
      </p:sp>
      <p:graphicFrame>
        <p:nvGraphicFramePr>
          <p:cNvPr id="6" name="Chart Placeholder 5">
            <a:extLst>
              <a:ext uri="{FF2B5EF4-FFF2-40B4-BE49-F238E27FC236}">
                <a16:creationId xmlns:a16="http://schemas.microsoft.com/office/drawing/2014/main" id="{D32E6685-B041-4124-A0F9-F4CD0FBEB71A}"/>
              </a:ext>
            </a:extLst>
          </p:cNvPr>
          <p:cNvGraphicFramePr>
            <a:graphicFrameLocks noGrp="1"/>
          </p:cNvGraphicFramePr>
          <p:nvPr>
            <p:ph type="chart" sz="quarter" idx="13"/>
            <p:extLst>
              <p:ext uri="{D42A27DB-BD31-4B8C-83A1-F6EECF244321}">
                <p14:modId xmlns:p14="http://schemas.microsoft.com/office/powerpoint/2010/main" val="3224824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05C209-5C55-4095-A656-A968A3E0304D}"/>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0BB7978B-99B8-41BF-B813-78B2636A06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1590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0C807-DFC4-4061-8544-8F5F98EB2C2F}"/>
              </a:ext>
            </a:extLst>
          </p:cNvPr>
          <p:cNvSpPr>
            <a:spLocks noGrp="1"/>
          </p:cNvSpPr>
          <p:nvPr>
            <p:ph type="title"/>
          </p:nvPr>
        </p:nvSpPr>
        <p:spPr/>
        <p:txBody>
          <a:bodyPr/>
          <a:lstStyle/>
          <a:p>
            <a:r>
              <a:rPr lang="en-US"/>
              <a:t>LinkedIn Average Interactions Per LinkedIn Update | All profiles</a:t>
            </a:r>
          </a:p>
        </p:txBody>
      </p:sp>
      <p:graphicFrame>
        <p:nvGraphicFramePr>
          <p:cNvPr id="6" name="Chart Placeholder 5">
            <a:extLst>
              <a:ext uri="{FF2B5EF4-FFF2-40B4-BE49-F238E27FC236}">
                <a16:creationId xmlns:a16="http://schemas.microsoft.com/office/drawing/2014/main" id="{61F439F3-2B4D-46C1-8788-338C5FC25F45}"/>
              </a:ext>
            </a:extLst>
          </p:cNvPr>
          <p:cNvGraphicFramePr>
            <a:graphicFrameLocks noGrp="1"/>
          </p:cNvGraphicFramePr>
          <p:nvPr>
            <p:ph type="chart" sz="quarter" idx="13"/>
            <p:extLst>
              <p:ext uri="{D42A27DB-BD31-4B8C-83A1-F6EECF244321}">
                <p14:modId xmlns:p14="http://schemas.microsoft.com/office/powerpoint/2010/main" val="265936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BFFDE7-7231-4A86-AA46-251F876ECE0C}"/>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1F9BCE8B-7B6F-4A29-9524-636F3C033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594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E4500-2FD1-4945-8AD8-AD4D8318DD6D}"/>
              </a:ext>
            </a:extLst>
          </p:cNvPr>
          <p:cNvSpPr>
            <a:spLocks noGrp="1"/>
          </p:cNvSpPr>
          <p:nvPr>
            <p:ph type="title"/>
          </p:nvPr>
        </p:nvSpPr>
        <p:spPr/>
        <p:txBody>
          <a:bodyPr/>
          <a:lstStyle/>
          <a:p>
            <a:r>
              <a:rPr lang="en-US"/>
              <a:t>LinkedIn Total Interactions Per Month | All profiles</a:t>
            </a:r>
          </a:p>
        </p:txBody>
      </p:sp>
      <p:graphicFrame>
        <p:nvGraphicFramePr>
          <p:cNvPr id="6" name="Chart Placeholder 5">
            <a:extLst>
              <a:ext uri="{FF2B5EF4-FFF2-40B4-BE49-F238E27FC236}">
                <a16:creationId xmlns:a16="http://schemas.microsoft.com/office/drawing/2014/main" id="{698FAF75-56C6-4036-9CF9-A1CD70BB611E}"/>
              </a:ext>
            </a:extLst>
          </p:cNvPr>
          <p:cNvGraphicFramePr>
            <a:graphicFrameLocks noGrp="1"/>
          </p:cNvGraphicFramePr>
          <p:nvPr>
            <p:ph type="chart" sz="quarter" idx="13"/>
            <p:extLst>
              <p:ext uri="{D42A27DB-BD31-4B8C-83A1-F6EECF244321}">
                <p14:modId xmlns:p14="http://schemas.microsoft.com/office/powerpoint/2010/main" val="4293395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A258F4-1A5A-4C63-A5C4-69E2E4296576}"/>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982F51E1-72F5-4802-91A5-88C3857542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329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98927-2EDC-4201-9279-F338B4AB9F08}"/>
              </a:ext>
            </a:extLst>
          </p:cNvPr>
          <p:cNvSpPr>
            <a:spLocks noGrp="1"/>
          </p:cNvSpPr>
          <p:nvPr>
            <p:ph type="title"/>
          </p:nvPr>
        </p:nvSpPr>
        <p:spPr/>
        <p:txBody>
          <a:bodyPr/>
          <a:lstStyle/>
          <a:p>
            <a:r>
              <a:rPr lang="en-US"/>
              <a:t>LinkedIn Post Impressions | All profiles</a:t>
            </a:r>
          </a:p>
        </p:txBody>
      </p:sp>
      <p:graphicFrame>
        <p:nvGraphicFramePr>
          <p:cNvPr id="6" name="Chart Placeholder 5">
            <a:extLst>
              <a:ext uri="{FF2B5EF4-FFF2-40B4-BE49-F238E27FC236}">
                <a16:creationId xmlns:a16="http://schemas.microsoft.com/office/drawing/2014/main" id="{95A13989-6B4E-4D7C-97F7-4A9991D0C2A1}"/>
              </a:ext>
            </a:extLst>
          </p:cNvPr>
          <p:cNvGraphicFramePr>
            <a:graphicFrameLocks noGrp="1"/>
          </p:cNvGraphicFramePr>
          <p:nvPr>
            <p:ph type="chart" sz="quarter" idx="13"/>
            <p:extLst>
              <p:ext uri="{D42A27DB-BD31-4B8C-83A1-F6EECF244321}">
                <p14:modId xmlns:p14="http://schemas.microsoft.com/office/powerpoint/2010/main" val="5873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495454-7A1A-456C-99D5-BE13003400F4}"/>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48A3CBD7-AD21-4F91-B115-346A4344FE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6698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A54FE-3824-44FB-A663-0E8F3F554F75}"/>
              </a:ext>
            </a:extLst>
          </p:cNvPr>
          <p:cNvSpPr>
            <a:spLocks noGrp="1"/>
          </p:cNvSpPr>
          <p:nvPr>
            <p:ph type="title"/>
          </p:nvPr>
        </p:nvSpPr>
        <p:spPr/>
        <p:txBody>
          <a:bodyPr/>
          <a:lstStyle/>
          <a:p>
            <a:r>
              <a:rPr lang="en-US"/>
              <a:t>LinkedIn Posts Table | All profiles</a:t>
            </a:r>
          </a:p>
        </p:txBody>
      </p:sp>
      <p:graphicFrame>
        <p:nvGraphicFramePr>
          <p:cNvPr id="5" name="Table Placeholder 4">
            <a:extLst>
              <a:ext uri="{FF2B5EF4-FFF2-40B4-BE49-F238E27FC236}">
                <a16:creationId xmlns:a16="http://schemas.microsoft.com/office/drawing/2014/main" id="{F5CD8B6F-4648-46A8-B253-6971201A28C2}"/>
              </a:ext>
            </a:extLst>
          </p:cNvPr>
          <p:cNvGraphicFramePr>
            <a:graphicFrameLocks noGrp="1"/>
          </p:cNvGraphicFramePr>
          <p:nvPr>
            <p:ph type="tbl" sz="quarter" idx="13"/>
            <p:extLst>
              <p:ext uri="{D42A27DB-BD31-4B8C-83A1-F6EECF244321}">
                <p14:modId xmlns:p14="http://schemas.microsoft.com/office/powerpoint/2010/main" val="1657351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32046564"/>
                    </a:ext>
                  </a:extLst>
                </a:gridCol>
                <a:gridCol w="905256">
                  <a:extLst>
                    <a:ext uri="{9D8B030D-6E8A-4147-A177-3AD203B41FA5}">
                      <a16:colId xmlns:a16="http://schemas.microsoft.com/office/drawing/2014/main" val="921500473"/>
                    </a:ext>
                  </a:extLst>
                </a:gridCol>
                <a:gridCol w="576072">
                  <a:extLst>
                    <a:ext uri="{9D8B030D-6E8A-4147-A177-3AD203B41FA5}">
                      <a16:colId xmlns:a16="http://schemas.microsoft.com/office/drawing/2014/main" val="2153123604"/>
                    </a:ext>
                  </a:extLst>
                </a:gridCol>
                <a:gridCol w="576072">
                  <a:extLst>
                    <a:ext uri="{9D8B030D-6E8A-4147-A177-3AD203B41FA5}">
                      <a16:colId xmlns:a16="http://schemas.microsoft.com/office/drawing/2014/main" val="1393967901"/>
                    </a:ext>
                  </a:extLst>
                </a:gridCol>
                <a:gridCol w="576072">
                  <a:extLst>
                    <a:ext uri="{9D8B030D-6E8A-4147-A177-3AD203B41FA5}">
                      <a16:colId xmlns:a16="http://schemas.microsoft.com/office/drawing/2014/main" val="3702837859"/>
                    </a:ext>
                  </a:extLst>
                </a:gridCol>
                <a:gridCol w="576072">
                  <a:extLst>
                    <a:ext uri="{9D8B030D-6E8A-4147-A177-3AD203B41FA5}">
                      <a16:colId xmlns:a16="http://schemas.microsoft.com/office/drawing/2014/main" val="4224264965"/>
                    </a:ext>
                  </a:extLst>
                </a:gridCol>
                <a:gridCol w="576072">
                  <a:extLst>
                    <a:ext uri="{9D8B030D-6E8A-4147-A177-3AD203B41FA5}">
                      <a16:colId xmlns:a16="http://schemas.microsoft.com/office/drawing/2014/main" val="874777568"/>
                    </a:ext>
                  </a:extLst>
                </a:gridCol>
                <a:gridCol w="576072">
                  <a:extLst>
                    <a:ext uri="{9D8B030D-6E8A-4147-A177-3AD203B41FA5}">
                      <a16:colId xmlns:a16="http://schemas.microsoft.com/office/drawing/2014/main" val="3138869055"/>
                    </a:ext>
                  </a:extLst>
                </a:gridCol>
                <a:gridCol w="576072">
                  <a:extLst>
                    <a:ext uri="{9D8B030D-6E8A-4147-A177-3AD203B41FA5}">
                      <a16:colId xmlns:a16="http://schemas.microsoft.com/office/drawing/2014/main" val="2373564724"/>
                    </a:ext>
                  </a:extLst>
                </a:gridCol>
                <a:gridCol w="576072">
                  <a:extLst>
                    <a:ext uri="{9D8B030D-6E8A-4147-A177-3AD203B41FA5}">
                      <a16:colId xmlns:a16="http://schemas.microsoft.com/office/drawing/2014/main" val="3987914633"/>
                    </a:ext>
                  </a:extLst>
                </a:gridCol>
                <a:gridCol w="576072">
                  <a:extLst>
                    <a:ext uri="{9D8B030D-6E8A-4147-A177-3AD203B41FA5}">
                      <a16:colId xmlns:a16="http://schemas.microsoft.com/office/drawing/2014/main" val="2338950120"/>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009653280"/>
                  </a:ext>
                </a:extLst>
              </a:tr>
              <a:tr h="370840">
                <a:tc>
                  <a:txBody>
                    <a:bodyPr/>
                    <a:lstStyle/>
                    <a:p>
                      <a:r>
                        <a:rPr lang="en-US" sz="1000"/>
                        <a:t>07/01/2025 16:33:42</a:t>
                      </a:r>
                    </a:p>
                  </a:txBody>
                  <a:tcPr/>
                </a:tc>
                <a:tc>
                  <a:txBody>
                    <a:bodyPr/>
                    <a:lstStyle/>
                    <a:p>
                      <a:r>
                        <a:rPr lang="en-US" sz="1000"/>
                        <a:t>07/01/2025 16:33:42</a:t>
                      </a:r>
                    </a:p>
                  </a:txBody>
                  <a:tcPr/>
                </a:tc>
                <a:tc>
                  <a:txBody>
                    <a:bodyPr/>
                    <a:lstStyle/>
                    <a:p>
                      <a:r>
                        <a:rPr lang="en-US" sz="1000"/>
                        <a:t>Status</a:t>
                      </a:r>
                    </a:p>
                  </a:txBody>
                  <a:tcPr/>
                </a:tc>
                <a:tc>
                  <a:txBody>
                    <a:bodyPr/>
                    <a:lstStyle/>
                    <a:p>
                      <a:r>
                        <a:rPr lang="en-US" sz="1000"/>
                        <a:t>459</a:t>
                      </a:r>
                    </a:p>
                  </a:txBody>
                  <a:tcPr/>
                </a:tc>
                <a:tc>
                  <a:txBody>
                    <a:bodyPr/>
                    <a:lstStyle/>
                    <a:p>
                      <a:r>
                        <a:rPr lang="en-US" sz="1000"/>
                        <a:t>8</a:t>
                      </a:r>
                    </a:p>
                  </a:txBody>
                  <a:tcPr/>
                </a:tc>
                <a:tc>
                  <a:txBody>
                    <a:bodyPr/>
                    <a:lstStyle/>
                    <a:p>
                      <a:r>
                        <a:rPr lang="en-US" sz="1000"/>
                        <a:t>61</a:t>
                      </a:r>
                    </a:p>
                  </a:txBody>
                  <a:tcPr/>
                </a:tc>
                <a:tc>
                  <a:txBody>
                    <a:bodyPr/>
                    <a:lstStyle/>
                    <a:p>
                      <a:r>
                        <a:rPr lang="en-US" sz="1000"/>
                        <a:t>779</a:t>
                      </a:r>
                    </a:p>
                  </a:txBody>
                  <a:tcPr/>
                </a:tc>
                <a:tc>
                  <a:txBody>
                    <a:bodyPr/>
                    <a:lstStyle/>
                    <a:p>
                      <a:r>
                        <a:rPr lang="en-US" sz="1000"/>
                        <a:t>6.5711412770236 %</a:t>
                      </a:r>
                    </a:p>
                  </a:txBody>
                  <a:tcPr/>
                </a:tc>
                <a:tc>
                  <a:txBody>
                    <a:bodyPr/>
                    <a:lstStyle/>
                    <a:p>
                      <a:r>
                        <a:rPr lang="en-US" sz="1000"/>
                        <a:t>19890</a:t>
                      </a:r>
                    </a:p>
                  </a:txBody>
                  <a:tcPr/>
                </a:tc>
                <a:tc>
                  <a:txBody>
                    <a:bodyPr/>
                    <a:lstStyle/>
                    <a:p>
                      <a:r>
                        <a:rPr lang="en-US" sz="1000"/>
                        <a:t>11661</a:t>
                      </a:r>
                    </a:p>
                  </a:txBody>
                  <a:tcPr/>
                </a:tc>
                <a:tc>
                  <a:txBody>
                    <a:bodyPr/>
                    <a:lstStyle/>
                    <a:p>
                      <a:r>
                        <a:rPr lang="en-US" sz="1000"/>
                        <a:t>n/a</a:t>
                      </a:r>
                    </a:p>
                  </a:txBody>
                  <a:tcPr/>
                </a:tc>
                <a:extLst>
                  <a:ext uri="{0D108BD9-81ED-4DB2-BD59-A6C34878D82A}">
                    <a16:rowId xmlns:a16="http://schemas.microsoft.com/office/drawing/2014/main" val="3654054117"/>
                  </a:ext>
                </a:extLst>
              </a:tr>
              <a:tr h="370840">
                <a:tc>
                  <a:txBody>
                    <a:bodyPr/>
                    <a:lstStyle/>
                    <a:p>
                      <a:r>
                        <a:rPr lang="en-US" sz="1000"/>
                        <a:t>09/19/2025 13:03:29</a:t>
                      </a:r>
                    </a:p>
                  </a:txBody>
                  <a:tcPr/>
                </a:tc>
                <a:tc>
                  <a:txBody>
                    <a:bodyPr/>
                    <a:lstStyle/>
                    <a:p>
                      <a:r>
                        <a:rPr lang="en-US" sz="1000"/>
                        <a:t>09/19/2025 13:03:29</a:t>
                      </a:r>
                    </a:p>
                  </a:txBody>
                  <a:tcPr/>
                </a:tc>
                <a:tc>
                  <a:txBody>
                    <a:bodyPr/>
                    <a:lstStyle/>
                    <a:p>
                      <a:r>
                        <a:rPr lang="en-US" sz="1000"/>
                        <a:t>Image</a:t>
                      </a:r>
                    </a:p>
                  </a:txBody>
                  <a:tcPr/>
                </a:tc>
                <a:tc>
                  <a:txBody>
                    <a:bodyPr/>
                    <a:lstStyle/>
                    <a:p>
                      <a:r>
                        <a:rPr lang="en-US" sz="1000"/>
                        <a:t>297</a:t>
                      </a:r>
                    </a:p>
                  </a:txBody>
                  <a:tcPr/>
                </a:tc>
                <a:tc>
                  <a:txBody>
                    <a:bodyPr/>
                    <a:lstStyle/>
                    <a:p>
                      <a:r>
                        <a:rPr lang="en-US" sz="1000"/>
                        <a:t>5</a:t>
                      </a:r>
                    </a:p>
                  </a:txBody>
                  <a:tcPr/>
                </a:tc>
                <a:tc>
                  <a:txBody>
                    <a:bodyPr/>
                    <a:lstStyle/>
                    <a:p>
                      <a:r>
                        <a:rPr lang="en-US" sz="1000"/>
                        <a:t>15</a:t>
                      </a:r>
                    </a:p>
                  </a:txBody>
                  <a:tcPr/>
                </a:tc>
                <a:tc>
                  <a:txBody>
                    <a:bodyPr/>
                    <a:lstStyle/>
                    <a:p>
                      <a:r>
                        <a:rPr lang="en-US" sz="1000"/>
                        <a:t>1463</a:t>
                      </a:r>
                    </a:p>
                  </a:txBody>
                  <a:tcPr/>
                </a:tc>
                <a:tc>
                  <a:txBody>
                    <a:bodyPr/>
                    <a:lstStyle/>
                    <a:p>
                      <a:r>
                        <a:rPr lang="en-US" sz="1000"/>
                        <a:t>12.140226435684 %</a:t>
                      </a:r>
                    </a:p>
                  </a:txBody>
                  <a:tcPr/>
                </a:tc>
                <a:tc>
                  <a:txBody>
                    <a:bodyPr/>
                    <a:lstStyle/>
                    <a:p>
                      <a:r>
                        <a:rPr lang="en-US" sz="1000"/>
                        <a:t>14662</a:t>
                      </a:r>
                    </a:p>
                  </a:txBody>
                  <a:tcPr/>
                </a:tc>
                <a:tc>
                  <a:txBody>
                    <a:bodyPr/>
                    <a:lstStyle/>
                    <a:p>
                      <a:r>
                        <a:rPr lang="en-US" sz="1000"/>
                        <a:t>9077</a:t>
                      </a:r>
                    </a:p>
                  </a:txBody>
                  <a:tcPr/>
                </a:tc>
                <a:tc>
                  <a:txBody>
                    <a:bodyPr/>
                    <a:lstStyle/>
                    <a:p>
                      <a:r>
                        <a:rPr lang="en-US" sz="1000"/>
                        <a:t>n/a</a:t>
                      </a:r>
                    </a:p>
                  </a:txBody>
                  <a:tcPr/>
                </a:tc>
                <a:extLst>
                  <a:ext uri="{0D108BD9-81ED-4DB2-BD59-A6C34878D82A}">
                    <a16:rowId xmlns:a16="http://schemas.microsoft.com/office/drawing/2014/main" val="3194045853"/>
                  </a:ext>
                </a:extLst>
              </a:tr>
              <a:tr h="370840">
                <a:tc>
                  <a:txBody>
                    <a:bodyPr/>
                    <a:lstStyle/>
                    <a:p>
                      <a:r>
                        <a:rPr lang="en-US" sz="1000"/>
                        <a:t>07/09/2025 11:25:01</a:t>
                      </a:r>
                    </a:p>
                  </a:txBody>
                  <a:tcPr/>
                </a:tc>
                <a:tc>
                  <a:txBody>
                    <a:bodyPr/>
                    <a:lstStyle/>
                    <a:p>
                      <a:r>
                        <a:rPr lang="en-US" sz="1000"/>
                        <a:t>07/09/2025 11:25:01</a:t>
                      </a:r>
                    </a:p>
                  </a:txBody>
                  <a:tcPr/>
                </a:tc>
                <a:tc>
                  <a:txBody>
                    <a:bodyPr/>
                    <a:lstStyle/>
                    <a:p>
                      <a:r>
                        <a:rPr lang="en-US" sz="1000"/>
                        <a:t>Video</a:t>
                      </a:r>
                    </a:p>
                  </a:txBody>
                  <a:tcPr/>
                </a:tc>
                <a:tc>
                  <a:txBody>
                    <a:bodyPr/>
                    <a:lstStyle/>
                    <a:p>
                      <a:r>
                        <a:rPr lang="en-US" sz="1000"/>
                        <a:t>272</a:t>
                      </a:r>
                    </a:p>
                  </a:txBody>
                  <a:tcPr/>
                </a:tc>
                <a:tc>
                  <a:txBody>
                    <a:bodyPr/>
                    <a:lstStyle/>
                    <a:p>
                      <a:r>
                        <a:rPr lang="en-US" sz="1000"/>
                        <a:t>9</a:t>
                      </a:r>
                    </a:p>
                  </a:txBody>
                  <a:tcPr/>
                </a:tc>
                <a:tc>
                  <a:txBody>
                    <a:bodyPr/>
                    <a:lstStyle/>
                    <a:p>
                      <a:r>
                        <a:rPr lang="en-US" sz="1000"/>
                        <a:t>43</a:t>
                      </a:r>
                    </a:p>
                  </a:txBody>
                  <a:tcPr/>
                </a:tc>
                <a:tc>
                  <a:txBody>
                    <a:bodyPr/>
                    <a:lstStyle/>
                    <a:p>
                      <a:r>
                        <a:rPr lang="en-US" sz="1000"/>
                        <a:t>230</a:t>
                      </a:r>
                    </a:p>
                  </a:txBody>
                  <a:tcPr/>
                </a:tc>
                <a:tc>
                  <a:txBody>
                    <a:bodyPr/>
                    <a:lstStyle/>
                    <a:p>
                      <a:r>
                        <a:rPr lang="en-US" sz="1000"/>
                        <a:t>11.722386796445 %</a:t>
                      </a:r>
                    </a:p>
                  </a:txBody>
                  <a:tcPr/>
                </a:tc>
                <a:tc>
                  <a:txBody>
                    <a:bodyPr/>
                    <a:lstStyle/>
                    <a:p>
                      <a:r>
                        <a:rPr lang="en-US" sz="1000"/>
                        <a:t>4726</a:t>
                      </a:r>
                    </a:p>
                  </a:txBody>
                  <a:tcPr/>
                </a:tc>
                <a:tc>
                  <a:txBody>
                    <a:bodyPr/>
                    <a:lstStyle/>
                    <a:p>
                      <a:r>
                        <a:rPr lang="en-US" sz="1000"/>
                        <a:t>2880</a:t>
                      </a:r>
                    </a:p>
                  </a:txBody>
                  <a:tcPr/>
                </a:tc>
                <a:tc>
                  <a:txBody>
                    <a:bodyPr/>
                    <a:lstStyle/>
                    <a:p>
                      <a:r>
                        <a:rPr lang="en-US" sz="1000"/>
                        <a:t>2600</a:t>
                      </a:r>
                    </a:p>
                  </a:txBody>
                  <a:tcPr/>
                </a:tc>
                <a:extLst>
                  <a:ext uri="{0D108BD9-81ED-4DB2-BD59-A6C34878D82A}">
                    <a16:rowId xmlns:a16="http://schemas.microsoft.com/office/drawing/2014/main" val="4964876"/>
                  </a:ext>
                </a:extLst>
              </a:tr>
              <a:tr h="370840">
                <a:tc>
                  <a:txBody>
                    <a:bodyPr/>
                    <a:lstStyle/>
                    <a:p>
                      <a:r>
                        <a:rPr lang="en-US" sz="1000"/>
                        <a:t>07/16/2025 14:53:50</a:t>
                      </a:r>
                    </a:p>
                  </a:txBody>
                  <a:tcPr/>
                </a:tc>
                <a:tc>
                  <a:txBody>
                    <a:bodyPr/>
                    <a:lstStyle/>
                    <a:p>
                      <a:r>
                        <a:rPr lang="en-US" sz="1000"/>
                        <a:t>07/16/2025 14:53:50</a:t>
                      </a:r>
                    </a:p>
                  </a:txBody>
                  <a:tcPr/>
                </a:tc>
                <a:tc>
                  <a:txBody>
                    <a:bodyPr/>
                    <a:lstStyle/>
                    <a:p>
                      <a:r>
                        <a:rPr lang="en-US" sz="1000"/>
                        <a:t>Gallery</a:t>
                      </a:r>
                    </a:p>
                  </a:txBody>
                  <a:tcPr/>
                </a:tc>
                <a:tc>
                  <a:txBody>
                    <a:bodyPr/>
                    <a:lstStyle/>
                    <a:p>
                      <a:r>
                        <a:rPr lang="en-US" sz="1000"/>
                        <a:t>271</a:t>
                      </a:r>
                    </a:p>
                  </a:txBody>
                  <a:tcPr/>
                </a:tc>
                <a:tc>
                  <a:txBody>
                    <a:bodyPr/>
                    <a:lstStyle/>
                    <a:p>
                      <a:r>
                        <a:rPr lang="en-US" sz="1000"/>
                        <a:t>1</a:t>
                      </a:r>
                    </a:p>
                  </a:txBody>
                  <a:tcPr/>
                </a:tc>
                <a:tc>
                  <a:txBody>
                    <a:bodyPr/>
                    <a:lstStyle/>
                    <a:p>
                      <a:r>
                        <a:rPr lang="en-US" sz="1000"/>
                        <a:t>8</a:t>
                      </a:r>
                    </a:p>
                  </a:txBody>
                  <a:tcPr/>
                </a:tc>
                <a:tc>
                  <a:txBody>
                    <a:bodyPr/>
                    <a:lstStyle/>
                    <a:p>
                      <a:r>
                        <a:rPr lang="en-US" sz="1000"/>
                        <a:t>2202</a:t>
                      </a:r>
                    </a:p>
                  </a:txBody>
                  <a:tcPr/>
                </a:tc>
                <a:tc>
                  <a:txBody>
                    <a:bodyPr/>
                    <a:lstStyle/>
                    <a:p>
                      <a:r>
                        <a:rPr lang="en-US" sz="1000"/>
                        <a:t>27.893908743538 %</a:t>
                      </a:r>
                    </a:p>
                  </a:txBody>
                  <a:tcPr/>
                </a:tc>
                <a:tc>
                  <a:txBody>
                    <a:bodyPr/>
                    <a:lstStyle/>
                    <a:p>
                      <a:r>
                        <a:rPr lang="en-US" sz="1000"/>
                        <a:t>8898</a:t>
                      </a:r>
                    </a:p>
                  </a:txBody>
                  <a:tcPr/>
                </a:tc>
                <a:tc>
                  <a:txBody>
                    <a:bodyPr/>
                    <a:lstStyle/>
                    <a:p>
                      <a:r>
                        <a:rPr lang="en-US" sz="1000"/>
                        <a:t>4574</a:t>
                      </a:r>
                    </a:p>
                  </a:txBody>
                  <a:tcPr/>
                </a:tc>
                <a:tc>
                  <a:txBody>
                    <a:bodyPr/>
                    <a:lstStyle/>
                    <a:p>
                      <a:r>
                        <a:rPr lang="en-US" sz="1000"/>
                        <a:t>n/a</a:t>
                      </a:r>
                    </a:p>
                  </a:txBody>
                  <a:tcPr/>
                </a:tc>
                <a:extLst>
                  <a:ext uri="{0D108BD9-81ED-4DB2-BD59-A6C34878D82A}">
                    <a16:rowId xmlns:a16="http://schemas.microsoft.com/office/drawing/2014/main" val="3951273598"/>
                  </a:ext>
                </a:extLst>
              </a:tr>
              <a:tr h="370840">
                <a:tc>
                  <a:txBody>
                    <a:bodyPr/>
                    <a:lstStyle/>
                    <a:p>
                      <a:r>
                        <a:rPr lang="en-US" sz="1000"/>
                        <a:t>07/09/2025 14:20:51</a:t>
                      </a:r>
                    </a:p>
                  </a:txBody>
                  <a:tcPr/>
                </a:tc>
                <a:tc>
                  <a:txBody>
                    <a:bodyPr/>
                    <a:lstStyle/>
                    <a:p>
                      <a:r>
                        <a:rPr lang="en-US" sz="1000"/>
                        <a:t>07/09/2025 14:20:51</a:t>
                      </a:r>
                    </a:p>
                  </a:txBody>
                  <a:tcPr/>
                </a:tc>
                <a:tc>
                  <a:txBody>
                    <a:bodyPr/>
                    <a:lstStyle/>
                    <a:p>
                      <a:r>
                        <a:rPr lang="en-US" sz="1000"/>
                        <a:t>Gallery</a:t>
                      </a:r>
                    </a:p>
                  </a:txBody>
                  <a:tcPr/>
                </a:tc>
                <a:tc>
                  <a:txBody>
                    <a:bodyPr/>
                    <a:lstStyle/>
                    <a:p>
                      <a:r>
                        <a:rPr lang="en-US" sz="1000"/>
                        <a:t>270</a:t>
                      </a:r>
                    </a:p>
                  </a:txBody>
                  <a:tcPr/>
                </a:tc>
                <a:tc>
                  <a:txBody>
                    <a:bodyPr/>
                    <a:lstStyle/>
                    <a:p>
                      <a:r>
                        <a:rPr lang="en-US" sz="1000"/>
                        <a:t>2</a:t>
                      </a:r>
                    </a:p>
                  </a:txBody>
                  <a:tcPr/>
                </a:tc>
                <a:tc>
                  <a:txBody>
                    <a:bodyPr/>
                    <a:lstStyle/>
                    <a:p>
                      <a:r>
                        <a:rPr lang="en-US" sz="1000"/>
                        <a:t>2</a:t>
                      </a:r>
                    </a:p>
                  </a:txBody>
                  <a:tcPr/>
                </a:tc>
                <a:tc>
                  <a:txBody>
                    <a:bodyPr/>
                    <a:lstStyle/>
                    <a:p>
                      <a:r>
                        <a:rPr lang="en-US" sz="1000"/>
                        <a:t>2038</a:t>
                      </a:r>
                    </a:p>
                  </a:txBody>
                  <a:tcPr/>
                </a:tc>
                <a:tc>
                  <a:txBody>
                    <a:bodyPr/>
                    <a:lstStyle/>
                    <a:p>
                      <a:r>
                        <a:rPr lang="en-US" sz="1000"/>
                        <a:t>28.784860557769 %</a:t>
                      </a:r>
                    </a:p>
                  </a:txBody>
                  <a:tcPr/>
                </a:tc>
                <a:tc>
                  <a:txBody>
                    <a:bodyPr/>
                    <a:lstStyle/>
                    <a:p>
                      <a:r>
                        <a:rPr lang="en-US" sz="1000"/>
                        <a:t>8032</a:t>
                      </a:r>
                    </a:p>
                  </a:txBody>
                  <a:tcPr/>
                </a:tc>
                <a:tc>
                  <a:txBody>
                    <a:bodyPr/>
                    <a:lstStyle/>
                    <a:p>
                      <a:r>
                        <a:rPr lang="en-US" sz="1000"/>
                        <a:t>3995</a:t>
                      </a:r>
                    </a:p>
                  </a:txBody>
                  <a:tcPr/>
                </a:tc>
                <a:tc>
                  <a:txBody>
                    <a:bodyPr/>
                    <a:lstStyle/>
                    <a:p>
                      <a:r>
                        <a:rPr lang="en-US" sz="1000"/>
                        <a:t>n/a</a:t>
                      </a:r>
                    </a:p>
                  </a:txBody>
                  <a:tcPr/>
                </a:tc>
                <a:extLst>
                  <a:ext uri="{0D108BD9-81ED-4DB2-BD59-A6C34878D82A}">
                    <a16:rowId xmlns:a16="http://schemas.microsoft.com/office/drawing/2014/main" val="2037962279"/>
                  </a:ext>
                </a:extLst>
              </a:tr>
            </a:tbl>
          </a:graphicData>
        </a:graphic>
      </p:graphicFrame>
      <p:sp>
        <p:nvSpPr>
          <p:cNvPr id="4" name="Text Placeholder 3">
            <a:extLst>
              <a:ext uri="{FF2B5EF4-FFF2-40B4-BE49-F238E27FC236}">
                <a16:creationId xmlns:a16="http://schemas.microsoft.com/office/drawing/2014/main" id="{271143A1-745C-4ADA-AFB6-7F49E6347A6A}"/>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3048456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5CB11-D999-4264-AFED-9C7CD2ED03B0}"/>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36558EA2-3B3F-40E2-96CC-9FAB96BEC394}"/>
              </a:ext>
            </a:extLst>
          </p:cNvPr>
          <p:cNvGraphicFramePr>
            <a:graphicFrameLocks noGrp="1"/>
          </p:cNvGraphicFramePr>
          <p:nvPr>
            <p:ph type="tbl" sz="quarter" idx="13"/>
            <p:extLst>
              <p:ext uri="{D42A27DB-BD31-4B8C-83A1-F6EECF244321}">
                <p14:modId xmlns:p14="http://schemas.microsoft.com/office/powerpoint/2010/main" val="969266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54770555"/>
                    </a:ext>
                  </a:extLst>
                </a:gridCol>
                <a:gridCol w="576072">
                  <a:extLst>
                    <a:ext uri="{9D8B030D-6E8A-4147-A177-3AD203B41FA5}">
                      <a16:colId xmlns:a16="http://schemas.microsoft.com/office/drawing/2014/main" val="1918733741"/>
                    </a:ext>
                  </a:extLst>
                </a:gridCol>
                <a:gridCol w="576072">
                  <a:extLst>
                    <a:ext uri="{9D8B030D-6E8A-4147-A177-3AD203B41FA5}">
                      <a16:colId xmlns:a16="http://schemas.microsoft.com/office/drawing/2014/main" val="1503888724"/>
                    </a:ext>
                  </a:extLst>
                </a:gridCol>
                <a:gridCol w="576072">
                  <a:extLst>
                    <a:ext uri="{9D8B030D-6E8A-4147-A177-3AD203B41FA5}">
                      <a16:colId xmlns:a16="http://schemas.microsoft.com/office/drawing/2014/main" val="1675160448"/>
                    </a:ext>
                  </a:extLst>
                </a:gridCol>
                <a:gridCol w="576072">
                  <a:extLst>
                    <a:ext uri="{9D8B030D-6E8A-4147-A177-3AD203B41FA5}">
                      <a16:colId xmlns:a16="http://schemas.microsoft.com/office/drawing/2014/main" val="610692593"/>
                    </a:ext>
                  </a:extLst>
                </a:gridCol>
                <a:gridCol w="576072">
                  <a:extLst>
                    <a:ext uri="{9D8B030D-6E8A-4147-A177-3AD203B41FA5}">
                      <a16:colId xmlns:a16="http://schemas.microsoft.com/office/drawing/2014/main" val="547871448"/>
                    </a:ext>
                  </a:extLst>
                </a:gridCol>
                <a:gridCol w="576072">
                  <a:extLst>
                    <a:ext uri="{9D8B030D-6E8A-4147-A177-3AD203B41FA5}">
                      <a16:colId xmlns:a16="http://schemas.microsoft.com/office/drawing/2014/main" val="1744875006"/>
                    </a:ext>
                  </a:extLst>
                </a:gridCol>
                <a:gridCol w="576072">
                  <a:extLst>
                    <a:ext uri="{9D8B030D-6E8A-4147-A177-3AD203B41FA5}">
                      <a16:colId xmlns:a16="http://schemas.microsoft.com/office/drawing/2014/main" val="784873177"/>
                    </a:ext>
                  </a:extLst>
                </a:gridCol>
                <a:gridCol w="576072">
                  <a:extLst>
                    <a:ext uri="{9D8B030D-6E8A-4147-A177-3AD203B41FA5}">
                      <a16:colId xmlns:a16="http://schemas.microsoft.com/office/drawing/2014/main" val="1818037999"/>
                    </a:ext>
                  </a:extLst>
                </a:gridCol>
                <a:gridCol w="576072">
                  <a:extLst>
                    <a:ext uri="{9D8B030D-6E8A-4147-A177-3AD203B41FA5}">
                      <a16:colId xmlns:a16="http://schemas.microsoft.com/office/drawing/2014/main" val="3526867271"/>
                    </a:ext>
                  </a:extLst>
                </a:gridCol>
                <a:gridCol w="576072">
                  <a:extLst>
                    <a:ext uri="{9D8B030D-6E8A-4147-A177-3AD203B41FA5}">
                      <a16:colId xmlns:a16="http://schemas.microsoft.com/office/drawing/2014/main" val="25478351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75723203"/>
                  </a:ext>
                </a:extLst>
              </a:tr>
              <a:tr h="370840">
                <a:tc>
                  <a:txBody>
                    <a:bodyPr/>
                    <a:lstStyle/>
                    <a:p>
                      <a:r>
                        <a:rPr lang="en-US" sz="1000"/>
                        <a:t>travelersinsurance</a:t>
                      </a:r>
                    </a:p>
                  </a:txBody>
                  <a:tcPr/>
                </a:tc>
                <a:tc>
                  <a:txBody>
                    <a:bodyPr/>
                    <a:lstStyle/>
                    <a:p>
                      <a:r>
                        <a:rPr lang="en-US" sz="1000"/>
                        <a:t>19636</a:t>
                      </a:r>
                    </a:p>
                  </a:txBody>
                  <a:tcPr/>
                </a:tc>
                <a:tc>
                  <a:txBody>
                    <a:bodyPr/>
                    <a:lstStyle/>
                    <a:p>
                      <a:r>
                        <a:rPr lang="en-US" sz="1000"/>
                        <a:t>1119</a:t>
                      </a:r>
                    </a:p>
                  </a:txBody>
                  <a:tcPr/>
                </a:tc>
                <a:tc>
                  <a:txBody>
                    <a:bodyPr/>
                    <a:lstStyle/>
                    <a:p>
                      <a:r>
                        <a:rPr lang="en-US" sz="1000"/>
                        <a:t>53</a:t>
                      </a:r>
                    </a:p>
                  </a:txBody>
                  <a:tcPr/>
                </a:tc>
                <a:tc>
                  <a:txBody>
                    <a:bodyPr/>
                    <a:lstStyle/>
                    <a:p>
                      <a:r>
                        <a:rPr lang="en-US" sz="1000"/>
                        <a:t>13</a:t>
                      </a:r>
                    </a:p>
                  </a:txBody>
                  <a:tcPr/>
                </a:tc>
                <a:tc>
                  <a:txBody>
                    <a:bodyPr/>
                    <a:lstStyle/>
                    <a:p>
                      <a:r>
                        <a:rPr lang="en-US" sz="1000"/>
                        <a:t>0</a:t>
                      </a:r>
                    </a:p>
                  </a:txBody>
                  <a:tcPr/>
                </a:tc>
                <a:tc>
                  <a:txBody>
                    <a:bodyPr/>
                    <a:lstStyle/>
                    <a:p>
                      <a:r>
                        <a:rPr lang="en-US" sz="1000"/>
                        <a:t>47</a:t>
                      </a:r>
                    </a:p>
                  </a:txBody>
                  <a:tcPr/>
                </a:tc>
                <a:tc>
                  <a:txBody>
                    <a:bodyPr/>
                    <a:lstStyle/>
                    <a:p>
                      <a:r>
                        <a:rPr lang="en-US" sz="1000"/>
                        <a:t>113</a:t>
                      </a:r>
                    </a:p>
                  </a:txBody>
                  <a:tcPr/>
                </a:tc>
                <a:tc>
                  <a:txBody>
                    <a:bodyPr/>
                    <a:lstStyle/>
                    <a:p>
                      <a:r>
                        <a:rPr lang="en-US" sz="1000"/>
                        <a:t>7563</a:t>
                      </a:r>
                    </a:p>
                  </a:txBody>
                  <a:tcPr/>
                </a:tc>
                <a:tc>
                  <a:txBody>
                    <a:bodyPr/>
                    <a:lstStyle/>
                    <a:p>
                      <a:r>
                        <a:rPr lang="en-US" sz="1000"/>
                        <a:t>152</a:t>
                      </a:r>
                    </a:p>
                  </a:txBody>
                  <a:tcPr/>
                </a:tc>
                <a:tc>
                  <a:txBody>
                    <a:bodyPr/>
                    <a:lstStyle/>
                    <a:p>
                      <a:r>
                        <a:rPr lang="en-US" sz="1000"/>
                        <a:t>0.3579 %</a:t>
                      </a:r>
                    </a:p>
                  </a:txBody>
                  <a:tcPr/>
                </a:tc>
                <a:extLst>
                  <a:ext uri="{0D108BD9-81ED-4DB2-BD59-A6C34878D82A}">
                    <a16:rowId xmlns:a16="http://schemas.microsoft.com/office/drawing/2014/main" val="2045957415"/>
                  </a:ext>
                </a:extLst>
              </a:tr>
              <a:tr h="370840">
                <a:tc>
                  <a:txBody>
                    <a:bodyPr/>
                    <a:lstStyle/>
                    <a:p>
                      <a:r>
                        <a:rPr lang="en-US" sz="1000"/>
                        <a:t>thehartford</a:t>
                      </a:r>
                    </a:p>
                  </a:txBody>
                  <a:tcPr/>
                </a:tc>
                <a:tc>
                  <a:txBody>
                    <a:bodyPr/>
                    <a:lstStyle/>
                    <a:p>
                      <a:r>
                        <a:rPr lang="en-US" sz="1000"/>
                        <a:t>11855</a:t>
                      </a:r>
                    </a:p>
                  </a:txBody>
                  <a:tcPr/>
                </a:tc>
                <a:tc>
                  <a:txBody>
                    <a:bodyPr/>
                    <a:lstStyle/>
                    <a:p>
                      <a:r>
                        <a:rPr lang="en-US" sz="1000"/>
                        <a:t>756</a:t>
                      </a:r>
                    </a:p>
                  </a:txBody>
                  <a:tcPr/>
                </a:tc>
                <a:tc>
                  <a:txBody>
                    <a:bodyPr/>
                    <a:lstStyle/>
                    <a:p>
                      <a:r>
                        <a:rPr lang="en-US" sz="1000"/>
                        <a:t>43</a:t>
                      </a:r>
                    </a:p>
                  </a:txBody>
                  <a:tcPr/>
                </a:tc>
                <a:tc>
                  <a:txBody>
                    <a:bodyPr/>
                    <a:lstStyle/>
                    <a:p>
                      <a:r>
                        <a:rPr lang="en-US" sz="1000"/>
                        <a:t>34</a:t>
                      </a:r>
                    </a:p>
                  </a:txBody>
                  <a:tcPr/>
                </a:tc>
                <a:tc>
                  <a:txBody>
                    <a:bodyPr/>
                    <a:lstStyle/>
                    <a:p>
                      <a:r>
                        <a:rPr lang="en-US" sz="1000"/>
                        <a:t>0</a:t>
                      </a:r>
                    </a:p>
                  </a:txBody>
                  <a:tcPr/>
                </a:tc>
                <a:tc>
                  <a:txBody>
                    <a:bodyPr/>
                    <a:lstStyle/>
                    <a:p>
                      <a:r>
                        <a:rPr lang="en-US" sz="1000"/>
                        <a:t>38</a:t>
                      </a:r>
                    </a:p>
                  </a:txBody>
                  <a:tcPr/>
                </a:tc>
                <a:tc>
                  <a:txBody>
                    <a:bodyPr/>
                    <a:lstStyle/>
                    <a:p>
                      <a:r>
                        <a:rPr lang="en-US" sz="1000"/>
                        <a:t>115</a:t>
                      </a:r>
                    </a:p>
                  </a:txBody>
                  <a:tcPr/>
                </a:tc>
                <a:tc>
                  <a:txBody>
                    <a:bodyPr/>
                    <a:lstStyle/>
                    <a:p>
                      <a:r>
                        <a:rPr lang="en-US" sz="1000"/>
                        <a:t>9114</a:t>
                      </a:r>
                    </a:p>
                  </a:txBody>
                  <a:tcPr/>
                </a:tc>
                <a:tc>
                  <a:txBody>
                    <a:bodyPr/>
                    <a:lstStyle/>
                    <a:p>
                      <a:r>
                        <a:rPr lang="en-US" sz="1000"/>
                        <a:t>211</a:t>
                      </a:r>
                    </a:p>
                  </a:txBody>
                  <a:tcPr/>
                </a:tc>
                <a:tc>
                  <a:txBody>
                    <a:bodyPr/>
                    <a:lstStyle/>
                    <a:p>
                      <a:r>
                        <a:rPr lang="en-US" sz="1000"/>
                        <a:t>0.7065 %</a:t>
                      </a:r>
                    </a:p>
                  </a:txBody>
                  <a:tcPr/>
                </a:tc>
                <a:extLst>
                  <a:ext uri="{0D108BD9-81ED-4DB2-BD59-A6C34878D82A}">
                    <a16:rowId xmlns:a16="http://schemas.microsoft.com/office/drawing/2014/main" val="3190087176"/>
                  </a:ext>
                </a:extLst>
              </a:tr>
              <a:tr h="370840">
                <a:tc>
                  <a:txBody>
                    <a:bodyPr/>
                    <a:lstStyle/>
                    <a:p>
                      <a:r>
                        <a:rPr lang="en-US" sz="1000"/>
                        <a:t>chubbna</a:t>
                      </a:r>
                    </a:p>
                  </a:txBody>
                  <a:tcPr/>
                </a:tc>
                <a:tc>
                  <a:txBody>
                    <a:bodyPr/>
                    <a:lstStyle/>
                    <a:p>
                      <a:r>
                        <a:rPr lang="en-US" sz="1000"/>
                        <a:t>8403</a:t>
                      </a:r>
                    </a:p>
                  </a:txBody>
                  <a:tcPr/>
                </a:tc>
                <a:tc>
                  <a:txBody>
                    <a:bodyPr/>
                    <a:lstStyle/>
                    <a:p>
                      <a:r>
                        <a:rPr lang="en-US" sz="1000"/>
                        <a:t>247</a:t>
                      </a:r>
                    </a:p>
                  </a:txBody>
                  <a:tcPr/>
                </a:tc>
                <a:tc>
                  <a:txBody>
                    <a:bodyPr/>
                    <a:lstStyle/>
                    <a:p>
                      <a:r>
                        <a:rPr lang="en-US" sz="1000"/>
                        <a:t>6</a:t>
                      </a:r>
                    </a:p>
                  </a:txBody>
                  <a:tcPr/>
                </a:tc>
                <a:tc>
                  <a:txBody>
                    <a:bodyPr/>
                    <a:lstStyle/>
                    <a:p>
                      <a:r>
                        <a:rPr lang="en-US" sz="1000"/>
                        <a:t>7</a:t>
                      </a:r>
                    </a:p>
                  </a:txBody>
                  <a:tcPr/>
                </a:tc>
                <a:tc>
                  <a:txBody>
                    <a:bodyPr/>
                    <a:lstStyle/>
                    <a:p>
                      <a:r>
                        <a:rPr lang="en-US" sz="1000"/>
                        <a:t>1</a:t>
                      </a:r>
                    </a:p>
                  </a:txBody>
                  <a:tcPr/>
                </a:tc>
                <a:tc>
                  <a:txBody>
                    <a:bodyPr/>
                    <a:lstStyle/>
                    <a:p>
                      <a:r>
                        <a:rPr lang="en-US" sz="1000"/>
                        <a:t>21</a:t>
                      </a:r>
                    </a:p>
                  </a:txBody>
                  <a:tcPr/>
                </a:tc>
                <a:tc>
                  <a:txBody>
                    <a:bodyPr/>
                    <a:lstStyle/>
                    <a:p>
                      <a:r>
                        <a:rPr lang="en-US" sz="1000"/>
                        <a:t>35</a:t>
                      </a:r>
                    </a:p>
                  </a:txBody>
                  <a:tcPr/>
                </a:tc>
                <a:tc>
                  <a:txBody>
                    <a:bodyPr/>
                    <a:lstStyle/>
                    <a:p>
                      <a:r>
                        <a:rPr lang="en-US" sz="1000"/>
                        <a:t>1507</a:t>
                      </a:r>
                    </a:p>
                  </a:txBody>
                  <a:tcPr/>
                </a:tc>
                <a:tc>
                  <a:txBody>
                    <a:bodyPr/>
                    <a:lstStyle/>
                    <a:p>
                      <a:r>
                        <a:rPr lang="en-US" sz="1000"/>
                        <a:t>64</a:t>
                      </a:r>
                    </a:p>
                  </a:txBody>
                  <a:tcPr/>
                </a:tc>
                <a:tc>
                  <a:txBody>
                    <a:bodyPr/>
                    <a:lstStyle/>
                    <a:p>
                      <a:r>
                        <a:rPr lang="en-US" sz="1000"/>
                        <a:t>0.5422 %</a:t>
                      </a:r>
                    </a:p>
                  </a:txBody>
                  <a:tcPr/>
                </a:tc>
                <a:extLst>
                  <a:ext uri="{0D108BD9-81ED-4DB2-BD59-A6C34878D82A}">
                    <a16:rowId xmlns:a16="http://schemas.microsoft.com/office/drawing/2014/main" val="365767412"/>
                  </a:ext>
                </a:extLst>
              </a:tr>
              <a:tr h="370840">
                <a:tc>
                  <a:txBody>
                    <a:bodyPr/>
                    <a:lstStyle/>
                    <a:p>
                      <a:r>
                        <a:rPr lang="en-US" sz="1000"/>
                        <a:t>phlyinsurance</a:t>
                      </a:r>
                    </a:p>
                  </a:txBody>
                  <a:tcPr/>
                </a:tc>
                <a:tc>
                  <a:txBody>
                    <a:bodyPr/>
                    <a:lstStyle/>
                    <a:p>
                      <a:r>
                        <a:rPr lang="en-US" sz="1000"/>
                        <a:t>4114</a:t>
                      </a:r>
                    </a:p>
                  </a:txBody>
                  <a:tcPr/>
                </a:tc>
                <a:tc>
                  <a:txBody>
                    <a:bodyPr/>
                    <a:lstStyle/>
                    <a:p>
                      <a:r>
                        <a:rPr lang="en-US" sz="1000"/>
                        <a:t>264</a:t>
                      </a:r>
                    </a:p>
                  </a:txBody>
                  <a:tcPr/>
                </a:tc>
                <a:tc>
                  <a:txBody>
                    <a:bodyPr/>
                    <a:lstStyle/>
                    <a:p>
                      <a:r>
                        <a:rPr lang="en-US" sz="1000"/>
                        <a:t>61</a:t>
                      </a:r>
                    </a:p>
                  </a:txBody>
                  <a:tcPr/>
                </a:tc>
                <a:tc>
                  <a:txBody>
                    <a:bodyPr/>
                    <a:lstStyle/>
                    <a:p>
                      <a:r>
                        <a:rPr lang="en-US" sz="1000"/>
                        <a:t>31</a:t>
                      </a:r>
                    </a:p>
                  </a:txBody>
                  <a:tcPr/>
                </a:tc>
                <a:tc>
                  <a:txBody>
                    <a:bodyPr/>
                    <a:lstStyle/>
                    <a:p>
                      <a:r>
                        <a:rPr lang="en-US" sz="1000"/>
                        <a:t>0</a:t>
                      </a:r>
                    </a:p>
                  </a:txBody>
                  <a:tcPr/>
                </a:tc>
                <a:tc>
                  <a:txBody>
                    <a:bodyPr/>
                    <a:lstStyle/>
                    <a:p>
                      <a:r>
                        <a:rPr lang="en-US" sz="1000"/>
                        <a:t>18</a:t>
                      </a:r>
                    </a:p>
                  </a:txBody>
                  <a:tcPr/>
                </a:tc>
                <a:tc>
                  <a:txBody>
                    <a:bodyPr/>
                    <a:lstStyle/>
                    <a:p>
                      <a:r>
                        <a:rPr lang="en-US" sz="1000"/>
                        <a:t>110</a:t>
                      </a:r>
                    </a:p>
                  </a:txBody>
                  <a:tcPr/>
                </a:tc>
                <a:tc>
                  <a:txBody>
                    <a:bodyPr/>
                    <a:lstStyle/>
                    <a:p>
                      <a:r>
                        <a:rPr lang="en-US" sz="1000"/>
                        <a:t>3602</a:t>
                      </a:r>
                    </a:p>
                  </a:txBody>
                  <a:tcPr/>
                </a:tc>
                <a:tc>
                  <a:txBody>
                    <a:bodyPr/>
                    <a:lstStyle/>
                    <a:p>
                      <a:r>
                        <a:rPr lang="en-US" sz="1000"/>
                        <a:t>72</a:t>
                      </a:r>
                    </a:p>
                  </a:txBody>
                  <a:tcPr/>
                </a:tc>
                <a:tc>
                  <a:txBody>
                    <a:bodyPr/>
                    <a:lstStyle/>
                    <a:p>
                      <a:r>
                        <a:rPr lang="en-US" sz="1000"/>
                        <a:t>0.8388 %</a:t>
                      </a:r>
                    </a:p>
                  </a:txBody>
                  <a:tcPr/>
                </a:tc>
                <a:extLst>
                  <a:ext uri="{0D108BD9-81ED-4DB2-BD59-A6C34878D82A}">
                    <a16:rowId xmlns:a16="http://schemas.microsoft.com/office/drawing/2014/main" val="1470525529"/>
                  </a:ext>
                </a:extLst>
              </a:tr>
              <a:tr h="370840">
                <a:tc>
                  <a:txBody>
                    <a:bodyPr/>
                    <a:lstStyle/>
                    <a:p>
                      <a:r>
                        <a:rPr lang="en-US" sz="1000"/>
                        <a:t>firstinshi</a:t>
                      </a:r>
                    </a:p>
                  </a:txBody>
                  <a:tcPr/>
                </a:tc>
                <a:tc>
                  <a:txBody>
                    <a:bodyPr/>
                    <a:lstStyle/>
                    <a:p>
                      <a:r>
                        <a:rPr lang="en-US" sz="1000"/>
                        <a:t>2956</a:t>
                      </a:r>
                    </a:p>
                  </a:txBody>
                  <a:tcPr/>
                </a:tc>
                <a:tc>
                  <a:txBody>
                    <a:bodyPr/>
                    <a:lstStyle/>
                    <a:p>
                      <a:r>
                        <a:rPr lang="en-US" sz="1000"/>
                        <a:t>13</a:t>
                      </a:r>
                    </a:p>
                  </a:txBody>
                  <a:tcPr/>
                </a:tc>
                <a:tc>
                  <a:txBody>
                    <a:bodyPr/>
                    <a:lstStyle/>
                    <a:p>
                      <a:r>
                        <a:rPr lang="en-US" sz="1000"/>
                        <a:t>18</a:t>
                      </a:r>
                    </a:p>
                  </a:txBody>
                  <a:tcPr/>
                </a:tc>
                <a:tc>
                  <a:txBody>
                    <a:bodyPr/>
                    <a:lstStyle/>
                    <a:p>
                      <a:r>
                        <a:rPr lang="en-US" sz="1000"/>
                        <a:t>18</a:t>
                      </a:r>
                    </a:p>
                  </a:txBody>
                  <a:tcPr/>
                </a:tc>
                <a:tc>
                  <a:txBody>
                    <a:bodyPr/>
                    <a:lstStyle/>
                    <a:p>
                      <a:r>
                        <a:rPr lang="en-US" sz="1000"/>
                        <a:t>0</a:t>
                      </a:r>
                    </a:p>
                  </a:txBody>
                  <a:tcPr/>
                </a:tc>
                <a:tc>
                  <a:txBody>
                    <a:bodyPr/>
                    <a:lstStyle/>
                    <a:p>
                      <a:r>
                        <a:rPr lang="en-US" sz="1000"/>
                        <a:t>17</a:t>
                      </a:r>
                    </a:p>
                  </a:txBody>
                  <a:tcPr/>
                </a:tc>
                <a:tc>
                  <a:txBody>
                    <a:bodyPr/>
                    <a:lstStyle/>
                    <a:p>
                      <a:r>
                        <a:rPr lang="en-US" sz="1000"/>
                        <a:t>53</a:t>
                      </a:r>
                    </a:p>
                  </a:txBody>
                  <a:tcPr/>
                </a:tc>
                <a:tc>
                  <a:txBody>
                    <a:bodyPr/>
                    <a:lstStyle/>
                    <a:p>
                      <a:r>
                        <a:rPr lang="en-US" sz="1000"/>
                        <a:t>1445</a:t>
                      </a:r>
                    </a:p>
                  </a:txBody>
                  <a:tcPr/>
                </a:tc>
                <a:tc>
                  <a:txBody>
                    <a:bodyPr/>
                    <a:lstStyle/>
                    <a:p>
                      <a:r>
                        <a:rPr lang="en-US" sz="1000"/>
                        <a:t>39</a:t>
                      </a:r>
                    </a:p>
                  </a:txBody>
                  <a:tcPr/>
                </a:tc>
                <a:tc>
                  <a:txBody>
                    <a:bodyPr/>
                    <a:lstStyle/>
                    <a:p>
                      <a:r>
                        <a:rPr lang="en-US" sz="1000"/>
                        <a:t>0.9495 %</a:t>
                      </a:r>
                    </a:p>
                  </a:txBody>
                  <a:tcPr/>
                </a:tc>
                <a:extLst>
                  <a:ext uri="{0D108BD9-81ED-4DB2-BD59-A6C34878D82A}">
                    <a16:rowId xmlns:a16="http://schemas.microsoft.com/office/drawing/2014/main" val="560482800"/>
                  </a:ext>
                </a:extLst>
              </a:tr>
              <a:tr h="370840">
                <a:tc>
                  <a:txBody>
                    <a:bodyPr/>
                    <a:lstStyle/>
                    <a:p>
                      <a:r>
                        <a:rPr lang="en-US" sz="1000"/>
                        <a:t>tmamerica</a:t>
                      </a:r>
                    </a:p>
                  </a:txBody>
                  <a:tcPr/>
                </a:tc>
                <a:tc>
                  <a:txBody>
                    <a:bodyPr/>
                    <a:lstStyle/>
                    <a:p>
                      <a:r>
                        <a:rPr lang="en-US" sz="1000"/>
                        <a:t>615</a:t>
                      </a:r>
                    </a:p>
                  </a:txBody>
                  <a:tcPr/>
                </a:tc>
                <a:tc>
                  <a:txBody>
                    <a:bodyPr/>
                    <a:lstStyle/>
                    <a:p>
                      <a:r>
                        <a:rPr lang="en-US" sz="1000"/>
                        <a:t>27</a:t>
                      </a:r>
                    </a:p>
                  </a:txBody>
                  <a:tcPr/>
                </a:tc>
                <a:tc>
                  <a:txBody>
                    <a:bodyPr/>
                    <a:lstStyle/>
                    <a:p>
                      <a:r>
                        <a:rPr lang="en-US" sz="1000"/>
                        <a:t>33</a:t>
                      </a:r>
                    </a:p>
                  </a:txBody>
                  <a:tcPr/>
                </a:tc>
                <a:tc>
                  <a:txBody>
                    <a:bodyPr/>
                    <a:lstStyle/>
                    <a:p>
                      <a:r>
                        <a:rPr lang="en-US" sz="1000"/>
                        <a:t>33</a:t>
                      </a:r>
                    </a:p>
                  </a:txBody>
                  <a:tcPr/>
                </a:tc>
                <a:tc>
                  <a:txBody>
                    <a:bodyPr/>
                    <a:lstStyle/>
                    <a:p>
                      <a:r>
                        <a:rPr lang="en-US" sz="1000"/>
                        <a:t>0</a:t>
                      </a:r>
                    </a:p>
                  </a:txBody>
                  <a:tcPr/>
                </a:tc>
                <a:tc>
                  <a:txBody>
                    <a:bodyPr/>
                    <a:lstStyle/>
                    <a:p>
                      <a:r>
                        <a:rPr lang="en-US" sz="1000"/>
                        <a:t>5</a:t>
                      </a:r>
                    </a:p>
                  </a:txBody>
                  <a:tcPr/>
                </a:tc>
                <a:tc>
                  <a:txBody>
                    <a:bodyPr/>
                    <a:lstStyle/>
                    <a:p>
                      <a:r>
                        <a:rPr lang="en-US" sz="1000"/>
                        <a:t>71</a:t>
                      </a:r>
                    </a:p>
                  </a:txBody>
                  <a:tcPr/>
                </a:tc>
                <a:tc>
                  <a:txBody>
                    <a:bodyPr/>
                    <a:lstStyle/>
                    <a:p>
                      <a:r>
                        <a:rPr lang="en-US" sz="1000"/>
                        <a:t>466</a:t>
                      </a:r>
                    </a:p>
                  </a:txBody>
                  <a:tcPr/>
                </a:tc>
                <a:tc>
                  <a:txBody>
                    <a:bodyPr/>
                    <a:lstStyle/>
                    <a:p>
                      <a:r>
                        <a:rPr lang="en-US" sz="1000"/>
                        <a:t>6</a:t>
                      </a:r>
                    </a:p>
                  </a:txBody>
                  <a:tcPr/>
                </a:tc>
                <a:tc>
                  <a:txBody>
                    <a:bodyPr/>
                    <a:lstStyle/>
                    <a:p>
                      <a:r>
                        <a:rPr lang="en-US" sz="1000"/>
                        <a:t>1.1061 %</a:t>
                      </a:r>
                    </a:p>
                  </a:txBody>
                  <a:tcPr/>
                </a:tc>
                <a:extLst>
                  <a:ext uri="{0D108BD9-81ED-4DB2-BD59-A6C34878D82A}">
                    <a16:rowId xmlns:a16="http://schemas.microsoft.com/office/drawing/2014/main" val="3755667566"/>
                  </a:ext>
                </a:extLst>
              </a:tr>
              <a:tr h="370840">
                <a:tc>
                  <a:txBody>
                    <a:bodyPr/>
                    <a:lstStyle/>
                    <a:p>
                      <a:r>
                        <a:rPr lang="en-US" sz="1000"/>
                        <a:t>tmna_services</a:t>
                      </a:r>
                    </a:p>
                  </a:txBody>
                  <a:tcPr/>
                </a:tc>
                <a:tc>
                  <a:txBody>
                    <a:bodyPr/>
                    <a:lstStyle/>
                    <a:p>
                      <a:r>
                        <a:rPr lang="en-US" sz="1000"/>
                        <a:t>606</a:t>
                      </a:r>
                    </a:p>
                  </a:txBody>
                  <a:tcPr/>
                </a:tc>
                <a:tc>
                  <a:txBody>
                    <a:bodyPr/>
                    <a:lstStyle/>
                    <a:p>
                      <a:r>
                        <a:rPr lang="en-US" sz="1000"/>
                        <a:t>15</a:t>
                      </a:r>
                    </a:p>
                  </a:txBody>
                  <a:tcPr/>
                </a:tc>
                <a:tc>
                  <a:txBody>
                    <a:bodyPr/>
                    <a:lstStyle/>
                    <a:p>
                      <a:r>
                        <a:rPr lang="en-US" sz="1000"/>
                        <a:t>24</a:t>
                      </a:r>
                    </a:p>
                  </a:txBody>
                  <a:tcPr/>
                </a:tc>
                <a:tc>
                  <a:txBody>
                    <a:bodyPr/>
                    <a:lstStyle/>
                    <a:p>
                      <a:r>
                        <a:rPr lang="en-US" sz="1000"/>
                        <a:t>9</a:t>
                      </a:r>
                    </a:p>
                  </a:txBody>
                  <a:tcPr/>
                </a:tc>
                <a:tc>
                  <a:txBody>
                    <a:bodyPr/>
                    <a:lstStyle/>
                    <a:p>
                      <a:r>
                        <a:rPr lang="en-US" sz="1000"/>
                        <a:t>0</a:t>
                      </a:r>
                    </a:p>
                  </a:txBody>
                  <a:tcPr/>
                </a:tc>
                <a:tc>
                  <a:txBody>
                    <a:bodyPr/>
                    <a:lstStyle/>
                    <a:p>
                      <a:r>
                        <a:rPr lang="en-US" sz="1000"/>
                        <a:t>10</a:t>
                      </a:r>
                    </a:p>
                  </a:txBody>
                  <a:tcPr/>
                </a:tc>
                <a:tc>
                  <a:txBody>
                    <a:bodyPr/>
                    <a:lstStyle/>
                    <a:p>
                      <a:r>
                        <a:rPr lang="en-US" sz="1000"/>
                        <a:t>43</a:t>
                      </a:r>
                    </a:p>
                  </a:txBody>
                  <a:tcPr/>
                </a:tc>
                <a:tc>
                  <a:txBody>
                    <a:bodyPr/>
                    <a:lstStyle/>
                    <a:p>
                      <a:r>
                        <a:rPr lang="en-US" sz="1000"/>
                        <a:t>875</a:t>
                      </a:r>
                    </a:p>
                  </a:txBody>
                  <a:tcPr/>
                </a:tc>
                <a:tc>
                  <a:txBody>
                    <a:bodyPr/>
                    <a:lstStyle/>
                    <a:p>
                      <a:r>
                        <a:rPr lang="en-US" sz="1000"/>
                        <a:t>7</a:t>
                      </a:r>
                    </a:p>
                  </a:txBody>
                  <a:tcPr/>
                </a:tc>
                <a:tc>
                  <a:txBody>
                    <a:bodyPr/>
                    <a:lstStyle/>
                    <a:p>
                      <a:r>
                        <a:rPr lang="en-US" sz="1000"/>
                        <a:t>3.4300 %</a:t>
                      </a:r>
                    </a:p>
                  </a:txBody>
                  <a:tcPr/>
                </a:tc>
                <a:extLst>
                  <a:ext uri="{0D108BD9-81ED-4DB2-BD59-A6C34878D82A}">
                    <a16:rowId xmlns:a16="http://schemas.microsoft.com/office/drawing/2014/main" val="349759309"/>
                  </a:ext>
                </a:extLst>
              </a:tr>
            </a:tbl>
          </a:graphicData>
        </a:graphic>
      </p:graphicFrame>
      <p:sp>
        <p:nvSpPr>
          <p:cNvPr id="4" name="Text Placeholder 3">
            <a:extLst>
              <a:ext uri="{FF2B5EF4-FFF2-40B4-BE49-F238E27FC236}">
                <a16:creationId xmlns:a16="http://schemas.microsoft.com/office/drawing/2014/main" id="{E81421E4-A6FA-4E6A-BA39-9A71D6A04F27}"/>
              </a:ext>
            </a:extLst>
          </p:cNvPr>
          <p:cNvSpPr>
            <a:spLocks noGrp="1"/>
          </p:cNvSpPr>
          <p:nvPr>
            <p:ph type="body" sz="quarter" idx="14"/>
          </p:nvPr>
        </p:nvSpPr>
        <p:spPr/>
        <p:txBody>
          <a:bodyPr/>
          <a:lstStyle/>
          <a:p>
            <a:r>
              <a:rPr lang="en-US"/>
              <a:t>01/01/2025 - 06/30/2025</a:t>
            </a:r>
          </a:p>
        </p:txBody>
      </p:sp>
    </p:spTree>
    <p:extLst>
      <p:ext uri="{BB962C8B-B14F-4D97-AF65-F5344CB8AC3E}">
        <p14:creationId xmlns:p14="http://schemas.microsoft.com/office/powerpoint/2010/main" val="4030822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49DE-1AA4-4600-A035-E007D8E69151}"/>
              </a:ext>
            </a:extLst>
          </p:cNvPr>
          <p:cNvSpPr>
            <a:spLocks noGrp="1"/>
          </p:cNvSpPr>
          <p:nvPr>
            <p:ph type="title"/>
          </p:nvPr>
        </p:nvSpPr>
        <p:spPr/>
        <p:txBody>
          <a:bodyPr/>
          <a:lstStyle/>
          <a:p>
            <a:r>
              <a:rPr lang="en-US"/>
              <a:t>Instagram Followers Change | All profiles</a:t>
            </a:r>
          </a:p>
        </p:txBody>
      </p:sp>
      <p:graphicFrame>
        <p:nvGraphicFramePr>
          <p:cNvPr id="6" name="Chart Placeholder 5">
            <a:extLst>
              <a:ext uri="{FF2B5EF4-FFF2-40B4-BE49-F238E27FC236}">
                <a16:creationId xmlns:a16="http://schemas.microsoft.com/office/drawing/2014/main" id="{5335F0BF-F11A-44F1-92F0-8248AFCBEB2A}"/>
              </a:ext>
            </a:extLst>
          </p:cNvPr>
          <p:cNvGraphicFramePr>
            <a:graphicFrameLocks noGrp="1"/>
          </p:cNvGraphicFramePr>
          <p:nvPr>
            <p:ph type="chart" sz="quarter" idx="13"/>
            <p:extLst>
              <p:ext uri="{D42A27DB-BD31-4B8C-83A1-F6EECF244321}">
                <p14:modId xmlns:p14="http://schemas.microsoft.com/office/powerpoint/2010/main" val="2530479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5C42C-72BB-400E-B0DB-611CDAC5AAA7}"/>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7A3E9948-1C74-4903-BD12-7F48F923F6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769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FEB3-CB83-44C6-A4AB-2A16D98CA1D3}"/>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8C609553-E789-465C-BF6E-5ACFFCDA0631}"/>
              </a:ext>
            </a:extLst>
          </p:cNvPr>
          <p:cNvGraphicFramePr>
            <a:graphicFrameLocks noGrp="1"/>
          </p:cNvGraphicFramePr>
          <p:nvPr>
            <p:ph type="chart" sz="quarter" idx="13"/>
            <p:extLst>
              <p:ext uri="{D42A27DB-BD31-4B8C-83A1-F6EECF244321}">
                <p14:modId xmlns:p14="http://schemas.microsoft.com/office/powerpoint/2010/main" val="1187149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FCE983-506C-42B2-BD01-9FB882EED904}"/>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320AED95-A95C-4C48-A0DF-44116B6F79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7778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9ADB-E8BA-4ED7-B871-58BEF97EAA66}"/>
              </a:ext>
            </a:extLst>
          </p:cNvPr>
          <p:cNvSpPr>
            <a:spLocks noGrp="1"/>
          </p:cNvSpPr>
          <p:nvPr>
            <p:ph type="title"/>
          </p:nvPr>
        </p:nvSpPr>
        <p:spPr/>
        <p:txBody>
          <a:bodyPr/>
          <a:lstStyle/>
          <a:p>
            <a:r>
              <a:rPr lang="en-US"/>
              <a:t>Instagram Total Interactions Per Month | All profiles</a:t>
            </a:r>
          </a:p>
        </p:txBody>
      </p:sp>
      <p:graphicFrame>
        <p:nvGraphicFramePr>
          <p:cNvPr id="6" name="Chart Placeholder 5">
            <a:extLst>
              <a:ext uri="{FF2B5EF4-FFF2-40B4-BE49-F238E27FC236}">
                <a16:creationId xmlns:a16="http://schemas.microsoft.com/office/drawing/2014/main" id="{6F3584A9-5EF5-4BED-88FD-3B8374ABE5F4}"/>
              </a:ext>
            </a:extLst>
          </p:cNvPr>
          <p:cNvGraphicFramePr>
            <a:graphicFrameLocks noGrp="1"/>
          </p:cNvGraphicFramePr>
          <p:nvPr>
            <p:ph type="chart" sz="quarter" idx="13"/>
            <p:extLst>
              <p:ext uri="{D42A27DB-BD31-4B8C-83A1-F6EECF244321}">
                <p14:modId xmlns:p14="http://schemas.microsoft.com/office/powerpoint/2010/main" val="1101685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27009-545A-4E74-938C-0916224F58A0}"/>
              </a:ext>
            </a:extLst>
          </p:cNvPr>
          <p:cNvSpPr>
            <a:spLocks noGrp="1"/>
          </p:cNvSpPr>
          <p:nvPr>
            <p:ph type="body" sz="quarter" idx="14"/>
          </p:nvPr>
        </p:nvSpPr>
        <p:spPr/>
        <p:txBody>
          <a:bodyPr/>
          <a:lstStyle/>
          <a:p>
            <a:r>
              <a:rPr lang="en-US"/>
              <a:t>01/01/2025 - 09/30/2025</a:t>
            </a:r>
          </a:p>
        </p:txBody>
      </p:sp>
      <p:sp>
        <p:nvSpPr>
          <p:cNvPr id="5" name="Footer Placeholder 4">
            <a:extLst>
              <a:ext uri="{FF2B5EF4-FFF2-40B4-BE49-F238E27FC236}">
                <a16:creationId xmlns:a16="http://schemas.microsoft.com/office/drawing/2014/main" id="{6D38CFF8-0AF0-440C-B356-BCE68DE5A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4880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ECA4-08F9-4723-8C61-C691FFDA2341}"/>
              </a:ext>
            </a:extLst>
          </p:cNvPr>
          <p:cNvSpPr>
            <a:spLocks noGrp="1"/>
          </p:cNvSpPr>
          <p:nvPr>
            <p:ph type="title"/>
          </p:nvPr>
        </p:nvSpPr>
        <p:spPr/>
        <p:txBody>
          <a:bodyPr/>
          <a:lstStyle/>
          <a:p>
            <a:r>
              <a:rPr lang="en-US"/>
              <a:t>Instagram Posts Table | TMNAS - 1 of 2</a:t>
            </a:r>
          </a:p>
        </p:txBody>
      </p:sp>
      <p:graphicFrame>
        <p:nvGraphicFramePr>
          <p:cNvPr id="5" name="Table Placeholder 4">
            <a:extLst>
              <a:ext uri="{FF2B5EF4-FFF2-40B4-BE49-F238E27FC236}">
                <a16:creationId xmlns:a16="http://schemas.microsoft.com/office/drawing/2014/main" id="{174B5F29-4533-4B5F-87A4-9F6A0AF54107}"/>
              </a:ext>
            </a:extLst>
          </p:cNvPr>
          <p:cNvGraphicFramePr>
            <a:graphicFrameLocks noGrp="1"/>
          </p:cNvGraphicFramePr>
          <p:nvPr>
            <p:ph type="tbl" sz="quarter" idx="13"/>
            <p:extLst>
              <p:ext uri="{D42A27DB-BD31-4B8C-83A1-F6EECF244321}">
                <p14:modId xmlns:p14="http://schemas.microsoft.com/office/powerpoint/2010/main" val="1430909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78655156"/>
                    </a:ext>
                  </a:extLst>
                </a:gridCol>
                <a:gridCol w="740664">
                  <a:extLst>
                    <a:ext uri="{9D8B030D-6E8A-4147-A177-3AD203B41FA5}">
                      <a16:colId xmlns:a16="http://schemas.microsoft.com/office/drawing/2014/main" val="2093214399"/>
                    </a:ext>
                  </a:extLst>
                </a:gridCol>
                <a:gridCol w="329184">
                  <a:extLst>
                    <a:ext uri="{9D8B030D-6E8A-4147-A177-3AD203B41FA5}">
                      <a16:colId xmlns:a16="http://schemas.microsoft.com/office/drawing/2014/main" val="1013886787"/>
                    </a:ext>
                  </a:extLst>
                </a:gridCol>
                <a:gridCol w="329184">
                  <a:extLst>
                    <a:ext uri="{9D8B030D-6E8A-4147-A177-3AD203B41FA5}">
                      <a16:colId xmlns:a16="http://schemas.microsoft.com/office/drawing/2014/main" val="3758606215"/>
                    </a:ext>
                  </a:extLst>
                </a:gridCol>
                <a:gridCol w="329184">
                  <a:extLst>
                    <a:ext uri="{9D8B030D-6E8A-4147-A177-3AD203B41FA5}">
                      <a16:colId xmlns:a16="http://schemas.microsoft.com/office/drawing/2014/main" val="439464316"/>
                    </a:ext>
                  </a:extLst>
                </a:gridCol>
                <a:gridCol w="329184">
                  <a:extLst>
                    <a:ext uri="{9D8B030D-6E8A-4147-A177-3AD203B41FA5}">
                      <a16:colId xmlns:a16="http://schemas.microsoft.com/office/drawing/2014/main" val="1603369249"/>
                    </a:ext>
                  </a:extLst>
                </a:gridCol>
                <a:gridCol w="329184">
                  <a:extLst>
                    <a:ext uri="{9D8B030D-6E8A-4147-A177-3AD203B41FA5}">
                      <a16:colId xmlns:a16="http://schemas.microsoft.com/office/drawing/2014/main" val="943024044"/>
                    </a:ext>
                  </a:extLst>
                </a:gridCol>
                <a:gridCol w="329184">
                  <a:extLst>
                    <a:ext uri="{9D8B030D-6E8A-4147-A177-3AD203B41FA5}">
                      <a16:colId xmlns:a16="http://schemas.microsoft.com/office/drawing/2014/main" val="1982182997"/>
                    </a:ext>
                  </a:extLst>
                </a:gridCol>
                <a:gridCol w="329184">
                  <a:extLst>
                    <a:ext uri="{9D8B030D-6E8A-4147-A177-3AD203B41FA5}">
                      <a16:colId xmlns:a16="http://schemas.microsoft.com/office/drawing/2014/main" val="170082662"/>
                    </a:ext>
                  </a:extLst>
                </a:gridCol>
                <a:gridCol w="329184">
                  <a:extLst>
                    <a:ext uri="{9D8B030D-6E8A-4147-A177-3AD203B41FA5}">
                      <a16:colId xmlns:a16="http://schemas.microsoft.com/office/drawing/2014/main" val="1091393855"/>
                    </a:ext>
                  </a:extLst>
                </a:gridCol>
                <a:gridCol w="329184">
                  <a:extLst>
                    <a:ext uri="{9D8B030D-6E8A-4147-A177-3AD203B41FA5}">
                      <a16:colId xmlns:a16="http://schemas.microsoft.com/office/drawing/2014/main" val="2271193277"/>
                    </a:ext>
                  </a:extLst>
                </a:gridCol>
                <a:gridCol w="329184">
                  <a:extLst>
                    <a:ext uri="{9D8B030D-6E8A-4147-A177-3AD203B41FA5}">
                      <a16:colId xmlns:a16="http://schemas.microsoft.com/office/drawing/2014/main" val="4103123577"/>
                    </a:ext>
                  </a:extLst>
                </a:gridCol>
                <a:gridCol w="329184">
                  <a:extLst>
                    <a:ext uri="{9D8B030D-6E8A-4147-A177-3AD203B41FA5}">
                      <a16:colId xmlns:a16="http://schemas.microsoft.com/office/drawing/2014/main" val="1454107356"/>
                    </a:ext>
                  </a:extLst>
                </a:gridCol>
                <a:gridCol w="329184">
                  <a:extLst>
                    <a:ext uri="{9D8B030D-6E8A-4147-A177-3AD203B41FA5}">
                      <a16:colId xmlns:a16="http://schemas.microsoft.com/office/drawing/2014/main" val="4271005603"/>
                    </a:ext>
                  </a:extLst>
                </a:gridCol>
                <a:gridCol w="329184">
                  <a:extLst>
                    <a:ext uri="{9D8B030D-6E8A-4147-A177-3AD203B41FA5}">
                      <a16:colId xmlns:a16="http://schemas.microsoft.com/office/drawing/2014/main" val="1094176514"/>
                    </a:ext>
                  </a:extLst>
                </a:gridCol>
                <a:gridCol w="329184">
                  <a:extLst>
                    <a:ext uri="{9D8B030D-6E8A-4147-A177-3AD203B41FA5}">
                      <a16:colId xmlns:a16="http://schemas.microsoft.com/office/drawing/2014/main" val="538888518"/>
                    </a:ext>
                  </a:extLst>
                </a:gridCol>
                <a:gridCol w="329184">
                  <a:extLst>
                    <a:ext uri="{9D8B030D-6E8A-4147-A177-3AD203B41FA5}">
                      <a16:colId xmlns:a16="http://schemas.microsoft.com/office/drawing/2014/main" val="1398040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extLst>
                  <a:ext uri="{0D108BD9-81ED-4DB2-BD59-A6C34878D82A}">
                    <a16:rowId xmlns:a16="http://schemas.microsoft.com/office/drawing/2014/main" val="381811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16:54:45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16:54:45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1541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16:52:22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16:52:22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80349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07/30/2025 15:48:32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07/30/2025 15:48:32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50141241"/>
                  </a:ext>
                </a:extLst>
              </a:tr>
            </a:tbl>
          </a:graphicData>
        </a:graphic>
      </p:graphicFrame>
      <p:sp>
        <p:nvSpPr>
          <p:cNvPr id="4" name="Text Placeholder 3">
            <a:extLst>
              <a:ext uri="{FF2B5EF4-FFF2-40B4-BE49-F238E27FC236}">
                <a16:creationId xmlns:a16="http://schemas.microsoft.com/office/drawing/2014/main" id="{1F1478CC-15D2-42EE-B525-E22D46BCA92B}"/>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8034692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7C35A-9C41-4F36-A48C-F7415DA2CAB3}"/>
              </a:ext>
            </a:extLst>
          </p:cNvPr>
          <p:cNvSpPr>
            <a:spLocks noGrp="1"/>
          </p:cNvSpPr>
          <p:nvPr>
            <p:ph type="title"/>
          </p:nvPr>
        </p:nvSpPr>
        <p:spPr/>
        <p:txBody>
          <a:bodyPr/>
          <a:lstStyle/>
          <a:p>
            <a:r>
              <a:rPr lang="en-US"/>
              <a:t>Instagram Posts Table | TMNAS - 2 of 2</a:t>
            </a:r>
          </a:p>
        </p:txBody>
      </p:sp>
      <p:graphicFrame>
        <p:nvGraphicFramePr>
          <p:cNvPr id="5" name="Table Placeholder 4">
            <a:extLst>
              <a:ext uri="{FF2B5EF4-FFF2-40B4-BE49-F238E27FC236}">
                <a16:creationId xmlns:a16="http://schemas.microsoft.com/office/drawing/2014/main" id="{EC470066-F273-4988-8C1C-0FAA1CE23147}"/>
              </a:ext>
            </a:extLst>
          </p:cNvPr>
          <p:cNvGraphicFramePr>
            <a:graphicFrameLocks noGrp="1"/>
          </p:cNvGraphicFramePr>
          <p:nvPr>
            <p:ph type="tbl" sz="quarter" idx="13"/>
            <p:extLst>
              <p:ext uri="{D42A27DB-BD31-4B8C-83A1-F6EECF244321}">
                <p14:modId xmlns:p14="http://schemas.microsoft.com/office/powerpoint/2010/main" val="280406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7074251"/>
                    </a:ext>
                  </a:extLst>
                </a:gridCol>
                <a:gridCol w="740664">
                  <a:extLst>
                    <a:ext uri="{9D8B030D-6E8A-4147-A177-3AD203B41FA5}">
                      <a16:colId xmlns:a16="http://schemas.microsoft.com/office/drawing/2014/main" val="3939436056"/>
                    </a:ext>
                  </a:extLst>
                </a:gridCol>
                <a:gridCol w="329184">
                  <a:extLst>
                    <a:ext uri="{9D8B030D-6E8A-4147-A177-3AD203B41FA5}">
                      <a16:colId xmlns:a16="http://schemas.microsoft.com/office/drawing/2014/main" val="3971921967"/>
                    </a:ext>
                  </a:extLst>
                </a:gridCol>
                <a:gridCol w="329184">
                  <a:extLst>
                    <a:ext uri="{9D8B030D-6E8A-4147-A177-3AD203B41FA5}">
                      <a16:colId xmlns:a16="http://schemas.microsoft.com/office/drawing/2014/main" val="2615410221"/>
                    </a:ext>
                  </a:extLst>
                </a:gridCol>
                <a:gridCol w="329184">
                  <a:extLst>
                    <a:ext uri="{9D8B030D-6E8A-4147-A177-3AD203B41FA5}">
                      <a16:colId xmlns:a16="http://schemas.microsoft.com/office/drawing/2014/main" val="497904313"/>
                    </a:ext>
                  </a:extLst>
                </a:gridCol>
                <a:gridCol w="329184">
                  <a:extLst>
                    <a:ext uri="{9D8B030D-6E8A-4147-A177-3AD203B41FA5}">
                      <a16:colId xmlns:a16="http://schemas.microsoft.com/office/drawing/2014/main" val="1205174569"/>
                    </a:ext>
                  </a:extLst>
                </a:gridCol>
                <a:gridCol w="329184">
                  <a:extLst>
                    <a:ext uri="{9D8B030D-6E8A-4147-A177-3AD203B41FA5}">
                      <a16:colId xmlns:a16="http://schemas.microsoft.com/office/drawing/2014/main" val="1409200079"/>
                    </a:ext>
                  </a:extLst>
                </a:gridCol>
                <a:gridCol w="329184">
                  <a:extLst>
                    <a:ext uri="{9D8B030D-6E8A-4147-A177-3AD203B41FA5}">
                      <a16:colId xmlns:a16="http://schemas.microsoft.com/office/drawing/2014/main" val="2097172899"/>
                    </a:ext>
                  </a:extLst>
                </a:gridCol>
                <a:gridCol w="329184">
                  <a:extLst>
                    <a:ext uri="{9D8B030D-6E8A-4147-A177-3AD203B41FA5}">
                      <a16:colId xmlns:a16="http://schemas.microsoft.com/office/drawing/2014/main" val="3814739587"/>
                    </a:ext>
                  </a:extLst>
                </a:gridCol>
                <a:gridCol w="329184">
                  <a:extLst>
                    <a:ext uri="{9D8B030D-6E8A-4147-A177-3AD203B41FA5}">
                      <a16:colId xmlns:a16="http://schemas.microsoft.com/office/drawing/2014/main" val="137735450"/>
                    </a:ext>
                  </a:extLst>
                </a:gridCol>
                <a:gridCol w="329184">
                  <a:extLst>
                    <a:ext uri="{9D8B030D-6E8A-4147-A177-3AD203B41FA5}">
                      <a16:colId xmlns:a16="http://schemas.microsoft.com/office/drawing/2014/main" val="2346835757"/>
                    </a:ext>
                  </a:extLst>
                </a:gridCol>
                <a:gridCol w="329184">
                  <a:extLst>
                    <a:ext uri="{9D8B030D-6E8A-4147-A177-3AD203B41FA5}">
                      <a16:colId xmlns:a16="http://schemas.microsoft.com/office/drawing/2014/main" val="2211887574"/>
                    </a:ext>
                  </a:extLst>
                </a:gridCol>
                <a:gridCol w="329184">
                  <a:extLst>
                    <a:ext uri="{9D8B030D-6E8A-4147-A177-3AD203B41FA5}">
                      <a16:colId xmlns:a16="http://schemas.microsoft.com/office/drawing/2014/main" val="486401338"/>
                    </a:ext>
                  </a:extLst>
                </a:gridCol>
                <a:gridCol w="329184">
                  <a:extLst>
                    <a:ext uri="{9D8B030D-6E8A-4147-A177-3AD203B41FA5}">
                      <a16:colId xmlns:a16="http://schemas.microsoft.com/office/drawing/2014/main" val="1032843029"/>
                    </a:ext>
                  </a:extLst>
                </a:gridCol>
                <a:gridCol w="329184">
                  <a:extLst>
                    <a:ext uri="{9D8B030D-6E8A-4147-A177-3AD203B41FA5}">
                      <a16:colId xmlns:a16="http://schemas.microsoft.com/office/drawing/2014/main" val="4087958564"/>
                    </a:ext>
                  </a:extLst>
                </a:gridCol>
                <a:gridCol w="329184">
                  <a:extLst>
                    <a:ext uri="{9D8B030D-6E8A-4147-A177-3AD203B41FA5}">
                      <a16:colId xmlns:a16="http://schemas.microsoft.com/office/drawing/2014/main" val="607486337"/>
                    </a:ext>
                  </a:extLst>
                </a:gridCol>
                <a:gridCol w="329184">
                  <a:extLst>
                    <a:ext uri="{9D8B030D-6E8A-4147-A177-3AD203B41FA5}">
                      <a16:colId xmlns:a16="http://schemas.microsoft.com/office/drawing/2014/main" val="1527147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extLst>
                  <a:ext uri="{0D108BD9-81ED-4DB2-BD59-A6C34878D82A}">
                    <a16:rowId xmlns:a16="http://schemas.microsoft.com/office/drawing/2014/main" val="418476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16:04:47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16:04:47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1574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07/15/2025 16:32:08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07/15/2025 16:32:08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84710424"/>
                  </a:ext>
                </a:extLst>
              </a:tr>
            </a:tbl>
          </a:graphicData>
        </a:graphic>
      </p:graphicFrame>
      <p:sp>
        <p:nvSpPr>
          <p:cNvPr id="4" name="Text Placeholder 3">
            <a:extLst>
              <a:ext uri="{FF2B5EF4-FFF2-40B4-BE49-F238E27FC236}">
                <a16:creationId xmlns:a16="http://schemas.microsoft.com/office/drawing/2014/main" id="{1CA26490-CB1C-4F43-972B-96DF2C934B45}"/>
              </a:ext>
            </a:extLst>
          </p:cNvPr>
          <p:cNvSpPr>
            <a:spLocks noGrp="1"/>
          </p:cNvSpPr>
          <p:nvPr>
            <p:ph type="body" sz="quarter" idx="14"/>
          </p:nvPr>
        </p:nvSpPr>
        <p:spPr/>
        <p:txBody>
          <a:bodyPr/>
          <a:lstStyle/>
          <a:p>
            <a:r>
              <a:rPr lang="en-US"/>
              <a:t>07/01/2025 - 09/30/2025</a:t>
            </a:r>
          </a:p>
        </p:txBody>
      </p:sp>
    </p:spTree>
    <p:extLst>
      <p:ext uri="{BB962C8B-B14F-4D97-AF65-F5344CB8AC3E}">
        <p14:creationId xmlns:p14="http://schemas.microsoft.com/office/powerpoint/2010/main" val="2625090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00788-6CA9-483B-A78F-FC142E6486BC}"/>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54D32AA7-6B39-499E-ABF2-31A66E5271B0}"/>
              </a:ext>
            </a:extLst>
          </p:cNvPr>
          <p:cNvGraphicFramePr>
            <a:graphicFrameLocks noGrp="1"/>
          </p:cNvGraphicFramePr>
          <p:nvPr>
            <p:ph type="tbl" sz="quarter" idx="13"/>
            <p:extLst>
              <p:ext uri="{D42A27DB-BD31-4B8C-83A1-F6EECF244321}">
                <p14:modId xmlns:p14="http://schemas.microsoft.com/office/powerpoint/2010/main" val="4210242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07111344"/>
                    </a:ext>
                  </a:extLst>
                </a:gridCol>
                <a:gridCol w="1234440">
                  <a:extLst>
                    <a:ext uri="{9D8B030D-6E8A-4147-A177-3AD203B41FA5}">
                      <a16:colId xmlns:a16="http://schemas.microsoft.com/office/drawing/2014/main" val="3484868187"/>
                    </a:ext>
                  </a:extLst>
                </a:gridCol>
                <a:gridCol w="576072">
                  <a:extLst>
                    <a:ext uri="{9D8B030D-6E8A-4147-A177-3AD203B41FA5}">
                      <a16:colId xmlns:a16="http://schemas.microsoft.com/office/drawing/2014/main" val="4135703151"/>
                    </a:ext>
                  </a:extLst>
                </a:gridCol>
                <a:gridCol w="1234440">
                  <a:extLst>
                    <a:ext uri="{9D8B030D-6E8A-4147-A177-3AD203B41FA5}">
                      <a16:colId xmlns:a16="http://schemas.microsoft.com/office/drawing/2014/main" val="4187971467"/>
                    </a:ext>
                  </a:extLst>
                </a:gridCol>
                <a:gridCol w="1234440">
                  <a:extLst>
                    <a:ext uri="{9D8B030D-6E8A-4147-A177-3AD203B41FA5}">
                      <a16:colId xmlns:a16="http://schemas.microsoft.com/office/drawing/2014/main" val="3929172489"/>
                    </a:ext>
                  </a:extLst>
                </a:gridCol>
                <a:gridCol w="1234440">
                  <a:extLst>
                    <a:ext uri="{9D8B030D-6E8A-4147-A177-3AD203B41FA5}">
                      <a16:colId xmlns:a16="http://schemas.microsoft.com/office/drawing/2014/main" val="821386031"/>
                    </a:ext>
                  </a:extLst>
                </a:gridCol>
                <a:gridCol w="1234440">
                  <a:extLst>
                    <a:ext uri="{9D8B030D-6E8A-4147-A177-3AD203B41FA5}">
                      <a16:colId xmlns:a16="http://schemas.microsoft.com/office/drawing/2014/main" val="33834391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2893063771"/>
                  </a:ext>
                </a:extLst>
              </a:tr>
              <a:tr h="370840">
                <a:tc>
                  <a:txBody>
                    <a:bodyPr/>
                    <a:lstStyle/>
                    <a:p>
                      <a:r>
                        <a:rPr lang="en-US" sz="1000"/>
                        <a:t>142</a:t>
                      </a:r>
                    </a:p>
                  </a:txBody>
                  <a:tcPr/>
                </a:tc>
                <a:tc>
                  <a:txBody>
                    <a:bodyPr/>
                    <a:lstStyle/>
                    <a:p>
                      <a:r>
                        <a:rPr lang="en-US" sz="1000"/>
                        <a:t>0.7758 %</a:t>
                      </a:r>
                    </a:p>
                  </a:txBody>
                  <a:tcPr/>
                </a:tc>
                <a:tc>
                  <a:txBody>
                    <a:bodyPr/>
                    <a:lstStyle/>
                    <a:p>
                      <a:r>
                        <a:rPr lang="en-US" sz="1000"/>
                        <a:t>0.37</a:t>
                      </a:r>
                    </a:p>
                  </a:txBody>
                  <a:tcPr/>
                </a:tc>
                <a:tc>
                  <a:txBody>
                    <a:bodyPr/>
                    <a:lstStyle/>
                    <a:p>
                      <a:r>
                        <a:rPr lang="en-US" sz="1000"/>
                        <a:t>n/a</a:t>
                      </a:r>
                    </a:p>
                  </a:txBody>
                  <a:tcPr/>
                </a:tc>
                <a:tc>
                  <a:txBody>
                    <a:bodyPr/>
                    <a:lstStyle/>
                    <a:p>
                      <a:r>
                        <a:rPr lang="en-US" sz="1000"/>
                        <a:t>53.41</a:t>
                      </a:r>
                    </a:p>
                  </a:txBody>
                  <a:tcPr/>
                </a:tc>
                <a:tc>
                  <a:txBody>
                    <a:bodyPr/>
                    <a:lstStyle/>
                    <a:p>
                      <a:r>
                        <a:rPr lang="en-US" sz="1000"/>
                        <a:t>n/a</a:t>
                      </a:r>
                    </a:p>
                  </a:txBody>
                  <a:tcPr/>
                </a:tc>
                <a:tc>
                  <a:txBody>
                    <a:bodyPr/>
                    <a:lstStyle/>
                    <a:p>
                      <a:r>
                        <a:rPr lang="en-US" sz="1000"/>
                        <a:t>7584</a:t>
                      </a:r>
                    </a:p>
                  </a:txBody>
                  <a:tcPr/>
                </a:tc>
                <a:extLst>
                  <a:ext uri="{0D108BD9-81ED-4DB2-BD59-A6C34878D82A}">
                    <a16:rowId xmlns:a16="http://schemas.microsoft.com/office/drawing/2014/main" val="735132769"/>
                  </a:ext>
                </a:extLst>
              </a:tr>
              <a:tr h="370840">
                <a:tc>
                  <a:txBody>
                    <a:bodyPr/>
                    <a:lstStyle/>
                    <a:p>
                      <a:r>
                        <a:rPr lang="en-US" sz="1000"/>
                        <a:t>178</a:t>
                      </a:r>
                    </a:p>
                  </a:txBody>
                  <a:tcPr/>
                </a:tc>
                <a:tc>
                  <a:txBody>
                    <a:bodyPr/>
                    <a:lstStyle/>
                    <a:p>
                      <a:r>
                        <a:rPr lang="en-US" sz="1000"/>
                        <a:t>0.7344 %</a:t>
                      </a:r>
                    </a:p>
                  </a:txBody>
                  <a:tcPr/>
                </a:tc>
                <a:tc>
                  <a:txBody>
                    <a:bodyPr/>
                    <a:lstStyle/>
                    <a:p>
                      <a:r>
                        <a:rPr lang="en-US" sz="1000"/>
                        <a:t>0.10</a:t>
                      </a:r>
                    </a:p>
                  </a:txBody>
                  <a:tcPr/>
                </a:tc>
                <a:tc>
                  <a:txBody>
                    <a:bodyPr/>
                    <a:lstStyle/>
                    <a:p>
                      <a:r>
                        <a:rPr lang="en-US" sz="1000"/>
                        <a:t>n/a</a:t>
                      </a:r>
                    </a:p>
                  </a:txBody>
                  <a:tcPr/>
                </a:tc>
                <a:tc>
                  <a:txBody>
                    <a:bodyPr/>
                    <a:lstStyle/>
                    <a:p>
                      <a:r>
                        <a:rPr lang="en-US" sz="1000"/>
                        <a:t>98.70</a:t>
                      </a:r>
                    </a:p>
                  </a:txBody>
                  <a:tcPr/>
                </a:tc>
                <a:tc>
                  <a:txBody>
                    <a:bodyPr/>
                    <a:lstStyle/>
                    <a:p>
                      <a:r>
                        <a:rPr lang="en-US" sz="1000"/>
                        <a:t>n/a</a:t>
                      </a:r>
                    </a:p>
                  </a:txBody>
                  <a:tcPr/>
                </a:tc>
                <a:tc>
                  <a:txBody>
                    <a:bodyPr/>
                    <a:lstStyle/>
                    <a:p>
                      <a:r>
                        <a:rPr lang="en-US" sz="1000"/>
                        <a:t>17568</a:t>
                      </a:r>
                    </a:p>
                  </a:txBody>
                  <a:tcPr/>
                </a:tc>
                <a:extLst>
                  <a:ext uri="{0D108BD9-81ED-4DB2-BD59-A6C34878D82A}">
                    <a16:rowId xmlns:a16="http://schemas.microsoft.com/office/drawing/2014/main" val="951564736"/>
                  </a:ext>
                </a:extLst>
              </a:tr>
              <a:tr h="370840">
                <a:tc>
                  <a:txBody>
                    <a:bodyPr/>
                    <a:lstStyle/>
                    <a:p>
                      <a:r>
                        <a:rPr lang="en-US" sz="1000"/>
                        <a:t>70</a:t>
                      </a:r>
                    </a:p>
                  </a:txBody>
                  <a:tcPr/>
                </a:tc>
                <a:tc>
                  <a:txBody>
                    <a:bodyPr/>
                    <a:lstStyle/>
                    <a:p>
                      <a:r>
                        <a:rPr lang="en-US" sz="1000"/>
                        <a:t>0.7275 %</a:t>
                      </a:r>
                    </a:p>
                  </a:txBody>
                  <a:tcPr/>
                </a:tc>
                <a:tc>
                  <a:txBody>
                    <a:bodyPr/>
                    <a:lstStyle/>
                    <a:p>
                      <a:r>
                        <a:rPr lang="en-US" sz="1000"/>
                        <a:t>0.09</a:t>
                      </a:r>
                    </a:p>
                  </a:txBody>
                  <a:tcPr/>
                </a:tc>
                <a:tc>
                  <a:txBody>
                    <a:bodyPr/>
                    <a:lstStyle/>
                    <a:p>
                      <a:r>
                        <a:rPr lang="en-US" sz="1000"/>
                        <a:t>n/a</a:t>
                      </a:r>
                    </a:p>
                  </a:txBody>
                  <a:tcPr/>
                </a:tc>
                <a:tc>
                  <a:txBody>
                    <a:bodyPr/>
                    <a:lstStyle/>
                    <a:p>
                      <a:r>
                        <a:rPr lang="en-US" sz="1000"/>
                        <a:t>61.19</a:t>
                      </a:r>
                    </a:p>
                  </a:txBody>
                  <a:tcPr/>
                </a:tc>
                <a:tc>
                  <a:txBody>
                    <a:bodyPr/>
                    <a:lstStyle/>
                    <a:p>
                      <a:r>
                        <a:rPr lang="en-US" sz="1000"/>
                        <a:t>n/a</a:t>
                      </a:r>
                    </a:p>
                  </a:txBody>
                  <a:tcPr/>
                </a:tc>
                <a:tc>
                  <a:txBody>
                    <a:bodyPr/>
                    <a:lstStyle/>
                    <a:p>
                      <a:r>
                        <a:rPr lang="en-US" sz="1000"/>
                        <a:t>4283</a:t>
                      </a:r>
                    </a:p>
                  </a:txBody>
                  <a:tcPr/>
                </a:tc>
                <a:extLst>
                  <a:ext uri="{0D108BD9-81ED-4DB2-BD59-A6C34878D82A}">
                    <a16:rowId xmlns:a16="http://schemas.microsoft.com/office/drawing/2014/main" val="847835716"/>
                  </a:ext>
                </a:extLst>
              </a:tr>
              <a:tr h="370840">
                <a:tc>
                  <a:txBody>
                    <a:bodyPr/>
                    <a:lstStyle/>
                    <a:p>
                      <a:r>
                        <a:rPr lang="en-US" sz="1000"/>
                        <a:t>10</a:t>
                      </a:r>
                    </a:p>
                  </a:txBody>
                  <a:tcPr/>
                </a:tc>
                <a:tc>
                  <a:txBody>
                    <a:bodyPr/>
                    <a:lstStyle/>
                    <a:p>
                      <a:r>
                        <a:rPr lang="en-US" sz="1000"/>
                        <a:t>0.5928 %</a:t>
                      </a:r>
                    </a:p>
                  </a:txBody>
                  <a:tcPr/>
                </a:tc>
                <a:tc>
                  <a:txBody>
                    <a:bodyPr/>
                    <a:lstStyle/>
                    <a:p>
                      <a:r>
                        <a:rPr lang="en-US" sz="1000"/>
                        <a:t>0.10</a:t>
                      </a:r>
                    </a:p>
                  </a:txBody>
                  <a:tcPr/>
                </a:tc>
                <a:tc>
                  <a:txBody>
                    <a:bodyPr/>
                    <a:lstStyle/>
                    <a:p>
                      <a:r>
                        <a:rPr lang="en-US" sz="1000"/>
                        <a:t>n/a</a:t>
                      </a:r>
                    </a:p>
                  </a:txBody>
                  <a:tcPr/>
                </a:tc>
                <a:tc>
                  <a:txBody>
                    <a:bodyPr/>
                    <a:lstStyle/>
                    <a:p>
                      <a:r>
                        <a:rPr lang="en-US" sz="1000"/>
                        <a:t>49.00</a:t>
                      </a:r>
                    </a:p>
                  </a:txBody>
                  <a:tcPr/>
                </a:tc>
                <a:tc>
                  <a:txBody>
                    <a:bodyPr/>
                    <a:lstStyle/>
                    <a:p>
                      <a:r>
                        <a:rPr lang="en-US" sz="1000"/>
                        <a:t>n/a</a:t>
                      </a:r>
                    </a:p>
                  </a:txBody>
                  <a:tcPr/>
                </a:tc>
                <a:tc>
                  <a:txBody>
                    <a:bodyPr/>
                    <a:lstStyle/>
                    <a:p>
                      <a:r>
                        <a:rPr lang="en-US" sz="1000"/>
                        <a:t>490</a:t>
                      </a:r>
                    </a:p>
                  </a:txBody>
                  <a:tcPr/>
                </a:tc>
                <a:extLst>
                  <a:ext uri="{0D108BD9-81ED-4DB2-BD59-A6C34878D82A}">
                    <a16:rowId xmlns:a16="http://schemas.microsoft.com/office/drawing/2014/main" val="3845943680"/>
                  </a:ext>
                </a:extLst>
              </a:tr>
            </a:tbl>
          </a:graphicData>
        </a:graphic>
      </p:graphicFrame>
      <p:sp>
        <p:nvSpPr>
          <p:cNvPr id="4" name="Text Placeholder 3">
            <a:extLst>
              <a:ext uri="{FF2B5EF4-FFF2-40B4-BE49-F238E27FC236}">
                <a16:creationId xmlns:a16="http://schemas.microsoft.com/office/drawing/2014/main" id="{2E9CEABC-DF7B-41F8-B39F-ABB501DD4719}"/>
              </a:ext>
            </a:extLst>
          </p:cNvPr>
          <p:cNvSpPr>
            <a:spLocks noGrp="1"/>
          </p:cNvSpPr>
          <p:nvPr>
            <p:ph type="body" sz="quarter" idx="14"/>
          </p:nvPr>
        </p:nvSpPr>
        <p:spPr/>
        <p:txBody>
          <a:bodyPr/>
          <a:lstStyle/>
          <a:p>
            <a:r>
              <a:rPr lang="en-US"/>
              <a:t>01/01/2024 - 09/30/2024</a:t>
            </a:r>
          </a:p>
        </p:txBody>
      </p:sp>
    </p:spTree>
    <p:extLst>
      <p:ext uri="{BB962C8B-B14F-4D97-AF65-F5344CB8AC3E}">
        <p14:creationId xmlns:p14="http://schemas.microsoft.com/office/powerpoint/2010/main" val="11719717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1829</Words>
  <Application>Microsoft Office PowerPoint</Application>
  <PresentationFormat>On-screen Show (4:3)</PresentationFormat>
  <Paragraphs>606</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profiles</vt:lpstr>
      <vt:lpstr>Facebook Facebook Impressions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All profiles</vt:lpstr>
      <vt:lpstr>LinkedIn LinkedIn Followers Change | All profiles</vt:lpstr>
      <vt:lpstr>LinkedIn Average Interactions Per LinkedIn Update | All profiles</vt:lpstr>
      <vt:lpstr>LinkedIn Total Interactions Per Month | All profiles</vt:lpstr>
      <vt:lpstr>LinkedIn Post Impressions | All profiles</vt:lpstr>
      <vt:lpstr>LinkedIn Posts Table | All profiles</vt:lpstr>
      <vt:lpstr>Instagram Key Metrics Table | All profiles</vt:lpstr>
      <vt:lpstr>Instagram Followers Change | All profiles</vt:lpstr>
      <vt:lpstr>Instagram Average Interactions Per Post | All profiles</vt:lpstr>
      <vt:lpstr>Instagram Total Interactions Per Month | All profiles</vt:lpstr>
      <vt:lpstr>Instagram Posts Table | TMNAS - 1 of 2</vt:lpstr>
      <vt:lpstr>Instagram Posts Table | TMNAS - 2 of 2</vt:lpstr>
      <vt:lpstr>Instagram Stories Key Metrics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2025-10-08T16:02:24Z</dcterms:created>
  <dcterms:modified xsi:type="dcterms:W3CDTF">2025-10-08T16:03:03Z</dcterms:modified>
</cp:coreProperties>
</file>