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45901</c:v>
                </c:pt>
              </c:numCache>
            </c:numRef>
          </c:cat>
          <c:val>
            <c:numRef>
              <c:f>Sheet1!$B$2</c:f>
              <c:numCache>
                <c:formatCode>General</c:formatCode>
                <c:ptCount val="1"/>
                <c:pt idx="0">
                  <c:v>699</c:v>
                </c:pt>
              </c:numCache>
            </c:numRef>
          </c:val>
          <c:extLst>
            <c:ext xmlns:c16="http://schemas.microsoft.com/office/drawing/2014/chart" uri="{C3380CC4-5D6E-409C-BE32-E72D297353CC}">
              <c16:uniqueId val="{00000000-4B18-4E49-A012-209B946DEE9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45901</c:v>
                </c:pt>
              </c:numCache>
            </c:numRef>
          </c:cat>
          <c:val>
            <c:numRef>
              <c:f>Sheet1!$C$2</c:f>
              <c:numCache>
                <c:formatCode>General</c:formatCode>
                <c:ptCount val="1"/>
                <c:pt idx="0">
                  <c:v>650</c:v>
                </c:pt>
              </c:numCache>
            </c:numRef>
          </c:val>
          <c:extLst>
            <c:ext xmlns:c16="http://schemas.microsoft.com/office/drawing/2014/chart" uri="{C3380CC4-5D6E-409C-BE32-E72D297353CC}">
              <c16:uniqueId val="{00000001-4B18-4E49-A012-209B946DEE9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45901</c:v>
                </c:pt>
              </c:numCache>
            </c:numRef>
          </c:cat>
          <c:val>
            <c:numRef>
              <c:f>Sheet1!$D$2</c:f>
              <c:numCache>
                <c:formatCode>General</c:formatCode>
                <c:ptCount val="1"/>
                <c:pt idx="0">
                  <c:v>25384</c:v>
                </c:pt>
              </c:numCache>
            </c:numRef>
          </c:val>
          <c:extLst>
            <c:ext xmlns:c16="http://schemas.microsoft.com/office/drawing/2014/chart" uri="{C3380CC4-5D6E-409C-BE32-E72D297353CC}">
              <c16:uniqueId val="{00000002-4B18-4E49-A012-209B946DEE9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45901</c:v>
                </c:pt>
              </c:numCache>
            </c:numRef>
          </c:cat>
          <c:val>
            <c:numRef>
              <c:f>Sheet1!$E$2</c:f>
              <c:numCache>
                <c:formatCode>General</c:formatCode>
                <c:ptCount val="1"/>
                <c:pt idx="0">
                  <c:v>294</c:v>
                </c:pt>
              </c:numCache>
            </c:numRef>
          </c:val>
          <c:extLst>
            <c:ext xmlns:c16="http://schemas.microsoft.com/office/drawing/2014/chart" uri="{C3380CC4-5D6E-409C-BE32-E72D297353CC}">
              <c16:uniqueId val="{00000003-4B18-4E49-A012-209B946DEE9E}"/>
            </c:ext>
          </c:extLst>
        </c:ser>
        <c:dLbls>
          <c:showLegendKey val="0"/>
          <c:showVal val="0"/>
          <c:showCatName val="0"/>
          <c:showSerName val="0"/>
          <c:showPercent val="0"/>
          <c:showBubbleSize val="0"/>
        </c:dLbls>
        <c:gapWidth val="219"/>
        <c:overlap val="-27"/>
        <c:axId val="391796088"/>
        <c:axId val="391796416"/>
      </c:barChart>
      <c:dateAx>
        <c:axId val="391796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96416"/>
        <c:crosses val="autoZero"/>
        <c:auto val="1"/>
        <c:lblOffset val="100"/>
        <c:baseTimeUnit val="days"/>
      </c:dateAx>
      <c:valAx>
        <c:axId val="39179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9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2</c:v>
                </c:pt>
                <c:pt idx="3">
                  <c:v>-6</c:v>
                </c:pt>
                <c:pt idx="4">
                  <c:v>2</c:v>
                </c:pt>
                <c:pt idx="5">
                  <c:v>2</c:v>
                </c:pt>
                <c:pt idx="6">
                  <c:v>-2</c:v>
                </c:pt>
                <c:pt idx="7">
                  <c:v>2</c:v>
                </c:pt>
                <c:pt idx="8">
                  <c:v>0</c:v>
                </c:pt>
                <c:pt idx="9">
                  <c:v>1</c:v>
                </c:pt>
              </c:numCache>
            </c:numRef>
          </c:val>
          <c:extLst>
            <c:ext xmlns:c16="http://schemas.microsoft.com/office/drawing/2014/chart" uri="{C3380CC4-5D6E-409C-BE32-E72D297353CC}">
              <c16:uniqueId val="{00000000-6E5E-43C4-A4CE-C2FF6523A0A7}"/>
            </c:ext>
          </c:extLst>
        </c:ser>
        <c:dLbls>
          <c:showLegendKey val="0"/>
          <c:showVal val="0"/>
          <c:showCatName val="0"/>
          <c:showSerName val="0"/>
          <c:showPercent val="0"/>
          <c:showBubbleSize val="0"/>
        </c:dLbls>
        <c:gapWidth val="219"/>
        <c:overlap val="-27"/>
        <c:axId val="395177904"/>
        <c:axId val="395178232"/>
      </c:barChart>
      <c:dateAx>
        <c:axId val="395177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78232"/>
        <c:crosses val="autoZero"/>
        <c:auto val="1"/>
        <c:lblOffset val="100"/>
        <c:baseTimeUnit val="months"/>
      </c:dateAx>
      <c:valAx>
        <c:axId val="39517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7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2</c:v>
                </c:pt>
                <c:pt idx="3">
                  <c:v>2</c:v>
                </c:pt>
                <c:pt idx="4">
                  <c:v>4</c:v>
                </c:pt>
                <c:pt idx="5">
                  <c:v>3</c:v>
                </c:pt>
                <c:pt idx="6">
                  <c:v>3</c:v>
                </c:pt>
                <c:pt idx="7">
                  <c:v>3</c:v>
                </c:pt>
                <c:pt idx="8">
                  <c:v>3</c:v>
                </c:pt>
                <c:pt idx="9">
                  <c:v>7</c:v>
                </c:pt>
                <c:pt idx="10">
                  <c:v>0</c:v>
                </c:pt>
                <c:pt idx="11">
                  <c:v>0</c:v>
                </c:pt>
              </c:numCache>
            </c:numRef>
          </c:val>
          <c:extLst>
            <c:ext xmlns:c16="http://schemas.microsoft.com/office/drawing/2014/chart" uri="{C3380CC4-5D6E-409C-BE32-E72D297353CC}">
              <c16:uniqueId val="{00000000-0968-46DE-B944-C32A7314832F}"/>
            </c:ext>
          </c:extLst>
        </c:ser>
        <c:dLbls>
          <c:showLegendKey val="0"/>
          <c:showVal val="0"/>
          <c:showCatName val="0"/>
          <c:showSerName val="0"/>
          <c:showPercent val="0"/>
          <c:showBubbleSize val="0"/>
        </c:dLbls>
        <c:gapWidth val="219"/>
        <c:overlap val="-27"/>
        <c:axId val="395332616"/>
        <c:axId val="395332944"/>
      </c:barChart>
      <c:dateAx>
        <c:axId val="39533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32944"/>
        <c:crosses val="autoZero"/>
        <c:auto val="1"/>
        <c:lblOffset val="100"/>
        <c:baseTimeUnit val="months"/>
      </c:dateAx>
      <c:valAx>
        <c:axId val="39533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3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39</c:v>
                </c:pt>
                <c:pt idx="3">
                  <c:v>42</c:v>
                </c:pt>
                <c:pt idx="4">
                  <c:v>62</c:v>
                </c:pt>
                <c:pt idx="5">
                  <c:v>31</c:v>
                </c:pt>
                <c:pt idx="6">
                  <c:v>44</c:v>
                </c:pt>
                <c:pt idx="7">
                  <c:v>40</c:v>
                </c:pt>
                <c:pt idx="8">
                  <c:v>49</c:v>
                </c:pt>
                <c:pt idx="9">
                  <c:v>14</c:v>
                </c:pt>
                <c:pt idx="10">
                  <c:v>0</c:v>
                </c:pt>
                <c:pt idx="11">
                  <c:v>0</c:v>
                </c:pt>
              </c:numCache>
            </c:numRef>
          </c:val>
          <c:extLst>
            <c:ext xmlns:c16="http://schemas.microsoft.com/office/drawing/2014/chart" uri="{C3380CC4-5D6E-409C-BE32-E72D297353CC}">
              <c16:uniqueId val="{00000000-13F4-4D2A-8297-E50F6BA99BF8}"/>
            </c:ext>
          </c:extLst>
        </c:ser>
        <c:dLbls>
          <c:showLegendKey val="0"/>
          <c:showVal val="0"/>
          <c:showCatName val="0"/>
          <c:showSerName val="0"/>
          <c:showPercent val="0"/>
          <c:showBubbleSize val="0"/>
        </c:dLbls>
        <c:gapWidth val="219"/>
        <c:overlap val="-27"/>
        <c:axId val="400421240"/>
        <c:axId val="400423536"/>
      </c:barChart>
      <c:catAx>
        <c:axId val="400421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23536"/>
        <c:crosses val="autoZero"/>
        <c:auto val="1"/>
        <c:lblAlgn val="ctr"/>
        <c:lblOffset val="100"/>
        <c:noMultiLvlLbl val="0"/>
      </c:catAx>
      <c:valAx>
        <c:axId val="40042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2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946</c:v>
                </c:pt>
                <c:pt idx="3">
                  <c:v>1002</c:v>
                </c:pt>
                <c:pt idx="4">
                  <c:v>1053</c:v>
                </c:pt>
                <c:pt idx="5">
                  <c:v>1788</c:v>
                </c:pt>
                <c:pt idx="6">
                  <c:v>1238</c:v>
                </c:pt>
                <c:pt idx="7">
                  <c:v>1154</c:v>
                </c:pt>
                <c:pt idx="8">
                  <c:v>992</c:v>
                </c:pt>
                <c:pt idx="9">
                  <c:v>142</c:v>
                </c:pt>
                <c:pt idx="10">
                  <c:v>0</c:v>
                </c:pt>
              </c:numCache>
            </c:numRef>
          </c:val>
          <c:extLst>
            <c:ext xmlns:c16="http://schemas.microsoft.com/office/drawing/2014/chart" uri="{C3380CC4-5D6E-409C-BE32-E72D297353CC}">
              <c16:uniqueId val="{00000000-02EB-497C-98A9-448E48E960E4}"/>
            </c:ext>
          </c:extLst>
        </c:ser>
        <c:dLbls>
          <c:showLegendKey val="0"/>
          <c:showVal val="0"/>
          <c:showCatName val="0"/>
          <c:showSerName val="0"/>
          <c:showPercent val="0"/>
          <c:showBubbleSize val="0"/>
        </c:dLbls>
        <c:gapWidth val="219"/>
        <c:overlap val="-27"/>
        <c:axId val="68332440"/>
        <c:axId val="68331456"/>
      </c:barChart>
      <c:dateAx>
        <c:axId val="68332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31456"/>
        <c:crosses val="autoZero"/>
        <c:auto val="1"/>
        <c:lblOffset val="100"/>
        <c:baseTimeUnit val="months"/>
      </c:dateAx>
      <c:valAx>
        <c:axId val="6833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3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2</c:v>
                </c:pt>
                <c:pt idx="3">
                  <c:v>2</c:v>
                </c:pt>
                <c:pt idx="4">
                  <c:v>0</c:v>
                </c:pt>
                <c:pt idx="5">
                  <c:v>5</c:v>
                </c:pt>
                <c:pt idx="6">
                  <c:v>-1</c:v>
                </c:pt>
                <c:pt idx="7">
                  <c:v>1</c:v>
                </c:pt>
                <c:pt idx="8">
                  <c:v>0</c:v>
                </c:pt>
                <c:pt idx="9">
                  <c:v>2</c:v>
                </c:pt>
              </c:numCache>
            </c:numRef>
          </c:val>
          <c:extLst>
            <c:ext xmlns:c16="http://schemas.microsoft.com/office/drawing/2014/chart" uri="{C3380CC4-5D6E-409C-BE32-E72D297353CC}">
              <c16:uniqueId val="{00000000-58DD-4883-B239-3EA056E4F089}"/>
            </c:ext>
          </c:extLst>
        </c:ser>
        <c:dLbls>
          <c:showLegendKey val="0"/>
          <c:showVal val="0"/>
          <c:showCatName val="0"/>
          <c:showSerName val="0"/>
          <c:showPercent val="0"/>
          <c:showBubbleSize val="0"/>
        </c:dLbls>
        <c:gapWidth val="219"/>
        <c:overlap val="-27"/>
        <c:axId val="471404976"/>
        <c:axId val="471403992"/>
      </c:barChart>
      <c:dateAx>
        <c:axId val="47140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403992"/>
        <c:crosses val="autoZero"/>
        <c:auto val="1"/>
        <c:lblOffset val="100"/>
        <c:baseTimeUnit val="months"/>
      </c:dateAx>
      <c:valAx>
        <c:axId val="47140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40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0</c:v>
                </c:pt>
                <c:pt idx="4">
                  <c:v>0</c:v>
                </c:pt>
                <c:pt idx="5">
                  <c:v>1</c:v>
                </c:pt>
                <c:pt idx="6">
                  <c:v>1</c:v>
                </c:pt>
                <c:pt idx="7">
                  <c:v>1</c:v>
                </c:pt>
                <c:pt idx="8">
                  <c:v>1</c:v>
                </c:pt>
                <c:pt idx="9">
                  <c:v>1</c:v>
                </c:pt>
                <c:pt idx="10">
                  <c:v>0</c:v>
                </c:pt>
                <c:pt idx="11">
                  <c:v>0</c:v>
                </c:pt>
              </c:numCache>
            </c:numRef>
          </c:val>
          <c:extLst>
            <c:ext xmlns:c16="http://schemas.microsoft.com/office/drawing/2014/chart" uri="{C3380CC4-5D6E-409C-BE32-E72D297353CC}">
              <c16:uniqueId val="{00000000-6DF2-4ACC-B4B1-E74D81A19367}"/>
            </c:ext>
          </c:extLst>
        </c:ser>
        <c:dLbls>
          <c:showLegendKey val="0"/>
          <c:showVal val="0"/>
          <c:showCatName val="0"/>
          <c:showSerName val="0"/>
          <c:showPercent val="0"/>
          <c:showBubbleSize val="0"/>
        </c:dLbls>
        <c:gapWidth val="219"/>
        <c:overlap val="-27"/>
        <c:axId val="477152920"/>
        <c:axId val="477153904"/>
      </c:barChart>
      <c:dateAx>
        <c:axId val="47715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53904"/>
        <c:crosses val="autoZero"/>
        <c:auto val="1"/>
        <c:lblOffset val="100"/>
        <c:baseTimeUnit val="months"/>
      </c:dateAx>
      <c:valAx>
        <c:axId val="47715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15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16</c:v>
                </c:pt>
                <c:pt idx="2">
                  <c:v>16</c:v>
                </c:pt>
                <c:pt idx="3">
                  <c:v>8</c:v>
                </c:pt>
                <c:pt idx="4">
                  <c:v>8</c:v>
                </c:pt>
                <c:pt idx="5">
                  <c:v>10</c:v>
                </c:pt>
                <c:pt idx="6">
                  <c:v>19</c:v>
                </c:pt>
                <c:pt idx="7">
                  <c:v>16</c:v>
                </c:pt>
                <c:pt idx="8">
                  <c:v>22</c:v>
                </c:pt>
                <c:pt idx="9">
                  <c:v>1</c:v>
                </c:pt>
                <c:pt idx="10">
                  <c:v>0</c:v>
                </c:pt>
                <c:pt idx="11">
                  <c:v>0</c:v>
                </c:pt>
              </c:numCache>
            </c:numRef>
          </c:val>
          <c:extLst>
            <c:ext xmlns:c16="http://schemas.microsoft.com/office/drawing/2014/chart" uri="{C3380CC4-5D6E-409C-BE32-E72D297353CC}">
              <c16:uniqueId val="{00000000-F2FC-41B2-B68C-0630DAD519E0}"/>
            </c:ext>
          </c:extLst>
        </c:ser>
        <c:dLbls>
          <c:showLegendKey val="0"/>
          <c:showVal val="0"/>
          <c:showCatName val="0"/>
          <c:showSerName val="0"/>
          <c:showPercent val="0"/>
          <c:showBubbleSize val="0"/>
        </c:dLbls>
        <c:gapWidth val="219"/>
        <c:overlap val="-27"/>
        <c:axId val="477383472"/>
        <c:axId val="477385440"/>
      </c:barChart>
      <c:catAx>
        <c:axId val="47738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385440"/>
        <c:crosses val="autoZero"/>
        <c:auto val="1"/>
        <c:lblAlgn val="ctr"/>
        <c:lblOffset val="100"/>
        <c:noMultiLvlLbl val="0"/>
      </c:catAx>
      <c:valAx>
        <c:axId val="47738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38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141</c:v>
                </c:pt>
                <c:pt idx="3">
                  <c:v>177</c:v>
                </c:pt>
                <c:pt idx="4">
                  <c:v>217</c:v>
                </c:pt>
                <c:pt idx="5">
                  <c:v>197</c:v>
                </c:pt>
                <c:pt idx="6">
                  <c:v>184</c:v>
                </c:pt>
                <c:pt idx="7">
                  <c:v>279</c:v>
                </c:pt>
                <c:pt idx="8">
                  <c:v>214</c:v>
                </c:pt>
                <c:pt idx="9">
                  <c:v>31</c:v>
                </c:pt>
              </c:numCache>
            </c:numRef>
          </c:val>
          <c:extLst>
            <c:ext xmlns:c16="http://schemas.microsoft.com/office/drawing/2014/chart" uri="{C3380CC4-5D6E-409C-BE32-E72D297353CC}">
              <c16:uniqueId val="{00000000-15D5-4767-855A-53084D52FECF}"/>
            </c:ext>
          </c:extLst>
        </c:ser>
        <c:dLbls>
          <c:showLegendKey val="0"/>
          <c:showVal val="0"/>
          <c:showCatName val="0"/>
          <c:showSerName val="0"/>
          <c:showPercent val="0"/>
          <c:showBubbleSize val="0"/>
        </c:dLbls>
        <c:gapWidth val="219"/>
        <c:overlap val="-27"/>
        <c:axId val="477320720"/>
        <c:axId val="391795760"/>
      </c:barChart>
      <c:dateAx>
        <c:axId val="477320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795760"/>
        <c:crosses val="autoZero"/>
        <c:auto val="1"/>
        <c:lblOffset val="100"/>
        <c:baseTimeUnit val="months"/>
      </c:dateAx>
      <c:valAx>
        <c:axId val="39179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32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2025-01</c:v>
                </c:pt>
                <c:pt idx="1">
                  <c:v>2025-02</c:v>
                </c:pt>
                <c:pt idx="2">
                  <c:v>2025-03</c:v>
                </c:pt>
                <c:pt idx="3">
                  <c:v>2025-04</c:v>
                </c:pt>
                <c:pt idx="4">
                  <c:v>2025-05</c:v>
                </c:pt>
                <c:pt idx="5">
                  <c:v>2025-06</c:v>
                </c:pt>
                <c:pt idx="6">
                  <c:v>2025-07</c:v>
                </c:pt>
                <c:pt idx="7">
                  <c:v>2025-08</c:v>
                </c:pt>
                <c:pt idx="8">
                  <c:v>2025-09</c:v>
                </c:pt>
                <c:pt idx="9">
                  <c:v>2025-10</c:v>
                </c:pt>
              </c:strCache>
            </c:strRef>
          </c:cat>
          <c:val>
            <c:numRef>
              <c:f>Sheet1!$B$2:$B$11</c:f>
              <c:numCache>
                <c:formatCode>General</c:formatCode>
                <c:ptCount val="10"/>
                <c:pt idx="0">
                  <c:v>30</c:v>
                </c:pt>
                <c:pt idx="1">
                  <c:v>45</c:v>
                </c:pt>
                <c:pt idx="2">
                  <c:v>47</c:v>
                </c:pt>
                <c:pt idx="3">
                  <c:v>69</c:v>
                </c:pt>
                <c:pt idx="4">
                  <c:v>70</c:v>
                </c:pt>
                <c:pt idx="5">
                  <c:v>53</c:v>
                </c:pt>
                <c:pt idx="6">
                  <c:v>60</c:v>
                </c:pt>
                <c:pt idx="7">
                  <c:v>63</c:v>
                </c:pt>
                <c:pt idx="8">
                  <c:v>49</c:v>
                </c:pt>
                <c:pt idx="9">
                  <c:v>89</c:v>
                </c:pt>
              </c:numCache>
            </c:numRef>
          </c:val>
          <c:extLst>
            <c:ext xmlns:c16="http://schemas.microsoft.com/office/drawing/2014/chart" uri="{C3380CC4-5D6E-409C-BE32-E72D297353CC}">
              <c16:uniqueId val="{00000000-804F-4486-926A-975CBFC6F7A8}"/>
            </c:ext>
          </c:extLst>
        </c:ser>
        <c:dLbls>
          <c:showLegendKey val="0"/>
          <c:showVal val="0"/>
          <c:showCatName val="0"/>
          <c:showSerName val="0"/>
          <c:showPercent val="0"/>
          <c:showBubbleSize val="0"/>
        </c:dLbls>
        <c:gapWidth val="219"/>
        <c:overlap val="-27"/>
        <c:axId val="395589528"/>
        <c:axId val="395588544"/>
      </c:barChart>
      <c:catAx>
        <c:axId val="39558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88544"/>
        <c:crosses val="autoZero"/>
        <c:auto val="1"/>
        <c:lblAlgn val="ctr"/>
        <c:lblOffset val="100"/>
        <c:noMultiLvlLbl val="0"/>
      </c:catAx>
      <c:valAx>
        <c:axId val="39558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8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2025-01</c:v>
                </c:pt>
                <c:pt idx="1">
                  <c:v>2025-02</c:v>
                </c:pt>
                <c:pt idx="2">
                  <c:v>2025-03</c:v>
                </c:pt>
                <c:pt idx="3">
                  <c:v>2025-04</c:v>
                </c:pt>
                <c:pt idx="4">
                  <c:v>2025-05</c:v>
                </c:pt>
                <c:pt idx="5">
                  <c:v>2025-06</c:v>
                </c:pt>
                <c:pt idx="6">
                  <c:v>2025-07</c:v>
                </c:pt>
                <c:pt idx="7">
                  <c:v>2025-08</c:v>
                </c:pt>
                <c:pt idx="8">
                  <c:v>2025-09</c:v>
                </c:pt>
                <c:pt idx="9">
                  <c:v>2025-10</c:v>
                </c:pt>
              </c:strCache>
            </c:strRef>
          </c:cat>
          <c:val>
            <c:numRef>
              <c:f>Sheet1!$B$2:$B$11</c:f>
              <c:numCache>
                <c:formatCode>General</c:formatCode>
                <c:ptCount val="10"/>
                <c:pt idx="0">
                  <c:v>397</c:v>
                </c:pt>
                <c:pt idx="1">
                  <c:v>541</c:v>
                </c:pt>
                <c:pt idx="2">
                  <c:v>618</c:v>
                </c:pt>
                <c:pt idx="3">
                  <c:v>906</c:v>
                </c:pt>
                <c:pt idx="4">
                  <c:v>913</c:v>
                </c:pt>
                <c:pt idx="5">
                  <c:v>480</c:v>
                </c:pt>
                <c:pt idx="6">
                  <c:v>782</c:v>
                </c:pt>
                <c:pt idx="7">
                  <c:v>830</c:v>
                </c:pt>
                <c:pt idx="8">
                  <c:v>694</c:v>
                </c:pt>
                <c:pt idx="9">
                  <c:v>178</c:v>
                </c:pt>
              </c:numCache>
            </c:numRef>
          </c:val>
          <c:extLst>
            <c:ext xmlns:c16="http://schemas.microsoft.com/office/drawing/2014/chart" uri="{C3380CC4-5D6E-409C-BE32-E72D297353CC}">
              <c16:uniqueId val="{00000000-710A-4E24-8344-9FF8779B98A5}"/>
            </c:ext>
          </c:extLst>
        </c:ser>
        <c:dLbls>
          <c:showLegendKey val="0"/>
          <c:showVal val="0"/>
          <c:showCatName val="0"/>
          <c:showSerName val="0"/>
          <c:showPercent val="0"/>
          <c:showBubbleSize val="0"/>
        </c:dLbls>
        <c:gapWidth val="219"/>
        <c:overlap val="-27"/>
        <c:axId val="500189496"/>
        <c:axId val="500190808"/>
      </c:barChart>
      <c:catAx>
        <c:axId val="500189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90808"/>
        <c:crosses val="autoZero"/>
        <c:auto val="1"/>
        <c:lblAlgn val="ctr"/>
        <c:lblOffset val="100"/>
        <c:noMultiLvlLbl val="0"/>
      </c:catAx>
      <c:valAx>
        <c:axId val="50019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8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18809</c:v>
                </c:pt>
                <c:pt idx="4">
                  <c:v>23244</c:v>
                </c:pt>
                <c:pt idx="5">
                  <c:v>31537</c:v>
                </c:pt>
                <c:pt idx="6">
                  <c:v>28465</c:v>
                </c:pt>
                <c:pt idx="7">
                  <c:v>29908</c:v>
                </c:pt>
                <c:pt idx="8">
                  <c:v>26396</c:v>
                </c:pt>
                <c:pt idx="9">
                  <c:v>26445</c:v>
                </c:pt>
                <c:pt idx="10">
                  <c:v>6304</c:v>
                </c:pt>
              </c:numCache>
            </c:numRef>
          </c:val>
          <c:extLst>
            <c:ext xmlns:c16="http://schemas.microsoft.com/office/drawing/2014/chart" uri="{C3380CC4-5D6E-409C-BE32-E72D297353CC}">
              <c16:uniqueId val="{00000000-8199-4077-811E-14185164AA80}"/>
            </c:ext>
          </c:extLst>
        </c:ser>
        <c:dLbls>
          <c:showLegendKey val="0"/>
          <c:showVal val="0"/>
          <c:showCatName val="0"/>
          <c:showSerName val="0"/>
          <c:showPercent val="0"/>
          <c:showBubbleSize val="0"/>
        </c:dLbls>
        <c:gapWidth val="219"/>
        <c:overlap val="-27"/>
        <c:axId val="500188512"/>
        <c:axId val="500185232"/>
      </c:barChart>
      <c:catAx>
        <c:axId val="50018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85232"/>
        <c:crosses val="autoZero"/>
        <c:auto val="1"/>
        <c:lblAlgn val="ctr"/>
        <c:lblOffset val="100"/>
        <c:noMultiLvlLbl val="0"/>
      </c:catAx>
      <c:valAx>
        <c:axId val="50018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8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pt idx="3">
                  <c:v>2</c:v>
                </c:pt>
                <c:pt idx="4">
                  <c:v>9</c:v>
                </c:pt>
                <c:pt idx="5">
                  <c:v>7</c:v>
                </c:pt>
                <c:pt idx="6">
                  <c:v>10</c:v>
                </c:pt>
                <c:pt idx="7">
                  <c:v>12</c:v>
                </c:pt>
                <c:pt idx="8">
                  <c:v>13</c:v>
                </c:pt>
                <c:pt idx="9">
                  <c:v>7</c:v>
                </c:pt>
              </c:numCache>
            </c:numRef>
          </c:val>
          <c:extLst>
            <c:ext xmlns:c16="http://schemas.microsoft.com/office/drawing/2014/chart" uri="{C3380CC4-5D6E-409C-BE32-E72D297353CC}">
              <c16:uniqueId val="{00000000-5BFC-4208-AD10-4A624EF62892}"/>
            </c:ext>
          </c:extLst>
        </c:ser>
        <c:dLbls>
          <c:showLegendKey val="0"/>
          <c:showVal val="0"/>
          <c:showCatName val="0"/>
          <c:showSerName val="0"/>
          <c:showPercent val="0"/>
          <c:showBubbleSize val="0"/>
        </c:dLbls>
        <c:gapWidth val="219"/>
        <c:overlap val="-27"/>
        <c:axId val="395646192"/>
        <c:axId val="400422552"/>
      </c:barChart>
      <c:dateAx>
        <c:axId val="395646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22552"/>
        <c:crosses val="autoZero"/>
        <c:auto val="1"/>
        <c:lblOffset val="100"/>
        <c:baseTimeUnit val="months"/>
      </c:dateAx>
      <c:valAx>
        <c:axId val="40042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4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6</c:v>
                </c:pt>
                <c:pt idx="3">
                  <c:v>7</c:v>
                </c:pt>
                <c:pt idx="4">
                  <c:v>9</c:v>
                </c:pt>
                <c:pt idx="5">
                  <c:v>7</c:v>
                </c:pt>
                <c:pt idx="6">
                  <c:v>10</c:v>
                </c:pt>
                <c:pt idx="7">
                  <c:v>7</c:v>
                </c:pt>
                <c:pt idx="8">
                  <c:v>7</c:v>
                </c:pt>
                <c:pt idx="9">
                  <c:v>8</c:v>
                </c:pt>
                <c:pt idx="10">
                  <c:v>0</c:v>
                </c:pt>
                <c:pt idx="11">
                  <c:v>0</c:v>
                </c:pt>
              </c:numCache>
            </c:numRef>
          </c:val>
          <c:extLst>
            <c:ext xmlns:c16="http://schemas.microsoft.com/office/drawing/2014/chart" uri="{C3380CC4-5D6E-409C-BE32-E72D297353CC}">
              <c16:uniqueId val="{00000000-D11D-4E03-8B12-510A646B9372}"/>
            </c:ext>
          </c:extLst>
        </c:ser>
        <c:dLbls>
          <c:showLegendKey val="0"/>
          <c:showVal val="0"/>
          <c:showCatName val="0"/>
          <c:showSerName val="0"/>
          <c:showPercent val="0"/>
          <c:showBubbleSize val="0"/>
        </c:dLbls>
        <c:gapWidth val="219"/>
        <c:overlap val="-27"/>
        <c:axId val="395872976"/>
        <c:axId val="395867400"/>
      </c:barChart>
      <c:dateAx>
        <c:axId val="39587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67400"/>
        <c:crosses val="autoZero"/>
        <c:auto val="1"/>
        <c:lblOffset val="100"/>
        <c:baseTimeUnit val="months"/>
      </c:dateAx>
      <c:valAx>
        <c:axId val="39586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82</c:v>
                </c:pt>
                <c:pt idx="3">
                  <c:v>85</c:v>
                </c:pt>
                <c:pt idx="4">
                  <c:v>123</c:v>
                </c:pt>
                <c:pt idx="5">
                  <c:v>50</c:v>
                </c:pt>
                <c:pt idx="6">
                  <c:v>122</c:v>
                </c:pt>
                <c:pt idx="7">
                  <c:v>97</c:v>
                </c:pt>
                <c:pt idx="8">
                  <c:v>107</c:v>
                </c:pt>
                <c:pt idx="9">
                  <c:v>16</c:v>
                </c:pt>
                <c:pt idx="10">
                  <c:v>0</c:v>
                </c:pt>
                <c:pt idx="11">
                  <c:v>0</c:v>
                </c:pt>
              </c:numCache>
            </c:numRef>
          </c:val>
          <c:extLst>
            <c:ext xmlns:c16="http://schemas.microsoft.com/office/drawing/2014/chart" uri="{C3380CC4-5D6E-409C-BE32-E72D297353CC}">
              <c16:uniqueId val="{00000000-C79A-4060-B0BF-46AA255A0D7C}"/>
            </c:ext>
          </c:extLst>
        </c:ser>
        <c:dLbls>
          <c:showLegendKey val="0"/>
          <c:showVal val="0"/>
          <c:showCatName val="0"/>
          <c:showSerName val="0"/>
          <c:showPercent val="0"/>
          <c:showBubbleSize val="0"/>
        </c:dLbls>
        <c:gapWidth val="219"/>
        <c:overlap val="-27"/>
        <c:axId val="395873960"/>
        <c:axId val="395873304"/>
      </c:barChart>
      <c:catAx>
        <c:axId val="39587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3304"/>
        <c:crosses val="autoZero"/>
        <c:auto val="1"/>
        <c:lblAlgn val="ctr"/>
        <c:lblOffset val="100"/>
        <c:noMultiLvlLbl val="0"/>
      </c:catAx>
      <c:valAx>
        <c:axId val="39587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pt idx="2">
                  <c:v>1503</c:v>
                </c:pt>
                <c:pt idx="3">
                  <c:v>0</c:v>
                </c:pt>
                <c:pt idx="4">
                  <c:v>0</c:v>
                </c:pt>
                <c:pt idx="5">
                  <c:v>0</c:v>
                </c:pt>
                <c:pt idx="6">
                  <c:v>8034</c:v>
                </c:pt>
                <c:pt idx="7">
                  <c:v>0</c:v>
                </c:pt>
                <c:pt idx="8">
                  <c:v>0</c:v>
                </c:pt>
                <c:pt idx="9">
                  <c:v>0</c:v>
                </c:pt>
                <c:pt idx="10">
                  <c:v>0</c:v>
                </c:pt>
                <c:pt idx="11">
                  <c:v>0</c:v>
                </c:pt>
              </c:numCache>
            </c:numRef>
          </c:val>
          <c:extLst>
            <c:ext xmlns:c16="http://schemas.microsoft.com/office/drawing/2014/chart" uri="{C3380CC4-5D6E-409C-BE32-E72D297353CC}">
              <c16:uniqueId val="{00000000-EFC7-4122-BDE7-67FA57A826B4}"/>
            </c:ext>
          </c:extLst>
        </c:ser>
        <c:dLbls>
          <c:showLegendKey val="0"/>
          <c:showVal val="0"/>
          <c:showCatName val="0"/>
          <c:showSerName val="0"/>
          <c:showPercent val="0"/>
          <c:showBubbleSize val="0"/>
        </c:dLbls>
        <c:gapWidth val="219"/>
        <c:overlap val="-27"/>
        <c:axId val="395878880"/>
        <c:axId val="395878224"/>
      </c:barChart>
      <c:dateAx>
        <c:axId val="39587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8224"/>
        <c:crosses val="autoZero"/>
        <c:auto val="1"/>
        <c:lblOffset val="100"/>
        <c:baseTimeUnit val="months"/>
      </c:dateAx>
      <c:valAx>
        <c:axId val="39587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0D90F-C96E-446A-8B6C-2F5209672B63}"/>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583581CF-AC4F-4333-AB39-C3D052D10EE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70957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F0289-A8CD-47ED-9A49-7569ACB2E5AE}"/>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1F17D596-E7DD-45CC-A9CB-85C8BCD49AB7}"/>
              </a:ext>
            </a:extLst>
          </p:cNvPr>
          <p:cNvGraphicFramePr>
            <a:graphicFrameLocks noGrp="1"/>
          </p:cNvGraphicFramePr>
          <p:nvPr>
            <p:ph type="chart" sz="quarter" idx="13"/>
            <p:extLst>
              <p:ext uri="{D42A27DB-BD31-4B8C-83A1-F6EECF244321}">
                <p14:modId xmlns:p14="http://schemas.microsoft.com/office/powerpoint/2010/main" val="2241170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2DF57F-0C7F-4D33-B20F-DAD6675FD0FB}"/>
              </a:ext>
            </a:extLst>
          </p:cNvPr>
          <p:cNvSpPr>
            <a:spLocks noGrp="1"/>
          </p:cNvSpPr>
          <p:nvPr>
            <p:ph type="body" sz="quarter" idx="14"/>
          </p:nvPr>
        </p:nvSpPr>
        <p:spPr/>
        <p:txBody>
          <a:bodyPr/>
          <a:lstStyle/>
          <a:p>
            <a:r>
              <a:rPr lang="en-US"/>
              <a:t>09/01/2025 - 09/30/2025</a:t>
            </a:r>
          </a:p>
        </p:txBody>
      </p:sp>
      <p:sp>
        <p:nvSpPr>
          <p:cNvPr id="5" name="Footer Placeholder 4">
            <a:extLst>
              <a:ext uri="{FF2B5EF4-FFF2-40B4-BE49-F238E27FC236}">
                <a16:creationId xmlns:a16="http://schemas.microsoft.com/office/drawing/2014/main" id="{72F951FA-1B0D-4C26-8B96-C5BEB93966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629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F467-A108-402B-BCE3-3CEC588D4976}"/>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8C542635-EDB8-4CE4-9A51-BA3328FFD7EB}"/>
              </a:ext>
            </a:extLst>
          </p:cNvPr>
          <p:cNvGraphicFramePr>
            <a:graphicFrameLocks noGrp="1"/>
          </p:cNvGraphicFramePr>
          <p:nvPr>
            <p:ph type="tbl" sz="quarter" idx="13"/>
            <p:extLst>
              <p:ext uri="{D42A27DB-BD31-4B8C-83A1-F6EECF244321}">
                <p14:modId xmlns:p14="http://schemas.microsoft.com/office/powerpoint/2010/main" val="814163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35258539"/>
                    </a:ext>
                  </a:extLst>
                </a:gridCol>
                <a:gridCol w="905256">
                  <a:extLst>
                    <a:ext uri="{9D8B030D-6E8A-4147-A177-3AD203B41FA5}">
                      <a16:colId xmlns:a16="http://schemas.microsoft.com/office/drawing/2014/main" val="804206663"/>
                    </a:ext>
                  </a:extLst>
                </a:gridCol>
                <a:gridCol w="905256">
                  <a:extLst>
                    <a:ext uri="{9D8B030D-6E8A-4147-A177-3AD203B41FA5}">
                      <a16:colId xmlns:a16="http://schemas.microsoft.com/office/drawing/2014/main" val="892599193"/>
                    </a:ext>
                  </a:extLst>
                </a:gridCol>
                <a:gridCol w="905256">
                  <a:extLst>
                    <a:ext uri="{9D8B030D-6E8A-4147-A177-3AD203B41FA5}">
                      <a16:colId xmlns:a16="http://schemas.microsoft.com/office/drawing/2014/main" val="2541541469"/>
                    </a:ext>
                  </a:extLst>
                </a:gridCol>
                <a:gridCol w="905256">
                  <a:extLst>
                    <a:ext uri="{9D8B030D-6E8A-4147-A177-3AD203B41FA5}">
                      <a16:colId xmlns:a16="http://schemas.microsoft.com/office/drawing/2014/main" val="2447049541"/>
                    </a:ext>
                  </a:extLst>
                </a:gridCol>
                <a:gridCol w="905256">
                  <a:extLst>
                    <a:ext uri="{9D8B030D-6E8A-4147-A177-3AD203B41FA5}">
                      <a16:colId xmlns:a16="http://schemas.microsoft.com/office/drawing/2014/main" val="4027933728"/>
                    </a:ext>
                  </a:extLst>
                </a:gridCol>
                <a:gridCol w="905256">
                  <a:extLst>
                    <a:ext uri="{9D8B030D-6E8A-4147-A177-3AD203B41FA5}">
                      <a16:colId xmlns:a16="http://schemas.microsoft.com/office/drawing/2014/main" val="2060035099"/>
                    </a:ext>
                  </a:extLst>
                </a:gridCol>
                <a:gridCol w="905256">
                  <a:extLst>
                    <a:ext uri="{9D8B030D-6E8A-4147-A177-3AD203B41FA5}">
                      <a16:colId xmlns:a16="http://schemas.microsoft.com/office/drawing/2014/main" val="3757695565"/>
                    </a:ext>
                  </a:extLst>
                </a:gridCol>
                <a:gridCol w="905256">
                  <a:extLst>
                    <a:ext uri="{9D8B030D-6E8A-4147-A177-3AD203B41FA5}">
                      <a16:colId xmlns:a16="http://schemas.microsoft.com/office/drawing/2014/main" val="272510591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41271364"/>
                  </a:ext>
                </a:extLst>
              </a:tr>
              <a:tr h="370840">
                <a:tc>
                  <a:txBody>
                    <a:bodyPr/>
                    <a:lstStyle/>
                    <a:p>
                      <a:r>
                        <a:rPr lang="en-US" sz="1000"/>
                        <a:t>699</a:t>
                      </a:r>
                    </a:p>
                  </a:txBody>
                  <a:tcPr/>
                </a:tc>
                <a:tc>
                  <a:txBody>
                    <a:bodyPr/>
                    <a:lstStyle/>
                    <a:p>
                      <a:r>
                        <a:rPr lang="en-US" sz="1000"/>
                        <a:t>0</a:t>
                      </a:r>
                    </a:p>
                  </a:txBody>
                  <a:tcPr/>
                </a:tc>
                <a:tc>
                  <a:txBody>
                    <a:bodyPr/>
                    <a:lstStyle/>
                    <a:p>
                      <a:r>
                        <a:rPr lang="en-US" sz="1000"/>
                        <a:t>14</a:t>
                      </a:r>
                    </a:p>
                  </a:txBody>
                  <a:tcPr/>
                </a:tc>
                <a:tc>
                  <a:txBody>
                    <a:bodyPr/>
                    <a:lstStyle/>
                    <a:p>
                      <a:r>
                        <a:rPr lang="en-US" sz="1000"/>
                        <a:t>48</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0.5007 %</a:t>
                      </a:r>
                    </a:p>
                  </a:txBody>
                  <a:tcPr/>
                </a:tc>
                <a:tc>
                  <a:txBody>
                    <a:bodyPr/>
                    <a:lstStyle/>
                    <a:p>
                      <a:r>
                        <a:rPr lang="en-US" sz="1000"/>
                        <a:t>0.0 %</a:t>
                      </a:r>
                    </a:p>
                  </a:txBody>
                  <a:tcPr/>
                </a:tc>
                <a:extLst>
                  <a:ext uri="{0D108BD9-81ED-4DB2-BD59-A6C34878D82A}">
                    <a16:rowId xmlns:a16="http://schemas.microsoft.com/office/drawing/2014/main" val="490996974"/>
                  </a:ext>
                </a:extLst>
              </a:tr>
            </a:tbl>
          </a:graphicData>
        </a:graphic>
      </p:graphicFrame>
      <p:sp>
        <p:nvSpPr>
          <p:cNvPr id="4" name="Text Placeholder 3">
            <a:extLst>
              <a:ext uri="{FF2B5EF4-FFF2-40B4-BE49-F238E27FC236}">
                <a16:creationId xmlns:a16="http://schemas.microsoft.com/office/drawing/2014/main" id="{DF05DB25-6110-4E42-BFAA-26FAFEE4BFC6}"/>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992825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B0459-BCB0-42C3-9859-21CFE2DACD26}"/>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49DEC83F-78CB-44E2-909F-3C0B6FA79C0D}"/>
              </a:ext>
            </a:extLst>
          </p:cNvPr>
          <p:cNvGraphicFramePr>
            <a:graphicFrameLocks noGrp="1"/>
          </p:cNvGraphicFramePr>
          <p:nvPr>
            <p:ph type="chart" sz="quarter" idx="13"/>
            <p:extLst>
              <p:ext uri="{D42A27DB-BD31-4B8C-83A1-F6EECF244321}">
                <p14:modId xmlns:p14="http://schemas.microsoft.com/office/powerpoint/2010/main" val="1587232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52FAA3-38A0-432C-9F73-B423DA425A1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AE8D610-30B8-479F-926D-577693C01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7178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3BC05-EC98-429A-B96A-E75195CA5222}"/>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DE34C48F-8EE4-4D28-914B-D1287DBE6519}"/>
              </a:ext>
            </a:extLst>
          </p:cNvPr>
          <p:cNvGraphicFramePr>
            <a:graphicFrameLocks noGrp="1"/>
          </p:cNvGraphicFramePr>
          <p:nvPr>
            <p:ph type="chart" sz="quarter" idx="13"/>
            <p:extLst>
              <p:ext uri="{D42A27DB-BD31-4B8C-83A1-F6EECF244321}">
                <p14:modId xmlns:p14="http://schemas.microsoft.com/office/powerpoint/2010/main" val="392156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DB84A9-529B-4159-82E5-F0C16F5B069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9F81896-F1FF-4D35-AB7E-3377B92B9F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221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40F58-B1E7-4188-9E2D-8181F458E502}"/>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66B10098-5C07-4F63-A7FE-71742AA2BADD}"/>
              </a:ext>
            </a:extLst>
          </p:cNvPr>
          <p:cNvGraphicFramePr>
            <a:graphicFrameLocks noGrp="1"/>
          </p:cNvGraphicFramePr>
          <p:nvPr>
            <p:ph type="chart" sz="quarter" idx="13"/>
            <p:extLst>
              <p:ext uri="{D42A27DB-BD31-4B8C-83A1-F6EECF244321}">
                <p14:modId xmlns:p14="http://schemas.microsoft.com/office/powerpoint/2010/main" val="194579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78B12E-E85F-408B-825B-B564E527E5A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B91C2E0-F1A6-4F2F-AADB-AD6A45FA7E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2707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7DBD-88E9-4EE1-A012-A7317936A8D2}"/>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D180E5FF-7E1B-4C14-99D0-B75227C7FDE7}"/>
              </a:ext>
            </a:extLst>
          </p:cNvPr>
          <p:cNvGraphicFramePr>
            <a:graphicFrameLocks noGrp="1"/>
          </p:cNvGraphicFramePr>
          <p:nvPr>
            <p:ph type="chart" sz="quarter" idx="13"/>
            <p:extLst>
              <p:ext uri="{D42A27DB-BD31-4B8C-83A1-F6EECF244321}">
                <p14:modId xmlns:p14="http://schemas.microsoft.com/office/powerpoint/2010/main" val="3786063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06FA8-63C2-4172-B0E6-6128C1C3289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AC8BF5D-C2CF-4BD8-B164-205058872E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0494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66483-4E32-4B72-AF79-B8F6CE6687F6}"/>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D8AAAAD5-FECF-4DB2-A3EE-6EF818C5FEE1}"/>
              </a:ext>
            </a:extLst>
          </p:cNvPr>
          <p:cNvGraphicFramePr>
            <a:graphicFrameLocks noGrp="1"/>
          </p:cNvGraphicFramePr>
          <p:nvPr>
            <p:ph type="tbl" sz="quarter" idx="13"/>
            <p:extLst>
              <p:ext uri="{D42A27DB-BD31-4B8C-83A1-F6EECF244321}">
                <p14:modId xmlns:p14="http://schemas.microsoft.com/office/powerpoint/2010/main" val="3568850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79231153"/>
                    </a:ext>
                  </a:extLst>
                </a:gridCol>
                <a:gridCol w="1481328">
                  <a:extLst>
                    <a:ext uri="{9D8B030D-6E8A-4147-A177-3AD203B41FA5}">
                      <a16:colId xmlns:a16="http://schemas.microsoft.com/office/drawing/2014/main" val="425326785"/>
                    </a:ext>
                  </a:extLst>
                </a:gridCol>
                <a:gridCol w="329184">
                  <a:extLst>
                    <a:ext uri="{9D8B030D-6E8A-4147-A177-3AD203B41FA5}">
                      <a16:colId xmlns:a16="http://schemas.microsoft.com/office/drawing/2014/main" val="911462575"/>
                    </a:ext>
                  </a:extLst>
                </a:gridCol>
                <a:gridCol w="329184">
                  <a:extLst>
                    <a:ext uri="{9D8B030D-6E8A-4147-A177-3AD203B41FA5}">
                      <a16:colId xmlns:a16="http://schemas.microsoft.com/office/drawing/2014/main" val="2235053098"/>
                    </a:ext>
                  </a:extLst>
                </a:gridCol>
                <a:gridCol w="329184">
                  <a:extLst>
                    <a:ext uri="{9D8B030D-6E8A-4147-A177-3AD203B41FA5}">
                      <a16:colId xmlns:a16="http://schemas.microsoft.com/office/drawing/2014/main" val="3639821143"/>
                    </a:ext>
                  </a:extLst>
                </a:gridCol>
                <a:gridCol w="329184">
                  <a:extLst>
                    <a:ext uri="{9D8B030D-6E8A-4147-A177-3AD203B41FA5}">
                      <a16:colId xmlns:a16="http://schemas.microsoft.com/office/drawing/2014/main" val="1749517539"/>
                    </a:ext>
                  </a:extLst>
                </a:gridCol>
                <a:gridCol w="329184">
                  <a:extLst>
                    <a:ext uri="{9D8B030D-6E8A-4147-A177-3AD203B41FA5}">
                      <a16:colId xmlns:a16="http://schemas.microsoft.com/office/drawing/2014/main" val="27257362"/>
                    </a:ext>
                  </a:extLst>
                </a:gridCol>
                <a:gridCol w="329184">
                  <a:extLst>
                    <a:ext uri="{9D8B030D-6E8A-4147-A177-3AD203B41FA5}">
                      <a16:colId xmlns:a16="http://schemas.microsoft.com/office/drawing/2014/main" val="857220783"/>
                    </a:ext>
                  </a:extLst>
                </a:gridCol>
                <a:gridCol w="329184">
                  <a:extLst>
                    <a:ext uri="{9D8B030D-6E8A-4147-A177-3AD203B41FA5}">
                      <a16:colId xmlns:a16="http://schemas.microsoft.com/office/drawing/2014/main" val="3331747923"/>
                    </a:ext>
                  </a:extLst>
                </a:gridCol>
                <a:gridCol w="329184">
                  <a:extLst>
                    <a:ext uri="{9D8B030D-6E8A-4147-A177-3AD203B41FA5}">
                      <a16:colId xmlns:a16="http://schemas.microsoft.com/office/drawing/2014/main" val="456989765"/>
                    </a:ext>
                  </a:extLst>
                </a:gridCol>
                <a:gridCol w="329184">
                  <a:extLst>
                    <a:ext uri="{9D8B030D-6E8A-4147-A177-3AD203B41FA5}">
                      <a16:colId xmlns:a16="http://schemas.microsoft.com/office/drawing/2014/main" val="751612837"/>
                    </a:ext>
                  </a:extLst>
                </a:gridCol>
                <a:gridCol w="329184">
                  <a:extLst>
                    <a:ext uri="{9D8B030D-6E8A-4147-A177-3AD203B41FA5}">
                      <a16:colId xmlns:a16="http://schemas.microsoft.com/office/drawing/2014/main" val="1897980483"/>
                    </a:ext>
                  </a:extLst>
                </a:gridCol>
                <a:gridCol w="329184">
                  <a:extLst>
                    <a:ext uri="{9D8B030D-6E8A-4147-A177-3AD203B41FA5}">
                      <a16:colId xmlns:a16="http://schemas.microsoft.com/office/drawing/2014/main" val="1375866410"/>
                    </a:ext>
                  </a:extLst>
                </a:gridCol>
                <a:gridCol w="329184">
                  <a:extLst>
                    <a:ext uri="{9D8B030D-6E8A-4147-A177-3AD203B41FA5}">
                      <a16:colId xmlns:a16="http://schemas.microsoft.com/office/drawing/2014/main" val="3549147083"/>
                    </a:ext>
                  </a:extLst>
                </a:gridCol>
                <a:gridCol w="329184">
                  <a:extLst>
                    <a:ext uri="{9D8B030D-6E8A-4147-A177-3AD203B41FA5}">
                      <a16:colId xmlns:a16="http://schemas.microsoft.com/office/drawing/2014/main" val="716545264"/>
                    </a:ext>
                  </a:extLst>
                </a:gridCol>
                <a:gridCol w="329184">
                  <a:extLst>
                    <a:ext uri="{9D8B030D-6E8A-4147-A177-3AD203B41FA5}">
                      <a16:colId xmlns:a16="http://schemas.microsoft.com/office/drawing/2014/main" val="862675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6175225"/>
                  </a:ext>
                </a:extLst>
              </a:tr>
            </a:tbl>
          </a:graphicData>
        </a:graphic>
      </p:graphicFrame>
      <p:sp>
        <p:nvSpPr>
          <p:cNvPr id="4" name="Text Placeholder 3">
            <a:extLst>
              <a:ext uri="{FF2B5EF4-FFF2-40B4-BE49-F238E27FC236}">
                <a16:creationId xmlns:a16="http://schemas.microsoft.com/office/drawing/2014/main" id="{D1DC5EA1-BF25-4B8E-9589-8C69F707354C}"/>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105859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C56A7-2AF3-42D9-A2A8-60D0F4DB04B1}"/>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C8752D07-2A52-41E7-9ED3-4517314171BE}"/>
              </a:ext>
            </a:extLst>
          </p:cNvPr>
          <p:cNvGraphicFramePr>
            <a:graphicFrameLocks noGrp="1"/>
          </p:cNvGraphicFramePr>
          <p:nvPr>
            <p:ph type="tbl" sz="quarter" idx="13"/>
            <p:extLst>
              <p:ext uri="{D42A27DB-BD31-4B8C-83A1-F6EECF244321}">
                <p14:modId xmlns:p14="http://schemas.microsoft.com/office/powerpoint/2010/main" val="3931211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85760193"/>
                    </a:ext>
                  </a:extLst>
                </a:gridCol>
                <a:gridCol w="1481328">
                  <a:extLst>
                    <a:ext uri="{9D8B030D-6E8A-4147-A177-3AD203B41FA5}">
                      <a16:colId xmlns:a16="http://schemas.microsoft.com/office/drawing/2014/main" val="2270953552"/>
                    </a:ext>
                  </a:extLst>
                </a:gridCol>
                <a:gridCol w="329184">
                  <a:extLst>
                    <a:ext uri="{9D8B030D-6E8A-4147-A177-3AD203B41FA5}">
                      <a16:colId xmlns:a16="http://schemas.microsoft.com/office/drawing/2014/main" val="850401076"/>
                    </a:ext>
                  </a:extLst>
                </a:gridCol>
                <a:gridCol w="329184">
                  <a:extLst>
                    <a:ext uri="{9D8B030D-6E8A-4147-A177-3AD203B41FA5}">
                      <a16:colId xmlns:a16="http://schemas.microsoft.com/office/drawing/2014/main" val="2916208622"/>
                    </a:ext>
                  </a:extLst>
                </a:gridCol>
                <a:gridCol w="329184">
                  <a:extLst>
                    <a:ext uri="{9D8B030D-6E8A-4147-A177-3AD203B41FA5}">
                      <a16:colId xmlns:a16="http://schemas.microsoft.com/office/drawing/2014/main" val="3553073385"/>
                    </a:ext>
                  </a:extLst>
                </a:gridCol>
                <a:gridCol w="329184">
                  <a:extLst>
                    <a:ext uri="{9D8B030D-6E8A-4147-A177-3AD203B41FA5}">
                      <a16:colId xmlns:a16="http://schemas.microsoft.com/office/drawing/2014/main" val="1517325247"/>
                    </a:ext>
                  </a:extLst>
                </a:gridCol>
                <a:gridCol w="329184">
                  <a:extLst>
                    <a:ext uri="{9D8B030D-6E8A-4147-A177-3AD203B41FA5}">
                      <a16:colId xmlns:a16="http://schemas.microsoft.com/office/drawing/2014/main" val="1357566812"/>
                    </a:ext>
                  </a:extLst>
                </a:gridCol>
                <a:gridCol w="329184">
                  <a:extLst>
                    <a:ext uri="{9D8B030D-6E8A-4147-A177-3AD203B41FA5}">
                      <a16:colId xmlns:a16="http://schemas.microsoft.com/office/drawing/2014/main" val="3506533871"/>
                    </a:ext>
                  </a:extLst>
                </a:gridCol>
                <a:gridCol w="329184">
                  <a:extLst>
                    <a:ext uri="{9D8B030D-6E8A-4147-A177-3AD203B41FA5}">
                      <a16:colId xmlns:a16="http://schemas.microsoft.com/office/drawing/2014/main" val="3792248571"/>
                    </a:ext>
                  </a:extLst>
                </a:gridCol>
                <a:gridCol w="329184">
                  <a:extLst>
                    <a:ext uri="{9D8B030D-6E8A-4147-A177-3AD203B41FA5}">
                      <a16:colId xmlns:a16="http://schemas.microsoft.com/office/drawing/2014/main" val="2739651584"/>
                    </a:ext>
                  </a:extLst>
                </a:gridCol>
                <a:gridCol w="329184">
                  <a:extLst>
                    <a:ext uri="{9D8B030D-6E8A-4147-A177-3AD203B41FA5}">
                      <a16:colId xmlns:a16="http://schemas.microsoft.com/office/drawing/2014/main" val="4238546450"/>
                    </a:ext>
                  </a:extLst>
                </a:gridCol>
                <a:gridCol w="329184">
                  <a:extLst>
                    <a:ext uri="{9D8B030D-6E8A-4147-A177-3AD203B41FA5}">
                      <a16:colId xmlns:a16="http://schemas.microsoft.com/office/drawing/2014/main" val="91369946"/>
                    </a:ext>
                  </a:extLst>
                </a:gridCol>
                <a:gridCol w="329184">
                  <a:extLst>
                    <a:ext uri="{9D8B030D-6E8A-4147-A177-3AD203B41FA5}">
                      <a16:colId xmlns:a16="http://schemas.microsoft.com/office/drawing/2014/main" val="352685744"/>
                    </a:ext>
                  </a:extLst>
                </a:gridCol>
                <a:gridCol w="329184">
                  <a:extLst>
                    <a:ext uri="{9D8B030D-6E8A-4147-A177-3AD203B41FA5}">
                      <a16:colId xmlns:a16="http://schemas.microsoft.com/office/drawing/2014/main" val="3410126323"/>
                    </a:ext>
                  </a:extLst>
                </a:gridCol>
                <a:gridCol w="329184">
                  <a:extLst>
                    <a:ext uri="{9D8B030D-6E8A-4147-A177-3AD203B41FA5}">
                      <a16:colId xmlns:a16="http://schemas.microsoft.com/office/drawing/2014/main" val="4110239884"/>
                    </a:ext>
                  </a:extLst>
                </a:gridCol>
                <a:gridCol w="329184">
                  <a:extLst>
                    <a:ext uri="{9D8B030D-6E8A-4147-A177-3AD203B41FA5}">
                      <a16:colId xmlns:a16="http://schemas.microsoft.com/office/drawing/2014/main" val="3283366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4167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- 2025-09-15 16:13:58</a:t>
                      </a:r>
                      <a:r>
                        <a:rPr kumimoji="0" lang="en-US" sz="1000" b="0" i="0" u="none" strike="noStrike" kern="1200" cap="none" spc="0" normalizeH="0" baseline="0" noProof="0">
                          <a:ln>
                            <a:noFill/>
                          </a:ln>
                          <a:solidFill>
                            <a:prstClr val="black"/>
                          </a:solidFill>
                          <a:effectLst/>
                          <a:uLnTx/>
                          <a:uFillTx/>
                          <a:latin typeface="Calibri"/>
                          <a:ea typeface="+mn-ea"/>
                          <a:cs typeface="+mn-cs"/>
                        </a:rPr>
                        <a:t>
 We were honored to host Masa Koike, president and CEO of Tokio Marine Group, at our Pasadena office for a special town hall with our team!
Masa shared the remarkable journey of the Group, from its founding in 1879 to its evolution into one of the world’s leading insurers. He emphasized the company's enduring commitment to its purpose-driven philosophy of addressing social issues and building a disaster-resilient and sustainable society. As a Group, we continue to inspire confidence and accelerate progress. 
Thank you, Masa, for the inspiring message and for showcasing TMA's role in shaping the future of the Tokio Marine 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https://quintly-eu-image-storage.s3.amazonaws.com/e33bbb9956bb05844e7317a82c09a400/132c832bb58e953c662982ed0d203eec.jpg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65965526"/>
                  </a:ext>
                </a:extLst>
              </a:tr>
            </a:tbl>
          </a:graphicData>
        </a:graphic>
      </p:graphicFrame>
      <p:sp>
        <p:nvSpPr>
          <p:cNvPr id="4" name="Text Placeholder 3">
            <a:extLst>
              <a:ext uri="{FF2B5EF4-FFF2-40B4-BE49-F238E27FC236}">
                <a16:creationId xmlns:a16="http://schemas.microsoft.com/office/drawing/2014/main" id="{2B982011-2870-4DF2-8A05-CCBC07658407}"/>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77738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474E3-8AEC-43B4-9CD8-39FD60E92405}"/>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FFAD9A32-4139-435B-AF69-337FD3B88E46}"/>
              </a:ext>
            </a:extLst>
          </p:cNvPr>
          <p:cNvGraphicFramePr>
            <a:graphicFrameLocks noGrp="1"/>
          </p:cNvGraphicFramePr>
          <p:nvPr>
            <p:ph type="tbl" sz="quarter" idx="13"/>
            <p:extLst>
              <p:ext uri="{D42A27DB-BD31-4B8C-83A1-F6EECF244321}">
                <p14:modId xmlns:p14="http://schemas.microsoft.com/office/powerpoint/2010/main" val="3562302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3913429"/>
                    </a:ext>
                  </a:extLst>
                </a:gridCol>
                <a:gridCol w="1481328">
                  <a:extLst>
                    <a:ext uri="{9D8B030D-6E8A-4147-A177-3AD203B41FA5}">
                      <a16:colId xmlns:a16="http://schemas.microsoft.com/office/drawing/2014/main" val="2616156107"/>
                    </a:ext>
                  </a:extLst>
                </a:gridCol>
                <a:gridCol w="329184">
                  <a:extLst>
                    <a:ext uri="{9D8B030D-6E8A-4147-A177-3AD203B41FA5}">
                      <a16:colId xmlns:a16="http://schemas.microsoft.com/office/drawing/2014/main" val="1419707013"/>
                    </a:ext>
                  </a:extLst>
                </a:gridCol>
                <a:gridCol w="329184">
                  <a:extLst>
                    <a:ext uri="{9D8B030D-6E8A-4147-A177-3AD203B41FA5}">
                      <a16:colId xmlns:a16="http://schemas.microsoft.com/office/drawing/2014/main" val="865034420"/>
                    </a:ext>
                  </a:extLst>
                </a:gridCol>
                <a:gridCol w="329184">
                  <a:extLst>
                    <a:ext uri="{9D8B030D-6E8A-4147-A177-3AD203B41FA5}">
                      <a16:colId xmlns:a16="http://schemas.microsoft.com/office/drawing/2014/main" val="1143691107"/>
                    </a:ext>
                  </a:extLst>
                </a:gridCol>
                <a:gridCol w="329184">
                  <a:extLst>
                    <a:ext uri="{9D8B030D-6E8A-4147-A177-3AD203B41FA5}">
                      <a16:colId xmlns:a16="http://schemas.microsoft.com/office/drawing/2014/main" val="817611816"/>
                    </a:ext>
                  </a:extLst>
                </a:gridCol>
                <a:gridCol w="329184">
                  <a:extLst>
                    <a:ext uri="{9D8B030D-6E8A-4147-A177-3AD203B41FA5}">
                      <a16:colId xmlns:a16="http://schemas.microsoft.com/office/drawing/2014/main" val="276506813"/>
                    </a:ext>
                  </a:extLst>
                </a:gridCol>
                <a:gridCol w="329184">
                  <a:extLst>
                    <a:ext uri="{9D8B030D-6E8A-4147-A177-3AD203B41FA5}">
                      <a16:colId xmlns:a16="http://schemas.microsoft.com/office/drawing/2014/main" val="612981527"/>
                    </a:ext>
                  </a:extLst>
                </a:gridCol>
                <a:gridCol w="329184">
                  <a:extLst>
                    <a:ext uri="{9D8B030D-6E8A-4147-A177-3AD203B41FA5}">
                      <a16:colId xmlns:a16="http://schemas.microsoft.com/office/drawing/2014/main" val="1507419400"/>
                    </a:ext>
                  </a:extLst>
                </a:gridCol>
                <a:gridCol w="329184">
                  <a:extLst>
                    <a:ext uri="{9D8B030D-6E8A-4147-A177-3AD203B41FA5}">
                      <a16:colId xmlns:a16="http://schemas.microsoft.com/office/drawing/2014/main" val="4019002966"/>
                    </a:ext>
                  </a:extLst>
                </a:gridCol>
                <a:gridCol w="329184">
                  <a:extLst>
                    <a:ext uri="{9D8B030D-6E8A-4147-A177-3AD203B41FA5}">
                      <a16:colId xmlns:a16="http://schemas.microsoft.com/office/drawing/2014/main" val="3879680235"/>
                    </a:ext>
                  </a:extLst>
                </a:gridCol>
                <a:gridCol w="329184">
                  <a:extLst>
                    <a:ext uri="{9D8B030D-6E8A-4147-A177-3AD203B41FA5}">
                      <a16:colId xmlns:a16="http://schemas.microsoft.com/office/drawing/2014/main" val="2341717595"/>
                    </a:ext>
                  </a:extLst>
                </a:gridCol>
                <a:gridCol w="329184">
                  <a:extLst>
                    <a:ext uri="{9D8B030D-6E8A-4147-A177-3AD203B41FA5}">
                      <a16:colId xmlns:a16="http://schemas.microsoft.com/office/drawing/2014/main" val="2105165704"/>
                    </a:ext>
                  </a:extLst>
                </a:gridCol>
                <a:gridCol w="329184">
                  <a:extLst>
                    <a:ext uri="{9D8B030D-6E8A-4147-A177-3AD203B41FA5}">
                      <a16:colId xmlns:a16="http://schemas.microsoft.com/office/drawing/2014/main" val="3683586861"/>
                    </a:ext>
                  </a:extLst>
                </a:gridCol>
                <a:gridCol w="329184">
                  <a:extLst>
                    <a:ext uri="{9D8B030D-6E8A-4147-A177-3AD203B41FA5}">
                      <a16:colId xmlns:a16="http://schemas.microsoft.com/office/drawing/2014/main" val="3639582061"/>
                    </a:ext>
                  </a:extLst>
                </a:gridCol>
                <a:gridCol w="329184">
                  <a:extLst>
                    <a:ext uri="{9D8B030D-6E8A-4147-A177-3AD203B41FA5}">
                      <a16:colId xmlns:a16="http://schemas.microsoft.com/office/drawing/2014/main" val="4275804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807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- 2025-09-19 14:00:24</a:t>
                      </a:r>
                      <a:r>
                        <a:rPr kumimoji="0" lang="en-US" sz="1000" b="0" i="0" u="none" strike="noStrike" kern="1200" cap="none" spc="0" normalizeH="0" baseline="0" noProof="0">
                          <a:ln>
                            <a:noFill/>
                          </a:ln>
                          <a:solidFill>
                            <a:prstClr val="black"/>
                          </a:solidFill>
                          <a:effectLst/>
                          <a:uLnTx/>
                          <a:uFillTx/>
                          <a:latin typeface="Calibri"/>
                          <a:ea typeface="+mn-ea"/>
                          <a:cs typeface="+mn-cs"/>
                        </a:rPr>
                        <a:t>
 #FlashbackFriday to some of our favorite moments participating in Walk to End Alzheimer’s - a cause we've been proud to support for the last six years. 
We’re lacing up our sneakers again this fall to walk with teams from Tokio Marine North America companies across the nation in our fight to end Alzheimer's and other forms of dementia.  
Find a walk near you and see how you can join https://bit.ly/end_alz_walk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https://quintly-eu-image-storage.s3.amazonaws.com/e33bbb9956bb05844e7317a82c09a400/c902901c4bc1eceedd63f371653d5d21.jpg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68136030"/>
                  </a:ext>
                </a:extLst>
              </a:tr>
            </a:tbl>
          </a:graphicData>
        </a:graphic>
      </p:graphicFrame>
      <p:sp>
        <p:nvSpPr>
          <p:cNvPr id="4" name="Text Placeholder 3">
            <a:extLst>
              <a:ext uri="{FF2B5EF4-FFF2-40B4-BE49-F238E27FC236}">
                <a16:creationId xmlns:a16="http://schemas.microsoft.com/office/drawing/2014/main" id="{A7BC2D86-D854-4CE1-BAF5-CC99529C4822}"/>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64670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E5F95-9909-4DDB-85D9-7F753729EDFA}"/>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6407CC2B-67B0-4CF4-95FB-CB2487CB9C3B}"/>
              </a:ext>
            </a:extLst>
          </p:cNvPr>
          <p:cNvGraphicFramePr>
            <a:graphicFrameLocks noGrp="1"/>
          </p:cNvGraphicFramePr>
          <p:nvPr>
            <p:ph type="tbl" sz="quarter" idx="13"/>
            <p:extLst>
              <p:ext uri="{D42A27DB-BD31-4B8C-83A1-F6EECF244321}">
                <p14:modId xmlns:p14="http://schemas.microsoft.com/office/powerpoint/2010/main" val="3644734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28952880"/>
                    </a:ext>
                  </a:extLst>
                </a:gridCol>
                <a:gridCol w="1481328">
                  <a:extLst>
                    <a:ext uri="{9D8B030D-6E8A-4147-A177-3AD203B41FA5}">
                      <a16:colId xmlns:a16="http://schemas.microsoft.com/office/drawing/2014/main" val="2926125949"/>
                    </a:ext>
                  </a:extLst>
                </a:gridCol>
                <a:gridCol w="329184">
                  <a:extLst>
                    <a:ext uri="{9D8B030D-6E8A-4147-A177-3AD203B41FA5}">
                      <a16:colId xmlns:a16="http://schemas.microsoft.com/office/drawing/2014/main" val="3857010751"/>
                    </a:ext>
                  </a:extLst>
                </a:gridCol>
                <a:gridCol w="329184">
                  <a:extLst>
                    <a:ext uri="{9D8B030D-6E8A-4147-A177-3AD203B41FA5}">
                      <a16:colId xmlns:a16="http://schemas.microsoft.com/office/drawing/2014/main" val="1948861290"/>
                    </a:ext>
                  </a:extLst>
                </a:gridCol>
                <a:gridCol w="329184">
                  <a:extLst>
                    <a:ext uri="{9D8B030D-6E8A-4147-A177-3AD203B41FA5}">
                      <a16:colId xmlns:a16="http://schemas.microsoft.com/office/drawing/2014/main" val="838287718"/>
                    </a:ext>
                  </a:extLst>
                </a:gridCol>
                <a:gridCol w="329184">
                  <a:extLst>
                    <a:ext uri="{9D8B030D-6E8A-4147-A177-3AD203B41FA5}">
                      <a16:colId xmlns:a16="http://schemas.microsoft.com/office/drawing/2014/main" val="2107531117"/>
                    </a:ext>
                  </a:extLst>
                </a:gridCol>
                <a:gridCol w="329184">
                  <a:extLst>
                    <a:ext uri="{9D8B030D-6E8A-4147-A177-3AD203B41FA5}">
                      <a16:colId xmlns:a16="http://schemas.microsoft.com/office/drawing/2014/main" val="146521194"/>
                    </a:ext>
                  </a:extLst>
                </a:gridCol>
                <a:gridCol w="329184">
                  <a:extLst>
                    <a:ext uri="{9D8B030D-6E8A-4147-A177-3AD203B41FA5}">
                      <a16:colId xmlns:a16="http://schemas.microsoft.com/office/drawing/2014/main" val="1773900732"/>
                    </a:ext>
                  </a:extLst>
                </a:gridCol>
                <a:gridCol w="329184">
                  <a:extLst>
                    <a:ext uri="{9D8B030D-6E8A-4147-A177-3AD203B41FA5}">
                      <a16:colId xmlns:a16="http://schemas.microsoft.com/office/drawing/2014/main" val="2665062765"/>
                    </a:ext>
                  </a:extLst>
                </a:gridCol>
                <a:gridCol w="329184">
                  <a:extLst>
                    <a:ext uri="{9D8B030D-6E8A-4147-A177-3AD203B41FA5}">
                      <a16:colId xmlns:a16="http://schemas.microsoft.com/office/drawing/2014/main" val="508069113"/>
                    </a:ext>
                  </a:extLst>
                </a:gridCol>
                <a:gridCol w="329184">
                  <a:extLst>
                    <a:ext uri="{9D8B030D-6E8A-4147-A177-3AD203B41FA5}">
                      <a16:colId xmlns:a16="http://schemas.microsoft.com/office/drawing/2014/main" val="450460547"/>
                    </a:ext>
                  </a:extLst>
                </a:gridCol>
                <a:gridCol w="329184">
                  <a:extLst>
                    <a:ext uri="{9D8B030D-6E8A-4147-A177-3AD203B41FA5}">
                      <a16:colId xmlns:a16="http://schemas.microsoft.com/office/drawing/2014/main" val="25779965"/>
                    </a:ext>
                  </a:extLst>
                </a:gridCol>
                <a:gridCol w="329184">
                  <a:extLst>
                    <a:ext uri="{9D8B030D-6E8A-4147-A177-3AD203B41FA5}">
                      <a16:colId xmlns:a16="http://schemas.microsoft.com/office/drawing/2014/main" val="763153272"/>
                    </a:ext>
                  </a:extLst>
                </a:gridCol>
                <a:gridCol w="329184">
                  <a:extLst>
                    <a:ext uri="{9D8B030D-6E8A-4147-A177-3AD203B41FA5}">
                      <a16:colId xmlns:a16="http://schemas.microsoft.com/office/drawing/2014/main" val="2950596849"/>
                    </a:ext>
                  </a:extLst>
                </a:gridCol>
                <a:gridCol w="329184">
                  <a:extLst>
                    <a:ext uri="{9D8B030D-6E8A-4147-A177-3AD203B41FA5}">
                      <a16:colId xmlns:a16="http://schemas.microsoft.com/office/drawing/2014/main" val="2982673895"/>
                    </a:ext>
                  </a:extLst>
                </a:gridCol>
                <a:gridCol w="329184">
                  <a:extLst>
                    <a:ext uri="{9D8B030D-6E8A-4147-A177-3AD203B41FA5}">
                      <a16:colId xmlns:a16="http://schemas.microsoft.com/office/drawing/2014/main" val="3839873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354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- 2025-09-24 13:51:37</a:t>
                      </a:r>
                      <a:r>
                        <a:rPr kumimoji="0" lang="en-US" sz="1000" b="0" i="0" u="none" strike="noStrike" kern="1200" cap="none" spc="0" normalizeH="0" baseline="0" noProof="0">
                          <a:ln>
                            <a:noFill/>
                          </a:ln>
                          <a:solidFill>
                            <a:prstClr val="black"/>
                          </a:solidFill>
                          <a:effectLst/>
                          <a:uLnTx/>
                          <a:uFillTx/>
                          <a:latin typeface="Calibri"/>
                          <a:ea typeface="+mn-ea"/>
                          <a:cs typeface="+mn-cs"/>
                        </a:rPr>
                        <a:t>
 Our HR Specialist, Medalit T., visited the University of Southern California to connect with future insurance professionals and share all things Tokio Marine America.  While there, Medalit ran into Megan, our 2025 Rotational Summer Intern, who is graduating this December and exploring career opportunities for 2026!
Are you a recent grad looking to take the next step? 🎓 Check out our open roles and embark on your career journey with TMA!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https://quintly-eu-image-storage.s3.amazonaws.com/e33bbb9956bb05844e7317a82c09a400/141683ba50b3c1ccebac47de7087b398.jpg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21317673"/>
                  </a:ext>
                </a:extLst>
              </a:tr>
            </a:tbl>
          </a:graphicData>
        </a:graphic>
      </p:graphicFrame>
      <p:sp>
        <p:nvSpPr>
          <p:cNvPr id="4" name="Text Placeholder 3">
            <a:extLst>
              <a:ext uri="{FF2B5EF4-FFF2-40B4-BE49-F238E27FC236}">
                <a16:creationId xmlns:a16="http://schemas.microsoft.com/office/drawing/2014/main" id="{A2157359-1322-47D8-9E39-61677C5920E8}"/>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863788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4DE5A-A1C8-4CB3-9C21-74A04FC1A0BC}"/>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46F528B8-2D81-402B-89EA-C2307F02177E}"/>
              </a:ext>
            </a:extLst>
          </p:cNvPr>
          <p:cNvGraphicFramePr>
            <a:graphicFrameLocks noGrp="1"/>
          </p:cNvGraphicFramePr>
          <p:nvPr>
            <p:ph type="tbl" sz="quarter" idx="13"/>
            <p:extLst>
              <p:ext uri="{D42A27DB-BD31-4B8C-83A1-F6EECF244321}">
                <p14:modId xmlns:p14="http://schemas.microsoft.com/office/powerpoint/2010/main" val="120647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78981825"/>
                    </a:ext>
                  </a:extLst>
                </a:gridCol>
                <a:gridCol w="576072">
                  <a:extLst>
                    <a:ext uri="{9D8B030D-6E8A-4147-A177-3AD203B41FA5}">
                      <a16:colId xmlns:a16="http://schemas.microsoft.com/office/drawing/2014/main" val="4115955589"/>
                    </a:ext>
                  </a:extLst>
                </a:gridCol>
                <a:gridCol w="576072">
                  <a:extLst>
                    <a:ext uri="{9D8B030D-6E8A-4147-A177-3AD203B41FA5}">
                      <a16:colId xmlns:a16="http://schemas.microsoft.com/office/drawing/2014/main" val="114913694"/>
                    </a:ext>
                  </a:extLst>
                </a:gridCol>
                <a:gridCol w="576072">
                  <a:extLst>
                    <a:ext uri="{9D8B030D-6E8A-4147-A177-3AD203B41FA5}">
                      <a16:colId xmlns:a16="http://schemas.microsoft.com/office/drawing/2014/main" val="2672043087"/>
                    </a:ext>
                  </a:extLst>
                </a:gridCol>
                <a:gridCol w="576072">
                  <a:extLst>
                    <a:ext uri="{9D8B030D-6E8A-4147-A177-3AD203B41FA5}">
                      <a16:colId xmlns:a16="http://schemas.microsoft.com/office/drawing/2014/main" val="2905958820"/>
                    </a:ext>
                  </a:extLst>
                </a:gridCol>
                <a:gridCol w="576072">
                  <a:extLst>
                    <a:ext uri="{9D8B030D-6E8A-4147-A177-3AD203B41FA5}">
                      <a16:colId xmlns:a16="http://schemas.microsoft.com/office/drawing/2014/main" val="1482903773"/>
                    </a:ext>
                  </a:extLst>
                </a:gridCol>
                <a:gridCol w="576072">
                  <a:extLst>
                    <a:ext uri="{9D8B030D-6E8A-4147-A177-3AD203B41FA5}">
                      <a16:colId xmlns:a16="http://schemas.microsoft.com/office/drawing/2014/main" val="362788588"/>
                    </a:ext>
                  </a:extLst>
                </a:gridCol>
                <a:gridCol w="576072">
                  <a:extLst>
                    <a:ext uri="{9D8B030D-6E8A-4147-A177-3AD203B41FA5}">
                      <a16:colId xmlns:a16="http://schemas.microsoft.com/office/drawing/2014/main" val="216855119"/>
                    </a:ext>
                  </a:extLst>
                </a:gridCol>
                <a:gridCol w="576072">
                  <a:extLst>
                    <a:ext uri="{9D8B030D-6E8A-4147-A177-3AD203B41FA5}">
                      <a16:colId xmlns:a16="http://schemas.microsoft.com/office/drawing/2014/main" val="3743436740"/>
                    </a:ext>
                  </a:extLst>
                </a:gridCol>
                <a:gridCol w="576072">
                  <a:extLst>
                    <a:ext uri="{9D8B030D-6E8A-4147-A177-3AD203B41FA5}">
                      <a16:colId xmlns:a16="http://schemas.microsoft.com/office/drawing/2014/main" val="3120413182"/>
                    </a:ext>
                  </a:extLst>
                </a:gridCol>
                <a:gridCol w="576072">
                  <a:extLst>
                    <a:ext uri="{9D8B030D-6E8A-4147-A177-3AD203B41FA5}">
                      <a16:colId xmlns:a16="http://schemas.microsoft.com/office/drawing/2014/main" val="2563051225"/>
                    </a:ext>
                  </a:extLst>
                </a:gridCol>
                <a:gridCol w="576072">
                  <a:extLst>
                    <a:ext uri="{9D8B030D-6E8A-4147-A177-3AD203B41FA5}">
                      <a16:colId xmlns:a16="http://schemas.microsoft.com/office/drawing/2014/main" val="3136577859"/>
                    </a:ext>
                  </a:extLst>
                </a:gridCol>
                <a:gridCol w="576072">
                  <a:extLst>
                    <a:ext uri="{9D8B030D-6E8A-4147-A177-3AD203B41FA5}">
                      <a16:colId xmlns:a16="http://schemas.microsoft.com/office/drawing/2014/main" val="140412365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63372276"/>
                  </a:ext>
                </a:extLst>
              </a:tr>
              <a:tr h="370840">
                <a:tc>
                  <a:txBody>
                    <a:bodyPr/>
                    <a:lstStyle/>
                    <a:p>
                      <a:r>
                        <a:rPr lang="en-US" sz="1000"/>
                        <a:t>294</a:t>
                      </a:r>
                    </a:p>
                  </a:txBody>
                  <a:tcPr/>
                </a:tc>
                <a:tc>
                  <a:txBody>
                    <a:bodyPr/>
                    <a:lstStyle/>
                    <a:p>
                      <a:r>
                        <a:rPr lang="en-US" sz="1000"/>
                        <a:t>0</a:t>
                      </a:r>
                    </a:p>
                  </a:txBody>
                  <a:tcPr/>
                </a:tc>
                <a:tc>
                  <a:txBody>
                    <a:bodyPr/>
                    <a:lstStyle/>
                    <a:p>
                      <a:r>
                        <a:rPr lang="en-US" sz="1000"/>
                        <a:t>19</a:t>
                      </a:r>
                    </a:p>
                  </a:txBody>
                  <a:tcPr/>
                </a:tc>
                <a:tc>
                  <a:txBody>
                    <a:bodyPr/>
                    <a:lstStyle/>
                    <a:p>
                      <a:r>
                        <a:rPr lang="en-US" sz="1000"/>
                        <a:t>14</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8</a:t>
                      </a:r>
                    </a:p>
                  </a:txBody>
                  <a:tcPr/>
                </a:tc>
                <a:tc>
                  <a:txBody>
                    <a:bodyPr/>
                    <a:lstStyle/>
                    <a:p>
                      <a:r>
                        <a:rPr lang="en-US" sz="1000"/>
                        <a:t>4</a:t>
                      </a:r>
                    </a:p>
                  </a:txBody>
                  <a:tcPr/>
                </a:tc>
                <a:tc>
                  <a:txBody>
                    <a:bodyPr/>
                    <a:lstStyle/>
                    <a:p>
                      <a:r>
                        <a:rPr lang="en-US" sz="1000"/>
                        <a:t>0.5345 %</a:t>
                      </a:r>
                    </a:p>
                  </a:txBody>
                  <a:tcPr/>
                </a:tc>
                <a:tc>
                  <a:txBody>
                    <a:bodyPr/>
                    <a:lstStyle/>
                    <a:p>
                      <a:r>
                        <a:rPr lang="en-US" sz="1000"/>
                        <a:t>0.0 %</a:t>
                      </a:r>
                    </a:p>
                  </a:txBody>
                  <a:tcPr/>
                </a:tc>
                <a:extLst>
                  <a:ext uri="{0D108BD9-81ED-4DB2-BD59-A6C34878D82A}">
                    <a16:rowId xmlns:a16="http://schemas.microsoft.com/office/drawing/2014/main" val="1290190667"/>
                  </a:ext>
                </a:extLst>
              </a:tr>
            </a:tbl>
          </a:graphicData>
        </a:graphic>
      </p:graphicFrame>
      <p:sp>
        <p:nvSpPr>
          <p:cNvPr id="4" name="Text Placeholder 3">
            <a:extLst>
              <a:ext uri="{FF2B5EF4-FFF2-40B4-BE49-F238E27FC236}">
                <a16:creationId xmlns:a16="http://schemas.microsoft.com/office/drawing/2014/main" id="{E5502932-3A9F-4414-810D-615B1D5231D1}"/>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184238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543DC-A49E-4431-8CB6-B4B10795B2BB}"/>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9FEA450-EB96-4CA9-9FCB-F1E2C1534719}"/>
              </a:ext>
            </a:extLst>
          </p:cNvPr>
          <p:cNvGraphicFramePr>
            <a:graphicFrameLocks noGrp="1"/>
          </p:cNvGraphicFramePr>
          <p:nvPr>
            <p:ph type="chart" sz="quarter" idx="13"/>
            <p:extLst>
              <p:ext uri="{D42A27DB-BD31-4B8C-83A1-F6EECF244321}">
                <p14:modId xmlns:p14="http://schemas.microsoft.com/office/powerpoint/2010/main" val="3659618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4E29E7-383C-415F-8F5A-3A29F149CC0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CB3C2BD-529D-4BCF-BF54-E729B9BA5B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9609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5B862-2506-478A-B9CE-DAF7E00881BE}"/>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9CC46C0C-5E95-4D53-AFCA-783FCAA5A596}"/>
              </a:ext>
            </a:extLst>
          </p:cNvPr>
          <p:cNvGraphicFramePr>
            <a:graphicFrameLocks noGrp="1"/>
          </p:cNvGraphicFramePr>
          <p:nvPr>
            <p:ph type="chart" sz="quarter" idx="13"/>
            <p:extLst>
              <p:ext uri="{D42A27DB-BD31-4B8C-83A1-F6EECF244321}">
                <p14:modId xmlns:p14="http://schemas.microsoft.com/office/powerpoint/2010/main" val="1886379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D41A75-8B4C-4BC4-A159-0FE3C3BE9AF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D6BED67-D5B5-4B83-9471-DC4CC73FA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285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6B8EF-76B9-4313-B167-2C239732D64C}"/>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6274DD69-90D0-4482-9D11-A194E41D530D}"/>
              </a:ext>
            </a:extLst>
          </p:cNvPr>
          <p:cNvGraphicFramePr>
            <a:graphicFrameLocks noGrp="1"/>
          </p:cNvGraphicFramePr>
          <p:nvPr>
            <p:ph type="chart" sz="quarter" idx="13"/>
            <p:extLst>
              <p:ext uri="{D42A27DB-BD31-4B8C-83A1-F6EECF244321}">
                <p14:modId xmlns:p14="http://schemas.microsoft.com/office/powerpoint/2010/main" val="2224800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BA9A61-5DEF-4D6B-BF4E-E102F90E699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823773E-6DA4-4916-90D4-8CF68B648A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8432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2F794-808D-4AF8-9C7C-043F36D3FB27}"/>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16055157-32A0-4528-ACCD-FB0488F7BD7E}"/>
              </a:ext>
            </a:extLst>
          </p:cNvPr>
          <p:cNvGraphicFramePr>
            <a:graphicFrameLocks noGrp="1"/>
          </p:cNvGraphicFramePr>
          <p:nvPr>
            <p:ph type="tbl" sz="quarter" idx="13"/>
            <p:extLst>
              <p:ext uri="{D42A27DB-BD31-4B8C-83A1-F6EECF244321}">
                <p14:modId xmlns:p14="http://schemas.microsoft.com/office/powerpoint/2010/main" val="806336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79355150"/>
                    </a:ext>
                  </a:extLst>
                </a:gridCol>
                <a:gridCol w="1152144">
                  <a:extLst>
                    <a:ext uri="{9D8B030D-6E8A-4147-A177-3AD203B41FA5}">
                      <a16:colId xmlns:a16="http://schemas.microsoft.com/office/drawing/2014/main" val="3648310714"/>
                    </a:ext>
                  </a:extLst>
                </a:gridCol>
                <a:gridCol w="1152144">
                  <a:extLst>
                    <a:ext uri="{9D8B030D-6E8A-4147-A177-3AD203B41FA5}">
                      <a16:colId xmlns:a16="http://schemas.microsoft.com/office/drawing/2014/main" val="4242228291"/>
                    </a:ext>
                  </a:extLst>
                </a:gridCol>
                <a:gridCol w="1152144">
                  <a:extLst>
                    <a:ext uri="{9D8B030D-6E8A-4147-A177-3AD203B41FA5}">
                      <a16:colId xmlns:a16="http://schemas.microsoft.com/office/drawing/2014/main" val="527031551"/>
                    </a:ext>
                  </a:extLst>
                </a:gridCol>
                <a:gridCol w="1152144">
                  <a:extLst>
                    <a:ext uri="{9D8B030D-6E8A-4147-A177-3AD203B41FA5}">
                      <a16:colId xmlns:a16="http://schemas.microsoft.com/office/drawing/2014/main" val="384274644"/>
                    </a:ext>
                  </a:extLst>
                </a:gridCol>
                <a:gridCol w="1152144">
                  <a:extLst>
                    <a:ext uri="{9D8B030D-6E8A-4147-A177-3AD203B41FA5}">
                      <a16:colId xmlns:a16="http://schemas.microsoft.com/office/drawing/2014/main" val="366077828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589648748"/>
                  </a:ext>
                </a:extLst>
              </a:tr>
              <a:tr h="370840">
                <a:tc>
                  <a:txBody>
                    <a:bodyPr/>
                    <a:lstStyle/>
                    <a:p>
                      <a:r>
                        <a:rPr lang="en-US" sz="1000" b="1"/>
                        <a:t>@TokioMAmerica - 2025-09-22 15:24:14</a:t>
                      </a:r>
                      <a:r>
                        <a:rPr lang="en-US" sz="1000"/>
                        <a:t>
 Our Pasadena team protected their local beaches &amp;amp; marine life by participating in the annual #CaliforniaCoastalCleanup with our non-profit partner, @HealTheBay! Every year, TMA volunteers come together with their families &amp;amp; friends to remove trash from their beaches &amp;amp; waterways. https://t.co/Cf06EOMaH6</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4</a:t>
                      </a:r>
                    </a:p>
                  </a:txBody>
                  <a:tcPr/>
                </a:tc>
                <a:tc>
                  <a:txBody>
                    <a:bodyPr/>
                    <a:lstStyle/>
                    <a:p>
                      <a:r>
                        <a:rPr lang="en-US" sz="1000"/>
                        <a:t>1.3605 %</a:t>
                      </a:r>
                    </a:p>
                  </a:txBody>
                  <a:tcPr/>
                </a:tc>
                <a:extLst>
                  <a:ext uri="{0D108BD9-81ED-4DB2-BD59-A6C34878D82A}">
                    <a16:rowId xmlns:a16="http://schemas.microsoft.com/office/drawing/2014/main" val="1474020381"/>
                  </a:ext>
                </a:extLst>
              </a:tr>
              <a:tr h="370840">
                <a:tc>
                  <a:txBody>
                    <a:bodyPr/>
                    <a:lstStyle/>
                    <a:p>
                      <a:r>
                        <a:rPr lang="en-US" sz="1000" b="1"/>
                        <a:t>@TokioMAmerica - 2025-09-03 15:20:42</a:t>
                      </a:r>
                      <a:r>
                        <a:rPr lang="en-US" sz="1000"/>
                        <a:t>
 Our leadership team completed their town hall tour with our Plano, TX office! Our employees heard from our CEO, Kenyu Okuda, about TMA's goals for the year. Afterwards, our employees enjoyed a lunch &amp;amp; were treated to special cupcakes &amp;amp; tumblers as a thank you for their hard work! https://t.co/WopKy5czau</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1.0204 %</a:t>
                      </a:r>
                    </a:p>
                  </a:txBody>
                  <a:tcPr/>
                </a:tc>
                <a:extLst>
                  <a:ext uri="{0D108BD9-81ED-4DB2-BD59-A6C34878D82A}">
                    <a16:rowId xmlns:a16="http://schemas.microsoft.com/office/drawing/2014/main" val="515335424"/>
                  </a:ext>
                </a:extLst>
              </a:tr>
              <a:tr h="370840">
                <a:tc>
                  <a:txBody>
                    <a:bodyPr/>
                    <a:lstStyle/>
                    <a:p>
                      <a:r>
                        <a:rPr lang="en-US" sz="1000" b="1"/>
                        <a:t>@TokioMAmerica - 2025-09-17 14:51:29</a:t>
                      </a:r>
                      <a:r>
                        <a:rPr lang="en-US" sz="1000"/>
                        <a:t>
 We're excited to announce that TMA was selected as one of the 2025 Best Places to Work for Women! Thanks to our employees for your commitment to making TMA a great workplace! See our openings &amp;amp; join a company that fosters a supportive workplace for women. https://t.co/7Y47Mu83FT https://t.co/Tbkc7hpzpx</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1.0204 %</a:t>
                      </a:r>
                    </a:p>
                  </a:txBody>
                  <a:tcPr/>
                </a:tc>
                <a:extLst>
                  <a:ext uri="{0D108BD9-81ED-4DB2-BD59-A6C34878D82A}">
                    <a16:rowId xmlns:a16="http://schemas.microsoft.com/office/drawing/2014/main" val="3390216933"/>
                  </a:ext>
                </a:extLst>
              </a:tr>
            </a:tbl>
          </a:graphicData>
        </a:graphic>
      </p:graphicFrame>
      <p:sp>
        <p:nvSpPr>
          <p:cNvPr id="4" name="Text Placeholder 3">
            <a:extLst>
              <a:ext uri="{FF2B5EF4-FFF2-40B4-BE49-F238E27FC236}">
                <a16:creationId xmlns:a16="http://schemas.microsoft.com/office/drawing/2014/main" id="{21DF2CF1-B7FD-49C1-A5E1-A4D2D53B424A}"/>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3840418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31449-ABF1-4684-9EBB-BA62EB7DCF9A}"/>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A4644E6-E993-4E27-A2F6-65B216B60D0B}"/>
              </a:ext>
            </a:extLst>
          </p:cNvPr>
          <p:cNvGraphicFramePr>
            <a:graphicFrameLocks noGrp="1"/>
          </p:cNvGraphicFramePr>
          <p:nvPr>
            <p:ph type="tbl" sz="quarter" idx="13"/>
            <p:extLst>
              <p:ext uri="{D42A27DB-BD31-4B8C-83A1-F6EECF244321}">
                <p14:modId xmlns:p14="http://schemas.microsoft.com/office/powerpoint/2010/main" val="4269732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98494383"/>
                    </a:ext>
                  </a:extLst>
                </a:gridCol>
                <a:gridCol w="658368">
                  <a:extLst>
                    <a:ext uri="{9D8B030D-6E8A-4147-A177-3AD203B41FA5}">
                      <a16:colId xmlns:a16="http://schemas.microsoft.com/office/drawing/2014/main" val="1615224284"/>
                    </a:ext>
                  </a:extLst>
                </a:gridCol>
                <a:gridCol w="658368">
                  <a:extLst>
                    <a:ext uri="{9D8B030D-6E8A-4147-A177-3AD203B41FA5}">
                      <a16:colId xmlns:a16="http://schemas.microsoft.com/office/drawing/2014/main" val="4074346719"/>
                    </a:ext>
                  </a:extLst>
                </a:gridCol>
                <a:gridCol w="658368">
                  <a:extLst>
                    <a:ext uri="{9D8B030D-6E8A-4147-A177-3AD203B41FA5}">
                      <a16:colId xmlns:a16="http://schemas.microsoft.com/office/drawing/2014/main" val="235884051"/>
                    </a:ext>
                  </a:extLst>
                </a:gridCol>
                <a:gridCol w="658368">
                  <a:extLst>
                    <a:ext uri="{9D8B030D-6E8A-4147-A177-3AD203B41FA5}">
                      <a16:colId xmlns:a16="http://schemas.microsoft.com/office/drawing/2014/main" val="3987260661"/>
                    </a:ext>
                  </a:extLst>
                </a:gridCol>
                <a:gridCol w="658368">
                  <a:extLst>
                    <a:ext uri="{9D8B030D-6E8A-4147-A177-3AD203B41FA5}">
                      <a16:colId xmlns:a16="http://schemas.microsoft.com/office/drawing/2014/main" val="3070643353"/>
                    </a:ext>
                  </a:extLst>
                </a:gridCol>
                <a:gridCol w="658368">
                  <a:extLst>
                    <a:ext uri="{9D8B030D-6E8A-4147-A177-3AD203B41FA5}">
                      <a16:colId xmlns:a16="http://schemas.microsoft.com/office/drawing/2014/main" val="2874580476"/>
                    </a:ext>
                  </a:extLst>
                </a:gridCol>
                <a:gridCol w="658368">
                  <a:extLst>
                    <a:ext uri="{9D8B030D-6E8A-4147-A177-3AD203B41FA5}">
                      <a16:colId xmlns:a16="http://schemas.microsoft.com/office/drawing/2014/main" val="1234497492"/>
                    </a:ext>
                  </a:extLst>
                </a:gridCol>
                <a:gridCol w="658368">
                  <a:extLst>
                    <a:ext uri="{9D8B030D-6E8A-4147-A177-3AD203B41FA5}">
                      <a16:colId xmlns:a16="http://schemas.microsoft.com/office/drawing/2014/main" val="2103450784"/>
                    </a:ext>
                  </a:extLst>
                </a:gridCol>
                <a:gridCol w="658368">
                  <a:extLst>
                    <a:ext uri="{9D8B030D-6E8A-4147-A177-3AD203B41FA5}">
                      <a16:colId xmlns:a16="http://schemas.microsoft.com/office/drawing/2014/main" val="1591809219"/>
                    </a:ext>
                  </a:extLst>
                </a:gridCol>
                <a:gridCol w="658368">
                  <a:extLst>
                    <a:ext uri="{9D8B030D-6E8A-4147-A177-3AD203B41FA5}">
                      <a16:colId xmlns:a16="http://schemas.microsoft.com/office/drawing/2014/main" val="2806764305"/>
                    </a:ext>
                  </a:extLst>
                </a:gridCol>
                <a:gridCol w="658368">
                  <a:extLst>
                    <a:ext uri="{9D8B030D-6E8A-4147-A177-3AD203B41FA5}">
                      <a16:colId xmlns:a16="http://schemas.microsoft.com/office/drawing/2014/main" val="197357200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278981096"/>
                  </a:ext>
                </a:extLst>
              </a:tr>
              <a:tr h="370840">
                <a:tc>
                  <a:txBody>
                    <a:bodyPr/>
                    <a:lstStyle/>
                    <a:p>
                      <a:r>
                        <a:rPr lang="en-US" sz="1000"/>
                        <a:t>25384</a:t>
                      </a:r>
                    </a:p>
                  </a:txBody>
                  <a:tcPr/>
                </a:tc>
                <a:tc>
                  <a:txBody>
                    <a:bodyPr/>
                    <a:lstStyle/>
                    <a:p>
                      <a:r>
                        <a:rPr lang="en-US" sz="1000"/>
                        <a:t>214</a:t>
                      </a:r>
                    </a:p>
                  </a:txBody>
                  <a:tcPr/>
                </a:tc>
                <a:tc>
                  <a:txBody>
                    <a:bodyPr/>
                    <a:lstStyle/>
                    <a:p>
                      <a:r>
                        <a:rPr lang="en-US" sz="1000"/>
                        <a:t>14</a:t>
                      </a:r>
                    </a:p>
                  </a:txBody>
                  <a:tcPr/>
                </a:tc>
                <a:tc>
                  <a:txBody>
                    <a:bodyPr/>
                    <a:lstStyle/>
                    <a:p>
                      <a:r>
                        <a:rPr lang="en-US" sz="1000"/>
                        <a:t>687</a:t>
                      </a:r>
                    </a:p>
                  </a:txBody>
                  <a:tcPr/>
                </a:tc>
                <a:tc>
                  <a:txBody>
                    <a:bodyPr/>
                    <a:lstStyle/>
                    <a:p>
                      <a:r>
                        <a:rPr lang="en-US" sz="1000"/>
                        <a:t>49.071428571429</a:t>
                      </a:r>
                    </a:p>
                  </a:txBody>
                  <a:tcPr/>
                </a:tc>
                <a:tc>
                  <a:txBody>
                    <a:bodyPr/>
                    <a:lstStyle/>
                    <a:p>
                      <a:r>
                        <a:rPr lang="en-US" sz="1000"/>
                        <a:t>3</a:t>
                      </a:r>
                    </a:p>
                  </a:txBody>
                  <a:tcPr/>
                </a:tc>
                <a:tc>
                  <a:txBody>
                    <a:bodyPr/>
                    <a:lstStyle/>
                    <a:p>
                      <a:r>
                        <a:rPr lang="en-US" sz="1000"/>
                        <a:t>4</a:t>
                      </a:r>
                    </a:p>
                  </a:txBody>
                  <a:tcPr/>
                </a:tc>
                <a:tc>
                  <a:txBody>
                    <a:bodyPr/>
                    <a:lstStyle/>
                    <a:p>
                      <a:r>
                        <a:rPr lang="en-US" sz="1000"/>
                        <a:t>2530</a:t>
                      </a:r>
                    </a:p>
                  </a:txBody>
                  <a:tcPr/>
                </a:tc>
                <a:tc>
                  <a:txBody>
                    <a:bodyPr/>
                    <a:lstStyle/>
                    <a:p>
                      <a:r>
                        <a:rPr lang="en-US" sz="1000"/>
                        <a:t>20942</a:t>
                      </a:r>
                    </a:p>
                  </a:txBody>
                  <a:tcPr/>
                </a:tc>
                <a:tc>
                  <a:txBody>
                    <a:bodyPr/>
                    <a:lstStyle/>
                    <a:p>
                      <a:r>
                        <a:rPr lang="en-US" sz="1000"/>
                        <a:t>1495.8571428571</a:t>
                      </a:r>
                    </a:p>
                  </a:txBody>
                  <a:tcPr/>
                </a:tc>
                <a:tc>
                  <a:txBody>
                    <a:bodyPr/>
                    <a:lstStyle/>
                    <a:p>
                      <a:r>
                        <a:rPr lang="en-US" sz="1000"/>
                        <a:t>12.802294848501 %</a:t>
                      </a:r>
                    </a:p>
                  </a:txBody>
                  <a:tcPr/>
                </a:tc>
                <a:tc>
                  <a:txBody>
                    <a:bodyPr/>
                    <a:lstStyle/>
                    <a:p>
                      <a:r>
                        <a:rPr lang="en-US" sz="1000"/>
                        <a:t>0</a:t>
                      </a:r>
                    </a:p>
                  </a:txBody>
                  <a:tcPr/>
                </a:tc>
                <a:extLst>
                  <a:ext uri="{0D108BD9-81ED-4DB2-BD59-A6C34878D82A}">
                    <a16:rowId xmlns:a16="http://schemas.microsoft.com/office/drawing/2014/main" val="1088035372"/>
                  </a:ext>
                </a:extLst>
              </a:tr>
            </a:tbl>
          </a:graphicData>
        </a:graphic>
      </p:graphicFrame>
      <p:sp>
        <p:nvSpPr>
          <p:cNvPr id="4" name="Text Placeholder 3">
            <a:extLst>
              <a:ext uri="{FF2B5EF4-FFF2-40B4-BE49-F238E27FC236}">
                <a16:creationId xmlns:a16="http://schemas.microsoft.com/office/drawing/2014/main" id="{5B9AA974-3425-4FB9-8C35-FFF2E03349BB}"/>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010761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9733-C701-4110-97BA-A66952BAE64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5E70AE0-C985-417A-B4EE-44D0533489E6}"/>
              </a:ext>
            </a:extLst>
          </p:cNvPr>
          <p:cNvGraphicFramePr>
            <a:graphicFrameLocks noGrp="1"/>
          </p:cNvGraphicFramePr>
          <p:nvPr>
            <p:ph type="chart" sz="quarter" idx="13"/>
            <p:extLst>
              <p:ext uri="{D42A27DB-BD31-4B8C-83A1-F6EECF244321}">
                <p14:modId xmlns:p14="http://schemas.microsoft.com/office/powerpoint/2010/main" val="2824164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4A319B-F9AC-4351-B2D0-7B68684B88D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A96ED40-BDB4-4A38-9482-4FCCC71256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747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EF3E-2D62-48A4-836C-3817DDD32AC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3FB65B3-62AA-4414-A584-6C5721739D85}"/>
              </a:ext>
            </a:extLst>
          </p:cNvPr>
          <p:cNvGraphicFramePr>
            <a:graphicFrameLocks noGrp="1"/>
          </p:cNvGraphicFramePr>
          <p:nvPr>
            <p:ph type="chart" sz="quarter" idx="13"/>
            <p:extLst>
              <p:ext uri="{D42A27DB-BD31-4B8C-83A1-F6EECF244321}">
                <p14:modId xmlns:p14="http://schemas.microsoft.com/office/powerpoint/2010/main" val="3730775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7C1282-57D3-4B03-81D8-9BBB550E37D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5BDD21C-17C8-479E-80F2-987DC3A346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9480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C6F64-F7BB-4044-8D89-1BA9368C9BA6}"/>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015D9CD-CC3F-4D5D-866B-56BC020C8DD0}"/>
              </a:ext>
            </a:extLst>
          </p:cNvPr>
          <p:cNvGraphicFramePr>
            <a:graphicFrameLocks noGrp="1"/>
          </p:cNvGraphicFramePr>
          <p:nvPr>
            <p:ph type="chart" sz="quarter" idx="13"/>
            <p:extLst>
              <p:ext uri="{D42A27DB-BD31-4B8C-83A1-F6EECF244321}">
                <p14:modId xmlns:p14="http://schemas.microsoft.com/office/powerpoint/2010/main" val="3843178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628E31-0CB0-4C63-923D-6759BE6EF62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8010809-665C-46C5-8B72-34C3804265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483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0A525-8886-4592-9CD5-F4D6BF81C172}"/>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57E931A9-926C-4DF4-A8BA-F2E5CFCC6AAD}"/>
              </a:ext>
            </a:extLst>
          </p:cNvPr>
          <p:cNvGraphicFramePr>
            <a:graphicFrameLocks noGrp="1"/>
          </p:cNvGraphicFramePr>
          <p:nvPr>
            <p:ph type="chart" sz="quarter" idx="13"/>
            <p:extLst>
              <p:ext uri="{D42A27DB-BD31-4B8C-83A1-F6EECF244321}">
                <p14:modId xmlns:p14="http://schemas.microsoft.com/office/powerpoint/2010/main" val="3778415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B951C8-EAE2-4595-B75E-C896433CC65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DE91220-DB97-4460-BB8D-A947865F17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3540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1100D-61DE-484D-A152-809709B9A071}"/>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F11F6F60-3420-4212-812B-66938AC86237}"/>
              </a:ext>
            </a:extLst>
          </p:cNvPr>
          <p:cNvGraphicFramePr>
            <a:graphicFrameLocks noGrp="1"/>
          </p:cNvGraphicFramePr>
          <p:nvPr>
            <p:ph type="tbl" sz="quarter" idx="13"/>
            <p:extLst>
              <p:ext uri="{D42A27DB-BD31-4B8C-83A1-F6EECF244321}">
                <p14:modId xmlns:p14="http://schemas.microsoft.com/office/powerpoint/2010/main" val="3339566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8139262"/>
                    </a:ext>
                  </a:extLst>
                </a:gridCol>
                <a:gridCol w="905256">
                  <a:extLst>
                    <a:ext uri="{9D8B030D-6E8A-4147-A177-3AD203B41FA5}">
                      <a16:colId xmlns:a16="http://schemas.microsoft.com/office/drawing/2014/main" val="2094684952"/>
                    </a:ext>
                  </a:extLst>
                </a:gridCol>
                <a:gridCol w="576072">
                  <a:extLst>
                    <a:ext uri="{9D8B030D-6E8A-4147-A177-3AD203B41FA5}">
                      <a16:colId xmlns:a16="http://schemas.microsoft.com/office/drawing/2014/main" val="4064966990"/>
                    </a:ext>
                  </a:extLst>
                </a:gridCol>
                <a:gridCol w="576072">
                  <a:extLst>
                    <a:ext uri="{9D8B030D-6E8A-4147-A177-3AD203B41FA5}">
                      <a16:colId xmlns:a16="http://schemas.microsoft.com/office/drawing/2014/main" val="4088952877"/>
                    </a:ext>
                  </a:extLst>
                </a:gridCol>
                <a:gridCol w="576072">
                  <a:extLst>
                    <a:ext uri="{9D8B030D-6E8A-4147-A177-3AD203B41FA5}">
                      <a16:colId xmlns:a16="http://schemas.microsoft.com/office/drawing/2014/main" val="171237186"/>
                    </a:ext>
                  </a:extLst>
                </a:gridCol>
                <a:gridCol w="576072">
                  <a:extLst>
                    <a:ext uri="{9D8B030D-6E8A-4147-A177-3AD203B41FA5}">
                      <a16:colId xmlns:a16="http://schemas.microsoft.com/office/drawing/2014/main" val="299561945"/>
                    </a:ext>
                  </a:extLst>
                </a:gridCol>
                <a:gridCol w="576072">
                  <a:extLst>
                    <a:ext uri="{9D8B030D-6E8A-4147-A177-3AD203B41FA5}">
                      <a16:colId xmlns:a16="http://schemas.microsoft.com/office/drawing/2014/main" val="2131058568"/>
                    </a:ext>
                  </a:extLst>
                </a:gridCol>
                <a:gridCol w="576072">
                  <a:extLst>
                    <a:ext uri="{9D8B030D-6E8A-4147-A177-3AD203B41FA5}">
                      <a16:colId xmlns:a16="http://schemas.microsoft.com/office/drawing/2014/main" val="4147869922"/>
                    </a:ext>
                  </a:extLst>
                </a:gridCol>
                <a:gridCol w="576072">
                  <a:extLst>
                    <a:ext uri="{9D8B030D-6E8A-4147-A177-3AD203B41FA5}">
                      <a16:colId xmlns:a16="http://schemas.microsoft.com/office/drawing/2014/main" val="2938477617"/>
                    </a:ext>
                  </a:extLst>
                </a:gridCol>
                <a:gridCol w="576072">
                  <a:extLst>
                    <a:ext uri="{9D8B030D-6E8A-4147-A177-3AD203B41FA5}">
                      <a16:colId xmlns:a16="http://schemas.microsoft.com/office/drawing/2014/main" val="504605635"/>
                    </a:ext>
                  </a:extLst>
                </a:gridCol>
                <a:gridCol w="576072">
                  <a:extLst>
                    <a:ext uri="{9D8B030D-6E8A-4147-A177-3AD203B41FA5}">
                      <a16:colId xmlns:a16="http://schemas.microsoft.com/office/drawing/2014/main" val="2609599649"/>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652197870"/>
                  </a:ext>
                </a:extLst>
              </a:tr>
              <a:tr h="370840">
                <a:tc>
                  <a:txBody>
                    <a:bodyPr/>
                    <a:lstStyle/>
                    <a:p>
                      <a:r>
                        <a:rPr lang="en-US" sz="1000"/>
                        <a:t>09/15/2025 16:07:18</a:t>
                      </a:r>
                    </a:p>
                  </a:txBody>
                  <a:tcPr/>
                </a:tc>
                <a:tc>
                  <a:txBody>
                    <a:bodyPr/>
                    <a:lstStyle/>
                    <a:p>
                      <a:r>
                        <a:rPr lang="en-US" sz="1000"/>
                        <a:t>09/15/2025 16:07:18</a:t>
                      </a:r>
                    </a:p>
                  </a:txBody>
                  <a:tcPr/>
                </a:tc>
                <a:tc>
                  <a:txBody>
                    <a:bodyPr/>
                    <a:lstStyle/>
                    <a:p>
                      <a:r>
                        <a:rPr lang="en-US" sz="1000"/>
                        <a:t>Gallery</a:t>
                      </a:r>
                    </a:p>
                  </a:txBody>
                  <a:tcPr/>
                </a:tc>
                <a:tc>
                  <a:txBody>
                    <a:bodyPr/>
                    <a:lstStyle/>
                    <a:p>
                      <a:r>
                        <a:rPr lang="en-US" sz="1000"/>
                        <a:t>110</a:t>
                      </a:r>
                    </a:p>
                  </a:txBody>
                  <a:tcPr/>
                </a:tc>
                <a:tc>
                  <a:txBody>
                    <a:bodyPr/>
                    <a:lstStyle/>
                    <a:p>
                      <a:r>
                        <a:rPr lang="en-US" sz="1000"/>
                        <a:t>0</a:t>
                      </a:r>
                    </a:p>
                  </a:txBody>
                  <a:tcPr/>
                </a:tc>
                <a:tc>
                  <a:txBody>
                    <a:bodyPr/>
                    <a:lstStyle/>
                    <a:p>
                      <a:r>
                        <a:rPr lang="en-US" sz="1000"/>
                        <a:t>0</a:t>
                      </a:r>
                    </a:p>
                  </a:txBody>
                  <a:tcPr/>
                </a:tc>
                <a:tc>
                  <a:txBody>
                    <a:bodyPr/>
                    <a:lstStyle/>
                    <a:p>
                      <a:r>
                        <a:rPr lang="en-US" sz="1000"/>
                        <a:t>644</a:t>
                      </a:r>
                    </a:p>
                  </a:txBody>
                  <a:tcPr/>
                </a:tc>
                <a:tc>
                  <a:txBody>
                    <a:bodyPr/>
                    <a:lstStyle/>
                    <a:p>
                      <a:r>
                        <a:rPr lang="en-US" sz="1000"/>
                        <a:t>24.346141427188 %</a:t>
                      </a:r>
                    </a:p>
                  </a:txBody>
                  <a:tcPr/>
                </a:tc>
                <a:tc>
                  <a:txBody>
                    <a:bodyPr/>
                    <a:lstStyle/>
                    <a:p>
                      <a:r>
                        <a:rPr lang="en-US" sz="1000"/>
                        <a:t>3097</a:t>
                      </a:r>
                    </a:p>
                  </a:txBody>
                  <a:tcPr/>
                </a:tc>
                <a:tc>
                  <a:txBody>
                    <a:bodyPr/>
                    <a:lstStyle/>
                    <a:p>
                      <a:r>
                        <a:rPr lang="en-US" sz="1000"/>
                        <a:t>1597</a:t>
                      </a:r>
                    </a:p>
                  </a:txBody>
                  <a:tcPr/>
                </a:tc>
                <a:tc>
                  <a:txBody>
                    <a:bodyPr/>
                    <a:lstStyle/>
                    <a:p>
                      <a:r>
                        <a:rPr lang="en-US" sz="1000"/>
                        <a:t>n/a</a:t>
                      </a:r>
                    </a:p>
                  </a:txBody>
                  <a:tcPr/>
                </a:tc>
                <a:extLst>
                  <a:ext uri="{0D108BD9-81ED-4DB2-BD59-A6C34878D82A}">
                    <a16:rowId xmlns:a16="http://schemas.microsoft.com/office/drawing/2014/main" val="1477376072"/>
                  </a:ext>
                </a:extLst>
              </a:tr>
              <a:tr h="370840">
                <a:tc>
                  <a:txBody>
                    <a:bodyPr/>
                    <a:lstStyle/>
                    <a:p>
                      <a:r>
                        <a:rPr lang="en-US" sz="1000"/>
                        <a:t>09/10/2025 13:31:23</a:t>
                      </a:r>
                    </a:p>
                  </a:txBody>
                  <a:tcPr/>
                </a:tc>
                <a:tc>
                  <a:txBody>
                    <a:bodyPr/>
                    <a:lstStyle/>
                    <a:p>
                      <a:r>
                        <a:rPr lang="en-US" sz="1000"/>
                        <a:t>09/10/2025 13:31:23</a:t>
                      </a:r>
                    </a:p>
                  </a:txBody>
                  <a:tcPr/>
                </a:tc>
                <a:tc>
                  <a:txBody>
                    <a:bodyPr/>
                    <a:lstStyle/>
                    <a:p>
                      <a:r>
                        <a:rPr lang="en-US" sz="1000"/>
                        <a:t>Image</a:t>
                      </a:r>
                    </a:p>
                  </a:txBody>
                  <a:tcPr/>
                </a:tc>
                <a:tc>
                  <a:txBody>
                    <a:bodyPr/>
                    <a:lstStyle/>
                    <a:p>
                      <a:r>
                        <a:rPr lang="en-US" sz="1000"/>
                        <a:t>84</a:t>
                      </a:r>
                    </a:p>
                  </a:txBody>
                  <a:tcPr/>
                </a:tc>
                <a:tc>
                  <a:txBody>
                    <a:bodyPr/>
                    <a:lstStyle/>
                    <a:p>
                      <a:r>
                        <a:rPr lang="en-US" sz="1000"/>
                        <a:t>0</a:t>
                      </a:r>
                    </a:p>
                  </a:txBody>
                  <a:tcPr/>
                </a:tc>
                <a:tc>
                  <a:txBody>
                    <a:bodyPr/>
                    <a:lstStyle/>
                    <a:p>
                      <a:r>
                        <a:rPr lang="en-US" sz="1000"/>
                        <a:t>1</a:t>
                      </a:r>
                    </a:p>
                  </a:txBody>
                  <a:tcPr/>
                </a:tc>
                <a:tc>
                  <a:txBody>
                    <a:bodyPr/>
                    <a:lstStyle/>
                    <a:p>
                      <a:r>
                        <a:rPr lang="en-US" sz="1000"/>
                        <a:t>49</a:t>
                      </a:r>
                    </a:p>
                  </a:txBody>
                  <a:tcPr/>
                </a:tc>
                <a:tc>
                  <a:txBody>
                    <a:bodyPr/>
                    <a:lstStyle/>
                    <a:p>
                      <a:r>
                        <a:rPr lang="en-US" sz="1000"/>
                        <a:t>6.6600397614314 %</a:t>
                      </a:r>
                    </a:p>
                  </a:txBody>
                  <a:tcPr/>
                </a:tc>
                <a:tc>
                  <a:txBody>
                    <a:bodyPr/>
                    <a:lstStyle/>
                    <a:p>
                      <a:r>
                        <a:rPr lang="en-US" sz="1000"/>
                        <a:t>2012</a:t>
                      </a:r>
                    </a:p>
                  </a:txBody>
                  <a:tcPr/>
                </a:tc>
                <a:tc>
                  <a:txBody>
                    <a:bodyPr/>
                    <a:lstStyle/>
                    <a:p>
                      <a:r>
                        <a:rPr lang="en-US" sz="1000"/>
                        <a:t>1381</a:t>
                      </a:r>
                    </a:p>
                  </a:txBody>
                  <a:tcPr/>
                </a:tc>
                <a:tc>
                  <a:txBody>
                    <a:bodyPr/>
                    <a:lstStyle/>
                    <a:p>
                      <a:r>
                        <a:rPr lang="en-US" sz="1000"/>
                        <a:t>n/a</a:t>
                      </a:r>
                    </a:p>
                  </a:txBody>
                  <a:tcPr/>
                </a:tc>
                <a:extLst>
                  <a:ext uri="{0D108BD9-81ED-4DB2-BD59-A6C34878D82A}">
                    <a16:rowId xmlns:a16="http://schemas.microsoft.com/office/drawing/2014/main" val="199486151"/>
                  </a:ext>
                </a:extLst>
              </a:tr>
              <a:tr h="370840">
                <a:tc>
                  <a:txBody>
                    <a:bodyPr/>
                    <a:lstStyle/>
                    <a:p>
                      <a:r>
                        <a:rPr lang="en-US" sz="1000"/>
                        <a:t>09/24/2025 13:47:58</a:t>
                      </a:r>
                    </a:p>
                  </a:txBody>
                  <a:tcPr/>
                </a:tc>
                <a:tc>
                  <a:txBody>
                    <a:bodyPr/>
                    <a:lstStyle/>
                    <a:p>
                      <a:r>
                        <a:rPr lang="en-US" sz="1000"/>
                        <a:t>09/24/2025 13:47:58</a:t>
                      </a:r>
                    </a:p>
                  </a:txBody>
                  <a:tcPr/>
                </a:tc>
                <a:tc>
                  <a:txBody>
                    <a:bodyPr/>
                    <a:lstStyle/>
                    <a:p>
                      <a:r>
                        <a:rPr lang="en-US" sz="1000"/>
                        <a:t>Gallery</a:t>
                      </a:r>
                    </a:p>
                  </a:txBody>
                  <a:tcPr/>
                </a:tc>
                <a:tc>
                  <a:txBody>
                    <a:bodyPr/>
                    <a:lstStyle/>
                    <a:p>
                      <a:r>
                        <a:rPr lang="en-US" sz="1000"/>
                        <a:t>76</a:t>
                      </a:r>
                    </a:p>
                  </a:txBody>
                  <a:tcPr/>
                </a:tc>
                <a:tc>
                  <a:txBody>
                    <a:bodyPr/>
                    <a:lstStyle/>
                    <a:p>
                      <a:r>
                        <a:rPr lang="en-US" sz="1000"/>
                        <a:t>1</a:t>
                      </a:r>
                    </a:p>
                  </a:txBody>
                  <a:tcPr/>
                </a:tc>
                <a:tc>
                  <a:txBody>
                    <a:bodyPr/>
                    <a:lstStyle/>
                    <a:p>
                      <a:r>
                        <a:rPr lang="en-US" sz="1000"/>
                        <a:t>0</a:t>
                      </a:r>
                    </a:p>
                  </a:txBody>
                  <a:tcPr/>
                </a:tc>
                <a:tc>
                  <a:txBody>
                    <a:bodyPr/>
                    <a:lstStyle/>
                    <a:p>
                      <a:r>
                        <a:rPr lang="en-US" sz="1000"/>
                        <a:t>367</a:t>
                      </a:r>
                    </a:p>
                  </a:txBody>
                  <a:tcPr/>
                </a:tc>
                <a:tc>
                  <a:txBody>
                    <a:bodyPr/>
                    <a:lstStyle/>
                    <a:p>
                      <a:r>
                        <a:rPr lang="en-US" sz="1000"/>
                        <a:t>17.090069284065 %</a:t>
                      </a:r>
                    </a:p>
                  </a:txBody>
                  <a:tcPr/>
                </a:tc>
                <a:tc>
                  <a:txBody>
                    <a:bodyPr/>
                    <a:lstStyle/>
                    <a:p>
                      <a:r>
                        <a:rPr lang="en-US" sz="1000"/>
                        <a:t>2598</a:t>
                      </a:r>
                    </a:p>
                  </a:txBody>
                  <a:tcPr/>
                </a:tc>
                <a:tc>
                  <a:txBody>
                    <a:bodyPr/>
                    <a:lstStyle/>
                    <a:p>
                      <a:r>
                        <a:rPr lang="en-US" sz="1000"/>
                        <a:t>1580</a:t>
                      </a:r>
                    </a:p>
                  </a:txBody>
                  <a:tcPr/>
                </a:tc>
                <a:tc>
                  <a:txBody>
                    <a:bodyPr/>
                    <a:lstStyle/>
                    <a:p>
                      <a:r>
                        <a:rPr lang="en-US" sz="1000"/>
                        <a:t>n/a</a:t>
                      </a:r>
                    </a:p>
                  </a:txBody>
                  <a:tcPr/>
                </a:tc>
                <a:extLst>
                  <a:ext uri="{0D108BD9-81ED-4DB2-BD59-A6C34878D82A}">
                    <a16:rowId xmlns:a16="http://schemas.microsoft.com/office/drawing/2014/main" val="1873991267"/>
                  </a:ext>
                </a:extLst>
              </a:tr>
            </a:tbl>
          </a:graphicData>
        </a:graphic>
      </p:graphicFrame>
      <p:sp>
        <p:nvSpPr>
          <p:cNvPr id="4" name="Text Placeholder 3">
            <a:extLst>
              <a:ext uri="{FF2B5EF4-FFF2-40B4-BE49-F238E27FC236}">
                <a16:creationId xmlns:a16="http://schemas.microsoft.com/office/drawing/2014/main" id="{CD7276EF-543D-4B88-827D-CE8BF855342F}"/>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40086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517CF-C81A-4442-B628-75E08E9E4817}"/>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727CBF9E-6079-4A53-B97C-0D8FC80BB3ED}"/>
              </a:ext>
            </a:extLst>
          </p:cNvPr>
          <p:cNvGraphicFramePr>
            <a:graphicFrameLocks noGrp="1"/>
          </p:cNvGraphicFramePr>
          <p:nvPr>
            <p:ph type="tbl" sz="quarter" idx="13"/>
            <p:extLst>
              <p:ext uri="{D42A27DB-BD31-4B8C-83A1-F6EECF244321}">
                <p14:modId xmlns:p14="http://schemas.microsoft.com/office/powerpoint/2010/main" val="717647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36404201"/>
                    </a:ext>
                  </a:extLst>
                </a:gridCol>
                <a:gridCol w="576072">
                  <a:extLst>
                    <a:ext uri="{9D8B030D-6E8A-4147-A177-3AD203B41FA5}">
                      <a16:colId xmlns:a16="http://schemas.microsoft.com/office/drawing/2014/main" val="3058399609"/>
                    </a:ext>
                  </a:extLst>
                </a:gridCol>
                <a:gridCol w="576072">
                  <a:extLst>
                    <a:ext uri="{9D8B030D-6E8A-4147-A177-3AD203B41FA5}">
                      <a16:colId xmlns:a16="http://schemas.microsoft.com/office/drawing/2014/main" val="2086642322"/>
                    </a:ext>
                  </a:extLst>
                </a:gridCol>
                <a:gridCol w="576072">
                  <a:extLst>
                    <a:ext uri="{9D8B030D-6E8A-4147-A177-3AD203B41FA5}">
                      <a16:colId xmlns:a16="http://schemas.microsoft.com/office/drawing/2014/main" val="923597122"/>
                    </a:ext>
                  </a:extLst>
                </a:gridCol>
                <a:gridCol w="576072">
                  <a:extLst>
                    <a:ext uri="{9D8B030D-6E8A-4147-A177-3AD203B41FA5}">
                      <a16:colId xmlns:a16="http://schemas.microsoft.com/office/drawing/2014/main" val="3655699922"/>
                    </a:ext>
                  </a:extLst>
                </a:gridCol>
                <a:gridCol w="576072">
                  <a:extLst>
                    <a:ext uri="{9D8B030D-6E8A-4147-A177-3AD203B41FA5}">
                      <a16:colId xmlns:a16="http://schemas.microsoft.com/office/drawing/2014/main" val="66821062"/>
                    </a:ext>
                  </a:extLst>
                </a:gridCol>
                <a:gridCol w="576072">
                  <a:extLst>
                    <a:ext uri="{9D8B030D-6E8A-4147-A177-3AD203B41FA5}">
                      <a16:colId xmlns:a16="http://schemas.microsoft.com/office/drawing/2014/main" val="730977628"/>
                    </a:ext>
                  </a:extLst>
                </a:gridCol>
                <a:gridCol w="576072">
                  <a:extLst>
                    <a:ext uri="{9D8B030D-6E8A-4147-A177-3AD203B41FA5}">
                      <a16:colId xmlns:a16="http://schemas.microsoft.com/office/drawing/2014/main" val="1995500992"/>
                    </a:ext>
                  </a:extLst>
                </a:gridCol>
                <a:gridCol w="576072">
                  <a:extLst>
                    <a:ext uri="{9D8B030D-6E8A-4147-A177-3AD203B41FA5}">
                      <a16:colId xmlns:a16="http://schemas.microsoft.com/office/drawing/2014/main" val="3437252260"/>
                    </a:ext>
                  </a:extLst>
                </a:gridCol>
                <a:gridCol w="576072">
                  <a:extLst>
                    <a:ext uri="{9D8B030D-6E8A-4147-A177-3AD203B41FA5}">
                      <a16:colId xmlns:a16="http://schemas.microsoft.com/office/drawing/2014/main" val="1693269232"/>
                    </a:ext>
                  </a:extLst>
                </a:gridCol>
                <a:gridCol w="576072">
                  <a:extLst>
                    <a:ext uri="{9D8B030D-6E8A-4147-A177-3AD203B41FA5}">
                      <a16:colId xmlns:a16="http://schemas.microsoft.com/office/drawing/2014/main" val="25622741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230186750"/>
                  </a:ext>
                </a:extLst>
              </a:tr>
              <a:tr h="370840">
                <a:tc>
                  <a:txBody>
                    <a:bodyPr/>
                    <a:lstStyle/>
                    <a:p>
                      <a:r>
                        <a:rPr lang="en-US" sz="1000"/>
                        <a:t>tmamerica</a:t>
                      </a:r>
                    </a:p>
                  </a:txBody>
                  <a:tcPr/>
                </a:tc>
                <a:tc>
                  <a:txBody>
                    <a:bodyPr/>
                    <a:lstStyle/>
                    <a:p>
                      <a:r>
                        <a:rPr lang="en-US" sz="1000"/>
                        <a:t>650</a:t>
                      </a:r>
                    </a:p>
                  </a:txBody>
                  <a:tcPr/>
                </a:tc>
                <a:tc>
                  <a:txBody>
                    <a:bodyPr/>
                    <a:lstStyle/>
                    <a:p>
                      <a:r>
                        <a:rPr lang="en-US" sz="1000"/>
                        <a:t>13</a:t>
                      </a:r>
                    </a:p>
                  </a:txBody>
                  <a:tcPr/>
                </a:tc>
                <a:tc>
                  <a:txBody>
                    <a:bodyPr/>
                    <a:lstStyle/>
                    <a:p>
                      <a:r>
                        <a:rPr lang="en-US" sz="1000"/>
                        <a:t>6</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106</a:t>
                      </a:r>
                    </a:p>
                  </a:txBody>
                  <a:tcPr/>
                </a:tc>
                <a:tc>
                  <a:txBody>
                    <a:bodyPr/>
                    <a:lstStyle/>
                    <a:p>
                      <a:r>
                        <a:rPr lang="en-US" sz="1000"/>
                        <a:t>1</a:t>
                      </a:r>
                    </a:p>
                  </a:txBody>
                  <a:tcPr/>
                </a:tc>
                <a:tc>
                  <a:txBody>
                    <a:bodyPr/>
                    <a:lstStyle/>
                    <a:p>
                      <a:r>
                        <a:rPr lang="en-US" sz="1000"/>
                        <a:t>1.1886 %</a:t>
                      </a:r>
                    </a:p>
                  </a:txBody>
                  <a:tcPr/>
                </a:tc>
                <a:extLst>
                  <a:ext uri="{0D108BD9-81ED-4DB2-BD59-A6C34878D82A}">
                    <a16:rowId xmlns:a16="http://schemas.microsoft.com/office/drawing/2014/main" val="3986062456"/>
                  </a:ext>
                </a:extLst>
              </a:tr>
            </a:tbl>
          </a:graphicData>
        </a:graphic>
      </p:graphicFrame>
      <p:sp>
        <p:nvSpPr>
          <p:cNvPr id="4" name="Text Placeholder 3">
            <a:extLst>
              <a:ext uri="{FF2B5EF4-FFF2-40B4-BE49-F238E27FC236}">
                <a16:creationId xmlns:a16="http://schemas.microsoft.com/office/drawing/2014/main" id="{158DE67A-1831-45FC-AE49-3C48DF1F0F9B}"/>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1801662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34E81-FE97-4025-9E4E-6E8370170A49}"/>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8411DCAA-F83E-4994-9716-C5F064F77F72}"/>
              </a:ext>
            </a:extLst>
          </p:cNvPr>
          <p:cNvGraphicFramePr>
            <a:graphicFrameLocks noGrp="1"/>
          </p:cNvGraphicFramePr>
          <p:nvPr>
            <p:ph type="chart" sz="quarter" idx="13"/>
            <p:extLst>
              <p:ext uri="{D42A27DB-BD31-4B8C-83A1-F6EECF244321}">
                <p14:modId xmlns:p14="http://schemas.microsoft.com/office/powerpoint/2010/main" val="910132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8DDC40-47F9-4BB3-8805-E1F4AC70D9B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6957BA2-A40F-48E4-8B9E-59EA08246A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9050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049D7-7D8D-4C78-89B2-B4E9490D6BD6}"/>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4A47B57-0829-4E2D-9F77-5D400EDEFF60}"/>
              </a:ext>
            </a:extLst>
          </p:cNvPr>
          <p:cNvGraphicFramePr>
            <a:graphicFrameLocks noGrp="1"/>
          </p:cNvGraphicFramePr>
          <p:nvPr>
            <p:ph type="chart" sz="quarter" idx="13"/>
            <p:extLst>
              <p:ext uri="{D42A27DB-BD31-4B8C-83A1-F6EECF244321}">
                <p14:modId xmlns:p14="http://schemas.microsoft.com/office/powerpoint/2010/main" val="706657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E332F-D8F0-4A03-90EE-7421DA5E79B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A7948E6-60CD-4424-91BD-C2A8A1C8E7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200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B7C70-59B1-49BD-9D8F-2B08C6A6ED79}"/>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7D5F5444-6CDE-4DD1-BA78-5FA3B9CE8C16}"/>
              </a:ext>
            </a:extLst>
          </p:cNvPr>
          <p:cNvGraphicFramePr>
            <a:graphicFrameLocks noGrp="1"/>
          </p:cNvGraphicFramePr>
          <p:nvPr>
            <p:ph type="chart" sz="quarter" idx="13"/>
            <p:extLst>
              <p:ext uri="{D42A27DB-BD31-4B8C-83A1-F6EECF244321}">
                <p14:modId xmlns:p14="http://schemas.microsoft.com/office/powerpoint/2010/main" val="108404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42A5F5-FF8F-4FED-91C3-A061BBFEF79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52A751C-43EC-4C88-B3F8-C7888E823B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9632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AC514-BC36-4917-8387-2E0D6B07A755}"/>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63ED4CAF-CB03-435F-863A-CB4122113C07}"/>
              </a:ext>
            </a:extLst>
          </p:cNvPr>
          <p:cNvGraphicFramePr>
            <a:graphicFrameLocks noGrp="1"/>
          </p:cNvGraphicFramePr>
          <p:nvPr>
            <p:ph type="chart" sz="quarter" idx="13"/>
            <p:extLst>
              <p:ext uri="{D42A27DB-BD31-4B8C-83A1-F6EECF244321}">
                <p14:modId xmlns:p14="http://schemas.microsoft.com/office/powerpoint/2010/main" val="1665943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10CEAB-AE68-4EC9-9209-2208A9586A2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E8941E8-ECBC-4C26-B62E-3D2C302B9E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9662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2E285-8658-4BD8-98C6-35B1EC0632E9}"/>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F0FDB9D8-BF58-482A-AB99-49FE1A8A3D6C}"/>
              </a:ext>
            </a:extLst>
          </p:cNvPr>
          <p:cNvGraphicFramePr>
            <a:graphicFrameLocks noGrp="1"/>
          </p:cNvGraphicFramePr>
          <p:nvPr>
            <p:ph type="tbl" sz="quarter" idx="13"/>
            <p:extLst>
              <p:ext uri="{D42A27DB-BD31-4B8C-83A1-F6EECF244321}">
                <p14:modId xmlns:p14="http://schemas.microsoft.com/office/powerpoint/2010/main" val="2554214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10065508"/>
                    </a:ext>
                  </a:extLst>
                </a:gridCol>
                <a:gridCol w="822960">
                  <a:extLst>
                    <a:ext uri="{9D8B030D-6E8A-4147-A177-3AD203B41FA5}">
                      <a16:colId xmlns:a16="http://schemas.microsoft.com/office/drawing/2014/main" val="588068361"/>
                    </a:ext>
                  </a:extLst>
                </a:gridCol>
                <a:gridCol w="411480">
                  <a:extLst>
                    <a:ext uri="{9D8B030D-6E8A-4147-A177-3AD203B41FA5}">
                      <a16:colId xmlns:a16="http://schemas.microsoft.com/office/drawing/2014/main" val="2568356092"/>
                    </a:ext>
                  </a:extLst>
                </a:gridCol>
                <a:gridCol w="411480">
                  <a:extLst>
                    <a:ext uri="{9D8B030D-6E8A-4147-A177-3AD203B41FA5}">
                      <a16:colId xmlns:a16="http://schemas.microsoft.com/office/drawing/2014/main" val="940777290"/>
                    </a:ext>
                  </a:extLst>
                </a:gridCol>
                <a:gridCol w="411480">
                  <a:extLst>
                    <a:ext uri="{9D8B030D-6E8A-4147-A177-3AD203B41FA5}">
                      <a16:colId xmlns:a16="http://schemas.microsoft.com/office/drawing/2014/main" val="1173186222"/>
                    </a:ext>
                  </a:extLst>
                </a:gridCol>
                <a:gridCol w="411480">
                  <a:extLst>
                    <a:ext uri="{9D8B030D-6E8A-4147-A177-3AD203B41FA5}">
                      <a16:colId xmlns:a16="http://schemas.microsoft.com/office/drawing/2014/main" val="2109311130"/>
                    </a:ext>
                  </a:extLst>
                </a:gridCol>
                <a:gridCol w="411480">
                  <a:extLst>
                    <a:ext uri="{9D8B030D-6E8A-4147-A177-3AD203B41FA5}">
                      <a16:colId xmlns:a16="http://schemas.microsoft.com/office/drawing/2014/main" val="3786440955"/>
                    </a:ext>
                  </a:extLst>
                </a:gridCol>
                <a:gridCol w="411480">
                  <a:extLst>
                    <a:ext uri="{9D8B030D-6E8A-4147-A177-3AD203B41FA5}">
                      <a16:colId xmlns:a16="http://schemas.microsoft.com/office/drawing/2014/main" val="12015858"/>
                    </a:ext>
                  </a:extLst>
                </a:gridCol>
                <a:gridCol w="411480">
                  <a:extLst>
                    <a:ext uri="{9D8B030D-6E8A-4147-A177-3AD203B41FA5}">
                      <a16:colId xmlns:a16="http://schemas.microsoft.com/office/drawing/2014/main" val="4042715107"/>
                    </a:ext>
                  </a:extLst>
                </a:gridCol>
                <a:gridCol w="411480">
                  <a:extLst>
                    <a:ext uri="{9D8B030D-6E8A-4147-A177-3AD203B41FA5}">
                      <a16:colId xmlns:a16="http://schemas.microsoft.com/office/drawing/2014/main" val="1609367161"/>
                    </a:ext>
                  </a:extLst>
                </a:gridCol>
                <a:gridCol w="411480">
                  <a:extLst>
                    <a:ext uri="{9D8B030D-6E8A-4147-A177-3AD203B41FA5}">
                      <a16:colId xmlns:a16="http://schemas.microsoft.com/office/drawing/2014/main" val="1825504552"/>
                    </a:ext>
                  </a:extLst>
                </a:gridCol>
                <a:gridCol w="411480">
                  <a:extLst>
                    <a:ext uri="{9D8B030D-6E8A-4147-A177-3AD203B41FA5}">
                      <a16:colId xmlns:a16="http://schemas.microsoft.com/office/drawing/2014/main" val="213351739"/>
                    </a:ext>
                  </a:extLst>
                </a:gridCol>
                <a:gridCol w="411480">
                  <a:extLst>
                    <a:ext uri="{9D8B030D-6E8A-4147-A177-3AD203B41FA5}">
                      <a16:colId xmlns:a16="http://schemas.microsoft.com/office/drawing/2014/main" val="218949595"/>
                    </a:ext>
                  </a:extLst>
                </a:gridCol>
                <a:gridCol w="411480">
                  <a:extLst>
                    <a:ext uri="{9D8B030D-6E8A-4147-A177-3AD203B41FA5}">
                      <a16:colId xmlns:a16="http://schemas.microsoft.com/office/drawing/2014/main" val="2680905480"/>
                    </a:ext>
                  </a:extLst>
                </a:gridCol>
                <a:gridCol w="411480">
                  <a:extLst>
                    <a:ext uri="{9D8B030D-6E8A-4147-A177-3AD203B41FA5}">
                      <a16:colId xmlns:a16="http://schemas.microsoft.com/office/drawing/2014/main" val="2315640555"/>
                    </a:ext>
                  </a:extLst>
                </a:gridCol>
                <a:gridCol w="411480">
                  <a:extLst>
                    <a:ext uri="{9D8B030D-6E8A-4147-A177-3AD203B41FA5}">
                      <a16:colId xmlns:a16="http://schemas.microsoft.com/office/drawing/2014/main" val="1294997460"/>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52807740"/>
                  </a:ext>
                </a:extLst>
              </a:tr>
              <a:tr h="370840">
                <a:tc>
                  <a:txBody>
                    <a:bodyPr/>
                    <a:lstStyle/>
                    <a:p>
                      <a:r>
                        <a:rPr lang="en-US" sz="1000"/>
                        <a:t>09/22/2025 15:20:09</a:t>
                      </a:r>
                    </a:p>
                  </a:txBody>
                  <a:tcPr/>
                </a:tc>
                <a:tc>
                  <a:txBody>
                    <a:bodyPr/>
                    <a:lstStyle/>
                    <a:p>
                      <a:r>
                        <a:rPr lang="en-US" sz="1000"/>
                        <a:t>09/22/2025 15:20:09</a:t>
                      </a:r>
                    </a:p>
                  </a:txBody>
                  <a:tcPr/>
                </a:tc>
                <a:tc>
                  <a:txBody>
                    <a:bodyPr/>
                    <a:lstStyle/>
                    <a:p>
                      <a:r>
                        <a:rPr lang="en-US" sz="1000"/>
                        <a:t>Carousel</a:t>
                      </a:r>
                    </a:p>
                  </a:txBody>
                  <a:tcPr/>
                </a:tc>
                <a:tc>
                  <a:txBody>
                    <a:bodyPr/>
                    <a:lstStyle/>
                    <a:p>
                      <a:r>
                        <a:rPr lang="en-US" sz="1000"/>
                        <a:t>315</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17</a:t>
                      </a:r>
                    </a:p>
                  </a:txBody>
                  <a:tcPr/>
                </a:tc>
                <a:tc>
                  <a:txBody>
                    <a:bodyPr/>
                    <a:lstStyle/>
                    <a:p>
                      <a:r>
                        <a:rPr lang="en-US" sz="1000"/>
                        <a:t>5.4 %</a:t>
                      </a:r>
                    </a:p>
                  </a:txBody>
                  <a:tcPr/>
                </a:tc>
                <a:tc>
                  <a:txBody>
                    <a:bodyPr/>
                    <a:lstStyle/>
                    <a:p>
                      <a:r>
                        <a:rPr lang="en-US" sz="1000"/>
                        <a:t>90</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33425600"/>
                  </a:ext>
                </a:extLst>
              </a:tr>
              <a:tr h="370840">
                <a:tc>
                  <a:txBody>
                    <a:bodyPr/>
                    <a:lstStyle/>
                    <a:p>
                      <a:r>
                        <a:rPr lang="en-US" sz="1000"/>
                        <a:t>09/24/2025 13:51:40</a:t>
                      </a:r>
                    </a:p>
                  </a:txBody>
                  <a:tcPr/>
                </a:tc>
                <a:tc>
                  <a:txBody>
                    <a:bodyPr/>
                    <a:lstStyle/>
                    <a:p>
                      <a:r>
                        <a:rPr lang="en-US" sz="1000"/>
                        <a:t>09/24/2025 13:51:40</a:t>
                      </a:r>
                    </a:p>
                  </a:txBody>
                  <a:tcPr/>
                </a:tc>
                <a:tc>
                  <a:txBody>
                    <a:bodyPr/>
                    <a:lstStyle/>
                    <a:p>
                      <a:r>
                        <a:rPr lang="en-US" sz="1000"/>
                        <a:t>Carousel</a:t>
                      </a:r>
                    </a:p>
                  </a:txBody>
                  <a:tcPr/>
                </a:tc>
                <a:tc>
                  <a:txBody>
                    <a:bodyPr/>
                    <a:lstStyle/>
                    <a:p>
                      <a:r>
                        <a:rPr lang="en-US" sz="1000"/>
                        <a:t>318</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4.4 %</a:t>
                      </a:r>
                    </a:p>
                  </a:txBody>
                  <a:tcPr/>
                </a:tc>
                <a:tc>
                  <a:txBody>
                    <a:bodyPr/>
                    <a:lstStyle/>
                    <a:p>
                      <a:r>
                        <a:rPr lang="en-US" sz="1000"/>
                        <a:t>118</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775408205"/>
                  </a:ext>
                </a:extLst>
              </a:tr>
              <a:tr h="370840">
                <a:tc>
                  <a:txBody>
                    <a:bodyPr/>
                    <a:lstStyle/>
                    <a:p>
                      <a:r>
                        <a:rPr lang="en-US" sz="1000"/>
                        <a:t>09/15/2025 16:14:02</a:t>
                      </a:r>
                    </a:p>
                  </a:txBody>
                  <a:tcPr/>
                </a:tc>
                <a:tc>
                  <a:txBody>
                    <a:bodyPr/>
                    <a:lstStyle/>
                    <a:p>
                      <a:r>
                        <a:rPr lang="en-US" sz="1000"/>
                        <a:t>09/15/2025 16:14:02</a:t>
                      </a:r>
                    </a:p>
                  </a:txBody>
                  <a:tcPr/>
                </a:tc>
                <a:tc>
                  <a:txBody>
                    <a:bodyPr/>
                    <a:lstStyle/>
                    <a:p>
                      <a:r>
                        <a:rPr lang="en-US" sz="1000"/>
                        <a:t>Carousel</a:t>
                      </a:r>
                    </a:p>
                  </a:txBody>
                  <a:tcPr/>
                </a:tc>
                <a:tc>
                  <a:txBody>
                    <a:bodyPr/>
                    <a:lstStyle/>
                    <a:p>
                      <a:r>
                        <a:rPr lang="en-US" sz="1000"/>
                        <a:t>393</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12</a:t>
                      </a:r>
                    </a:p>
                  </a:txBody>
                  <a:tcPr/>
                </a:tc>
                <a:tc>
                  <a:txBody>
                    <a:bodyPr/>
                    <a:lstStyle/>
                    <a:p>
                      <a:r>
                        <a:rPr lang="en-US" sz="1000"/>
                        <a:t>3.05 %</a:t>
                      </a:r>
                    </a:p>
                  </a:txBody>
                  <a:tcPr/>
                </a:tc>
                <a:tc>
                  <a:txBody>
                    <a:bodyPr/>
                    <a:lstStyle/>
                    <a:p>
                      <a:r>
                        <a:rPr lang="en-US" sz="1000"/>
                        <a:t>114</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53185439"/>
                  </a:ext>
                </a:extLst>
              </a:tr>
            </a:tbl>
          </a:graphicData>
        </a:graphic>
      </p:graphicFrame>
      <p:sp>
        <p:nvSpPr>
          <p:cNvPr id="4" name="Text Placeholder 3">
            <a:extLst>
              <a:ext uri="{FF2B5EF4-FFF2-40B4-BE49-F238E27FC236}">
                <a16:creationId xmlns:a16="http://schemas.microsoft.com/office/drawing/2014/main" id="{3FEE42B6-33FF-4D45-8C75-4AA4743A7B1C}"/>
              </a:ext>
            </a:extLst>
          </p:cNvPr>
          <p:cNvSpPr>
            <a:spLocks noGrp="1"/>
          </p:cNvSpPr>
          <p:nvPr>
            <p:ph type="body" sz="quarter" idx="14"/>
          </p:nvPr>
        </p:nvSpPr>
        <p:spPr/>
        <p:txBody>
          <a:bodyPr/>
          <a:lstStyle/>
          <a:p>
            <a:r>
              <a:rPr lang="en-US"/>
              <a:t>09/01/2025 - 09/30/2025</a:t>
            </a:r>
          </a:p>
        </p:txBody>
      </p:sp>
    </p:spTree>
    <p:extLst>
      <p:ext uri="{BB962C8B-B14F-4D97-AF65-F5344CB8AC3E}">
        <p14:creationId xmlns:p14="http://schemas.microsoft.com/office/powerpoint/2010/main" val="25196796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1431</Words>
  <Application>Microsoft Office PowerPoint</Application>
  <PresentationFormat>On-screen Show (4:3)</PresentationFormat>
  <Paragraphs>406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2025-10-06T13:31:21Z</dcterms:created>
  <dcterms:modified xsi:type="dcterms:W3CDTF">2025-10-06T13:31:52Z</dcterms:modified>
</cp:coreProperties>
</file>