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Sheet1!$A$2:$A$9</c:f>
              <c:numCache>
                <c:formatCode>m/d/yyyy</c:formatCode>
                <c:ptCount val="8"/>
                <c:pt idx="0">
                  <c:v>45658</c:v>
                </c:pt>
                <c:pt idx="1">
                  <c:v>45689</c:v>
                </c:pt>
                <c:pt idx="2">
                  <c:v>45717</c:v>
                </c:pt>
                <c:pt idx="3">
                  <c:v>45748</c:v>
                </c:pt>
                <c:pt idx="4">
                  <c:v>45778</c:v>
                </c:pt>
                <c:pt idx="5">
                  <c:v>45809</c:v>
                </c:pt>
                <c:pt idx="6">
                  <c:v>45839</c:v>
                </c:pt>
                <c:pt idx="7">
                  <c:v>45870</c:v>
                </c:pt>
              </c:numCache>
            </c:numRef>
          </c:cat>
          <c:val>
            <c:numRef>
              <c:f>Sheet1!$B$2:$B$9</c:f>
              <c:numCache>
                <c:formatCode>General</c:formatCode>
                <c:ptCount val="8"/>
                <c:pt idx="0">
                  <c:v>7563</c:v>
                </c:pt>
                <c:pt idx="1">
                  <c:v>7559</c:v>
                </c:pt>
                <c:pt idx="2">
                  <c:v>7549</c:v>
                </c:pt>
                <c:pt idx="3">
                  <c:v>7512</c:v>
                </c:pt>
                <c:pt idx="4">
                  <c:v>7518</c:v>
                </c:pt>
                <c:pt idx="5">
                  <c:v>7534</c:v>
                </c:pt>
                <c:pt idx="6">
                  <c:v>7526</c:v>
                </c:pt>
                <c:pt idx="7">
                  <c:v>7534</c:v>
                </c:pt>
              </c:numCache>
            </c:numRef>
          </c:val>
          <c:smooth val="0"/>
          <c:extLst>
            <c:ext xmlns:c16="http://schemas.microsoft.com/office/drawing/2014/chart" uri="{C3380CC4-5D6E-409C-BE32-E72D297353CC}">
              <c16:uniqueId val="{00000000-7682-4DBC-8869-2D9DD1154217}"/>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Sheet1!$A$2:$A$9</c:f>
              <c:numCache>
                <c:formatCode>m/d/yyyy</c:formatCode>
                <c:ptCount val="8"/>
                <c:pt idx="0">
                  <c:v>45658</c:v>
                </c:pt>
                <c:pt idx="1">
                  <c:v>45689</c:v>
                </c:pt>
                <c:pt idx="2">
                  <c:v>45717</c:v>
                </c:pt>
                <c:pt idx="3">
                  <c:v>45748</c:v>
                </c:pt>
                <c:pt idx="4">
                  <c:v>45778</c:v>
                </c:pt>
                <c:pt idx="5">
                  <c:v>45809</c:v>
                </c:pt>
                <c:pt idx="6">
                  <c:v>45839</c:v>
                </c:pt>
                <c:pt idx="7">
                  <c:v>45870</c:v>
                </c:pt>
              </c:numCache>
            </c:numRef>
          </c:cat>
          <c:val>
            <c:numRef>
              <c:f>Sheet1!$C$2:$C$9</c:f>
              <c:numCache>
                <c:formatCode>General</c:formatCode>
                <c:ptCount val="8"/>
                <c:pt idx="0">
                  <c:v>3942</c:v>
                </c:pt>
                <c:pt idx="1">
                  <c:v>3939</c:v>
                </c:pt>
                <c:pt idx="2">
                  <c:v>3951</c:v>
                </c:pt>
                <c:pt idx="3">
                  <c:v>3947</c:v>
                </c:pt>
                <c:pt idx="4">
                  <c:v>3936</c:v>
                </c:pt>
                <c:pt idx="5">
                  <c:v>3955</c:v>
                </c:pt>
                <c:pt idx="6">
                  <c:v>3948</c:v>
                </c:pt>
                <c:pt idx="7">
                  <c:v>3951</c:v>
                </c:pt>
              </c:numCache>
            </c:numRef>
          </c:val>
          <c:smooth val="0"/>
          <c:extLst>
            <c:ext xmlns:c16="http://schemas.microsoft.com/office/drawing/2014/chart" uri="{C3380CC4-5D6E-409C-BE32-E72D297353CC}">
              <c16:uniqueId val="{00000001-7682-4DBC-8869-2D9DD115421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Sheet1!$A$2:$A$9</c:f>
              <c:numCache>
                <c:formatCode>m/d/yyyy</c:formatCode>
                <c:ptCount val="8"/>
                <c:pt idx="0">
                  <c:v>45658</c:v>
                </c:pt>
                <c:pt idx="1">
                  <c:v>45689</c:v>
                </c:pt>
                <c:pt idx="2">
                  <c:v>45717</c:v>
                </c:pt>
                <c:pt idx="3">
                  <c:v>45748</c:v>
                </c:pt>
                <c:pt idx="4">
                  <c:v>45778</c:v>
                </c:pt>
                <c:pt idx="5">
                  <c:v>45809</c:v>
                </c:pt>
                <c:pt idx="6">
                  <c:v>45839</c:v>
                </c:pt>
                <c:pt idx="7">
                  <c:v>45870</c:v>
                </c:pt>
              </c:numCache>
            </c:numRef>
          </c:cat>
          <c:val>
            <c:numRef>
              <c:f>Sheet1!$D$2:$D$9</c:f>
              <c:numCache>
                <c:formatCode>General</c:formatCode>
                <c:ptCount val="8"/>
                <c:pt idx="0">
                  <c:v>0</c:v>
                </c:pt>
                <c:pt idx="1">
                  <c:v>0</c:v>
                </c:pt>
                <c:pt idx="2">
                  <c:v>0</c:v>
                </c:pt>
                <c:pt idx="3">
                  <c:v>0</c:v>
                </c:pt>
                <c:pt idx="4">
                  <c:v>0</c:v>
                </c:pt>
                <c:pt idx="5">
                  <c:v>0</c:v>
                </c:pt>
                <c:pt idx="6">
                  <c:v>0</c:v>
                </c:pt>
                <c:pt idx="7">
                  <c:v>0</c:v>
                </c:pt>
              </c:numCache>
            </c:numRef>
          </c:val>
          <c:smooth val="0"/>
          <c:extLst>
            <c:ext xmlns:c16="http://schemas.microsoft.com/office/drawing/2014/chart" uri="{C3380CC4-5D6E-409C-BE32-E72D297353CC}">
              <c16:uniqueId val="{00000002-7682-4DBC-8869-2D9DD115421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Sheet1!$A$2:$A$9</c:f>
              <c:numCache>
                <c:formatCode>m/d/yyyy</c:formatCode>
                <c:ptCount val="8"/>
                <c:pt idx="0">
                  <c:v>45658</c:v>
                </c:pt>
                <c:pt idx="1">
                  <c:v>45689</c:v>
                </c:pt>
                <c:pt idx="2">
                  <c:v>45717</c:v>
                </c:pt>
                <c:pt idx="3">
                  <c:v>45748</c:v>
                </c:pt>
                <c:pt idx="4">
                  <c:v>45778</c:v>
                </c:pt>
                <c:pt idx="5">
                  <c:v>45809</c:v>
                </c:pt>
                <c:pt idx="6">
                  <c:v>45839</c:v>
                </c:pt>
                <c:pt idx="7">
                  <c:v>45870</c:v>
                </c:pt>
              </c:numCache>
            </c:numRef>
          </c:cat>
          <c:val>
            <c:numRef>
              <c:f>Sheet1!$E$2:$E$9</c:f>
              <c:numCache>
                <c:formatCode>General</c:formatCode>
                <c:ptCount val="8"/>
                <c:pt idx="0">
                  <c:v>46705</c:v>
                </c:pt>
                <c:pt idx="1">
                  <c:v>47141</c:v>
                </c:pt>
                <c:pt idx="2">
                  <c:v>47705</c:v>
                </c:pt>
                <c:pt idx="3">
                  <c:v>48477</c:v>
                </c:pt>
                <c:pt idx="4">
                  <c:v>49043</c:v>
                </c:pt>
                <c:pt idx="5">
                  <c:v>49694</c:v>
                </c:pt>
                <c:pt idx="6">
                  <c:v>50405</c:v>
                </c:pt>
                <c:pt idx="7">
                  <c:v>51164</c:v>
                </c:pt>
              </c:numCache>
            </c:numRef>
          </c:val>
          <c:smooth val="0"/>
          <c:extLst>
            <c:ext xmlns:c16="http://schemas.microsoft.com/office/drawing/2014/chart" uri="{C3380CC4-5D6E-409C-BE32-E72D297353CC}">
              <c16:uniqueId val="{00000003-7682-4DBC-8869-2D9DD115421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Sheet1!$A$2:$A$9</c:f>
              <c:numCache>
                <c:formatCode>m/d/yyyy</c:formatCode>
                <c:ptCount val="8"/>
                <c:pt idx="0">
                  <c:v>45658</c:v>
                </c:pt>
                <c:pt idx="1">
                  <c:v>45689</c:v>
                </c:pt>
                <c:pt idx="2">
                  <c:v>45717</c:v>
                </c:pt>
                <c:pt idx="3">
                  <c:v>45748</c:v>
                </c:pt>
                <c:pt idx="4">
                  <c:v>45778</c:v>
                </c:pt>
                <c:pt idx="5">
                  <c:v>45809</c:v>
                </c:pt>
                <c:pt idx="6">
                  <c:v>45839</c:v>
                </c:pt>
                <c:pt idx="7">
                  <c:v>45870</c:v>
                </c:pt>
              </c:numCache>
            </c:numRef>
          </c:cat>
          <c:val>
            <c:numRef>
              <c:f>Sheet1!$F$2:$F$9</c:f>
              <c:numCache>
                <c:formatCode>General</c:formatCode>
                <c:ptCount val="8"/>
                <c:pt idx="0">
                  <c:v>3866</c:v>
                </c:pt>
                <c:pt idx="1">
                  <c:v>3883</c:v>
                </c:pt>
                <c:pt idx="2">
                  <c:v>3904</c:v>
                </c:pt>
                <c:pt idx="3">
                  <c:v>4037</c:v>
                </c:pt>
                <c:pt idx="4">
                  <c:v>4076</c:v>
                </c:pt>
                <c:pt idx="5">
                  <c:v>4114</c:v>
                </c:pt>
                <c:pt idx="6">
                  <c:v>4135</c:v>
                </c:pt>
                <c:pt idx="7">
                  <c:v>4190</c:v>
                </c:pt>
              </c:numCache>
            </c:numRef>
          </c:val>
          <c:smooth val="0"/>
          <c:extLst>
            <c:ext xmlns:c16="http://schemas.microsoft.com/office/drawing/2014/chart" uri="{C3380CC4-5D6E-409C-BE32-E72D297353CC}">
              <c16:uniqueId val="{00000004-7682-4DBC-8869-2D9DD1154217}"/>
            </c:ext>
          </c:extLst>
        </c:ser>
        <c:dLbls>
          <c:showLegendKey val="0"/>
          <c:showVal val="0"/>
          <c:showCatName val="0"/>
          <c:showSerName val="0"/>
          <c:showPercent val="0"/>
          <c:showBubbleSize val="0"/>
        </c:dLbls>
        <c:smooth val="0"/>
        <c:axId val="393869664"/>
        <c:axId val="393870648"/>
      </c:lineChart>
      <c:dateAx>
        <c:axId val="393869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70648"/>
        <c:crosses val="autoZero"/>
        <c:auto val="1"/>
        <c:lblOffset val="100"/>
        <c:baseTimeUnit val="months"/>
      </c:dateAx>
      <c:valAx>
        <c:axId val="39387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6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15</c:v>
                </c:pt>
                <c:pt idx="3">
                  <c:v>22</c:v>
                </c:pt>
                <c:pt idx="4">
                  <c:v>14</c:v>
                </c:pt>
                <c:pt idx="5">
                  <c:v>35</c:v>
                </c:pt>
                <c:pt idx="6">
                  <c:v>17</c:v>
                </c:pt>
                <c:pt idx="7">
                  <c:v>16</c:v>
                </c:pt>
                <c:pt idx="8">
                  <c:v>0</c:v>
                </c:pt>
                <c:pt idx="9">
                  <c:v>0</c:v>
                </c:pt>
              </c:numCache>
            </c:numRef>
          </c:val>
          <c:extLst>
            <c:ext xmlns:c16="http://schemas.microsoft.com/office/drawing/2014/chart" uri="{C3380CC4-5D6E-409C-BE32-E72D297353CC}">
              <c16:uniqueId val="{00000000-4543-4166-97BE-7617B3DE9DB9}"/>
            </c:ext>
          </c:extLst>
        </c:ser>
        <c:dLbls>
          <c:showLegendKey val="0"/>
          <c:showVal val="0"/>
          <c:showCatName val="0"/>
          <c:showSerName val="0"/>
          <c:showPercent val="0"/>
          <c:showBubbleSize val="0"/>
        </c:dLbls>
        <c:gapWidth val="219"/>
        <c:overlap val="-27"/>
        <c:axId val="396097840"/>
        <c:axId val="396098168"/>
      </c:barChart>
      <c:dateAx>
        <c:axId val="396097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98168"/>
        <c:crosses val="autoZero"/>
        <c:auto val="1"/>
        <c:lblOffset val="100"/>
        <c:baseTimeUnit val="months"/>
      </c:dateAx>
      <c:valAx>
        <c:axId val="39609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9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22</c:v>
                </c:pt>
                <c:pt idx="3">
                  <c:v>53</c:v>
                </c:pt>
                <c:pt idx="4">
                  <c:v>23</c:v>
                </c:pt>
                <c:pt idx="5">
                  <c:v>46</c:v>
                </c:pt>
                <c:pt idx="6">
                  <c:v>34</c:v>
                </c:pt>
                <c:pt idx="7">
                  <c:v>86</c:v>
                </c:pt>
                <c:pt idx="8">
                  <c:v>18</c:v>
                </c:pt>
                <c:pt idx="9">
                  <c:v>0</c:v>
                </c:pt>
                <c:pt idx="10">
                  <c:v>0</c:v>
                </c:pt>
                <c:pt idx="11">
                  <c:v>0</c:v>
                </c:pt>
              </c:numCache>
            </c:numRef>
          </c:val>
          <c:extLst>
            <c:ext xmlns:c16="http://schemas.microsoft.com/office/drawing/2014/chart" uri="{C3380CC4-5D6E-409C-BE32-E72D297353CC}">
              <c16:uniqueId val="{00000000-02F9-49BD-8D32-BFB751D05320}"/>
            </c:ext>
          </c:extLst>
        </c:ser>
        <c:dLbls>
          <c:showLegendKey val="0"/>
          <c:showVal val="0"/>
          <c:showCatName val="0"/>
          <c:showSerName val="0"/>
          <c:showPercent val="0"/>
          <c:showBubbleSize val="0"/>
        </c:dLbls>
        <c:gapWidth val="219"/>
        <c:overlap val="-27"/>
        <c:axId val="398093384"/>
        <c:axId val="398096664"/>
      </c:barChart>
      <c:dateAx>
        <c:axId val="39809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96664"/>
        <c:crosses val="autoZero"/>
        <c:auto val="1"/>
        <c:lblOffset val="100"/>
        <c:baseTimeUnit val="months"/>
      </c:dateAx>
      <c:valAx>
        <c:axId val="39809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9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557</c:v>
                </c:pt>
                <c:pt idx="3">
                  <c:v>1251</c:v>
                </c:pt>
                <c:pt idx="4">
                  <c:v>597</c:v>
                </c:pt>
                <c:pt idx="5">
                  <c:v>489</c:v>
                </c:pt>
                <c:pt idx="6">
                  <c:v>725</c:v>
                </c:pt>
                <c:pt idx="7">
                  <c:v>2020</c:v>
                </c:pt>
                <c:pt idx="8">
                  <c:v>40</c:v>
                </c:pt>
                <c:pt idx="9">
                  <c:v>0</c:v>
                </c:pt>
                <c:pt idx="10">
                  <c:v>0</c:v>
                </c:pt>
                <c:pt idx="11">
                  <c:v>0</c:v>
                </c:pt>
              </c:numCache>
            </c:numRef>
          </c:val>
          <c:extLst>
            <c:ext xmlns:c16="http://schemas.microsoft.com/office/drawing/2014/chart" uri="{C3380CC4-5D6E-409C-BE32-E72D297353CC}">
              <c16:uniqueId val="{00000000-D3E2-4436-9CD2-C6DF845633F6}"/>
            </c:ext>
          </c:extLst>
        </c:ser>
        <c:dLbls>
          <c:showLegendKey val="0"/>
          <c:showVal val="0"/>
          <c:showCatName val="0"/>
          <c:showSerName val="0"/>
          <c:showPercent val="0"/>
          <c:showBubbleSize val="0"/>
        </c:dLbls>
        <c:gapWidth val="219"/>
        <c:overlap val="-27"/>
        <c:axId val="398093056"/>
        <c:axId val="398093712"/>
      </c:barChart>
      <c:catAx>
        <c:axId val="39809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93712"/>
        <c:crosses val="autoZero"/>
        <c:auto val="1"/>
        <c:lblAlgn val="ctr"/>
        <c:lblOffset val="100"/>
        <c:noMultiLvlLbl val="0"/>
      </c:catAx>
      <c:valAx>
        <c:axId val="39809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9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12735</c:v>
                </c:pt>
                <c:pt idx="3">
                  <c:v>115608</c:v>
                </c:pt>
                <c:pt idx="4">
                  <c:v>37540</c:v>
                </c:pt>
                <c:pt idx="5">
                  <c:v>47627</c:v>
                </c:pt>
                <c:pt idx="6">
                  <c:v>46356</c:v>
                </c:pt>
                <c:pt idx="7">
                  <c:v>79034</c:v>
                </c:pt>
                <c:pt idx="8">
                  <c:v>26908</c:v>
                </c:pt>
                <c:pt idx="9">
                  <c:v>0</c:v>
                </c:pt>
              </c:numCache>
            </c:numRef>
          </c:val>
          <c:extLst>
            <c:ext xmlns:c16="http://schemas.microsoft.com/office/drawing/2014/chart" uri="{C3380CC4-5D6E-409C-BE32-E72D297353CC}">
              <c16:uniqueId val="{00000000-E330-41AF-B10B-1B208DCB77B5}"/>
            </c:ext>
          </c:extLst>
        </c:ser>
        <c:dLbls>
          <c:showLegendKey val="0"/>
          <c:showVal val="0"/>
          <c:showCatName val="0"/>
          <c:showSerName val="0"/>
          <c:showPercent val="0"/>
          <c:showBubbleSize val="0"/>
        </c:dLbls>
        <c:gapWidth val="219"/>
        <c:overlap val="-27"/>
        <c:axId val="403129576"/>
        <c:axId val="403129904"/>
      </c:barChart>
      <c:dateAx>
        <c:axId val="403129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29904"/>
        <c:crosses val="autoZero"/>
        <c:auto val="1"/>
        <c:lblOffset val="100"/>
        <c:baseTimeUnit val="months"/>
      </c:dateAx>
      <c:valAx>
        <c:axId val="40312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2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CFEC-4D8C-A8C6-53D6FFC4EE7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CFEC-4D8C-A8C6-53D6FFC4EE72}"/>
            </c:ext>
          </c:extLst>
        </c:ser>
        <c:dLbls>
          <c:showLegendKey val="0"/>
          <c:showVal val="0"/>
          <c:showCatName val="0"/>
          <c:showSerName val="0"/>
          <c:showPercent val="0"/>
          <c:showBubbleSize val="0"/>
        </c:dLbls>
        <c:gapWidth val="219"/>
        <c:overlap val="-27"/>
        <c:axId val="512071904"/>
        <c:axId val="512065344"/>
      </c:barChart>
      <c:catAx>
        <c:axId val="51207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065344"/>
        <c:crosses val="autoZero"/>
        <c:auto val="1"/>
        <c:lblAlgn val="ctr"/>
        <c:lblOffset val="100"/>
        <c:noMultiLvlLbl val="0"/>
      </c:catAx>
      <c:valAx>
        <c:axId val="51206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07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12</c:v>
                </c:pt>
                <c:pt idx="3">
                  <c:v>-4</c:v>
                </c:pt>
                <c:pt idx="4">
                  <c:v>-11</c:v>
                </c:pt>
                <c:pt idx="5">
                  <c:v>19</c:v>
                </c:pt>
                <c:pt idx="6">
                  <c:v>-7</c:v>
                </c:pt>
                <c:pt idx="7">
                  <c:v>3</c:v>
                </c:pt>
                <c:pt idx="8">
                  <c:v>-1</c:v>
                </c:pt>
              </c:numCache>
            </c:numRef>
          </c:val>
          <c:extLst>
            <c:ext xmlns:c16="http://schemas.microsoft.com/office/drawing/2014/chart" uri="{C3380CC4-5D6E-409C-BE32-E72D297353CC}">
              <c16:uniqueId val="{00000000-EACD-462C-B56B-843CBAFD11C8}"/>
            </c:ext>
          </c:extLst>
        </c:ser>
        <c:dLbls>
          <c:showLegendKey val="0"/>
          <c:showVal val="0"/>
          <c:showCatName val="0"/>
          <c:showSerName val="0"/>
          <c:showPercent val="0"/>
          <c:showBubbleSize val="0"/>
        </c:dLbls>
        <c:gapWidth val="219"/>
        <c:overlap val="-27"/>
        <c:axId val="512080760"/>
        <c:axId val="512075184"/>
      </c:barChart>
      <c:dateAx>
        <c:axId val="51208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075184"/>
        <c:crosses val="autoZero"/>
        <c:auto val="1"/>
        <c:lblOffset val="100"/>
        <c:baseTimeUnit val="months"/>
      </c:dateAx>
      <c:valAx>
        <c:axId val="51207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08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1</c:v>
                </c:pt>
                <c:pt idx="4">
                  <c:v>1</c:v>
                </c:pt>
                <c:pt idx="5">
                  <c:v>2</c:v>
                </c:pt>
                <c:pt idx="6">
                  <c:v>2</c:v>
                </c:pt>
                <c:pt idx="7">
                  <c:v>1</c:v>
                </c:pt>
                <c:pt idx="8">
                  <c:v>2</c:v>
                </c:pt>
                <c:pt idx="9">
                  <c:v>0</c:v>
                </c:pt>
                <c:pt idx="10">
                  <c:v>0</c:v>
                </c:pt>
                <c:pt idx="11">
                  <c:v>0</c:v>
                </c:pt>
              </c:numCache>
            </c:numRef>
          </c:val>
          <c:extLst>
            <c:ext xmlns:c16="http://schemas.microsoft.com/office/drawing/2014/chart" uri="{C3380CC4-5D6E-409C-BE32-E72D297353CC}">
              <c16:uniqueId val="{00000000-E8FE-4DF9-907C-F950686425CE}"/>
            </c:ext>
          </c:extLst>
        </c:ser>
        <c:dLbls>
          <c:showLegendKey val="0"/>
          <c:showVal val="0"/>
          <c:showCatName val="0"/>
          <c:showSerName val="0"/>
          <c:showPercent val="0"/>
          <c:showBubbleSize val="0"/>
        </c:dLbls>
        <c:gapWidth val="219"/>
        <c:overlap val="-27"/>
        <c:axId val="512079776"/>
        <c:axId val="512080104"/>
      </c:barChart>
      <c:dateAx>
        <c:axId val="512079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080104"/>
        <c:crosses val="autoZero"/>
        <c:auto val="1"/>
        <c:lblOffset val="100"/>
        <c:baseTimeUnit val="months"/>
      </c:dateAx>
      <c:valAx>
        <c:axId val="51208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07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37</c:v>
                </c:pt>
                <c:pt idx="3">
                  <c:v>30</c:v>
                </c:pt>
                <c:pt idx="4">
                  <c:v>39</c:v>
                </c:pt>
                <c:pt idx="5">
                  <c:v>16</c:v>
                </c:pt>
                <c:pt idx="6">
                  <c:v>49</c:v>
                </c:pt>
                <c:pt idx="7">
                  <c:v>23</c:v>
                </c:pt>
                <c:pt idx="8">
                  <c:v>4</c:v>
                </c:pt>
                <c:pt idx="9">
                  <c:v>0</c:v>
                </c:pt>
                <c:pt idx="10">
                  <c:v>0</c:v>
                </c:pt>
                <c:pt idx="11">
                  <c:v>0</c:v>
                </c:pt>
              </c:numCache>
            </c:numRef>
          </c:val>
          <c:extLst>
            <c:ext xmlns:c16="http://schemas.microsoft.com/office/drawing/2014/chart" uri="{C3380CC4-5D6E-409C-BE32-E72D297353CC}">
              <c16:uniqueId val="{00000000-B7D7-45A9-BD4A-C9C9CECE835A}"/>
            </c:ext>
          </c:extLst>
        </c:ser>
        <c:dLbls>
          <c:showLegendKey val="0"/>
          <c:showVal val="0"/>
          <c:showCatName val="0"/>
          <c:showSerName val="0"/>
          <c:showPercent val="0"/>
          <c:showBubbleSize val="0"/>
        </c:dLbls>
        <c:gapWidth val="219"/>
        <c:overlap val="-27"/>
        <c:axId val="512056816"/>
        <c:axId val="512056160"/>
      </c:barChart>
      <c:catAx>
        <c:axId val="51205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056160"/>
        <c:crosses val="autoZero"/>
        <c:auto val="1"/>
        <c:lblAlgn val="ctr"/>
        <c:lblOffset val="100"/>
        <c:noMultiLvlLbl val="0"/>
      </c:catAx>
      <c:valAx>
        <c:axId val="51205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05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4</c:v>
                </c:pt>
                <c:pt idx="3">
                  <c:v>5</c:v>
                </c:pt>
                <c:pt idx="4">
                  <c:v>23</c:v>
                </c:pt>
                <c:pt idx="5">
                  <c:v>63</c:v>
                </c:pt>
                <c:pt idx="6">
                  <c:v>10</c:v>
                </c:pt>
                <c:pt idx="7">
                  <c:v>22</c:v>
                </c:pt>
                <c:pt idx="8">
                  <c:v>13</c:v>
                </c:pt>
                <c:pt idx="9">
                  <c:v>0</c:v>
                </c:pt>
                <c:pt idx="10">
                  <c:v>0</c:v>
                </c:pt>
                <c:pt idx="11">
                  <c:v>0</c:v>
                </c:pt>
              </c:numCache>
            </c:numRef>
          </c:val>
          <c:extLst>
            <c:ext xmlns:c16="http://schemas.microsoft.com/office/drawing/2014/chart" uri="{C3380CC4-5D6E-409C-BE32-E72D297353CC}">
              <c16:uniqueId val="{00000000-D34C-48B1-9364-B9F5B9546F1B}"/>
            </c:ext>
          </c:extLst>
        </c:ser>
        <c:dLbls>
          <c:showLegendKey val="0"/>
          <c:showVal val="0"/>
          <c:showCatName val="0"/>
          <c:showSerName val="0"/>
          <c:showPercent val="0"/>
          <c:showBubbleSize val="0"/>
        </c:dLbls>
        <c:gapWidth val="219"/>
        <c:overlap val="-27"/>
        <c:axId val="512057144"/>
        <c:axId val="512063048"/>
      </c:barChart>
      <c:dateAx>
        <c:axId val="51205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063048"/>
        <c:crosses val="autoZero"/>
        <c:auto val="1"/>
        <c:lblOffset val="100"/>
        <c:baseTimeUnit val="months"/>
      </c:dateAx>
      <c:valAx>
        <c:axId val="51206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05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564</c:v>
                </c:pt>
                <c:pt idx="3">
                  <c:v>772</c:v>
                </c:pt>
                <c:pt idx="4">
                  <c:v>566</c:v>
                </c:pt>
                <c:pt idx="5">
                  <c:v>651</c:v>
                </c:pt>
                <c:pt idx="6">
                  <c:v>711</c:v>
                </c:pt>
                <c:pt idx="7">
                  <c:v>759</c:v>
                </c:pt>
                <c:pt idx="8">
                  <c:v>85</c:v>
                </c:pt>
              </c:numCache>
            </c:numRef>
          </c:val>
          <c:extLst>
            <c:ext xmlns:c16="http://schemas.microsoft.com/office/drawing/2014/chart" uri="{C3380CC4-5D6E-409C-BE32-E72D297353CC}">
              <c16:uniqueId val="{00000000-4AB2-4D8D-9F85-602EE0ACEC51}"/>
            </c:ext>
          </c:extLst>
        </c:ser>
        <c:dLbls>
          <c:showLegendKey val="0"/>
          <c:showVal val="0"/>
          <c:showCatName val="0"/>
          <c:showSerName val="0"/>
          <c:showPercent val="0"/>
          <c:showBubbleSize val="0"/>
        </c:dLbls>
        <c:gapWidth val="219"/>
        <c:overlap val="-27"/>
        <c:axId val="548856656"/>
        <c:axId val="548854360"/>
      </c:barChart>
      <c:dateAx>
        <c:axId val="548856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854360"/>
        <c:crosses val="autoZero"/>
        <c:auto val="1"/>
        <c:lblOffset val="100"/>
        <c:baseTimeUnit val="months"/>
      </c:dateAx>
      <c:valAx>
        <c:axId val="548854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85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98</c:v>
                </c:pt>
                <c:pt idx="1">
                  <c:v>99</c:v>
                </c:pt>
                <c:pt idx="2">
                  <c:v>84</c:v>
                </c:pt>
                <c:pt idx="3">
                  <c:v>93</c:v>
                </c:pt>
                <c:pt idx="4">
                  <c:v>100</c:v>
                </c:pt>
                <c:pt idx="5">
                  <c:v>194</c:v>
                </c:pt>
                <c:pt idx="6">
                  <c:v>157</c:v>
                </c:pt>
                <c:pt idx="7">
                  <c:v>81</c:v>
                </c:pt>
                <c:pt idx="8">
                  <c:v>23</c:v>
                </c:pt>
              </c:numCache>
            </c:numRef>
          </c:val>
          <c:extLst>
            <c:ext xmlns:c16="http://schemas.microsoft.com/office/drawing/2014/chart" uri="{C3380CC4-5D6E-409C-BE32-E72D297353CC}">
              <c16:uniqueId val="{00000000-50A1-41EE-86F7-FA7AF9E07898}"/>
            </c:ext>
          </c:extLst>
        </c:ser>
        <c:dLbls>
          <c:showLegendKey val="0"/>
          <c:showVal val="0"/>
          <c:showCatName val="0"/>
          <c:showSerName val="0"/>
          <c:showPercent val="0"/>
          <c:showBubbleSize val="0"/>
        </c:dLbls>
        <c:gapWidth val="219"/>
        <c:overlap val="-27"/>
        <c:axId val="548849768"/>
        <c:axId val="548853376"/>
      </c:barChart>
      <c:catAx>
        <c:axId val="548849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853376"/>
        <c:crosses val="autoZero"/>
        <c:auto val="1"/>
        <c:lblAlgn val="ctr"/>
        <c:lblOffset val="100"/>
        <c:noMultiLvlLbl val="0"/>
      </c:catAx>
      <c:valAx>
        <c:axId val="54885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84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2025-01</c:v>
                </c:pt>
                <c:pt idx="1">
                  <c:v>2025-02</c:v>
                </c:pt>
                <c:pt idx="2">
                  <c:v>2025-03</c:v>
                </c:pt>
                <c:pt idx="3">
                  <c:v>2025-04</c:v>
                </c:pt>
                <c:pt idx="4">
                  <c:v>2025-05</c:v>
                </c:pt>
                <c:pt idx="5">
                  <c:v>2025-06</c:v>
                </c:pt>
                <c:pt idx="6">
                  <c:v>2025-07</c:v>
                </c:pt>
                <c:pt idx="7">
                  <c:v>2025-08</c:v>
                </c:pt>
                <c:pt idx="8">
                  <c:v>2025-09</c:v>
                </c:pt>
              </c:strCache>
            </c:strRef>
          </c:cat>
          <c:val>
            <c:numRef>
              <c:f>Sheet1!$B$2:$B$10</c:f>
              <c:numCache>
                <c:formatCode>General</c:formatCode>
                <c:ptCount val="9"/>
                <c:pt idx="0">
                  <c:v>1977</c:v>
                </c:pt>
                <c:pt idx="1">
                  <c:v>1997</c:v>
                </c:pt>
                <c:pt idx="2">
                  <c:v>1946</c:v>
                </c:pt>
                <c:pt idx="3">
                  <c:v>2792</c:v>
                </c:pt>
                <c:pt idx="4">
                  <c:v>2207</c:v>
                </c:pt>
                <c:pt idx="5">
                  <c:v>1940</c:v>
                </c:pt>
                <c:pt idx="6">
                  <c:v>2838</c:v>
                </c:pt>
                <c:pt idx="7">
                  <c:v>2042</c:v>
                </c:pt>
                <c:pt idx="8">
                  <c:v>71</c:v>
                </c:pt>
              </c:numCache>
            </c:numRef>
          </c:val>
          <c:extLst>
            <c:ext xmlns:c16="http://schemas.microsoft.com/office/drawing/2014/chart" uri="{C3380CC4-5D6E-409C-BE32-E72D297353CC}">
              <c16:uniqueId val="{00000000-E6D4-4A47-BE79-E461270CFBCB}"/>
            </c:ext>
          </c:extLst>
        </c:ser>
        <c:dLbls>
          <c:showLegendKey val="0"/>
          <c:showVal val="0"/>
          <c:showCatName val="0"/>
          <c:showSerName val="0"/>
          <c:showPercent val="0"/>
          <c:showBubbleSize val="0"/>
        </c:dLbls>
        <c:gapWidth val="219"/>
        <c:overlap val="-27"/>
        <c:axId val="548857640"/>
        <c:axId val="548847800"/>
      </c:barChart>
      <c:catAx>
        <c:axId val="54885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847800"/>
        <c:crosses val="autoZero"/>
        <c:auto val="1"/>
        <c:lblAlgn val="ctr"/>
        <c:lblOffset val="100"/>
        <c:noMultiLvlLbl val="0"/>
      </c:catAx>
      <c:valAx>
        <c:axId val="54884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85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62668</c:v>
                </c:pt>
                <c:pt idx="5">
                  <c:v>60207</c:v>
                </c:pt>
                <c:pt idx="6">
                  <c:v>122524</c:v>
                </c:pt>
                <c:pt idx="7">
                  <c:v>93721</c:v>
                </c:pt>
                <c:pt idx="8">
                  <c:v>77788</c:v>
                </c:pt>
                <c:pt idx="9">
                  <c:v>5565</c:v>
                </c:pt>
              </c:numCache>
            </c:numRef>
          </c:val>
          <c:extLst>
            <c:ext xmlns:c16="http://schemas.microsoft.com/office/drawing/2014/chart" uri="{C3380CC4-5D6E-409C-BE32-E72D297353CC}">
              <c16:uniqueId val="{00000000-219C-445E-9DBA-B4F0223B79BC}"/>
            </c:ext>
          </c:extLst>
        </c:ser>
        <c:dLbls>
          <c:showLegendKey val="0"/>
          <c:showVal val="0"/>
          <c:showCatName val="0"/>
          <c:showSerName val="0"/>
          <c:showPercent val="0"/>
          <c:showBubbleSize val="0"/>
        </c:dLbls>
        <c:gapWidth val="219"/>
        <c:overlap val="-27"/>
        <c:axId val="548867152"/>
        <c:axId val="548858296"/>
      </c:barChart>
      <c:catAx>
        <c:axId val="54886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858296"/>
        <c:crosses val="autoZero"/>
        <c:auto val="1"/>
        <c:lblAlgn val="ctr"/>
        <c:lblOffset val="100"/>
        <c:noMultiLvlLbl val="0"/>
      </c:catAx>
      <c:valAx>
        <c:axId val="54885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86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21</c:v>
                </c:pt>
                <c:pt idx="3">
                  <c:v>133</c:v>
                </c:pt>
                <c:pt idx="4">
                  <c:v>39</c:v>
                </c:pt>
                <c:pt idx="5">
                  <c:v>38</c:v>
                </c:pt>
                <c:pt idx="6">
                  <c:v>21</c:v>
                </c:pt>
                <c:pt idx="7">
                  <c:v>55</c:v>
                </c:pt>
                <c:pt idx="8">
                  <c:v>-2</c:v>
                </c:pt>
              </c:numCache>
            </c:numRef>
          </c:val>
          <c:extLst>
            <c:ext xmlns:c16="http://schemas.microsoft.com/office/drawing/2014/chart" uri="{C3380CC4-5D6E-409C-BE32-E72D297353CC}">
              <c16:uniqueId val="{00000000-E3A9-4C50-BABE-8A60EB030269}"/>
            </c:ext>
          </c:extLst>
        </c:ser>
        <c:dLbls>
          <c:showLegendKey val="0"/>
          <c:showVal val="0"/>
          <c:showCatName val="0"/>
          <c:showSerName val="0"/>
          <c:showPercent val="0"/>
          <c:showBubbleSize val="0"/>
        </c:dLbls>
        <c:gapWidth val="219"/>
        <c:overlap val="-27"/>
        <c:axId val="403128920"/>
        <c:axId val="403134824"/>
      </c:barChart>
      <c:dateAx>
        <c:axId val="40312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34824"/>
        <c:crosses val="autoZero"/>
        <c:auto val="1"/>
        <c:lblOffset val="100"/>
        <c:baseTimeUnit val="months"/>
      </c:dateAx>
      <c:valAx>
        <c:axId val="40313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2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29</c:v>
                </c:pt>
                <c:pt idx="3">
                  <c:v>28</c:v>
                </c:pt>
                <c:pt idx="4">
                  <c:v>32</c:v>
                </c:pt>
                <c:pt idx="5">
                  <c:v>42</c:v>
                </c:pt>
                <c:pt idx="6">
                  <c:v>37</c:v>
                </c:pt>
                <c:pt idx="7">
                  <c:v>25</c:v>
                </c:pt>
                <c:pt idx="8">
                  <c:v>19</c:v>
                </c:pt>
                <c:pt idx="9">
                  <c:v>0</c:v>
                </c:pt>
                <c:pt idx="10">
                  <c:v>0</c:v>
                </c:pt>
                <c:pt idx="11">
                  <c:v>0</c:v>
                </c:pt>
              </c:numCache>
            </c:numRef>
          </c:val>
          <c:extLst>
            <c:ext xmlns:c16="http://schemas.microsoft.com/office/drawing/2014/chart" uri="{C3380CC4-5D6E-409C-BE32-E72D297353CC}">
              <c16:uniqueId val="{00000000-9974-4225-A524-6DA13EA9B939}"/>
            </c:ext>
          </c:extLst>
        </c:ser>
        <c:dLbls>
          <c:showLegendKey val="0"/>
          <c:showVal val="0"/>
          <c:showCatName val="0"/>
          <c:showSerName val="0"/>
          <c:showPercent val="0"/>
          <c:showBubbleSize val="0"/>
        </c:dLbls>
        <c:gapWidth val="219"/>
        <c:overlap val="-27"/>
        <c:axId val="482670936"/>
        <c:axId val="482671264"/>
      </c:barChart>
      <c:dateAx>
        <c:axId val="48267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671264"/>
        <c:crosses val="autoZero"/>
        <c:auto val="1"/>
        <c:lblOffset val="100"/>
        <c:baseTimeUnit val="months"/>
      </c:dateAx>
      <c:valAx>
        <c:axId val="48267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67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544</c:v>
                </c:pt>
                <c:pt idx="1">
                  <c:v>537</c:v>
                </c:pt>
                <c:pt idx="2">
                  <c:v>560</c:v>
                </c:pt>
                <c:pt idx="3">
                  <c:v>426</c:v>
                </c:pt>
                <c:pt idx="4">
                  <c:v>618</c:v>
                </c:pt>
                <c:pt idx="5">
                  <c:v>212</c:v>
                </c:pt>
                <c:pt idx="6">
                  <c:v>597</c:v>
                </c:pt>
                <c:pt idx="7">
                  <c:v>451</c:v>
                </c:pt>
                <c:pt idx="8">
                  <c:v>39</c:v>
                </c:pt>
                <c:pt idx="9">
                  <c:v>0</c:v>
                </c:pt>
                <c:pt idx="10">
                  <c:v>0</c:v>
                </c:pt>
                <c:pt idx="11">
                  <c:v>0</c:v>
                </c:pt>
              </c:numCache>
            </c:numRef>
          </c:val>
          <c:extLst>
            <c:ext xmlns:c16="http://schemas.microsoft.com/office/drawing/2014/chart" uri="{C3380CC4-5D6E-409C-BE32-E72D297353CC}">
              <c16:uniqueId val="{00000000-709A-410E-83B2-0B5279AB61EB}"/>
            </c:ext>
          </c:extLst>
        </c:ser>
        <c:dLbls>
          <c:showLegendKey val="0"/>
          <c:showVal val="0"/>
          <c:showCatName val="0"/>
          <c:showSerName val="0"/>
          <c:showPercent val="0"/>
          <c:showBubbleSize val="0"/>
        </c:dLbls>
        <c:gapWidth val="219"/>
        <c:overlap val="-27"/>
        <c:axId val="482668312"/>
        <c:axId val="482663064"/>
      </c:barChart>
      <c:catAx>
        <c:axId val="482668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663064"/>
        <c:crosses val="autoZero"/>
        <c:auto val="1"/>
        <c:lblAlgn val="ctr"/>
        <c:lblOffset val="100"/>
        <c:noMultiLvlLbl val="0"/>
      </c:catAx>
      <c:valAx>
        <c:axId val="48266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66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12095</c:v>
                </c:pt>
                <c:pt idx="1">
                  <c:v>14860</c:v>
                </c:pt>
                <c:pt idx="2">
                  <c:v>13661</c:v>
                </c:pt>
                <c:pt idx="3">
                  <c:v>0</c:v>
                </c:pt>
                <c:pt idx="4">
                  <c:v>0</c:v>
                </c:pt>
                <c:pt idx="5">
                  <c:v>0</c:v>
                </c:pt>
                <c:pt idx="6">
                  <c:v>28265</c:v>
                </c:pt>
                <c:pt idx="7">
                  <c:v>0</c:v>
                </c:pt>
                <c:pt idx="8">
                  <c:v>0</c:v>
                </c:pt>
                <c:pt idx="9">
                  <c:v>0</c:v>
                </c:pt>
                <c:pt idx="10">
                  <c:v>0</c:v>
                </c:pt>
                <c:pt idx="11">
                  <c:v>0</c:v>
                </c:pt>
              </c:numCache>
            </c:numRef>
          </c:val>
          <c:extLst>
            <c:ext xmlns:c16="http://schemas.microsoft.com/office/drawing/2014/chart" uri="{C3380CC4-5D6E-409C-BE32-E72D297353CC}">
              <c16:uniqueId val="{00000000-A531-4A95-BDE7-7611882CE1A9}"/>
            </c:ext>
          </c:extLst>
        </c:ser>
        <c:dLbls>
          <c:showLegendKey val="0"/>
          <c:showVal val="0"/>
          <c:showCatName val="0"/>
          <c:showSerName val="0"/>
          <c:showPercent val="0"/>
          <c:showBubbleSize val="0"/>
        </c:dLbls>
        <c:gapWidth val="219"/>
        <c:overlap val="-27"/>
        <c:axId val="482662408"/>
        <c:axId val="482665688"/>
      </c:barChart>
      <c:dateAx>
        <c:axId val="48266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665688"/>
        <c:crosses val="autoZero"/>
        <c:auto val="1"/>
        <c:lblOffset val="100"/>
        <c:baseTimeUnit val="months"/>
      </c:dateAx>
      <c:valAx>
        <c:axId val="48266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66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315E1-A6EB-43FB-B18A-BBB3C230B73F}"/>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F63732F8-7FBC-4CF4-88BD-21B381F5852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73099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DD2D5-CE79-4E98-889A-010102321DEF}"/>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ABB0C4E0-879D-4C47-9F72-A196F7D2C4C1}"/>
              </a:ext>
            </a:extLst>
          </p:cNvPr>
          <p:cNvGraphicFramePr>
            <a:graphicFrameLocks noGrp="1"/>
          </p:cNvGraphicFramePr>
          <p:nvPr>
            <p:ph type="chart" sz="quarter" idx="13"/>
            <p:extLst>
              <p:ext uri="{D42A27DB-BD31-4B8C-83A1-F6EECF244321}">
                <p14:modId xmlns:p14="http://schemas.microsoft.com/office/powerpoint/2010/main" val="3633856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382DB3-6930-48FC-B8FE-BDB53DE36EDA}"/>
              </a:ext>
            </a:extLst>
          </p:cNvPr>
          <p:cNvSpPr>
            <a:spLocks noGrp="1"/>
          </p:cNvSpPr>
          <p:nvPr>
            <p:ph type="body" sz="quarter" idx="14"/>
          </p:nvPr>
        </p:nvSpPr>
        <p:spPr/>
        <p:txBody>
          <a:bodyPr/>
          <a:lstStyle/>
          <a:p>
            <a:r>
              <a:rPr lang="en-US"/>
              <a:t>01/01/2025 - 08/31/2025</a:t>
            </a:r>
          </a:p>
        </p:txBody>
      </p:sp>
      <p:sp>
        <p:nvSpPr>
          <p:cNvPr id="5" name="Footer Placeholder 4">
            <a:extLst>
              <a:ext uri="{FF2B5EF4-FFF2-40B4-BE49-F238E27FC236}">
                <a16:creationId xmlns:a16="http://schemas.microsoft.com/office/drawing/2014/main" id="{7E0BA1C9-85C6-420A-BAC3-B77B2DEF9A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6571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7BE1D-6A0C-4408-A4C3-10C89BB291A7}"/>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A81B05A7-BD02-4A4E-8380-CAE01F06C6FB}"/>
              </a:ext>
            </a:extLst>
          </p:cNvPr>
          <p:cNvGraphicFramePr>
            <a:graphicFrameLocks noGrp="1"/>
          </p:cNvGraphicFramePr>
          <p:nvPr>
            <p:ph type="tbl" sz="quarter" idx="13"/>
            <p:extLst>
              <p:ext uri="{D42A27DB-BD31-4B8C-83A1-F6EECF244321}">
                <p14:modId xmlns:p14="http://schemas.microsoft.com/office/powerpoint/2010/main" val="790513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15438908"/>
                    </a:ext>
                  </a:extLst>
                </a:gridCol>
                <a:gridCol w="905256">
                  <a:extLst>
                    <a:ext uri="{9D8B030D-6E8A-4147-A177-3AD203B41FA5}">
                      <a16:colId xmlns:a16="http://schemas.microsoft.com/office/drawing/2014/main" val="2576755571"/>
                    </a:ext>
                  </a:extLst>
                </a:gridCol>
                <a:gridCol w="905256">
                  <a:extLst>
                    <a:ext uri="{9D8B030D-6E8A-4147-A177-3AD203B41FA5}">
                      <a16:colId xmlns:a16="http://schemas.microsoft.com/office/drawing/2014/main" val="80565900"/>
                    </a:ext>
                  </a:extLst>
                </a:gridCol>
                <a:gridCol w="905256">
                  <a:extLst>
                    <a:ext uri="{9D8B030D-6E8A-4147-A177-3AD203B41FA5}">
                      <a16:colId xmlns:a16="http://schemas.microsoft.com/office/drawing/2014/main" val="446042232"/>
                    </a:ext>
                  </a:extLst>
                </a:gridCol>
                <a:gridCol w="905256">
                  <a:extLst>
                    <a:ext uri="{9D8B030D-6E8A-4147-A177-3AD203B41FA5}">
                      <a16:colId xmlns:a16="http://schemas.microsoft.com/office/drawing/2014/main" val="3554395353"/>
                    </a:ext>
                  </a:extLst>
                </a:gridCol>
                <a:gridCol w="905256">
                  <a:extLst>
                    <a:ext uri="{9D8B030D-6E8A-4147-A177-3AD203B41FA5}">
                      <a16:colId xmlns:a16="http://schemas.microsoft.com/office/drawing/2014/main" val="3340182182"/>
                    </a:ext>
                  </a:extLst>
                </a:gridCol>
                <a:gridCol w="905256">
                  <a:extLst>
                    <a:ext uri="{9D8B030D-6E8A-4147-A177-3AD203B41FA5}">
                      <a16:colId xmlns:a16="http://schemas.microsoft.com/office/drawing/2014/main" val="3512513058"/>
                    </a:ext>
                  </a:extLst>
                </a:gridCol>
                <a:gridCol w="905256">
                  <a:extLst>
                    <a:ext uri="{9D8B030D-6E8A-4147-A177-3AD203B41FA5}">
                      <a16:colId xmlns:a16="http://schemas.microsoft.com/office/drawing/2014/main" val="4087326449"/>
                    </a:ext>
                  </a:extLst>
                </a:gridCol>
                <a:gridCol w="905256">
                  <a:extLst>
                    <a:ext uri="{9D8B030D-6E8A-4147-A177-3AD203B41FA5}">
                      <a16:colId xmlns:a16="http://schemas.microsoft.com/office/drawing/2014/main" val="19083397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49079946"/>
                  </a:ext>
                </a:extLst>
              </a:tr>
              <a:tr h="370840">
                <a:tc>
                  <a:txBody>
                    <a:bodyPr/>
                    <a:lstStyle/>
                    <a:p>
                      <a:r>
                        <a:rPr lang="en-US" sz="1000"/>
                        <a:t>7534</a:t>
                      </a:r>
                    </a:p>
                  </a:txBody>
                  <a:tcPr/>
                </a:tc>
                <a:tc>
                  <a:txBody>
                    <a:bodyPr/>
                    <a:lstStyle/>
                    <a:p>
                      <a:r>
                        <a:rPr lang="en-US" sz="1000"/>
                        <a:t>8</a:t>
                      </a:r>
                    </a:p>
                  </a:txBody>
                  <a:tcPr/>
                </a:tc>
                <a:tc>
                  <a:txBody>
                    <a:bodyPr/>
                    <a:lstStyle/>
                    <a:p>
                      <a:r>
                        <a:rPr lang="en-US" sz="1000"/>
                        <a:t>22</a:t>
                      </a:r>
                    </a:p>
                  </a:txBody>
                  <a:tcPr/>
                </a:tc>
                <a:tc>
                  <a:txBody>
                    <a:bodyPr/>
                    <a:lstStyle/>
                    <a:p>
                      <a:r>
                        <a:rPr lang="en-US" sz="1000"/>
                        <a:t>1943</a:t>
                      </a:r>
                    </a:p>
                  </a:txBody>
                  <a:tcPr/>
                </a:tc>
                <a:tc>
                  <a:txBody>
                    <a:bodyPr/>
                    <a:lstStyle/>
                    <a:p>
                      <a:r>
                        <a:rPr lang="en-US" sz="1000"/>
                        <a:t>25</a:t>
                      </a:r>
                    </a:p>
                  </a:txBody>
                  <a:tcPr/>
                </a:tc>
                <a:tc>
                  <a:txBody>
                    <a:bodyPr/>
                    <a:lstStyle/>
                    <a:p>
                      <a:r>
                        <a:rPr lang="en-US" sz="1000"/>
                        <a:t>52</a:t>
                      </a:r>
                    </a:p>
                  </a:txBody>
                  <a:tcPr/>
                </a:tc>
                <a:tc>
                  <a:txBody>
                    <a:bodyPr/>
                    <a:lstStyle/>
                    <a:p>
                      <a:r>
                        <a:rPr lang="en-US" sz="1000"/>
                        <a:t>0</a:t>
                      </a:r>
                    </a:p>
                  </a:txBody>
                  <a:tcPr/>
                </a:tc>
                <a:tc>
                  <a:txBody>
                    <a:bodyPr/>
                    <a:lstStyle/>
                    <a:p>
                      <a:r>
                        <a:rPr lang="en-US" sz="1000"/>
                        <a:t>1.2194 %</a:t>
                      </a:r>
                    </a:p>
                  </a:txBody>
                  <a:tcPr/>
                </a:tc>
                <a:tc>
                  <a:txBody>
                    <a:bodyPr/>
                    <a:lstStyle/>
                    <a:p>
                      <a:r>
                        <a:rPr lang="en-US" sz="1000"/>
                        <a:t>0.0 %</a:t>
                      </a:r>
                    </a:p>
                  </a:txBody>
                  <a:tcPr/>
                </a:tc>
                <a:extLst>
                  <a:ext uri="{0D108BD9-81ED-4DB2-BD59-A6C34878D82A}">
                    <a16:rowId xmlns:a16="http://schemas.microsoft.com/office/drawing/2014/main" val="1002218813"/>
                  </a:ext>
                </a:extLst>
              </a:tr>
            </a:tbl>
          </a:graphicData>
        </a:graphic>
      </p:graphicFrame>
      <p:sp>
        <p:nvSpPr>
          <p:cNvPr id="4" name="Text Placeholder 3">
            <a:extLst>
              <a:ext uri="{FF2B5EF4-FFF2-40B4-BE49-F238E27FC236}">
                <a16:creationId xmlns:a16="http://schemas.microsoft.com/office/drawing/2014/main" id="{A4251D1B-730F-4FD3-9D0D-6EFBA1130C7C}"/>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4093524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AFD02-0BE4-478A-8B15-CD875CCB9AB9}"/>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E18E1D88-2F15-44D6-A258-E04B986A0D6E}"/>
              </a:ext>
            </a:extLst>
          </p:cNvPr>
          <p:cNvGraphicFramePr>
            <a:graphicFrameLocks noGrp="1"/>
          </p:cNvGraphicFramePr>
          <p:nvPr>
            <p:ph type="chart" sz="quarter" idx="13"/>
            <p:extLst>
              <p:ext uri="{D42A27DB-BD31-4B8C-83A1-F6EECF244321}">
                <p14:modId xmlns:p14="http://schemas.microsoft.com/office/powerpoint/2010/main" val="2810342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EB048C-EAD6-4DE3-B27D-17FEA61F832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C85818E-48F6-46D6-A844-08E8697F0B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3135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9DC4F-0503-4731-B471-BF0365E46617}"/>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A13E0287-85BC-4209-B4E6-A51EEDCC527A}"/>
              </a:ext>
            </a:extLst>
          </p:cNvPr>
          <p:cNvGraphicFramePr>
            <a:graphicFrameLocks noGrp="1"/>
          </p:cNvGraphicFramePr>
          <p:nvPr>
            <p:ph type="chart" sz="quarter" idx="13"/>
            <p:extLst>
              <p:ext uri="{D42A27DB-BD31-4B8C-83A1-F6EECF244321}">
                <p14:modId xmlns:p14="http://schemas.microsoft.com/office/powerpoint/2010/main" val="1855413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0A1AAF-0456-4A0E-98BC-1CCC39E1737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730E1BA-D37C-4BFF-9BE1-5AFBC1AC38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1942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29070-FCDE-4545-9F0E-63A11A06BB6E}"/>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3CBE670A-C64B-4A29-8408-FB0ACEC38244}"/>
              </a:ext>
            </a:extLst>
          </p:cNvPr>
          <p:cNvGraphicFramePr>
            <a:graphicFrameLocks noGrp="1"/>
          </p:cNvGraphicFramePr>
          <p:nvPr>
            <p:ph type="chart" sz="quarter" idx="13"/>
            <p:extLst>
              <p:ext uri="{D42A27DB-BD31-4B8C-83A1-F6EECF244321}">
                <p14:modId xmlns:p14="http://schemas.microsoft.com/office/powerpoint/2010/main" val="469039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A400E9-812C-4848-96EC-AC9A92347C2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19B66AA-E13B-4289-AD6A-06FE9EC09A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4687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8083B-06E9-462A-87FC-34E6670F3FDF}"/>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BAC85BA8-54B5-4226-B707-48399CB55947}"/>
              </a:ext>
            </a:extLst>
          </p:cNvPr>
          <p:cNvGraphicFramePr>
            <a:graphicFrameLocks noGrp="1"/>
          </p:cNvGraphicFramePr>
          <p:nvPr>
            <p:ph type="chart" sz="quarter" idx="13"/>
            <p:extLst>
              <p:ext uri="{D42A27DB-BD31-4B8C-83A1-F6EECF244321}">
                <p14:modId xmlns:p14="http://schemas.microsoft.com/office/powerpoint/2010/main" val="650204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67DF63-130D-4B6E-9FBF-8668ED9CE2D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E78FF6B-55BB-4CB5-9389-25DCE8F071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9889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F1B46-5BDC-4854-BC2E-A28804BD795C}"/>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98F70DEB-1636-4AB6-B7B1-E3A4F869D7A3}"/>
              </a:ext>
            </a:extLst>
          </p:cNvPr>
          <p:cNvGraphicFramePr>
            <a:graphicFrameLocks noGrp="1"/>
          </p:cNvGraphicFramePr>
          <p:nvPr>
            <p:ph type="tbl" sz="quarter" idx="13"/>
            <p:extLst>
              <p:ext uri="{D42A27DB-BD31-4B8C-83A1-F6EECF244321}">
                <p14:modId xmlns:p14="http://schemas.microsoft.com/office/powerpoint/2010/main" val="310300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42431216"/>
                    </a:ext>
                  </a:extLst>
                </a:gridCol>
                <a:gridCol w="1481328">
                  <a:extLst>
                    <a:ext uri="{9D8B030D-6E8A-4147-A177-3AD203B41FA5}">
                      <a16:colId xmlns:a16="http://schemas.microsoft.com/office/drawing/2014/main" val="132859611"/>
                    </a:ext>
                  </a:extLst>
                </a:gridCol>
                <a:gridCol w="329184">
                  <a:extLst>
                    <a:ext uri="{9D8B030D-6E8A-4147-A177-3AD203B41FA5}">
                      <a16:colId xmlns:a16="http://schemas.microsoft.com/office/drawing/2014/main" val="632093568"/>
                    </a:ext>
                  </a:extLst>
                </a:gridCol>
                <a:gridCol w="329184">
                  <a:extLst>
                    <a:ext uri="{9D8B030D-6E8A-4147-A177-3AD203B41FA5}">
                      <a16:colId xmlns:a16="http://schemas.microsoft.com/office/drawing/2014/main" val="3117312236"/>
                    </a:ext>
                  </a:extLst>
                </a:gridCol>
                <a:gridCol w="329184">
                  <a:extLst>
                    <a:ext uri="{9D8B030D-6E8A-4147-A177-3AD203B41FA5}">
                      <a16:colId xmlns:a16="http://schemas.microsoft.com/office/drawing/2014/main" val="858707122"/>
                    </a:ext>
                  </a:extLst>
                </a:gridCol>
                <a:gridCol w="329184">
                  <a:extLst>
                    <a:ext uri="{9D8B030D-6E8A-4147-A177-3AD203B41FA5}">
                      <a16:colId xmlns:a16="http://schemas.microsoft.com/office/drawing/2014/main" val="560733173"/>
                    </a:ext>
                  </a:extLst>
                </a:gridCol>
                <a:gridCol w="329184">
                  <a:extLst>
                    <a:ext uri="{9D8B030D-6E8A-4147-A177-3AD203B41FA5}">
                      <a16:colId xmlns:a16="http://schemas.microsoft.com/office/drawing/2014/main" val="4108814250"/>
                    </a:ext>
                  </a:extLst>
                </a:gridCol>
                <a:gridCol w="329184">
                  <a:extLst>
                    <a:ext uri="{9D8B030D-6E8A-4147-A177-3AD203B41FA5}">
                      <a16:colId xmlns:a16="http://schemas.microsoft.com/office/drawing/2014/main" val="443072336"/>
                    </a:ext>
                  </a:extLst>
                </a:gridCol>
                <a:gridCol w="329184">
                  <a:extLst>
                    <a:ext uri="{9D8B030D-6E8A-4147-A177-3AD203B41FA5}">
                      <a16:colId xmlns:a16="http://schemas.microsoft.com/office/drawing/2014/main" val="2935144730"/>
                    </a:ext>
                  </a:extLst>
                </a:gridCol>
                <a:gridCol w="329184">
                  <a:extLst>
                    <a:ext uri="{9D8B030D-6E8A-4147-A177-3AD203B41FA5}">
                      <a16:colId xmlns:a16="http://schemas.microsoft.com/office/drawing/2014/main" val="331601718"/>
                    </a:ext>
                  </a:extLst>
                </a:gridCol>
                <a:gridCol w="329184">
                  <a:extLst>
                    <a:ext uri="{9D8B030D-6E8A-4147-A177-3AD203B41FA5}">
                      <a16:colId xmlns:a16="http://schemas.microsoft.com/office/drawing/2014/main" val="1752693975"/>
                    </a:ext>
                  </a:extLst>
                </a:gridCol>
                <a:gridCol w="329184">
                  <a:extLst>
                    <a:ext uri="{9D8B030D-6E8A-4147-A177-3AD203B41FA5}">
                      <a16:colId xmlns:a16="http://schemas.microsoft.com/office/drawing/2014/main" val="970114435"/>
                    </a:ext>
                  </a:extLst>
                </a:gridCol>
                <a:gridCol w="329184">
                  <a:extLst>
                    <a:ext uri="{9D8B030D-6E8A-4147-A177-3AD203B41FA5}">
                      <a16:colId xmlns:a16="http://schemas.microsoft.com/office/drawing/2014/main" val="1479545306"/>
                    </a:ext>
                  </a:extLst>
                </a:gridCol>
                <a:gridCol w="329184">
                  <a:extLst>
                    <a:ext uri="{9D8B030D-6E8A-4147-A177-3AD203B41FA5}">
                      <a16:colId xmlns:a16="http://schemas.microsoft.com/office/drawing/2014/main" val="2693253056"/>
                    </a:ext>
                  </a:extLst>
                </a:gridCol>
                <a:gridCol w="329184">
                  <a:extLst>
                    <a:ext uri="{9D8B030D-6E8A-4147-A177-3AD203B41FA5}">
                      <a16:colId xmlns:a16="http://schemas.microsoft.com/office/drawing/2014/main" val="980043907"/>
                    </a:ext>
                  </a:extLst>
                </a:gridCol>
                <a:gridCol w="329184">
                  <a:extLst>
                    <a:ext uri="{9D8B030D-6E8A-4147-A177-3AD203B41FA5}">
                      <a16:colId xmlns:a16="http://schemas.microsoft.com/office/drawing/2014/main" val="2187098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53987079"/>
                  </a:ext>
                </a:extLst>
              </a:tr>
            </a:tbl>
          </a:graphicData>
        </a:graphic>
      </p:graphicFrame>
      <p:sp>
        <p:nvSpPr>
          <p:cNvPr id="4" name="Text Placeholder 3">
            <a:extLst>
              <a:ext uri="{FF2B5EF4-FFF2-40B4-BE49-F238E27FC236}">
                <a16:creationId xmlns:a16="http://schemas.microsoft.com/office/drawing/2014/main" id="{97E2EA39-8904-4FC5-9F71-8F84FDB12F0F}"/>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509272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DA780-12F6-4BAF-899B-7EB084938CFE}"/>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7915BCAA-1B41-4E38-92AE-FBA3F7E6E7AF}"/>
              </a:ext>
            </a:extLst>
          </p:cNvPr>
          <p:cNvGraphicFramePr>
            <a:graphicFrameLocks noGrp="1"/>
          </p:cNvGraphicFramePr>
          <p:nvPr>
            <p:ph type="tbl" sz="quarter" idx="13"/>
            <p:extLst>
              <p:ext uri="{D42A27DB-BD31-4B8C-83A1-F6EECF244321}">
                <p14:modId xmlns:p14="http://schemas.microsoft.com/office/powerpoint/2010/main" val="236306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98427278"/>
                    </a:ext>
                  </a:extLst>
                </a:gridCol>
                <a:gridCol w="1481328">
                  <a:extLst>
                    <a:ext uri="{9D8B030D-6E8A-4147-A177-3AD203B41FA5}">
                      <a16:colId xmlns:a16="http://schemas.microsoft.com/office/drawing/2014/main" val="1907297661"/>
                    </a:ext>
                  </a:extLst>
                </a:gridCol>
                <a:gridCol w="329184">
                  <a:extLst>
                    <a:ext uri="{9D8B030D-6E8A-4147-A177-3AD203B41FA5}">
                      <a16:colId xmlns:a16="http://schemas.microsoft.com/office/drawing/2014/main" val="4084536775"/>
                    </a:ext>
                  </a:extLst>
                </a:gridCol>
                <a:gridCol w="329184">
                  <a:extLst>
                    <a:ext uri="{9D8B030D-6E8A-4147-A177-3AD203B41FA5}">
                      <a16:colId xmlns:a16="http://schemas.microsoft.com/office/drawing/2014/main" val="189392707"/>
                    </a:ext>
                  </a:extLst>
                </a:gridCol>
                <a:gridCol w="329184">
                  <a:extLst>
                    <a:ext uri="{9D8B030D-6E8A-4147-A177-3AD203B41FA5}">
                      <a16:colId xmlns:a16="http://schemas.microsoft.com/office/drawing/2014/main" val="1395185885"/>
                    </a:ext>
                  </a:extLst>
                </a:gridCol>
                <a:gridCol w="329184">
                  <a:extLst>
                    <a:ext uri="{9D8B030D-6E8A-4147-A177-3AD203B41FA5}">
                      <a16:colId xmlns:a16="http://schemas.microsoft.com/office/drawing/2014/main" val="3868304803"/>
                    </a:ext>
                  </a:extLst>
                </a:gridCol>
                <a:gridCol w="329184">
                  <a:extLst>
                    <a:ext uri="{9D8B030D-6E8A-4147-A177-3AD203B41FA5}">
                      <a16:colId xmlns:a16="http://schemas.microsoft.com/office/drawing/2014/main" val="2445461334"/>
                    </a:ext>
                  </a:extLst>
                </a:gridCol>
                <a:gridCol w="329184">
                  <a:extLst>
                    <a:ext uri="{9D8B030D-6E8A-4147-A177-3AD203B41FA5}">
                      <a16:colId xmlns:a16="http://schemas.microsoft.com/office/drawing/2014/main" val="2240247660"/>
                    </a:ext>
                  </a:extLst>
                </a:gridCol>
                <a:gridCol w="329184">
                  <a:extLst>
                    <a:ext uri="{9D8B030D-6E8A-4147-A177-3AD203B41FA5}">
                      <a16:colId xmlns:a16="http://schemas.microsoft.com/office/drawing/2014/main" val="873303341"/>
                    </a:ext>
                  </a:extLst>
                </a:gridCol>
                <a:gridCol w="329184">
                  <a:extLst>
                    <a:ext uri="{9D8B030D-6E8A-4147-A177-3AD203B41FA5}">
                      <a16:colId xmlns:a16="http://schemas.microsoft.com/office/drawing/2014/main" val="1508612235"/>
                    </a:ext>
                  </a:extLst>
                </a:gridCol>
                <a:gridCol w="329184">
                  <a:extLst>
                    <a:ext uri="{9D8B030D-6E8A-4147-A177-3AD203B41FA5}">
                      <a16:colId xmlns:a16="http://schemas.microsoft.com/office/drawing/2014/main" val="2876797664"/>
                    </a:ext>
                  </a:extLst>
                </a:gridCol>
                <a:gridCol w="329184">
                  <a:extLst>
                    <a:ext uri="{9D8B030D-6E8A-4147-A177-3AD203B41FA5}">
                      <a16:colId xmlns:a16="http://schemas.microsoft.com/office/drawing/2014/main" val="989368166"/>
                    </a:ext>
                  </a:extLst>
                </a:gridCol>
                <a:gridCol w="329184">
                  <a:extLst>
                    <a:ext uri="{9D8B030D-6E8A-4147-A177-3AD203B41FA5}">
                      <a16:colId xmlns:a16="http://schemas.microsoft.com/office/drawing/2014/main" val="1243572352"/>
                    </a:ext>
                  </a:extLst>
                </a:gridCol>
                <a:gridCol w="329184">
                  <a:extLst>
                    <a:ext uri="{9D8B030D-6E8A-4147-A177-3AD203B41FA5}">
                      <a16:colId xmlns:a16="http://schemas.microsoft.com/office/drawing/2014/main" val="3031993157"/>
                    </a:ext>
                  </a:extLst>
                </a:gridCol>
                <a:gridCol w="329184">
                  <a:extLst>
                    <a:ext uri="{9D8B030D-6E8A-4147-A177-3AD203B41FA5}">
                      <a16:colId xmlns:a16="http://schemas.microsoft.com/office/drawing/2014/main" val="3141160185"/>
                    </a:ext>
                  </a:extLst>
                </a:gridCol>
                <a:gridCol w="329184">
                  <a:extLst>
                    <a:ext uri="{9D8B030D-6E8A-4147-A177-3AD203B41FA5}">
                      <a16:colId xmlns:a16="http://schemas.microsoft.com/office/drawing/2014/main" val="803859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6709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- 2025-08-14 11:14:37</a:t>
                      </a:r>
                      <a:r>
                        <a:rPr kumimoji="0" lang="en-US" sz="1000" b="0" i="0" u="none" strike="noStrike" kern="1200" cap="none" spc="0" normalizeH="0" baseline="0" noProof="0">
                          <a:ln>
                            <a:noFill/>
                          </a:ln>
                          <a:solidFill>
                            <a:prstClr val="black"/>
                          </a:solidFill>
                          <a:effectLst/>
                          <a:uLnTx/>
                          <a:uFillTx/>
                          <a:latin typeface="Calibri"/>
                          <a:ea typeface="+mn-ea"/>
                          <a:cs typeface="+mn-cs"/>
                        </a:rPr>
                        <a:t>
 This week, employees from across the country came together at our Home Office for our PHLY Fundamentals Program! 🙌
From hands-on learning to networking with colleagues, this annual program equips associates and trainees from Marketing, Underwriting, and Risk Management with the tools they need to succeed – and a deep understanding of PHLY and the #insurance industry. 
🚀 Ready to grow your career with a company that invests in your success?
Explore opportunities on #TEAMPHLY: bit.ly/WorkAtPHLY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https://quintly-eu-image-storage.s3.amazonaws.com/d123f9c23f3abec6e562a564c92f236a/e994b21e8ba2d4e5470c0a7d8d2f302c.jpg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3139157184"/>
                  </a:ext>
                </a:extLst>
              </a:tr>
            </a:tbl>
          </a:graphicData>
        </a:graphic>
      </p:graphicFrame>
      <p:sp>
        <p:nvSpPr>
          <p:cNvPr id="4" name="Text Placeholder 3">
            <a:extLst>
              <a:ext uri="{FF2B5EF4-FFF2-40B4-BE49-F238E27FC236}">
                <a16:creationId xmlns:a16="http://schemas.microsoft.com/office/drawing/2014/main" id="{3D0690E9-62F3-422D-BA73-AAB42C65C4F0}"/>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2267884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8F734-F8F7-46FC-ACFC-EA83CADE4094}"/>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CB3FC639-BA2A-45E1-B26F-EE506ECAC1BC}"/>
              </a:ext>
            </a:extLst>
          </p:cNvPr>
          <p:cNvGraphicFramePr>
            <a:graphicFrameLocks noGrp="1"/>
          </p:cNvGraphicFramePr>
          <p:nvPr>
            <p:ph type="tbl" sz="quarter" idx="13"/>
            <p:extLst>
              <p:ext uri="{D42A27DB-BD31-4B8C-83A1-F6EECF244321}">
                <p14:modId xmlns:p14="http://schemas.microsoft.com/office/powerpoint/2010/main" val="3339724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41062253"/>
                    </a:ext>
                  </a:extLst>
                </a:gridCol>
                <a:gridCol w="1481328">
                  <a:extLst>
                    <a:ext uri="{9D8B030D-6E8A-4147-A177-3AD203B41FA5}">
                      <a16:colId xmlns:a16="http://schemas.microsoft.com/office/drawing/2014/main" val="2334048561"/>
                    </a:ext>
                  </a:extLst>
                </a:gridCol>
                <a:gridCol w="329184">
                  <a:extLst>
                    <a:ext uri="{9D8B030D-6E8A-4147-A177-3AD203B41FA5}">
                      <a16:colId xmlns:a16="http://schemas.microsoft.com/office/drawing/2014/main" val="947107159"/>
                    </a:ext>
                  </a:extLst>
                </a:gridCol>
                <a:gridCol w="329184">
                  <a:extLst>
                    <a:ext uri="{9D8B030D-6E8A-4147-A177-3AD203B41FA5}">
                      <a16:colId xmlns:a16="http://schemas.microsoft.com/office/drawing/2014/main" val="528953034"/>
                    </a:ext>
                  </a:extLst>
                </a:gridCol>
                <a:gridCol w="329184">
                  <a:extLst>
                    <a:ext uri="{9D8B030D-6E8A-4147-A177-3AD203B41FA5}">
                      <a16:colId xmlns:a16="http://schemas.microsoft.com/office/drawing/2014/main" val="1472988111"/>
                    </a:ext>
                  </a:extLst>
                </a:gridCol>
                <a:gridCol w="329184">
                  <a:extLst>
                    <a:ext uri="{9D8B030D-6E8A-4147-A177-3AD203B41FA5}">
                      <a16:colId xmlns:a16="http://schemas.microsoft.com/office/drawing/2014/main" val="3224340644"/>
                    </a:ext>
                  </a:extLst>
                </a:gridCol>
                <a:gridCol w="329184">
                  <a:extLst>
                    <a:ext uri="{9D8B030D-6E8A-4147-A177-3AD203B41FA5}">
                      <a16:colId xmlns:a16="http://schemas.microsoft.com/office/drawing/2014/main" val="24109918"/>
                    </a:ext>
                  </a:extLst>
                </a:gridCol>
                <a:gridCol w="329184">
                  <a:extLst>
                    <a:ext uri="{9D8B030D-6E8A-4147-A177-3AD203B41FA5}">
                      <a16:colId xmlns:a16="http://schemas.microsoft.com/office/drawing/2014/main" val="208183342"/>
                    </a:ext>
                  </a:extLst>
                </a:gridCol>
                <a:gridCol w="329184">
                  <a:extLst>
                    <a:ext uri="{9D8B030D-6E8A-4147-A177-3AD203B41FA5}">
                      <a16:colId xmlns:a16="http://schemas.microsoft.com/office/drawing/2014/main" val="2814751799"/>
                    </a:ext>
                  </a:extLst>
                </a:gridCol>
                <a:gridCol w="329184">
                  <a:extLst>
                    <a:ext uri="{9D8B030D-6E8A-4147-A177-3AD203B41FA5}">
                      <a16:colId xmlns:a16="http://schemas.microsoft.com/office/drawing/2014/main" val="4034849990"/>
                    </a:ext>
                  </a:extLst>
                </a:gridCol>
                <a:gridCol w="329184">
                  <a:extLst>
                    <a:ext uri="{9D8B030D-6E8A-4147-A177-3AD203B41FA5}">
                      <a16:colId xmlns:a16="http://schemas.microsoft.com/office/drawing/2014/main" val="2544138173"/>
                    </a:ext>
                  </a:extLst>
                </a:gridCol>
                <a:gridCol w="329184">
                  <a:extLst>
                    <a:ext uri="{9D8B030D-6E8A-4147-A177-3AD203B41FA5}">
                      <a16:colId xmlns:a16="http://schemas.microsoft.com/office/drawing/2014/main" val="1996043079"/>
                    </a:ext>
                  </a:extLst>
                </a:gridCol>
                <a:gridCol w="329184">
                  <a:extLst>
                    <a:ext uri="{9D8B030D-6E8A-4147-A177-3AD203B41FA5}">
                      <a16:colId xmlns:a16="http://schemas.microsoft.com/office/drawing/2014/main" val="4243457412"/>
                    </a:ext>
                  </a:extLst>
                </a:gridCol>
                <a:gridCol w="329184">
                  <a:extLst>
                    <a:ext uri="{9D8B030D-6E8A-4147-A177-3AD203B41FA5}">
                      <a16:colId xmlns:a16="http://schemas.microsoft.com/office/drawing/2014/main" val="982022926"/>
                    </a:ext>
                  </a:extLst>
                </a:gridCol>
                <a:gridCol w="329184">
                  <a:extLst>
                    <a:ext uri="{9D8B030D-6E8A-4147-A177-3AD203B41FA5}">
                      <a16:colId xmlns:a16="http://schemas.microsoft.com/office/drawing/2014/main" val="3139123793"/>
                    </a:ext>
                  </a:extLst>
                </a:gridCol>
                <a:gridCol w="329184">
                  <a:extLst>
                    <a:ext uri="{9D8B030D-6E8A-4147-A177-3AD203B41FA5}">
                      <a16:colId xmlns:a16="http://schemas.microsoft.com/office/drawing/2014/main" val="4059289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53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- 2025-08-22 10:46:06</a:t>
                      </a:r>
                      <a:r>
                        <a:rPr kumimoji="0" lang="en-US" sz="1000" b="0" i="0" u="none" strike="noStrike" kern="1200" cap="none" spc="0" normalizeH="0" baseline="0" noProof="0">
                          <a:ln>
                            <a:noFill/>
                          </a:ln>
                          <a:solidFill>
                            <a:prstClr val="black"/>
                          </a:solidFill>
                          <a:effectLst/>
                          <a:uLnTx/>
                          <a:uFillTx/>
                          <a:latin typeface="Calibri"/>
                          <a:ea typeface="+mn-ea"/>
                          <a:cs typeface="+mn-cs"/>
                        </a:rPr>
                        <a:t>
 #TEAMPHLY partnered with Cradles to Crayons Philadelphia for their annual Backpack-A-Thon, making a big difference for local kids! Alongside 500+ volunteers, we packed 75,000 backpacks with brand-new school supplies, setting every child up to start the school year confident and ready to learn. 🎒🍎📚 #volunteerwork #insurancecareers #backtoschool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https://quintly-eu-image-storage.s3.amazonaws.com/d123f9c23f3abec6e562a564c92f236a/e4bcab8f77cb571c7ce58d99966792b1.jpg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65605045"/>
                  </a:ext>
                </a:extLst>
              </a:tr>
            </a:tbl>
          </a:graphicData>
        </a:graphic>
      </p:graphicFrame>
      <p:sp>
        <p:nvSpPr>
          <p:cNvPr id="4" name="Text Placeholder 3">
            <a:extLst>
              <a:ext uri="{FF2B5EF4-FFF2-40B4-BE49-F238E27FC236}">
                <a16:creationId xmlns:a16="http://schemas.microsoft.com/office/drawing/2014/main" id="{DD3F00F0-7D70-480D-A8FA-69FB75402371}"/>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4115266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4F6C3-D704-4F03-8731-EFBE20A44FFD}"/>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2939C45C-9240-4BA2-A6F1-83CE8AAFA606}"/>
              </a:ext>
            </a:extLst>
          </p:cNvPr>
          <p:cNvGraphicFramePr>
            <a:graphicFrameLocks noGrp="1"/>
          </p:cNvGraphicFramePr>
          <p:nvPr>
            <p:ph type="tbl" sz="quarter" idx="13"/>
            <p:extLst>
              <p:ext uri="{D42A27DB-BD31-4B8C-83A1-F6EECF244321}">
                <p14:modId xmlns:p14="http://schemas.microsoft.com/office/powerpoint/2010/main" val="1284876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55527990"/>
                    </a:ext>
                  </a:extLst>
                </a:gridCol>
                <a:gridCol w="1481328">
                  <a:extLst>
                    <a:ext uri="{9D8B030D-6E8A-4147-A177-3AD203B41FA5}">
                      <a16:colId xmlns:a16="http://schemas.microsoft.com/office/drawing/2014/main" val="266169857"/>
                    </a:ext>
                  </a:extLst>
                </a:gridCol>
                <a:gridCol w="329184">
                  <a:extLst>
                    <a:ext uri="{9D8B030D-6E8A-4147-A177-3AD203B41FA5}">
                      <a16:colId xmlns:a16="http://schemas.microsoft.com/office/drawing/2014/main" val="915923418"/>
                    </a:ext>
                  </a:extLst>
                </a:gridCol>
                <a:gridCol w="329184">
                  <a:extLst>
                    <a:ext uri="{9D8B030D-6E8A-4147-A177-3AD203B41FA5}">
                      <a16:colId xmlns:a16="http://schemas.microsoft.com/office/drawing/2014/main" val="3902673056"/>
                    </a:ext>
                  </a:extLst>
                </a:gridCol>
                <a:gridCol w="329184">
                  <a:extLst>
                    <a:ext uri="{9D8B030D-6E8A-4147-A177-3AD203B41FA5}">
                      <a16:colId xmlns:a16="http://schemas.microsoft.com/office/drawing/2014/main" val="3094925085"/>
                    </a:ext>
                  </a:extLst>
                </a:gridCol>
                <a:gridCol w="329184">
                  <a:extLst>
                    <a:ext uri="{9D8B030D-6E8A-4147-A177-3AD203B41FA5}">
                      <a16:colId xmlns:a16="http://schemas.microsoft.com/office/drawing/2014/main" val="3670682058"/>
                    </a:ext>
                  </a:extLst>
                </a:gridCol>
                <a:gridCol w="329184">
                  <a:extLst>
                    <a:ext uri="{9D8B030D-6E8A-4147-A177-3AD203B41FA5}">
                      <a16:colId xmlns:a16="http://schemas.microsoft.com/office/drawing/2014/main" val="547726502"/>
                    </a:ext>
                  </a:extLst>
                </a:gridCol>
                <a:gridCol w="329184">
                  <a:extLst>
                    <a:ext uri="{9D8B030D-6E8A-4147-A177-3AD203B41FA5}">
                      <a16:colId xmlns:a16="http://schemas.microsoft.com/office/drawing/2014/main" val="670140931"/>
                    </a:ext>
                  </a:extLst>
                </a:gridCol>
                <a:gridCol w="329184">
                  <a:extLst>
                    <a:ext uri="{9D8B030D-6E8A-4147-A177-3AD203B41FA5}">
                      <a16:colId xmlns:a16="http://schemas.microsoft.com/office/drawing/2014/main" val="3710503130"/>
                    </a:ext>
                  </a:extLst>
                </a:gridCol>
                <a:gridCol w="329184">
                  <a:extLst>
                    <a:ext uri="{9D8B030D-6E8A-4147-A177-3AD203B41FA5}">
                      <a16:colId xmlns:a16="http://schemas.microsoft.com/office/drawing/2014/main" val="1899490483"/>
                    </a:ext>
                  </a:extLst>
                </a:gridCol>
                <a:gridCol w="329184">
                  <a:extLst>
                    <a:ext uri="{9D8B030D-6E8A-4147-A177-3AD203B41FA5}">
                      <a16:colId xmlns:a16="http://schemas.microsoft.com/office/drawing/2014/main" val="4032369886"/>
                    </a:ext>
                  </a:extLst>
                </a:gridCol>
                <a:gridCol w="329184">
                  <a:extLst>
                    <a:ext uri="{9D8B030D-6E8A-4147-A177-3AD203B41FA5}">
                      <a16:colId xmlns:a16="http://schemas.microsoft.com/office/drawing/2014/main" val="328185690"/>
                    </a:ext>
                  </a:extLst>
                </a:gridCol>
                <a:gridCol w="329184">
                  <a:extLst>
                    <a:ext uri="{9D8B030D-6E8A-4147-A177-3AD203B41FA5}">
                      <a16:colId xmlns:a16="http://schemas.microsoft.com/office/drawing/2014/main" val="3556596356"/>
                    </a:ext>
                  </a:extLst>
                </a:gridCol>
                <a:gridCol w="329184">
                  <a:extLst>
                    <a:ext uri="{9D8B030D-6E8A-4147-A177-3AD203B41FA5}">
                      <a16:colId xmlns:a16="http://schemas.microsoft.com/office/drawing/2014/main" val="1149946572"/>
                    </a:ext>
                  </a:extLst>
                </a:gridCol>
                <a:gridCol w="329184">
                  <a:extLst>
                    <a:ext uri="{9D8B030D-6E8A-4147-A177-3AD203B41FA5}">
                      <a16:colId xmlns:a16="http://schemas.microsoft.com/office/drawing/2014/main" val="764678950"/>
                    </a:ext>
                  </a:extLst>
                </a:gridCol>
                <a:gridCol w="329184">
                  <a:extLst>
                    <a:ext uri="{9D8B030D-6E8A-4147-A177-3AD203B41FA5}">
                      <a16:colId xmlns:a16="http://schemas.microsoft.com/office/drawing/2014/main" val="1563748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3327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- 2025-08-26 15:38:08</a:t>
                      </a:r>
                      <a:r>
                        <a:rPr kumimoji="0" lang="en-US" sz="1000" b="0" i="0" u="none" strike="noStrike" kern="1200" cap="none" spc="0" normalizeH="0" baseline="0" noProof="0">
                          <a:ln>
                            <a:noFill/>
                          </a:ln>
                          <a:solidFill>
                            <a:prstClr val="black"/>
                          </a:solidFill>
                          <a:effectLst/>
                          <a:uLnTx/>
                          <a:uFillTx/>
                          <a:latin typeface="Calibri"/>
                          <a:ea typeface="+mn-ea"/>
                          <a:cs typeface="+mn-cs"/>
                        </a:rPr>
                        <a:t>
 #TEAMPHLY came together to support the Madelyn James Pediatric Cancer Foundation by volunteering to stuff 270 custom-designed backpacks for young #cancer patients at Children's Hospital of Philadelphia (CHOP). 💛🎒
These aren’t just any backpacks—they’re part of the Backpacks with Barbara program, created in memory of Dr. Barbara Friedes, a beloved pediatric oncologist and passionate advocate for equity in medicine. Each backpack is specially designed to help children undergoing Blinatumomab therapy carry their medical equipment safely and comfortably—so they can heal at home, where they belong. 🏡💪
We’re proud to be part of a mission that brings comfort, dignity, and a little extra joy to these brave kids and their families. Learn more: bit.ly/3HHESxw #supportnonprofits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https://quintly-eu-image-storage.s3.amazonaws.com/d123f9c23f3abec6e562a564c92f236a/da7787195f2c8ebded28e4d5be742d7e.jpg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58188134"/>
                  </a:ext>
                </a:extLst>
              </a:tr>
            </a:tbl>
          </a:graphicData>
        </a:graphic>
      </p:graphicFrame>
      <p:sp>
        <p:nvSpPr>
          <p:cNvPr id="4" name="Text Placeholder 3">
            <a:extLst>
              <a:ext uri="{FF2B5EF4-FFF2-40B4-BE49-F238E27FC236}">
                <a16:creationId xmlns:a16="http://schemas.microsoft.com/office/drawing/2014/main" id="{6C42EA11-C0DA-473C-BB1D-B84E1F24F154}"/>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371409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FCAAC-FCB5-43F9-95EC-C9C906D91FBC}"/>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D07830C2-2105-45B1-9861-06CA138A4B28}"/>
              </a:ext>
            </a:extLst>
          </p:cNvPr>
          <p:cNvGraphicFramePr>
            <a:graphicFrameLocks noGrp="1"/>
          </p:cNvGraphicFramePr>
          <p:nvPr>
            <p:ph type="tbl" sz="quarter" idx="13"/>
            <p:extLst>
              <p:ext uri="{D42A27DB-BD31-4B8C-83A1-F6EECF244321}">
                <p14:modId xmlns:p14="http://schemas.microsoft.com/office/powerpoint/2010/main" val="116341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43054723"/>
                    </a:ext>
                  </a:extLst>
                </a:gridCol>
                <a:gridCol w="1481328">
                  <a:extLst>
                    <a:ext uri="{9D8B030D-6E8A-4147-A177-3AD203B41FA5}">
                      <a16:colId xmlns:a16="http://schemas.microsoft.com/office/drawing/2014/main" val="1514006303"/>
                    </a:ext>
                  </a:extLst>
                </a:gridCol>
                <a:gridCol w="329184">
                  <a:extLst>
                    <a:ext uri="{9D8B030D-6E8A-4147-A177-3AD203B41FA5}">
                      <a16:colId xmlns:a16="http://schemas.microsoft.com/office/drawing/2014/main" val="1386691800"/>
                    </a:ext>
                  </a:extLst>
                </a:gridCol>
                <a:gridCol w="329184">
                  <a:extLst>
                    <a:ext uri="{9D8B030D-6E8A-4147-A177-3AD203B41FA5}">
                      <a16:colId xmlns:a16="http://schemas.microsoft.com/office/drawing/2014/main" val="3162820306"/>
                    </a:ext>
                  </a:extLst>
                </a:gridCol>
                <a:gridCol w="329184">
                  <a:extLst>
                    <a:ext uri="{9D8B030D-6E8A-4147-A177-3AD203B41FA5}">
                      <a16:colId xmlns:a16="http://schemas.microsoft.com/office/drawing/2014/main" val="1488379667"/>
                    </a:ext>
                  </a:extLst>
                </a:gridCol>
                <a:gridCol w="329184">
                  <a:extLst>
                    <a:ext uri="{9D8B030D-6E8A-4147-A177-3AD203B41FA5}">
                      <a16:colId xmlns:a16="http://schemas.microsoft.com/office/drawing/2014/main" val="533258445"/>
                    </a:ext>
                  </a:extLst>
                </a:gridCol>
                <a:gridCol w="329184">
                  <a:extLst>
                    <a:ext uri="{9D8B030D-6E8A-4147-A177-3AD203B41FA5}">
                      <a16:colId xmlns:a16="http://schemas.microsoft.com/office/drawing/2014/main" val="473062945"/>
                    </a:ext>
                  </a:extLst>
                </a:gridCol>
                <a:gridCol w="329184">
                  <a:extLst>
                    <a:ext uri="{9D8B030D-6E8A-4147-A177-3AD203B41FA5}">
                      <a16:colId xmlns:a16="http://schemas.microsoft.com/office/drawing/2014/main" val="4260370578"/>
                    </a:ext>
                  </a:extLst>
                </a:gridCol>
                <a:gridCol w="329184">
                  <a:extLst>
                    <a:ext uri="{9D8B030D-6E8A-4147-A177-3AD203B41FA5}">
                      <a16:colId xmlns:a16="http://schemas.microsoft.com/office/drawing/2014/main" val="777108595"/>
                    </a:ext>
                  </a:extLst>
                </a:gridCol>
                <a:gridCol w="329184">
                  <a:extLst>
                    <a:ext uri="{9D8B030D-6E8A-4147-A177-3AD203B41FA5}">
                      <a16:colId xmlns:a16="http://schemas.microsoft.com/office/drawing/2014/main" val="1039730982"/>
                    </a:ext>
                  </a:extLst>
                </a:gridCol>
                <a:gridCol w="329184">
                  <a:extLst>
                    <a:ext uri="{9D8B030D-6E8A-4147-A177-3AD203B41FA5}">
                      <a16:colId xmlns:a16="http://schemas.microsoft.com/office/drawing/2014/main" val="776601631"/>
                    </a:ext>
                  </a:extLst>
                </a:gridCol>
                <a:gridCol w="329184">
                  <a:extLst>
                    <a:ext uri="{9D8B030D-6E8A-4147-A177-3AD203B41FA5}">
                      <a16:colId xmlns:a16="http://schemas.microsoft.com/office/drawing/2014/main" val="3336008896"/>
                    </a:ext>
                  </a:extLst>
                </a:gridCol>
                <a:gridCol w="329184">
                  <a:extLst>
                    <a:ext uri="{9D8B030D-6E8A-4147-A177-3AD203B41FA5}">
                      <a16:colId xmlns:a16="http://schemas.microsoft.com/office/drawing/2014/main" val="2789615246"/>
                    </a:ext>
                  </a:extLst>
                </a:gridCol>
                <a:gridCol w="329184">
                  <a:extLst>
                    <a:ext uri="{9D8B030D-6E8A-4147-A177-3AD203B41FA5}">
                      <a16:colId xmlns:a16="http://schemas.microsoft.com/office/drawing/2014/main" val="1322281076"/>
                    </a:ext>
                  </a:extLst>
                </a:gridCol>
                <a:gridCol w="329184">
                  <a:extLst>
                    <a:ext uri="{9D8B030D-6E8A-4147-A177-3AD203B41FA5}">
                      <a16:colId xmlns:a16="http://schemas.microsoft.com/office/drawing/2014/main" val="3676019905"/>
                    </a:ext>
                  </a:extLst>
                </a:gridCol>
                <a:gridCol w="329184">
                  <a:extLst>
                    <a:ext uri="{9D8B030D-6E8A-4147-A177-3AD203B41FA5}">
                      <a16:colId xmlns:a16="http://schemas.microsoft.com/office/drawing/2014/main" val="3964354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558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- 2025-08-08 13:33:05</a:t>
                      </a:r>
                      <a:r>
                        <a:rPr kumimoji="0" lang="en-US" sz="1000" b="0" i="0" u="none" strike="noStrike" kern="1200" cap="none" spc="0" normalizeH="0" baseline="0" noProof="0">
                          <a:ln>
                            <a:noFill/>
                          </a:ln>
                          <a:solidFill>
                            <a:prstClr val="black"/>
                          </a:solidFill>
                          <a:effectLst/>
                          <a:uLnTx/>
                          <a:uFillTx/>
                          <a:latin typeface="Calibri"/>
                          <a:ea typeface="+mn-ea"/>
                          <a:cs typeface="+mn-cs"/>
                        </a:rPr>
                        <a:t>
 🥳 Congratulations to our 2025 Summer Associates on a successful #internship program! These rising stars ⭐ spent 10 weeks diving into real-world projects and just wrapped up their final presentations to our senior leadership team.
During their last week in the Home Office, they also teamed up to assemble 100 hygiene kits for The Salvation Army Greater Philadelphia. Your future is shining bright, and #TEAMPHLY is excited to see what’s next for you! 🙌
Want to be part of our 2026 summer program? Explore opportunities: bit.ly/PHLYInternshipsFB #PHLYInternLife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https://quintly-eu-image-storage.s3.amazonaws.com/d123f9c23f3abec6e562a564c92f236a/adcdc3412896f886b0954745c9cdb9c4.jpg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52573375"/>
                  </a:ext>
                </a:extLst>
              </a:tr>
            </a:tbl>
          </a:graphicData>
        </a:graphic>
      </p:graphicFrame>
      <p:sp>
        <p:nvSpPr>
          <p:cNvPr id="4" name="Text Placeholder 3">
            <a:extLst>
              <a:ext uri="{FF2B5EF4-FFF2-40B4-BE49-F238E27FC236}">
                <a16:creationId xmlns:a16="http://schemas.microsoft.com/office/drawing/2014/main" id="{3E93D629-BC71-475D-912D-B16B157C62BE}"/>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2667249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2C8D-4567-4019-B496-FB8619A8F73F}"/>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99C97467-C678-4136-8A06-BD82A057BC0E}"/>
              </a:ext>
            </a:extLst>
          </p:cNvPr>
          <p:cNvGraphicFramePr>
            <a:graphicFrameLocks noGrp="1"/>
          </p:cNvGraphicFramePr>
          <p:nvPr>
            <p:ph type="tbl" sz="quarter" idx="13"/>
            <p:extLst>
              <p:ext uri="{D42A27DB-BD31-4B8C-83A1-F6EECF244321}">
                <p14:modId xmlns:p14="http://schemas.microsoft.com/office/powerpoint/2010/main" val="3017127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25261221"/>
                    </a:ext>
                  </a:extLst>
                </a:gridCol>
                <a:gridCol w="1481328">
                  <a:extLst>
                    <a:ext uri="{9D8B030D-6E8A-4147-A177-3AD203B41FA5}">
                      <a16:colId xmlns:a16="http://schemas.microsoft.com/office/drawing/2014/main" val="1461172005"/>
                    </a:ext>
                  </a:extLst>
                </a:gridCol>
                <a:gridCol w="329184">
                  <a:extLst>
                    <a:ext uri="{9D8B030D-6E8A-4147-A177-3AD203B41FA5}">
                      <a16:colId xmlns:a16="http://schemas.microsoft.com/office/drawing/2014/main" val="2112076619"/>
                    </a:ext>
                  </a:extLst>
                </a:gridCol>
                <a:gridCol w="329184">
                  <a:extLst>
                    <a:ext uri="{9D8B030D-6E8A-4147-A177-3AD203B41FA5}">
                      <a16:colId xmlns:a16="http://schemas.microsoft.com/office/drawing/2014/main" val="2994418008"/>
                    </a:ext>
                  </a:extLst>
                </a:gridCol>
                <a:gridCol w="329184">
                  <a:extLst>
                    <a:ext uri="{9D8B030D-6E8A-4147-A177-3AD203B41FA5}">
                      <a16:colId xmlns:a16="http://schemas.microsoft.com/office/drawing/2014/main" val="4064906419"/>
                    </a:ext>
                  </a:extLst>
                </a:gridCol>
                <a:gridCol w="329184">
                  <a:extLst>
                    <a:ext uri="{9D8B030D-6E8A-4147-A177-3AD203B41FA5}">
                      <a16:colId xmlns:a16="http://schemas.microsoft.com/office/drawing/2014/main" val="1898552256"/>
                    </a:ext>
                  </a:extLst>
                </a:gridCol>
                <a:gridCol w="329184">
                  <a:extLst>
                    <a:ext uri="{9D8B030D-6E8A-4147-A177-3AD203B41FA5}">
                      <a16:colId xmlns:a16="http://schemas.microsoft.com/office/drawing/2014/main" val="4008284541"/>
                    </a:ext>
                  </a:extLst>
                </a:gridCol>
                <a:gridCol w="329184">
                  <a:extLst>
                    <a:ext uri="{9D8B030D-6E8A-4147-A177-3AD203B41FA5}">
                      <a16:colId xmlns:a16="http://schemas.microsoft.com/office/drawing/2014/main" val="2434650314"/>
                    </a:ext>
                  </a:extLst>
                </a:gridCol>
                <a:gridCol w="329184">
                  <a:extLst>
                    <a:ext uri="{9D8B030D-6E8A-4147-A177-3AD203B41FA5}">
                      <a16:colId xmlns:a16="http://schemas.microsoft.com/office/drawing/2014/main" val="1162935004"/>
                    </a:ext>
                  </a:extLst>
                </a:gridCol>
                <a:gridCol w="329184">
                  <a:extLst>
                    <a:ext uri="{9D8B030D-6E8A-4147-A177-3AD203B41FA5}">
                      <a16:colId xmlns:a16="http://schemas.microsoft.com/office/drawing/2014/main" val="1804542343"/>
                    </a:ext>
                  </a:extLst>
                </a:gridCol>
                <a:gridCol w="329184">
                  <a:extLst>
                    <a:ext uri="{9D8B030D-6E8A-4147-A177-3AD203B41FA5}">
                      <a16:colId xmlns:a16="http://schemas.microsoft.com/office/drawing/2014/main" val="503141902"/>
                    </a:ext>
                  </a:extLst>
                </a:gridCol>
                <a:gridCol w="329184">
                  <a:extLst>
                    <a:ext uri="{9D8B030D-6E8A-4147-A177-3AD203B41FA5}">
                      <a16:colId xmlns:a16="http://schemas.microsoft.com/office/drawing/2014/main" val="380209283"/>
                    </a:ext>
                  </a:extLst>
                </a:gridCol>
                <a:gridCol w="329184">
                  <a:extLst>
                    <a:ext uri="{9D8B030D-6E8A-4147-A177-3AD203B41FA5}">
                      <a16:colId xmlns:a16="http://schemas.microsoft.com/office/drawing/2014/main" val="1248065822"/>
                    </a:ext>
                  </a:extLst>
                </a:gridCol>
                <a:gridCol w="329184">
                  <a:extLst>
                    <a:ext uri="{9D8B030D-6E8A-4147-A177-3AD203B41FA5}">
                      <a16:colId xmlns:a16="http://schemas.microsoft.com/office/drawing/2014/main" val="28468013"/>
                    </a:ext>
                  </a:extLst>
                </a:gridCol>
                <a:gridCol w="329184">
                  <a:extLst>
                    <a:ext uri="{9D8B030D-6E8A-4147-A177-3AD203B41FA5}">
                      <a16:colId xmlns:a16="http://schemas.microsoft.com/office/drawing/2014/main" val="918877121"/>
                    </a:ext>
                  </a:extLst>
                </a:gridCol>
                <a:gridCol w="329184">
                  <a:extLst>
                    <a:ext uri="{9D8B030D-6E8A-4147-A177-3AD203B41FA5}">
                      <a16:colId xmlns:a16="http://schemas.microsoft.com/office/drawing/2014/main" val="2535962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17191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- 2025-08-11 14:25:31</a:t>
                      </a:r>
                      <a:r>
                        <a:rPr kumimoji="0" lang="en-US" sz="1000" b="0" i="0" u="none" strike="noStrike" kern="1200" cap="none" spc="0" normalizeH="0" baseline="0" noProof="0">
                          <a:ln>
                            <a:noFill/>
                          </a:ln>
                          <a:solidFill>
                            <a:prstClr val="black"/>
                          </a:solidFill>
                          <a:effectLst/>
                          <a:uLnTx/>
                          <a:uFillTx/>
                          <a:latin typeface="Calibri"/>
                          <a:ea typeface="+mn-ea"/>
                          <a:cs typeface="+mn-cs"/>
                        </a:rPr>
                        <a:t>
 Looking for a career with awesome perks? 🎉
✅ Team environment 
✅ Paid time off to volunteer
✅ Continuing education incentives 
✅ Professional development opportunities 
These are just some of the benefits you’ll enjoy when you join #TEAMPHLY! Visit bit.ly/WorkAtPHLY to check out our open roles and apply today. #insurancejobs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https://quintly-eu-image-storage.s3.amazonaws.com/d123f9c23f3abec6e562a564c92f236a/788e08e88858f1d6041ac9756d2311a6.jpg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99133690"/>
                  </a:ext>
                </a:extLst>
              </a:tr>
            </a:tbl>
          </a:graphicData>
        </a:graphic>
      </p:graphicFrame>
      <p:sp>
        <p:nvSpPr>
          <p:cNvPr id="4" name="Text Placeholder 3">
            <a:extLst>
              <a:ext uri="{FF2B5EF4-FFF2-40B4-BE49-F238E27FC236}">
                <a16:creationId xmlns:a16="http://schemas.microsoft.com/office/drawing/2014/main" id="{6A276A05-8C1D-46D2-8DB3-700C6EFCD13A}"/>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2067637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AABEF-9DA9-46F3-A51B-9A8832BEB7A0}"/>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39D995F1-44C7-49DE-BBC6-D5098DFD7364}"/>
              </a:ext>
            </a:extLst>
          </p:cNvPr>
          <p:cNvGraphicFramePr>
            <a:graphicFrameLocks noGrp="1"/>
          </p:cNvGraphicFramePr>
          <p:nvPr>
            <p:ph type="chart" sz="quarter" idx="13"/>
            <p:extLst>
              <p:ext uri="{D42A27DB-BD31-4B8C-83A1-F6EECF244321}">
                <p14:modId xmlns:p14="http://schemas.microsoft.com/office/powerpoint/2010/main" val="2979737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543B76-38E2-45A8-9022-99C5F69E81F0}"/>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1D554497-5437-427D-8F47-733B104154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5263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0CBE4-44A4-4364-A049-96893A029E36}"/>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AFA3618F-0D60-4D07-AB1D-78860B95CFF0}"/>
              </a:ext>
            </a:extLst>
          </p:cNvPr>
          <p:cNvGraphicFramePr>
            <a:graphicFrameLocks noGrp="1"/>
          </p:cNvGraphicFramePr>
          <p:nvPr>
            <p:ph type="tbl" sz="quarter" idx="13"/>
            <p:extLst>
              <p:ext uri="{D42A27DB-BD31-4B8C-83A1-F6EECF244321}">
                <p14:modId xmlns:p14="http://schemas.microsoft.com/office/powerpoint/2010/main" val="851484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02323128"/>
                    </a:ext>
                  </a:extLst>
                </a:gridCol>
                <a:gridCol w="576072">
                  <a:extLst>
                    <a:ext uri="{9D8B030D-6E8A-4147-A177-3AD203B41FA5}">
                      <a16:colId xmlns:a16="http://schemas.microsoft.com/office/drawing/2014/main" val="713905231"/>
                    </a:ext>
                  </a:extLst>
                </a:gridCol>
                <a:gridCol w="576072">
                  <a:extLst>
                    <a:ext uri="{9D8B030D-6E8A-4147-A177-3AD203B41FA5}">
                      <a16:colId xmlns:a16="http://schemas.microsoft.com/office/drawing/2014/main" val="647997691"/>
                    </a:ext>
                  </a:extLst>
                </a:gridCol>
                <a:gridCol w="576072">
                  <a:extLst>
                    <a:ext uri="{9D8B030D-6E8A-4147-A177-3AD203B41FA5}">
                      <a16:colId xmlns:a16="http://schemas.microsoft.com/office/drawing/2014/main" val="3933809706"/>
                    </a:ext>
                  </a:extLst>
                </a:gridCol>
                <a:gridCol w="576072">
                  <a:extLst>
                    <a:ext uri="{9D8B030D-6E8A-4147-A177-3AD203B41FA5}">
                      <a16:colId xmlns:a16="http://schemas.microsoft.com/office/drawing/2014/main" val="2797350072"/>
                    </a:ext>
                  </a:extLst>
                </a:gridCol>
                <a:gridCol w="576072">
                  <a:extLst>
                    <a:ext uri="{9D8B030D-6E8A-4147-A177-3AD203B41FA5}">
                      <a16:colId xmlns:a16="http://schemas.microsoft.com/office/drawing/2014/main" val="154559680"/>
                    </a:ext>
                  </a:extLst>
                </a:gridCol>
                <a:gridCol w="576072">
                  <a:extLst>
                    <a:ext uri="{9D8B030D-6E8A-4147-A177-3AD203B41FA5}">
                      <a16:colId xmlns:a16="http://schemas.microsoft.com/office/drawing/2014/main" val="3837968094"/>
                    </a:ext>
                  </a:extLst>
                </a:gridCol>
                <a:gridCol w="576072">
                  <a:extLst>
                    <a:ext uri="{9D8B030D-6E8A-4147-A177-3AD203B41FA5}">
                      <a16:colId xmlns:a16="http://schemas.microsoft.com/office/drawing/2014/main" val="3781200753"/>
                    </a:ext>
                  </a:extLst>
                </a:gridCol>
                <a:gridCol w="576072">
                  <a:extLst>
                    <a:ext uri="{9D8B030D-6E8A-4147-A177-3AD203B41FA5}">
                      <a16:colId xmlns:a16="http://schemas.microsoft.com/office/drawing/2014/main" val="1771057563"/>
                    </a:ext>
                  </a:extLst>
                </a:gridCol>
                <a:gridCol w="576072">
                  <a:extLst>
                    <a:ext uri="{9D8B030D-6E8A-4147-A177-3AD203B41FA5}">
                      <a16:colId xmlns:a16="http://schemas.microsoft.com/office/drawing/2014/main" val="3414066553"/>
                    </a:ext>
                  </a:extLst>
                </a:gridCol>
                <a:gridCol w="576072">
                  <a:extLst>
                    <a:ext uri="{9D8B030D-6E8A-4147-A177-3AD203B41FA5}">
                      <a16:colId xmlns:a16="http://schemas.microsoft.com/office/drawing/2014/main" val="895031602"/>
                    </a:ext>
                  </a:extLst>
                </a:gridCol>
                <a:gridCol w="576072">
                  <a:extLst>
                    <a:ext uri="{9D8B030D-6E8A-4147-A177-3AD203B41FA5}">
                      <a16:colId xmlns:a16="http://schemas.microsoft.com/office/drawing/2014/main" val="366466656"/>
                    </a:ext>
                  </a:extLst>
                </a:gridCol>
                <a:gridCol w="576072">
                  <a:extLst>
                    <a:ext uri="{9D8B030D-6E8A-4147-A177-3AD203B41FA5}">
                      <a16:colId xmlns:a16="http://schemas.microsoft.com/office/drawing/2014/main" val="289995685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23946009"/>
                  </a:ext>
                </a:extLst>
              </a:tr>
              <a:tr h="370840">
                <a:tc>
                  <a:txBody>
                    <a:bodyPr/>
                    <a:lstStyle/>
                    <a:p>
                      <a:r>
                        <a:rPr lang="en-US" sz="1000"/>
                        <a:t>3951</a:t>
                      </a:r>
                    </a:p>
                  </a:txBody>
                  <a:tcPr/>
                </a:tc>
                <a:tc>
                  <a:txBody>
                    <a:bodyPr/>
                    <a:lstStyle/>
                    <a:p>
                      <a:r>
                        <a:rPr lang="en-US" sz="1000"/>
                        <a:t>3</a:t>
                      </a:r>
                    </a:p>
                  </a:txBody>
                  <a:tcPr/>
                </a:tc>
                <a:tc>
                  <a:txBody>
                    <a:bodyPr/>
                    <a:lstStyle/>
                    <a:p>
                      <a:r>
                        <a:rPr lang="en-US" sz="1000"/>
                        <a:t>34</a:t>
                      </a:r>
                    </a:p>
                  </a:txBody>
                  <a:tcPr/>
                </a:tc>
                <a:tc>
                  <a:txBody>
                    <a:bodyPr/>
                    <a:lstStyle/>
                    <a:p>
                      <a:r>
                        <a:rPr lang="en-US" sz="1000"/>
                        <a:t>20</a:t>
                      </a:r>
                    </a:p>
                  </a:txBody>
                  <a:tcPr/>
                </a:tc>
                <a:tc>
                  <a:txBody>
                    <a:bodyPr/>
                    <a:lstStyle/>
                    <a:p>
                      <a:r>
                        <a:rPr lang="en-US" sz="1000"/>
                        <a:t>0</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14</a:t>
                      </a:r>
                    </a:p>
                  </a:txBody>
                  <a:tcPr/>
                </a:tc>
                <a:tc>
                  <a:txBody>
                    <a:bodyPr/>
                    <a:lstStyle/>
                    <a:p>
                      <a:r>
                        <a:rPr lang="en-US" sz="1000"/>
                        <a:t>9</a:t>
                      </a:r>
                    </a:p>
                  </a:txBody>
                  <a:tcPr/>
                </a:tc>
                <a:tc>
                  <a:txBody>
                    <a:bodyPr/>
                    <a:lstStyle/>
                    <a:p>
                      <a:r>
                        <a:rPr lang="en-US" sz="1000"/>
                        <a:t>22</a:t>
                      </a:r>
                    </a:p>
                  </a:txBody>
                  <a:tcPr/>
                </a:tc>
                <a:tc>
                  <a:txBody>
                    <a:bodyPr/>
                    <a:lstStyle/>
                    <a:p>
                      <a:r>
                        <a:rPr lang="en-US" sz="1000"/>
                        <a:t>0.0291 %</a:t>
                      </a:r>
                    </a:p>
                  </a:txBody>
                  <a:tcPr/>
                </a:tc>
                <a:tc>
                  <a:txBody>
                    <a:bodyPr/>
                    <a:lstStyle/>
                    <a:p>
                      <a:r>
                        <a:rPr lang="en-US" sz="1000"/>
                        <a:t>0.0 %</a:t>
                      </a:r>
                    </a:p>
                  </a:txBody>
                  <a:tcPr/>
                </a:tc>
                <a:extLst>
                  <a:ext uri="{0D108BD9-81ED-4DB2-BD59-A6C34878D82A}">
                    <a16:rowId xmlns:a16="http://schemas.microsoft.com/office/drawing/2014/main" val="182425725"/>
                  </a:ext>
                </a:extLst>
              </a:tr>
            </a:tbl>
          </a:graphicData>
        </a:graphic>
      </p:graphicFrame>
      <p:sp>
        <p:nvSpPr>
          <p:cNvPr id="4" name="Text Placeholder 3">
            <a:extLst>
              <a:ext uri="{FF2B5EF4-FFF2-40B4-BE49-F238E27FC236}">
                <a16:creationId xmlns:a16="http://schemas.microsoft.com/office/drawing/2014/main" id="{DAAA0D8E-87BC-44F4-AA87-AD3AC7A3E3A9}"/>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3936109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9380E-9B08-452B-909E-661E31AA6435}"/>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4E7F67B7-11DA-45ED-B41A-1D5536105F50}"/>
              </a:ext>
            </a:extLst>
          </p:cNvPr>
          <p:cNvGraphicFramePr>
            <a:graphicFrameLocks noGrp="1"/>
          </p:cNvGraphicFramePr>
          <p:nvPr>
            <p:ph type="chart" sz="quarter" idx="13"/>
            <p:extLst>
              <p:ext uri="{D42A27DB-BD31-4B8C-83A1-F6EECF244321}">
                <p14:modId xmlns:p14="http://schemas.microsoft.com/office/powerpoint/2010/main" val="4232554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481A71-C4F2-4F77-9EDB-D77B299726D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CFDF362-0950-4ED2-A592-601CE201D5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3587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3994D-8221-44DB-9B81-762F679C9BBA}"/>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07C10073-B328-40DF-9DF1-E8FFD48DE192}"/>
              </a:ext>
            </a:extLst>
          </p:cNvPr>
          <p:cNvGraphicFramePr>
            <a:graphicFrameLocks noGrp="1"/>
          </p:cNvGraphicFramePr>
          <p:nvPr>
            <p:ph type="chart" sz="quarter" idx="13"/>
            <p:extLst>
              <p:ext uri="{D42A27DB-BD31-4B8C-83A1-F6EECF244321}">
                <p14:modId xmlns:p14="http://schemas.microsoft.com/office/powerpoint/2010/main" val="2171852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4C77CC-0372-4BB5-BC9A-16F22E7C724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19BEA75-66B5-46D2-9A0C-D6D57CAE39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11105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B1EC0-D5A0-4A88-84CD-42E405E9148E}"/>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586B6AAD-71EA-467A-8F9B-C90019379509}"/>
              </a:ext>
            </a:extLst>
          </p:cNvPr>
          <p:cNvGraphicFramePr>
            <a:graphicFrameLocks noGrp="1"/>
          </p:cNvGraphicFramePr>
          <p:nvPr>
            <p:ph type="chart" sz="quarter" idx="13"/>
            <p:extLst>
              <p:ext uri="{D42A27DB-BD31-4B8C-83A1-F6EECF244321}">
                <p14:modId xmlns:p14="http://schemas.microsoft.com/office/powerpoint/2010/main" val="1109284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32BF85-6BA6-4EDC-A027-F012D6664D5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FD0A28C-7DF6-4B7A-908C-53916A3B87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11626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34C56-DFB5-46F6-8C2E-3C4766DB317D}"/>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A828300E-7C24-49F2-8FDE-A94971A0F73D}"/>
              </a:ext>
            </a:extLst>
          </p:cNvPr>
          <p:cNvGraphicFramePr>
            <a:graphicFrameLocks noGrp="1"/>
          </p:cNvGraphicFramePr>
          <p:nvPr>
            <p:ph type="chart" sz="quarter" idx="13"/>
            <p:extLst>
              <p:ext uri="{D42A27DB-BD31-4B8C-83A1-F6EECF244321}">
                <p14:modId xmlns:p14="http://schemas.microsoft.com/office/powerpoint/2010/main" val="3230764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5B1E7-D764-4502-98F8-E85E30D1416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F78A59F-561E-4655-B426-F3AFA8BFDE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6811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3EA6A-5D69-4E5C-9516-3B580D91BEE5}"/>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C68B5058-6E19-49AE-A56E-98A12C21D982}"/>
              </a:ext>
            </a:extLst>
          </p:cNvPr>
          <p:cNvGraphicFramePr>
            <a:graphicFrameLocks noGrp="1"/>
          </p:cNvGraphicFramePr>
          <p:nvPr>
            <p:ph type="tbl" sz="quarter" idx="13"/>
            <p:extLst>
              <p:ext uri="{D42A27DB-BD31-4B8C-83A1-F6EECF244321}">
                <p14:modId xmlns:p14="http://schemas.microsoft.com/office/powerpoint/2010/main" val="4003430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636207146"/>
                    </a:ext>
                  </a:extLst>
                </a:gridCol>
                <a:gridCol w="2468880">
                  <a:extLst>
                    <a:ext uri="{9D8B030D-6E8A-4147-A177-3AD203B41FA5}">
                      <a16:colId xmlns:a16="http://schemas.microsoft.com/office/drawing/2014/main" val="2300209717"/>
                    </a:ext>
                  </a:extLst>
                </a:gridCol>
                <a:gridCol w="2468880">
                  <a:extLst>
                    <a:ext uri="{9D8B030D-6E8A-4147-A177-3AD203B41FA5}">
                      <a16:colId xmlns:a16="http://schemas.microsoft.com/office/drawing/2014/main" val="50372772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059101283"/>
                  </a:ext>
                </a:extLst>
              </a:tr>
              <a:tr h="370840">
                <a:tc>
                  <a:txBody>
                    <a:bodyPr/>
                    <a:lstStyle/>
                    <a:p>
                      <a:r>
                        <a:rPr lang="en-US" sz="1000" b="1"/>
                        <a:t>@zero_dark_26</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857795759"/>
                  </a:ext>
                </a:extLst>
              </a:tr>
              <a:tr h="370840">
                <a:tc>
                  <a:txBody>
                    <a:bodyPr/>
                    <a:lstStyle/>
                    <a:p>
                      <a:r>
                        <a:rPr lang="en-US" sz="1000" b="1"/>
                        <a:t>@Phillies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820905533"/>
                  </a:ext>
                </a:extLst>
              </a:tr>
              <a:tr h="370840">
                <a:tc>
                  <a:txBody>
                    <a:bodyPr/>
                    <a:lstStyle/>
                    <a:p>
                      <a:r>
                        <a:rPr lang="en-US" sz="1000" b="1"/>
                        <a:t>@apollohedge</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467325160"/>
                  </a:ext>
                </a:extLst>
              </a:tr>
              <a:tr h="370840">
                <a:tc>
                  <a:txBody>
                    <a:bodyPr/>
                    <a:lstStyle/>
                    <a:p>
                      <a:r>
                        <a:rPr lang="en-US" sz="1000" b="1"/>
                        <a:t>@vfxalamin</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275967495"/>
                  </a:ext>
                </a:extLst>
              </a:tr>
              <a:tr h="370840">
                <a:tc>
                  <a:txBody>
                    <a:bodyPr/>
                    <a:lstStyle/>
                    <a:p>
                      <a:r>
                        <a:rPr lang="en-US" sz="1000" b="1"/>
                        <a:t>@tj_french5</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938208495"/>
                  </a:ext>
                </a:extLst>
              </a:tr>
              <a:tr h="370840">
                <a:tc>
                  <a:txBody>
                    <a:bodyPr/>
                    <a:lstStyle/>
                    <a:p>
                      <a:r>
                        <a:rPr lang="en-US" sz="1000" b="1"/>
                        <a:t>@hrm4449</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326153053"/>
                  </a:ext>
                </a:extLst>
              </a:tr>
              <a:tr h="370840">
                <a:tc>
                  <a:txBody>
                    <a:bodyPr/>
                    <a:lstStyle/>
                    <a:p>
                      <a:r>
                        <a:rPr lang="en-US" sz="1000" b="1"/>
                        <a:t>@doug_bonar</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836023804"/>
                  </a:ext>
                </a:extLst>
              </a:tr>
              <a:tr h="370840">
                <a:tc>
                  <a:txBody>
                    <a:bodyPr/>
                    <a:lstStyle/>
                    <a:p>
                      <a:r>
                        <a:rPr lang="en-US" sz="1000" b="1"/>
                        <a:t>@betboss_ai</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863286829"/>
                  </a:ext>
                </a:extLst>
              </a:tr>
              <a:tr h="370840">
                <a:tc>
                  <a:txBody>
                    <a:bodyPr/>
                    <a:lstStyle/>
                    <a:p>
                      <a:r>
                        <a:rPr lang="en-US" sz="1000" b="1"/>
                        <a:t>@seip44</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733419559"/>
                  </a:ext>
                </a:extLst>
              </a:tr>
              <a:tr h="370840">
                <a:tc>
                  <a:txBody>
                    <a:bodyPr/>
                    <a:lstStyle/>
                    <a:p>
                      <a:r>
                        <a:rPr lang="en-US" sz="1000" b="1"/>
                        <a:t>@sgtedregan</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293197937"/>
                  </a:ext>
                </a:extLst>
              </a:tr>
            </a:tbl>
          </a:graphicData>
        </a:graphic>
      </p:graphicFrame>
      <p:sp>
        <p:nvSpPr>
          <p:cNvPr id="4" name="Text Placeholder 3">
            <a:extLst>
              <a:ext uri="{FF2B5EF4-FFF2-40B4-BE49-F238E27FC236}">
                <a16:creationId xmlns:a16="http://schemas.microsoft.com/office/drawing/2014/main" id="{F9072C48-6888-49BA-9462-6FB07F31098F}"/>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4241765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8D1C6-AC78-422A-B399-A89B0DB03048}"/>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939BF853-450B-458F-9B64-CF7278A99E9F}"/>
              </a:ext>
            </a:extLst>
          </p:cNvPr>
          <p:cNvGraphicFramePr>
            <a:graphicFrameLocks noGrp="1"/>
          </p:cNvGraphicFramePr>
          <p:nvPr>
            <p:ph type="tbl" sz="quarter" idx="13"/>
            <p:extLst>
              <p:ext uri="{D42A27DB-BD31-4B8C-83A1-F6EECF244321}">
                <p14:modId xmlns:p14="http://schemas.microsoft.com/office/powerpoint/2010/main" val="3299120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44617912"/>
                    </a:ext>
                  </a:extLst>
                </a:gridCol>
                <a:gridCol w="1152144">
                  <a:extLst>
                    <a:ext uri="{9D8B030D-6E8A-4147-A177-3AD203B41FA5}">
                      <a16:colId xmlns:a16="http://schemas.microsoft.com/office/drawing/2014/main" val="1546356163"/>
                    </a:ext>
                  </a:extLst>
                </a:gridCol>
                <a:gridCol w="1152144">
                  <a:extLst>
                    <a:ext uri="{9D8B030D-6E8A-4147-A177-3AD203B41FA5}">
                      <a16:colId xmlns:a16="http://schemas.microsoft.com/office/drawing/2014/main" val="726853878"/>
                    </a:ext>
                  </a:extLst>
                </a:gridCol>
                <a:gridCol w="1152144">
                  <a:extLst>
                    <a:ext uri="{9D8B030D-6E8A-4147-A177-3AD203B41FA5}">
                      <a16:colId xmlns:a16="http://schemas.microsoft.com/office/drawing/2014/main" val="4213566263"/>
                    </a:ext>
                  </a:extLst>
                </a:gridCol>
                <a:gridCol w="1152144">
                  <a:extLst>
                    <a:ext uri="{9D8B030D-6E8A-4147-A177-3AD203B41FA5}">
                      <a16:colId xmlns:a16="http://schemas.microsoft.com/office/drawing/2014/main" val="4240223877"/>
                    </a:ext>
                  </a:extLst>
                </a:gridCol>
                <a:gridCol w="1152144">
                  <a:extLst>
                    <a:ext uri="{9D8B030D-6E8A-4147-A177-3AD203B41FA5}">
                      <a16:colId xmlns:a16="http://schemas.microsoft.com/office/drawing/2014/main" val="157255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4453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- 2025-08-05 15:38:06</a:t>
                      </a:r>
                      <a:r>
                        <a:rPr kumimoji="0" lang="en-US" sz="1000" b="0" i="0" u="none" strike="noStrike" kern="1200" cap="none" spc="0" normalizeH="0" baseline="0" noProof="0">
                          <a:ln>
                            <a:noFill/>
                          </a:ln>
                          <a:solidFill>
                            <a:prstClr val="black"/>
                          </a:solidFill>
                          <a:effectLst/>
                          <a:uLnTx/>
                          <a:uFillTx/>
                          <a:latin typeface="Calibri"/>
                          <a:ea typeface="+mn-ea"/>
                          <a:cs typeface="+mn-cs"/>
                        </a:rPr>
                        <a:t>
 #TEAMPHLY got their hands dirty for a great cause at @ChildrensPhila’s (CHOP) Garden at the Nicholas and Athena Karabots Pediatric Care Center! 🌱🌻🌞
🧵 https://t.co/ovtfCpnWFM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0.0760 %</a:t>
                      </a:r>
                    </a:p>
                  </a:txBody>
                  <a:tcPr/>
                </a:tc>
                <a:extLst>
                  <a:ext uri="{0D108BD9-81ED-4DB2-BD59-A6C34878D82A}">
                    <a16:rowId xmlns:a16="http://schemas.microsoft.com/office/drawing/2014/main" val="64183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- 2025-08-12 15:11:03</a:t>
                      </a:r>
                      <a:r>
                        <a:rPr kumimoji="0" lang="en-US" sz="1000" b="0" i="0" u="none" strike="noStrike" kern="1200" cap="none" spc="0" normalizeH="0" baseline="0" noProof="0">
                          <a:ln>
                            <a:noFill/>
                          </a:ln>
                          <a:solidFill>
                            <a:prstClr val="black"/>
                          </a:solidFill>
                          <a:effectLst/>
                          <a:uLnTx/>
                          <a:uFillTx/>
                          <a:latin typeface="Calibri"/>
                          <a:ea typeface="+mn-ea"/>
                          <a:cs typeface="+mn-cs"/>
                        </a:rPr>
                        <a:t>
 We've proudly partnered with @ChildrensPhila's for 20+ years, contributing more than .2 million to support CHOP's mission of advancing pediatric care. We're excited to deepen our impact as the Presenting Sponsor of the inaugural I ❤ CHOP Run, Walk &amp;amp; Virtual Challenge!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0.0760 %</a:t>
                      </a:r>
                    </a:p>
                  </a:txBody>
                  <a:tcPr/>
                </a:tc>
                <a:extLst>
                  <a:ext uri="{0D108BD9-81ED-4DB2-BD59-A6C34878D82A}">
                    <a16:rowId xmlns:a16="http://schemas.microsoft.com/office/drawing/2014/main" val="2592635406"/>
                  </a:ext>
                </a:extLst>
              </a:tr>
            </a:tbl>
          </a:graphicData>
        </a:graphic>
      </p:graphicFrame>
      <p:sp>
        <p:nvSpPr>
          <p:cNvPr id="4" name="Text Placeholder 3">
            <a:extLst>
              <a:ext uri="{FF2B5EF4-FFF2-40B4-BE49-F238E27FC236}">
                <a16:creationId xmlns:a16="http://schemas.microsoft.com/office/drawing/2014/main" id="{D089FB48-E42A-4FB1-8338-014985F63EF7}"/>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24477838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DE691-DE1B-4A14-9438-11C4D63CF4CE}"/>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A25FB85F-85D3-4765-9F18-A5B2E27203DC}"/>
              </a:ext>
            </a:extLst>
          </p:cNvPr>
          <p:cNvGraphicFramePr>
            <a:graphicFrameLocks noGrp="1"/>
          </p:cNvGraphicFramePr>
          <p:nvPr>
            <p:ph type="tbl" sz="quarter" idx="13"/>
            <p:extLst>
              <p:ext uri="{D42A27DB-BD31-4B8C-83A1-F6EECF244321}">
                <p14:modId xmlns:p14="http://schemas.microsoft.com/office/powerpoint/2010/main" val="2822141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7486911"/>
                    </a:ext>
                  </a:extLst>
                </a:gridCol>
                <a:gridCol w="1152144">
                  <a:extLst>
                    <a:ext uri="{9D8B030D-6E8A-4147-A177-3AD203B41FA5}">
                      <a16:colId xmlns:a16="http://schemas.microsoft.com/office/drawing/2014/main" val="2284297269"/>
                    </a:ext>
                  </a:extLst>
                </a:gridCol>
                <a:gridCol w="1152144">
                  <a:extLst>
                    <a:ext uri="{9D8B030D-6E8A-4147-A177-3AD203B41FA5}">
                      <a16:colId xmlns:a16="http://schemas.microsoft.com/office/drawing/2014/main" val="495789461"/>
                    </a:ext>
                  </a:extLst>
                </a:gridCol>
                <a:gridCol w="1152144">
                  <a:extLst>
                    <a:ext uri="{9D8B030D-6E8A-4147-A177-3AD203B41FA5}">
                      <a16:colId xmlns:a16="http://schemas.microsoft.com/office/drawing/2014/main" val="2556696238"/>
                    </a:ext>
                  </a:extLst>
                </a:gridCol>
                <a:gridCol w="1152144">
                  <a:extLst>
                    <a:ext uri="{9D8B030D-6E8A-4147-A177-3AD203B41FA5}">
                      <a16:colId xmlns:a16="http://schemas.microsoft.com/office/drawing/2014/main" val="377798670"/>
                    </a:ext>
                  </a:extLst>
                </a:gridCol>
                <a:gridCol w="1152144">
                  <a:extLst>
                    <a:ext uri="{9D8B030D-6E8A-4147-A177-3AD203B41FA5}">
                      <a16:colId xmlns:a16="http://schemas.microsoft.com/office/drawing/2014/main" val="755992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14139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- 2025-08-18 14:16:48</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support @ChildrensPhila Medical Financial Partnership at the Karabots Center. Moved by a recent visit, the PHLY Foundation was inspired to back CHOP’s transformative work, empowering families with tools like tax prep &amp;amp; benefits access to build financial stability. https://t.co/awPmL5d2Ho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0.0759 %</a:t>
                      </a:r>
                    </a:p>
                  </a:txBody>
                  <a:tcPr/>
                </a:tc>
                <a:extLst>
                  <a:ext uri="{0D108BD9-81ED-4DB2-BD59-A6C34878D82A}">
                    <a16:rowId xmlns:a16="http://schemas.microsoft.com/office/drawing/2014/main" val="419489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- 2025-08-15 13:23:28</a:t>
                      </a:r>
                      <a:r>
                        <a:rPr kumimoji="0" lang="en-US" sz="1000" b="0" i="0" u="none" strike="noStrike" kern="1200" cap="none" spc="0" normalizeH="0" baseline="0" noProof="0">
                          <a:ln>
                            <a:noFill/>
                          </a:ln>
                          <a:solidFill>
                            <a:prstClr val="black"/>
                          </a:solidFill>
                          <a:effectLst/>
                          <a:uLnTx/>
                          <a:uFillTx/>
                          <a:latin typeface="Calibri"/>
                          <a:ea typeface="+mn-ea"/>
                          <a:cs typeface="+mn-cs"/>
                        </a:rPr>
                        <a:t>
 As one of the leading insurers of #nonprofits, giving back is at the ❤️ of our company and we’re passionate about making a difference in our local communities. That’s why we support hundreds of charitable organizations each year through volunteering and donations.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0.0506 %</a:t>
                      </a:r>
                    </a:p>
                  </a:txBody>
                  <a:tcPr/>
                </a:tc>
                <a:extLst>
                  <a:ext uri="{0D108BD9-81ED-4DB2-BD59-A6C34878D82A}">
                    <a16:rowId xmlns:a16="http://schemas.microsoft.com/office/drawing/2014/main" val="1988345058"/>
                  </a:ext>
                </a:extLst>
              </a:tr>
            </a:tbl>
          </a:graphicData>
        </a:graphic>
      </p:graphicFrame>
      <p:sp>
        <p:nvSpPr>
          <p:cNvPr id="4" name="Text Placeholder 3">
            <a:extLst>
              <a:ext uri="{FF2B5EF4-FFF2-40B4-BE49-F238E27FC236}">
                <a16:creationId xmlns:a16="http://schemas.microsoft.com/office/drawing/2014/main" id="{7C5F19B1-5FCB-464F-9B4E-2A4D0AE0101D}"/>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28283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A560F-5A1A-42F3-9CCA-D4C30C2A0216}"/>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77BB81AE-8170-4850-9E17-62F4DABF6AF8}"/>
              </a:ext>
            </a:extLst>
          </p:cNvPr>
          <p:cNvGraphicFramePr>
            <a:graphicFrameLocks noGrp="1"/>
          </p:cNvGraphicFramePr>
          <p:nvPr>
            <p:ph type="tbl" sz="quarter" idx="13"/>
            <p:extLst>
              <p:ext uri="{D42A27DB-BD31-4B8C-83A1-F6EECF244321}">
                <p14:modId xmlns:p14="http://schemas.microsoft.com/office/powerpoint/2010/main" val="2521464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06693661"/>
                    </a:ext>
                  </a:extLst>
                </a:gridCol>
                <a:gridCol w="1152144">
                  <a:extLst>
                    <a:ext uri="{9D8B030D-6E8A-4147-A177-3AD203B41FA5}">
                      <a16:colId xmlns:a16="http://schemas.microsoft.com/office/drawing/2014/main" val="34421478"/>
                    </a:ext>
                  </a:extLst>
                </a:gridCol>
                <a:gridCol w="1152144">
                  <a:extLst>
                    <a:ext uri="{9D8B030D-6E8A-4147-A177-3AD203B41FA5}">
                      <a16:colId xmlns:a16="http://schemas.microsoft.com/office/drawing/2014/main" val="4132245501"/>
                    </a:ext>
                  </a:extLst>
                </a:gridCol>
                <a:gridCol w="1152144">
                  <a:extLst>
                    <a:ext uri="{9D8B030D-6E8A-4147-A177-3AD203B41FA5}">
                      <a16:colId xmlns:a16="http://schemas.microsoft.com/office/drawing/2014/main" val="2821948696"/>
                    </a:ext>
                  </a:extLst>
                </a:gridCol>
                <a:gridCol w="1152144">
                  <a:extLst>
                    <a:ext uri="{9D8B030D-6E8A-4147-A177-3AD203B41FA5}">
                      <a16:colId xmlns:a16="http://schemas.microsoft.com/office/drawing/2014/main" val="3723387410"/>
                    </a:ext>
                  </a:extLst>
                </a:gridCol>
                <a:gridCol w="1152144">
                  <a:extLst>
                    <a:ext uri="{9D8B030D-6E8A-4147-A177-3AD203B41FA5}">
                      <a16:colId xmlns:a16="http://schemas.microsoft.com/office/drawing/2014/main" val="4111880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4437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- 2025-08-26 16:05:14</a:t>
                      </a:r>
                      <a:r>
                        <a:rPr kumimoji="0" lang="en-US" sz="1000" b="0" i="0" u="none" strike="noStrike" kern="1200" cap="none" spc="0" normalizeH="0" baseline="0" noProof="0">
                          <a:ln>
                            <a:noFill/>
                          </a:ln>
                          <a:solidFill>
                            <a:prstClr val="black"/>
                          </a:solidFill>
                          <a:effectLst/>
                          <a:uLnTx/>
                          <a:uFillTx/>
                          <a:latin typeface="Calibri"/>
                          <a:ea typeface="+mn-ea"/>
                          <a:cs typeface="+mn-cs"/>
                        </a:rPr>
                        <a:t>
 #TEAMPHLY came together to support the Madelyn James Pediatric Cancer Foundation by volunteering to stuff 270 custom-designed backpacks for young cancer patients at @ChildrensPhila 💛🎒
🧵 https://t.co/378hzyplgG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0.0506 %</a:t>
                      </a:r>
                    </a:p>
                  </a:txBody>
                  <a:tcPr/>
                </a:tc>
                <a:extLst>
                  <a:ext uri="{0D108BD9-81ED-4DB2-BD59-A6C34878D82A}">
                    <a16:rowId xmlns:a16="http://schemas.microsoft.com/office/drawing/2014/main" val="3159445873"/>
                  </a:ext>
                </a:extLst>
              </a:tr>
            </a:tbl>
          </a:graphicData>
        </a:graphic>
      </p:graphicFrame>
      <p:sp>
        <p:nvSpPr>
          <p:cNvPr id="4" name="Text Placeholder 3">
            <a:extLst>
              <a:ext uri="{FF2B5EF4-FFF2-40B4-BE49-F238E27FC236}">
                <a16:creationId xmlns:a16="http://schemas.microsoft.com/office/drawing/2014/main" id="{9C537135-6939-414E-AB1E-4D98B06E6A4B}"/>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828075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EE3B9-8C8D-4A81-B8AF-59A6E4232CC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9B1B301A-25E5-4D47-B7F1-C744A012036A}"/>
              </a:ext>
            </a:extLst>
          </p:cNvPr>
          <p:cNvGraphicFramePr>
            <a:graphicFrameLocks noGrp="1"/>
          </p:cNvGraphicFramePr>
          <p:nvPr>
            <p:ph type="tbl" sz="quarter" idx="13"/>
            <p:extLst>
              <p:ext uri="{D42A27DB-BD31-4B8C-83A1-F6EECF244321}">
                <p14:modId xmlns:p14="http://schemas.microsoft.com/office/powerpoint/2010/main" val="1922432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89840341"/>
                    </a:ext>
                  </a:extLst>
                </a:gridCol>
                <a:gridCol w="576072">
                  <a:extLst>
                    <a:ext uri="{9D8B030D-6E8A-4147-A177-3AD203B41FA5}">
                      <a16:colId xmlns:a16="http://schemas.microsoft.com/office/drawing/2014/main" val="595162276"/>
                    </a:ext>
                  </a:extLst>
                </a:gridCol>
                <a:gridCol w="576072">
                  <a:extLst>
                    <a:ext uri="{9D8B030D-6E8A-4147-A177-3AD203B41FA5}">
                      <a16:colId xmlns:a16="http://schemas.microsoft.com/office/drawing/2014/main" val="3349606372"/>
                    </a:ext>
                  </a:extLst>
                </a:gridCol>
                <a:gridCol w="576072">
                  <a:extLst>
                    <a:ext uri="{9D8B030D-6E8A-4147-A177-3AD203B41FA5}">
                      <a16:colId xmlns:a16="http://schemas.microsoft.com/office/drawing/2014/main" val="3106800124"/>
                    </a:ext>
                  </a:extLst>
                </a:gridCol>
                <a:gridCol w="576072">
                  <a:extLst>
                    <a:ext uri="{9D8B030D-6E8A-4147-A177-3AD203B41FA5}">
                      <a16:colId xmlns:a16="http://schemas.microsoft.com/office/drawing/2014/main" val="4152521875"/>
                    </a:ext>
                  </a:extLst>
                </a:gridCol>
                <a:gridCol w="576072">
                  <a:extLst>
                    <a:ext uri="{9D8B030D-6E8A-4147-A177-3AD203B41FA5}">
                      <a16:colId xmlns:a16="http://schemas.microsoft.com/office/drawing/2014/main" val="407334355"/>
                    </a:ext>
                  </a:extLst>
                </a:gridCol>
                <a:gridCol w="576072">
                  <a:extLst>
                    <a:ext uri="{9D8B030D-6E8A-4147-A177-3AD203B41FA5}">
                      <a16:colId xmlns:a16="http://schemas.microsoft.com/office/drawing/2014/main" val="223919669"/>
                    </a:ext>
                  </a:extLst>
                </a:gridCol>
                <a:gridCol w="576072">
                  <a:extLst>
                    <a:ext uri="{9D8B030D-6E8A-4147-A177-3AD203B41FA5}">
                      <a16:colId xmlns:a16="http://schemas.microsoft.com/office/drawing/2014/main" val="2974079307"/>
                    </a:ext>
                  </a:extLst>
                </a:gridCol>
                <a:gridCol w="576072">
                  <a:extLst>
                    <a:ext uri="{9D8B030D-6E8A-4147-A177-3AD203B41FA5}">
                      <a16:colId xmlns:a16="http://schemas.microsoft.com/office/drawing/2014/main" val="3950999101"/>
                    </a:ext>
                  </a:extLst>
                </a:gridCol>
                <a:gridCol w="576072">
                  <a:extLst>
                    <a:ext uri="{9D8B030D-6E8A-4147-A177-3AD203B41FA5}">
                      <a16:colId xmlns:a16="http://schemas.microsoft.com/office/drawing/2014/main" val="465666752"/>
                    </a:ext>
                  </a:extLst>
                </a:gridCol>
                <a:gridCol w="576072">
                  <a:extLst>
                    <a:ext uri="{9D8B030D-6E8A-4147-A177-3AD203B41FA5}">
                      <a16:colId xmlns:a16="http://schemas.microsoft.com/office/drawing/2014/main" val="1221074183"/>
                    </a:ext>
                  </a:extLst>
                </a:gridCol>
                <a:gridCol w="576072">
                  <a:extLst>
                    <a:ext uri="{9D8B030D-6E8A-4147-A177-3AD203B41FA5}">
                      <a16:colId xmlns:a16="http://schemas.microsoft.com/office/drawing/2014/main" val="206717145"/>
                    </a:ext>
                  </a:extLst>
                </a:gridCol>
                <a:gridCol w="576072">
                  <a:extLst>
                    <a:ext uri="{9D8B030D-6E8A-4147-A177-3AD203B41FA5}">
                      <a16:colId xmlns:a16="http://schemas.microsoft.com/office/drawing/2014/main" val="7281889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208980699"/>
                  </a:ext>
                </a:extLst>
              </a:tr>
              <a:tr h="370840">
                <a:tc>
                  <a:txBody>
                    <a:bodyPr/>
                    <a:lstStyle/>
                    <a:p>
                      <a:r>
                        <a:rPr lang="en-US" sz="1000"/>
                        <a:t>51164</a:t>
                      </a:r>
                    </a:p>
                  </a:txBody>
                  <a:tcPr/>
                </a:tc>
                <a:tc>
                  <a:txBody>
                    <a:bodyPr/>
                    <a:lstStyle/>
                    <a:p>
                      <a:r>
                        <a:rPr lang="en-US" sz="1000"/>
                        <a:t>759</a:t>
                      </a:r>
                    </a:p>
                  </a:txBody>
                  <a:tcPr/>
                </a:tc>
                <a:tc>
                  <a:txBody>
                    <a:bodyPr/>
                    <a:lstStyle/>
                    <a:p>
                      <a:r>
                        <a:rPr lang="en-US" sz="1000"/>
                        <a:t>25</a:t>
                      </a:r>
                    </a:p>
                  </a:txBody>
                  <a:tcPr/>
                </a:tc>
                <a:tc>
                  <a:txBody>
                    <a:bodyPr/>
                    <a:lstStyle/>
                    <a:p>
                      <a:r>
                        <a:rPr lang="en-US" sz="1000"/>
                        <a:t>1811</a:t>
                      </a:r>
                    </a:p>
                  </a:txBody>
                  <a:tcPr/>
                </a:tc>
                <a:tc>
                  <a:txBody>
                    <a:bodyPr/>
                    <a:lstStyle/>
                    <a:p>
                      <a:r>
                        <a:rPr lang="en-US" sz="1000"/>
                        <a:t>72.44</a:t>
                      </a:r>
                    </a:p>
                  </a:txBody>
                  <a:tcPr/>
                </a:tc>
                <a:tc>
                  <a:txBody>
                    <a:bodyPr/>
                    <a:lstStyle/>
                    <a:p>
                      <a:r>
                        <a:rPr lang="en-US" sz="1000"/>
                        <a:t>40</a:t>
                      </a:r>
                    </a:p>
                  </a:txBody>
                  <a:tcPr/>
                </a:tc>
                <a:tc>
                  <a:txBody>
                    <a:bodyPr/>
                    <a:lstStyle/>
                    <a:p>
                      <a:r>
                        <a:rPr lang="en-US" sz="1000"/>
                        <a:t>191</a:t>
                      </a:r>
                    </a:p>
                  </a:txBody>
                  <a:tcPr/>
                </a:tc>
                <a:tc>
                  <a:txBody>
                    <a:bodyPr/>
                    <a:lstStyle/>
                    <a:p>
                      <a:r>
                        <a:rPr lang="en-US" sz="1000"/>
                        <a:t>7.64</a:t>
                      </a:r>
                    </a:p>
                  </a:txBody>
                  <a:tcPr/>
                </a:tc>
                <a:tc>
                  <a:txBody>
                    <a:bodyPr/>
                    <a:lstStyle/>
                    <a:p>
                      <a:r>
                        <a:rPr lang="en-US" sz="1000"/>
                        <a:t>5840</a:t>
                      </a:r>
                    </a:p>
                  </a:txBody>
                  <a:tcPr/>
                </a:tc>
                <a:tc>
                  <a:txBody>
                    <a:bodyPr/>
                    <a:lstStyle/>
                    <a:p>
                      <a:r>
                        <a:rPr lang="en-US" sz="1000"/>
                        <a:t>233.6</a:t>
                      </a:r>
                    </a:p>
                  </a:txBody>
                  <a:tcPr/>
                </a:tc>
                <a:tc>
                  <a:txBody>
                    <a:bodyPr/>
                    <a:lstStyle/>
                    <a:p>
                      <a:r>
                        <a:rPr lang="en-US" sz="1000"/>
                        <a:t>62129</a:t>
                      </a:r>
                    </a:p>
                  </a:txBody>
                  <a:tcPr/>
                </a:tc>
                <a:tc>
                  <a:txBody>
                    <a:bodyPr/>
                    <a:lstStyle/>
                    <a:p>
                      <a:r>
                        <a:rPr lang="en-US" sz="1000"/>
                        <a:t>2485.16</a:t>
                      </a:r>
                    </a:p>
                  </a:txBody>
                  <a:tcPr/>
                </a:tc>
                <a:tc>
                  <a:txBody>
                    <a:bodyPr/>
                    <a:lstStyle/>
                    <a:p>
                      <a:r>
                        <a:rPr lang="en-US" sz="1000"/>
                        <a:t>10.17930190288 %</a:t>
                      </a:r>
                    </a:p>
                  </a:txBody>
                  <a:tcPr/>
                </a:tc>
                <a:extLst>
                  <a:ext uri="{0D108BD9-81ED-4DB2-BD59-A6C34878D82A}">
                    <a16:rowId xmlns:a16="http://schemas.microsoft.com/office/drawing/2014/main" val="3498314305"/>
                  </a:ext>
                </a:extLst>
              </a:tr>
            </a:tbl>
          </a:graphicData>
        </a:graphic>
      </p:graphicFrame>
      <p:sp>
        <p:nvSpPr>
          <p:cNvPr id="4" name="Text Placeholder 3">
            <a:extLst>
              <a:ext uri="{FF2B5EF4-FFF2-40B4-BE49-F238E27FC236}">
                <a16:creationId xmlns:a16="http://schemas.microsoft.com/office/drawing/2014/main" id="{F8C05E02-E081-4794-BA66-1B059A3AD44A}"/>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167943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D89F1-D95B-4FE6-A4E9-2EF7BADE1D0A}"/>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11695745-37C8-46B6-B0C1-A588EB6FD9BA}"/>
              </a:ext>
            </a:extLst>
          </p:cNvPr>
          <p:cNvGraphicFramePr>
            <a:graphicFrameLocks noGrp="1"/>
          </p:cNvGraphicFramePr>
          <p:nvPr>
            <p:ph type="chart" sz="quarter" idx="13"/>
            <p:extLst>
              <p:ext uri="{D42A27DB-BD31-4B8C-83A1-F6EECF244321}">
                <p14:modId xmlns:p14="http://schemas.microsoft.com/office/powerpoint/2010/main" val="231068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B9F556-B3E1-4C03-BAF6-33777334B01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157478D-F3E4-4283-AA3D-470C261A73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15310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8D83C-886C-4004-AC74-24AC28A9B69E}"/>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82D29998-718D-40F1-8472-B7A3D3287AFD}"/>
              </a:ext>
            </a:extLst>
          </p:cNvPr>
          <p:cNvGraphicFramePr>
            <a:graphicFrameLocks noGrp="1"/>
          </p:cNvGraphicFramePr>
          <p:nvPr>
            <p:ph type="chart" sz="quarter" idx="13"/>
            <p:extLst>
              <p:ext uri="{D42A27DB-BD31-4B8C-83A1-F6EECF244321}">
                <p14:modId xmlns:p14="http://schemas.microsoft.com/office/powerpoint/2010/main" val="2402524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3AF382-322D-47E3-A26A-F1CE4405CF9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F094D31-715D-47B7-A7B0-D710FD9E6C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0147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13BE-8528-4724-BA4D-D17D94ECDA72}"/>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1AB37BE0-4A98-4440-B1B7-779754AC3465}"/>
              </a:ext>
            </a:extLst>
          </p:cNvPr>
          <p:cNvGraphicFramePr>
            <a:graphicFrameLocks noGrp="1"/>
          </p:cNvGraphicFramePr>
          <p:nvPr>
            <p:ph type="chart" sz="quarter" idx="13"/>
            <p:extLst>
              <p:ext uri="{D42A27DB-BD31-4B8C-83A1-F6EECF244321}">
                <p14:modId xmlns:p14="http://schemas.microsoft.com/office/powerpoint/2010/main" val="2327213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6B595B-7110-435D-9CD9-7C27595115F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1AB5E94-8A90-4F99-A4C7-2EE8F50B3B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47331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4613B-E61C-40E6-AF8A-68D7AFA1FCD5}"/>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10F71413-8331-4563-A75F-B60554044625}"/>
              </a:ext>
            </a:extLst>
          </p:cNvPr>
          <p:cNvGraphicFramePr>
            <a:graphicFrameLocks noGrp="1"/>
          </p:cNvGraphicFramePr>
          <p:nvPr>
            <p:ph type="chart" sz="quarter" idx="13"/>
            <p:extLst>
              <p:ext uri="{D42A27DB-BD31-4B8C-83A1-F6EECF244321}">
                <p14:modId xmlns:p14="http://schemas.microsoft.com/office/powerpoint/2010/main" val="4066999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515F40-0E2E-4C2F-B031-7028D7082B5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72D0F80-A3F9-4128-94F5-872ECECE45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3801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34F35-6F7A-4F1F-BCA7-F2F9B67EBDB6}"/>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3C49419A-14B7-4C0D-9CC4-8B0A180D4188}"/>
              </a:ext>
            </a:extLst>
          </p:cNvPr>
          <p:cNvGraphicFramePr>
            <a:graphicFrameLocks noGrp="1"/>
          </p:cNvGraphicFramePr>
          <p:nvPr>
            <p:ph type="tbl" sz="quarter" idx="13"/>
            <p:extLst>
              <p:ext uri="{D42A27DB-BD31-4B8C-83A1-F6EECF244321}">
                <p14:modId xmlns:p14="http://schemas.microsoft.com/office/powerpoint/2010/main" val="1181769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78004364"/>
                    </a:ext>
                  </a:extLst>
                </a:gridCol>
                <a:gridCol w="905256">
                  <a:extLst>
                    <a:ext uri="{9D8B030D-6E8A-4147-A177-3AD203B41FA5}">
                      <a16:colId xmlns:a16="http://schemas.microsoft.com/office/drawing/2014/main" val="572043618"/>
                    </a:ext>
                  </a:extLst>
                </a:gridCol>
                <a:gridCol w="576072">
                  <a:extLst>
                    <a:ext uri="{9D8B030D-6E8A-4147-A177-3AD203B41FA5}">
                      <a16:colId xmlns:a16="http://schemas.microsoft.com/office/drawing/2014/main" val="1068802572"/>
                    </a:ext>
                  </a:extLst>
                </a:gridCol>
                <a:gridCol w="576072">
                  <a:extLst>
                    <a:ext uri="{9D8B030D-6E8A-4147-A177-3AD203B41FA5}">
                      <a16:colId xmlns:a16="http://schemas.microsoft.com/office/drawing/2014/main" val="979704511"/>
                    </a:ext>
                  </a:extLst>
                </a:gridCol>
                <a:gridCol w="576072">
                  <a:extLst>
                    <a:ext uri="{9D8B030D-6E8A-4147-A177-3AD203B41FA5}">
                      <a16:colId xmlns:a16="http://schemas.microsoft.com/office/drawing/2014/main" val="796053039"/>
                    </a:ext>
                  </a:extLst>
                </a:gridCol>
                <a:gridCol w="576072">
                  <a:extLst>
                    <a:ext uri="{9D8B030D-6E8A-4147-A177-3AD203B41FA5}">
                      <a16:colId xmlns:a16="http://schemas.microsoft.com/office/drawing/2014/main" val="4160523459"/>
                    </a:ext>
                  </a:extLst>
                </a:gridCol>
                <a:gridCol w="576072">
                  <a:extLst>
                    <a:ext uri="{9D8B030D-6E8A-4147-A177-3AD203B41FA5}">
                      <a16:colId xmlns:a16="http://schemas.microsoft.com/office/drawing/2014/main" val="4075037016"/>
                    </a:ext>
                  </a:extLst>
                </a:gridCol>
                <a:gridCol w="576072">
                  <a:extLst>
                    <a:ext uri="{9D8B030D-6E8A-4147-A177-3AD203B41FA5}">
                      <a16:colId xmlns:a16="http://schemas.microsoft.com/office/drawing/2014/main" val="534530481"/>
                    </a:ext>
                  </a:extLst>
                </a:gridCol>
                <a:gridCol w="576072">
                  <a:extLst>
                    <a:ext uri="{9D8B030D-6E8A-4147-A177-3AD203B41FA5}">
                      <a16:colId xmlns:a16="http://schemas.microsoft.com/office/drawing/2014/main" val="2183350670"/>
                    </a:ext>
                  </a:extLst>
                </a:gridCol>
                <a:gridCol w="576072">
                  <a:extLst>
                    <a:ext uri="{9D8B030D-6E8A-4147-A177-3AD203B41FA5}">
                      <a16:colId xmlns:a16="http://schemas.microsoft.com/office/drawing/2014/main" val="1551255236"/>
                    </a:ext>
                  </a:extLst>
                </a:gridCol>
                <a:gridCol w="576072">
                  <a:extLst>
                    <a:ext uri="{9D8B030D-6E8A-4147-A177-3AD203B41FA5}">
                      <a16:colId xmlns:a16="http://schemas.microsoft.com/office/drawing/2014/main" val="2305301831"/>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525867897"/>
                  </a:ext>
                </a:extLst>
              </a:tr>
              <a:tr h="370840">
                <a:tc>
                  <a:txBody>
                    <a:bodyPr/>
                    <a:lstStyle/>
                    <a:p>
                      <a:r>
                        <a:rPr lang="en-US" sz="1000"/>
                        <a:t>08/08/2025 12:15:46</a:t>
                      </a:r>
                    </a:p>
                  </a:txBody>
                  <a:tcPr/>
                </a:tc>
                <a:tc>
                  <a:txBody>
                    <a:bodyPr/>
                    <a:lstStyle/>
                    <a:p>
                      <a:r>
                        <a:rPr lang="en-US" sz="1000"/>
                        <a:t>08/08/2025 12:15:46</a:t>
                      </a:r>
                    </a:p>
                  </a:txBody>
                  <a:tcPr/>
                </a:tc>
                <a:tc>
                  <a:txBody>
                    <a:bodyPr/>
                    <a:lstStyle/>
                    <a:p>
                      <a:r>
                        <a:rPr lang="en-US" sz="1000"/>
                        <a:t>Gallery</a:t>
                      </a:r>
                    </a:p>
                  </a:txBody>
                  <a:tcPr/>
                </a:tc>
                <a:tc>
                  <a:txBody>
                    <a:bodyPr/>
                    <a:lstStyle/>
                    <a:p>
                      <a:r>
                        <a:rPr lang="en-US" sz="1000"/>
                        <a:t>219</a:t>
                      </a:r>
                    </a:p>
                  </a:txBody>
                  <a:tcPr/>
                </a:tc>
                <a:tc>
                  <a:txBody>
                    <a:bodyPr/>
                    <a:lstStyle/>
                    <a:p>
                      <a:r>
                        <a:rPr lang="en-US" sz="1000"/>
                        <a:t>14</a:t>
                      </a:r>
                    </a:p>
                  </a:txBody>
                  <a:tcPr/>
                </a:tc>
                <a:tc>
                  <a:txBody>
                    <a:bodyPr/>
                    <a:lstStyle/>
                    <a:p>
                      <a:r>
                        <a:rPr lang="en-US" sz="1000"/>
                        <a:t>27</a:t>
                      </a:r>
                    </a:p>
                  </a:txBody>
                  <a:tcPr/>
                </a:tc>
                <a:tc>
                  <a:txBody>
                    <a:bodyPr/>
                    <a:lstStyle/>
                    <a:p>
                      <a:r>
                        <a:rPr lang="en-US" sz="1000"/>
                        <a:t>1991</a:t>
                      </a:r>
                    </a:p>
                  </a:txBody>
                  <a:tcPr/>
                </a:tc>
                <a:tc>
                  <a:txBody>
                    <a:bodyPr/>
                    <a:lstStyle/>
                    <a:p>
                      <a:r>
                        <a:rPr lang="en-US" sz="1000"/>
                        <a:t>37.182028410968 %</a:t>
                      </a:r>
                    </a:p>
                  </a:txBody>
                  <a:tcPr/>
                </a:tc>
                <a:tc>
                  <a:txBody>
                    <a:bodyPr/>
                    <a:lstStyle/>
                    <a:p>
                      <a:r>
                        <a:rPr lang="en-US" sz="1000"/>
                        <a:t>6054</a:t>
                      </a:r>
                    </a:p>
                  </a:txBody>
                  <a:tcPr/>
                </a:tc>
                <a:tc>
                  <a:txBody>
                    <a:bodyPr/>
                    <a:lstStyle/>
                    <a:p>
                      <a:r>
                        <a:rPr lang="en-US" sz="1000"/>
                        <a:t>3422</a:t>
                      </a:r>
                    </a:p>
                  </a:txBody>
                  <a:tcPr/>
                </a:tc>
                <a:tc>
                  <a:txBody>
                    <a:bodyPr/>
                    <a:lstStyle/>
                    <a:p>
                      <a:r>
                        <a:rPr lang="en-US" sz="1000"/>
                        <a:t>n/a</a:t>
                      </a:r>
                    </a:p>
                  </a:txBody>
                  <a:tcPr/>
                </a:tc>
                <a:extLst>
                  <a:ext uri="{0D108BD9-81ED-4DB2-BD59-A6C34878D82A}">
                    <a16:rowId xmlns:a16="http://schemas.microsoft.com/office/drawing/2014/main" val="920657066"/>
                  </a:ext>
                </a:extLst>
              </a:tr>
              <a:tr h="370840">
                <a:tc>
                  <a:txBody>
                    <a:bodyPr/>
                    <a:lstStyle/>
                    <a:p>
                      <a:r>
                        <a:rPr lang="en-US" sz="1000"/>
                        <a:t>08/14/2025 11:11:59</a:t>
                      </a:r>
                    </a:p>
                  </a:txBody>
                  <a:tcPr/>
                </a:tc>
                <a:tc>
                  <a:txBody>
                    <a:bodyPr/>
                    <a:lstStyle/>
                    <a:p>
                      <a:r>
                        <a:rPr lang="en-US" sz="1000"/>
                        <a:t>08/14/2025 11:11:59</a:t>
                      </a:r>
                    </a:p>
                  </a:txBody>
                  <a:tcPr/>
                </a:tc>
                <a:tc>
                  <a:txBody>
                    <a:bodyPr/>
                    <a:lstStyle/>
                    <a:p>
                      <a:r>
                        <a:rPr lang="en-US" sz="1000"/>
                        <a:t>Image</a:t>
                      </a:r>
                    </a:p>
                  </a:txBody>
                  <a:tcPr/>
                </a:tc>
                <a:tc>
                  <a:txBody>
                    <a:bodyPr/>
                    <a:lstStyle/>
                    <a:p>
                      <a:r>
                        <a:rPr lang="en-US" sz="1000"/>
                        <a:t>165</a:t>
                      </a:r>
                    </a:p>
                  </a:txBody>
                  <a:tcPr/>
                </a:tc>
                <a:tc>
                  <a:txBody>
                    <a:bodyPr/>
                    <a:lstStyle/>
                    <a:p>
                      <a:r>
                        <a:rPr lang="en-US" sz="1000"/>
                        <a:t>2</a:t>
                      </a:r>
                    </a:p>
                  </a:txBody>
                  <a:tcPr/>
                </a:tc>
                <a:tc>
                  <a:txBody>
                    <a:bodyPr/>
                    <a:lstStyle/>
                    <a:p>
                      <a:r>
                        <a:rPr lang="en-US" sz="1000"/>
                        <a:t>14</a:t>
                      </a:r>
                    </a:p>
                  </a:txBody>
                  <a:tcPr/>
                </a:tc>
                <a:tc>
                  <a:txBody>
                    <a:bodyPr/>
                    <a:lstStyle/>
                    <a:p>
                      <a:r>
                        <a:rPr lang="en-US" sz="1000"/>
                        <a:t>1112</a:t>
                      </a:r>
                    </a:p>
                  </a:txBody>
                  <a:tcPr/>
                </a:tc>
                <a:tc>
                  <a:txBody>
                    <a:bodyPr/>
                    <a:lstStyle/>
                    <a:p>
                      <a:r>
                        <a:rPr lang="en-US" sz="1000"/>
                        <a:t>12.887471344563 %</a:t>
                      </a:r>
                    </a:p>
                  </a:txBody>
                  <a:tcPr/>
                </a:tc>
                <a:tc>
                  <a:txBody>
                    <a:bodyPr/>
                    <a:lstStyle/>
                    <a:p>
                      <a:r>
                        <a:rPr lang="en-US" sz="1000"/>
                        <a:t>10033</a:t>
                      </a:r>
                    </a:p>
                  </a:txBody>
                  <a:tcPr/>
                </a:tc>
                <a:tc>
                  <a:txBody>
                    <a:bodyPr/>
                    <a:lstStyle/>
                    <a:p>
                      <a:r>
                        <a:rPr lang="en-US" sz="1000"/>
                        <a:t>5989</a:t>
                      </a:r>
                    </a:p>
                  </a:txBody>
                  <a:tcPr/>
                </a:tc>
                <a:tc>
                  <a:txBody>
                    <a:bodyPr/>
                    <a:lstStyle/>
                    <a:p>
                      <a:r>
                        <a:rPr lang="en-US" sz="1000"/>
                        <a:t>n/a</a:t>
                      </a:r>
                    </a:p>
                  </a:txBody>
                  <a:tcPr/>
                </a:tc>
                <a:extLst>
                  <a:ext uri="{0D108BD9-81ED-4DB2-BD59-A6C34878D82A}">
                    <a16:rowId xmlns:a16="http://schemas.microsoft.com/office/drawing/2014/main" val="4267175017"/>
                  </a:ext>
                </a:extLst>
              </a:tr>
              <a:tr h="370840">
                <a:tc>
                  <a:txBody>
                    <a:bodyPr/>
                    <a:lstStyle/>
                    <a:p>
                      <a:r>
                        <a:rPr lang="en-US" sz="1000"/>
                        <a:t>08/18/2025 12:22:02</a:t>
                      </a:r>
                    </a:p>
                  </a:txBody>
                  <a:tcPr/>
                </a:tc>
                <a:tc>
                  <a:txBody>
                    <a:bodyPr/>
                    <a:lstStyle/>
                    <a:p>
                      <a:r>
                        <a:rPr lang="en-US" sz="1000"/>
                        <a:t>08/18/2025 12:22:02</a:t>
                      </a:r>
                    </a:p>
                  </a:txBody>
                  <a:tcPr/>
                </a:tc>
                <a:tc>
                  <a:txBody>
                    <a:bodyPr/>
                    <a:lstStyle/>
                    <a:p>
                      <a:r>
                        <a:rPr lang="en-US" sz="1000"/>
                        <a:t>Gallery</a:t>
                      </a:r>
                    </a:p>
                  </a:txBody>
                  <a:tcPr/>
                </a:tc>
                <a:tc>
                  <a:txBody>
                    <a:bodyPr/>
                    <a:lstStyle/>
                    <a:p>
                      <a:r>
                        <a:rPr lang="en-US" sz="1000"/>
                        <a:t>135</a:t>
                      </a:r>
                    </a:p>
                  </a:txBody>
                  <a:tcPr/>
                </a:tc>
                <a:tc>
                  <a:txBody>
                    <a:bodyPr/>
                    <a:lstStyle/>
                    <a:p>
                      <a:r>
                        <a:rPr lang="en-US" sz="1000"/>
                        <a:t>1</a:t>
                      </a:r>
                    </a:p>
                  </a:txBody>
                  <a:tcPr/>
                </a:tc>
                <a:tc>
                  <a:txBody>
                    <a:bodyPr/>
                    <a:lstStyle/>
                    <a:p>
                      <a:r>
                        <a:rPr lang="en-US" sz="1000"/>
                        <a:t>2</a:t>
                      </a:r>
                    </a:p>
                  </a:txBody>
                  <a:tcPr/>
                </a:tc>
                <a:tc>
                  <a:txBody>
                    <a:bodyPr/>
                    <a:lstStyle/>
                    <a:p>
                      <a:r>
                        <a:rPr lang="en-US" sz="1000"/>
                        <a:t>490</a:t>
                      </a:r>
                    </a:p>
                  </a:txBody>
                  <a:tcPr/>
                </a:tc>
                <a:tc>
                  <a:txBody>
                    <a:bodyPr/>
                    <a:lstStyle/>
                    <a:p>
                      <a:r>
                        <a:rPr lang="en-US" sz="1000"/>
                        <a:t>18.546958062611 %</a:t>
                      </a:r>
                    </a:p>
                  </a:txBody>
                  <a:tcPr/>
                </a:tc>
                <a:tc>
                  <a:txBody>
                    <a:bodyPr/>
                    <a:lstStyle/>
                    <a:p>
                      <a:r>
                        <a:rPr lang="en-US" sz="1000"/>
                        <a:t>3386</a:t>
                      </a:r>
                    </a:p>
                  </a:txBody>
                  <a:tcPr/>
                </a:tc>
                <a:tc>
                  <a:txBody>
                    <a:bodyPr/>
                    <a:lstStyle/>
                    <a:p>
                      <a:r>
                        <a:rPr lang="en-US" sz="1000"/>
                        <a:t>1995</a:t>
                      </a:r>
                    </a:p>
                  </a:txBody>
                  <a:tcPr/>
                </a:tc>
                <a:tc>
                  <a:txBody>
                    <a:bodyPr/>
                    <a:lstStyle/>
                    <a:p>
                      <a:r>
                        <a:rPr lang="en-US" sz="1000"/>
                        <a:t>n/a</a:t>
                      </a:r>
                    </a:p>
                  </a:txBody>
                  <a:tcPr/>
                </a:tc>
                <a:extLst>
                  <a:ext uri="{0D108BD9-81ED-4DB2-BD59-A6C34878D82A}">
                    <a16:rowId xmlns:a16="http://schemas.microsoft.com/office/drawing/2014/main" val="3766140950"/>
                  </a:ext>
                </a:extLst>
              </a:tr>
              <a:tr h="370840">
                <a:tc>
                  <a:txBody>
                    <a:bodyPr/>
                    <a:lstStyle/>
                    <a:p>
                      <a:r>
                        <a:rPr lang="en-US" sz="1000"/>
                        <a:t>08/22/2025 10:42:37</a:t>
                      </a:r>
                    </a:p>
                  </a:txBody>
                  <a:tcPr/>
                </a:tc>
                <a:tc>
                  <a:txBody>
                    <a:bodyPr/>
                    <a:lstStyle/>
                    <a:p>
                      <a:r>
                        <a:rPr lang="en-US" sz="1000"/>
                        <a:t>08/22/2025 10:42:37</a:t>
                      </a:r>
                    </a:p>
                  </a:txBody>
                  <a:tcPr/>
                </a:tc>
                <a:tc>
                  <a:txBody>
                    <a:bodyPr/>
                    <a:lstStyle/>
                    <a:p>
                      <a:r>
                        <a:rPr lang="en-US" sz="1000"/>
                        <a:t>Image</a:t>
                      </a:r>
                    </a:p>
                  </a:txBody>
                  <a:tcPr/>
                </a:tc>
                <a:tc>
                  <a:txBody>
                    <a:bodyPr/>
                    <a:lstStyle/>
                    <a:p>
                      <a:r>
                        <a:rPr lang="en-US" sz="1000"/>
                        <a:t>116</a:t>
                      </a:r>
                    </a:p>
                  </a:txBody>
                  <a:tcPr/>
                </a:tc>
                <a:tc>
                  <a:txBody>
                    <a:bodyPr/>
                    <a:lstStyle/>
                    <a:p>
                      <a:r>
                        <a:rPr lang="en-US" sz="1000"/>
                        <a:t>2</a:t>
                      </a:r>
                    </a:p>
                  </a:txBody>
                  <a:tcPr/>
                </a:tc>
                <a:tc>
                  <a:txBody>
                    <a:bodyPr/>
                    <a:lstStyle/>
                    <a:p>
                      <a:r>
                        <a:rPr lang="en-US" sz="1000"/>
                        <a:t>0</a:t>
                      </a:r>
                    </a:p>
                  </a:txBody>
                  <a:tcPr/>
                </a:tc>
                <a:tc>
                  <a:txBody>
                    <a:bodyPr/>
                    <a:lstStyle/>
                    <a:p>
                      <a:r>
                        <a:rPr lang="en-US" sz="1000"/>
                        <a:t>204</a:t>
                      </a:r>
                    </a:p>
                  </a:txBody>
                  <a:tcPr/>
                </a:tc>
                <a:tc>
                  <a:txBody>
                    <a:bodyPr/>
                    <a:lstStyle/>
                    <a:p>
                      <a:r>
                        <a:rPr lang="en-US" sz="1000"/>
                        <a:t>10.729756747751 %</a:t>
                      </a:r>
                    </a:p>
                  </a:txBody>
                  <a:tcPr/>
                </a:tc>
                <a:tc>
                  <a:txBody>
                    <a:bodyPr/>
                    <a:lstStyle/>
                    <a:p>
                      <a:r>
                        <a:rPr lang="en-US" sz="1000"/>
                        <a:t>3001</a:t>
                      </a:r>
                    </a:p>
                  </a:txBody>
                  <a:tcPr/>
                </a:tc>
                <a:tc>
                  <a:txBody>
                    <a:bodyPr/>
                    <a:lstStyle/>
                    <a:p>
                      <a:r>
                        <a:rPr lang="en-US" sz="1000"/>
                        <a:t>2023</a:t>
                      </a:r>
                    </a:p>
                  </a:txBody>
                  <a:tcPr/>
                </a:tc>
                <a:tc>
                  <a:txBody>
                    <a:bodyPr/>
                    <a:lstStyle/>
                    <a:p>
                      <a:r>
                        <a:rPr lang="en-US" sz="1000"/>
                        <a:t>n/a</a:t>
                      </a:r>
                    </a:p>
                  </a:txBody>
                  <a:tcPr/>
                </a:tc>
                <a:extLst>
                  <a:ext uri="{0D108BD9-81ED-4DB2-BD59-A6C34878D82A}">
                    <a16:rowId xmlns:a16="http://schemas.microsoft.com/office/drawing/2014/main" val="3475442573"/>
                  </a:ext>
                </a:extLst>
              </a:tr>
              <a:tr h="370840">
                <a:tc>
                  <a:txBody>
                    <a:bodyPr/>
                    <a:lstStyle/>
                    <a:p>
                      <a:r>
                        <a:rPr lang="en-US" sz="1000"/>
                        <a:t>08/06/2025 15:20:25</a:t>
                      </a:r>
                    </a:p>
                  </a:txBody>
                  <a:tcPr/>
                </a:tc>
                <a:tc>
                  <a:txBody>
                    <a:bodyPr/>
                    <a:lstStyle/>
                    <a:p>
                      <a:r>
                        <a:rPr lang="en-US" sz="1000"/>
                        <a:t>08/06/2025 15:20:25</a:t>
                      </a:r>
                    </a:p>
                  </a:txBody>
                  <a:tcPr/>
                </a:tc>
                <a:tc>
                  <a:txBody>
                    <a:bodyPr/>
                    <a:lstStyle/>
                    <a:p>
                      <a:r>
                        <a:rPr lang="en-US" sz="1000"/>
                        <a:t>Image</a:t>
                      </a:r>
                    </a:p>
                  </a:txBody>
                  <a:tcPr/>
                </a:tc>
                <a:tc>
                  <a:txBody>
                    <a:bodyPr/>
                    <a:lstStyle/>
                    <a:p>
                      <a:r>
                        <a:rPr lang="en-US" sz="1000"/>
                        <a:t>91</a:t>
                      </a:r>
                    </a:p>
                  </a:txBody>
                  <a:tcPr/>
                </a:tc>
                <a:tc>
                  <a:txBody>
                    <a:bodyPr/>
                    <a:lstStyle/>
                    <a:p>
                      <a:r>
                        <a:rPr lang="en-US" sz="1000"/>
                        <a:t>3</a:t>
                      </a:r>
                    </a:p>
                  </a:txBody>
                  <a:tcPr/>
                </a:tc>
                <a:tc>
                  <a:txBody>
                    <a:bodyPr/>
                    <a:lstStyle/>
                    <a:p>
                      <a:r>
                        <a:rPr lang="en-US" sz="1000"/>
                        <a:t>3</a:t>
                      </a:r>
                    </a:p>
                  </a:txBody>
                  <a:tcPr/>
                </a:tc>
                <a:tc>
                  <a:txBody>
                    <a:bodyPr/>
                    <a:lstStyle/>
                    <a:p>
                      <a:r>
                        <a:rPr lang="en-US" sz="1000"/>
                        <a:t>182</a:t>
                      </a:r>
                    </a:p>
                  </a:txBody>
                  <a:tcPr/>
                </a:tc>
                <a:tc>
                  <a:txBody>
                    <a:bodyPr/>
                    <a:lstStyle/>
                    <a:p>
                      <a:r>
                        <a:rPr lang="en-US" sz="1000"/>
                        <a:t>10.186199342826 %</a:t>
                      </a:r>
                    </a:p>
                  </a:txBody>
                  <a:tcPr/>
                </a:tc>
                <a:tc>
                  <a:txBody>
                    <a:bodyPr/>
                    <a:lstStyle/>
                    <a:p>
                      <a:r>
                        <a:rPr lang="en-US" sz="1000"/>
                        <a:t>2739</a:t>
                      </a:r>
                    </a:p>
                  </a:txBody>
                  <a:tcPr/>
                </a:tc>
                <a:tc>
                  <a:txBody>
                    <a:bodyPr/>
                    <a:lstStyle/>
                    <a:p>
                      <a:r>
                        <a:rPr lang="en-US" sz="1000"/>
                        <a:t>1804</a:t>
                      </a:r>
                    </a:p>
                  </a:txBody>
                  <a:tcPr/>
                </a:tc>
                <a:tc>
                  <a:txBody>
                    <a:bodyPr/>
                    <a:lstStyle/>
                    <a:p>
                      <a:r>
                        <a:rPr lang="en-US" sz="1000"/>
                        <a:t>n/a</a:t>
                      </a:r>
                    </a:p>
                  </a:txBody>
                  <a:tcPr/>
                </a:tc>
                <a:extLst>
                  <a:ext uri="{0D108BD9-81ED-4DB2-BD59-A6C34878D82A}">
                    <a16:rowId xmlns:a16="http://schemas.microsoft.com/office/drawing/2014/main" val="3457513268"/>
                  </a:ext>
                </a:extLst>
              </a:tr>
            </a:tbl>
          </a:graphicData>
        </a:graphic>
      </p:graphicFrame>
      <p:sp>
        <p:nvSpPr>
          <p:cNvPr id="4" name="Text Placeholder 3">
            <a:extLst>
              <a:ext uri="{FF2B5EF4-FFF2-40B4-BE49-F238E27FC236}">
                <a16:creationId xmlns:a16="http://schemas.microsoft.com/office/drawing/2014/main" id="{810760DD-41D9-403B-BE06-9CA01B5D6AA8}"/>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939015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DE85-FCF5-46D0-AC07-F88CEC4225F6}"/>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D29FBCC-CBAB-4D8F-885F-6FB5FADF72E6}"/>
              </a:ext>
            </a:extLst>
          </p:cNvPr>
          <p:cNvGraphicFramePr>
            <a:graphicFrameLocks noGrp="1"/>
          </p:cNvGraphicFramePr>
          <p:nvPr>
            <p:ph type="tbl" sz="quarter" idx="13"/>
            <p:extLst>
              <p:ext uri="{D42A27DB-BD31-4B8C-83A1-F6EECF244321}">
                <p14:modId xmlns:p14="http://schemas.microsoft.com/office/powerpoint/2010/main" val="2700819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67361082"/>
                    </a:ext>
                  </a:extLst>
                </a:gridCol>
                <a:gridCol w="576072">
                  <a:extLst>
                    <a:ext uri="{9D8B030D-6E8A-4147-A177-3AD203B41FA5}">
                      <a16:colId xmlns:a16="http://schemas.microsoft.com/office/drawing/2014/main" val="1723819894"/>
                    </a:ext>
                  </a:extLst>
                </a:gridCol>
                <a:gridCol w="576072">
                  <a:extLst>
                    <a:ext uri="{9D8B030D-6E8A-4147-A177-3AD203B41FA5}">
                      <a16:colId xmlns:a16="http://schemas.microsoft.com/office/drawing/2014/main" val="803340436"/>
                    </a:ext>
                  </a:extLst>
                </a:gridCol>
                <a:gridCol w="576072">
                  <a:extLst>
                    <a:ext uri="{9D8B030D-6E8A-4147-A177-3AD203B41FA5}">
                      <a16:colId xmlns:a16="http://schemas.microsoft.com/office/drawing/2014/main" val="4195758993"/>
                    </a:ext>
                  </a:extLst>
                </a:gridCol>
                <a:gridCol w="576072">
                  <a:extLst>
                    <a:ext uri="{9D8B030D-6E8A-4147-A177-3AD203B41FA5}">
                      <a16:colId xmlns:a16="http://schemas.microsoft.com/office/drawing/2014/main" val="3617605502"/>
                    </a:ext>
                  </a:extLst>
                </a:gridCol>
                <a:gridCol w="576072">
                  <a:extLst>
                    <a:ext uri="{9D8B030D-6E8A-4147-A177-3AD203B41FA5}">
                      <a16:colId xmlns:a16="http://schemas.microsoft.com/office/drawing/2014/main" val="2935614707"/>
                    </a:ext>
                  </a:extLst>
                </a:gridCol>
                <a:gridCol w="576072">
                  <a:extLst>
                    <a:ext uri="{9D8B030D-6E8A-4147-A177-3AD203B41FA5}">
                      <a16:colId xmlns:a16="http://schemas.microsoft.com/office/drawing/2014/main" val="2008468049"/>
                    </a:ext>
                  </a:extLst>
                </a:gridCol>
                <a:gridCol w="576072">
                  <a:extLst>
                    <a:ext uri="{9D8B030D-6E8A-4147-A177-3AD203B41FA5}">
                      <a16:colId xmlns:a16="http://schemas.microsoft.com/office/drawing/2014/main" val="3764943385"/>
                    </a:ext>
                  </a:extLst>
                </a:gridCol>
                <a:gridCol w="576072">
                  <a:extLst>
                    <a:ext uri="{9D8B030D-6E8A-4147-A177-3AD203B41FA5}">
                      <a16:colId xmlns:a16="http://schemas.microsoft.com/office/drawing/2014/main" val="825153394"/>
                    </a:ext>
                  </a:extLst>
                </a:gridCol>
                <a:gridCol w="576072">
                  <a:extLst>
                    <a:ext uri="{9D8B030D-6E8A-4147-A177-3AD203B41FA5}">
                      <a16:colId xmlns:a16="http://schemas.microsoft.com/office/drawing/2014/main" val="718064790"/>
                    </a:ext>
                  </a:extLst>
                </a:gridCol>
                <a:gridCol w="576072">
                  <a:extLst>
                    <a:ext uri="{9D8B030D-6E8A-4147-A177-3AD203B41FA5}">
                      <a16:colId xmlns:a16="http://schemas.microsoft.com/office/drawing/2014/main" val="6582231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508293288"/>
                  </a:ext>
                </a:extLst>
              </a:tr>
              <a:tr h="370840">
                <a:tc>
                  <a:txBody>
                    <a:bodyPr/>
                    <a:lstStyle/>
                    <a:p>
                      <a:r>
                        <a:rPr lang="en-US" sz="1000"/>
                        <a:t>phlyinsurance</a:t>
                      </a:r>
                    </a:p>
                  </a:txBody>
                  <a:tcPr/>
                </a:tc>
                <a:tc>
                  <a:txBody>
                    <a:bodyPr/>
                    <a:lstStyle/>
                    <a:p>
                      <a:r>
                        <a:rPr lang="en-US" sz="1000"/>
                        <a:t>4190</a:t>
                      </a:r>
                    </a:p>
                  </a:txBody>
                  <a:tcPr/>
                </a:tc>
                <a:tc>
                  <a:txBody>
                    <a:bodyPr/>
                    <a:lstStyle/>
                    <a:p>
                      <a:r>
                        <a:rPr lang="en-US" sz="1000"/>
                        <a:t>55</a:t>
                      </a:r>
                    </a:p>
                  </a:txBody>
                  <a:tcPr/>
                </a:tc>
                <a:tc>
                  <a:txBody>
                    <a:bodyPr/>
                    <a:lstStyle/>
                    <a:p>
                      <a:r>
                        <a:rPr lang="en-US" sz="1000"/>
                        <a:t>15</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21</a:t>
                      </a:r>
                    </a:p>
                  </a:txBody>
                  <a:tcPr/>
                </a:tc>
                <a:tc>
                  <a:txBody>
                    <a:bodyPr/>
                    <a:lstStyle/>
                    <a:p>
                      <a:r>
                        <a:rPr lang="en-US" sz="1000"/>
                        <a:t>513</a:t>
                      </a:r>
                    </a:p>
                  </a:txBody>
                  <a:tcPr/>
                </a:tc>
                <a:tc>
                  <a:txBody>
                    <a:bodyPr/>
                    <a:lstStyle/>
                    <a:p>
                      <a:r>
                        <a:rPr lang="en-US" sz="1000"/>
                        <a:t>4</a:t>
                      </a:r>
                    </a:p>
                  </a:txBody>
                  <a:tcPr/>
                </a:tc>
                <a:tc>
                  <a:txBody>
                    <a:bodyPr/>
                    <a:lstStyle/>
                    <a:p>
                      <a:r>
                        <a:rPr lang="en-US" sz="1000"/>
                        <a:t>0.5915 %</a:t>
                      </a:r>
                    </a:p>
                  </a:txBody>
                  <a:tcPr/>
                </a:tc>
                <a:extLst>
                  <a:ext uri="{0D108BD9-81ED-4DB2-BD59-A6C34878D82A}">
                    <a16:rowId xmlns:a16="http://schemas.microsoft.com/office/drawing/2014/main" val="231149700"/>
                  </a:ext>
                </a:extLst>
              </a:tr>
            </a:tbl>
          </a:graphicData>
        </a:graphic>
      </p:graphicFrame>
      <p:sp>
        <p:nvSpPr>
          <p:cNvPr id="4" name="Text Placeholder 3">
            <a:extLst>
              <a:ext uri="{FF2B5EF4-FFF2-40B4-BE49-F238E27FC236}">
                <a16:creationId xmlns:a16="http://schemas.microsoft.com/office/drawing/2014/main" id="{CEEDBAB0-3FC2-452E-B6E4-C292F658DF20}"/>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865401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5F2DF-DDD4-4C0B-8905-9CA7AA27B963}"/>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EA9B0FBF-8BE0-4D2C-8DBA-373064AE6426}"/>
              </a:ext>
            </a:extLst>
          </p:cNvPr>
          <p:cNvGraphicFramePr>
            <a:graphicFrameLocks noGrp="1"/>
          </p:cNvGraphicFramePr>
          <p:nvPr>
            <p:ph type="chart" sz="quarter" idx="13"/>
            <p:extLst>
              <p:ext uri="{D42A27DB-BD31-4B8C-83A1-F6EECF244321}">
                <p14:modId xmlns:p14="http://schemas.microsoft.com/office/powerpoint/2010/main" val="3803071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754050-B018-40B0-AEBF-F64B7A5FA80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BF1D556-885D-47F7-A532-EA6B35C6A9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988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86CDD-9570-4A6F-BBC2-683CFA682781}"/>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9F3B68B-1F7C-4CF1-A914-E5EBC58FB7F1}"/>
              </a:ext>
            </a:extLst>
          </p:cNvPr>
          <p:cNvGraphicFramePr>
            <a:graphicFrameLocks noGrp="1"/>
          </p:cNvGraphicFramePr>
          <p:nvPr>
            <p:ph type="chart" sz="quarter" idx="13"/>
            <p:extLst>
              <p:ext uri="{D42A27DB-BD31-4B8C-83A1-F6EECF244321}">
                <p14:modId xmlns:p14="http://schemas.microsoft.com/office/powerpoint/2010/main" val="2385235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F20072-0E23-49FE-A092-9AD69A1E0E2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5CE6D64-29B0-49C9-9A84-0E6F2E262C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8266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A3B04-3CAD-4D0F-86DD-509B6873B1D9}"/>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7E2B04C7-C1EE-456D-A2FC-A67E47F1BB3D}"/>
              </a:ext>
            </a:extLst>
          </p:cNvPr>
          <p:cNvGraphicFramePr>
            <a:graphicFrameLocks noGrp="1"/>
          </p:cNvGraphicFramePr>
          <p:nvPr>
            <p:ph type="chart" sz="quarter" idx="13"/>
            <p:extLst>
              <p:ext uri="{D42A27DB-BD31-4B8C-83A1-F6EECF244321}">
                <p14:modId xmlns:p14="http://schemas.microsoft.com/office/powerpoint/2010/main" val="1028754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43EAF5-E4DD-420E-89FF-1748BB888A3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B8B67A4-9642-4F23-A96C-F2D8F2B1FE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286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492EB-32F1-41E5-A9B1-547AE1FF47FA}"/>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2F8FA5EE-4BFC-457E-86C5-77F620768202}"/>
              </a:ext>
            </a:extLst>
          </p:cNvPr>
          <p:cNvGraphicFramePr>
            <a:graphicFrameLocks noGrp="1"/>
          </p:cNvGraphicFramePr>
          <p:nvPr>
            <p:ph type="chart" sz="quarter" idx="13"/>
            <p:extLst>
              <p:ext uri="{D42A27DB-BD31-4B8C-83A1-F6EECF244321}">
                <p14:modId xmlns:p14="http://schemas.microsoft.com/office/powerpoint/2010/main" val="3958653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D9A3C2-4985-45A8-9AE7-708034F68BE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4F6A949-16D4-4325-9053-416B34FE41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40784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BA4DB-9463-4C5E-8687-73D4DFB74FA7}"/>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8F2B5E82-8225-45AB-870D-EE7FE707EF2D}"/>
              </a:ext>
            </a:extLst>
          </p:cNvPr>
          <p:cNvGraphicFramePr>
            <a:graphicFrameLocks noGrp="1"/>
          </p:cNvGraphicFramePr>
          <p:nvPr>
            <p:ph type="tbl" sz="quarter" idx="13"/>
            <p:extLst>
              <p:ext uri="{D42A27DB-BD31-4B8C-83A1-F6EECF244321}">
                <p14:modId xmlns:p14="http://schemas.microsoft.com/office/powerpoint/2010/main" val="2782064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98766265"/>
                    </a:ext>
                  </a:extLst>
                </a:gridCol>
                <a:gridCol w="822960">
                  <a:extLst>
                    <a:ext uri="{9D8B030D-6E8A-4147-A177-3AD203B41FA5}">
                      <a16:colId xmlns:a16="http://schemas.microsoft.com/office/drawing/2014/main" val="4163383519"/>
                    </a:ext>
                  </a:extLst>
                </a:gridCol>
                <a:gridCol w="411480">
                  <a:extLst>
                    <a:ext uri="{9D8B030D-6E8A-4147-A177-3AD203B41FA5}">
                      <a16:colId xmlns:a16="http://schemas.microsoft.com/office/drawing/2014/main" val="1321078724"/>
                    </a:ext>
                  </a:extLst>
                </a:gridCol>
                <a:gridCol w="411480">
                  <a:extLst>
                    <a:ext uri="{9D8B030D-6E8A-4147-A177-3AD203B41FA5}">
                      <a16:colId xmlns:a16="http://schemas.microsoft.com/office/drawing/2014/main" val="2378588331"/>
                    </a:ext>
                  </a:extLst>
                </a:gridCol>
                <a:gridCol w="411480">
                  <a:extLst>
                    <a:ext uri="{9D8B030D-6E8A-4147-A177-3AD203B41FA5}">
                      <a16:colId xmlns:a16="http://schemas.microsoft.com/office/drawing/2014/main" val="3585959189"/>
                    </a:ext>
                  </a:extLst>
                </a:gridCol>
                <a:gridCol w="411480">
                  <a:extLst>
                    <a:ext uri="{9D8B030D-6E8A-4147-A177-3AD203B41FA5}">
                      <a16:colId xmlns:a16="http://schemas.microsoft.com/office/drawing/2014/main" val="131633028"/>
                    </a:ext>
                  </a:extLst>
                </a:gridCol>
                <a:gridCol w="411480">
                  <a:extLst>
                    <a:ext uri="{9D8B030D-6E8A-4147-A177-3AD203B41FA5}">
                      <a16:colId xmlns:a16="http://schemas.microsoft.com/office/drawing/2014/main" val="2469523361"/>
                    </a:ext>
                  </a:extLst>
                </a:gridCol>
                <a:gridCol w="411480">
                  <a:extLst>
                    <a:ext uri="{9D8B030D-6E8A-4147-A177-3AD203B41FA5}">
                      <a16:colId xmlns:a16="http://schemas.microsoft.com/office/drawing/2014/main" val="2433391988"/>
                    </a:ext>
                  </a:extLst>
                </a:gridCol>
                <a:gridCol w="411480">
                  <a:extLst>
                    <a:ext uri="{9D8B030D-6E8A-4147-A177-3AD203B41FA5}">
                      <a16:colId xmlns:a16="http://schemas.microsoft.com/office/drawing/2014/main" val="1781251645"/>
                    </a:ext>
                  </a:extLst>
                </a:gridCol>
                <a:gridCol w="411480">
                  <a:extLst>
                    <a:ext uri="{9D8B030D-6E8A-4147-A177-3AD203B41FA5}">
                      <a16:colId xmlns:a16="http://schemas.microsoft.com/office/drawing/2014/main" val="1444583987"/>
                    </a:ext>
                  </a:extLst>
                </a:gridCol>
                <a:gridCol w="411480">
                  <a:extLst>
                    <a:ext uri="{9D8B030D-6E8A-4147-A177-3AD203B41FA5}">
                      <a16:colId xmlns:a16="http://schemas.microsoft.com/office/drawing/2014/main" val="1892211785"/>
                    </a:ext>
                  </a:extLst>
                </a:gridCol>
                <a:gridCol w="411480">
                  <a:extLst>
                    <a:ext uri="{9D8B030D-6E8A-4147-A177-3AD203B41FA5}">
                      <a16:colId xmlns:a16="http://schemas.microsoft.com/office/drawing/2014/main" val="2644757565"/>
                    </a:ext>
                  </a:extLst>
                </a:gridCol>
                <a:gridCol w="411480">
                  <a:extLst>
                    <a:ext uri="{9D8B030D-6E8A-4147-A177-3AD203B41FA5}">
                      <a16:colId xmlns:a16="http://schemas.microsoft.com/office/drawing/2014/main" val="2162501927"/>
                    </a:ext>
                  </a:extLst>
                </a:gridCol>
                <a:gridCol w="411480">
                  <a:extLst>
                    <a:ext uri="{9D8B030D-6E8A-4147-A177-3AD203B41FA5}">
                      <a16:colId xmlns:a16="http://schemas.microsoft.com/office/drawing/2014/main" val="454628634"/>
                    </a:ext>
                  </a:extLst>
                </a:gridCol>
                <a:gridCol w="411480">
                  <a:extLst>
                    <a:ext uri="{9D8B030D-6E8A-4147-A177-3AD203B41FA5}">
                      <a16:colId xmlns:a16="http://schemas.microsoft.com/office/drawing/2014/main" val="330328286"/>
                    </a:ext>
                  </a:extLst>
                </a:gridCol>
                <a:gridCol w="411480">
                  <a:extLst>
                    <a:ext uri="{9D8B030D-6E8A-4147-A177-3AD203B41FA5}">
                      <a16:colId xmlns:a16="http://schemas.microsoft.com/office/drawing/2014/main" val="2454209095"/>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939715528"/>
                  </a:ext>
                </a:extLst>
              </a:tr>
              <a:tr h="370840">
                <a:tc>
                  <a:txBody>
                    <a:bodyPr/>
                    <a:lstStyle/>
                    <a:p>
                      <a:r>
                        <a:rPr lang="en-US" sz="1000"/>
                        <a:t>08/18/2025 13:48:12</a:t>
                      </a:r>
                    </a:p>
                  </a:txBody>
                  <a:tcPr/>
                </a:tc>
                <a:tc>
                  <a:txBody>
                    <a:bodyPr/>
                    <a:lstStyle/>
                    <a:p>
                      <a:r>
                        <a:rPr lang="en-US" sz="1000"/>
                        <a:t>08/18/2025 13:48:12</a:t>
                      </a:r>
                    </a:p>
                  </a:txBody>
                  <a:tcPr/>
                </a:tc>
                <a:tc>
                  <a:txBody>
                    <a:bodyPr/>
                    <a:lstStyle/>
                    <a:p>
                      <a:r>
                        <a:rPr lang="en-US" sz="1000"/>
                        <a:t>Carousel</a:t>
                      </a:r>
                    </a:p>
                  </a:txBody>
                  <a:tcPr/>
                </a:tc>
                <a:tc>
                  <a:txBody>
                    <a:bodyPr/>
                    <a:lstStyle/>
                    <a:p>
                      <a:r>
                        <a:rPr lang="en-US" sz="1000"/>
                        <a:t>2102</a:t>
                      </a:r>
                    </a:p>
                  </a:txBody>
                  <a:tcPr/>
                </a:tc>
                <a:tc>
                  <a:txBody>
                    <a:bodyPr/>
                    <a:lstStyle/>
                    <a:p>
                      <a:r>
                        <a:rPr lang="en-US" sz="1000"/>
                        <a:t>74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75</a:t>
                      </a:r>
                    </a:p>
                  </a:txBody>
                  <a:tcPr/>
                </a:tc>
                <a:tc>
                  <a:txBody>
                    <a:bodyPr/>
                    <a:lstStyle/>
                    <a:p>
                      <a:r>
                        <a:rPr lang="en-US" sz="1000"/>
                        <a:t>3.57 %</a:t>
                      </a:r>
                    </a:p>
                  </a:txBody>
                  <a:tcPr/>
                </a:tc>
                <a:tc>
                  <a:txBody>
                    <a:bodyPr/>
                    <a:lstStyle/>
                    <a:p>
                      <a:r>
                        <a:rPr lang="en-US" sz="1000"/>
                        <a:t>631</a:t>
                      </a:r>
                    </a:p>
                  </a:txBody>
                  <a:tcPr/>
                </a:tc>
                <a:tc>
                  <a:txBody>
                    <a:bodyPr/>
                    <a:lstStyle/>
                    <a:p>
                      <a:r>
                        <a:rPr lang="en-US" sz="1000"/>
                        <a:t>n/a</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extLst>
                  <a:ext uri="{0D108BD9-81ED-4DB2-BD59-A6C34878D82A}">
                    <a16:rowId xmlns:a16="http://schemas.microsoft.com/office/drawing/2014/main" val="3949717445"/>
                  </a:ext>
                </a:extLst>
              </a:tr>
              <a:tr h="370840">
                <a:tc>
                  <a:txBody>
                    <a:bodyPr/>
                    <a:lstStyle/>
                    <a:p>
                      <a:r>
                        <a:rPr lang="en-US" sz="1000"/>
                        <a:t>08/26/2025 15:50:48</a:t>
                      </a:r>
                    </a:p>
                  </a:txBody>
                  <a:tcPr/>
                </a:tc>
                <a:tc>
                  <a:txBody>
                    <a:bodyPr/>
                    <a:lstStyle/>
                    <a:p>
                      <a:r>
                        <a:rPr lang="en-US" sz="1000"/>
                        <a:t>08/26/2025 15:50:48</a:t>
                      </a:r>
                    </a:p>
                  </a:txBody>
                  <a:tcPr/>
                </a:tc>
                <a:tc>
                  <a:txBody>
                    <a:bodyPr/>
                    <a:lstStyle/>
                    <a:p>
                      <a:r>
                        <a:rPr lang="en-US" sz="1000"/>
                        <a:t>Carousel</a:t>
                      </a:r>
                    </a:p>
                  </a:txBody>
                  <a:tcPr/>
                </a:tc>
                <a:tc>
                  <a:txBody>
                    <a:bodyPr/>
                    <a:lstStyle/>
                    <a:p>
                      <a:r>
                        <a:rPr lang="en-US" sz="1000"/>
                        <a:t>2214</a:t>
                      </a:r>
                    </a:p>
                  </a:txBody>
                  <a:tcPr/>
                </a:tc>
                <a:tc>
                  <a:txBody>
                    <a:bodyPr/>
                    <a:lstStyle/>
                    <a:p>
                      <a:r>
                        <a:rPr lang="en-US" sz="1000"/>
                        <a:t>64</a:t>
                      </a:r>
                    </a:p>
                  </a:txBody>
                  <a:tcPr/>
                </a:tc>
                <a:tc>
                  <a:txBody>
                    <a:bodyPr/>
                    <a:lstStyle/>
                    <a:p>
                      <a:r>
                        <a:rPr lang="en-US" sz="1000"/>
                        <a:t>1</a:t>
                      </a:r>
                    </a:p>
                  </a:txBody>
                  <a:tcPr/>
                </a:tc>
                <a:tc>
                  <a:txBody>
                    <a:bodyPr/>
                    <a:lstStyle/>
                    <a:p>
                      <a:r>
                        <a:rPr lang="en-US" sz="1000"/>
                        <a:t>0</a:t>
                      </a:r>
                    </a:p>
                  </a:txBody>
                  <a:tcPr/>
                </a:tc>
                <a:tc>
                  <a:txBody>
                    <a:bodyPr/>
                    <a:lstStyle/>
                    <a:p>
                      <a:r>
                        <a:rPr lang="en-US" sz="1000"/>
                        <a:t>8</a:t>
                      </a:r>
                    </a:p>
                  </a:txBody>
                  <a:tcPr/>
                </a:tc>
                <a:tc>
                  <a:txBody>
                    <a:bodyPr/>
                    <a:lstStyle/>
                    <a:p>
                      <a:r>
                        <a:rPr lang="en-US" sz="1000"/>
                        <a:t>73</a:t>
                      </a:r>
                    </a:p>
                  </a:txBody>
                  <a:tcPr/>
                </a:tc>
                <a:tc>
                  <a:txBody>
                    <a:bodyPr/>
                    <a:lstStyle/>
                    <a:p>
                      <a:r>
                        <a:rPr lang="en-US" sz="1000"/>
                        <a:t>3.3 %</a:t>
                      </a:r>
                    </a:p>
                  </a:txBody>
                  <a:tcPr/>
                </a:tc>
                <a:tc>
                  <a:txBody>
                    <a:bodyPr/>
                    <a:lstStyle/>
                    <a:p>
                      <a:r>
                        <a:rPr lang="en-US" sz="1000"/>
                        <a:t>971</a:t>
                      </a:r>
                    </a:p>
                  </a:txBody>
                  <a:tcPr/>
                </a:tc>
                <a:tc>
                  <a:txBody>
                    <a:bodyPr/>
                    <a:lstStyle/>
                    <a:p>
                      <a:r>
                        <a:rPr lang="en-US" sz="1000"/>
                        <a:t>n/a</a:t>
                      </a:r>
                    </a:p>
                  </a:txBody>
                  <a:tcPr/>
                </a:tc>
                <a:tc>
                  <a:txBody>
                    <a:bodyPr/>
                    <a:lstStyle/>
                    <a:p>
                      <a:r>
                        <a:rPr lang="en-US" sz="1000"/>
                        <a:t>9</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extLst>
                  <a:ext uri="{0D108BD9-81ED-4DB2-BD59-A6C34878D82A}">
                    <a16:rowId xmlns:a16="http://schemas.microsoft.com/office/drawing/2014/main" val="2811559844"/>
                  </a:ext>
                </a:extLst>
              </a:tr>
              <a:tr h="370840">
                <a:tc>
                  <a:txBody>
                    <a:bodyPr/>
                    <a:lstStyle/>
                    <a:p>
                      <a:r>
                        <a:rPr lang="en-US" sz="1000"/>
                        <a:t>08/08/2025 14:29:03</a:t>
                      </a:r>
                    </a:p>
                  </a:txBody>
                  <a:tcPr/>
                </a:tc>
                <a:tc>
                  <a:txBody>
                    <a:bodyPr/>
                    <a:lstStyle/>
                    <a:p>
                      <a:r>
                        <a:rPr lang="en-US" sz="1000"/>
                        <a:t>08/08/2025 14:29:03</a:t>
                      </a:r>
                    </a:p>
                  </a:txBody>
                  <a:tcPr/>
                </a:tc>
                <a:tc>
                  <a:txBody>
                    <a:bodyPr/>
                    <a:lstStyle/>
                    <a:p>
                      <a:r>
                        <a:rPr lang="en-US" sz="1000"/>
                        <a:t>Reel</a:t>
                      </a:r>
                    </a:p>
                  </a:txBody>
                  <a:tcPr/>
                </a:tc>
                <a:tc>
                  <a:txBody>
                    <a:bodyPr/>
                    <a:lstStyle/>
                    <a:p>
                      <a:r>
                        <a:rPr lang="en-US" sz="1000"/>
                        <a:t>1753</a:t>
                      </a:r>
                    </a:p>
                  </a:txBody>
                  <a:tcPr/>
                </a:tc>
                <a:tc>
                  <a:txBody>
                    <a:bodyPr/>
                    <a:lstStyle/>
                    <a:p>
                      <a:r>
                        <a:rPr lang="en-US" sz="1000"/>
                        <a:t>64</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70</a:t>
                      </a:r>
                    </a:p>
                  </a:txBody>
                  <a:tcPr/>
                </a:tc>
                <a:tc>
                  <a:txBody>
                    <a:bodyPr/>
                    <a:lstStyle/>
                    <a:p>
                      <a:r>
                        <a:rPr lang="en-US" sz="1000"/>
                        <a:t>3.99 %</a:t>
                      </a:r>
                    </a:p>
                  </a:txBody>
                  <a:tcPr/>
                </a:tc>
                <a:tc>
                  <a:txBody>
                    <a:bodyPr/>
                    <a:lstStyle/>
                    <a:p>
                      <a:r>
                        <a:rPr lang="en-US" sz="1000"/>
                        <a:t>1115</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829030783"/>
                  </a:ext>
                </a:extLst>
              </a:tr>
              <a:tr h="370840">
                <a:tc>
                  <a:txBody>
                    <a:bodyPr/>
                    <a:lstStyle/>
                    <a:p>
                      <a:r>
                        <a:rPr lang="en-US" sz="1000"/>
                        <a:t>08/14/2025 11:17:20</a:t>
                      </a:r>
                    </a:p>
                  </a:txBody>
                  <a:tcPr/>
                </a:tc>
                <a:tc>
                  <a:txBody>
                    <a:bodyPr/>
                    <a:lstStyle/>
                    <a:p>
                      <a:r>
                        <a:rPr lang="en-US" sz="1000"/>
                        <a:t>08/14/2025 11:17:20</a:t>
                      </a:r>
                    </a:p>
                  </a:txBody>
                  <a:tcPr/>
                </a:tc>
                <a:tc>
                  <a:txBody>
                    <a:bodyPr/>
                    <a:lstStyle/>
                    <a:p>
                      <a:r>
                        <a:rPr lang="en-US" sz="1000"/>
                        <a:t>Image</a:t>
                      </a:r>
                    </a:p>
                  </a:txBody>
                  <a:tcPr/>
                </a:tc>
                <a:tc>
                  <a:txBody>
                    <a:bodyPr/>
                    <a:lstStyle/>
                    <a:p>
                      <a:r>
                        <a:rPr lang="en-US" sz="1000"/>
                        <a:t>4352</a:t>
                      </a:r>
                    </a:p>
                  </a:txBody>
                  <a:tcPr/>
                </a:tc>
                <a:tc>
                  <a:txBody>
                    <a:bodyPr/>
                    <a:lstStyle/>
                    <a:p>
                      <a:r>
                        <a:rPr lang="en-US" sz="1000"/>
                        <a:t>58</a:t>
                      </a:r>
                    </a:p>
                  </a:txBody>
                  <a:tcPr/>
                </a:tc>
                <a:tc>
                  <a:txBody>
                    <a:bodyPr/>
                    <a:lstStyle/>
                    <a:p>
                      <a:r>
                        <a:rPr lang="en-US" sz="1000"/>
                        <a:t>0</a:t>
                      </a:r>
                    </a:p>
                  </a:txBody>
                  <a:tcPr/>
                </a:tc>
                <a:tc>
                  <a:txBody>
                    <a:bodyPr/>
                    <a:lstStyle/>
                    <a:p>
                      <a:r>
                        <a:rPr lang="en-US" sz="1000"/>
                        <a:t>2</a:t>
                      </a:r>
                    </a:p>
                  </a:txBody>
                  <a:tcPr/>
                </a:tc>
                <a:tc>
                  <a:txBody>
                    <a:bodyPr/>
                    <a:lstStyle/>
                    <a:p>
                      <a:r>
                        <a:rPr lang="en-US" sz="1000"/>
                        <a:t>5</a:t>
                      </a:r>
                    </a:p>
                  </a:txBody>
                  <a:tcPr/>
                </a:tc>
                <a:tc>
                  <a:txBody>
                    <a:bodyPr/>
                    <a:lstStyle/>
                    <a:p>
                      <a:r>
                        <a:rPr lang="en-US" sz="1000"/>
                        <a:t>65</a:t>
                      </a:r>
                    </a:p>
                  </a:txBody>
                  <a:tcPr/>
                </a:tc>
                <a:tc>
                  <a:txBody>
                    <a:bodyPr/>
                    <a:lstStyle/>
                    <a:p>
                      <a:r>
                        <a:rPr lang="en-US" sz="1000"/>
                        <a:t>1.49 %</a:t>
                      </a:r>
                    </a:p>
                  </a:txBody>
                  <a:tcPr/>
                </a:tc>
                <a:tc>
                  <a:txBody>
                    <a:bodyPr/>
                    <a:lstStyle/>
                    <a:p>
                      <a:r>
                        <a:rPr lang="en-US" sz="1000"/>
                        <a:t>1772</a:t>
                      </a:r>
                    </a:p>
                  </a:txBody>
                  <a:tcPr/>
                </a:tc>
                <a:tc>
                  <a:txBody>
                    <a:bodyPr/>
                    <a:lstStyle/>
                    <a:p>
                      <a:r>
                        <a:rPr lang="en-US" sz="1000"/>
                        <a:t>n/a</a:t>
                      </a:r>
                    </a:p>
                  </a:txBody>
                  <a:tcPr/>
                </a:tc>
                <a:tc>
                  <a:txBody>
                    <a:bodyPr/>
                    <a:lstStyle/>
                    <a:p>
                      <a:r>
                        <a:rPr lang="en-US" sz="1000"/>
                        <a:t>106</a:t>
                      </a:r>
                    </a:p>
                  </a:txBody>
                  <a:tcPr/>
                </a:tc>
                <a:tc>
                  <a:txBody>
                    <a:bodyPr/>
                    <a:lstStyle/>
                    <a:p>
                      <a:r>
                        <a:rPr lang="en-US" sz="1000"/>
                        <a:t>2</a:t>
                      </a:r>
                    </a:p>
                  </a:txBody>
                  <a:tcPr/>
                </a:tc>
                <a:tc>
                  <a:txBody>
                    <a:bodyPr/>
                    <a:lstStyle/>
                    <a:p>
                      <a:r>
                        <a:rPr lang="en-US" sz="1000"/>
                        <a:t>99</a:t>
                      </a:r>
                    </a:p>
                  </a:txBody>
                  <a:tcPr/>
                </a:tc>
                <a:tc>
                  <a:txBody>
                    <a:bodyPr/>
                    <a:lstStyle/>
                    <a:p>
                      <a:r>
                        <a:rPr lang="en-US" sz="1000"/>
                        <a:t>1</a:t>
                      </a:r>
                    </a:p>
                  </a:txBody>
                  <a:tcPr/>
                </a:tc>
                <a:extLst>
                  <a:ext uri="{0D108BD9-81ED-4DB2-BD59-A6C34878D82A}">
                    <a16:rowId xmlns:a16="http://schemas.microsoft.com/office/drawing/2014/main" val="1537843307"/>
                  </a:ext>
                </a:extLst>
              </a:tr>
              <a:tr h="370840">
                <a:tc>
                  <a:txBody>
                    <a:bodyPr/>
                    <a:lstStyle/>
                    <a:p>
                      <a:r>
                        <a:rPr lang="en-US" sz="1000"/>
                        <a:t>08/22/2025 13:36:20</a:t>
                      </a:r>
                    </a:p>
                  </a:txBody>
                  <a:tcPr/>
                </a:tc>
                <a:tc>
                  <a:txBody>
                    <a:bodyPr/>
                    <a:lstStyle/>
                    <a:p>
                      <a:r>
                        <a:rPr lang="en-US" sz="1000"/>
                        <a:t>08/22/2025 13:36:20</a:t>
                      </a:r>
                    </a:p>
                  </a:txBody>
                  <a:tcPr/>
                </a:tc>
                <a:tc>
                  <a:txBody>
                    <a:bodyPr/>
                    <a:lstStyle/>
                    <a:p>
                      <a:r>
                        <a:rPr lang="en-US" sz="1000"/>
                        <a:t>Image</a:t>
                      </a:r>
                    </a:p>
                  </a:txBody>
                  <a:tcPr/>
                </a:tc>
                <a:tc>
                  <a:txBody>
                    <a:bodyPr/>
                    <a:lstStyle/>
                    <a:p>
                      <a:r>
                        <a:rPr lang="en-US" sz="1000"/>
                        <a:t>1378</a:t>
                      </a:r>
                    </a:p>
                  </a:txBody>
                  <a:tcPr/>
                </a:tc>
                <a:tc>
                  <a:txBody>
                    <a:bodyPr/>
                    <a:lstStyle/>
                    <a:p>
                      <a:r>
                        <a:rPr lang="en-US" sz="1000"/>
                        <a:t>56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57</a:t>
                      </a:r>
                    </a:p>
                  </a:txBody>
                  <a:tcPr/>
                </a:tc>
                <a:tc>
                  <a:txBody>
                    <a:bodyPr/>
                    <a:lstStyle/>
                    <a:p>
                      <a:r>
                        <a:rPr lang="en-US" sz="1000"/>
                        <a:t>4.14 %</a:t>
                      </a:r>
                    </a:p>
                  </a:txBody>
                  <a:tcPr/>
                </a:tc>
                <a:tc>
                  <a:txBody>
                    <a:bodyPr/>
                    <a:lstStyle/>
                    <a:p>
                      <a:r>
                        <a:rPr lang="en-US" sz="1000"/>
                        <a:t>563</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1092440402"/>
                  </a:ext>
                </a:extLst>
              </a:tr>
            </a:tbl>
          </a:graphicData>
        </a:graphic>
      </p:graphicFrame>
      <p:sp>
        <p:nvSpPr>
          <p:cNvPr id="4" name="Text Placeholder 3">
            <a:extLst>
              <a:ext uri="{FF2B5EF4-FFF2-40B4-BE49-F238E27FC236}">
                <a16:creationId xmlns:a16="http://schemas.microsoft.com/office/drawing/2014/main" id="{59E9108A-9301-405F-AB32-F2EF5D060E84}"/>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4425229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2E90D-CAD9-4950-BF39-50FB46A4A9E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BAF8EEC4-5129-4F08-A080-0F2F5412A61E}"/>
              </a:ext>
            </a:extLst>
          </p:cNvPr>
          <p:cNvGraphicFramePr>
            <a:graphicFrameLocks noGrp="1"/>
          </p:cNvGraphicFramePr>
          <p:nvPr>
            <p:ph type="tbl" sz="quarter" idx="13"/>
            <p:extLst>
              <p:ext uri="{D42A27DB-BD31-4B8C-83A1-F6EECF244321}">
                <p14:modId xmlns:p14="http://schemas.microsoft.com/office/powerpoint/2010/main" val="1826753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73923401"/>
                    </a:ext>
                  </a:extLst>
                </a:gridCol>
                <a:gridCol w="905256">
                  <a:extLst>
                    <a:ext uri="{9D8B030D-6E8A-4147-A177-3AD203B41FA5}">
                      <a16:colId xmlns:a16="http://schemas.microsoft.com/office/drawing/2014/main" val="628880162"/>
                    </a:ext>
                  </a:extLst>
                </a:gridCol>
                <a:gridCol w="411480">
                  <a:extLst>
                    <a:ext uri="{9D8B030D-6E8A-4147-A177-3AD203B41FA5}">
                      <a16:colId xmlns:a16="http://schemas.microsoft.com/office/drawing/2014/main" val="2060830244"/>
                    </a:ext>
                  </a:extLst>
                </a:gridCol>
                <a:gridCol w="905256">
                  <a:extLst>
                    <a:ext uri="{9D8B030D-6E8A-4147-A177-3AD203B41FA5}">
                      <a16:colId xmlns:a16="http://schemas.microsoft.com/office/drawing/2014/main" val="1581674415"/>
                    </a:ext>
                  </a:extLst>
                </a:gridCol>
                <a:gridCol w="905256">
                  <a:extLst>
                    <a:ext uri="{9D8B030D-6E8A-4147-A177-3AD203B41FA5}">
                      <a16:colId xmlns:a16="http://schemas.microsoft.com/office/drawing/2014/main" val="3999779396"/>
                    </a:ext>
                  </a:extLst>
                </a:gridCol>
                <a:gridCol w="905256">
                  <a:extLst>
                    <a:ext uri="{9D8B030D-6E8A-4147-A177-3AD203B41FA5}">
                      <a16:colId xmlns:a16="http://schemas.microsoft.com/office/drawing/2014/main" val="4000055963"/>
                    </a:ext>
                  </a:extLst>
                </a:gridCol>
                <a:gridCol w="905256">
                  <a:extLst>
                    <a:ext uri="{9D8B030D-6E8A-4147-A177-3AD203B41FA5}">
                      <a16:colId xmlns:a16="http://schemas.microsoft.com/office/drawing/2014/main" val="455574063"/>
                    </a:ext>
                  </a:extLst>
                </a:gridCol>
                <a:gridCol w="905256">
                  <a:extLst>
                    <a:ext uri="{9D8B030D-6E8A-4147-A177-3AD203B41FA5}">
                      <a16:colId xmlns:a16="http://schemas.microsoft.com/office/drawing/2014/main" val="1623108290"/>
                    </a:ext>
                  </a:extLst>
                </a:gridCol>
                <a:gridCol w="905256">
                  <a:extLst>
                    <a:ext uri="{9D8B030D-6E8A-4147-A177-3AD203B41FA5}">
                      <a16:colId xmlns:a16="http://schemas.microsoft.com/office/drawing/2014/main" val="10200066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3293886381"/>
                  </a:ext>
                </a:extLst>
              </a:tr>
              <a:tr h="370840">
                <a:tc>
                  <a:txBody>
                    <a:bodyPr/>
                    <a:lstStyle/>
                    <a:p>
                      <a:r>
                        <a:rPr lang="en-US" sz="1000"/>
                        <a:t>12</a:t>
                      </a:r>
                    </a:p>
                  </a:txBody>
                  <a:tcPr/>
                </a:tc>
                <a:tc>
                  <a:txBody>
                    <a:bodyPr/>
                    <a:lstStyle/>
                    <a:p>
                      <a:r>
                        <a:rPr lang="en-US" sz="1000"/>
                        <a:t>0.6072 %</a:t>
                      </a:r>
                    </a:p>
                  </a:txBody>
                  <a:tcPr/>
                </a:tc>
                <a:tc>
                  <a:txBody>
                    <a:bodyPr/>
                    <a:lstStyle/>
                    <a:p>
                      <a:r>
                        <a:rPr lang="en-US" sz="1000"/>
                        <a:t>0.08</a:t>
                      </a:r>
                    </a:p>
                  </a:txBody>
                  <a:tcPr/>
                </a:tc>
                <a:tc>
                  <a:txBody>
                    <a:bodyPr/>
                    <a:lstStyle/>
                    <a:p>
                      <a:r>
                        <a:rPr lang="en-US" sz="1000"/>
                        <a:t>176.50</a:t>
                      </a:r>
                    </a:p>
                  </a:txBody>
                  <a:tcPr/>
                </a:tc>
                <a:tc>
                  <a:txBody>
                    <a:bodyPr/>
                    <a:lstStyle/>
                    <a:p>
                      <a:r>
                        <a:rPr lang="en-US" sz="1000"/>
                        <a:t>144.75</a:t>
                      </a:r>
                    </a:p>
                  </a:txBody>
                  <a:tcPr/>
                </a:tc>
                <a:tc>
                  <a:txBody>
                    <a:bodyPr/>
                    <a:lstStyle/>
                    <a:p>
                      <a:r>
                        <a:rPr lang="en-US" sz="1000"/>
                        <a:t>86.67</a:t>
                      </a:r>
                    </a:p>
                  </a:txBody>
                  <a:tcPr/>
                </a:tc>
                <a:tc>
                  <a:txBody>
                    <a:bodyPr/>
                    <a:lstStyle/>
                    <a:p>
                      <a:r>
                        <a:rPr lang="en-US" sz="1000"/>
                        <a:t>86.58</a:t>
                      </a:r>
                    </a:p>
                  </a:txBody>
                  <a:tcPr/>
                </a:tc>
                <a:tc>
                  <a:txBody>
                    <a:bodyPr/>
                    <a:lstStyle/>
                    <a:p>
                      <a:r>
                        <a:rPr lang="en-US" sz="1000"/>
                        <a:t>2118</a:t>
                      </a:r>
                    </a:p>
                  </a:txBody>
                  <a:tcPr/>
                </a:tc>
                <a:tc>
                  <a:txBody>
                    <a:bodyPr/>
                    <a:lstStyle/>
                    <a:p>
                      <a:r>
                        <a:rPr lang="en-US" sz="1000"/>
                        <a:t>1040</a:t>
                      </a:r>
                    </a:p>
                  </a:txBody>
                  <a:tcPr/>
                </a:tc>
                <a:extLst>
                  <a:ext uri="{0D108BD9-81ED-4DB2-BD59-A6C34878D82A}">
                    <a16:rowId xmlns:a16="http://schemas.microsoft.com/office/drawing/2014/main" val="301782275"/>
                  </a:ext>
                </a:extLst>
              </a:tr>
            </a:tbl>
          </a:graphicData>
        </a:graphic>
      </p:graphicFrame>
      <p:sp>
        <p:nvSpPr>
          <p:cNvPr id="4" name="Text Placeholder 3">
            <a:extLst>
              <a:ext uri="{FF2B5EF4-FFF2-40B4-BE49-F238E27FC236}">
                <a16:creationId xmlns:a16="http://schemas.microsoft.com/office/drawing/2014/main" id="{B4A7A344-F1F0-4FE9-8DC6-969F7DA5DE37}"/>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8951717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8E896-B60D-43D6-B583-891089C76E54}"/>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F0A5E386-F719-4947-9E4E-DA00AB165A14}"/>
              </a:ext>
            </a:extLst>
          </p:cNvPr>
          <p:cNvGraphicFramePr>
            <a:graphicFrameLocks noGrp="1"/>
          </p:cNvGraphicFramePr>
          <p:nvPr>
            <p:ph type="tbl" sz="quarter" idx="13"/>
            <p:extLst>
              <p:ext uri="{D42A27DB-BD31-4B8C-83A1-F6EECF244321}">
                <p14:modId xmlns:p14="http://schemas.microsoft.com/office/powerpoint/2010/main" val="1802440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05081108"/>
                    </a:ext>
                  </a:extLst>
                </a:gridCol>
                <a:gridCol w="1316736">
                  <a:extLst>
                    <a:ext uri="{9D8B030D-6E8A-4147-A177-3AD203B41FA5}">
                      <a16:colId xmlns:a16="http://schemas.microsoft.com/office/drawing/2014/main" val="185816490"/>
                    </a:ext>
                  </a:extLst>
                </a:gridCol>
                <a:gridCol w="658368">
                  <a:extLst>
                    <a:ext uri="{9D8B030D-6E8A-4147-A177-3AD203B41FA5}">
                      <a16:colId xmlns:a16="http://schemas.microsoft.com/office/drawing/2014/main" val="957652062"/>
                    </a:ext>
                  </a:extLst>
                </a:gridCol>
                <a:gridCol w="658368">
                  <a:extLst>
                    <a:ext uri="{9D8B030D-6E8A-4147-A177-3AD203B41FA5}">
                      <a16:colId xmlns:a16="http://schemas.microsoft.com/office/drawing/2014/main" val="2191267242"/>
                    </a:ext>
                  </a:extLst>
                </a:gridCol>
                <a:gridCol w="658368">
                  <a:extLst>
                    <a:ext uri="{9D8B030D-6E8A-4147-A177-3AD203B41FA5}">
                      <a16:colId xmlns:a16="http://schemas.microsoft.com/office/drawing/2014/main" val="2981500115"/>
                    </a:ext>
                  </a:extLst>
                </a:gridCol>
                <a:gridCol w="658368">
                  <a:extLst>
                    <a:ext uri="{9D8B030D-6E8A-4147-A177-3AD203B41FA5}">
                      <a16:colId xmlns:a16="http://schemas.microsoft.com/office/drawing/2014/main" val="1633778303"/>
                    </a:ext>
                  </a:extLst>
                </a:gridCol>
                <a:gridCol w="658368">
                  <a:extLst>
                    <a:ext uri="{9D8B030D-6E8A-4147-A177-3AD203B41FA5}">
                      <a16:colId xmlns:a16="http://schemas.microsoft.com/office/drawing/2014/main" val="3554346343"/>
                    </a:ext>
                  </a:extLst>
                </a:gridCol>
                <a:gridCol w="658368">
                  <a:extLst>
                    <a:ext uri="{9D8B030D-6E8A-4147-A177-3AD203B41FA5}">
                      <a16:colId xmlns:a16="http://schemas.microsoft.com/office/drawing/2014/main" val="1723696957"/>
                    </a:ext>
                  </a:extLst>
                </a:gridCol>
                <a:gridCol w="658368">
                  <a:extLst>
                    <a:ext uri="{9D8B030D-6E8A-4147-A177-3AD203B41FA5}">
                      <a16:colId xmlns:a16="http://schemas.microsoft.com/office/drawing/2014/main" val="834767084"/>
                    </a:ext>
                  </a:extLst>
                </a:gridCol>
                <a:gridCol w="658368">
                  <a:extLst>
                    <a:ext uri="{9D8B030D-6E8A-4147-A177-3AD203B41FA5}">
                      <a16:colId xmlns:a16="http://schemas.microsoft.com/office/drawing/2014/main" val="392527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8903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- 2025-08-25 13:23:42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https://quintly-eu-image-storage.s3.amazonaws.com/c303562b672a3318c686cfcc37b7e67a/99c0920b9731d4ee6e05b5b8f056b9f5.jpg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98097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- 2025-08-21 12:03:59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https://quintly-eu-image-storage.s3.amazonaws.com/c303562b672a3318c686cfcc37b7e67a/af188c7780de1acc70506d780eef6b64.jpg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65861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- 2025-08-20 12:54:06</a:t>
                      </a:r>
                      <a:r>
                        <a:rPr kumimoji="0" lang="en-US" sz="1000" b="0" i="0" u="none" strike="noStrike" kern="1200" cap="none" spc="0" normalizeH="0" baseline="0" noProof="0">
                          <a:ln>
                            <a:noFill/>
                          </a:ln>
                          <a:solidFill>
                            <a:prstClr val="black"/>
                          </a:solidFill>
                          <a:effectLst/>
                          <a:uLnTx/>
                          <a:uFillTx/>
                          <a:latin typeface="Calibri"/>
                          <a:ea typeface="+mn-ea"/>
                          <a:cs typeface="+mn-cs"/>
                        </a:rPr>
                        <a:t>
 Join us live on LinkedIn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https://quintly-eu-image-storage.s3.amazonaws.com/c303562b672a3318c686cfcc37b7e67a/e61a9f7e649ef463e4c1d59a47e36298.jpg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803586750"/>
                  </a:ext>
                </a:extLst>
              </a:tr>
            </a:tbl>
          </a:graphicData>
        </a:graphic>
      </p:graphicFrame>
      <p:sp>
        <p:nvSpPr>
          <p:cNvPr id="4" name="Text Placeholder 3">
            <a:extLst>
              <a:ext uri="{FF2B5EF4-FFF2-40B4-BE49-F238E27FC236}">
                <a16:creationId xmlns:a16="http://schemas.microsoft.com/office/drawing/2014/main" id="{C44120ED-5EC2-4205-824D-0A658D4B3592}"/>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1367689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3393-1716-42DB-A30A-B74C141AABD6}"/>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1128C16C-469B-4732-892D-16DC4092ACF8}"/>
              </a:ext>
            </a:extLst>
          </p:cNvPr>
          <p:cNvGraphicFramePr>
            <a:graphicFrameLocks noGrp="1"/>
          </p:cNvGraphicFramePr>
          <p:nvPr>
            <p:ph type="tbl" sz="quarter" idx="13"/>
            <p:extLst>
              <p:ext uri="{D42A27DB-BD31-4B8C-83A1-F6EECF244321}">
                <p14:modId xmlns:p14="http://schemas.microsoft.com/office/powerpoint/2010/main" val="1602389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53514309"/>
                    </a:ext>
                  </a:extLst>
                </a:gridCol>
                <a:gridCol w="1316736">
                  <a:extLst>
                    <a:ext uri="{9D8B030D-6E8A-4147-A177-3AD203B41FA5}">
                      <a16:colId xmlns:a16="http://schemas.microsoft.com/office/drawing/2014/main" val="2366130649"/>
                    </a:ext>
                  </a:extLst>
                </a:gridCol>
                <a:gridCol w="658368">
                  <a:extLst>
                    <a:ext uri="{9D8B030D-6E8A-4147-A177-3AD203B41FA5}">
                      <a16:colId xmlns:a16="http://schemas.microsoft.com/office/drawing/2014/main" val="443171974"/>
                    </a:ext>
                  </a:extLst>
                </a:gridCol>
                <a:gridCol w="658368">
                  <a:extLst>
                    <a:ext uri="{9D8B030D-6E8A-4147-A177-3AD203B41FA5}">
                      <a16:colId xmlns:a16="http://schemas.microsoft.com/office/drawing/2014/main" val="1365398660"/>
                    </a:ext>
                  </a:extLst>
                </a:gridCol>
                <a:gridCol w="658368">
                  <a:extLst>
                    <a:ext uri="{9D8B030D-6E8A-4147-A177-3AD203B41FA5}">
                      <a16:colId xmlns:a16="http://schemas.microsoft.com/office/drawing/2014/main" val="3790039149"/>
                    </a:ext>
                  </a:extLst>
                </a:gridCol>
                <a:gridCol w="658368">
                  <a:extLst>
                    <a:ext uri="{9D8B030D-6E8A-4147-A177-3AD203B41FA5}">
                      <a16:colId xmlns:a16="http://schemas.microsoft.com/office/drawing/2014/main" val="2592867385"/>
                    </a:ext>
                  </a:extLst>
                </a:gridCol>
                <a:gridCol w="658368">
                  <a:extLst>
                    <a:ext uri="{9D8B030D-6E8A-4147-A177-3AD203B41FA5}">
                      <a16:colId xmlns:a16="http://schemas.microsoft.com/office/drawing/2014/main" val="3225102691"/>
                    </a:ext>
                  </a:extLst>
                </a:gridCol>
                <a:gridCol w="658368">
                  <a:extLst>
                    <a:ext uri="{9D8B030D-6E8A-4147-A177-3AD203B41FA5}">
                      <a16:colId xmlns:a16="http://schemas.microsoft.com/office/drawing/2014/main" val="1133495719"/>
                    </a:ext>
                  </a:extLst>
                </a:gridCol>
                <a:gridCol w="658368">
                  <a:extLst>
                    <a:ext uri="{9D8B030D-6E8A-4147-A177-3AD203B41FA5}">
                      <a16:colId xmlns:a16="http://schemas.microsoft.com/office/drawing/2014/main" val="1316381062"/>
                    </a:ext>
                  </a:extLst>
                </a:gridCol>
                <a:gridCol w="658368">
                  <a:extLst>
                    <a:ext uri="{9D8B030D-6E8A-4147-A177-3AD203B41FA5}">
                      <a16:colId xmlns:a16="http://schemas.microsoft.com/office/drawing/2014/main" val="393552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79112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- 2025-08-19 15:27:45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https://quintly-eu-image-storage.s3.amazonaws.com/c303562b672a3318c686cfcc37b7e67a/5c4b4f8edcbcfa1aa69acfbd679b9d6b.jpg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591779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- 2025-08-18 14:06:35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https://quintly-eu-image-storage.s3.amazonaws.com/c303562b672a3318c686cfcc37b7e67a/25f98f4cf716c623e54af3ead316ba08.jpg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22063434"/>
                  </a:ext>
                </a:extLst>
              </a:tr>
            </a:tbl>
          </a:graphicData>
        </a:graphic>
      </p:graphicFrame>
      <p:sp>
        <p:nvSpPr>
          <p:cNvPr id="4" name="Text Placeholder 3">
            <a:extLst>
              <a:ext uri="{FF2B5EF4-FFF2-40B4-BE49-F238E27FC236}">
                <a16:creationId xmlns:a16="http://schemas.microsoft.com/office/drawing/2014/main" id="{10C8E177-A26C-4C51-A71A-8987E5022EFA}"/>
              </a:ext>
            </a:extLst>
          </p:cNvPr>
          <p:cNvSpPr>
            <a:spLocks noGrp="1"/>
          </p:cNvSpPr>
          <p:nvPr>
            <p:ph type="body" sz="quarter" idx="14"/>
          </p:nvPr>
        </p:nvSpPr>
        <p:spPr/>
        <p:txBody>
          <a:bodyPr/>
          <a:lstStyle/>
          <a:p>
            <a:r>
              <a:rPr lang="en-US"/>
              <a:t>08/01/2025 - 08/31/2025</a:t>
            </a:r>
          </a:p>
        </p:txBody>
      </p:sp>
    </p:spTree>
    <p:extLst>
      <p:ext uri="{BB962C8B-B14F-4D97-AF65-F5344CB8AC3E}">
        <p14:creationId xmlns:p14="http://schemas.microsoft.com/office/powerpoint/2010/main" val="5090245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2358</Words>
  <Application>Microsoft Office PowerPoint</Application>
  <PresentationFormat>On-screen Show (4:3)</PresentationFormat>
  <Paragraphs>693</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2025-09-04T13:33:17Z</dcterms:created>
  <dcterms:modified xsi:type="dcterms:W3CDTF">2025-09-04T13:33:56Z</dcterms:modified>
</cp:coreProperties>
</file>