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45870</c:v>
                </c:pt>
              </c:numCache>
            </c:numRef>
          </c:cat>
          <c:val>
            <c:numRef>
              <c:f>Sheet1!$B$2</c:f>
              <c:numCache>
                <c:formatCode>General</c:formatCode>
                <c:ptCount val="1"/>
                <c:pt idx="0">
                  <c:v>699</c:v>
                </c:pt>
              </c:numCache>
            </c:numRef>
          </c:val>
          <c:extLst>
            <c:ext xmlns:c16="http://schemas.microsoft.com/office/drawing/2014/chart" uri="{C3380CC4-5D6E-409C-BE32-E72D297353CC}">
              <c16:uniqueId val="{00000000-6C84-44A9-8F67-133D26F1849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45870</c:v>
                </c:pt>
              </c:numCache>
            </c:numRef>
          </c:cat>
          <c:val>
            <c:numRef>
              <c:f>Sheet1!$C$2</c:f>
              <c:numCache>
                <c:formatCode>General</c:formatCode>
                <c:ptCount val="1"/>
                <c:pt idx="0">
                  <c:v>637</c:v>
                </c:pt>
              </c:numCache>
            </c:numRef>
          </c:val>
          <c:extLst>
            <c:ext xmlns:c16="http://schemas.microsoft.com/office/drawing/2014/chart" uri="{C3380CC4-5D6E-409C-BE32-E72D297353CC}">
              <c16:uniqueId val="{00000001-6C84-44A9-8F67-133D26F1849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45870</c:v>
                </c:pt>
              </c:numCache>
            </c:numRef>
          </c:cat>
          <c:val>
            <c:numRef>
              <c:f>Sheet1!$D$2</c:f>
              <c:numCache>
                <c:formatCode>General</c:formatCode>
                <c:ptCount val="1"/>
                <c:pt idx="0">
                  <c:v>25170</c:v>
                </c:pt>
              </c:numCache>
            </c:numRef>
          </c:val>
          <c:extLst>
            <c:ext xmlns:c16="http://schemas.microsoft.com/office/drawing/2014/chart" uri="{C3380CC4-5D6E-409C-BE32-E72D297353CC}">
              <c16:uniqueId val="{00000002-6C84-44A9-8F67-133D26F1849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45870</c:v>
                </c:pt>
              </c:numCache>
            </c:numRef>
          </c:cat>
          <c:val>
            <c:numRef>
              <c:f>Sheet1!$E$2</c:f>
              <c:numCache>
                <c:formatCode>General</c:formatCode>
                <c:ptCount val="1"/>
                <c:pt idx="0">
                  <c:v>294</c:v>
                </c:pt>
              </c:numCache>
            </c:numRef>
          </c:val>
          <c:extLst>
            <c:ext xmlns:c16="http://schemas.microsoft.com/office/drawing/2014/chart" uri="{C3380CC4-5D6E-409C-BE32-E72D297353CC}">
              <c16:uniqueId val="{00000003-6C84-44A9-8F67-133D26F18490}"/>
            </c:ext>
          </c:extLst>
        </c:ser>
        <c:dLbls>
          <c:showLegendKey val="0"/>
          <c:showVal val="0"/>
          <c:showCatName val="0"/>
          <c:showSerName val="0"/>
          <c:showPercent val="0"/>
          <c:showBubbleSize val="0"/>
        </c:dLbls>
        <c:gapWidth val="219"/>
        <c:overlap val="-27"/>
        <c:axId val="391967176"/>
        <c:axId val="391968816"/>
      </c:barChart>
      <c:dateAx>
        <c:axId val="391967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68816"/>
        <c:crosses val="autoZero"/>
        <c:auto val="1"/>
        <c:lblOffset val="100"/>
        <c:baseTimeUnit val="days"/>
      </c:dateAx>
      <c:valAx>
        <c:axId val="391968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67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0</c:v>
                </c:pt>
                <c:pt idx="2">
                  <c:v>2</c:v>
                </c:pt>
                <c:pt idx="3">
                  <c:v>-6</c:v>
                </c:pt>
                <c:pt idx="4">
                  <c:v>2</c:v>
                </c:pt>
                <c:pt idx="5">
                  <c:v>2</c:v>
                </c:pt>
                <c:pt idx="6">
                  <c:v>-2</c:v>
                </c:pt>
                <c:pt idx="7">
                  <c:v>2</c:v>
                </c:pt>
                <c:pt idx="8">
                  <c:v>0</c:v>
                </c:pt>
              </c:numCache>
            </c:numRef>
          </c:val>
          <c:extLst>
            <c:ext xmlns:c16="http://schemas.microsoft.com/office/drawing/2014/chart" uri="{C3380CC4-5D6E-409C-BE32-E72D297353CC}">
              <c16:uniqueId val="{00000000-E841-45C1-892D-CE6FC24CD5A4}"/>
            </c:ext>
          </c:extLst>
        </c:ser>
        <c:dLbls>
          <c:showLegendKey val="0"/>
          <c:showVal val="0"/>
          <c:showCatName val="0"/>
          <c:showSerName val="0"/>
          <c:showPercent val="0"/>
          <c:showBubbleSize val="0"/>
        </c:dLbls>
        <c:gapWidth val="219"/>
        <c:overlap val="-27"/>
        <c:axId val="391008288"/>
        <c:axId val="391008616"/>
      </c:barChart>
      <c:dateAx>
        <c:axId val="391008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08616"/>
        <c:crosses val="autoZero"/>
        <c:auto val="1"/>
        <c:lblOffset val="100"/>
        <c:baseTimeUnit val="months"/>
      </c:dateAx>
      <c:valAx>
        <c:axId val="391008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0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1</c:v>
                </c:pt>
                <c:pt idx="2">
                  <c:v>2</c:v>
                </c:pt>
                <c:pt idx="3">
                  <c:v>2</c:v>
                </c:pt>
                <c:pt idx="4">
                  <c:v>4</c:v>
                </c:pt>
                <c:pt idx="5">
                  <c:v>3</c:v>
                </c:pt>
                <c:pt idx="6">
                  <c:v>3</c:v>
                </c:pt>
                <c:pt idx="7">
                  <c:v>3</c:v>
                </c:pt>
                <c:pt idx="8">
                  <c:v>1</c:v>
                </c:pt>
                <c:pt idx="9">
                  <c:v>0</c:v>
                </c:pt>
                <c:pt idx="10">
                  <c:v>0</c:v>
                </c:pt>
                <c:pt idx="11">
                  <c:v>0</c:v>
                </c:pt>
              </c:numCache>
            </c:numRef>
          </c:val>
          <c:extLst>
            <c:ext xmlns:c16="http://schemas.microsoft.com/office/drawing/2014/chart" uri="{C3380CC4-5D6E-409C-BE32-E72D297353CC}">
              <c16:uniqueId val="{00000000-3588-49DE-9F50-AC36AD242585}"/>
            </c:ext>
          </c:extLst>
        </c:ser>
        <c:dLbls>
          <c:showLegendKey val="0"/>
          <c:showVal val="0"/>
          <c:showCatName val="0"/>
          <c:showSerName val="0"/>
          <c:showPercent val="0"/>
          <c:showBubbleSize val="0"/>
        </c:dLbls>
        <c:gapWidth val="219"/>
        <c:overlap val="-27"/>
        <c:axId val="399734888"/>
        <c:axId val="399737184"/>
      </c:barChart>
      <c:dateAx>
        <c:axId val="399734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37184"/>
        <c:crosses val="autoZero"/>
        <c:auto val="1"/>
        <c:lblOffset val="100"/>
        <c:baseTimeUnit val="months"/>
      </c:dateAx>
      <c:valAx>
        <c:axId val="399737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34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31</c:v>
                </c:pt>
                <c:pt idx="1">
                  <c:v>18</c:v>
                </c:pt>
                <c:pt idx="2">
                  <c:v>39</c:v>
                </c:pt>
                <c:pt idx="3">
                  <c:v>42</c:v>
                </c:pt>
                <c:pt idx="4">
                  <c:v>62</c:v>
                </c:pt>
                <c:pt idx="5">
                  <c:v>31</c:v>
                </c:pt>
                <c:pt idx="6">
                  <c:v>44</c:v>
                </c:pt>
                <c:pt idx="7">
                  <c:v>40</c:v>
                </c:pt>
                <c:pt idx="8">
                  <c:v>3</c:v>
                </c:pt>
                <c:pt idx="9">
                  <c:v>0</c:v>
                </c:pt>
                <c:pt idx="10">
                  <c:v>0</c:v>
                </c:pt>
                <c:pt idx="11">
                  <c:v>0</c:v>
                </c:pt>
              </c:numCache>
            </c:numRef>
          </c:val>
          <c:extLst>
            <c:ext xmlns:c16="http://schemas.microsoft.com/office/drawing/2014/chart" uri="{C3380CC4-5D6E-409C-BE32-E72D297353CC}">
              <c16:uniqueId val="{00000000-9C74-44B8-925D-EC40F3AB21C6}"/>
            </c:ext>
          </c:extLst>
        </c:ser>
        <c:dLbls>
          <c:showLegendKey val="0"/>
          <c:showVal val="0"/>
          <c:showCatName val="0"/>
          <c:showSerName val="0"/>
          <c:showPercent val="0"/>
          <c:showBubbleSize val="0"/>
        </c:dLbls>
        <c:gapWidth val="219"/>
        <c:overlap val="-27"/>
        <c:axId val="399731936"/>
        <c:axId val="399735544"/>
      </c:barChart>
      <c:catAx>
        <c:axId val="399731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35544"/>
        <c:crosses val="autoZero"/>
        <c:auto val="1"/>
        <c:lblAlgn val="ctr"/>
        <c:lblOffset val="100"/>
        <c:noMultiLvlLbl val="0"/>
      </c:catAx>
      <c:valAx>
        <c:axId val="39973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31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926</c:v>
                </c:pt>
                <c:pt idx="1">
                  <c:v>795</c:v>
                </c:pt>
                <c:pt idx="2">
                  <c:v>946</c:v>
                </c:pt>
                <c:pt idx="3">
                  <c:v>1002</c:v>
                </c:pt>
                <c:pt idx="4">
                  <c:v>1053</c:v>
                </c:pt>
                <c:pt idx="5">
                  <c:v>1788</c:v>
                </c:pt>
                <c:pt idx="6">
                  <c:v>1238</c:v>
                </c:pt>
                <c:pt idx="7">
                  <c:v>1154</c:v>
                </c:pt>
                <c:pt idx="8">
                  <c:v>72</c:v>
                </c:pt>
                <c:pt idx="9">
                  <c:v>0</c:v>
                </c:pt>
              </c:numCache>
            </c:numRef>
          </c:val>
          <c:extLst>
            <c:ext xmlns:c16="http://schemas.microsoft.com/office/drawing/2014/chart" uri="{C3380CC4-5D6E-409C-BE32-E72D297353CC}">
              <c16:uniqueId val="{00000000-3771-4778-AD97-F4B0A7870595}"/>
            </c:ext>
          </c:extLst>
        </c:ser>
        <c:dLbls>
          <c:showLegendKey val="0"/>
          <c:showVal val="0"/>
          <c:showCatName val="0"/>
          <c:showSerName val="0"/>
          <c:showPercent val="0"/>
          <c:showBubbleSize val="0"/>
        </c:dLbls>
        <c:gapWidth val="219"/>
        <c:overlap val="-27"/>
        <c:axId val="402801728"/>
        <c:axId val="402806320"/>
      </c:barChart>
      <c:dateAx>
        <c:axId val="402801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06320"/>
        <c:crosses val="autoZero"/>
        <c:auto val="1"/>
        <c:lblOffset val="100"/>
        <c:baseTimeUnit val="months"/>
      </c:dateAx>
      <c:valAx>
        <c:axId val="402806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01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1</c:v>
                </c:pt>
                <c:pt idx="2">
                  <c:v>2</c:v>
                </c:pt>
                <c:pt idx="3">
                  <c:v>2</c:v>
                </c:pt>
                <c:pt idx="4">
                  <c:v>0</c:v>
                </c:pt>
                <c:pt idx="5">
                  <c:v>5</c:v>
                </c:pt>
                <c:pt idx="6">
                  <c:v>-1</c:v>
                </c:pt>
                <c:pt idx="7">
                  <c:v>1</c:v>
                </c:pt>
                <c:pt idx="8">
                  <c:v>0</c:v>
                </c:pt>
              </c:numCache>
            </c:numRef>
          </c:val>
          <c:extLst>
            <c:ext xmlns:c16="http://schemas.microsoft.com/office/drawing/2014/chart" uri="{C3380CC4-5D6E-409C-BE32-E72D297353CC}">
              <c16:uniqueId val="{00000000-4CCE-499F-AD6B-3F8023C51615}"/>
            </c:ext>
          </c:extLst>
        </c:ser>
        <c:dLbls>
          <c:showLegendKey val="0"/>
          <c:showVal val="0"/>
          <c:showCatName val="0"/>
          <c:showSerName val="0"/>
          <c:showPercent val="0"/>
          <c:showBubbleSize val="0"/>
        </c:dLbls>
        <c:gapWidth val="219"/>
        <c:overlap val="-27"/>
        <c:axId val="494080776"/>
        <c:axId val="494049944"/>
      </c:barChart>
      <c:dateAx>
        <c:axId val="494080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049944"/>
        <c:crosses val="autoZero"/>
        <c:auto val="1"/>
        <c:lblOffset val="100"/>
        <c:baseTimeUnit val="months"/>
      </c:dateAx>
      <c:valAx>
        <c:axId val="49404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08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1</c:v>
                </c:pt>
                <c:pt idx="2">
                  <c:v>1</c:v>
                </c:pt>
                <c:pt idx="3">
                  <c:v>0</c:v>
                </c:pt>
                <c:pt idx="4">
                  <c:v>0</c:v>
                </c:pt>
                <c:pt idx="5">
                  <c:v>1</c:v>
                </c:pt>
                <c:pt idx="6">
                  <c:v>1</c:v>
                </c:pt>
                <c:pt idx="7">
                  <c:v>1</c:v>
                </c:pt>
                <c:pt idx="8">
                  <c:v>2</c:v>
                </c:pt>
                <c:pt idx="9">
                  <c:v>0</c:v>
                </c:pt>
                <c:pt idx="10">
                  <c:v>0</c:v>
                </c:pt>
                <c:pt idx="11">
                  <c:v>0</c:v>
                </c:pt>
              </c:numCache>
            </c:numRef>
          </c:val>
          <c:extLst>
            <c:ext xmlns:c16="http://schemas.microsoft.com/office/drawing/2014/chart" uri="{C3380CC4-5D6E-409C-BE32-E72D297353CC}">
              <c16:uniqueId val="{00000000-EC43-4B94-9BC9-F376EA891C8D}"/>
            </c:ext>
          </c:extLst>
        </c:ser>
        <c:dLbls>
          <c:showLegendKey val="0"/>
          <c:showVal val="0"/>
          <c:showCatName val="0"/>
          <c:showSerName val="0"/>
          <c:showPercent val="0"/>
          <c:showBubbleSize val="0"/>
        </c:dLbls>
        <c:gapWidth val="219"/>
        <c:overlap val="-27"/>
        <c:axId val="494058144"/>
        <c:axId val="494053552"/>
      </c:barChart>
      <c:dateAx>
        <c:axId val="494058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053552"/>
        <c:crosses val="autoZero"/>
        <c:auto val="1"/>
        <c:lblOffset val="100"/>
        <c:baseTimeUnit val="months"/>
      </c:dateAx>
      <c:valAx>
        <c:axId val="49405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05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9</c:v>
                </c:pt>
                <c:pt idx="1">
                  <c:v>16</c:v>
                </c:pt>
                <c:pt idx="2">
                  <c:v>16</c:v>
                </c:pt>
                <c:pt idx="3">
                  <c:v>8</c:v>
                </c:pt>
                <c:pt idx="4">
                  <c:v>8</c:v>
                </c:pt>
                <c:pt idx="5">
                  <c:v>10</c:v>
                </c:pt>
                <c:pt idx="6">
                  <c:v>19</c:v>
                </c:pt>
                <c:pt idx="7">
                  <c:v>16</c:v>
                </c:pt>
                <c:pt idx="8">
                  <c:v>5</c:v>
                </c:pt>
                <c:pt idx="9">
                  <c:v>0</c:v>
                </c:pt>
                <c:pt idx="10">
                  <c:v>0</c:v>
                </c:pt>
                <c:pt idx="11">
                  <c:v>0</c:v>
                </c:pt>
              </c:numCache>
            </c:numRef>
          </c:val>
          <c:extLst>
            <c:ext xmlns:c16="http://schemas.microsoft.com/office/drawing/2014/chart" uri="{C3380CC4-5D6E-409C-BE32-E72D297353CC}">
              <c16:uniqueId val="{00000000-1073-4AD4-8F51-690ABE6526F7}"/>
            </c:ext>
          </c:extLst>
        </c:ser>
        <c:dLbls>
          <c:showLegendKey val="0"/>
          <c:showVal val="0"/>
          <c:showCatName val="0"/>
          <c:showSerName val="0"/>
          <c:showPercent val="0"/>
          <c:showBubbleSize val="0"/>
        </c:dLbls>
        <c:gapWidth val="219"/>
        <c:overlap val="-27"/>
        <c:axId val="494053224"/>
        <c:axId val="494054864"/>
      </c:barChart>
      <c:catAx>
        <c:axId val="494053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054864"/>
        <c:crosses val="autoZero"/>
        <c:auto val="1"/>
        <c:lblAlgn val="ctr"/>
        <c:lblOffset val="100"/>
        <c:noMultiLvlLbl val="0"/>
      </c:catAx>
      <c:valAx>
        <c:axId val="494054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05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96</c:v>
                </c:pt>
                <c:pt idx="1">
                  <c:v>97</c:v>
                </c:pt>
                <c:pt idx="2">
                  <c:v>141</c:v>
                </c:pt>
                <c:pt idx="3">
                  <c:v>177</c:v>
                </c:pt>
                <c:pt idx="4">
                  <c:v>217</c:v>
                </c:pt>
                <c:pt idx="5">
                  <c:v>197</c:v>
                </c:pt>
                <c:pt idx="6">
                  <c:v>184</c:v>
                </c:pt>
                <c:pt idx="7">
                  <c:v>279</c:v>
                </c:pt>
                <c:pt idx="8">
                  <c:v>24</c:v>
                </c:pt>
              </c:numCache>
            </c:numRef>
          </c:val>
          <c:extLst>
            <c:ext xmlns:c16="http://schemas.microsoft.com/office/drawing/2014/chart" uri="{C3380CC4-5D6E-409C-BE32-E72D297353CC}">
              <c16:uniqueId val="{00000000-A52F-41A1-995D-EC8B7FA277EA}"/>
            </c:ext>
          </c:extLst>
        </c:ser>
        <c:dLbls>
          <c:showLegendKey val="0"/>
          <c:showVal val="0"/>
          <c:showCatName val="0"/>
          <c:showSerName val="0"/>
          <c:showPercent val="0"/>
          <c:showBubbleSize val="0"/>
        </c:dLbls>
        <c:gapWidth val="219"/>
        <c:overlap val="-27"/>
        <c:axId val="498824432"/>
        <c:axId val="498822792"/>
      </c:barChart>
      <c:dateAx>
        <c:axId val="498824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22792"/>
        <c:crosses val="autoZero"/>
        <c:auto val="1"/>
        <c:lblOffset val="100"/>
        <c:baseTimeUnit val="months"/>
      </c:dateAx>
      <c:valAx>
        <c:axId val="498822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24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Sheet1!$B$2:$B$10</c:f>
              <c:numCache>
                <c:formatCode>General</c:formatCode>
                <c:ptCount val="9"/>
                <c:pt idx="0">
                  <c:v>30</c:v>
                </c:pt>
                <c:pt idx="1">
                  <c:v>45</c:v>
                </c:pt>
                <c:pt idx="2">
                  <c:v>47</c:v>
                </c:pt>
                <c:pt idx="3">
                  <c:v>69</c:v>
                </c:pt>
                <c:pt idx="4">
                  <c:v>70</c:v>
                </c:pt>
                <c:pt idx="5">
                  <c:v>53</c:v>
                </c:pt>
                <c:pt idx="6">
                  <c:v>60</c:v>
                </c:pt>
                <c:pt idx="7">
                  <c:v>57</c:v>
                </c:pt>
                <c:pt idx="8">
                  <c:v>15</c:v>
                </c:pt>
              </c:numCache>
            </c:numRef>
          </c:val>
          <c:extLst>
            <c:ext xmlns:c16="http://schemas.microsoft.com/office/drawing/2014/chart" uri="{C3380CC4-5D6E-409C-BE32-E72D297353CC}">
              <c16:uniqueId val="{00000000-B372-4565-975B-0B196266DBCF}"/>
            </c:ext>
          </c:extLst>
        </c:ser>
        <c:dLbls>
          <c:showLegendKey val="0"/>
          <c:showVal val="0"/>
          <c:showCatName val="0"/>
          <c:showSerName val="0"/>
          <c:showPercent val="0"/>
          <c:showBubbleSize val="0"/>
        </c:dLbls>
        <c:gapWidth val="219"/>
        <c:overlap val="-27"/>
        <c:axId val="498837224"/>
        <c:axId val="498831976"/>
      </c:barChart>
      <c:catAx>
        <c:axId val="498837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31976"/>
        <c:crosses val="autoZero"/>
        <c:auto val="1"/>
        <c:lblAlgn val="ctr"/>
        <c:lblOffset val="100"/>
        <c:noMultiLvlLbl val="0"/>
      </c:catAx>
      <c:valAx>
        <c:axId val="498831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37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Sheet1!$B$2:$B$10</c:f>
              <c:numCache>
                <c:formatCode>General</c:formatCode>
                <c:ptCount val="9"/>
                <c:pt idx="0">
                  <c:v>397</c:v>
                </c:pt>
                <c:pt idx="1">
                  <c:v>541</c:v>
                </c:pt>
                <c:pt idx="2">
                  <c:v>618</c:v>
                </c:pt>
                <c:pt idx="3">
                  <c:v>906</c:v>
                </c:pt>
                <c:pt idx="4">
                  <c:v>914</c:v>
                </c:pt>
                <c:pt idx="5">
                  <c:v>481</c:v>
                </c:pt>
                <c:pt idx="6">
                  <c:v>782</c:v>
                </c:pt>
                <c:pt idx="7">
                  <c:v>751</c:v>
                </c:pt>
                <c:pt idx="8">
                  <c:v>31</c:v>
                </c:pt>
              </c:numCache>
            </c:numRef>
          </c:val>
          <c:extLst>
            <c:ext xmlns:c16="http://schemas.microsoft.com/office/drawing/2014/chart" uri="{C3380CC4-5D6E-409C-BE32-E72D297353CC}">
              <c16:uniqueId val="{00000000-659D-49BB-933D-41A344E790C0}"/>
            </c:ext>
          </c:extLst>
        </c:ser>
        <c:dLbls>
          <c:showLegendKey val="0"/>
          <c:showVal val="0"/>
          <c:showCatName val="0"/>
          <c:showSerName val="0"/>
          <c:showPercent val="0"/>
          <c:showBubbleSize val="0"/>
        </c:dLbls>
        <c:gapWidth val="219"/>
        <c:overlap val="-27"/>
        <c:axId val="498832304"/>
        <c:axId val="498835256"/>
      </c:barChart>
      <c:catAx>
        <c:axId val="49883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35256"/>
        <c:crosses val="autoZero"/>
        <c:auto val="1"/>
        <c:lblAlgn val="ctr"/>
        <c:lblOffset val="100"/>
        <c:noMultiLvlLbl val="0"/>
      </c:catAx>
      <c:valAx>
        <c:axId val="498835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3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568</c:v>
                </c:pt>
                <c:pt idx="1">
                  <c:v>19492</c:v>
                </c:pt>
                <c:pt idx="2">
                  <c:v>15168</c:v>
                </c:pt>
                <c:pt idx="3">
                  <c:v>18809</c:v>
                </c:pt>
                <c:pt idx="4">
                  <c:v>23244</c:v>
                </c:pt>
                <c:pt idx="5">
                  <c:v>31537</c:v>
                </c:pt>
                <c:pt idx="6">
                  <c:v>28465</c:v>
                </c:pt>
                <c:pt idx="7">
                  <c:v>29908</c:v>
                </c:pt>
                <c:pt idx="8">
                  <c:v>26404</c:v>
                </c:pt>
                <c:pt idx="9">
                  <c:v>1992</c:v>
                </c:pt>
              </c:numCache>
            </c:numRef>
          </c:val>
          <c:extLst>
            <c:ext xmlns:c16="http://schemas.microsoft.com/office/drawing/2014/chart" uri="{C3380CC4-5D6E-409C-BE32-E72D297353CC}">
              <c16:uniqueId val="{00000000-7351-4086-830C-773515BFDD20}"/>
            </c:ext>
          </c:extLst>
        </c:ser>
        <c:dLbls>
          <c:showLegendKey val="0"/>
          <c:showVal val="0"/>
          <c:showCatName val="0"/>
          <c:showSerName val="0"/>
          <c:showPercent val="0"/>
          <c:showBubbleSize val="0"/>
        </c:dLbls>
        <c:gapWidth val="219"/>
        <c:overlap val="-27"/>
        <c:axId val="498827056"/>
        <c:axId val="498832632"/>
      </c:barChart>
      <c:catAx>
        <c:axId val="49882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32632"/>
        <c:crosses val="autoZero"/>
        <c:auto val="1"/>
        <c:lblAlgn val="ctr"/>
        <c:lblOffset val="100"/>
        <c:noMultiLvlLbl val="0"/>
      </c:catAx>
      <c:valAx>
        <c:axId val="498832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27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4</c:v>
                </c:pt>
                <c:pt idx="2">
                  <c:v>2</c:v>
                </c:pt>
                <c:pt idx="3">
                  <c:v>2</c:v>
                </c:pt>
                <c:pt idx="4">
                  <c:v>9</c:v>
                </c:pt>
                <c:pt idx="5">
                  <c:v>7</c:v>
                </c:pt>
                <c:pt idx="6">
                  <c:v>10</c:v>
                </c:pt>
                <c:pt idx="7">
                  <c:v>12</c:v>
                </c:pt>
                <c:pt idx="8">
                  <c:v>1</c:v>
                </c:pt>
              </c:numCache>
            </c:numRef>
          </c:val>
          <c:extLst>
            <c:ext xmlns:c16="http://schemas.microsoft.com/office/drawing/2014/chart" uri="{C3380CC4-5D6E-409C-BE32-E72D297353CC}">
              <c16:uniqueId val="{00000000-6229-442A-AE59-15B1D191886E}"/>
            </c:ext>
          </c:extLst>
        </c:ser>
        <c:dLbls>
          <c:showLegendKey val="0"/>
          <c:showVal val="0"/>
          <c:showCatName val="0"/>
          <c:showSerName val="0"/>
          <c:showPercent val="0"/>
          <c:showBubbleSize val="0"/>
        </c:dLbls>
        <c:gapWidth val="219"/>
        <c:overlap val="-27"/>
        <c:axId val="500960384"/>
        <c:axId val="500967600"/>
      </c:barChart>
      <c:dateAx>
        <c:axId val="500960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67600"/>
        <c:crosses val="autoZero"/>
        <c:auto val="1"/>
        <c:lblOffset val="100"/>
        <c:baseTimeUnit val="months"/>
      </c:dateAx>
      <c:valAx>
        <c:axId val="50096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6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5</c:v>
                </c:pt>
                <c:pt idx="2">
                  <c:v>6</c:v>
                </c:pt>
                <c:pt idx="3">
                  <c:v>7</c:v>
                </c:pt>
                <c:pt idx="4">
                  <c:v>9</c:v>
                </c:pt>
                <c:pt idx="5">
                  <c:v>7</c:v>
                </c:pt>
                <c:pt idx="6">
                  <c:v>10</c:v>
                </c:pt>
                <c:pt idx="7">
                  <c:v>7</c:v>
                </c:pt>
                <c:pt idx="8">
                  <c:v>3</c:v>
                </c:pt>
                <c:pt idx="9">
                  <c:v>0</c:v>
                </c:pt>
                <c:pt idx="10">
                  <c:v>0</c:v>
                </c:pt>
                <c:pt idx="11">
                  <c:v>0</c:v>
                </c:pt>
              </c:numCache>
            </c:numRef>
          </c:val>
          <c:extLst>
            <c:ext xmlns:c16="http://schemas.microsoft.com/office/drawing/2014/chart" uri="{C3380CC4-5D6E-409C-BE32-E72D297353CC}">
              <c16:uniqueId val="{00000000-7A8C-4750-AFFD-74D058940F50}"/>
            </c:ext>
          </c:extLst>
        </c:ser>
        <c:dLbls>
          <c:showLegendKey val="0"/>
          <c:showVal val="0"/>
          <c:showCatName val="0"/>
          <c:showSerName val="0"/>
          <c:showPercent val="0"/>
          <c:showBubbleSize val="0"/>
        </c:dLbls>
        <c:gapWidth val="219"/>
        <c:overlap val="-27"/>
        <c:axId val="500968584"/>
        <c:axId val="500939720"/>
      </c:barChart>
      <c:dateAx>
        <c:axId val="500968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39720"/>
        <c:crosses val="autoZero"/>
        <c:auto val="1"/>
        <c:lblOffset val="100"/>
        <c:baseTimeUnit val="months"/>
      </c:dateAx>
      <c:valAx>
        <c:axId val="500939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68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47</c:v>
                </c:pt>
                <c:pt idx="1">
                  <c:v>49</c:v>
                </c:pt>
                <c:pt idx="2">
                  <c:v>82</c:v>
                </c:pt>
                <c:pt idx="3">
                  <c:v>85</c:v>
                </c:pt>
                <c:pt idx="4">
                  <c:v>123</c:v>
                </c:pt>
                <c:pt idx="5">
                  <c:v>50</c:v>
                </c:pt>
                <c:pt idx="6">
                  <c:v>122</c:v>
                </c:pt>
                <c:pt idx="7">
                  <c:v>96</c:v>
                </c:pt>
                <c:pt idx="8">
                  <c:v>7</c:v>
                </c:pt>
                <c:pt idx="9">
                  <c:v>0</c:v>
                </c:pt>
                <c:pt idx="10">
                  <c:v>0</c:v>
                </c:pt>
                <c:pt idx="11">
                  <c:v>0</c:v>
                </c:pt>
              </c:numCache>
            </c:numRef>
          </c:val>
          <c:extLst>
            <c:ext xmlns:c16="http://schemas.microsoft.com/office/drawing/2014/chart" uri="{C3380CC4-5D6E-409C-BE32-E72D297353CC}">
              <c16:uniqueId val="{00000000-02C3-4325-8F55-12C333B48FEC}"/>
            </c:ext>
          </c:extLst>
        </c:ser>
        <c:dLbls>
          <c:showLegendKey val="0"/>
          <c:showVal val="0"/>
          <c:showCatName val="0"/>
          <c:showSerName val="0"/>
          <c:showPercent val="0"/>
          <c:showBubbleSize val="0"/>
        </c:dLbls>
        <c:gapWidth val="219"/>
        <c:overlap val="-27"/>
        <c:axId val="500946608"/>
        <c:axId val="500943656"/>
      </c:barChart>
      <c:catAx>
        <c:axId val="500946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43656"/>
        <c:crosses val="autoZero"/>
        <c:auto val="1"/>
        <c:lblAlgn val="ctr"/>
        <c:lblOffset val="100"/>
        <c:noMultiLvlLbl val="0"/>
      </c:catAx>
      <c:valAx>
        <c:axId val="500943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4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1262</c:v>
                </c:pt>
                <c:pt idx="1">
                  <c:v>1759</c:v>
                </c:pt>
                <c:pt idx="2">
                  <c:v>1503</c:v>
                </c:pt>
                <c:pt idx="3">
                  <c:v>0</c:v>
                </c:pt>
                <c:pt idx="4">
                  <c:v>0</c:v>
                </c:pt>
                <c:pt idx="5">
                  <c:v>0</c:v>
                </c:pt>
                <c:pt idx="6">
                  <c:v>8034</c:v>
                </c:pt>
                <c:pt idx="7">
                  <c:v>0</c:v>
                </c:pt>
                <c:pt idx="8">
                  <c:v>0</c:v>
                </c:pt>
                <c:pt idx="9">
                  <c:v>0</c:v>
                </c:pt>
                <c:pt idx="10">
                  <c:v>0</c:v>
                </c:pt>
                <c:pt idx="11">
                  <c:v>0</c:v>
                </c:pt>
              </c:numCache>
            </c:numRef>
          </c:val>
          <c:extLst>
            <c:ext xmlns:c16="http://schemas.microsoft.com/office/drawing/2014/chart" uri="{C3380CC4-5D6E-409C-BE32-E72D297353CC}">
              <c16:uniqueId val="{00000000-2552-4297-B4D1-B1C3A318D61A}"/>
            </c:ext>
          </c:extLst>
        </c:ser>
        <c:dLbls>
          <c:showLegendKey val="0"/>
          <c:showVal val="0"/>
          <c:showCatName val="0"/>
          <c:showSerName val="0"/>
          <c:showPercent val="0"/>
          <c:showBubbleSize val="0"/>
        </c:dLbls>
        <c:gapWidth val="219"/>
        <c:overlap val="-27"/>
        <c:axId val="500938080"/>
        <c:axId val="500944968"/>
      </c:barChart>
      <c:dateAx>
        <c:axId val="500938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44968"/>
        <c:crosses val="autoZero"/>
        <c:auto val="1"/>
        <c:lblOffset val="100"/>
        <c:baseTimeUnit val="months"/>
      </c:dateAx>
      <c:valAx>
        <c:axId val="500944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38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9C1BB-DDA0-42EC-A85B-4D577E51B8B0}"/>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23F3ECA8-A03D-4F3A-8D93-1B83FE9614C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417962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670A7-93C8-417D-BEF2-1DDEE9035002}"/>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0FD370EC-60F4-48DA-BB30-5ABB4C1890CC}"/>
              </a:ext>
            </a:extLst>
          </p:cNvPr>
          <p:cNvGraphicFramePr>
            <a:graphicFrameLocks noGrp="1"/>
          </p:cNvGraphicFramePr>
          <p:nvPr>
            <p:ph type="chart" sz="quarter" idx="13"/>
            <p:extLst>
              <p:ext uri="{D42A27DB-BD31-4B8C-83A1-F6EECF244321}">
                <p14:modId xmlns:p14="http://schemas.microsoft.com/office/powerpoint/2010/main" val="2026031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4D32F4-299F-40D8-B55B-F1F8E7B3A801}"/>
              </a:ext>
            </a:extLst>
          </p:cNvPr>
          <p:cNvSpPr>
            <a:spLocks noGrp="1"/>
          </p:cNvSpPr>
          <p:nvPr>
            <p:ph type="body" sz="quarter" idx="14"/>
          </p:nvPr>
        </p:nvSpPr>
        <p:spPr/>
        <p:txBody>
          <a:bodyPr/>
          <a:lstStyle/>
          <a:p>
            <a:r>
              <a:rPr lang="en-US"/>
              <a:t>08/01/2025 - 08/31/2025</a:t>
            </a:r>
          </a:p>
        </p:txBody>
      </p:sp>
      <p:sp>
        <p:nvSpPr>
          <p:cNvPr id="5" name="Footer Placeholder 4">
            <a:extLst>
              <a:ext uri="{FF2B5EF4-FFF2-40B4-BE49-F238E27FC236}">
                <a16:creationId xmlns:a16="http://schemas.microsoft.com/office/drawing/2014/main" id="{56AA0117-5F53-4797-BDB0-0EAEA2EC4D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2217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C475B-2BB0-49F5-B19D-DAE6554CA715}"/>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6E8E447D-6446-4745-B068-54F296223F83}"/>
              </a:ext>
            </a:extLst>
          </p:cNvPr>
          <p:cNvGraphicFramePr>
            <a:graphicFrameLocks noGrp="1"/>
          </p:cNvGraphicFramePr>
          <p:nvPr>
            <p:ph type="tbl" sz="quarter" idx="13"/>
            <p:extLst>
              <p:ext uri="{D42A27DB-BD31-4B8C-83A1-F6EECF244321}">
                <p14:modId xmlns:p14="http://schemas.microsoft.com/office/powerpoint/2010/main" val="470155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24518000"/>
                    </a:ext>
                  </a:extLst>
                </a:gridCol>
                <a:gridCol w="905256">
                  <a:extLst>
                    <a:ext uri="{9D8B030D-6E8A-4147-A177-3AD203B41FA5}">
                      <a16:colId xmlns:a16="http://schemas.microsoft.com/office/drawing/2014/main" val="163456698"/>
                    </a:ext>
                  </a:extLst>
                </a:gridCol>
                <a:gridCol w="905256">
                  <a:extLst>
                    <a:ext uri="{9D8B030D-6E8A-4147-A177-3AD203B41FA5}">
                      <a16:colId xmlns:a16="http://schemas.microsoft.com/office/drawing/2014/main" val="1698547499"/>
                    </a:ext>
                  </a:extLst>
                </a:gridCol>
                <a:gridCol w="905256">
                  <a:extLst>
                    <a:ext uri="{9D8B030D-6E8A-4147-A177-3AD203B41FA5}">
                      <a16:colId xmlns:a16="http://schemas.microsoft.com/office/drawing/2014/main" val="1312973433"/>
                    </a:ext>
                  </a:extLst>
                </a:gridCol>
                <a:gridCol w="905256">
                  <a:extLst>
                    <a:ext uri="{9D8B030D-6E8A-4147-A177-3AD203B41FA5}">
                      <a16:colId xmlns:a16="http://schemas.microsoft.com/office/drawing/2014/main" val="114308266"/>
                    </a:ext>
                  </a:extLst>
                </a:gridCol>
                <a:gridCol w="905256">
                  <a:extLst>
                    <a:ext uri="{9D8B030D-6E8A-4147-A177-3AD203B41FA5}">
                      <a16:colId xmlns:a16="http://schemas.microsoft.com/office/drawing/2014/main" val="2784723328"/>
                    </a:ext>
                  </a:extLst>
                </a:gridCol>
                <a:gridCol w="905256">
                  <a:extLst>
                    <a:ext uri="{9D8B030D-6E8A-4147-A177-3AD203B41FA5}">
                      <a16:colId xmlns:a16="http://schemas.microsoft.com/office/drawing/2014/main" val="2437479028"/>
                    </a:ext>
                  </a:extLst>
                </a:gridCol>
                <a:gridCol w="905256">
                  <a:extLst>
                    <a:ext uri="{9D8B030D-6E8A-4147-A177-3AD203B41FA5}">
                      <a16:colId xmlns:a16="http://schemas.microsoft.com/office/drawing/2014/main" val="1327213964"/>
                    </a:ext>
                  </a:extLst>
                </a:gridCol>
                <a:gridCol w="905256">
                  <a:extLst>
                    <a:ext uri="{9D8B030D-6E8A-4147-A177-3AD203B41FA5}">
                      <a16:colId xmlns:a16="http://schemas.microsoft.com/office/drawing/2014/main" val="260894548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06900163"/>
                  </a:ext>
                </a:extLst>
              </a:tr>
              <a:tr h="370840">
                <a:tc>
                  <a:txBody>
                    <a:bodyPr/>
                    <a:lstStyle/>
                    <a:p>
                      <a:r>
                        <a:rPr lang="en-US" sz="1000"/>
                        <a:t>699</a:t>
                      </a:r>
                    </a:p>
                  </a:txBody>
                  <a:tcPr/>
                </a:tc>
                <a:tc>
                  <a:txBody>
                    <a:bodyPr/>
                    <a:lstStyle/>
                    <a:p>
                      <a:r>
                        <a:rPr lang="en-US" sz="1000"/>
                        <a:t>198</a:t>
                      </a:r>
                    </a:p>
                  </a:txBody>
                  <a:tcPr/>
                </a:tc>
                <a:tc>
                  <a:txBody>
                    <a:bodyPr/>
                    <a:lstStyle/>
                    <a:p>
                      <a:r>
                        <a:rPr lang="en-US" sz="1000"/>
                        <a:t>13</a:t>
                      </a:r>
                    </a:p>
                  </a:txBody>
                  <a:tcPr/>
                </a:tc>
                <a:tc>
                  <a:txBody>
                    <a:bodyPr/>
                    <a:lstStyle/>
                    <a:p>
                      <a:r>
                        <a:rPr lang="en-US" sz="1000"/>
                        <a:t>40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0.5128 %</a:t>
                      </a:r>
                    </a:p>
                  </a:txBody>
                  <a:tcPr/>
                </a:tc>
                <a:tc>
                  <a:txBody>
                    <a:bodyPr/>
                    <a:lstStyle/>
                    <a:p>
                      <a:r>
                        <a:rPr lang="en-US" sz="1000"/>
                        <a:t>0.0 %</a:t>
                      </a:r>
                    </a:p>
                  </a:txBody>
                  <a:tcPr/>
                </a:tc>
                <a:extLst>
                  <a:ext uri="{0D108BD9-81ED-4DB2-BD59-A6C34878D82A}">
                    <a16:rowId xmlns:a16="http://schemas.microsoft.com/office/drawing/2014/main" val="542145437"/>
                  </a:ext>
                </a:extLst>
              </a:tr>
            </a:tbl>
          </a:graphicData>
        </a:graphic>
      </p:graphicFrame>
      <p:sp>
        <p:nvSpPr>
          <p:cNvPr id="4" name="Text Placeholder 3">
            <a:extLst>
              <a:ext uri="{FF2B5EF4-FFF2-40B4-BE49-F238E27FC236}">
                <a16:creationId xmlns:a16="http://schemas.microsoft.com/office/drawing/2014/main" id="{EAE30B40-5B69-46A6-A26A-3D5CB28DA1FD}"/>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3947770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F887-CDA7-458F-9AF2-16AC858113F5}"/>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D5C05BAF-11DA-4228-BFAF-7275FB3A2689}"/>
              </a:ext>
            </a:extLst>
          </p:cNvPr>
          <p:cNvGraphicFramePr>
            <a:graphicFrameLocks noGrp="1"/>
          </p:cNvGraphicFramePr>
          <p:nvPr>
            <p:ph type="chart" sz="quarter" idx="13"/>
            <p:extLst>
              <p:ext uri="{D42A27DB-BD31-4B8C-83A1-F6EECF244321}">
                <p14:modId xmlns:p14="http://schemas.microsoft.com/office/powerpoint/2010/main" val="40762644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88EAAD-7D97-4167-BB42-6A5D434E403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80B8BA1-F971-4088-B1B6-02C828AEC0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1582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F788-4A9F-4922-B2D4-D07C8C06DB8F}"/>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9D98D0B7-B420-4C59-A30A-6E3DC945ED8D}"/>
              </a:ext>
            </a:extLst>
          </p:cNvPr>
          <p:cNvGraphicFramePr>
            <a:graphicFrameLocks noGrp="1"/>
          </p:cNvGraphicFramePr>
          <p:nvPr>
            <p:ph type="chart" sz="quarter" idx="13"/>
            <p:extLst>
              <p:ext uri="{D42A27DB-BD31-4B8C-83A1-F6EECF244321}">
                <p14:modId xmlns:p14="http://schemas.microsoft.com/office/powerpoint/2010/main" val="18100358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D75590-180E-4656-B55B-A030BD53C0C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5E45CEE-0C23-4025-A880-CDCDA56A0B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0656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EDD82-8B64-405A-B896-A2A2D1C7123C}"/>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35746439-A388-4D1D-A0D4-883E860F630F}"/>
              </a:ext>
            </a:extLst>
          </p:cNvPr>
          <p:cNvGraphicFramePr>
            <a:graphicFrameLocks noGrp="1"/>
          </p:cNvGraphicFramePr>
          <p:nvPr>
            <p:ph type="chart" sz="quarter" idx="13"/>
            <p:extLst>
              <p:ext uri="{D42A27DB-BD31-4B8C-83A1-F6EECF244321}">
                <p14:modId xmlns:p14="http://schemas.microsoft.com/office/powerpoint/2010/main" val="19949719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1884D3-970E-443D-9AB4-F8C76347260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EF8073F-077F-4A2B-BEED-2FE741F078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6189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6399E-FC31-4A05-A962-2647ED8AFDC2}"/>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3ADBF586-8D82-43B5-A10A-741E9E71F2B9}"/>
              </a:ext>
            </a:extLst>
          </p:cNvPr>
          <p:cNvGraphicFramePr>
            <a:graphicFrameLocks noGrp="1"/>
          </p:cNvGraphicFramePr>
          <p:nvPr>
            <p:ph type="chart" sz="quarter" idx="13"/>
            <p:extLst>
              <p:ext uri="{D42A27DB-BD31-4B8C-83A1-F6EECF244321}">
                <p14:modId xmlns:p14="http://schemas.microsoft.com/office/powerpoint/2010/main" val="227488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920D37-C8AB-4071-AAFD-1C223A55B8D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767E4E7-959E-4A48-9F83-18C9CE9EDD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261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039C6-641C-40FF-B881-9ADE92D2ACE8}"/>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46CFC25F-7970-4721-BBF4-9ED8484B6A90}"/>
              </a:ext>
            </a:extLst>
          </p:cNvPr>
          <p:cNvGraphicFramePr>
            <a:graphicFrameLocks noGrp="1"/>
          </p:cNvGraphicFramePr>
          <p:nvPr>
            <p:ph type="tbl" sz="quarter" idx="13"/>
            <p:extLst>
              <p:ext uri="{D42A27DB-BD31-4B8C-83A1-F6EECF244321}">
                <p14:modId xmlns:p14="http://schemas.microsoft.com/office/powerpoint/2010/main" val="1245758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2428463"/>
                    </a:ext>
                  </a:extLst>
                </a:gridCol>
                <a:gridCol w="1481328">
                  <a:extLst>
                    <a:ext uri="{9D8B030D-6E8A-4147-A177-3AD203B41FA5}">
                      <a16:colId xmlns:a16="http://schemas.microsoft.com/office/drawing/2014/main" val="3836686791"/>
                    </a:ext>
                  </a:extLst>
                </a:gridCol>
                <a:gridCol w="329184">
                  <a:extLst>
                    <a:ext uri="{9D8B030D-6E8A-4147-A177-3AD203B41FA5}">
                      <a16:colId xmlns:a16="http://schemas.microsoft.com/office/drawing/2014/main" val="3900313493"/>
                    </a:ext>
                  </a:extLst>
                </a:gridCol>
                <a:gridCol w="329184">
                  <a:extLst>
                    <a:ext uri="{9D8B030D-6E8A-4147-A177-3AD203B41FA5}">
                      <a16:colId xmlns:a16="http://schemas.microsoft.com/office/drawing/2014/main" val="51018180"/>
                    </a:ext>
                  </a:extLst>
                </a:gridCol>
                <a:gridCol w="329184">
                  <a:extLst>
                    <a:ext uri="{9D8B030D-6E8A-4147-A177-3AD203B41FA5}">
                      <a16:colId xmlns:a16="http://schemas.microsoft.com/office/drawing/2014/main" val="688344039"/>
                    </a:ext>
                  </a:extLst>
                </a:gridCol>
                <a:gridCol w="329184">
                  <a:extLst>
                    <a:ext uri="{9D8B030D-6E8A-4147-A177-3AD203B41FA5}">
                      <a16:colId xmlns:a16="http://schemas.microsoft.com/office/drawing/2014/main" val="641621749"/>
                    </a:ext>
                  </a:extLst>
                </a:gridCol>
                <a:gridCol w="329184">
                  <a:extLst>
                    <a:ext uri="{9D8B030D-6E8A-4147-A177-3AD203B41FA5}">
                      <a16:colId xmlns:a16="http://schemas.microsoft.com/office/drawing/2014/main" val="2488871459"/>
                    </a:ext>
                  </a:extLst>
                </a:gridCol>
                <a:gridCol w="329184">
                  <a:extLst>
                    <a:ext uri="{9D8B030D-6E8A-4147-A177-3AD203B41FA5}">
                      <a16:colId xmlns:a16="http://schemas.microsoft.com/office/drawing/2014/main" val="3830635243"/>
                    </a:ext>
                  </a:extLst>
                </a:gridCol>
                <a:gridCol w="329184">
                  <a:extLst>
                    <a:ext uri="{9D8B030D-6E8A-4147-A177-3AD203B41FA5}">
                      <a16:colId xmlns:a16="http://schemas.microsoft.com/office/drawing/2014/main" val="3266391021"/>
                    </a:ext>
                  </a:extLst>
                </a:gridCol>
                <a:gridCol w="329184">
                  <a:extLst>
                    <a:ext uri="{9D8B030D-6E8A-4147-A177-3AD203B41FA5}">
                      <a16:colId xmlns:a16="http://schemas.microsoft.com/office/drawing/2014/main" val="114560606"/>
                    </a:ext>
                  </a:extLst>
                </a:gridCol>
                <a:gridCol w="329184">
                  <a:extLst>
                    <a:ext uri="{9D8B030D-6E8A-4147-A177-3AD203B41FA5}">
                      <a16:colId xmlns:a16="http://schemas.microsoft.com/office/drawing/2014/main" val="740728365"/>
                    </a:ext>
                  </a:extLst>
                </a:gridCol>
                <a:gridCol w="329184">
                  <a:extLst>
                    <a:ext uri="{9D8B030D-6E8A-4147-A177-3AD203B41FA5}">
                      <a16:colId xmlns:a16="http://schemas.microsoft.com/office/drawing/2014/main" val="2739731862"/>
                    </a:ext>
                  </a:extLst>
                </a:gridCol>
                <a:gridCol w="329184">
                  <a:extLst>
                    <a:ext uri="{9D8B030D-6E8A-4147-A177-3AD203B41FA5}">
                      <a16:colId xmlns:a16="http://schemas.microsoft.com/office/drawing/2014/main" val="3232503465"/>
                    </a:ext>
                  </a:extLst>
                </a:gridCol>
                <a:gridCol w="329184">
                  <a:extLst>
                    <a:ext uri="{9D8B030D-6E8A-4147-A177-3AD203B41FA5}">
                      <a16:colId xmlns:a16="http://schemas.microsoft.com/office/drawing/2014/main" val="3326465873"/>
                    </a:ext>
                  </a:extLst>
                </a:gridCol>
                <a:gridCol w="329184">
                  <a:extLst>
                    <a:ext uri="{9D8B030D-6E8A-4147-A177-3AD203B41FA5}">
                      <a16:colId xmlns:a16="http://schemas.microsoft.com/office/drawing/2014/main" val="2782927731"/>
                    </a:ext>
                  </a:extLst>
                </a:gridCol>
                <a:gridCol w="329184">
                  <a:extLst>
                    <a:ext uri="{9D8B030D-6E8A-4147-A177-3AD203B41FA5}">
                      <a16:colId xmlns:a16="http://schemas.microsoft.com/office/drawing/2014/main" val="1134240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73907062"/>
                  </a:ext>
                </a:extLst>
              </a:tr>
            </a:tbl>
          </a:graphicData>
        </a:graphic>
      </p:graphicFrame>
      <p:sp>
        <p:nvSpPr>
          <p:cNvPr id="4" name="Text Placeholder 3">
            <a:extLst>
              <a:ext uri="{FF2B5EF4-FFF2-40B4-BE49-F238E27FC236}">
                <a16:creationId xmlns:a16="http://schemas.microsoft.com/office/drawing/2014/main" id="{637F7D71-1679-41DD-9D85-0E2690B3EF7B}"/>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1782263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85866-68DA-4B2D-99E5-669D9A2862E2}"/>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D5F8B135-BC30-4B89-BCAA-EE019EE7C14B}"/>
              </a:ext>
            </a:extLst>
          </p:cNvPr>
          <p:cNvGraphicFramePr>
            <a:graphicFrameLocks noGrp="1"/>
          </p:cNvGraphicFramePr>
          <p:nvPr>
            <p:ph type="tbl" sz="quarter" idx="13"/>
            <p:extLst>
              <p:ext uri="{D42A27DB-BD31-4B8C-83A1-F6EECF244321}">
                <p14:modId xmlns:p14="http://schemas.microsoft.com/office/powerpoint/2010/main" val="2860389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08870544"/>
                    </a:ext>
                  </a:extLst>
                </a:gridCol>
                <a:gridCol w="1481328">
                  <a:extLst>
                    <a:ext uri="{9D8B030D-6E8A-4147-A177-3AD203B41FA5}">
                      <a16:colId xmlns:a16="http://schemas.microsoft.com/office/drawing/2014/main" val="1323806649"/>
                    </a:ext>
                  </a:extLst>
                </a:gridCol>
                <a:gridCol w="329184">
                  <a:extLst>
                    <a:ext uri="{9D8B030D-6E8A-4147-A177-3AD203B41FA5}">
                      <a16:colId xmlns:a16="http://schemas.microsoft.com/office/drawing/2014/main" val="378997017"/>
                    </a:ext>
                  </a:extLst>
                </a:gridCol>
                <a:gridCol w="329184">
                  <a:extLst>
                    <a:ext uri="{9D8B030D-6E8A-4147-A177-3AD203B41FA5}">
                      <a16:colId xmlns:a16="http://schemas.microsoft.com/office/drawing/2014/main" val="880673937"/>
                    </a:ext>
                  </a:extLst>
                </a:gridCol>
                <a:gridCol w="329184">
                  <a:extLst>
                    <a:ext uri="{9D8B030D-6E8A-4147-A177-3AD203B41FA5}">
                      <a16:colId xmlns:a16="http://schemas.microsoft.com/office/drawing/2014/main" val="2573793787"/>
                    </a:ext>
                  </a:extLst>
                </a:gridCol>
                <a:gridCol w="329184">
                  <a:extLst>
                    <a:ext uri="{9D8B030D-6E8A-4147-A177-3AD203B41FA5}">
                      <a16:colId xmlns:a16="http://schemas.microsoft.com/office/drawing/2014/main" val="2002875067"/>
                    </a:ext>
                  </a:extLst>
                </a:gridCol>
                <a:gridCol w="329184">
                  <a:extLst>
                    <a:ext uri="{9D8B030D-6E8A-4147-A177-3AD203B41FA5}">
                      <a16:colId xmlns:a16="http://schemas.microsoft.com/office/drawing/2014/main" val="1172896034"/>
                    </a:ext>
                  </a:extLst>
                </a:gridCol>
                <a:gridCol w="329184">
                  <a:extLst>
                    <a:ext uri="{9D8B030D-6E8A-4147-A177-3AD203B41FA5}">
                      <a16:colId xmlns:a16="http://schemas.microsoft.com/office/drawing/2014/main" val="3302229521"/>
                    </a:ext>
                  </a:extLst>
                </a:gridCol>
                <a:gridCol w="329184">
                  <a:extLst>
                    <a:ext uri="{9D8B030D-6E8A-4147-A177-3AD203B41FA5}">
                      <a16:colId xmlns:a16="http://schemas.microsoft.com/office/drawing/2014/main" val="658912443"/>
                    </a:ext>
                  </a:extLst>
                </a:gridCol>
                <a:gridCol w="329184">
                  <a:extLst>
                    <a:ext uri="{9D8B030D-6E8A-4147-A177-3AD203B41FA5}">
                      <a16:colId xmlns:a16="http://schemas.microsoft.com/office/drawing/2014/main" val="1625620587"/>
                    </a:ext>
                  </a:extLst>
                </a:gridCol>
                <a:gridCol w="329184">
                  <a:extLst>
                    <a:ext uri="{9D8B030D-6E8A-4147-A177-3AD203B41FA5}">
                      <a16:colId xmlns:a16="http://schemas.microsoft.com/office/drawing/2014/main" val="4241501392"/>
                    </a:ext>
                  </a:extLst>
                </a:gridCol>
                <a:gridCol w="329184">
                  <a:extLst>
                    <a:ext uri="{9D8B030D-6E8A-4147-A177-3AD203B41FA5}">
                      <a16:colId xmlns:a16="http://schemas.microsoft.com/office/drawing/2014/main" val="200851178"/>
                    </a:ext>
                  </a:extLst>
                </a:gridCol>
                <a:gridCol w="329184">
                  <a:extLst>
                    <a:ext uri="{9D8B030D-6E8A-4147-A177-3AD203B41FA5}">
                      <a16:colId xmlns:a16="http://schemas.microsoft.com/office/drawing/2014/main" val="3796701475"/>
                    </a:ext>
                  </a:extLst>
                </a:gridCol>
                <a:gridCol w="329184">
                  <a:extLst>
                    <a:ext uri="{9D8B030D-6E8A-4147-A177-3AD203B41FA5}">
                      <a16:colId xmlns:a16="http://schemas.microsoft.com/office/drawing/2014/main" val="425887275"/>
                    </a:ext>
                  </a:extLst>
                </a:gridCol>
                <a:gridCol w="329184">
                  <a:extLst>
                    <a:ext uri="{9D8B030D-6E8A-4147-A177-3AD203B41FA5}">
                      <a16:colId xmlns:a16="http://schemas.microsoft.com/office/drawing/2014/main" val="3049996989"/>
                    </a:ext>
                  </a:extLst>
                </a:gridCol>
                <a:gridCol w="329184">
                  <a:extLst>
                    <a:ext uri="{9D8B030D-6E8A-4147-A177-3AD203B41FA5}">
                      <a16:colId xmlns:a16="http://schemas.microsoft.com/office/drawing/2014/main" val="2560766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35546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- 2025-08-20 13:56:51</a:t>
                      </a:r>
                      <a:r>
                        <a:rPr kumimoji="0" lang="en-US" sz="1000" b="0" i="0" u="none" strike="noStrike" kern="1200" cap="none" spc="0" normalizeH="0" baseline="0" noProof="0">
                          <a:ln>
                            <a:noFill/>
                          </a:ln>
                          <a:solidFill>
                            <a:prstClr val="black"/>
                          </a:solidFill>
                          <a:effectLst/>
                          <a:uLnTx/>
                          <a:uFillTx/>
                          <a:latin typeface="Calibri"/>
                          <a:ea typeface="+mn-ea"/>
                          <a:cs typeface="+mn-cs"/>
                        </a:rPr>
                        <a:t>
 Our leadership team's next stop on their Town Hall and Employee Appreciation tour was our Chicago office!
Our CEO, Kenyu Okuda, and our leadership team delivered a powerful town hall presentation, highlighting the company's goals and strategy, successes and challenges, and overall vision for Tokio Marine America. Our team concluded the event with a special lunch to celebrate the incredible work our Chicago team does every day.  Thank you to everyone who joined us!
Did you know our Chicago office is looking for a Loss Control Consultant to join our team? If you're interested in being part of a company that values its people as much as its business, check out our opening and apply today: https://bit.ly/4mr1Rfr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https://quintly-eu-image-storage.s3.amazonaws.com/e33bbb9956bb05844e7317a82c09a400/c9895083eed2083bc7def6ecf1f36ba6.jpg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33216901"/>
                  </a:ext>
                </a:extLst>
              </a:tr>
            </a:tbl>
          </a:graphicData>
        </a:graphic>
      </p:graphicFrame>
      <p:sp>
        <p:nvSpPr>
          <p:cNvPr id="4" name="Text Placeholder 3">
            <a:extLst>
              <a:ext uri="{FF2B5EF4-FFF2-40B4-BE49-F238E27FC236}">
                <a16:creationId xmlns:a16="http://schemas.microsoft.com/office/drawing/2014/main" id="{F14291CB-FF48-4B1C-B9E2-37F3530E92D0}"/>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1745732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69D2E-2B4B-49AD-8159-DC790421A272}"/>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65B4CFF9-DCC3-41F5-AD5D-2E47ED1A4DD4}"/>
              </a:ext>
            </a:extLst>
          </p:cNvPr>
          <p:cNvGraphicFramePr>
            <a:graphicFrameLocks noGrp="1"/>
          </p:cNvGraphicFramePr>
          <p:nvPr>
            <p:ph type="tbl" sz="quarter" idx="13"/>
            <p:extLst>
              <p:ext uri="{D42A27DB-BD31-4B8C-83A1-F6EECF244321}">
                <p14:modId xmlns:p14="http://schemas.microsoft.com/office/powerpoint/2010/main" val="3540051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03325594"/>
                    </a:ext>
                  </a:extLst>
                </a:gridCol>
                <a:gridCol w="1481328">
                  <a:extLst>
                    <a:ext uri="{9D8B030D-6E8A-4147-A177-3AD203B41FA5}">
                      <a16:colId xmlns:a16="http://schemas.microsoft.com/office/drawing/2014/main" val="758236170"/>
                    </a:ext>
                  </a:extLst>
                </a:gridCol>
                <a:gridCol w="329184">
                  <a:extLst>
                    <a:ext uri="{9D8B030D-6E8A-4147-A177-3AD203B41FA5}">
                      <a16:colId xmlns:a16="http://schemas.microsoft.com/office/drawing/2014/main" val="474198017"/>
                    </a:ext>
                  </a:extLst>
                </a:gridCol>
                <a:gridCol w="329184">
                  <a:extLst>
                    <a:ext uri="{9D8B030D-6E8A-4147-A177-3AD203B41FA5}">
                      <a16:colId xmlns:a16="http://schemas.microsoft.com/office/drawing/2014/main" val="1194231654"/>
                    </a:ext>
                  </a:extLst>
                </a:gridCol>
                <a:gridCol w="329184">
                  <a:extLst>
                    <a:ext uri="{9D8B030D-6E8A-4147-A177-3AD203B41FA5}">
                      <a16:colId xmlns:a16="http://schemas.microsoft.com/office/drawing/2014/main" val="4180738512"/>
                    </a:ext>
                  </a:extLst>
                </a:gridCol>
                <a:gridCol w="329184">
                  <a:extLst>
                    <a:ext uri="{9D8B030D-6E8A-4147-A177-3AD203B41FA5}">
                      <a16:colId xmlns:a16="http://schemas.microsoft.com/office/drawing/2014/main" val="2318708799"/>
                    </a:ext>
                  </a:extLst>
                </a:gridCol>
                <a:gridCol w="329184">
                  <a:extLst>
                    <a:ext uri="{9D8B030D-6E8A-4147-A177-3AD203B41FA5}">
                      <a16:colId xmlns:a16="http://schemas.microsoft.com/office/drawing/2014/main" val="2345664421"/>
                    </a:ext>
                  </a:extLst>
                </a:gridCol>
                <a:gridCol w="329184">
                  <a:extLst>
                    <a:ext uri="{9D8B030D-6E8A-4147-A177-3AD203B41FA5}">
                      <a16:colId xmlns:a16="http://schemas.microsoft.com/office/drawing/2014/main" val="1921298451"/>
                    </a:ext>
                  </a:extLst>
                </a:gridCol>
                <a:gridCol w="329184">
                  <a:extLst>
                    <a:ext uri="{9D8B030D-6E8A-4147-A177-3AD203B41FA5}">
                      <a16:colId xmlns:a16="http://schemas.microsoft.com/office/drawing/2014/main" val="209846072"/>
                    </a:ext>
                  </a:extLst>
                </a:gridCol>
                <a:gridCol w="329184">
                  <a:extLst>
                    <a:ext uri="{9D8B030D-6E8A-4147-A177-3AD203B41FA5}">
                      <a16:colId xmlns:a16="http://schemas.microsoft.com/office/drawing/2014/main" val="3893664039"/>
                    </a:ext>
                  </a:extLst>
                </a:gridCol>
                <a:gridCol w="329184">
                  <a:extLst>
                    <a:ext uri="{9D8B030D-6E8A-4147-A177-3AD203B41FA5}">
                      <a16:colId xmlns:a16="http://schemas.microsoft.com/office/drawing/2014/main" val="2568724225"/>
                    </a:ext>
                  </a:extLst>
                </a:gridCol>
                <a:gridCol w="329184">
                  <a:extLst>
                    <a:ext uri="{9D8B030D-6E8A-4147-A177-3AD203B41FA5}">
                      <a16:colId xmlns:a16="http://schemas.microsoft.com/office/drawing/2014/main" val="329951656"/>
                    </a:ext>
                  </a:extLst>
                </a:gridCol>
                <a:gridCol w="329184">
                  <a:extLst>
                    <a:ext uri="{9D8B030D-6E8A-4147-A177-3AD203B41FA5}">
                      <a16:colId xmlns:a16="http://schemas.microsoft.com/office/drawing/2014/main" val="110024159"/>
                    </a:ext>
                  </a:extLst>
                </a:gridCol>
                <a:gridCol w="329184">
                  <a:extLst>
                    <a:ext uri="{9D8B030D-6E8A-4147-A177-3AD203B41FA5}">
                      <a16:colId xmlns:a16="http://schemas.microsoft.com/office/drawing/2014/main" val="724350256"/>
                    </a:ext>
                  </a:extLst>
                </a:gridCol>
                <a:gridCol w="329184">
                  <a:extLst>
                    <a:ext uri="{9D8B030D-6E8A-4147-A177-3AD203B41FA5}">
                      <a16:colId xmlns:a16="http://schemas.microsoft.com/office/drawing/2014/main" val="191147756"/>
                    </a:ext>
                  </a:extLst>
                </a:gridCol>
                <a:gridCol w="329184">
                  <a:extLst>
                    <a:ext uri="{9D8B030D-6E8A-4147-A177-3AD203B41FA5}">
                      <a16:colId xmlns:a16="http://schemas.microsoft.com/office/drawing/2014/main" val="117915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2244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- 2025-08-28 11:49:39</a:t>
                      </a:r>
                      <a:r>
                        <a:rPr kumimoji="0" lang="en-US" sz="1000" b="0" i="0" u="none" strike="noStrike" kern="1200" cap="none" spc="0" normalizeH="0" baseline="0" noProof="0">
                          <a:ln>
                            <a:noFill/>
                          </a:ln>
                          <a:solidFill>
                            <a:prstClr val="black"/>
                          </a:solidFill>
                          <a:effectLst/>
                          <a:uLnTx/>
                          <a:uFillTx/>
                          <a:latin typeface="Calibri"/>
                          <a:ea typeface="+mn-ea"/>
                          <a:cs typeface="+mn-cs"/>
                        </a:rPr>
                        <a:t>
 Our leadership team recently held a town hall meeting at our Jersey City, NJ office, where they shared updates on goals, and company achievements. Afterwards, everyone enjoyed a quality meal together as an employee appreciation lunch. These moments remind us how much we value the people who make Tokio Marine America's success possible!
Did you know our Jersey City office is looking for an Underwriting Analyst? If you're interested in joining a team that invests in its people and celebrates its wins, check out our opening and apply today!  https://bit.ly/4ggAZwt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https://quintly-eu-image-storage.s3.amazonaws.com/e33bbb9956bb05844e7317a82c09a400/b3277e397bfc4377160dff7ced8f9a50.jpg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50049006"/>
                  </a:ext>
                </a:extLst>
              </a:tr>
            </a:tbl>
          </a:graphicData>
        </a:graphic>
      </p:graphicFrame>
      <p:sp>
        <p:nvSpPr>
          <p:cNvPr id="4" name="Text Placeholder 3">
            <a:extLst>
              <a:ext uri="{FF2B5EF4-FFF2-40B4-BE49-F238E27FC236}">
                <a16:creationId xmlns:a16="http://schemas.microsoft.com/office/drawing/2014/main" id="{306BCB30-C983-426A-ADA7-9259108BF04C}"/>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1690440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EDC79-2B73-4887-B607-5B1BFDF718B2}"/>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A9CDEF8A-A73A-4582-A2D4-2D0AA7250BE0}"/>
              </a:ext>
            </a:extLst>
          </p:cNvPr>
          <p:cNvGraphicFramePr>
            <a:graphicFrameLocks noGrp="1"/>
          </p:cNvGraphicFramePr>
          <p:nvPr>
            <p:ph type="tbl" sz="quarter" idx="13"/>
            <p:extLst>
              <p:ext uri="{D42A27DB-BD31-4B8C-83A1-F6EECF244321}">
                <p14:modId xmlns:p14="http://schemas.microsoft.com/office/powerpoint/2010/main" val="1264199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60171323"/>
                    </a:ext>
                  </a:extLst>
                </a:gridCol>
                <a:gridCol w="1481328">
                  <a:extLst>
                    <a:ext uri="{9D8B030D-6E8A-4147-A177-3AD203B41FA5}">
                      <a16:colId xmlns:a16="http://schemas.microsoft.com/office/drawing/2014/main" val="689246012"/>
                    </a:ext>
                  </a:extLst>
                </a:gridCol>
                <a:gridCol w="329184">
                  <a:extLst>
                    <a:ext uri="{9D8B030D-6E8A-4147-A177-3AD203B41FA5}">
                      <a16:colId xmlns:a16="http://schemas.microsoft.com/office/drawing/2014/main" val="872806796"/>
                    </a:ext>
                  </a:extLst>
                </a:gridCol>
                <a:gridCol w="329184">
                  <a:extLst>
                    <a:ext uri="{9D8B030D-6E8A-4147-A177-3AD203B41FA5}">
                      <a16:colId xmlns:a16="http://schemas.microsoft.com/office/drawing/2014/main" val="3966349817"/>
                    </a:ext>
                  </a:extLst>
                </a:gridCol>
                <a:gridCol w="329184">
                  <a:extLst>
                    <a:ext uri="{9D8B030D-6E8A-4147-A177-3AD203B41FA5}">
                      <a16:colId xmlns:a16="http://schemas.microsoft.com/office/drawing/2014/main" val="3202135714"/>
                    </a:ext>
                  </a:extLst>
                </a:gridCol>
                <a:gridCol w="329184">
                  <a:extLst>
                    <a:ext uri="{9D8B030D-6E8A-4147-A177-3AD203B41FA5}">
                      <a16:colId xmlns:a16="http://schemas.microsoft.com/office/drawing/2014/main" val="1100707429"/>
                    </a:ext>
                  </a:extLst>
                </a:gridCol>
                <a:gridCol w="329184">
                  <a:extLst>
                    <a:ext uri="{9D8B030D-6E8A-4147-A177-3AD203B41FA5}">
                      <a16:colId xmlns:a16="http://schemas.microsoft.com/office/drawing/2014/main" val="3530517251"/>
                    </a:ext>
                  </a:extLst>
                </a:gridCol>
                <a:gridCol w="329184">
                  <a:extLst>
                    <a:ext uri="{9D8B030D-6E8A-4147-A177-3AD203B41FA5}">
                      <a16:colId xmlns:a16="http://schemas.microsoft.com/office/drawing/2014/main" val="1998253090"/>
                    </a:ext>
                  </a:extLst>
                </a:gridCol>
                <a:gridCol w="329184">
                  <a:extLst>
                    <a:ext uri="{9D8B030D-6E8A-4147-A177-3AD203B41FA5}">
                      <a16:colId xmlns:a16="http://schemas.microsoft.com/office/drawing/2014/main" val="726994549"/>
                    </a:ext>
                  </a:extLst>
                </a:gridCol>
                <a:gridCol w="329184">
                  <a:extLst>
                    <a:ext uri="{9D8B030D-6E8A-4147-A177-3AD203B41FA5}">
                      <a16:colId xmlns:a16="http://schemas.microsoft.com/office/drawing/2014/main" val="4117209251"/>
                    </a:ext>
                  </a:extLst>
                </a:gridCol>
                <a:gridCol w="329184">
                  <a:extLst>
                    <a:ext uri="{9D8B030D-6E8A-4147-A177-3AD203B41FA5}">
                      <a16:colId xmlns:a16="http://schemas.microsoft.com/office/drawing/2014/main" val="3161157779"/>
                    </a:ext>
                  </a:extLst>
                </a:gridCol>
                <a:gridCol w="329184">
                  <a:extLst>
                    <a:ext uri="{9D8B030D-6E8A-4147-A177-3AD203B41FA5}">
                      <a16:colId xmlns:a16="http://schemas.microsoft.com/office/drawing/2014/main" val="1229783001"/>
                    </a:ext>
                  </a:extLst>
                </a:gridCol>
                <a:gridCol w="329184">
                  <a:extLst>
                    <a:ext uri="{9D8B030D-6E8A-4147-A177-3AD203B41FA5}">
                      <a16:colId xmlns:a16="http://schemas.microsoft.com/office/drawing/2014/main" val="1900331717"/>
                    </a:ext>
                  </a:extLst>
                </a:gridCol>
                <a:gridCol w="329184">
                  <a:extLst>
                    <a:ext uri="{9D8B030D-6E8A-4147-A177-3AD203B41FA5}">
                      <a16:colId xmlns:a16="http://schemas.microsoft.com/office/drawing/2014/main" val="2718503819"/>
                    </a:ext>
                  </a:extLst>
                </a:gridCol>
                <a:gridCol w="329184">
                  <a:extLst>
                    <a:ext uri="{9D8B030D-6E8A-4147-A177-3AD203B41FA5}">
                      <a16:colId xmlns:a16="http://schemas.microsoft.com/office/drawing/2014/main" val="2041064711"/>
                    </a:ext>
                  </a:extLst>
                </a:gridCol>
                <a:gridCol w="329184">
                  <a:extLst>
                    <a:ext uri="{9D8B030D-6E8A-4147-A177-3AD203B41FA5}">
                      <a16:colId xmlns:a16="http://schemas.microsoft.com/office/drawing/2014/main" val="1017844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87533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- 2025-08-06 14:13:54</a:t>
                      </a:r>
                      <a:r>
                        <a:rPr kumimoji="0" lang="en-US" sz="1000" b="0" i="0" u="none" strike="noStrike" kern="1200" cap="none" spc="0" normalizeH="0" baseline="0" noProof="0">
                          <a:ln>
                            <a:noFill/>
                          </a:ln>
                          <a:solidFill>
                            <a:prstClr val="black"/>
                          </a:solidFill>
                          <a:effectLst/>
                          <a:uLnTx/>
                          <a:uFillTx/>
                          <a:latin typeface="Calibri"/>
                          <a:ea typeface="+mn-ea"/>
                          <a:cs typeface="+mn-cs"/>
                        </a:rPr>
                        <a:t>
 We are thrilled to share that NJBIZ has recognized Tokio Marine America as one of the 2025 Best Places to Work in New Jersey! 🏆
This achievement is a testament to our commitment to fostering a supportive, empowering workplace for everyone. Thank you to our incredible team for earning us this honor!
Does this sound like a team you want to be a part of? Our Jersey City, NJ office is looking for a Property Product Underwriting Specialist II. Check out our opening and apply today! https://bit.ly/3J4MeeL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https://quintly-eu-image-storage.s3.amazonaws.com/e33bbb9956bb05844e7317a82c09a400/7beeb83592f23fbc9640989581116dba.jpg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814421795"/>
                  </a:ext>
                </a:extLst>
              </a:tr>
            </a:tbl>
          </a:graphicData>
        </a:graphic>
      </p:graphicFrame>
      <p:sp>
        <p:nvSpPr>
          <p:cNvPr id="4" name="Text Placeholder 3">
            <a:extLst>
              <a:ext uri="{FF2B5EF4-FFF2-40B4-BE49-F238E27FC236}">
                <a16:creationId xmlns:a16="http://schemas.microsoft.com/office/drawing/2014/main" id="{7EB00BCB-5770-46E7-A393-54359AA2BD82}"/>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1908840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48CE7-C6A7-4DAE-8FB2-EA40D8C1C80E}"/>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64345E67-36A4-4F4A-9DEE-7B01A5935119}"/>
              </a:ext>
            </a:extLst>
          </p:cNvPr>
          <p:cNvGraphicFramePr>
            <a:graphicFrameLocks noGrp="1"/>
          </p:cNvGraphicFramePr>
          <p:nvPr>
            <p:ph type="tbl" sz="quarter" idx="13"/>
            <p:extLst>
              <p:ext uri="{D42A27DB-BD31-4B8C-83A1-F6EECF244321}">
                <p14:modId xmlns:p14="http://schemas.microsoft.com/office/powerpoint/2010/main" val="2322713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762156997"/>
                    </a:ext>
                  </a:extLst>
                </a:gridCol>
                <a:gridCol w="576072">
                  <a:extLst>
                    <a:ext uri="{9D8B030D-6E8A-4147-A177-3AD203B41FA5}">
                      <a16:colId xmlns:a16="http://schemas.microsoft.com/office/drawing/2014/main" val="2640412223"/>
                    </a:ext>
                  </a:extLst>
                </a:gridCol>
                <a:gridCol w="576072">
                  <a:extLst>
                    <a:ext uri="{9D8B030D-6E8A-4147-A177-3AD203B41FA5}">
                      <a16:colId xmlns:a16="http://schemas.microsoft.com/office/drawing/2014/main" val="2982114703"/>
                    </a:ext>
                  </a:extLst>
                </a:gridCol>
                <a:gridCol w="576072">
                  <a:extLst>
                    <a:ext uri="{9D8B030D-6E8A-4147-A177-3AD203B41FA5}">
                      <a16:colId xmlns:a16="http://schemas.microsoft.com/office/drawing/2014/main" val="3213770248"/>
                    </a:ext>
                  </a:extLst>
                </a:gridCol>
                <a:gridCol w="576072">
                  <a:extLst>
                    <a:ext uri="{9D8B030D-6E8A-4147-A177-3AD203B41FA5}">
                      <a16:colId xmlns:a16="http://schemas.microsoft.com/office/drawing/2014/main" val="695771647"/>
                    </a:ext>
                  </a:extLst>
                </a:gridCol>
                <a:gridCol w="576072">
                  <a:extLst>
                    <a:ext uri="{9D8B030D-6E8A-4147-A177-3AD203B41FA5}">
                      <a16:colId xmlns:a16="http://schemas.microsoft.com/office/drawing/2014/main" val="666257046"/>
                    </a:ext>
                  </a:extLst>
                </a:gridCol>
                <a:gridCol w="576072">
                  <a:extLst>
                    <a:ext uri="{9D8B030D-6E8A-4147-A177-3AD203B41FA5}">
                      <a16:colId xmlns:a16="http://schemas.microsoft.com/office/drawing/2014/main" val="2193698745"/>
                    </a:ext>
                  </a:extLst>
                </a:gridCol>
                <a:gridCol w="576072">
                  <a:extLst>
                    <a:ext uri="{9D8B030D-6E8A-4147-A177-3AD203B41FA5}">
                      <a16:colId xmlns:a16="http://schemas.microsoft.com/office/drawing/2014/main" val="3971328161"/>
                    </a:ext>
                  </a:extLst>
                </a:gridCol>
                <a:gridCol w="576072">
                  <a:extLst>
                    <a:ext uri="{9D8B030D-6E8A-4147-A177-3AD203B41FA5}">
                      <a16:colId xmlns:a16="http://schemas.microsoft.com/office/drawing/2014/main" val="2458668500"/>
                    </a:ext>
                  </a:extLst>
                </a:gridCol>
                <a:gridCol w="576072">
                  <a:extLst>
                    <a:ext uri="{9D8B030D-6E8A-4147-A177-3AD203B41FA5}">
                      <a16:colId xmlns:a16="http://schemas.microsoft.com/office/drawing/2014/main" val="3632185396"/>
                    </a:ext>
                  </a:extLst>
                </a:gridCol>
                <a:gridCol w="576072">
                  <a:extLst>
                    <a:ext uri="{9D8B030D-6E8A-4147-A177-3AD203B41FA5}">
                      <a16:colId xmlns:a16="http://schemas.microsoft.com/office/drawing/2014/main" val="4082505233"/>
                    </a:ext>
                  </a:extLst>
                </a:gridCol>
                <a:gridCol w="576072">
                  <a:extLst>
                    <a:ext uri="{9D8B030D-6E8A-4147-A177-3AD203B41FA5}">
                      <a16:colId xmlns:a16="http://schemas.microsoft.com/office/drawing/2014/main" val="113868628"/>
                    </a:ext>
                  </a:extLst>
                </a:gridCol>
                <a:gridCol w="576072">
                  <a:extLst>
                    <a:ext uri="{9D8B030D-6E8A-4147-A177-3AD203B41FA5}">
                      <a16:colId xmlns:a16="http://schemas.microsoft.com/office/drawing/2014/main" val="90404556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16937594"/>
                  </a:ext>
                </a:extLst>
              </a:tr>
              <a:tr h="370840">
                <a:tc>
                  <a:txBody>
                    <a:bodyPr/>
                    <a:lstStyle/>
                    <a:p>
                      <a:r>
                        <a:rPr lang="en-US" sz="1000"/>
                        <a:t>294</a:t>
                      </a:r>
                    </a:p>
                  </a:txBody>
                  <a:tcPr/>
                </a:tc>
                <a:tc>
                  <a:txBody>
                    <a:bodyPr/>
                    <a:lstStyle/>
                    <a:p>
                      <a:r>
                        <a:rPr lang="en-US" sz="1000"/>
                        <a:t>1</a:t>
                      </a:r>
                    </a:p>
                  </a:txBody>
                  <a:tcPr/>
                </a:tc>
                <a:tc>
                  <a:txBody>
                    <a:bodyPr/>
                    <a:lstStyle/>
                    <a:p>
                      <a:r>
                        <a:rPr lang="en-US" sz="1000"/>
                        <a:t>17</a:t>
                      </a:r>
                    </a:p>
                  </a:txBody>
                  <a:tcPr/>
                </a:tc>
                <a:tc>
                  <a:txBody>
                    <a:bodyPr/>
                    <a:lstStyle/>
                    <a:p>
                      <a:r>
                        <a:rPr lang="en-US" sz="1000"/>
                        <a:t>13</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4</a:t>
                      </a:r>
                    </a:p>
                  </a:txBody>
                  <a:tcPr/>
                </a:tc>
                <a:tc>
                  <a:txBody>
                    <a:bodyPr/>
                    <a:lstStyle/>
                    <a:p>
                      <a:r>
                        <a:rPr lang="en-US" sz="1000"/>
                        <a:t>1</a:t>
                      </a:r>
                    </a:p>
                  </a:txBody>
                  <a:tcPr/>
                </a:tc>
                <a:tc>
                  <a:txBody>
                    <a:bodyPr/>
                    <a:lstStyle/>
                    <a:p>
                      <a:r>
                        <a:rPr lang="en-US" sz="1000"/>
                        <a:t>0.4201 %</a:t>
                      </a:r>
                    </a:p>
                  </a:txBody>
                  <a:tcPr/>
                </a:tc>
                <a:tc>
                  <a:txBody>
                    <a:bodyPr/>
                    <a:lstStyle/>
                    <a:p>
                      <a:r>
                        <a:rPr lang="en-US" sz="1000"/>
                        <a:t>0.0 %</a:t>
                      </a:r>
                    </a:p>
                  </a:txBody>
                  <a:tcPr/>
                </a:tc>
                <a:extLst>
                  <a:ext uri="{0D108BD9-81ED-4DB2-BD59-A6C34878D82A}">
                    <a16:rowId xmlns:a16="http://schemas.microsoft.com/office/drawing/2014/main" val="223918808"/>
                  </a:ext>
                </a:extLst>
              </a:tr>
            </a:tbl>
          </a:graphicData>
        </a:graphic>
      </p:graphicFrame>
      <p:sp>
        <p:nvSpPr>
          <p:cNvPr id="4" name="Text Placeholder 3">
            <a:extLst>
              <a:ext uri="{FF2B5EF4-FFF2-40B4-BE49-F238E27FC236}">
                <a16:creationId xmlns:a16="http://schemas.microsoft.com/office/drawing/2014/main" id="{A9C00175-5A61-4879-B656-5E06B830DDDD}"/>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3766915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B0FEB-2CAB-42E4-AE28-A7062CFD9A5B}"/>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9EFA9913-0281-4A99-AB2F-7238DA48F47D}"/>
              </a:ext>
            </a:extLst>
          </p:cNvPr>
          <p:cNvGraphicFramePr>
            <a:graphicFrameLocks noGrp="1"/>
          </p:cNvGraphicFramePr>
          <p:nvPr>
            <p:ph type="chart" sz="quarter" idx="13"/>
            <p:extLst>
              <p:ext uri="{D42A27DB-BD31-4B8C-83A1-F6EECF244321}">
                <p14:modId xmlns:p14="http://schemas.microsoft.com/office/powerpoint/2010/main" val="573050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8A47BC-8CB1-4EC2-85EF-09D9F746844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ADD96C7-D3AD-44BF-9FA1-9898B37AA3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0311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BC23C-9891-4B60-9FB4-A651100CA5E4}"/>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100F784E-425E-458C-A148-9F1EB97BA5EB}"/>
              </a:ext>
            </a:extLst>
          </p:cNvPr>
          <p:cNvGraphicFramePr>
            <a:graphicFrameLocks noGrp="1"/>
          </p:cNvGraphicFramePr>
          <p:nvPr>
            <p:ph type="chart" sz="quarter" idx="13"/>
            <p:extLst>
              <p:ext uri="{D42A27DB-BD31-4B8C-83A1-F6EECF244321}">
                <p14:modId xmlns:p14="http://schemas.microsoft.com/office/powerpoint/2010/main" val="1586555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7C047E-20E4-43CD-AC97-169DB7BBC73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57CCC47-1508-4D27-9487-6DDF24A231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5930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CD25B-BD68-47EA-9152-075ABA69DDA4}"/>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9FA73143-6C5B-4454-98B7-EA7B8DA1ECFD}"/>
              </a:ext>
            </a:extLst>
          </p:cNvPr>
          <p:cNvGraphicFramePr>
            <a:graphicFrameLocks noGrp="1"/>
          </p:cNvGraphicFramePr>
          <p:nvPr>
            <p:ph type="chart" sz="quarter" idx="13"/>
            <p:extLst>
              <p:ext uri="{D42A27DB-BD31-4B8C-83A1-F6EECF244321}">
                <p14:modId xmlns:p14="http://schemas.microsoft.com/office/powerpoint/2010/main" val="2720660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2B097C-560A-405C-A41D-390494539CF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0664540-5858-418A-A53B-EC516576BC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5242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D9118-1968-4953-93E6-A58565195ACC}"/>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70D645B6-FC8A-470D-A992-4B1E4783F234}"/>
              </a:ext>
            </a:extLst>
          </p:cNvPr>
          <p:cNvGraphicFramePr>
            <a:graphicFrameLocks noGrp="1"/>
          </p:cNvGraphicFramePr>
          <p:nvPr>
            <p:ph type="tbl" sz="quarter" idx="13"/>
            <p:extLst>
              <p:ext uri="{D42A27DB-BD31-4B8C-83A1-F6EECF244321}">
                <p14:modId xmlns:p14="http://schemas.microsoft.com/office/powerpoint/2010/main" val="2920543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91780483"/>
                    </a:ext>
                  </a:extLst>
                </a:gridCol>
                <a:gridCol w="1152144">
                  <a:extLst>
                    <a:ext uri="{9D8B030D-6E8A-4147-A177-3AD203B41FA5}">
                      <a16:colId xmlns:a16="http://schemas.microsoft.com/office/drawing/2014/main" val="318635602"/>
                    </a:ext>
                  </a:extLst>
                </a:gridCol>
                <a:gridCol w="1152144">
                  <a:extLst>
                    <a:ext uri="{9D8B030D-6E8A-4147-A177-3AD203B41FA5}">
                      <a16:colId xmlns:a16="http://schemas.microsoft.com/office/drawing/2014/main" val="2205566503"/>
                    </a:ext>
                  </a:extLst>
                </a:gridCol>
                <a:gridCol w="1152144">
                  <a:extLst>
                    <a:ext uri="{9D8B030D-6E8A-4147-A177-3AD203B41FA5}">
                      <a16:colId xmlns:a16="http://schemas.microsoft.com/office/drawing/2014/main" val="4221357503"/>
                    </a:ext>
                  </a:extLst>
                </a:gridCol>
                <a:gridCol w="1152144">
                  <a:extLst>
                    <a:ext uri="{9D8B030D-6E8A-4147-A177-3AD203B41FA5}">
                      <a16:colId xmlns:a16="http://schemas.microsoft.com/office/drawing/2014/main" val="2572556210"/>
                    </a:ext>
                  </a:extLst>
                </a:gridCol>
                <a:gridCol w="1152144">
                  <a:extLst>
                    <a:ext uri="{9D8B030D-6E8A-4147-A177-3AD203B41FA5}">
                      <a16:colId xmlns:a16="http://schemas.microsoft.com/office/drawing/2014/main" val="2371297395"/>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699303522"/>
                  </a:ext>
                </a:extLst>
              </a:tr>
              <a:tr h="370840">
                <a:tc>
                  <a:txBody>
                    <a:bodyPr/>
                    <a:lstStyle/>
                    <a:p>
                      <a:r>
                        <a:rPr lang="en-US" sz="1000" b="1"/>
                        <a:t>@TokioMAmerica - 2025-08-28 11:49:49</a:t>
                      </a:r>
                      <a:r>
                        <a:rPr lang="en-US" sz="1000"/>
                        <a:t>
 Our leadership team held a town hall meeting at our Jersey City, NJ office, where they shared goals &amp;amp; company achievements. Afterwards, everyone enjoyed a quality meal for an employee appreciation lunch, reminding us how much we value the people who make TMA's success possible! https://t.co/JArZCIesr3</a:t>
                      </a:r>
                    </a:p>
                  </a:txBody>
                  <a:tcPr/>
                </a:tc>
                <a:tc>
                  <a:txBody>
                    <a:bodyPr/>
                    <a:lstStyle/>
                    <a:p>
                      <a:r>
                        <a:rPr lang="en-US" sz="1000"/>
                        <a:t>0</a:t>
                      </a:r>
                    </a:p>
                  </a:txBody>
                  <a:tcPr/>
                </a:tc>
                <a:tc>
                  <a:txBody>
                    <a:bodyPr/>
                    <a:lstStyle/>
                    <a:p>
                      <a:r>
                        <a:rPr lang="en-US" sz="1000"/>
                        <a:t>3</a:t>
                      </a:r>
                    </a:p>
                  </a:txBody>
                  <a:tcPr/>
                </a:tc>
                <a:tc>
                  <a:txBody>
                    <a:bodyPr/>
                    <a:lstStyle/>
                    <a:p>
                      <a:r>
                        <a:rPr lang="en-US" sz="1000"/>
                        <a:t>1</a:t>
                      </a:r>
                    </a:p>
                  </a:txBody>
                  <a:tcPr/>
                </a:tc>
                <a:tc>
                  <a:txBody>
                    <a:bodyPr/>
                    <a:lstStyle/>
                    <a:p>
                      <a:r>
                        <a:rPr lang="en-US" sz="1000"/>
                        <a:t>4</a:t>
                      </a:r>
                    </a:p>
                  </a:txBody>
                  <a:tcPr/>
                </a:tc>
                <a:tc>
                  <a:txBody>
                    <a:bodyPr/>
                    <a:lstStyle/>
                    <a:p>
                      <a:r>
                        <a:rPr lang="en-US" sz="1000"/>
                        <a:t>1.3605 %</a:t>
                      </a:r>
                    </a:p>
                  </a:txBody>
                  <a:tcPr/>
                </a:tc>
                <a:extLst>
                  <a:ext uri="{0D108BD9-81ED-4DB2-BD59-A6C34878D82A}">
                    <a16:rowId xmlns:a16="http://schemas.microsoft.com/office/drawing/2014/main" val="3994325466"/>
                  </a:ext>
                </a:extLst>
              </a:tr>
              <a:tr h="370840">
                <a:tc>
                  <a:txBody>
                    <a:bodyPr/>
                    <a:lstStyle/>
                    <a:p>
                      <a:r>
                        <a:rPr lang="en-US" sz="1000" b="1"/>
                        <a:t>@TokioMAmerica - 2025-08-11 17:06:41</a:t>
                      </a:r>
                      <a:r>
                        <a:rPr lang="en-US" sz="1000"/>
                        <a:t>
 Our new CEO, Kenyu Okuda, &amp;amp; our leadership team are visiting our offices this month to share their vision for TMA's future! Their first stop was our Pasadena, CA, office. https://t.co/ybB012nnfH</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0.6803 %</a:t>
                      </a:r>
                    </a:p>
                  </a:txBody>
                  <a:tcPr/>
                </a:tc>
                <a:extLst>
                  <a:ext uri="{0D108BD9-81ED-4DB2-BD59-A6C34878D82A}">
                    <a16:rowId xmlns:a16="http://schemas.microsoft.com/office/drawing/2014/main" val="3165369126"/>
                  </a:ext>
                </a:extLst>
              </a:tr>
              <a:tr h="370840">
                <a:tc>
                  <a:txBody>
                    <a:bodyPr/>
                    <a:lstStyle/>
                    <a:p>
                      <a:r>
                        <a:rPr lang="en-US" sz="1000" b="1"/>
                        <a:t>@TokioMAmerica - 2025-08-15 13:12:35</a:t>
                      </a:r>
                      <a:r>
                        <a:rPr lang="en-US" sz="1000"/>
                        <a:t>
 We're prout to stand alongside @Hillsides, our Pasadena, CA office's local charity of the month. They provide mental health services, treatment, foster care &amp;amp; adoption, transitional housing &amp;amp; skill-development for young adults, &amp;amp; school-based services to kids &amp;amp; adults in need. https://t.co/AKx17tSqJw</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0.6803 %</a:t>
                      </a:r>
                    </a:p>
                  </a:txBody>
                  <a:tcPr/>
                </a:tc>
                <a:extLst>
                  <a:ext uri="{0D108BD9-81ED-4DB2-BD59-A6C34878D82A}">
                    <a16:rowId xmlns:a16="http://schemas.microsoft.com/office/drawing/2014/main" val="3772329557"/>
                  </a:ext>
                </a:extLst>
              </a:tr>
            </a:tbl>
          </a:graphicData>
        </a:graphic>
      </p:graphicFrame>
      <p:sp>
        <p:nvSpPr>
          <p:cNvPr id="4" name="Text Placeholder 3">
            <a:extLst>
              <a:ext uri="{FF2B5EF4-FFF2-40B4-BE49-F238E27FC236}">
                <a16:creationId xmlns:a16="http://schemas.microsoft.com/office/drawing/2014/main" id="{70DF09FC-9A61-4692-8A56-A904C8C7E40A}"/>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3518972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8722F-C18E-4B28-9BB9-988E574BD133}"/>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4D23DD15-5522-4B28-B4C6-47BA6B8BBE8E}"/>
              </a:ext>
            </a:extLst>
          </p:cNvPr>
          <p:cNvGraphicFramePr>
            <a:graphicFrameLocks noGrp="1"/>
          </p:cNvGraphicFramePr>
          <p:nvPr>
            <p:ph type="tbl" sz="quarter" idx="13"/>
            <p:extLst>
              <p:ext uri="{D42A27DB-BD31-4B8C-83A1-F6EECF244321}">
                <p14:modId xmlns:p14="http://schemas.microsoft.com/office/powerpoint/2010/main" val="873394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065447556"/>
                    </a:ext>
                  </a:extLst>
                </a:gridCol>
                <a:gridCol w="658368">
                  <a:extLst>
                    <a:ext uri="{9D8B030D-6E8A-4147-A177-3AD203B41FA5}">
                      <a16:colId xmlns:a16="http://schemas.microsoft.com/office/drawing/2014/main" val="3397503530"/>
                    </a:ext>
                  </a:extLst>
                </a:gridCol>
                <a:gridCol w="658368">
                  <a:extLst>
                    <a:ext uri="{9D8B030D-6E8A-4147-A177-3AD203B41FA5}">
                      <a16:colId xmlns:a16="http://schemas.microsoft.com/office/drawing/2014/main" val="3968722385"/>
                    </a:ext>
                  </a:extLst>
                </a:gridCol>
                <a:gridCol w="658368">
                  <a:extLst>
                    <a:ext uri="{9D8B030D-6E8A-4147-A177-3AD203B41FA5}">
                      <a16:colId xmlns:a16="http://schemas.microsoft.com/office/drawing/2014/main" val="3688674978"/>
                    </a:ext>
                  </a:extLst>
                </a:gridCol>
                <a:gridCol w="658368">
                  <a:extLst>
                    <a:ext uri="{9D8B030D-6E8A-4147-A177-3AD203B41FA5}">
                      <a16:colId xmlns:a16="http://schemas.microsoft.com/office/drawing/2014/main" val="267444515"/>
                    </a:ext>
                  </a:extLst>
                </a:gridCol>
                <a:gridCol w="658368">
                  <a:extLst>
                    <a:ext uri="{9D8B030D-6E8A-4147-A177-3AD203B41FA5}">
                      <a16:colId xmlns:a16="http://schemas.microsoft.com/office/drawing/2014/main" val="2538306559"/>
                    </a:ext>
                  </a:extLst>
                </a:gridCol>
                <a:gridCol w="658368">
                  <a:extLst>
                    <a:ext uri="{9D8B030D-6E8A-4147-A177-3AD203B41FA5}">
                      <a16:colId xmlns:a16="http://schemas.microsoft.com/office/drawing/2014/main" val="1524696991"/>
                    </a:ext>
                  </a:extLst>
                </a:gridCol>
                <a:gridCol w="658368">
                  <a:extLst>
                    <a:ext uri="{9D8B030D-6E8A-4147-A177-3AD203B41FA5}">
                      <a16:colId xmlns:a16="http://schemas.microsoft.com/office/drawing/2014/main" val="3594105958"/>
                    </a:ext>
                  </a:extLst>
                </a:gridCol>
                <a:gridCol w="658368">
                  <a:extLst>
                    <a:ext uri="{9D8B030D-6E8A-4147-A177-3AD203B41FA5}">
                      <a16:colId xmlns:a16="http://schemas.microsoft.com/office/drawing/2014/main" val="4098697457"/>
                    </a:ext>
                  </a:extLst>
                </a:gridCol>
                <a:gridCol w="658368">
                  <a:extLst>
                    <a:ext uri="{9D8B030D-6E8A-4147-A177-3AD203B41FA5}">
                      <a16:colId xmlns:a16="http://schemas.microsoft.com/office/drawing/2014/main" val="3798340956"/>
                    </a:ext>
                  </a:extLst>
                </a:gridCol>
                <a:gridCol w="658368">
                  <a:extLst>
                    <a:ext uri="{9D8B030D-6E8A-4147-A177-3AD203B41FA5}">
                      <a16:colId xmlns:a16="http://schemas.microsoft.com/office/drawing/2014/main" val="2783266450"/>
                    </a:ext>
                  </a:extLst>
                </a:gridCol>
                <a:gridCol w="658368">
                  <a:extLst>
                    <a:ext uri="{9D8B030D-6E8A-4147-A177-3AD203B41FA5}">
                      <a16:colId xmlns:a16="http://schemas.microsoft.com/office/drawing/2014/main" val="80631151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724396750"/>
                  </a:ext>
                </a:extLst>
              </a:tr>
              <a:tr h="370840">
                <a:tc>
                  <a:txBody>
                    <a:bodyPr/>
                    <a:lstStyle/>
                    <a:p>
                      <a:r>
                        <a:rPr lang="en-US" sz="1000"/>
                        <a:t>25170</a:t>
                      </a:r>
                    </a:p>
                  </a:txBody>
                  <a:tcPr/>
                </a:tc>
                <a:tc>
                  <a:txBody>
                    <a:bodyPr/>
                    <a:lstStyle/>
                    <a:p>
                      <a:r>
                        <a:rPr lang="en-US" sz="1000"/>
                        <a:t>279</a:t>
                      </a:r>
                    </a:p>
                  </a:txBody>
                  <a:tcPr/>
                </a:tc>
                <a:tc>
                  <a:txBody>
                    <a:bodyPr/>
                    <a:lstStyle/>
                    <a:p>
                      <a:r>
                        <a:rPr lang="en-US" sz="1000"/>
                        <a:t>13</a:t>
                      </a:r>
                    </a:p>
                  </a:txBody>
                  <a:tcPr/>
                </a:tc>
                <a:tc>
                  <a:txBody>
                    <a:bodyPr/>
                    <a:lstStyle/>
                    <a:p>
                      <a:r>
                        <a:rPr lang="en-US" sz="1000"/>
                        <a:t>730</a:t>
                      </a:r>
                    </a:p>
                  </a:txBody>
                  <a:tcPr/>
                </a:tc>
                <a:tc>
                  <a:txBody>
                    <a:bodyPr/>
                    <a:lstStyle/>
                    <a:p>
                      <a:r>
                        <a:rPr lang="en-US" sz="1000"/>
                        <a:t>56.153846153846</a:t>
                      </a:r>
                    </a:p>
                  </a:txBody>
                  <a:tcPr/>
                </a:tc>
                <a:tc>
                  <a:txBody>
                    <a:bodyPr/>
                    <a:lstStyle/>
                    <a:p>
                      <a:r>
                        <a:rPr lang="en-US" sz="1000"/>
                        <a:t>13</a:t>
                      </a:r>
                    </a:p>
                  </a:txBody>
                  <a:tcPr/>
                </a:tc>
                <a:tc>
                  <a:txBody>
                    <a:bodyPr/>
                    <a:lstStyle/>
                    <a:p>
                      <a:r>
                        <a:rPr lang="en-US" sz="1000"/>
                        <a:t>8</a:t>
                      </a:r>
                    </a:p>
                  </a:txBody>
                  <a:tcPr/>
                </a:tc>
                <a:tc>
                  <a:txBody>
                    <a:bodyPr/>
                    <a:lstStyle/>
                    <a:p>
                      <a:r>
                        <a:rPr lang="en-US" sz="1000"/>
                        <a:t>3548</a:t>
                      </a:r>
                    </a:p>
                  </a:txBody>
                  <a:tcPr/>
                </a:tc>
                <a:tc>
                  <a:txBody>
                    <a:bodyPr/>
                    <a:lstStyle/>
                    <a:p>
                      <a:r>
                        <a:rPr lang="en-US" sz="1000"/>
                        <a:t>22789</a:t>
                      </a:r>
                    </a:p>
                  </a:txBody>
                  <a:tcPr/>
                </a:tc>
                <a:tc>
                  <a:txBody>
                    <a:bodyPr/>
                    <a:lstStyle/>
                    <a:p>
                      <a:r>
                        <a:rPr lang="en-US" sz="1000"/>
                        <a:t>1753</a:t>
                      </a:r>
                    </a:p>
                  </a:txBody>
                  <a:tcPr/>
                </a:tc>
                <a:tc>
                  <a:txBody>
                    <a:bodyPr/>
                    <a:lstStyle/>
                    <a:p>
                      <a:r>
                        <a:rPr lang="en-US" sz="1000"/>
                        <a:t>11.913910794096 %</a:t>
                      </a:r>
                    </a:p>
                  </a:txBody>
                  <a:tcPr/>
                </a:tc>
                <a:tc>
                  <a:txBody>
                    <a:bodyPr/>
                    <a:lstStyle/>
                    <a:p>
                      <a:r>
                        <a:rPr lang="en-US" sz="1000"/>
                        <a:t>0</a:t>
                      </a:r>
                    </a:p>
                  </a:txBody>
                  <a:tcPr/>
                </a:tc>
                <a:extLst>
                  <a:ext uri="{0D108BD9-81ED-4DB2-BD59-A6C34878D82A}">
                    <a16:rowId xmlns:a16="http://schemas.microsoft.com/office/drawing/2014/main" val="1268057844"/>
                  </a:ext>
                </a:extLst>
              </a:tr>
            </a:tbl>
          </a:graphicData>
        </a:graphic>
      </p:graphicFrame>
      <p:sp>
        <p:nvSpPr>
          <p:cNvPr id="4" name="Text Placeholder 3">
            <a:extLst>
              <a:ext uri="{FF2B5EF4-FFF2-40B4-BE49-F238E27FC236}">
                <a16:creationId xmlns:a16="http://schemas.microsoft.com/office/drawing/2014/main" id="{25EBEB00-E698-460A-879B-B0499DA78985}"/>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3291890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232E5-7E31-4FD6-9D30-1C840DDE313F}"/>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9A52B035-261B-431A-AAC1-AD99AADA8A58}"/>
              </a:ext>
            </a:extLst>
          </p:cNvPr>
          <p:cNvGraphicFramePr>
            <a:graphicFrameLocks noGrp="1"/>
          </p:cNvGraphicFramePr>
          <p:nvPr>
            <p:ph type="chart" sz="quarter" idx="13"/>
            <p:extLst>
              <p:ext uri="{D42A27DB-BD31-4B8C-83A1-F6EECF244321}">
                <p14:modId xmlns:p14="http://schemas.microsoft.com/office/powerpoint/2010/main" val="83807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408C41-8F6E-4945-999C-313E7C5D9CE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81B2196-97B2-4A9A-8591-9FA85D700A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00150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D00FB-701A-4127-B9E8-06A6A20D9FDB}"/>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E6224DEC-E49C-4EA6-A708-ED25617F8ABB}"/>
              </a:ext>
            </a:extLst>
          </p:cNvPr>
          <p:cNvGraphicFramePr>
            <a:graphicFrameLocks noGrp="1"/>
          </p:cNvGraphicFramePr>
          <p:nvPr>
            <p:ph type="chart" sz="quarter" idx="13"/>
            <p:extLst>
              <p:ext uri="{D42A27DB-BD31-4B8C-83A1-F6EECF244321}">
                <p14:modId xmlns:p14="http://schemas.microsoft.com/office/powerpoint/2010/main" val="916331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9A847C-D25A-4D66-8220-44245F5CCAD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5F0C2C7-736D-4812-BEF3-5B6B09B8D0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54194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D3C6B-E3BD-4370-BFFA-C32ED469B303}"/>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53B381BC-5B0F-4FA4-B2B3-D3F37B3884AA}"/>
              </a:ext>
            </a:extLst>
          </p:cNvPr>
          <p:cNvGraphicFramePr>
            <a:graphicFrameLocks noGrp="1"/>
          </p:cNvGraphicFramePr>
          <p:nvPr>
            <p:ph type="chart" sz="quarter" idx="13"/>
            <p:extLst>
              <p:ext uri="{D42A27DB-BD31-4B8C-83A1-F6EECF244321}">
                <p14:modId xmlns:p14="http://schemas.microsoft.com/office/powerpoint/2010/main" val="17602089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C6F0FE-A8DE-4F97-9E3E-AC42B15D15C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7D42259-D3CB-43DC-BAB2-AA1139F092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20967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C4ED3-E7C8-49FB-BC6F-D5F82E3AA83F}"/>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6EC1E90F-70AF-4AB3-A4FA-70BFEABC995B}"/>
              </a:ext>
            </a:extLst>
          </p:cNvPr>
          <p:cNvGraphicFramePr>
            <a:graphicFrameLocks noGrp="1"/>
          </p:cNvGraphicFramePr>
          <p:nvPr>
            <p:ph type="chart" sz="quarter" idx="13"/>
            <p:extLst>
              <p:ext uri="{D42A27DB-BD31-4B8C-83A1-F6EECF244321}">
                <p14:modId xmlns:p14="http://schemas.microsoft.com/office/powerpoint/2010/main" val="2909371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5CD367-A6B9-4F63-9C6D-343FA8FDC49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1D33B37-47C3-4D11-98C4-569ABBB624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4398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19AD7-910F-4A3B-9CA5-01FB6FF79EF6}"/>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DC935ECC-BBF8-44FC-BCB4-0EEAB7F83192}"/>
              </a:ext>
            </a:extLst>
          </p:cNvPr>
          <p:cNvGraphicFramePr>
            <a:graphicFrameLocks noGrp="1"/>
          </p:cNvGraphicFramePr>
          <p:nvPr>
            <p:ph type="tbl" sz="quarter" idx="13"/>
            <p:extLst>
              <p:ext uri="{D42A27DB-BD31-4B8C-83A1-F6EECF244321}">
                <p14:modId xmlns:p14="http://schemas.microsoft.com/office/powerpoint/2010/main" val="4224120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865230214"/>
                    </a:ext>
                  </a:extLst>
                </a:gridCol>
                <a:gridCol w="905256">
                  <a:extLst>
                    <a:ext uri="{9D8B030D-6E8A-4147-A177-3AD203B41FA5}">
                      <a16:colId xmlns:a16="http://schemas.microsoft.com/office/drawing/2014/main" val="3328782216"/>
                    </a:ext>
                  </a:extLst>
                </a:gridCol>
                <a:gridCol w="576072">
                  <a:extLst>
                    <a:ext uri="{9D8B030D-6E8A-4147-A177-3AD203B41FA5}">
                      <a16:colId xmlns:a16="http://schemas.microsoft.com/office/drawing/2014/main" val="2253963328"/>
                    </a:ext>
                  </a:extLst>
                </a:gridCol>
                <a:gridCol w="576072">
                  <a:extLst>
                    <a:ext uri="{9D8B030D-6E8A-4147-A177-3AD203B41FA5}">
                      <a16:colId xmlns:a16="http://schemas.microsoft.com/office/drawing/2014/main" val="4179889809"/>
                    </a:ext>
                  </a:extLst>
                </a:gridCol>
                <a:gridCol w="576072">
                  <a:extLst>
                    <a:ext uri="{9D8B030D-6E8A-4147-A177-3AD203B41FA5}">
                      <a16:colId xmlns:a16="http://schemas.microsoft.com/office/drawing/2014/main" val="2681180874"/>
                    </a:ext>
                  </a:extLst>
                </a:gridCol>
                <a:gridCol w="576072">
                  <a:extLst>
                    <a:ext uri="{9D8B030D-6E8A-4147-A177-3AD203B41FA5}">
                      <a16:colId xmlns:a16="http://schemas.microsoft.com/office/drawing/2014/main" val="4126672191"/>
                    </a:ext>
                  </a:extLst>
                </a:gridCol>
                <a:gridCol w="576072">
                  <a:extLst>
                    <a:ext uri="{9D8B030D-6E8A-4147-A177-3AD203B41FA5}">
                      <a16:colId xmlns:a16="http://schemas.microsoft.com/office/drawing/2014/main" val="2086776846"/>
                    </a:ext>
                  </a:extLst>
                </a:gridCol>
                <a:gridCol w="576072">
                  <a:extLst>
                    <a:ext uri="{9D8B030D-6E8A-4147-A177-3AD203B41FA5}">
                      <a16:colId xmlns:a16="http://schemas.microsoft.com/office/drawing/2014/main" val="4062761434"/>
                    </a:ext>
                  </a:extLst>
                </a:gridCol>
                <a:gridCol w="576072">
                  <a:extLst>
                    <a:ext uri="{9D8B030D-6E8A-4147-A177-3AD203B41FA5}">
                      <a16:colId xmlns:a16="http://schemas.microsoft.com/office/drawing/2014/main" val="3913087327"/>
                    </a:ext>
                  </a:extLst>
                </a:gridCol>
                <a:gridCol w="576072">
                  <a:extLst>
                    <a:ext uri="{9D8B030D-6E8A-4147-A177-3AD203B41FA5}">
                      <a16:colId xmlns:a16="http://schemas.microsoft.com/office/drawing/2014/main" val="82396954"/>
                    </a:ext>
                  </a:extLst>
                </a:gridCol>
                <a:gridCol w="576072">
                  <a:extLst>
                    <a:ext uri="{9D8B030D-6E8A-4147-A177-3AD203B41FA5}">
                      <a16:colId xmlns:a16="http://schemas.microsoft.com/office/drawing/2014/main" val="3680463682"/>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2271513486"/>
                  </a:ext>
                </a:extLst>
              </a:tr>
              <a:tr h="370840">
                <a:tc>
                  <a:txBody>
                    <a:bodyPr/>
                    <a:lstStyle/>
                    <a:p>
                      <a:r>
                        <a:rPr lang="en-US" sz="1000"/>
                        <a:t>08/04/2025 13:41:08</a:t>
                      </a:r>
                    </a:p>
                  </a:txBody>
                  <a:tcPr/>
                </a:tc>
                <a:tc>
                  <a:txBody>
                    <a:bodyPr/>
                    <a:lstStyle/>
                    <a:p>
                      <a:r>
                        <a:rPr lang="en-US" sz="1000"/>
                        <a:t>08/04/2025 13:41:08</a:t>
                      </a:r>
                    </a:p>
                  </a:txBody>
                  <a:tcPr/>
                </a:tc>
                <a:tc>
                  <a:txBody>
                    <a:bodyPr/>
                    <a:lstStyle/>
                    <a:p>
                      <a:r>
                        <a:rPr lang="en-US" sz="1000"/>
                        <a:t>Image</a:t>
                      </a:r>
                    </a:p>
                  </a:txBody>
                  <a:tcPr/>
                </a:tc>
                <a:tc>
                  <a:txBody>
                    <a:bodyPr/>
                    <a:lstStyle/>
                    <a:p>
                      <a:r>
                        <a:rPr lang="en-US" sz="1000"/>
                        <a:t>150</a:t>
                      </a:r>
                    </a:p>
                  </a:txBody>
                  <a:tcPr/>
                </a:tc>
                <a:tc>
                  <a:txBody>
                    <a:bodyPr/>
                    <a:lstStyle/>
                    <a:p>
                      <a:r>
                        <a:rPr lang="en-US" sz="1000"/>
                        <a:t>2</a:t>
                      </a:r>
                    </a:p>
                  </a:txBody>
                  <a:tcPr/>
                </a:tc>
                <a:tc>
                  <a:txBody>
                    <a:bodyPr/>
                    <a:lstStyle/>
                    <a:p>
                      <a:r>
                        <a:rPr lang="en-US" sz="1000"/>
                        <a:t>1</a:t>
                      </a:r>
                    </a:p>
                  </a:txBody>
                  <a:tcPr/>
                </a:tc>
                <a:tc>
                  <a:txBody>
                    <a:bodyPr/>
                    <a:lstStyle/>
                    <a:p>
                      <a:r>
                        <a:rPr lang="en-US" sz="1000"/>
                        <a:t>47</a:t>
                      </a:r>
                    </a:p>
                  </a:txBody>
                  <a:tcPr/>
                </a:tc>
                <a:tc>
                  <a:txBody>
                    <a:bodyPr/>
                    <a:lstStyle/>
                    <a:p>
                      <a:r>
                        <a:rPr lang="en-US" sz="1000"/>
                        <a:t>8.4638171815489 %</a:t>
                      </a:r>
                    </a:p>
                  </a:txBody>
                  <a:tcPr/>
                </a:tc>
                <a:tc>
                  <a:txBody>
                    <a:bodyPr/>
                    <a:lstStyle/>
                    <a:p>
                      <a:r>
                        <a:rPr lang="en-US" sz="1000"/>
                        <a:t>2363</a:t>
                      </a:r>
                    </a:p>
                  </a:txBody>
                  <a:tcPr/>
                </a:tc>
                <a:tc>
                  <a:txBody>
                    <a:bodyPr/>
                    <a:lstStyle/>
                    <a:p>
                      <a:r>
                        <a:rPr lang="en-US" sz="1000"/>
                        <a:t>1600</a:t>
                      </a:r>
                    </a:p>
                  </a:txBody>
                  <a:tcPr/>
                </a:tc>
                <a:tc>
                  <a:txBody>
                    <a:bodyPr/>
                    <a:lstStyle/>
                    <a:p>
                      <a:r>
                        <a:rPr lang="en-US" sz="1000"/>
                        <a:t>n/a</a:t>
                      </a:r>
                    </a:p>
                  </a:txBody>
                  <a:tcPr/>
                </a:tc>
                <a:extLst>
                  <a:ext uri="{0D108BD9-81ED-4DB2-BD59-A6C34878D82A}">
                    <a16:rowId xmlns:a16="http://schemas.microsoft.com/office/drawing/2014/main" val="1379621702"/>
                  </a:ext>
                </a:extLst>
              </a:tr>
              <a:tr h="370840">
                <a:tc>
                  <a:txBody>
                    <a:bodyPr/>
                    <a:lstStyle/>
                    <a:p>
                      <a:r>
                        <a:rPr lang="en-US" sz="1000"/>
                        <a:t>08/11/2025 17:07:24</a:t>
                      </a:r>
                    </a:p>
                  </a:txBody>
                  <a:tcPr/>
                </a:tc>
                <a:tc>
                  <a:txBody>
                    <a:bodyPr/>
                    <a:lstStyle/>
                    <a:p>
                      <a:r>
                        <a:rPr lang="en-US" sz="1000"/>
                        <a:t>08/11/2025 17:07:24</a:t>
                      </a:r>
                    </a:p>
                  </a:txBody>
                  <a:tcPr/>
                </a:tc>
                <a:tc>
                  <a:txBody>
                    <a:bodyPr/>
                    <a:lstStyle/>
                    <a:p>
                      <a:r>
                        <a:rPr lang="en-US" sz="1000"/>
                        <a:t>Gallery</a:t>
                      </a:r>
                    </a:p>
                  </a:txBody>
                  <a:tcPr/>
                </a:tc>
                <a:tc>
                  <a:txBody>
                    <a:bodyPr/>
                    <a:lstStyle/>
                    <a:p>
                      <a:r>
                        <a:rPr lang="en-US" sz="1000"/>
                        <a:t>139</a:t>
                      </a:r>
                    </a:p>
                  </a:txBody>
                  <a:tcPr/>
                </a:tc>
                <a:tc>
                  <a:txBody>
                    <a:bodyPr/>
                    <a:lstStyle/>
                    <a:p>
                      <a:r>
                        <a:rPr lang="en-US" sz="1000"/>
                        <a:t>0</a:t>
                      </a:r>
                    </a:p>
                  </a:txBody>
                  <a:tcPr/>
                </a:tc>
                <a:tc>
                  <a:txBody>
                    <a:bodyPr/>
                    <a:lstStyle/>
                    <a:p>
                      <a:r>
                        <a:rPr lang="en-US" sz="1000"/>
                        <a:t>0</a:t>
                      </a:r>
                    </a:p>
                  </a:txBody>
                  <a:tcPr/>
                </a:tc>
                <a:tc>
                  <a:txBody>
                    <a:bodyPr/>
                    <a:lstStyle/>
                    <a:p>
                      <a:r>
                        <a:rPr lang="en-US" sz="1000"/>
                        <a:t>1499</a:t>
                      </a:r>
                    </a:p>
                  </a:txBody>
                  <a:tcPr/>
                </a:tc>
                <a:tc>
                  <a:txBody>
                    <a:bodyPr/>
                    <a:lstStyle/>
                    <a:p>
                      <a:r>
                        <a:rPr lang="en-US" sz="1000"/>
                        <a:t>29.879605983218 %</a:t>
                      </a:r>
                    </a:p>
                  </a:txBody>
                  <a:tcPr/>
                </a:tc>
                <a:tc>
                  <a:txBody>
                    <a:bodyPr/>
                    <a:lstStyle/>
                    <a:p>
                      <a:r>
                        <a:rPr lang="en-US" sz="1000"/>
                        <a:t>5482</a:t>
                      </a:r>
                    </a:p>
                  </a:txBody>
                  <a:tcPr/>
                </a:tc>
                <a:tc>
                  <a:txBody>
                    <a:bodyPr/>
                    <a:lstStyle/>
                    <a:p>
                      <a:r>
                        <a:rPr lang="en-US" sz="1000"/>
                        <a:t>2860</a:t>
                      </a:r>
                    </a:p>
                  </a:txBody>
                  <a:tcPr/>
                </a:tc>
                <a:tc>
                  <a:txBody>
                    <a:bodyPr/>
                    <a:lstStyle/>
                    <a:p>
                      <a:r>
                        <a:rPr lang="en-US" sz="1000"/>
                        <a:t>n/a</a:t>
                      </a:r>
                    </a:p>
                  </a:txBody>
                  <a:tcPr/>
                </a:tc>
                <a:extLst>
                  <a:ext uri="{0D108BD9-81ED-4DB2-BD59-A6C34878D82A}">
                    <a16:rowId xmlns:a16="http://schemas.microsoft.com/office/drawing/2014/main" val="2957345467"/>
                  </a:ext>
                </a:extLst>
              </a:tr>
              <a:tr h="370840">
                <a:tc>
                  <a:txBody>
                    <a:bodyPr/>
                    <a:lstStyle/>
                    <a:p>
                      <a:r>
                        <a:rPr lang="en-US" sz="1000"/>
                        <a:t>08/28/2025 11:49:45</a:t>
                      </a:r>
                    </a:p>
                  </a:txBody>
                  <a:tcPr/>
                </a:tc>
                <a:tc>
                  <a:txBody>
                    <a:bodyPr/>
                    <a:lstStyle/>
                    <a:p>
                      <a:r>
                        <a:rPr lang="en-US" sz="1000"/>
                        <a:t>08/28/2025 11:49:45</a:t>
                      </a:r>
                    </a:p>
                  </a:txBody>
                  <a:tcPr/>
                </a:tc>
                <a:tc>
                  <a:txBody>
                    <a:bodyPr/>
                    <a:lstStyle/>
                    <a:p>
                      <a:r>
                        <a:rPr lang="en-US" sz="1000"/>
                        <a:t>Gallery</a:t>
                      </a:r>
                    </a:p>
                  </a:txBody>
                  <a:tcPr/>
                </a:tc>
                <a:tc>
                  <a:txBody>
                    <a:bodyPr/>
                    <a:lstStyle/>
                    <a:p>
                      <a:r>
                        <a:rPr lang="en-US" sz="1000"/>
                        <a:t>75</a:t>
                      </a:r>
                    </a:p>
                  </a:txBody>
                  <a:tcPr/>
                </a:tc>
                <a:tc>
                  <a:txBody>
                    <a:bodyPr/>
                    <a:lstStyle/>
                    <a:p>
                      <a:r>
                        <a:rPr lang="en-US" sz="1000"/>
                        <a:t>0</a:t>
                      </a:r>
                    </a:p>
                  </a:txBody>
                  <a:tcPr/>
                </a:tc>
                <a:tc>
                  <a:txBody>
                    <a:bodyPr/>
                    <a:lstStyle/>
                    <a:p>
                      <a:r>
                        <a:rPr lang="en-US" sz="1000"/>
                        <a:t>3</a:t>
                      </a:r>
                    </a:p>
                  </a:txBody>
                  <a:tcPr/>
                </a:tc>
                <a:tc>
                  <a:txBody>
                    <a:bodyPr/>
                    <a:lstStyle/>
                    <a:p>
                      <a:r>
                        <a:rPr lang="en-US" sz="1000"/>
                        <a:t>1180</a:t>
                      </a:r>
                    </a:p>
                  </a:txBody>
                  <a:tcPr/>
                </a:tc>
                <a:tc>
                  <a:txBody>
                    <a:bodyPr/>
                    <a:lstStyle/>
                    <a:p>
                      <a:r>
                        <a:rPr lang="en-US" sz="1000"/>
                        <a:t>36.379410063621 %</a:t>
                      </a:r>
                    </a:p>
                  </a:txBody>
                  <a:tcPr/>
                </a:tc>
                <a:tc>
                  <a:txBody>
                    <a:bodyPr/>
                    <a:lstStyle/>
                    <a:p>
                      <a:r>
                        <a:rPr lang="en-US" sz="1000"/>
                        <a:t>3458</a:t>
                      </a:r>
                    </a:p>
                  </a:txBody>
                  <a:tcPr/>
                </a:tc>
                <a:tc>
                  <a:txBody>
                    <a:bodyPr/>
                    <a:lstStyle/>
                    <a:p>
                      <a:r>
                        <a:rPr lang="en-US" sz="1000"/>
                        <a:t>2065</a:t>
                      </a:r>
                    </a:p>
                  </a:txBody>
                  <a:tcPr/>
                </a:tc>
                <a:tc>
                  <a:txBody>
                    <a:bodyPr/>
                    <a:lstStyle/>
                    <a:p>
                      <a:r>
                        <a:rPr lang="en-US" sz="1000"/>
                        <a:t>n/a</a:t>
                      </a:r>
                    </a:p>
                  </a:txBody>
                  <a:tcPr/>
                </a:tc>
                <a:extLst>
                  <a:ext uri="{0D108BD9-81ED-4DB2-BD59-A6C34878D82A}">
                    <a16:rowId xmlns:a16="http://schemas.microsoft.com/office/drawing/2014/main" val="2456869331"/>
                  </a:ext>
                </a:extLst>
              </a:tr>
            </a:tbl>
          </a:graphicData>
        </a:graphic>
      </p:graphicFrame>
      <p:sp>
        <p:nvSpPr>
          <p:cNvPr id="4" name="Text Placeholder 3">
            <a:extLst>
              <a:ext uri="{FF2B5EF4-FFF2-40B4-BE49-F238E27FC236}">
                <a16:creationId xmlns:a16="http://schemas.microsoft.com/office/drawing/2014/main" id="{830D20D9-3F35-4731-9F16-6BF94C3827FD}"/>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12726298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E7E61-9934-450B-BBCA-F06403DE44F2}"/>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77C6ED52-B4C6-4C14-AB85-556208A48639}"/>
              </a:ext>
            </a:extLst>
          </p:cNvPr>
          <p:cNvGraphicFramePr>
            <a:graphicFrameLocks noGrp="1"/>
          </p:cNvGraphicFramePr>
          <p:nvPr>
            <p:ph type="tbl" sz="quarter" idx="13"/>
            <p:extLst>
              <p:ext uri="{D42A27DB-BD31-4B8C-83A1-F6EECF244321}">
                <p14:modId xmlns:p14="http://schemas.microsoft.com/office/powerpoint/2010/main" val="977163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271016285"/>
                    </a:ext>
                  </a:extLst>
                </a:gridCol>
                <a:gridCol w="576072">
                  <a:extLst>
                    <a:ext uri="{9D8B030D-6E8A-4147-A177-3AD203B41FA5}">
                      <a16:colId xmlns:a16="http://schemas.microsoft.com/office/drawing/2014/main" val="2686755682"/>
                    </a:ext>
                  </a:extLst>
                </a:gridCol>
                <a:gridCol w="576072">
                  <a:extLst>
                    <a:ext uri="{9D8B030D-6E8A-4147-A177-3AD203B41FA5}">
                      <a16:colId xmlns:a16="http://schemas.microsoft.com/office/drawing/2014/main" val="1792394471"/>
                    </a:ext>
                  </a:extLst>
                </a:gridCol>
                <a:gridCol w="576072">
                  <a:extLst>
                    <a:ext uri="{9D8B030D-6E8A-4147-A177-3AD203B41FA5}">
                      <a16:colId xmlns:a16="http://schemas.microsoft.com/office/drawing/2014/main" val="791161320"/>
                    </a:ext>
                  </a:extLst>
                </a:gridCol>
                <a:gridCol w="576072">
                  <a:extLst>
                    <a:ext uri="{9D8B030D-6E8A-4147-A177-3AD203B41FA5}">
                      <a16:colId xmlns:a16="http://schemas.microsoft.com/office/drawing/2014/main" val="3284490742"/>
                    </a:ext>
                  </a:extLst>
                </a:gridCol>
                <a:gridCol w="576072">
                  <a:extLst>
                    <a:ext uri="{9D8B030D-6E8A-4147-A177-3AD203B41FA5}">
                      <a16:colId xmlns:a16="http://schemas.microsoft.com/office/drawing/2014/main" val="25184853"/>
                    </a:ext>
                  </a:extLst>
                </a:gridCol>
                <a:gridCol w="576072">
                  <a:extLst>
                    <a:ext uri="{9D8B030D-6E8A-4147-A177-3AD203B41FA5}">
                      <a16:colId xmlns:a16="http://schemas.microsoft.com/office/drawing/2014/main" val="2308777185"/>
                    </a:ext>
                  </a:extLst>
                </a:gridCol>
                <a:gridCol w="576072">
                  <a:extLst>
                    <a:ext uri="{9D8B030D-6E8A-4147-A177-3AD203B41FA5}">
                      <a16:colId xmlns:a16="http://schemas.microsoft.com/office/drawing/2014/main" val="2124317233"/>
                    </a:ext>
                  </a:extLst>
                </a:gridCol>
                <a:gridCol w="576072">
                  <a:extLst>
                    <a:ext uri="{9D8B030D-6E8A-4147-A177-3AD203B41FA5}">
                      <a16:colId xmlns:a16="http://schemas.microsoft.com/office/drawing/2014/main" val="1627041755"/>
                    </a:ext>
                  </a:extLst>
                </a:gridCol>
                <a:gridCol w="576072">
                  <a:extLst>
                    <a:ext uri="{9D8B030D-6E8A-4147-A177-3AD203B41FA5}">
                      <a16:colId xmlns:a16="http://schemas.microsoft.com/office/drawing/2014/main" val="904433316"/>
                    </a:ext>
                  </a:extLst>
                </a:gridCol>
                <a:gridCol w="576072">
                  <a:extLst>
                    <a:ext uri="{9D8B030D-6E8A-4147-A177-3AD203B41FA5}">
                      <a16:colId xmlns:a16="http://schemas.microsoft.com/office/drawing/2014/main" val="395434985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4106594026"/>
                  </a:ext>
                </a:extLst>
              </a:tr>
              <a:tr h="370840">
                <a:tc>
                  <a:txBody>
                    <a:bodyPr/>
                    <a:lstStyle/>
                    <a:p>
                      <a:r>
                        <a:rPr lang="en-US" sz="1000"/>
                        <a:t>tmamerica</a:t>
                      </a:r>
                    </a:p>
                  </a:txBody>
                  <a:tcPr/>
                </a:tc>
                <a:tc>
                  <a:txBody>
                    <a:bodyPr/>
                    <a:lstStyle/>
                    <a:p>
                      <a:r>
                        <a:rPr lang="en-US" sz="1000"/>
                        <a:t>637</a:t>
                      </a:r>
                    </a:p>
                  </a:txBody>
                  <a:tcPr/>
                </a:tc>
                <a:tc>
                  <a:txBody>
                    <a:bodyPr/>
                    <a:lstStyle/>
                    <a:p>
                      <a:r>
                        <a:rPr lang="en-US" sz="1000"/>
                        <a:t>12</a:t>
                      </a:r>
                    </a:p>
                  </a:txBody>
                  <a:tcPr/>
                </a:tc>
                <a:tc>
                  <a:txBody>
                    <a:bodyPr/>
                    <a:lstStyle/>
                    <a:p>
                      <a:r>
                        <a:rPr lang="en-US" sz="1000"/>
                        <a:t>7</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93</a:t>
                      </a:r>
                    </a:p>
                  </a:txBody>
                  <a:tcPr/>
                </a:tc>
                <a:tc>
                  <a:txBody>
                    <a:bodyPr/>
                    <a:lstStyle/>
                    <a:p>
                      <a:r>
                        <a:rPr lang="en-US" sz="1000"/>
                        <a:t>3</a:t>
                      </a:r>
                    </a:p>
                  </a:txBody>
                  <a:tcPr/>
                </a:tc>
                <a:tc>
                  <a:txBody>
                    <a:bodyPr/>
                    <a:lstStyle/>
                    <a:p>
                      <a:r>
                        <a:rPr lang="en-US" sz="1000"/>
                        <a:t>1.1703 %</a:t>
                      </a:r>
                    </a:p>
                  </a:txBody>
                  <a:tcPr/>
                </a:tc>
                <a:extLst>
                  <a:ext uri="{0D108BD9-81ED-4DB2-BD59-A6C34878D82A}">
                    <a16:rowId xmlns:a16="http://schemas.microsoft.com/office/drawing/2014/main" val="1501884400"/>
                  </a:ext>
                </a:extLst>
              </a:tr>
            </a:tbl>
          </a:graphicData>
        </a:graphic>
      </p:graphicFrame>
      <p:sp>
        <p:nvSpPr>
          <p:cNvPr id="4" name="Text Placeholder 3">
            <a:extLst>
              <a:ext uri="{FF2B5EF4-FFF2-40B4-BE49-F238E27FC236}">
                <a16:creationId xmlns:a16="http://schemas.microsoft.com/office/drawing/2014/main" id="{B6B2C13E-2B4A-4FC0-96A2-2899D8CF203F}"/>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29013532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28CE4-F83E-413C-BD0A-D88835ABCBAB}"/>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CC65BAAE-AD8F-446A-B441-CBFCB6C04ACB}"/>
              </a:ext>
            </a:extLst>
          </p:cNvPr>
          <p:cNvGraphicFramePr>
            <a:graphicFrameLocks noGrp="1"/>
          </p:cNvGraphicFramePr>
          <p:nvPr>
            <p:ph type="chart" sz="quarter" idx="13"/>
            <p:extLst>
              <p:ext uri="{D42A27DB-BD31-4B8C-83A1-F6EECF244321}">
                <p14:modId xmlns:p14="http://schemas.microsoft.com/office/powerpoint/2010/main" val="115623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19FE13-FCF5-4398-95FE-C1D7CC2B7F6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F8FB0E5-CE96-4264-BD9C-3743D7FA00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91125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4E6D2-18B1-4DE2-A3FE-7013386957CB}"/>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23D0B101-5926-43F9-8CC2-07E9CFC99EAA}"/>
              </a:ext>
            </a:extLst>
          </p:cNvPr>
          <p:cNvGraphicFramePr>
            <a:graphicFrameLocks noGrp="1"/>
          </p:cNvGraphicFramePr>
          <p:nvPr>
            <p:ph type="chart" sz="quarter" idx="13"/>
            <p:extLst>
              <p:ext uri="{D42A27DB-BD31-4B8C-83A1-F6EECF244321}">
                <p14:modId xmlns:p14="http://schemas.microsoft.com/office/powerpoint/2010/main" val="2613229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5B7796-1530-4294-ABA7-1324B4CBDC0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359890D-E62F-4E0E-8851-DE4A7AA879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32058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62AEF-875B-470B-AD1C-6E5344CC1AA3}"/>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1C713500-1029-4FD2-8606-1A749514C961}"/>
              </a:ext>
            </a:extLst>
          </p:cNvPr>
          <p:cNvGraphicFramePr>
            <a:graphicFrameLocks noGrp="1"/>
          </p:cNvGraphicFramePr>
          <p:nvPr>
            <p:ph type="chart" sz="quarter" idx="13"/>
            <p:extLst>
              <p:ext uri="{D42A27DB-BD31-4B8C-83A1-F6EECF244321}">
                <p14:modId xmlns:p14="http://schemas.microsoft.com/office/powerpoint/2010/main" val="7927193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994314-5620-4409-8480-5CEABF9DE27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C5B8DB6-3AB3-4124-B66B-E8C8838A3F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92240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31BD7-65D4-4815-B501-56FD08F450B7}"/>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7D8904B9-F681-4FB4-BDF8-D216838157F4}"/>
              </a:ext>
            </a:extLst>
          </p:cNvPr>
          <p:cNvGraphicFramePr>
            <a:graphicFrameLocks noGrp="1"/>
          </p:cNvGraphicFramePr>
          <p:nvPr>
            <p:ph type="chart" sz="quarter" idx="13"/>
            <p:extLst>
              <p:ext uri="{D42A27DB-BD31-4B8C-83A1-F6EECF244321}">
                <p14:modId xmlns:p14="http://schemas.microsoft.com/office/powerpoint/2010/main" val="3513126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8665C8-17E2-4AC4-A4CC-01F7C813562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88F3B7D-13DF-455D-B882-B601C3A320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4665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CC952-79FF-452D-932F-BC27499E18C5}"/>
              </a:ext>
            </a:extLst>
          </p:cNvPr>
          <p:cNvSpPr>
            <a:spLocks noGrp="1"/>
          </p:cNvSpPr>
          <p:nvPr>
            <p:ph type="title"/>
          </p:nvPr>
        </p:nvSpPr>
        <p:spPr/>
        <p:txBody>
          <a:bodyPr/>
          <a:lstStyle/>
          <a:p>
            <a:r>
              <a:rPr lang="en-US"/>
              <a:t>Instagram Posts Table | Tokio Marine America</a:t>
            </a:r>
          </a:p>
        </p:txBody>
      </p:sp>
      <p:graphicFrame>
        <p:nvGraphicFramePr>
          <p:cNvPr id="5" name="Table Placeholder 4">
            <a:extLst>
              <a:ext uri="{FF2B5EF4-FFF2-40B4-BE49-F238E27FC236}">
                <a16:creationId xmlns:a16="http://schemas.microsoft.com/office/drawing/2014/main" id="{7332315E-EEFD-4F34-8144-C733AED0EA01}"/>
              </a:ext>
            </a:extLst>
          </p:cNvPr>
          <p:cNvGraphicFramePr>
            <a:graphicFrameLocks noGrp="1"/>
          </p:cNvGraphicFramePr>
          <p:nvPr>
            <p:ph type="tbl" sz="quarter" idx="13"/>
            <p:extLst>
              <p:ext uri="{D42A27DB-BD31-4B8C-83A1-F6EECF244321}">
                <p14:modId xmlns:p14="http://schemas.microsoft.com/office/powerpoint/2010/main" val="808223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69604320"/>
                    </a:ext>
                  </a:extLst>
                </a:gridCol>
                <a:gridCol w="822960">
                  <a:extLst>
                    <a:ext uri="{9D8B030D-6E8A-4147-A177-3AD203B41FA5}">
                      <a16:colId xmlns:a16="http://schemas.microsoft.com/office/drawing/2014/main" val="908579511"/>
                    </a:ext>
                  </a:extLst>
                </a:gridCol>
                <a:gridCol w="411480">
                  <a:extLst>
                    <a:ext uri="{9D8B030D-6E8A-4147-A177-3AD203B41FA5}">
                      <a16:colId xmlns:a16="http://schemas.microsoft.com/office/drawing/2014/main" val="205036823"/>
                    </a:ext>
                  </a:extLst>
                </a:gridCol>
                <a:gridCol w="411480">
                  <a:extLst>
                    <a:ext uri="{9D8B030D-6E8A-4147-A177-3AD203B41FA5}">
                      <a16:colId xmlns:a16="http://schemas.microsoft.com/office/drawing/2014/main" val="2988241876"/>
                    </a:ext>
                  </a:extLst>
                </a:gridCol>
                <a:gridCol w="411480">
                  <a:extLst>
                    <a:ext uri="{9D8B030D-6E8A-4147-A177-3AD203B41FA5}">
                      <a16:colId xmlns:a16="http://schemas.microsoft.com/office/drawing/2014/main" val="1196903630"/>
                    </a:ext>
                  </a:extLst>
                </a:gridCol>
                <a:gridCol w="411480">
                  <a:extLst>
                    <a:ext uri="{9D8B030D-6E8A-4147-A177-3AD203B41FA5}">
                      <a16:colId xmlns:a16="http://schemas.microsoft.com/office/drawing/2014/main" val="3495553075"/>
                    </a:ext>
                  </a:extLst>
                </a:gridCol>
                <a:gridCol w="411480">
                  <a:extLst>
                    <a:ext uri="{9D8B030D-6E8A-4147-A177-3AD203B41FA5}">
                      <a16:colId xmlns:a16="http://schemas.microsoft.com/office/drawing/2014/main" val="705250867"/>
                    </a:ext>
                  </a:extLst>
                </a:gridCol>
                <a:gridCol w="411480">
                  <a:extLst>
                    <a:ext uri="{9D8B030D-6E8A-4147-A177-3AD203B41FA5}">
                      <a16:colId xmlns:a16="http://schemas.microsoft.com/office/drawing/2014/main" val="3247980996"/>
                    </a:ext>
                  </a:extLst>
                </a:gridCol>
                <a:gridCol w="411480">
                  <a:extLst>
                    <a:ext uri="{9D8B030D-6E8A-4147-A177-3AD203B41FA5}">
                      <a16:colId xmlns:a16="http://schemas.microsoft.com/office/drawing/2014/main" val="3487506596"/>
                    </a:ext>
                  </a:extLst>
                </a:gridCol>
                <a:gridCol w="411480">
                  <a:extLst>
                    <a:ext uri="{9D8B030D-6E8A-4147-A177-3AD203B41FA5}">
                      <a16:colId xmlns:a16="http://schemas.microsoft.com/office/drawing/2014/main" val="4043962821"/>
                    </a:ext>
                  </a:extLst>
                </a:gridCol>
                <a:gridCol w="411480">
                  <a:extLst>
                    <a:ext uri="{9D8B030D-6E8A-4147-A177-3AD203B41FA5}">
                      <a16:colId xmlns:a16="http://schemas.microsoft.com/office/drawing/2014/main" val="4273189428"/>
                    </a:ext>
                  </a:extLst>
                </a:gridCol>
                <a:gridCol w="411480">
                  <a:extLst>
                    <a:ext uri="{9D8B030D-6E8A-4147-A177-3AD203B41FA5}">
                      <a16:colId xmlns:a16="http://schemas.microsoft.com/office/drawing/2014/main" val="3831609073"/>
                    </a:ext>
                  </a:extLst>
                </a:gridCol>
                <a:gridCol w="411480">
                  <a:extLst>
                    <a:ext uri="{9D8B030D-6E8A-4147-A177-3AD203B41FA5}">
                      <a16:colId xmlns:a16="http://schemas.microsoft.com/office/drawing/2014/main" val="584220658"/>
                    </a:ext>
                  </a:extLst>
                </a:gridCol>
                <a:gridCol w="411480">
                  <a:extLst>
                    <a:ext uri="{9D8B030D-6E8A-4147-A177-3AD203B41FA5}">
                      <a16:colId xmlns:a16="http://schemas.microsoft.com/office/drawing/2014/main" val="2861347505"/>
                    </a:ext>
                  </a:extLst>
                </a:gridCol>
                <a:gridCol w="411480">
                  <a:extLst>
                    <a:ext uri="{9D8B030D-6E8A-4147-A177-3AD203B41FA5}">
                      <a16:colId xmlns:a16="http://schemas.microsoft.com/office/drawing/2014/main" val="2366702847"/>
                    </a:ext>
                  </a:extLst>
                </a:gridCol>
                <a:gridCol w="411480">
                  <a:extLst>
                    <a:ext uri="{9D8B030D-6E8A-4147-A177-3AD203B41FA5}">
                      <a16:colId xmlns:a16="http://schemas.microsoft.com/office/drawing/2014/main" val="667981500"/>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542564987"/>
                  </a:ext>
                </a:extLst>
              </a:tr>
              <a:tr h="370840">
                <a:tc>
                  <a:txBody>
                    <a:bodyPr/>
                    <a:lstStyle/>
                    <a:p>
                      <a:r>
                        <a:rPr lang="en-US" sz="1000"/>
                        <a:t>08/11/2025 17:06:59</a:t>
                      </a:r>
                    </a:p>
                  </a:txBody>
                  <a:tcPr/>
                </a:tc>
                <a:tc>
                  <a:txBody>
                    <a:bodyPr/>
                    <a:lstStyle/>
                    <a:p>
                      <a:r>
                        <a:rPr lang="en-US" sz="1000"/>
                        <a:t>08/11/2025 17:06:59</a:t>
                      </a:r>
                    </a:p>
                  </a:txBody>
                  <a:tcPr/>
                </a:tc>
                <a:tc>
                  <a:txBody>
                    <a:bodyPr/>
                    <a:lstStyle/>
                    <a:p>
                      <a:r>
                        <a:rPr lang="en-US" sz="1000"/>
                        <a:t>Carousel</a:t>
                      </a:r>
                    </a:p>
                  </a:txBody>
                  <a:tcPr/>
                </a:tc>
                <a:tc>
                  <a:txBody>
                    <a:bodyPr/>
                    <a:lstStyle/>
                    <a:p>
                      <a:r>
                        <a:rPr lang="en-US" sz="1000"/>
                        <a:t>500</a:t>
                      </a:r>
                    </a:p>
                  </a:txBody>
                  <a:tcPr/>
                </a:tc>
                <a:tc>
                  <a:txBody>
                    <a:bodyPr/>
                    <a:lstStyle/>
                    <a:p>
                      <a:r>
                        <a:rPr lang="en-US" sz="1000"/>
                        <a:t>16</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17</a:t>
                      </a:r>
                    </a:p>
                  </a:txBody>
                  <a:tcPr/>
                </a:tc>
                <a:tc>
                  <a:txBody>
                    <a:bodyPr/>
                    <a:lstStyle/>
                    <a:p>
                      <a:r>
                        <a:rPr lang="en-US" sz="1000"/>
                        <a:t>3.4 %</a:t>
                      </a:r>
                    </a:p>
                  </a:txBody>
                  <a:tcPr/>
                </a:tc>
                <a:tc>
                  <a:txBody>
                    <a:bodyPr/>
                    <a:lstStyle/>
                    <a:p>
                      <a:r>
                        <a:rPr lang="en-US" sz="1000"/>
                        <a:t>148</a:t>
                      </a:r>
                    </a:p>
                  </a:txBody>
                  <a:tcPr/>
                </a:tc>
                <a:tc>
                  <a:txBody>
                    <a:bodyPr/>
                    <a:lstStyle/>
                    <a:p>
                      <a:r>
                        <a:rPr lang="en-US" sz="1000"/>
                        <a:t>n/a</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1358671199"/>
                  </a:ext>
                </a:extLst>
              </a:tr>
              <a:tr h="370840">
                <a:tc>
                  <a:txBody>
                    <a:bodyPr/>
                    <a:lstStyle/>
                    <a:p>
                      <a:r>
                        <a:rPr lang="en-US" sz="1000"/>
                        <a:t>08/20/2025 13:56:54</a:t>
                      </a:r>
                    </a:p>
                  </a:txBody>
                  <a:tcPr/>
                </a:tc>
                <a:tc>
                  <a:txBody>
                    <a:bodyPr/>
                    <a:lstStyle/>
                    <a:p>
                      <a:r>
                        <a:rPr lang="en-US" sz="1000"/>
                        <a:t>08/20/2025 13:56:54</a:t>
                      </a:r>
                    </a:p>
                  </a:txBody>
                  <a:tcPr/>
                </a:tc>
                <a:tc>
                  <a:txBody>
                    <a:bodyPr/>
                    <a:lstStyle/>
                    <a:p>
                      <a:r>
                        <a:rPr lang="en-US" sz="1000"/>
                        <a:t>Carousel</a:t>
                      </a:r>
                    </a:p>
                  </a:txBody>
                  <a:tcPr/>
                </a:tc>
                <a:tc>
                  <a:txBody>
                    <a:bodyPr/>
                    <a:lstStyle/>
                    <a:p>
                      <a:r>
                        <a:rPr lang="en-US" sz="1000"/>
                        <a:t>499</a:t>
                      </a:r>
                    </a:p>
                  </a:txBody>
                  <a:tcPr/>
                </a:tc>
                <a:tc>
                  <a:txBody>
                    <a:bodyPr/>
                    <a:lstStyle/>
                    <a:p>
                      <a:r>
                        <a:rPr lang="en-US" sz="1000"/>
                        <a:t>16</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17</a:t>
                      </a:r>
                    </a:p>
                  </a:txBody>
                  <a:tcPr/>
                </a:tc>
                <a:tc>
                  <a:txBody>
                    <a:bodyPr/>
                    <a:lstStyle/>
                    <a:p>
                      <a:r>
                        <a:rPr lang="en-US" sz="1000"/>
                        <a:t>3.41 %</a:t>
                      </a:r>
                    </a:p>
                  </a:txBody>
                  <a:tcPr/>
                </a:tc>
                <a:tc>
                  <a:txBody>
                    <a:bodyPr/>
                    <a:lstStyle/>
                    <a:p>
                      <a:r>
                        <a:rPr lang="en-US" sz="1000"/>
                        <a:t>147</a:t>
                      </a:r>
                    </a:p>
                  </a:txBody>
                  <a:tcPr/>
                </a:tc>
                <a:tc>
                  <a:txBody>
                    <a:bodyPr/>
                    <a:lstStyle/>
                    <a:p>
                      <a:r>
                        <a:rPr lang="en-US" sz="1000"/>
                        <a:t>n/a</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2618103755"/>
                  </a:ext>
                </a:extLst>
              </a:tr>
              <a:tr h="370840">
                <a:tc>
                  <a:txBody>
                    <a:bodyPr/>
                    <a:lstStyle/>
                    <a:p>
                      <a:r>
                        <a:rPr lang="en-US" sz="1000"/>
                        <a:t>08/28/2025 11:49:46</a:t>
                      </a:r>
                    </a:p>
                  </a:txBody>
                  <a:tcPr/>
                </a:tc>
                <a:tc>
                  <a:txBody>
                    <a:bodyPr/>
                    <a:lstStyle/>
                    <a:p>
                      <a:r>
                        <a:rPr lang="en-US" sz="1000"/>
                        <a:t>08/28/2025 11:49:46</a:t>
                      </a:r>
                    </a:p>
                  </a:txBody>
                  <a:tcPr/>
                </a:tc>
                <a:tc>
                  <a:txBody>
                    <a:bodyPr/>
                    <a:lstStyle/>
                    <a:p>
                      <a:r>
                        <a:rPr lang="en-US" sz="1000"/>
                        <a:t>Carousel</a:t>
                      </a:r>
                    </a:p>
                  </a:txBody>
                  <a:tcPr/>
                </a:tc>
                <a:tc>
                  <a:txBody>
                    <a:bodyPr/>
                    <a:lstStyle/>
                    <a:p>
                      <a:r>
                        <a:rPr lang="en-US" sz="1000"/>
                        <a:t>378</a:t>
                      </a:r>
                    </a:p>
                  </a:txBody>
                  <a:tcPr/>
                </a:tc>
                <a:tc>
                  <a:txBody>
                    <a:bodyPr/>
                    <a:lstStyle/>
                    <a:p>
                      <a:r>
                        <a:rPr lang="en-US" sz="1000"/>
                        <a:t>10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11</a:t>
                      </a:r>
                    </a:p>
                  </a:txBody>
                  <a:tcPr/>
                </a:tc>
                <a:tc>
                  <a:txBody>
                    <a:bodyPr/>
                    <a:lstStyle/>
                    <a:p>
                      <a:r>
                        <a:rPr lang="en-US" sz="1000"/>
                        <a:t>2.91 %</a:t>
                      </a:r>
                    </a:p>
                  </a:txBody>
                  <a:tcPr/>
                </a:tc>
                <a:tc>
                  <a:txBody>
                    <a:bodyPr/>
                    <a:lstStyle/>
                    <a:p>
                      <a:r>
                        <a:rPr lang="en-US" sz="1000"/>
                        <a:t>133</a:t>
                      </a:r>
                    </a:p>
                  </a:txBody>
                  <a:tcPr/>
                </a:tc>
                <a:tc>
                  <a:txBody>
                    <a:bodyPr/>
                    <a:lstStyle/>
                    <a:p>
                      <a:r>
                        <a:rPr lang="en-US" sz="1000"/>
                        <a:t>n/a</a:t>
                      </a:r>
                    </a:p>
                  </a:txBody>
                  <a:tcPr/>
                </a:tc>
                <a:tc>
                  <a:txBody>
                    <a:bodyPr/>
                    <a:lstStyle/>
                    <a:p>
                      <a:r>
                        <a:rPr lang="en-US" sz="1000"/>
                        <a:t>2</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3156646656"/>
                  </a:ext>
                </a:extLst>
              </a:tr>
            </a:tbl>
          </a:graphicData>
        </a:graphic>
      </p:graphicFrame>
      <p:sp>
        <p:nvSpPr>
          <p:cNvPr id="4" name="Text Placeholder 3">
            <a:extLst>
              <a:ext uri="{FF2B5EF4-FFF2-40B4-BE49-F238E27FC236}">
                <a16:creationId xmlns:a16="http://schemas.microsoft.com/office/drawing/2014/main" id="{3FF425AF-349E-4247-94CE-B6765DC663D3}"/>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15148086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1473</Words>
  <Application>Microsoft Office PowerPoint</Application>
  <PresentationFormat>On-screen Show (4:3)</PresentationFormat>
  <Paragraphs>406</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Posts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2025-09-04T13:17:23Z</dcterms:created>
  <dcterms:modified xsi:type="dcterms:W3CDTF">2025-09-04T13:17:53Z</dcterms:modified>
</cp:coreProperties>
</file>