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Sheet1!$A$2:$A$8</c:f>
              <c:numCache>
                <c:formatCode>m/d/yyyy</c:formatCode>
                <c:ptCount val="7"/>
                <c:pt idx="0">
                  <c:v>45658</c:v>
                </c:pt>
                <c:pt idx="1">
                  <c:v>45689</c:v>
                </c:pt>
                <c:pt idx="2">
                  <c:v>45717</c:v>
                </c:pt>
                <c:pt idx="3">
                  <c:v>45748</c:v>
                </c:pt>
                <c:pt idx="4">
                  <c:v>45778</c:v>
                </c:pt>
                <c:pt idx="5">
                  <c:v>45809</c:v>
                </c:pt>
                <c:pt idx="6">
                  <c:v>45839</c:v>
                </c:pt>
              </c:numCache>
            </c:numRef>
          </c:cat>
          <c:val>
            <c:numRef>
              <c:f>Sheet1!$B$2:$B$8</c:f>
              <c:numCache>
                <c:formatCode>General</c:formatCode>
                <c:ptCount val="7"/>
                <c:pt idx="0">
                  <c:v>7563</c:v>
                </c:pt>
                <c:pt idx="1">
                  <c:v>7559</c:v>
                </c:pt>
                <c:pt idx="2">
                  <c:v>7549</c:v>
                </c:pt>
                <c:pt idx="3">
                  <c:v>7512</c:v>
                </c:pt>
                <c:pt idx="4">
                  <c:v>7518</c:v>
                </c:pt>
                <c:pt idx="5">
                  <c:v>7534</c:v>
                </c:pt>
                <c:pt idx="6">
                  <c:v>7526</c:v>
                </c:pt>
              </c:numCache>
            </c:numRef>
          </c:val>
          <c:smooth val="0"/>
          <c:extLst>
            <c:ext xmlns:c16="http://schemas.microsoft.com/office/drawing/2014/chart" uri="{C3380CC4-5D6E-409C-BE32-E72D297353CC}">
              <c16:uniqueId val="{00000000-9EA8-40C6-9AE8-4B18D34B6872}"/>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Sheet1!$A$2:$A$8</c:f>
              <c:numCache>
                <c:formatCode>m/d/yyyy</c:formatCode>
                <c:ptCount val="7"/>
                <c:pt idx="0">
                  <c:v>45658</c:v>
                </c:pt>
                <c:pt idx="1">
                  <c:v>45689</c:v>
                </c:pt>
                <c:pt idx="2">
                  <c:v>45717</c:v>
                </c:pt>
                <c:pt idx="3">
                  <c:v>45748</c:v>
                </c:pt>
                <c:pt idx="4">
                  <c:v>45778</c:v>
                </c:pt>
                <c:pt idx="5">
                  <c:v>45809</c:v>
                </c:pt>
                <c:pt idx="6">
                  <c:v>45839</c:v>
                </c:pt>
              </c:numCache>
            </c:numRef>
          </c:cat>
          <c:val>
            <c:numRef>
              <c:f>Sheet1!$C$2:$C$8</c:f>
              <c:numCache>
                <c:formatCode>General</c:formatCode>
                <c:ptCount val="7"/>
                <c:pt idx="0">
                  <c:v>3942</c:v>
                </c:pt>
                <c:pt idx="1">
                  <c:v>3939</c:v>
                </c:pt>
                <c:pt idx="2">
                  <c:v>3951</c:v>
                </c:pt>
                <c:pt idx="3">
                  <c:v>3947</c:v>
                </c:pt>
                <c:pt idx="4">
                  <c:v>3936</c:v>
                </c:pt>
                <c:pt idx="5">
                  <c:v>3955</c:v>
                </c:pt>
                <c:pt idx="6">
                  <c:v>3948</c:v>
                </c:pt>
              </c:numCache>
            </c:numRef>
          </c:val>
          <c:smooth val="0"/>
          <c:extLst>
            <c:ext xmlns:c16="http://schemas.microsoft.com/office/drawing/2014/chart" uri="{C3380CC4-5D6E-409C-BE32-E72D297353CC}">
              <c16:uniqueId val="{00000001-9EA8-40C6-9AE8-4B18D34B687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Sheet1!$A$2:$A$8</c:f>
              <c:numCache>
                <c:formatCode>m/d/yyyy</c:formatCode>
                <c:ptCount val="7"/>
                <c:pt idx="0">
                  <c:v>45658</c:v>
                </c:pt>
                <c:pt idx="1">
                  <c:v>45689</c:v>
                </c:pt>
                <c:pt idx="2">
                  <c:v>45717</c:v>
                </c:pt>
                <c:pt idx="3">
                  <c:v>45748</c:v>
                </c:pt>
                <c:pt idx="4">
                  <c:v>45778</c:v>
                </c:pt>
                <c:pt idx="5">
                  <c:v>45809</c:v>
                </c:pt>
                <c:pt idx="6">
                  <c:v>45839</c:v>
                </c:pt>
              </c:numCache>
            </c:num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9EA8-40C6-9AE8-4B18D34B687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Sheet1!$A$2:$A$8</c:f>
              <c:numCache>
                <c:formatCode>m/d/yyyy</c:formatCode>
                <c:ptCount val="7"/>
                <c:pt idx="0">
                  <c:v>45658</c:v>
                </c:pt>
                <c:pt idx="1">
                  <c:v>45689</c:v>
                </c:pt>
                <c:pt idx="2">
                  <c:v>45717</c:v>
                </c:pt>
                <c:pt idx="3">
                  <c:v>45748</c:v>
                </c:pt>
                <c:pt idx="4">
                  <c:v>45778</c:v>
                </c:pt>
                <c:pt idx="5">
                  <c:v>45809</c:v>
                </c:pt>
                <c:pt idx="6">
                  <c:v>45839</c:v>
                </c:pt>
              </c:numCache>
            </c:numRef>
          </c:cat>
          <c:val>
            <c:numRef>
              <c:f>Sheet1!$E$2:$E$8</c:f>
              <c:numCache>
                <c:formatCode>General</c:formatCode>
                <c:ptCount val="7"/>
                <c:pt idx="0">
                  <c:v>46705</c:v>
                </c:pt>
                <c:pt idx="1">
                  <c:v>47141</c:v>
                </c:pt>
                <c:pt idx="2">
                  <c:v>47705</c:v>
                </c:pt>
                <c:pt idx="3">
                  <c:v>48477</c:v>
                </c:pt>
                <c:pt idx="4">
                  <c:v>49043</c:v>
                </c:pt>
                <c:pt idx="5">
                  <c:v>49694</c:v>
                </c:pt>
                <c:pt idx="6">
                  <c:v>50405</c:v>
                </c:pt>
              </c:numCache>
            </c:numRef>
          </c:val>
          <c:smooth val="0"/>
          <c:extLst>
            <c:ext xmlns:c16="http://schemas.microsoft.com/office/drawing/2014/chart" uri="{C3380CC4-5D6E-409C-BE32-E72D297353CC}">
              <c16:uniqueId val="{00000003-9EA8-40C6-9AE8-4B18D34B687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Sheet1!$A$2:$A$8</c:f>
              <c:numCache>
                <c:formatCode>m/d/yyyy</c:formatCode>
                <c:ptCount val="7"/>
                <c:pt idx="0">
                  <c:v>45658</c:v>
                </c:pt>
                <c:pt idx="1">
                  <c:v>45689</c:v>
                </c:pt>
                <c:pt idx="2">
                  <c:v>45717</c:v>
                </c:pt>
                <c:pt idx="3">
                  <c:v>45748</c:v>
                </c:pt>
                <c:pt idx="4">
                  <c:v>45778</c:v>
                </c:pt>
                <c:pt idx="5">
                  <c:v>45809</c:v>
                </c:pt>
                <c:pt idx="6">
                  <c:v>45839</c:v>
                </c:pt>
              </c:numCache>
            </c:numRef>
          </c:cat>
          <c:val>
            <c:numRef>
              <c:f>Sheet1!$F$2:$F$8</c:f>
              <c:numCache>
                <c:formatCode>General</c:formatCode>
                <c:ptCount val="7"/>
                <c:pt idx="0">
                  <c:v>3866</c:v>
                </c:pt>
                <c:pt idx="1">
                  <c:v>3883</c:v>
                </c:pt>
                <c:pt idx="2">
                  <c:v>3904</c:v>
                </c:pt>
                <c:pt idx="3">
                  <c:v>4037</c:v>
                </c:pt>
                <c:pt idx="4">
                  <c:v>4076</c:v>
                </c:pt>
                <c:pt idx="5">
                  <c:v>4114</c:v>
                </c:pt>
                <c:pt idx="6">
                  <c:v>4135</c:v>
                </c:pt>
              </c:numCache>
            </c:numRef>
          </c:val>
          <c:smooth val="0"/>
          <c:extLst>
            <c:ext xmlns:c16="http://schemas.microsoft.com/office/drawing/2014/chart" uri="{C3380CC4-5D6E-409C-BE32-E72D297353CC}">
              <c16:uniqueId val="{00000004-9EA8-40C6-9AE8-4B18D34B6872}"/>
            </c:ext>
          </c:extLst>
        </c:ser>
        <c:dLbls>
          <c:showLegendKey val="0"/>
          <c:showVal val="0"/>
          <c:showCatName val="0"/>
          <c:showSerName val="0"/>
          <c:showPercent val="0"/>
          <c:showBubbleSize val="0"/>
        </c:dLbls>
        <c:smooth val="0"/>
        <c:axId val="407523536"/>
        <c:axId val="407518616"/>
      </c:lineChart>
      <c:dateAx>
        <c:axId val="407523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18616"/>
        <c:crosses val="autoZero"/>
        <c:auto val="1"/>
        <c:lblOffset val="100"/>
        <c:baseTimeUnit val="months"/>
      </c:dateAx>
      <c:valAx>
        <c:axId val="40751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52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15</c:v>
                </c:pt>
                <c:pt idx="3">
                  <c:v>22</c:v>
                </c:pt>
                <c:pt idx="4">
                  <c:v>14</c:v>
                </c:pt>
                <c:pt idx="5">
                  <c:v>35</c:v>
                </c:pt>
                <c:pt idx="6">
                  <c:v>17</c:v>
                </c:pt>
                <c:pt idx="7">
                  <c:v>8</c:v>
                </c:pt>
                <c:pt idx="8">
                  <c:v>0</c:v>
                </c:pt>
              </c:numCache>
            </c:numRef>
          </c:val>
          <c:extLst>
            <c:ext xmlns:c16="http://schemas.microsoft.com/office/drawing/2014/chart" uri="{C3380CC4-5D6E-409C-BE32-E72D297353CC}">
              <c16:uniqueId val="{00000000-3CCA-4958-82DC-ED32721426B7}"/>
            </c:ext>
          </c:extLst>
        </c:ser>
        <c:dLbls>
          <c:showLegendKey val="0"/>
          <c:showVal val="0"/>
          <c:showCatName val="0"/>
          <c:showSerName val="0"/>
          <c:showPercent val="0"/>
          <c:showBubbleSize val="0"/>
        </c:dLbls>
        <c:gapWidth val="219"/>
        <c:overlap val="-27"/>
        <c:axId val="400424808"/>
        <c:axId val="400426120"/>
      </c:barChart>
      <c:dateAx>
        <c:axId val="400424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26120"/>
        <c:crosses val="autoZero"/>
        <c:auto val="1"/>
        <c:lblOffset val="100"/>
        <c:baseTimeUnit val="months"/>
      </c:dateAx>
      <c:valAx>
        <c:axId val="40042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2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22</c:v>
                </c:pt>
                <c:pt idx="3">
                  <c:v>53</c:v>
                </c:pt>
                <c:pt idx="4">
                  <c:v>23</c:v>
                </c:pt>
                <c:pt idx="5">
                  <c:v>46</c:v>
                </c:pt>
                <c:pt idx="6">
                  <c:v>34</c:v>
                </c:pt>
                <c:pt idx="7">
                  <c:v>96</c:v>
                </c:pt>
                <c:pt idx="8">
                  <c:v>0</c:v>
                </c:pt>
                <c:pt idx="9">
                  <c:v>0</c:v>
                </c:pt>
                <c:pt idx="10">
                  <c:v>0</c:v>
                </c:pt>
                <c:pt idx="11">
                  <c:v>0</c:v>
                </c:pt>
              </c:numCache>
            </c:numRef>
          </c:val>
          <c:extLst>
            <c:ext xmlns:c16="http://schemas.microsoft.com/office/drawing/2014/chart" uri="{C3380CC4-5D6E-409C-BE32-E72D297353CC}">
              <c16:uniqueId val="{00000000-D5E0-40E9-B123-D4F8FA54234C}"/>
            </c:ext>
          </c:extLst>
        </c:ser>
        <c:dLbls>
          <c:showLegendKey val="0"/>
          <c:showVal val="0"/>
          <c:showCatName val="0"/>
          <c:showSerName val="0"/>
          <c:showPercent val="0"/>
          <c:showBubbleSize val="0"/>
        </c:dLbls>
        <c:gapWidth val="219"/>
        <c:overlap val="-27"/>
        <c:axId val="341736064"/>
        <c:axId val="341733768"/>
      </c:barChart>
      <c:dateAx>
        <c:axId val="34173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3768"/>
        <c:crosses val="autoZero"/>
        <c:auto val="1"/>
        <c:lblOffset val="100"/>
        <c:baseTimeUnit val="months"/>
      </c:dateAx>
      <c:valAx>
        <c:axId val="34173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557</c:v>
                </c:pt>
                <c:pt idx="3">
                  <c:v>1251</c:v>
                </c:pt>
                <c:pt idx="4">
                  <c:v>597</c:v>
                </c:pt>
                <c:pt idx="5">
                  <c:v>489</c:v>
                </c:pt>
                <c:pt idx="6">
                  <c:v>725</c:v>
                </c:pt>
                <c:pt idx="7">
                  <c:v>1924</c:v>
                </c:pt>
                <c:pt idx="8">
                  <c:v>0</c:v>
                </c:pt>
                <c:pt idx="9">
                  <c:v>0</c:v>
                </c:pt>
                <c:pt idx="10">
                  <c:v>0</c:v>
                </c:pt>
                <c:pt idx="11">
                  <c:v>0</c:v>
                </c:pt>
              </c:numCache>
            </c:numRef>
          </c:val>
          <c:extLst>
            <c:ext xmlns:c16="http://schemas.microsoft.com/office/drawing/2014/chart" uri="{C3380CC4-5D6E-409C-BE32-E72D297353CC}">
              <c16:uniqueId val="{00000000-DC40-4AC6-9DD7-FAC1798E04AF}"/>
            </c:ext>
          </c:extLst>
        </c:ser>
        <c:dLbls>
          <c:showLegendKey val="0"/>
          <c:showVal val="0"/>
          <c:showCatName val="0"/>
          <c:showSerName val="0"/>
          <c:showPercent val="0"/>
          <c:showBubbleSize val="0"/>
        </c:dLbls>
        <c:gapWidth val="219"/>
        <c:overlap val="-27"/>
        <c:axId val="412651736"/>
        <c:axId val="412648456"/>
      </c:barChart>
      <c:catAx>
        <c:axId val="412651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48456"/>
        <c:crosses val="autoZero"/>
        <c:auto val="1"/>
        <c:lblAlgn val="ctr"/>
        <c:lblOffset val="100"/>
        <c:noMultiLvlLbl val="0"/>
      </c:catAx>
      <c:valAx>
        <c:axId val="41264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5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12735</c:v>
                </c:pt>
                <c:pt idx="3">
                  <c:v>115608</c:v>
                </c:pt>
                <c:pt idx="4">
                  <c:v>37540</c:v>
                </c:pt>
                <c:pt idx="5">
                  <c:v>47627</c:v>
                </c:pt>
                <c:pt idx="6">
                  <c:v>46356</c:v>
                </c:pt>
                <c:pt idx="7">
                  <c:v>76667</c:v>
                </c:pt>
                <c:pt idx="8">
                  <c:v>0</c:v>
                </c:pt>
              </c:numCache>
            </c:numRef>
          </c:val>
          <c:extLst>
            <c:ext xmlns:c16="http://schemas.microsoft.com/office/drawing/2014/chart" uri="{C3380CC4-5D6E-409C-BE32-E72D297353CC}">
              <c16:uniqueId val="{00000000-E663-4F7C-9A06-A0F18937041D}"/>
            </c:ext>
          </c:extLst>
        </c:ser>
        <c:dLbls>
          <c:showLegendKey val="0"/>
          <c:showVal val="0"/>
          <c:showCatName val="0"/>
          <c:showSerName val="0"/>
          <c:showPercent val="0"/>
          <c:showBubbleSize val="0"/>
        </c:dLbls>
        <c:gapWidth val="219"/>
        <c:overlap val="-27"/>
        <c:axId val="412649768"/>
        <c:axId val="412650752"/>
      </c:barChart>
      <c:dateAx>
        <c:axId val="412649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50752"/>
        <c:crosses val="autoZero"/>
        <c:auto val="1"/>
        <c:lblOffset val="100"/>
        <c:baseTimeUnit val="months"/>
      </c:dateAx>
      <c:valAx>
        <c:axId val="41265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4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ECF2-4265-9E18-365698FD3FF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ECF2-4265-9E18-365698FD3FF2}"/>
            </c:ext>
          </c:extLst>
        </c:ser>
        <c:dLbls>
          <c:showLegendKey val="0"/>
          <c:showVal val="0"/>
          <c:showCatName val="0"/>
          <c:showSerName val="0"/>
          <c:showPercent val="0"/>
          <c:showBubbleSize val="0"/>
        </c:dLbls>
        <c:gapWidth val="219"/>
        <c:overlap val="-27"/>
        <c:axId val="534160776"/>
        <c:axId val="534161104"/>
      </c:barChart>
      <c:catAx>
        <c:axId val="53416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61104"/>
        <c:crosses val="autoZero"/>
        <c:auto val="1"/>
        <c:lblAlgn val="ctr"/>
        <c:lblOffset val="100"/>
        <c:noMultiLvlLbl val="0"/>
      </c:catAx>
      <c:valAx>
        <c:axId val="53416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6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12</c:v>
                </c:pt>
                <c:pt idx="3">
                  <c:v>-4</c:v>
                </c:pt>
                <c:pt idx="4">
                  <c:v>-11</c:v>
                </c:pt>
                <c:pt idx="5">
                  <c:v>19</c:v>
                </c:pt>
                <c:pt idx="6">
                  <c:v>-7</c:v>
                </c:pt>
                <c:pt idx="7">
                  <c:v>5</c:v>
                </c:pt>
              </c:numCache>
            </c:numRef>
          </c:val>
          <c:extLst>
            <c:ext xmlns:c16="http://schemas.microsoft.com/office/drawing/2014/chart" uri="{C3380CC4-5D6E-409C-BE32-E72D297353CC}">
              <c16:uniqueId val="{00000000-CB46-4B7C-9FC5-6EF9AC66DB71}"/>
            </c:ext>
          </c:extLst>
        </c:ser>
        <c:dLbls>
          <c:showLegendKey val="0"/>
          <c:showVal val="0"/>
          <c:showCatName val="0"/>
          <c:showSerName val="0"/>
          <c:showPercent val="0"/>
          <c:showBubbleSize val="0"/>
        </c:dLbls>
        <c:gapWidth val="219"/>
        <c:overlap val="-27"/>
        <c:axId val="534142736"/>
        <c:axId val="534135192"/>
      </c:barChart>
      <c:dateAx>
        <c:axId val="53414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35192"/>
        <c:crosses val="autoZero"/>
        <c:auto val="1"/>
        <c:lblOffset val="100"/>
        <c:baseTimeUnit val="months"/>
      </c:dateAx>
      <c:valAx>
        <c:axId val="53413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4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1</c:v>
                </c:pt>
                <c:pt idx="4">
                  <c:v>1</c:v>
                </c:pt>
                <c:pt idx="5">
                  <c:v>2</c:v>
                </c:pt>
                <c:pt idx="6">
                  <c:v>2</c:v>
                </c:pt>
                <c:pt idx="7">
                  <c:v>1</c:v>
                </c:pt>
                <c:pt idx="8">
                  <c:v>0</c:v>
                </c:pt>
                <c:pt idx="9">
                  <c:v>0</c:v>
                </c:pt>
                <c:pt idx="10">
                  <c:v>0</c:v>
                </c:pt>
                <c:pt idx="11">
                  <c:v>0</c:v>
                </c:pt>
              </c:numCache>
            </c:numRef>
          </c:val>
          <c:extLst>
            <c:ext xmlns:c16="http://schemas.microsoft.com/office/drawing/2014/chart" uri="{C3380CC4-5D6E-409C-BE32-E72D297353CC}">
              <c16:uniqueId val="{00000000-D86C-4682-A58B-DEF7C60D7285}"/>
            </c:ext>
          </c:extLst>
        </c:ser>
        <c:dLbls>
          <c:showLegendKey val="0"/>
          <c:showVal val="0"/>
          <c:showCatName val="0"/>
          <c:showSerName val="0"/>
          <c:showPercent val="0"/>
          <c:showBubbleSize val="0"/>
        </c:dLbls>
        <c:gapWidth val="219"/>
        <c:overlap val="-27"/>
        <c:axId val="534145360"/>
        <c:axId val="534154544"/>
      </c:barChart>
      <c:dateAx>
        <c:axId val="534145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54544"/>
        <c:crosses val="autoZero"/>
        <c:auto val="1"/>
        <c:lblOffset val="100"/>
        <c:baseTimeUnit val="months"/>
      </c:dateAx>
      <c:valAx>
        <c:axId val="53415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4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37</c:v>
                </c:pt>
                <c:pt idx="3">
                  <c:v>30</c:v>
                </c:pt>
                <c:pt idx="4">
                  <c:v>39</c:v>
                </c:pt>
                <c:pt idx="5">
                  <c:v>16</c:v>
                </c:pt>
                <c:pt idx="6">
                  <c:v>49</c:v>
                </c:pt>
                <c:pt idx="7">
                  <c:v>20</c:v>
                </c:pt>
                <c:pt idx="8">
                  <c:v>0</c:v>
                </c:pt>
                <c:pt idx="9">
                  <c:v>0</c:v>
                </c:pt>
                <c:pt idx="10">
                  <c:v>0</c:v>
                </c:pt>
                <c:pt idx="11">
                  <c:v>0</c:v>
                </c:pt>
              </c:numCache>
            </c:numRef>
          </c:val>
          <c:extLst>
            <c:ext xmlns:c16="http://schemas.microsoft.com/office/drawing/2014/chart" uri="{C3380CC4-5D6E-409C-BE32-E72D297353CC}">
              <c16:uniqueId val="{00000000-931E-462B-A744-3864D9205A91}"/>
            </c:ext>
          </c:extLst>
        </c:ser>
        <c:dLbls>
          <c:showLegendKey val="0"/>
          <c:showVal val="0"/>
          <c:showCatName val="0"/>
          <c:showSerName val="0"/>
          <c:showPercent val="0"/>
          <c:showBubbleSize val="0"/>
        </c:dLbls>
        <c:gapWidth val="219"/>
        <c:overlap val="-27"/>
        <c:axId val="534150608"/>
        <c:axId val="534148640"/>
      </c:barChart>
      <c:catAx>
        <c:axId val="53415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48640"/>
        <c:crosses val="autoZero"/>
        <c:auto val="1"/>
        <c:lblAlgn val="ctr"/>
        <c:lblOffset val="100"/>
        <c:noMultiLvlLbl val="0"/>
      </c:catAx>
      <c:valAx>
        <c:axId val="53414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5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4</c:v>
                </c:pt>
                <c:pt idx="3">
                  <c:v>5</c:v>
                </c:pt>
                <c:pt idx="4">
                  <c:v>23</c:v>
                </c:pt>
                <c:pt idx="5">
                  <c:v>63</c:v>
                </c:pt>
                <c:pt idx="6">
                  <c:v>10</c:v>
                </c:pt>
                <c:pt idx="7">
                  <c:v>21</c:v>
                </c:pt>
                <c:pt idx="8">
                  <c:v>0</c:v>
                </c:pt>
                <c:pt idx="9">
                  <c:v>0</c:v>
                </c:pt>
                <c:pt idx="10">
                  <c:v>0</c:v>
                </c:pt>
                <c:pt idx="11">
                  <c:v>0</c:v>
                </c:pt>
              </c:numCache>
            </c:numRef>
          </c:val>
          <c:extLst>
            <c:ext xmlns:c16="http://schemas.microsoft.com/office/drawing/2014/chart" uri="{C3380CC4-5D6E-409C-BE32-E72D297353CC}">
              <c16:uniqueId val="{00000000-0E0F-41B9-BD6E-CC7C8BED2574}"/>
            </c:ext>
          </c:extLst>
        </c:ser>
        <c:dLbls>
          <c:showLegendKey val="0"/>
          <c:showVal val="0"/>
          <c:showCatName val="0"/>
          <c:showSerName val="0"/>
          <c:showPercent val="0"/>
          <c:showBubbleSize val="0"/>
        </c:dLbls>
        <c:gapWidth val="219"/>
        <c:overlap val="-27"/>
        <c:axId val="534147984"/>
        <c:axId val="534153232"/>
      </c:barChart>
      <c:dateAx>
        <c:axId val="53414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53232"/>
        <c:crosses val="autoZero"/>
        <c:auto val="1"/>
        <c:lblOffset val="100"/>
        <c:baseTimeUnit val="months"/>
      </c:dateAx>
      <c:valAx>
        <c:axId val="53415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414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564</c:v>
                </c:pt>
                <c:pt idx="3">
                  <c:v>772</c:v>
                </c:pt>
                <c:pt idx="4">
                  <c:v>566</c:v>
                </c:pt>
                <c:pt idx="5">
                  <c:v>651</c:v>
                </c:pt>
                <c:pt idx="6">
                  <c:v>711</c:v>
                </c:pt>
                <c:pt idx="7">
                  <c:v>637</c:v>
                </c:pt>
              </c:numCache>
            </c:numRef>
          </c:val>
          <c:extLst>
            <c:ext xmlns:c16="http://schemas.microsoft.com/office/drawing/2014/chart" uri="{C3380CC4-5D6E-409C-BE32-E72D297353CC}">
              <c16:uniqueId val="{00000000-2F09-4591-8455-F2217028874A}"/>
            </c:ext>
          </c:extLst>
        </c:ser>
        <c:dLbls>
          <c:showLegendKey val="0"/>
          <c:showVal val="0"/>
          <c:showCatName val="0"/>
          <c:showSerName val="0"/>
          <c:showPercent val="0"/>
          <c:showBubbleSize val="0"/>
        </c:dLbls>
        <c:gapWidth val="219"/>
        <c:overlap val="-27"/>
        <c:axId val="543479960"/>
        <c:axId val="543480616"/>
      </c:barChart>
      <c:dateAx>
        <c:axId val="543479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480616"/>
        <c:crosses val="autoZero"/>
        <c:auto val="1"/>
        <c:lblOffset val="100"/>
        <c:baseTimeUnit val="months"/>
      </c:dateAx>
      <c:valAx>
        <c:axId val="54348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47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2025-01</c:v>
                </c:pt>
                <c:pt idx="1">
                  <c:v>2025-02</c:v>
                </c:pt>
                <c:pt idx="2">
                  <c:v>2025-03</c:v>
                </c:pt>
                <c:pt idx="3">
                  <c:v>2025-04</c:v>
                </c:pt>
                <c:pt idx="4">
                  <c:v>2025-05</c:v>
                </c:pt>
                <c:pt idx="5">
                  <c:v>2025-06</c:v>
                </c:pt>
                <c:pt idx="6">
                  <c:v>2025-07</c:v>
                </c:pt>
                <c:pt idx="7">
                  <c:v>2025-08</c:v>
                </c:pt>
              </c:strCache>
            </c:strRef>
          </c:cat>
          <c:val>
            <c:numRef>
              <c:f>Sheet1!$B$2:$B$9</c:f>
              <c:numCache>
                <c:formatCode>General</c:formatCode>
                <c:ptCount val="8"/>
                <c:pt idx="0">
                  <c:v>98</c:v>
                </c:pt>
                <c:pt idx="1">
                  <c:v>99</c:v>
                </c:pt>
                <c:pt idx="2">
                  <c:v>84</c:v>
                </c:pt>
                <c:pt idx="3">
                  <c:v>93</c:v>
                </c:pt>
                <c:pt idx="4">
                  <c:v>100</c:v>
                </c:pt>
                <c:pt idx="5">
                  <c:v>193</c:v>
                </c:pt>
                <c:pt idx="6">
                  <c:v>157</c:v>
                </c:pt>
                <c:pt idx="7">
                  <c:v>74</c:v>
                </c:pt>
              </c:numCache>
            </c:numRef>
          </c:val>
          <c:extLst>
            <c:ext xmlns:c16="http://schemas.microsoft.com/office/drawing/2014/chart" uri="{C3380CC4-5D6E-409C-BE32-E72D297353CC}">
              <c16:uniqueId val="{00000000-5042-4EDC-9791-93627575AFC1}"/>
            </c:ext>
          </c:extLst>
        </c:ser>
        <c:dLbls>
          <c:showLegendKey val="0"/>
          <c:showVal val="0"/>
          <c:showCatName val="0"/>
          <c:showSerName val="0"/>
          <c:showPercent val="0"/>
          <c:showBubbleSize val="0"/>
        </c:dLbls>
        <c:gapWidth val="219"/>
        <c:overlap val="-27"/>
        <c:axId val="565944312"/>
        <c:axId val="565943984"/>
      </c:barChart>
      <c:catAx>
        <c:axId val="56594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943984"/>
        <c:crosses val="autoZero"/>
        <c:auto val="1"/>
        <c:lblAlgn val="ctr"/>
        <c:lblOffset val="100"/>
        <c:noMultiLvlLbl val="0"/>
      </c:catAx>
      <c:valAx>
        <c:axId val="56594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94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2025-01</c:v>
                </c:pt>
                <c:pt idx="1">
                  <c:v>2025-02</c:v>
                </c:pt>
                <c:pt idx="2">
                  <c:v>2025-03</c:v>
                </c:pt>
                <c:pt idx="3">
                  <c:v>2025-04</c:v>
                </c:pt>
                <c:pt idx="4">
                  <c:v>2025-05</c:v>
                </c:pt>
                <c:pt idx="5">
                  <c:v>2025-06</c:v>
                </c:pt>
                <c:pt idx="6">
                  <c:v>2025-07</c:v>
                </c:pt>
                <c:pt idx="7">
                  <c:v>2025-08</c:v>
                </c:pt>
              </c:strCache>
            </c:strRef>
          </c:cat>
          <c:val>
            <c:numRef>
              <c:f>Sheet1!$B$2:$B$9</c:f>
              <c:numCache>
                <c:formatCode>General</c:formatCode>
                <c:ptCount val="8"/>
                <c:pt idx="0">
                  <c:v>1977</c:v>
                </c:pt>
                <c:pt idx="1">
                  <c:v>1997</c:v>
                </c:pt>
                <c:pt idx="2">
                  <c:v>1946</c:v>
                </c:pt>
                <c:pt idx="3">
                  <c:v>2791</c:v>
                </c:pt>
                <c:pt idx="4">
                  <c:v>2203</c:v>
                </c:pt>
                <c:pt idx="5">
                  <c:v>1939</c:v>
                </c:pt>
                <c:pt idx="6">
                  <c:v>2833</c:v>
                </c:pt>
                <c:pt idx="7">
                  <c:v>1637</c:v>
                </c:pt>
              </c:numCache>
            </c:numRef>
          </c:val>
          <c:extLst>
            <c:ext xmlns:c16="http://schemas.microsoft.com/office/drawing/2014/chart" uri="{C3380CC4-5D6E-409C-BE32-E72D297353CC}">
              <c16:uniqueId val="{00000000-4CC5-4BDA-ADE0-373C968016AE}"/>
            </c:ext>
          </c:extLst>
        </c:ser>
        <c:dLbls>
          <c:showLegendKey val="0"/>
          <c:showVal val="0"/>
          <c:showCatName val="0"/>
          <c:showSerName val="0"/>
          <c:showPercent val="0"/>
          <c:showBubbleSize val="0"/>
        </c:dLbls>
        <c:gapWidth val="219"/>
        <c:overlap val="-27"/>
        <c:axId val="565941032"/>
        <c:axId val="565939064"/>
      </c:barChart>
      <c:catAx>
        <c:axId val="56594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939064"/>
        <c:crosses val="autoZero"/>
        <c:auto val="1"/>
        <c:lblAlgn val="ctr"/>
        <c:lblOffset val="100"/>
        <c:noMultiLvlLbl val="0"/>
      </c:catAx>
      <c:valAx>
        <c:axId val="56593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94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46792</c:v>
                </c:pt>
                <c:pt idx="4">
                  <c:v>62668</c:v>
                </c:pt>
                <c:pt idx="5">
                  <c:v>60207</c:v>
                </c:pt>
                <c:pt idx="6">
                  <c:v>122524</c:v>
                </c:pt>
                <c:pt idx="7">
                  <c:v>93721</c:v>
                </c:pt>
                <c:pt idx="8">
                  <c:v>65270</c:v>
                </c:pt>
              </c:numCache>
            </c:numRef>
          </c:val>
          <c:extLst>
            <c:ext xmlns:c16="http://schemas.microsoft.com/office/drawing/2014/chart" uri="{C3380CC4-5D6E-409C-BE32-E72D297353CC}">
              <c16:uniqueId val="{00000000-2794-4D02-AFC9-9FB48FE5CD23}"/>
            </c:ext>
          </c:extLst>
        </c:ser>
        <c:dLbls>
          <c:showLegendKey val="0"/>
          <c:showVal val="0"/>
          <c:showCatName val="0"/>
          <c:showSerName val="0"/>
          <c:showPercent val="0"/>
          <c:showBubbleSize val="0"/>
        </c:dLbls>
        <c:gapWidth val="219"/>
        <c:overlap val="-27"/>
        <c:axId val="565940048"/>
        <c:axId val="565937424"/>
      </c:barChart>
      <c:catAx>
        <c:axId val="565940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937424"/>
        <c:crosses val="autoZero"/>
        <c:auto val="1"/>
        <c:lblAlgn val="ctr"/>
        <c:lblOffset val="100"/>
        <c:noMultiLvlLbl val="0"/>
      </c:catAx>
      <c:valAx>
        <c:axId val="56593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594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21</c:v>
                </c:pt>
                <c:pt idx="3">
                  <c:v>133</c:v>
                </c:pt>
                <c:pt idx="4">
                  <c:v>39</c:v>
                </c:pt>
                <c:pt idx="5">
                  <c:v>38</c:v>
                </c:pt>
                <c:pt idx="6">
                  <c:v>21</c:v>
                </c:pt>
                <c:pt idx="7">
                  <c:v>48</c:v>
                </c:pt>
              </c:numCache>
            </c:numRef>
          </c:val>
          <c:extLst>
            <c:ext xmlns:c16="http://schemas.microsoft.com/office/drawing/2014/chart" uri="{C3380CC4-5D6E-409C-BE32-E72D297353CC}">
              <c16:uniqueId val="{00000000-2734-4A00-907D-5DA17DC68A97}"/>
            </c:ext>
          </c:extLst>
        </c:ser>
        <c:dLbls>
          <c:showLegendKey val="0"/>
          <c:showVal val="0"/>
          <c:showCatName val="0"/>
          <c:showSerName val="0"/>
          <c:showPercent val="0"/>
          <c:showBubbleSize val="0"/>
        </c:dLbls>
        <c:gapWidth val="219"/>
        <c:overlap val="-27"/>
        <c:axId val="571366864"/>
        <c:axId val="571366208"/>
      </c:barChart>
      <c:dateAx>
        <c:axId val="57136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66208"/>
        <c:crosses val="autoZero"/>
        <c:auto val="1"/>
        <c:lblOffset val="100"/>
        <c:baseTimeUnit val="months"/>
      </c:dateAx>
      <c:valAx>
        <c:axId val="57136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6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29</c:v>
                </c:pt>
                <c:pt idx="3">
                  <c:v>28</c:v>
                </c:pt>
                <c:pt idx="4">
                  <c:v>32</c:v>
                </c:pt>
                <c:pt idx="5">
                  <c:v>42</c:v>
                </c:pt>
                <c:pt idx="6">
                  <c:v>37</c:v>
                </c:pt>
                <c:pt idx="7">
                  <c:v>25</c:v>
                </c:pt>
                <c:pt idx="8">
                  <c:v>0</c:v>
                </c:pt>
                <c:pt idx="9">
                  <c:v>0</c:v>
                </c:pt>
                <c:pt idx="10">
                  <c:v>0</c:v>
                </c:pt>
                <c:pt idx="11">
                  <c:v>0</c:v>
                </c:pt>
              </c:numCache>
            </c:numRef>
          </c:val>
          <c:extLst>
            <c:ext xmlns:c16="http://schemas.microsoft.com/office/drawing/2014/chart" uri="{C3380CC4-5D6E-409C-BE32-E72D297353CC}">
              <c16:uniqueId val="{00000000-165F-4754-9B00-B154EAE31688}"/>
            </c:ext>
          </c:extLst>
        </c:ser>
        <c:dLbls>
          <c:showLegendKey val="0"/>
          <c:showVal val="0"/>
          <c:showCatName val="0"/>
          <c:showSerName val="0"/>
          <c:showPercent val="0"/>
          <c:showBubbleSize val="0"/>
        </c:dLbls>
        <c:gapWidth val="219"/>
        <c:overlap val="-27"/>
        <c:axId val="571338000"/>
        <c:axId val="571344232"/>
      </c:barChart>
      <c:dateAx>
        <c:axId val="57133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44232"/>
        <c:crosses val="autoZero"/>
        <c:auto val="1"/>
        <c:lblOffset val="100"/>
        <c:baseTimeUnit val="months"/>
      </c:dateAx>
      <c:valAx>
        <c:axId val="57134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3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544</c:v>
                </c:pt>
                <c:pt idx="1">
                  <c:v>537</c:v>
                </c:pt>
                <c:pt idx="2">
                  <c:v>560</c:v>
                </c:pt>
                <c:pt idx="3">
                  <c:v>426</c:v>
                </c:pt>
                <c:pt idx="4">
                  <c:v>618</c:v>
                </c:pt>
                <c:pt idx="5">
                  <c:v>212</c:v>
                </c:pt>
                <c:pt idx="6">
                  <c:v>597</c:v>
                </c:pt>
                <c:pt idx="7">
                  <c:v>384</c:v>
                </c:pt>
                <c:pt idx="8">
                  <c:v>0</c:v>
                </c:pt>
                <c:pt idx="9">
                  <c:v>0</c:v>
                </c:pt>
                <c:pt idx="10">
                  <c:v>0</c:v>
                </c:pt>
                <c:pt idx="11">
                  <c:v>0</c:v>
                </c:pt>
              </c:numCache>
            </c:numRef>
          </c:val>
          <c:extLst>
            <c:ext xmlns:c16="http://schemas.microsoft.com/office/drawing/2014/chart" uri="{C3380CC4-5D6E-409C-BE32-E72D297353CC}">
              <c16:uniqueId val="{00000000-F66E-498E-8E0F-5E72C9A91FFF}"/>
            </c:ext>
          </c:extLst>
        </c:ser>
        <c:dLbls>
          <c:showLegendKey val="0"/>
          <c:showVal val="0"/>
          <c:showCatName val="0"/>
          <c:showSerName val="0"/>
          <c:showPercent val="0"/>
          <c:showBubbleSize val="0"/>
        </c:dLbls>
        <c:gapWidth val="219"/>
        <c:overlap val="-27"/>
        <c:axId val="571338328"/>
        <c:axId val="571341280"/>
      </c:barChart>
      <c:catAx>
        <c:axId val="571338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41280"/>
        <c:crosses val="autoZero"/>
        <c:auto val="1"/>
        <c:lblAlgn val="ctr"/>
        <c:lblOffset val="100"/>
        <c:noMultiLvlLbl val="0"/>
      </c:catAx>
      <c:valAx>
        <c:axId val="57134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3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pt idx="1">
                  <c:v>14860</c:v>
                </c:pt>
                <c:pt idx="2">
                  <c:v>13661</c:v>
                </c:pt>
              </c:numCache>
            </c:numRef>
          </c:val>
          <c:extLst>
            <c:ext xmlns:c16="http://schemas.microsoft.com/office/drawing/2014/chart" uri="{C3380CC4-5D6E-409C-BE32-E72D297353CC}">
              <c16:uniqueId val="{00000000-118E-4FDE-8AB0-7AE3E265560F}"/>
            </c:ext>
          </c:extLst>
        </c:ser>
        <c:dLbls>
          <c:showLegendKey val="0"/>
          <c:showVal val="0"/>
          <c:showCatName val="0"/>
          <c:showSerName val="0"/>
          <c:showPercent val="0"/>
          <c:showBubbleSize val="0"/>
        </c:dLbls>
        <c:gapWidth val="219"/>
        <c:overlap val="-27"/>
        <c:axId val="571351448"/>
        <c:axId val="571347840"/>
      </c:barChart>
      <c:dateAx>
        <c:axId val="571351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47840"/>
        <c:crosses val="autoZero"/>
        <c:auto val="1"/>
        <c:lblOffset val="100"/>
        <c:baseTimeUnit val="months"/>
      </c:dateAx>
      <c:valAx>
        <c:axId val="57134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135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7D280-BD92-4CBF-B93A-34FA2CD28FA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BEFAE40-BEC2-4F72-8E24-EE605FE031A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04768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639F9-E69F-4DA7-834B-EDE4ED0AD9CF}"/>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FB755BBD-C484-40C5-AD7A-886869BB866F}"/>
              </a:ext>
            </a:extLst>
          </p:cNvPr>
          <p:cNvGraphicFramePr>
            <a:graphicFrameLocks noGrp="1"/>
          </p:cNvGraphicFramePr>
          <p:nvPr>
            <p:ph type="chart" sz="quarter" idx="13"/>
            <p:extLst>
              <p:ext uri="{D42A27DB-BD31-4B8C-83A1-F6EECF244321}">
                <p14:modId xmlns:p14="http://schemas.microsoft.com/office/powerpoint/2010/main" val="220851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EBEBAD-0276-48CA-B863-42FC2BE6499C}"/>
              </a:ext>
            </a:extLst>
          </p:cNvPr>
          <p:cNvSpPr>
            <a:spLocks noGrp="1"/>
          </p:cNvSpPr>
          <p:nvPr>
            <p:ph type="body" sz="quarter" idx="14"/>
          </p:nvPr>
        </p:nvSpPr>
        <p:spPr/>
        <p:txBody>
          <a:bodyPr/>
          <a:lstStyle/>
          <a:p>
            <a:r>
              <a:rPr lang="en-US"/>
              <a:t>01/01/2025 - 07/31/2025</a:t>
            </a:r>
          </a:p>
        </p:txBody>
      </p:sp>
      <p:sp>
        <p:nvSpPr>
          <p:cNvPr id="5" name="Footer Placeholder 4">
            <a:extLst>
              <a:ext uri="{FF2B5EF4-FFF2-40B4-BE49-F238E27FC236}">
                <a16:creationId xmlns:a16="http://schemas.microsoft.com/office/drawing/2014/main" id="{9534CC5C-EF4C-486B-BFD5-00ACB41632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212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A1493-1820-476C-8FAF-523C9DCF4F47}"/>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C6D476EB-9CBA-4FC4-A253-4340B85825BB}"/>
              </a:ext>
            </a:extLst>
          </p:cNvPr>
          <p:cNvGraphicFramePr>
            <a:graphicFrameLocks noGrp="1"/>
          </p:cNvGraphicFramePr>
          <p:nvPr>
            <p:ph type="tbl" sz="quarter" idx="13"/>
            <p:extLst>
              <p:ext uri="{D42A27DB-BD31-4B8C-83A1-F6EECF244321}">
                <p14:modId xmlns:p14="http://schemas.microsoft.com/office/powerpoint/2010/main" val="41409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6292023"/>
                    </a:ext>
                  </a:extLst>
                </a:gridCol>
                <a:gridCol w="905256">
                  <a:extLst>
                    <a:ext uri="{9D8B030D-6E8A-4147-A177-3AD203B41FA5}">
                      <a16:colId xmlns:a16="http://schemas.microsoft.com/office/drawing/2014/main" val="2595989003"/>
                    </a:ext>
                  </a:extLst>
                </a:gridCol>
                <a:gridCol w="905256">
                  <a:extLst>
                    <a:ext uri="{9D8B030D-6E8A-4147-A177-3AD203B41FA5}">
                      <a16:colId xmlns:a16="http://schemas.microsoft.com/office/drawing/2014/main" val="835424139"/>
                    </a:ext>
                  </a:extLst>
                </a:gridCol>
                <a:gridCol w="905256">
                  <a:extLst>
                    <a:ext uri="{9D8B030D-6E8A-4147-A177-3AD203B41FA5}">
                      <a16:colId xmlns:a16="http://schemas.microsoft.com/office/drawing/2014/main" val="129427557"/>
                    </a:ext>
                  </a:extLst>
                </a:gridCol>
                <a:gridCol w="905256">
                  <a:extLst>
                    <a:ext uri="{9D8B030D-6E8A-4147-A177-3AD203B41FA5}">
                      <a16:colId xmlns:a16="http://schemas.microsoft.com/office/drawing/2014/main" val="2814104020"/>
                    </a:ext>
                  </a:extLst>
                </a:gridCol>
                <a:gridCol w="905256">
                  <a:extLst>
                    <a:ext uri="{9D8B030D-6E8A-4147-A177-3AD203B41FA5}">
                      <a16:colId xmlns:a16="http://schemas.microsoft.com/office/drawing/2014/main" val="751905790"/>
                    </a:ext>
                  </a:extLst>
                </a:gridCol>
                <a:gridCol w="905256">
                  <a:extLst>
                    <a:ext uri="{9D8B030D-6E8A-4147-A177-3AD203B41FA5}">
                      <a16:colId xmlns:a16="http://schemas.microsoft.com/office/drawing/2014/main" val="3305365469"/>
                    </a:ext>
                  </a:extLst>
                </a:gridCol>
                <a:gridCol w="905256">
                  <a:extLst>
                    <a:ext uri="{9D8B030D-6E8A-4147-A177-3AD203B41FA5}">
                      <a16:colId xmlns:a16="http://schemas.microsoft.com/office/drawing/2014/main" val="269257026"/>
                    </a:ext>
                  </a:extLst>
                </a:gridCol>
                <a:gridCol w="905256">
                  <a:extLst>
                    <a:ext uri="{9D8B030D-6E8A-4147-A177-3AD203B41FA5}">
                      <a16:colId xmlns:a16="http://schemas.microsoft.com/office/drawing/2014/main" val="357288378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39743012"/>
                  </a:ext>
                </a:extLst>
              </a:tr>
              <a:tr h="370840">
                <a:tc>
                  <a:txBody>
                    <a:bodyPr/>
                    <a:lstStyle/>
                    <a:p>
                      <a:r>
                        <a:rPr lang="en-US" sz="1000"/>
                        <a:t>7526</a:t>
                      </a:r>
                    </a:p>
                  </a:txBody>
                  <a:tcPr/>
                </a:tc>
                <a:tc>
                  <a:txBody>
                    <a:bodyPr/>
                    <a:lstStyle/>
                    <a:p>
                      <a:r>
                        <a:rPr lang="en-US" sz="1000"/>
                        <a:t>-8</a:t>
                      </a:r>
                    </a:p>
                  </a:txBody>
                  <a:tcPr/>
                </a:tc>
                <a:tc>
                  <a:txBody>
                    <a:bodyPr/>
                    <a:lstStyle/>
                    <a:p>
                      <a:r>
                        <a:rPr lang="en-US" sz="1000"/>
                        <a:t>18</a:t>
                      </a:r>
                    </a:p>
                  </a:txBody>
                  <a:tcPr/>
                </a:tc>
                <a:tc>
                  <a:txBody>
                    <a:bodyPr/>
                    <a:lstStyle/>
                    <a:p>
                      <a:r>
                        <a:rPr lang="en-US" sz="1000"/>
                        <a:t>690</a:t>
                      </a:r>
                    </a:p>
                  </a:txBody>
                  <a:tcPr/>
                </a:tc>
                <a:tc>
                  <a:txBody>
                    <a:bodyPr/>
                    <a:lstStyle/>
                    <a:p>
                      <a:r>
                        <a:rPr lang="en-US" sz="1000"/>
                        <a:t>12</a:t>
                      </a:r>
                    </a:p>
                  </a:txBody>
                  <a:tcPr/>
                </a:tc>
                <a:tc>
                  <a:txBody>
                    <a:bodyPr/>
                    <a:lstStyle/>
                    <a:p>
                      <a:r>
                        <a:rPr lang="en-US" sz="1000"/>
                        <a:t>23</a:t>
                      </a:r>
                    </a:p>
                  </a:txBody>
                  <a:tcPr/>
                </a:tc>
                <a:tc>
                  <a:txBody>
                    <a:bodyPr/>
                    <a:lstStyle/>
                    <a:p>
                      <a:r>
                        <a:rPr lang="en-US" sz="1000"/>
                        <a:t>0</a:t>
                      </a:r>
                    </a:p>
                  </a:txBody>
                  <a:tcPr/>
                </a:tc>
                <a:tc>
                  <a:txBody>
                    <a:bodyPr/>
                    <a:lstStyle/>
                    <a:p>
                      <a:r>
                        <a:rPr lang="en-US" sz="1000"/>
                        <a:t>0.5349 %</a:t>
                      </a:r>
                    </a:p>
                  </a:txBody>
                  <a:tcPr/>
                </a:tc>
                <a:tc>
                  <a:txBody>
                    <a:bodyPr/>
                    <a:lstStyle/>
                    <a:p>
                      <a:r>
                        <a:rPr lang="en-US" sz="1000"/>
                        <a:t>0.0 %</a:t>
                      </a:r>
                    </a:p>
                  </a:txBody>
                  <a:tcPr/>
                </a:tc>
                <a:extLst>
                  <a:ext uri="{0D108BD9-81ED-4DB2-BD59-A6C34878D82A}">
                    <a16:rowId xmlns:a16="http://schemas.microsoft.com/office/drawing/2014/main" val="1009291492"/>
                  </a:ext>
                </a:extLst>
              </a:tr>
            </a:tbl>
          </a:graphicData>
        </a:graphic>
      </p:graphicFrame>
      <p:sp>
        <p:nvSpPr>
          <p:cNvPr id="4" name="Text Placeholder 3">
            <a:extLst>
              <a:ext uri="{FF2B5EF4-FFF2-40B4-BE49-F238E27FC236}">
                <a16:creationId xmlns:a16="http://schemas.microsoft.com/office/drawing/2014/main" id="{314FA0E3-1502-451F-A6BF-324C7C538A48}"/>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839126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4371-3053-4842-A745-72D189378840}"/>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ECA03862-FB66-4707-8CEB-54F4C84CB317}"/>
              </a:ext>
            </a:extLst>
          </p:cNvPr>
          <p:cNvGraphicFramePr>
            <a:graphicFrameLocks noGrp="1"/>
          </p:cNvGraphicFramePr>
          <p:nvPr>
            <p:ph type="chart" sz="quarter" idx="13"/>
            <p:extLst>
              <p:ext uri="{D42A27DB-BD31-4B8C-83A1-F6EECF244321}">
                <p14:modId xmlns:p14="http://schemas.microsoft.com/office/powerpoint/2010/main" val="2636305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DAAA20-A2C8-406A-9A86-0E22728AEC8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3D0D010-23AD-4C84-B4D6-6AB4001AD7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2953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139D-3588-4B9A-8DCE-9A46E6B6E246}"/>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164C625B-CCC7-4FA3-AF88-97960DFB15DD}"/>
              </a:ext>
            </a:extLst>
          </p:cNvPr>
          <p:cNvGraphicFramePr>
            <a:graphicFrameLocks noGrp="1"/>
          </p:cNvGraphicFramePr>
          <p:nvPr>
            <p:ph type="chart" sz="quarter" idx="13"/>
            <p:extLst>
              <p:ext uri="{D42A27DB-BD31-4B8C-83A1-F6EECF244321}">
                <p14:modId xmlns:p14="http://schemas.microsoft.com/office/powerpoint/2010/main" val="1727461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FAA10-8547-4F73-8C2E-D22F7B5448E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D595CAE-C0A6-4894-9F67-AE45E8ED5C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3832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2ABAB-27BF-481F-8010-3C284D773074}"/>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CA88F7C7-734E-4109-A37A-A78CD6C54D3A}"/>
              </a:ext>
            </a:extLst>
          </p:cNvPr>
          <p:cNvGraphicFramePr>
            <a:graphicFrameLocks noGrp="1"/>
          </p:cNvGraphicFramePr>
          <p:nvPr>
            <p:ph type="chart" sz="quarter" idx="13"/>
            <p:extLst>
              <p:ext uri="{D42A27DB-BD31-4B8C-83A1-F6EECF244321}">
                <p14:modId xmlns:p14="http://schemas.microsoft.com/office/powerpoint/2010/main" val="546051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FEBEB2-C1EA-4E40-9366-AEBC077E020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71CC538-E83B-44C7-88FB-E82D2022CF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6471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987AF-92C8-4B0B-B9C3-179BE96AFB58}"/>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F3E4C52A-642D-400B-8DEF-5A0310400BA6}"/>
              </a:ext>
            </a:extLst>
          </p:cNvPr>
          <p:cNvGraphicFramePr>
            <a:graphicFrameLocks noGrp="1"/>
          </p:cNvGraphicFramePr>
          <p:nvPr>
            <p:ph type="chart" sz="quarter" idx="13"/>
            <p:extLst>
              <p:ext uri="{D42A27DB-BD31-4B8C-83A1-F6EECF244321}">
                <p14:modId xmlns:p14="http://schemas.microsoft.com/office/powerpoint/2010/main" val="1803496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C99D3-6432-4E13-871C-2D36154AA46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8F300E1-C90D-475C-968C-827CBD54B8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5404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CA4E5-88AD-456F-990C-667EBC1D4540}"/>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F0DA1CA6-86D6-4FAB-97EC-D2CFF36A83E9}"/>
              </a:ext>
            </a:extLst>
          </p:cNvPr>
          <p:cNvGraphicFramePr>
            <a:graphicFrameLocks noGrp="1"/>
          </p:cNvGraphicFramePr>
          <p:nvPr>
            <p:ph type="tbl" sz="quarter" idx="13"/>
            <p:extLst>
              <p:ext uri="{D42A27DB-BD31-4B8C-83A1-F6EECF244321}">
                <p14:modId xmlns:p14="http://schemas.microsoft.com/office/powerpoint/2010/main" val="2325397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95032691"/>
                    </a:ext>
                  </a:extLst>
                </a:gridCol>
                <a:gridCol w="1481328">
                  <a:extLst>
                    <a:ext uri="{9D8B030D-6E8A-4147-A177-3AD203B41FA5}">
                      <a16:colId xmlns:a16="http://schemas.microsoft.com/office/drawing/2014/main" val="487044493"/>
                    </a:ext>
                  </a:extLst>
                </a:gridCol>
                <a:gridCol w="329184">
                  <a:extLst>
                    <a:ext uri="{9D8B030D-6E8A-4147-A177-3AD203B41FA5}">
                      <a16:colId xmlns:a16="http://schemas.microsoft.com/office/drawing/2014/main" val="3867972271"/>
                    </a:ext>
                  </a:extLst>
                </a:gridCol>
                <a:gridCol w="329184">
                  <a:extLst>
                    <a:ext uri="{9D8B030D-6E8A-4147-A177-3AD203B41FA5}">
                      <a16:colId xmlns:a16="http://schemas.microsoft.com/office/drawing/2014/main" val="1192637388"/>
                    </a:ext>
                  </a:extLst>
                </a:gridCol>
                <a:gridCol w="329184">
                  <a:extLst>
                    <a:ext uri="{9D8B030D-6E8A-4147-A177-3AD203B41FA5}">
                      <a16:colId xmlns:a16="http://schemas.microsoft.com/office/drawing/2014/main" val="1845958841"/>
                    </a:ext>
                  </a:extLst>
                </a:gridCol>
                <a:gridCol w="329184">
                  <a:extLst>
                    <a:ext uri="{9D8B030D-6E8A-4147-A177-3AD203B41FA5}">
                      <a16:colId xmlns:a16="http://schemas.microsoft.com/office/drawing/2014/main" val="1870808115"/>
                    </a:ext>
                  </a:extLst>
                </a:gridCol>
                <a:gridCol w="329184">
                  <a:extLst>
                    <a:ext uri="{9D8B030D-6E8A-4147-A177-3AD203B41FA5}">
                      <a16:colId xmlns:a16="http://schemas.microsoft.com/office/drawing/2014/main" val="3589115782"/>
                    </a:ext>
                  </a:extLst>
                </a:gridCol>
                <a:gridCol w="329184">
                  <a:extLst>
                    <a:ext uri="{9D8B030D-6E8A-4147-A177-3AD203B41FA5}">
                      <a16:colId xmlns:a16="http://schemas.microsoft.com/office/drawing/2014/main" val="3278482942"/>
                    </a:ext>
                  </a:extLst>
                </a:gridCol>
                <a:gridCol w="329184">
                  <a:extLst>
                    <a:ext uri="{9D8B030D-6E8A-4147-A177-3AD203B41FA5}">
                      <a16:colId xmlns:a16="http://schemas.microsoft.com/office/drawing/2014/main" val="3454654895"/>
                    </a:ext>
                  </a:extLst>
                </a:gridCol>
                <a:gridCol w="329184">
                  <a:extLst>
                    <a:ext uri="{9D8B030D-6E8A-4147-A177-3AD203B41FA5}">
                      <a16:colId xmlns:a16="http://schemas.microsoft.com/office/drawing/2014/main" val="1872780523"/>
                    </a:ext>
                  </a:extLst>
                </a:gridCol>
                <a:gridCol w="329184">
                  <a:extLst>
                    <a:ext uri="{9D8B030D-6E8A-4147-A177-3AD203B41FA5}">
                      <a16:colId xmlns:a16="http://schemas.microsoft.com/office/drawing/2014/main" val="3137393474"/>
                    </a:ext>
                  </a:extLst>
                </a:gridCol>
                <a:gridCol w="329184">
                  <a:extLst>
                    <a:ext uri="{9D8B030D-6E8A-4147-A177-3AD203B41FA5}">
                      <a16:colId xmlns:a16="http://schemas.microsoft.com/office/drawing/2014/main" val="3421252366"/>
                    </a:ext>
                  </a:extLst>
                </a:gridCol>
                <a:gridCol w="329184">
                  <a:extLst>
                    <a:ext uri="{9D8B030D-6E8A-4147-A177-3AD203B41FA5}">
                      <a16:colId xmlns:a16="http://schemas.microsoft.com/office/drawing/2014/main" val="1773117639"/>
                    </a:ext>
                  </a:extLst>
                </a:gridCol>
                <a:gridCol w="329184">
                  <a:extLst>
                    <a:ext uri="{9D8B030D-6E8A-4147-A177-3AD203B41FA5}">
                      <a16:colId xmlns:a16="http://schemas.microsoft.com/office/drawing/2014/main" val="2434417224"/>
                    </a:ext>
                  </a:extLst>
                </a:gridCol>
                <a:gridCol w="329184">
                  <a:extLst>
                    <a:ext uri="{9D8B030D-6E8A-4147-A177-3AD203B41FA5}">
                      <a16:colId xmlns:a16="http://schemas.microsoft.com/office/drawing/2014/main" val="2320196650"/>
                    </a:ext>
                  </a:extLst>
                </a:gridCol>
                <a:gridCol w="329184">
                  <a:extLst>
                    <a:ext uri="{9D8B030D-6E8A-4147-A177-3AD203B41FA5}">
                      <a16:colId xmlns:a16="http://schemas.microsoft.com/office/drawing/2014/main" val="473192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54528401"/>
                  </a:ext>
                </a:extLst>
              </a:tr>
            </a:tbl>
          </a:graphicData>
        </a:graphic>
      </p:graphicFrame>
      <p:sp>
        <p:nvSpPr>
          <p:cNvPr id="4" name="Text Placeholder 3">
            <a:extLst>
              <a:ext uri="{FF2B5EF4-FFF2-40B4-BE49-F238E27FC236}">
                <a16:creationId xmlns:a16="http://schemas.microsoft.com/office/drawing/2014/main" id="{20B9FD1B-F23F-4483-B903-99DAB174AEC7}"/>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780313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0E3C7-AD70-4DD6-9CBC-67279F5D0861}"/>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3E5BC3F8-5894-41D9-81E5-7271F2462109}"/>
              </a:ext>
            </a:extLst>
          </p:cNvPr>
          <p:cNvGraphicFramePr>
            <a:graphicFrameLocks noGrp="1"/>
          </p:cNvGraphicFramePr>
          <p:nvPr>
            <p:ph type="tbl" sz="quarter" idx="13"/>
            <p:extLst>
              <p:ext uri="{D42A27DB-BD31-4B8C-83A1-F6EECF244321}">
                <p14:modId xmlns:p14="http://schemas.microsoft.com/office/powerpoint/2010/main" val="44263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74593601"/>
                    </a:ext>
                  </a:extLst>
                </a:gridCol>
                <a:gridCol w="1481328">
                  <a:extLst>
                    <a:ext uri="{9D8B030D-6E8A-4147-A177-3AD203B41FA5}">
                      <a16:colId xmlns:a16="http://schemas.microsoft.com/office/drawing/2014/main" val="3592218950"/>
                    </a:ext>
                  </a:extLst>
                </a:gridCol>
                <a:gridCol w="329184">
                  <a:extLst>
                    <a:ext uri="{9D8B030D-6E8A-4147-A177-3AD203B41FA5}">
                      <a16:colId xmlns:a16="http://schemas.microsoft.com/office/drawing/2014/main" val="442031832"/>
                    </a:ext>
                  </a:extLst>
                </a:gridCol>
                <a:gridCol w="329184">
                  <a:extLst>
                    <a:ext uri="{9D8B030D-6E8A-4147-A177-3AD203B41FA5}">
                      <a16:colId xmlns:a16="http://schemas.microsoft.com/office/drawing/2014/main" val="2059611496"/>
                    </a:ext>
                  </a:extLst>
                </a:gridCol>
                <a:gridCol w="329184">
                  <a:extLst>
                    <a:ext uri="{9D8B030D-6E8A-4147-A177-3AD203B41FA5}">
                      <a16:colId xmlns:a16="http://schemas.microsoft.com/office/drawing/2014/main" val="4075856015"/>
                    </a:ext>
                  </a:extLst>
                </a:gridCol>
                <a:gridCol w="329184">
                  <a:extLst>
                    <a:ext uri="{9D8B030D-6E8A-4147-A177-3AD203B41FA5}">
                      <a16:colId xmlns:a16="http://schemas.microsoft.com/office/drawing/2014/main" val="3091505379"/>
                    </a:ext>
                  </a:extLst>
                </a:gridCol>
                <a:gridCol w="329184">
                  <a:extLst>
                    <a:ext uri="{9D8B030D-6E8A-4147-A177-3AD203B41FA5}">
                      <a16:colId xmlns:a16="http://schemas.microsoft.com/office/drawing/2014/main" val="1315612459"/>
                    </a:ext>
                  </a:extLst>
                </a:gridCol>
                <a:gridCol w="329184">
                  <a:extLst>
                    <a:ext uri="{9D8B030D-6E8A-4147-A177-3AD203B41FA5}">
                      <a16:colId xmlns:a16="http://schemas.microsoft.com/office/drawing/2014/main" val="3828541513"/>
                    </a:ext>
                  </a:extLst>
                </a:gridCol>
                <a:gridCol w="329184">
                  <a:extLst>
                    <a:ext uri="{9D8B030D-6E8A-4147-A177-3AD203B41FA5}">
                      <a16:colId xmlns:a16="http://schemas.microsoft.com/office/drawing/2014/main" val="2859982824"/>
                    </a:ext>
                  </a:extLst>
                </a:gridCol>
                <a:gridCol w="329184">
                  <a:extLst>
                    <a:ext uri="{9D8B030D-6E8A-4147-A177-3AD203B41FA5}">
                      <a16:colId xmlns:a16="http://schemas.microsoft.com/office/drawing/2014/main" val="2213673986"/>
                    </a:ext>
                  </a:extLst>
                </a:gridCol>
                <a:gridCol w="329184">
                  <a:extLst>
                    <a:ext uri="{9D8B030D-6E8A-4147-A177-3AD203B41FA5}">
                      <a16:colId xmlns:a16="http://schemas.microsoft.com/office/drawing/2014/main" val="594178488"/>
                    </a:ext>
                  </a:extLst>
                </a:gridCol>
                <a:gridCol w="329184">
                  <a:extLst>
                    <a:ext uri="{9D8B030D-6E8A-4147-A177-3AD203B41FA5}">
                      <a16:colId xmlns:a16="http://schemas.microsoft.com/office/drawing/2014/main" val="3559317353"/>
                    </a:ext>
                  </a:extLst>
                </a:gridCol>
                <a:gridCol w="329184">
                  <a:extLst>
                    <a:ext uri="{9D8B030D-6E8A-4147-A177-3AD203B41FA5}">
                      <a16:colId xmlns:a16="http://schemas.microsoft.com/office/drawing/2014/main" val="2232451949"/>
                    </a:ext>
                  </a:extLst>
                </a:gridCol>
                <a:gridCol w="329184">
                  <a:extLst>
                    <a:ext uri="{9D8B030D-6E8A-4147-A177-3AD203B41FA5}">
                      <a16:colId xmlns:a16="http://schemas.microsoft.com/office/drawing/2014/main" val="2419774243"/>
                    </a:ext>
                  </a:extLst>
                </a:gridCol>
                <a:gridCol w="329184">
                  <a:extLst>
                    <a:ext uri="{9D8B030D-6E8A-4147-A177-3AD203B41FA5}">
                      <a16:colId xmlns:a16="http://schemas.microsoft.com/office/drawing/2014/main" val="3068524230"/>
                    </a:ext>
                  </a:extLst>
                </a:gridCol>
                <a:gridCol w="329184">
                  <a:extLst>
                    <a:ext uri="{9D8B030D-6E8A-4147-A177-3AD203B41FA5}">
                      <a16:colId xmlns:a16="http://schemas.microsoft.com/office/drawing/2014/main" val="1569245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361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- 2025-07-01 16:34:41</a:t>
                      </a:r>
                      <a:r>
                        <a:rPr kumimoji="0" lang="en-US" sz="1000" b="0" i="0" u="none" strike="noStrike" kern="1200" cap="none" spc="0" normalizeH="0" baseline="0" noProof="0">
                          <a:ln>
                            <a:noFill/>
                          </a:ln>
                          <a:solidFill>
                            <a:prstClr val="black"/>
                          </a:solidFill>
                          <a:effectLst/>
                          <a:uLnTx/>
                          <a:uFillTx/>
                          <a:latin typeface="Calibri"/>
                          <a:ea typeface="+mn-ea"/>
                          <a:cs typeface="+mn-cs"/>
                        </a:rPr>
                        <a:t>
 Thanks to around-the-clock efforts by our dedicated employees, PHLY has resumed regular operations following a network outage. 
To our agents, brokers, and customers - your trust and support have been inspiring and invaluable. We appreciate your continued understanding and patience while we address any minor technical issues.
PHLY.com and MyPHLY are available with the information and resources you need. As always, please reach out to TEAMPHLY for any additional support we can provide.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2482200493"/>
                  </a:ext>
                </a:extLst>
              </a:tr>
            </a:tbl>
          </a:graphicData>
        </a:graphic>
      </p:graphicFrame>
      <p:sp>
        <p:nvSpPr>
          <p:cNvPr id="4" name="Text Placeholder 3">
            <a:extLst>
              <a:ext uri="{FF2B5EF4-FFF2-40B4-BE49-F238E27FC236}">
                <a16:creationId xmlns:a16="http://schemas.microsoft.com/office/drawing/2014/main" id="{C4532F47-658D-45CD-A97D-B80DCC2D1C50}"/>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40965654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9C16-489A-4232-8181-0D6083B5B062}"/>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E48B2C9A-76C5-4247-AE76-1873E46AAE57}"/>
              </a:ext>
            </a:extLst>
          </p:cNvPr>
          <p:cNvGraphicFramePr>
            <a:graphicFrameLocks noGrp="1"/>
          </p:cNvGraphicFramePr>
          <p:nvPr>
            <p:ph type="tbl" sz="quarter" idx="13"/>
            <p:extLst>
              <p:ext uri="{D42A27DB-BD31-4B8C-83A1-F6EECF244321}">
                <p14:modId xmlns:p14="http://schemas.microsoft.com/office/powerpoint/2010/main" val="166449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64050050"/>
                    </a:ext>
                  </a:extLst>
                </a:gridCol>
                <a:gridCol w="1481328">
                  <a:extLst>
                    <a:ext uri="{9D8B030D-6E8A-4147-A177-3AD203B41FA5}">
                      <a16:colId xmlns:a16="http://schemas.microsoft.com/office/drawing/2014/main" val="1312296622"/>
                    </a:ext>
                  </a:extLst>
                </a:gridCol>
                <a:gridCol w="329184">
                  <a:extLst>
                    <a:ext uri="{9D8B030D-6E8A-4147-A177-3AD203B41FA5}">
                      <a16:colId xmlns:a16="http://schemas.microsoft.com/office/drawing/2014/main" val="3149357616"/>
                    </a:ext>
                  </a:extLst>
                </a:gridCol>
                <a:gridCol w="329184">
                  <a:extLst>
                    <a:ext uri="{9D8B030D-6E8A-4147-A177-3AD203B41FA5}">
                      <a16:colId xmlns:a16="http://schemas.microsoft.com/office/drawing/2014/main" val="2525951116"/>
                    </a:ext>
                  </a:extLst>
                </a:gridCol>
                <a:gridCol w="329184">
                  <a:extLst>
                    <a:ext uri="{9D8B030D-6E8A-4147-A177-3AD203B41FA5}">
                      <a16:colId xmlns:a16="http://schemas.microsoft.com/office/drawing/2014/main" val="882497033"/>
                    </a:ext>
                  </a:extLst>
                </a:gridCol>
                <a:gridCol w="329184">
                  <a:extLst>
                    <a:ext uri="{9D8B030D-6E8A-4147-A177-3AD203B41FA5}">
                      <a16:colId xmlns:a16="http://schemas.microsoft.com/office/drawing/2014/main" val="1566059866"/>
                    </a:ext>
                  </a:extLst>
                </a:gridCol>
                <a:gridCol w="329184">
                  <a:extLst>
                    <a:ext uri="{9D8B030D-6E8A-4147-A177-3AD203B41FA5}">
                      <a16:colId xmlns:a16="http://schemas.microsoft.com/office/drawing/2014/main" val="2892756242"/>
                    </a:ext>
                  </a:extLst>
                </a:gridCol>
                <a:gridCol w="329184">
                  <a:extLst>
                    <a:ext uri="{9D8B030D-6E8A-4147-A177-3AD203B41FA5}">
                      <a16:colId xmlns:a16="http://schemas.microsoft.com/office/drawing/2014/main" val="1196697410"/>
                    </a:ext>
                  </a:extLst>
                </a:gridCol>
                <a:gridCol w="329184">
                  <a:extLst>
                    <a:ext uri="{9D8B030D-6E8A-4147-A177-3AD203B41FA5}">
                      <a16:colId xmlns:a16="http://schemas.microsoft.com/office/drawing/2014/main" val="1152370048"/>
                    </a:ext>
                  </a:extLst>
                </a:gridCol>
                <a:gridCol w="329184">
                  <a:extLst>
                    <a:ext uri="{9D8B030D-6E8A-4147-A177-3AD203B41FA5}">
                      <a16:colId xmlns:a16="http://schemas.microsoft.com/office/drawing/2014/main" val="4180522101"/>
                    </a:ext>
                  </a:extLst>
                </a:gridCol>
                <a:gridCol w="329184">
                  <a:extLst>
                    <a:ext uri="{9D8B030D-6E8A-4147-A177-3AD203B41FA5}">
                      <a16:colId xmlns:a16="http://schemas.microsoft.com/office/drawing/2014/main" val="2490358664"/>
                    </a:ext>
                  </a:extLst>
                </a:gridCol>
                <a:gridCol w="329184">
                  <a:extLst>
                    <a:ext uri="{9D8B030D-6E8A-4147-A177-3AD203B41FA5}">
                      <a16:colId xmlns:a16="http://schemas.microsoft.com/office/drawing/2014/main" val="936363045"/>
                    </a:ext>
                  </a:extLst>
                </a:gridCol>
                <a:gridCol w="329184">
                  <a:extLst>
                    <a:ext uri="{9D8B030D-6E8A-4147-A177-3AD203B41FA5}">
                      <a16:colId xmlns:a16="http://schemas.microsoft.com/office/drawing/2014/main" val="1692358080"/>
                    </a:ext>
                  </a:extLst>
                </a:gridCol>
                <a:gridCol w="329184">
                  <a:extLst>
                    <a:ext uri="{9D8B030D-6E8A-4147-A177-3AD203B41FA5}">
                      <a16:colId xmlns:a16="http://schemas.microsoft.com/office/drawing/2014/main" val="2968636962"/>
                    </a:ext>
                  </a:extLst>
                </a:gridCol>
                <a:gridCol w="329184">
                  <a:extLst>
                    <a:ext uri="{9D8B030D-6E8A-4147-A177-3AD203B41FA5}">
                      <a16:colId xmlns:a16="http://schemas.microsoft.com/office/drawing/2014/main" val="4190769715"/>
                    </a:ext>
                  </a:extLst>
                </a:gridCol>
                <a:gridCol w="329184">
                  <a:extLst>
                    <a:ext uri="{9D8B030D-6E8A-4147-A177-3AD203B41FA5}">
                      <a16:colId xmlns:a16="http://schemas.microsoft.com/office/drawing/2014/main" val="877972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91911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- 2025-07-11 12:43:33</a:t>
                      </a:r>
                      <a:r>
                        <a:rPr kumimoji="0" lang="en-US" sz="1000" b="0" i="0" u="none" strike="noStrike" kern="1200" cap="none" spc="0" normalizeH="0" baseline="0" noProof="0">
                          <a:ln>
                            <a:noFill/>
                          </a:ln>
                          <a:solidFill>
                            <a:prstClr val="black"/>
                          </a:solidFill>
                          <a:effectLst/>
                          <a:uLnTx/>
                          <a:uFillTx/>
                          <a:latin typeface="Calibri"/>
                          <a:ea typeface="+mn-ea"/>
                          <a:cs typeface="+mn-cs"/>
                        </a:rPr>
                        <a:t>
 Shoutout to our 2025 Summer Associates! 48 talented interns from colleges nationwide recently joined us for 10 weeks of on-the-job work experience, career mentorship, and networking.
Our Summer Associates Program is more than just an #internship—it’s a career-defining experience! From team projects to networking with industry pros, our interns build skills that last while making meaningful connections. Welcome to #TEAMPHLY! 🚀
Curious about #PHLYInternLife? Visit bit.ly/PHLYInternshipsFB to learn more!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https://quintly-eu-image-storage.s3.amazonaws.com/d123f9c23f3abec6e562a564c92f236a/aca6ee55b94952147661dcff7d34c61f.jpg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30486078"/>
                  </a:ext>
                </a:extLst>
              </a:tr>
            </a:tbl>
          </a:graphicData>
        </a:graphic>
      </p:graphicFrame>
      <p:sp>
        <p:nvSpPr>
          <p:cNvPr id="4" name="Text Placeholder 3">
            <a:extLst>
              <a:ext uri="{FF2B5EF4-FFF2-40B4-BE49-F238E27FC236}">
                <a16:creationId xmlns:a16="http://schemas.microsoft.com/office/drawing/2014/main" id="{A3CDBFE1-6B5C-4380-A831-9934911BC3C3}"/>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769843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A1E5C-CCC7-476C-81A0-351B0ACB6398}"/>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EE1ADB7C-9080-4409-8AB8-0ECBB09FE634}"/>
              </a:ext>
            </a:extLst>
          </p:cNvPr>
          <p:cNvGraphicFramePr>
            <a:graphicFrameLocks noGrp="1"/>
          </p:cNvGraphicFramePr>
          <p:nvPr>
            <p:ph type="tbl" sz="quarter" idx="13"/>
            <p:extLst>
              <p:ext uri="{D42A27DB-BD31-4B8C-83A1-F6EECF244321}">
                <p14:modId xmlns:p14="http://schemas.microsoft.com/office/powerpoint/2010/main" val="146670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22426200"/>
                    </a:ext>
                  </a:extLst>
                </a:gridCol>
                <a:gridCol w="1481328">
                  <a:extLst>
                    <a:ext uri="{9D8B030D-6E8A-4147-A177-3AD203B41FA5}">
                      <a16:colId xmlns:a16="http://schemas.microsoft.com/office/drawing/2014/main" val="4080586490"/>
                    </a:ext>
                  </a:extLst>
                </a:gridCol>
                <a:gridCol w="329184">
                  <a:extLst>
                    <a:ext uri="{9D8B030D-6E8A-4147-A177-3AD203B41FA5}">
                      <a16:colId xmlns:a16="http://schemas.microsoft.com/office/drawing/2014/main" val="528377796"/>
                    </a:ext>
                  </a:extLst>
                </a:gridCol>
                <a:gridCol w="329184">
                  <a:extLst>
                    <a:ext uri="{9D8B030D-6E8A-4147-A177-3AD203B41FA5}">
                      <a16:colId xmlns:a16="http://schemas.microsoft.com/office/drawing/2014/main" val="3923489888"/>
                    </a:ext>
                  </a:extLst>
                </a:gridCol>
                <a:gridCol w="329184">
                  <a:extLst>
                    <a:ext uri="{9D8B030D-6E8A-4147-A177-3AD203B41FA5}">
                      <a16:colId xmlns:a16="http://schemas.microsoft.com/office/drawing/2014/main" val="3650326972"/>
                    </a:ext>
                  </a:extLst>
                </a:gridCol>
                <a:gridCol w="329184">
                  <a:extLst>
                    <a:ext uri="{9D8B030D-6E8A-4147-A177-3AD203B41FA5}">
                      <a16:colId xmlns:a16="http://schemas.microsoft.com/office/drawing/2014/main" val="735106796"/>
                    </a:ext>
                  </a:extLst>
                </a:gridCol>
                <a:gridCol w="329184">
                  <a:extLst>
                    <a:ext uri="{9D8B030D-6E8A-4147-A177-3AD203B41FA5}">
                      <a16:colId xmlns:a16="http://schemas.microsoft.com/office/drawing/2014/main" val="2463284339"/>
                    </a:ext>
                  </a:extLst>
                </a:gridCol>
                <a:gridCol w="329184">
                  <a:extLst>
                    <a:ext uri="{9D8B030D-6E8A-4147-A177-3AD203B41FA5}">
                      <a16:colId xmlns:a16="http://schemas.microsoft.com/office/drawing/2014/main" val="2199522266"/>
                    </a:ext>
                  </a:extLst>
                </a:gridCol>
                <a:gridCol w="329184">
                  <a:extLst>
                    <a:ext uri="{9D8B030D-6E8A-4147-A177-3AD203B41FA5}">
                      <a16:colId xmlns:a16="http://schemas.microsoft.com/office/drawing/2014/main" val="1448651515"/>
                    </a:ext>
                  </a:extLst>
                </a:gridCol>
                <a:gridCol w="329184">
                  <a:extLst>
                    <a:ext uri="{9D8B030D-6E8A-4147-A177-3AD203B41FA5}">
                      <a16:colId xmlns:a16="http://schemas.microsoft.com/office/drawing/2014/main" val="2829700420"/>
                    </a:ext>
                  </a:extLst>
                </a:gridCol>
                <a:gridCol w="329184">
                  <a:extLst>
                    <a:ext uri="{9D8B030D-6E8A-4147-A177-3AD203B41FA5}">
                      <a16:colId xmlns:a16="http://schemas.microsoft.com/office/drawing/2014/main" val="1009535984"/>
                    </a:ext>
                  </a:extLst>
                </a:gridCol>
                <a:gridCol w="329184">
                  <a:extLst>
                    <a:ext uri="{9D8B030D-6E8A-4147-A177-3AD203B41FA5}">
                      <a16:colId xmlns:a16="http://schemas.microsoft.com/office/drawing/2014/main" val="954102389"/>
                    </a:ext>
                  </a:extLst>
                </a:gridCol>
                <a:gridCol w="329184">
                  <a:extLst>
                    <a:ext uri="{9D8B030D-6E8A-4147-A177-3AD203B41FA5}">
                      <a16:colId xmlns:a16="http://schemas.microsoft.com/office/drawing/2014/main" val="3441788896"/>
                    </a:ext>
                  </a:extLst>
                </a:gridCol>
                <a:gridCol w="329184">
                  <a:extLst>
                    <a:ext uri="{9D8B030D-6E8A-4147-A177-3AD203B41FA5}">
                      <a16:colId xmlns:a16="http://schemas.microsoft.com/office/drawing/2014/main" val="679385410"/>
                    </a:ext>
                  </a:extLst>
                </a:gridCol>
                <a:gridCol w="329184">
                  <a:extLst>
                    <a:ext uri="{9D8B030D-6E8A-4147-A177-3AD203B41FA5}">
                      <a16:colId xmlns:a16="http://schemas.microsoft.com/office/drawing/2014/main" val="1673735833"/>
                    </a:ext>
                  </a:extLst>
                </a:gridCol>
                <a:gridCol w="329184">
                  <a:extLst>
                    <a:ext uri="{9D8B030D-6E8A-4147-A177-3AD203B41FA5}">
                      <a16:colId xmlns:a16="http://schemas.microsoft.com/office/drawing/2014/main" val="4007456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4921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- 2025-07-09 12:36:33</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named one of Ward's 50 top property-casualty insurers for the 25th consecutive year! 🏆
Ward’s 50 reviews nearly 3,000 property-casualty #insurance companies nationwide over a five-year period, evaluating them on safety, consistency, and overall performance.
A big thank you to our employees, business partners, and customers for making this achievement possible. Read more here: bit.ly/4nEb9FP #TEAMPHLY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https://quintly-eu-image-storage.s3.amazonaws.com/d123f9c23f3abec6e562a564c92f236a/0d8f99dc4c8e7f33daa05ed7a556ba6a.jpg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21199760"/>
                  </a:ext>
                </a:extLst>
              </a:tr>
            </a:tbl>
          </a:graphicData>
        </a:graphic>
      </p:graphicFrame>
      <p:sp>
        <p:nvSpPr>
          <p:cNvPr id="4" name="Text Placeholder 3">
            <a:extLst>
              <a:ext uri="{FF2B5EF4-FFF2-40B4-BE49-F238E27FC236}">
                <a16:creationId xmlns:a16="http://schemas.microsoft.com/office/drawing/2014/main" id="{7E1CA2D0-20D6-486B-9B6B-63BEB9F4CC54}"/>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960148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34C7-B63D-4016-9BC4-1CA673002376}"/>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AA1A9AAB-A576-48C6-896C-F4F97B998B6C}"/>
              </a:ext>
            </a:extLst>
          </p:cNvPr>
          <p:cNvGraphicFramePr>
            <a:graphicFrameLocks noGrp="1"/>
          </p:cNvGraphicFramePr>
          <p:nvPr>
            <p:ph type="tbl" sz="quarter" idx="13"/>
            <p:extLst>
              <p:ext uri="{D42A27DB-BD31-4B8C-83A1-F6EECF244321}">
                <p14:modId xmlns:p14="http://schemas.microsoft.com/office/powerpoint/2010/main" val="2468429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76295425"/>
                    </a:ext>
                  </a:extLst>
                </a:gridCol>
                <a:gridCol w="1481328">
                  <a:extLst>
                    <a:ext uri="{9D8B030D-6E8A-4147-A177-3AD203B41FA5}">
                      <a16:colId xmlns:a16="http://schemas.microsoft.com/office/drawing/2014/main" val="930849518"/>
                    </a:ext>
                  </a:extLst>
                </a:gridCol>
                <a:gridCol w="329184">
                  <a:extLst>
                    <a:ext uri="{9D8B030D-6E8A-4147-A177-3AD203B41FA5}">
                      <a16:colId xmlns:a16="http://schemas.microsoft.com/office/drawing/2014/main" val="4216417884"/>
                    </a:ext>
                  </a:extLst>
                </a:gridCol>
                <a:gridCol w="329184">
                  <a:extLst>
                    <a:ext uri="{9D8B030D-6E8A-4147-A177-3AD203B41FA5}">
                      <a16:colId xmlns:a16="http://schemas.microsoft.com/office/drawing/2014/main" val="4256129293"/>
                    </a:ext>
                  </a:extLst>
                </a:gridCol>
                <a:gridCol w="329184">
                  <a:extLst>
                    <a:ext uri="{9D8B030D-6E8A-4147-A177-3AD203B41FA5}">
                      <a16:colId xmlns:a16="http://schemas.microsoft.com/office/drawing/2014/main" val="3954300087"/>
                    </a:ext>
                  </a:extLst>
                </a:gridCol>
                <a:gridCol w="329184">
                  <a:extLst>
                    <a:ext uri="{9D8B030D-6E8A-4147-A177-3AD203B41FA5}">
                      <a16:colId xmlns:a16="http://schemas.microsoft.com/office/drawing/2014/main" val="3085198369"/>
                    </a:ext>
                  </a:extLst>
                </a:gridCol>
                <a:gridCol w="329184">
                  <a:extLst>
                    <a:ext uri="{9D8B030D-6E8A-4147-A177-3AD203B41FA5}">
                      <a16:colId xmlns:a16="http://schemas.microsoft.com/office/drawing/2014/main" val="3904752891"/>
                    </a:ext>
                  </a:extLst>
                </a:gridCol>
                <a:gridCol w="329184">
                  <a:extLst>
                    <a:ext uri="{9D8B030D-6E8A-4147-A177-3AD203B41FA5}">
                      <a16:colId xmlns:a16="http://schemas.microsoft.com/office/drawing/2014/main" val="1125933217"/>
                    </a:ext>
                  </a:extLst>
                </a:gridCol>
                <a:gridCol w="329184">
                  <a:extLst>
                    <a:ext uri="{9D8B030D-6E8A-4147-A177-3AD203B41FA5}">
                      <a16:colId xmlns:a16="http://schemas.microsoft.com/office/drawing/2014/main" val="1449217815"/>
                    </a:ext>
                  </a:extLst>
                </a:gridCol>
                <a:gridCol w="329184">
                  <a:extLst>
                    <a:ext uri="{9D8B030D-6E8A-4147-A177-3AD203B41FA5}">
                      <a16:colId xmlns:a16="http://schemas.microsoft.com/office/drawing/2014/main" val="3181184266"/>
                    </a:ext>
                  </a:extLst>
                </a:gridCol>
                <a:gridCol w="329184">
                  <a:extLst>
                    <a:ext uri="{9D8B030D-6E8A-4147-A177-3AD203B41FA5}">
                      <a16:colId xmlns:a16="http://schemas.microsoft.com/office/drawing/2014/main" val="2702481829"/>
                    </a:ext>
                  </a:extLst>
                </a:gridCol>
                <a:gridCol w="329184">
                  <a:extLst>
                    <a:ext uri="{9D8B030D-6E8A-4147-A177-3AD203B41FA5}">
                      <a16:colId xmlns:a16="http://schemas.microsoft.com/office/drawing/2014/main" val="3178753133"/>
                    </a:ext>
                  </a:extLst>
                </a:gridCol>
                <a:gridCol w="329184">
                  <a:extLst>
                    <a:ext uri="{9D8B030D-6E8A-4147-A177-3AD203B41FA5}">
                      <a16:colId xmlns:a16="http://schemas.microsoft.com/office/drawing/2014/main" val="2636049356"/>
                    </a:ext>
                  </a:extLst>
                </a:gridCol>
                <a:gridCol w="329184">
                  <a:extLst>
                    <a:ext uri="{9D8B030D-6E8A-4147-A177-3AD203B41FA5}">
                      <a16:colId xmlns:a16="http://schemas.microsoft.com/office/drawing/2014/main" val="353238502"/>
                    </a:ext>
                  </a:extLst>
                </a:gridCol>
                <a:gridCol w="329184">
                  <a:extLst>
                    <a:ext uri="{9D8B030D-6E8A-4147-A177-3AD203B41FA5}">
                      <a16:colId xmlns:a16="http://schemas.microsoft.com/office/drawing/2014/main" val="2275186819"/>
                    </a:ext>
                  </a:extLst>
                </a:gridCol>
                <a:gridCol w="329184">
                  <a:extLst>
                    <a:ext uri="{9D8B030D-6E8A-4147-A177-3AD203B41FA5}">
                      <a16:colId xmlns:a16="http://schemas.microsoft.com/office/drawing/2014/main" val="706675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1296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- 2025-07-16 14:32:28</a:t>
                      </a:r>
                      <a:r>
                        <a:rPr kumimoji="0" lang="en-US" sz="1000" b="0" i="0" u="none" strike="noStrike" kern="1200" cap="none" spc="0" normalizeH="0" baseline="0" noProof="0">
                          <a:ln>
                            <a:noFill/>
                          </a:ln>
                          <a:solidFill>
                            <a:prstClr val="black"/>
                          </a:solidFill>
                          <a:effectLst/>
                          <a:uLnTx/>
                          <a:uFillTx/>
                          <a:latin typeface="Calibri"/>
                          <a:ea typeface="+mn-ea"/>
                          <a:cs typeface="+mn-cs"/>
                        </a:rPr>
                        <a:t>
 A new generation of #insurance professionals is on the rise 🌟, and they’re learning about the many exciting opportunities that await them in the insurance industry!
Recently, former PHLY Summer Associates, now full-time employees, personally connected with our current #interns during a panel discussion about #insurancecareers. 
Check out this snapshot of #TEAMPHLY getting ready to join the virtual panel. 📸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https://quintly-eu-image-storage.s3.amazonaws.com/d123f9c23f3abec6e562a564c92f236a/f2ef4ec1699052c4edd7ba9b563ee8e1.jpg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37890052"/>
                  </a:ext>
                </a:extLst>
              </a:tr>
            </a:tbl>
          </a:graphicData>
        </a:graphic>
      </p:graphicFrame>
      <p:sp>
        <p:nvSpPr>
          <p:cNvPr id="4" name="Text Placeholder 3">
            <a:extLst>
              <a:ext uri="{FF2B5EF4-FFF2-40B4-BE49-F238E27FC236}">
                <a16:creationId xmlns:a16="http://schemas.microsoft.com/office/drawing/2014/main" id="{AF05EBF5-22AA-4B0C-83E1-B7AC7F2C8350}"/>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718992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0FB05-2248-4CBD-A2DD-09FDA081DC05}"/>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D8DC9AEA-4C89-4539-81BB-E235356C326E}"/>
              </a:ext>
            </a:extLst>
          </p:cNvPr>
          <p:cNvGraphicFramePr>
            <a:graphicFrameLocks noGrp="1"/>
          </p:cNvGraphicFramePr>
          <p:nvPr>
            <p:ph type="tbl" sz="quarter" idx="13"/>
            <p:extLst>
              <p:ext uri="{D42A27DB-BD31-4B8C-83A1-F6EECF244321}">
                <p14:modId xmlns:p14="http://schemas.microsoft.com/office/powerpoint/2010/main" val="3944452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34845814"/>
                    </a:ext>
                  </a:extLst>
                </a:gridCol>
                <a:gridCol w="1481328">
                  <a:extLst>
                    <a:ext uri="{9D8B030D-6E8A-4147-A177-3AD203B41FA5}">
                      <a16:colId xmlns:a16="http://schemas.microsoft.com/office/drawing/2014/main" val="1713135750"/>
                    </a:ext>
                  </a:extLst>
                </a:gridCol>
                <a:gridCol w="329184">
                  <a:extLst>
                    <a:ext uri="{9D8B030D-6E8A-4147-A177-3AD203B41FA5}">
                      <a16:colId xmlns:a16="http://schemas.microsoft.com/office/drawing/2014/main" val="3558030049"/>
                    </a:ext>
                  </a:extLst>
                </a:gridCol>
                <a:gridCol w="329184">
                  <a:extLst>
                    <a:ext uri="{9D8B030D-6E8A-4147-A177-3AD203B41FA5}">
                      <a16:colId xmlns:a16="http://schemas.microsoft.com/office/drawing/2014/main" val="233034679"/>
                    </a:ext>
                  </a:extLst>
                </a:gridCol>
                <a:gridCol w="329184">
                  <a:extLst>
                    <a:ext uri="{9D8B030D-6E8A-4147-A177-3AD203B41FA5}">
                      <a16:colId xmlns:a16="http://schemas.microsoft.com/office/drawing/2014/main" val="1903343123"/>
                    </a:ext>
                  </a:extLst>
                </a:gridCol>
                <a:gridCol w="329184">
                  <a:extLst>
                    <a:ext uri="{9D8B030D-6E8A-4147-A177-3AD203B41FA5}">
                      <a16:colId xmlns:a16="http://schemas.microsoft.com/office/drawing/2014/main" val="2374121360"/>
                    </a:ext>
                  </a:extLst>
                </a:gridCol>
                <a:gridCol w="329184">
                  <a:extLst>
                    <a:ext uri="{9D8B030D-6E8A-4147-A177-3AD203B41FA5}">
                      <a16:colId xmlns:a16="http://schemas.microsoft.com/office/drawing/2014/main" val="4120853276"/>
                    </a:ext>
                  </a:extLst>
                </a:gridCol>
                <a:gridCol w="329184">
                  <a:extLst>
                    <a:ext uri="{9D8B030D-6E8A-4147-A177-3AD203B41FA5}">
                      <a16:colId xmlns:a16="http://schemas.microsoft.com/office/drawing/2014/main" val="1697092245"/>
                    </a:ext>
                  </a:extLst>
                </a:gridCol>
                <a:gridCol w="329184">
                  <a:extLst>
                    <a:ext uri="{9D8B030D-6E8A-4147-A177-3AD203B41FA5}">
                      <a16:colId xmlns:a16="http://schemas.microsoft.com/office/drawing/2014/main" val="1659710496"/>
                    </a:ext>
                  </a:extLst>
                </a:gridCol>
                <a:gridCol w="329184">
                  <a:extLst>
                    <a:ext uri="{9D8B030D-6E8A-4147-A177-3AD203B41FA5}">
                      <a16:colId xmlns:a16="http://schemas.microsoft.com/office/drawing/2014/main" val="169466573"/>
                    </a:ext>
                  </a:extLst>
                </a:gridCol>
                <a:gridCol w="329184">
                  <a:extLst>
                    <a:ext uri="{9D8B030D-6E8A-4147-A177-3AD203B41FA5}">
                      <a16:colId xmlns:a16="http://schemas.microsoft.com/office/drawing/2014/main" val="899951321"/>
                    </a:ext>
                  </a:extLst>
                </a:gridCol>
                <a:gridCol w="329184">
                  <a:extLst>
                    <a:ext uri="{9D8B030D-6E8A-4147-A177-3AD203B41FA5}">
                      <a16:colId xmlns:a16="http://schemas.microsoft.com/office/drawing/2014/main" val="2609752134"/>
                    </a:ext>
                  </a:extLst>
                </a:gridCol>
                <a:gridCol w="329184">
                  <a:extLst>
                    <a:ext uri="{9D8B030D-6E8A-4147-A177-3AD203B41FA5}">
                      <a16:colId xmlns:a16="http://schemas.microsoft.com/office/drawing/2014/main" val="229785976"/>
                    </a:ext>
                  </a:extLst>
                </a:gridCol>
                <a:gridCol w="329184">
                  <a:extLst>
                    <a:ext uri="{9D8B030D-6E8A-4147-A177-3AD203B41FA5}">
                      <a16:colId xmlns:a16="http://schemas.microsoft.com/office/drawing/2014/main" val="3940009532"/>
                    </a:ext>
                  </a:extLst>
                </a:gridCol>
                <a:gridCol w="329184">
                  <a:extLst>
                    <a:ext uri="{9D8B030D-6E8A-4147-A177-3AD203B41FA5}">
                      <a16:colId xmlns:a16="http://schemas.microsoft.com/office/drawing/2014/main" val="3109403650"/>
                    </a:ext>
                  </a:extLst>
                </a:gridCol>
                <a:gridCol w="329184">
                  <a:extLst>
                    <a:ext uri="{9D8B030D-6E8A-4147-A177-3AD203B41FA5}">
                      <a16:colId xmlns:a16="http://schemas.microsoft.com/office/drawing/2014/main" val="1052922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888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- 2025-07-23 15:02:29</a:t>
                      </a:r>
                      <a:r>
                        <a:rPr kumimoji="0" lang="en-US" sz="1000" b="0" i="0" u="none" strike="noStrike" kern="1200" cap="none" spc="0" normalizeH="0" baseline="0" noProof="0">
                          <a:ln>
                            <a:noFill/>
                          </a:ln>
                          <a:solidFill>
                            <a:prstClr val="black"/>
                          </a:solidFill>
                          <a:effectLst/>
                          <a:uLnTx/>
                          <a:uFillTx/>
                          <a:latin typeface="Calibri"/>
                          <a:ea typeface="+mn-ea"/>
                          <a:cs typeface="+mn-cs"/>
                        </a:rPr>
                        <a:t>
 Our Summer Associates met up with interns from our sister companies Tokio Marine North America Services, Reliance Matrix, and Tokio Marine America for a fun social event at our Home Office! 
They jumped into speed networking, got the inside scoop from a panel of seasoned pros, and learned more about our diverse group companies. It was an insightful day filled with new connections, inspiration, and career-defining moments! 
Check out the highlights! 📸 #PHLYInternLife #TEAMPHLY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https://quintly-eu-image-storage.s3.amazonaws.com/d123f9c23f3abec6e562a564c92f236a/7ee7231457895f58095007131da88fe4.jpg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75893014"/>
                  </a:ext>
                </a:extLst>
              </a:tr>
            </a:tbl>
          </a:graphicData>
        </a:graphic>
      </p:graphicFrame>
      <p:sp>
        <p:nvSpPr>
          <p:cNvPr id="4" name="Text Placeholder 3">
            <a:extLst>
              <a:ext uri="{FF2B5EF4-FFF2-40B4-BE49-F238E27FC236}">
                <a16:creationId xmlns:a16="http://schemas.microsoft.com/office/drawing/2014/main" id="{F96ECF24-ECC5-47D9-AD88-87258887376C}"/>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70929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7788-E36E-4691-80D7-BEA42EC344E6}"/>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EC32626A-E932-4844-AABA-8336EEA93621}"/>
              </a:ext>
            </a:extLst>
          </p:cNvPr>
          <p:cNvGraphicFramePr>
            <a:graphicFrameLocks noGrp="1"/>
          </p:cNvGraphicFramePr>
          <p:nvPr>
            <p:ph type="chart" sz="quarter" idx="13"/>
            <p:extLst>
              <p:ext uri="{D42A27DB-BD31-4B8C-83A1-F6EECF244321}">
                <p14:modId xmlns:p14="http://schemas.microsoft.com/office/powerpoint/2010/main" val="3560753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D37E8-7554-47F3-9E7B-DC2AC95C3A91}"/>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7C1D544E-8B23-41F5-B540-869B88F703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0479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65AFC-8FE2-47CF-BB8A-518A61A2ED7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00BE85C2-DF95-4475-8A08-24AAE126BBE2}"/>
              </a:ext>
            </a:extLst>
          </p:cNvPr>
          <p:cNvGraphicFramePr>
            <a:graphicFrameLocks noGrp="1"/>
          </p:cNvGraphicFramePr>
          <p:nvPr>
            <p:ph type="tbl" sz="quarter" idx="13"/>
            <p:extLst>
              <p:ext uri="{D42A27DB-BD31-4B8C-83A1-F6EECF244321}">
                <p14:modId xmlns:p14="http://schemas.microsoft.com/office/powerpoint/2010/main" val="3698895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86487127"/>
                    </a:ext>
                  </a:extLst>
                </a:gridCol>
                <a:gridCol w="576072">
                  <a:extLst>
                    <a:ext uri="{9D8B030D-6E8A-4147-A177-3AD203B41FA5}">
                      <a16:colId xmlns:a16="http://schemas.microsoft.com/office/drawing/2014/main" val="1738335645"/>
                    </a:ext>
                  </a:extLst>
                </a:gridCol>
                <a:gridCol w="576072">
                  <a:extLst>
                    <a:ext uri="{9D8B030D-6E8A-4147-A177-3AD203B41FA5}">
                      <a16:colId xmlns:a16="http://schemas.microsoft.com/office/drawing/2014/main" val="2609645248"/>
                    </a:ext>
                  </a:extLst>
                </a:gridCol>
                <a:gridCol w="576072">
                  <a:extLst>
                    <a:ext uri="{9D8B030D-6E8A-4147-A177-3AD203B41FA5}">
                      <a16:colId xmlns:a16="http://schemas.microsoft.com/office/drawing/2014/main" val="2587891912"/>
                    </a:ext>
                  </a:extLst>
                </a:gridCol>
                <a:gridCol w="576072">
                  <a:extLst>
                    <a:ext uri="{9D8B030D-6E8A-4147-A177-3AD203B41FA5}">
                      <a16:colId xmlns:a16="http://schemas.microsoft.com/office/drawing/2014/main" val="1670958018"/>
                    </a:ext>
                  </a:extLst>
                </a:gridCol>
                <a:gridCol w="576072">
                  <a:extLst>
                    <a:ext uri="{9D8B030D-6E8A-4147-A177-3AD203B41FA5}">
                      <a16:colId xmlns:a16="http://schemas.microsoft.com/office/drawing/2014/main" val="4272215347"/>
                    </a:ext>
                  </a:extLst>
                </a:gridCol>
                <a:gridCol w="576072">
                  <a:extLst>
                    <a:ext uri="{9D8B030D-6E8A-4147-A177-3AD203B41FA5}">
                      <a16:colId xmlns:a16="http://schemas.microsoft.com/office/drawing/2014/main" val="657319617"/>
                    </a:ext>
                  </a:extLst>
                </a:gridCol>
                <a:gridCol w="576072">
                  <a:extLst>
                    <a:ext uri="{9D8B030D-6E8A-4147-A177-3AD203B41FA5}">
                      <a16:colId xmlns:a16="http://schemas.microsoft.com/office/drawing/2014/main" val="870557982"/>
                    </a:ext>
                  </a:extLst>
                </a:gridCol>
                <a:gridCol w="576072">
                  <a:extLst>
                    <a:ext uri="{9D8B030D-6E8A-4147-A177-3AD203B41FA5}">
                      <a16:colId xmlns:a16="http://schemas.microsoft.com/office/drawing/2014/main" val="3472431219"/>
                    </a:ext>
                  </a:extLst>
                </a:gridCol>
                <a:gridCol w="576072">
                  <a:extLst>
                    <a:ext uri="{9D8B030D-6E8A-4147-A177-3AD203B41FA5}">
                      <a16:colId xmlns:a16="http://schemas.microsoft.com/office/drawing/2014/main" val="481747656"/>
                    </a:ext>
                  </a:extLst>
                </a:gridCol>
                <a:gridCol w="576072">
                  <a:extLst>
                    <a:ext uri="{9D8B030D-6E8A-4147-A177-3AD203B41FA5}">
                      <a16:colId xmlns:a16="http://schemas.microsoft.com/office/drawing/2014/main" val="232110662"/>
                    </a:ext>
                  </a:extLst>
                </a:gridCol>
                <a:gridCol w="576072">
                  <a:extLst>
                    <a:ext uri="{9D8B030D-6E8A-4147-A177-3AD203B41FA5}">
                      <a16:colId xmlns:a16="http://schemas.microsoft.com/office/drawing/2014/main" val="2476947100"/>
                    </a:ext>
                  </a:extLst>
                </a:gridCol>
                <a:gridCol w="576072">
                  <a:extLst>
                    <a:ext uri="{9D8B030D-6E8A-4147-A177-3AD203B41FA5}">
                      <a16:colId xmlns:a16="http://schemas.microsoft.com/office/drawing/2014/main" val="4305570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19807674"/>
                  </a:ext>
                </a:extLst>
              </a:tr>
              <a:tr h="370840">
                <a:tc>
                  <a:txBody>
                    <a:bodyPr/>
                    <a:lstStyle/>
                    <a:p>
                      <a:r>
                        <a:rPr lang="en-US" sz="1000"/>
                        <a:t>3948</a:t>
                      </a:r>
                    </a:p>
                  </a:txBody>
                  <a:tcPr/>
                </a:tc>
                <a:tc>
                  <a:txBody>
                    <a:bodyPr/>
                    <a:lstStyle/>
                    <a:p>
                      <a:r>
                        <a:rPr lang="en-US" sz="1000"/>
                        <a:t>-7</a:t>
                      </a:r>
                    </a:p>
                  </a:txBody>
                  <a:tcPr/>
                </a:tc>
                <a:tc>
                  <a:txBody>
                    <a:bodyPr/>
                    <a:lstStyle/>
                    <a:p>
                      <a:r>
                        <a:rPr lang="en-US" sz="1000"/>
                        <a:t>34</a:t>
                      </a:r>
                    </a:p>
                  </a:txBody>
                  <a:tcPr/>
                </a:tc>
                <a:tc>
                  <a:txBody>
                    <a:bodyPr/>
                    <a:lstStyle/>
                    <a:p>
                      <a:r>
                        <a:rPr lang="en-US" sz="1000"/>
                        <a:t>18</a:t>
                      </a:r>
                    </a:p>
                  </a:txBody>
                  <a:tcPr/>
                </a:tc>
                <a:tc>
                  <a:txBody>
                    <a:bodyPr/>
                    <a:lstStyle/>
                    <a:p>
                      <a:r>
                        <a:rPr lang="en-US" sz="1000"/>
                        <a:t>0</a:t>
                      </a:r>
                    </a:p>
                  </a:txBody>
                  <a:tcPr/>
                </a:tc>
                <a:tc>
                  <a:txBody>
                    <a:bodyPr/>
                    <a:lstStyle/>
                    <a:p>
                      <a:r>
                        <a:rPr lang="en-US" sz="1000"/>
                        <a:t>16</a:t>
                      </a:r>
                    </a:p>
                  </a:txBody>
                  <a:tcPr/>
                </a:tc>
                <a:tc>
                  <a:txBody>
                    <a:bodyPr/>
                    <a:lstStyle/>
                    <a:p>
                      <a:r>
                        <a:rPr lang="en-US" sz="1000"/>
                        <a:t>5</a:t>
                      </a:r>
                    </a:p>
                  </a:txBody>
                  <a:tcPr/>
                </a:tc>
                <a:tc>
                  <a:txBody>
                    <a:bodyPr/>
                    <a:lstStyle/>
                    <a:p>
                      <a:r>
                        <a:rPr lang="en-US" sz="1000"/>
                        <a:t>4</a:t>
                      </a:r>
                    </a:p>
                  </a:txBody>
                  <a:tcPr/>
                </a:tc>
                <a:tc>
                  <a:txBody>
                    <a:bodyPr/>
                    <a:lstStyle/>
                    <a:p>
                      <a:r>
                        <a:rPr lang="en-US" sz="1000"/>
                        <a:t>33</a:t>
                      </a:r>
                    </a:p>
                  </a:txBody>
                  <a:tcPr/>
                </a:tc>
                <a:tc>
                  <a:txBody>
                    <a:bodyPr/>
                    <a:lstStyle/>
                    <a:p>
                      <a:r>
                        <a:rPr lang="en-US" sz="1000"/>
                        <a:t>12</a:t>
                      </a:r>
                    </a:p>
                  </a:txBody>
                  <a:tcPr/>
                </a:tc>
                <a:tc>
                  <a:txBody>
                    <a:bodyPr/>
                    <a:lstStyle/>
                    <a:p>
                      <a:r>
                        <a:rPr lang="en-US" sz="1000"/>
                        <a:t>10</a:t>
                      </a:r>
                    </a:p>
                  </a:txBody>
                  <a:tcPr/>
                </a:tc>
                <a:tc>
                  <a:txBody>
                    <a:bodyPr/>
                    <a:lstStyle/>
                    <a:p>
                      <a:r>
                        <a:rPr lang="en-US" sz="1000"/>
                        <a:t>0.0689 %</a:t>
                      </a:r>
                    </a:p>
                  </a:txBody>
                  <a:tcPr/>
                </a:tc>
                <a:tc>
                  <a:txBody>
                    <a:bodyPr/>
                    <a:lstStyle/>
                    <a:p>
                      <a:r>
                        <a:rPr lang="en-US" sz="1000"/>
                        <a:t>0.0 %</a:t>
                      </a:r>
                    </a:p>
                  </a:txBody>
                  <a:tcPr/>
                </a:tc>
                <a:extLst>
                  <a:ext uri="{0D108BD9-81ED-4DB2-BD59-A6C34878D82A}">
                    <a16:rowId xmlns:a16="http://schemas.microsoft.com/office/drawing/2014/main" val="2501698260"/>
                  </a:ext>
                </a:extLst>
              </a:tr>
            </a:tbl>
          </a:graphicData>
        </a:graphic>
      </p:graphicFrame>
      <p:sp>
        <p:nvSpPr>
          <p:cNvPr id="4" name="Text Placeholder 3">
            <a:extLst>
              <a:ext uri="{FF2B5EF4-FFF2-40B4-BE49-F238E27FC236}">
                <a16:creationId xmlns:a16="http://schemas.microsoft.com/office/drawing/2014/main" id="{CCAFC41C-B5E5-4C91-B619-FEDBE98E5118}"/>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908934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13F6B-5E06-433F-9175-92B9438683CD}"/>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2AB72720-97B6-499D-B597-DC5E9D49234F}"/>
              </a:ext>
            </a:extLst>
          </p:cNvPr>
          <p:cNvGraphicFramePr>
            <a:graphicFrameLocks noGrp="1"/>
          </p:cNvGraphicFramePr>
          <p:nvPr>
            <p:ph type="chart" sz="quarter" idx="13"/>
            <p:extLst>
              <p:ext uri="{D42A27DB-BD31-4B8C-83A1-F6EECF244321}">
                <p14:modId xmlns:p14="http://schemas.microsoft.com/office/powerpoint/2010/main" val="1525002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CF2CD3-F8EA-4B50-9FF9-317FC942E41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AFA4885-D756-45AF-B645-02EBDCB595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4779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79301-DAE1-4C02-9EA3-96B9F056CCA6}"/>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33AEDF6B-E524-477F-8A0F-91247E43A4D0}"/>
              </a:ext>
            </a:extLst>
          </p:cNvPr>
          <p:cNvGraphicFramePr>
            <a:graphicFrameLocks noGrp="1"/>
          </p:cNvGraphicFramePr>
          <p:nvPr>
            <p:ph type="chart" sz="quarter" idx="13"/>
            <p:extLst>
              <p:ext uri="{D42A27DB-BD31-4B8C-83A1-F6EECF244321}">
                <p14:modId xmlns:p14="http://schemas.microsoft.com/office/powerpoint/2010/main" val="2067477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9B1CFA-7FCF-4F0C-9B6A-522C262CAD0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53EEC48-4369-4BE4-BAAA-9A332E5569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6601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ACC24-411E-4B1E-BC44-96C1F9EAAC79}"/>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31BEA441-414C-4637-9E09-1DBF08299057}"/>
              </a:ext>
            </a:extLst>
          </p:cNvPr>
          <p:cNvGraphicFramePr>
            <a:graphicFrameLocks noGrp="1"/>
          </p:cNvGraphicFramePr>
          <p:nvPr>
            <p:ph type="chart" sz="quarter" idx="13"/>
            <p:extLst>
              <p:ext uri="{D42A27DB-BD31-4B8C-83A1-F6EECF244321}">
                <p14:modId xmlns:p14="http://schemas.microsoft.com/office/powerpoint/2010/main" val="3753960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EBBBB3-9F08-4F5C-BA7C-2F9570801CA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808958F-DBB6-4C86-B157-68DC364080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23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6528A-355A-4682-A526-1C6A1D9EE3FF}"/>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219CBA43-D401-446A-89A4-90731001284E}"/>
              </a:ext>
            </a:extLst>
          </p:cNvPr>
          <p:cNvGraphicFramePr>
            <a:graphicFrameLocks noGrp="1"/>
          </p:cNvGraphicFramePr>
          <p:nvPr>
            <p:ph type="chart" sz="quarter" idx="13"/>
            <p:extLst>
              <p:ext uri="{D42A27DB-BD31-4B8C-83A1-F6EECF244321}">
                <p14:modId xmlns:p14="http://schemas.microsoft.com/office/powerpoint/2010/main" val="2581719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04D501-2C11-4716-B7A5-382D5DDBB7F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57B55A5-6901-4358-A820-D9625FA94E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899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7DEC-6F2C-4A3F-A11E-0CF7C690EC55}"/>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DE9C6649-D360-4614-A653-43B6AF8180D8}"/>
              </a:ext>
            </a:extLst>
          </p:cNvPr>
          <p:cNvGraphicFramePr>
            <a:graphicFrameLocks noGrp="1"/>
          </p:cNvGraphicFramePr>
          <p:nvPr>
            <p:ph type="tbl" sz="quarter" idx="13"/>
            <p:extLst>
              <p:ext uri="{D42A27DB-BD31-4B8C-83A1-F6EECF244321}">
                <p14:modId xmlns:p14="http://schemas.microsoft.com/office/powerpoint/2010/main" val="347871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431559154"/>
                    </a:ext>
                  </a:extLst>
                </a:gridCol>
                <a:gridCol w="2468880">
                  <a:extLst>
                    <a:ext uri="{9D8B030D-6E8A-4147-A177-3AD203B41FA5}">
                      <a16:colId xmlns:a16="http://schemas.microsoft.com/office/drawing/2014/main" val="4242399784"/>
                    </a:ext>
                  </a:extLst>
                </a:gridCol>
                <a:gridCol w="2468880">
                  <a:extLst>
                    <a:ext uri="{9D8B030D-6E8A-4147-A177-3AD203B41FA5}">
                      <a16:colId xmlns:a16="http://schemas.microsoft.com/office/drawing/2014/main" val="156551605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736404302"/>
                  </a:ext>
                </a:extLst>
              </a:tr>
              <a:tr h="370840">
                <a:tc>
                  <a:txBody>
                    <a:bodyPr/>
                    <a:lstStyle/>
                    <a:p>
                      <a:r>
                        <a:rPr lang="en-US" sz="1000" b="1"/>
                        <a:t>@TMNA_Services</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2476217008"/>
                  </a:ext>
                </a:extLst>
              </a:tr>
              <a:tr h="370840">
                <a:tc>
                  <a:txBody>
                    <a:bodyPr/>
                    <a:lstStyle/>
                    <a:p>
                      <a:r>
                        <a:rPr lang="en-US" sz="1000" b="1"/>
                        <a:t>@BeattheStreetsN</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772944870"/>
                  </a:ext>
                </a:extLst>
              </a:tr>
              <a:tr h="370840">
                <a:tc>
                  <a:txBody>
                    <a:bodyPr/>
                    <a:lstStyle/>
                    <a:p>
                      <a:r>
                        <a:rPr lang="en-US" sz="1000" b="1"/>
                        <a:t>@Phillies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077275530"/>
                  </a:ext>
                </a:extLst>
              </a:tr>
              <a:tr h="370840">
                <a:tc>
                  <a:txBody>
                    <a:bodyPr/>
                    <a:lstStyle/>
                    <a:p>
                      <a:r>
                        <a:rPr lang="en-US" sz="1000" b="1"/>
                        <a:t>@Josebet680363</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610374980"/>
                  </a:ext>
                </a:extLst>
              </a:tr>
              <a:tr h="370840">
                <a:tc>
                  <a:txBody>
                    <a:bodyPr/>
                    <a:lstStyle/>
                    <a:p>
                      <a:r>
                        <a:rPr lang="en-US" sz="1000" b="1"/>
                        <a:t>@Maxey4MVP</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535659931"/>
                  </a:ext>
                </a:extLst>
              </a:tr>
              <a:tr h="370840">
                <a:tc>
                  <a:txBody>
                    <a:bodyPr/>
                    <a:lstStyle/>
                    <a:p>
                      <a:r>
                        <a:rPr lang="en-US" sz="1000" b="1"/>
                        <a:t>@SlowSTNic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520364355"/>
                  </a:ext>
                </a:extLst>
              </a:tr>
              <a:tr h="370840">
                <a:tc>
                  <a:txBody>
                    <a:bodyPr/>
                    <a:lstStyle/>
                    <a:p>
                      <a:r>
                        <a:rPr lang="en-US" sz="1000" b="1"/>
                        <a:t>@Handy_Art00</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947334704"/>
                  </a:ext>
                </a:extLst>
              </a:tr>
              <a:tr h="370840">
                <a:tc>
                  <a:txBody>
                    <a:bodyPr/>
                    <a:lstStyle/>
                    <a:p>
                      <a:r>
                        <a:rPr lang="en-US" sz="1000" b="1"/>
                        <a:t>@BusInsMagazine</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50495854"/>
                  </a:ext>
                </a:extLst>
              </a:tr>
              <a:tr h="370840">
                <a:tc>
                  <a:txBody>
                    <a:bodyPr/>
                    <a:lstStyle/>
                    <a:p>
                      <a:r>
                        <a:rPr lang="en-US" sz="1000" b="1"/>
                        <a:t>@KidsMealsInc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564852103"/>
                  </a:ext>
                </a:extLst>
              </a:tr>
            </a:tbl>
          </a:graphicData>
        </a:graphic>
      </p:graphicFrame>
      <p:sp>
        <p:nvSpPr>
          <p:cNvPr id="4" name="Text Placeholder 3">
            <a:extLst>
              <a:ext uri="{FF2B5EF4-FFF2-40B4-BE49-F238E27FC236}">
                <a16:creationId xmlns:a16="http://schemas.microsoft.com/office/drawing/2014/main" id="{DE86D626-3CC0-4CA5-BFB1-04F860E9665F}"/>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4178096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F0A3B-5384-4C9D-BA09-53BE252C352F}"/>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33432700-41C9-442E-951D-4A09B900B0C3}"/>
              </a:ext>
            </a:extLst>
          </p:cNvPr>
          <p:cNvGraphicFramePr>
            <a:graphicFrameLocks noGrp="1"/>
          </p:cNvGraphicFramePr>
          <p:nvPr>
            <p:ph type="tbl" sz="quarter" idx="13"/>
            <p:extLst>
              <p:ext uri="{D42A27DB-BD31-4B8C-83A1-F6EECF244321}">
                <p14:modId xmlns:p14="http://schemas.microsoft.com/office/powerpoint/2010/main" val="2463474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3944432"/>
                    </a:ext>
                  </a:extLst>
                </a:gridCol>
                <a:gridCol w="1152144">
                  <a:extLst>
                    <a:ext uri="{9D8B030D-6E8A-4147-A177-3AD203B41FA5}">
                      <a16:colId xmlns:a16="http://schemas.microsoft.com/office/drawing/2014/main" val="3109034663"/>
                    </a:ext>
                  </a:extLst>
                </a:gridCol>
                <a:gridCol w="1152144">
                  <a:extLst>
                    <a:ext uri="{9D8B030D-6E8A-4147-A177-3AD203B41FA5}">
                      <a16:colId xmlns:a16="http://schemas.microsoft.com/office/drawing/2014/main" val="440048443"/>
                    </a:ext>
                  </a:extLst>
                </a:gridCol>
                <a:gridCol w="1152144">
                  <a:extLst>
                    <a:ext uri="{9D8B030D-6E8A-4147-A177-3AD203B41FA5}">
                      <a16:colId xmlns:a16="http://schemas.microsoft.com/office/drawing/2014/main" val="1846384288"/>
                    </a:ext>
                  </a:extLst>
                </a:gridCol>
                <a:gridCol w="1152144">
                  <a:extLst>
                    <a:ext uri="{9D8B030D-6E8A-4147-A177-3AD203B41FA5}">
                      <a16:colId xmlns:a16="http://schemas.microsoft.com/office/drawing/2014/main" val="2338291761"/>
                    </a:ext>
                  </a:extLst>
                </a:gridCol>
                <a:gridCol w="1152144">
                  <a:extLst>
                    <a:ext uri="{9D8B030D-6E8A-4147-A177-3AD203B41FA5}">
                      <a16:colId xmlns:a16="http://schemas.microsoft.com/office/drawing/2014/main" val="3671834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27661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- 2025-07-29 15:23:39</a:t>
                      </a:r>
                      <a:r>
                        <a:rPr kumimoji="0" lang="en-US" sz="1000" b="0" i="0" u="none" strike="noStrike" kern="1200" cap="none" spc="0" normalizeH="0" baseline="0" noProof="0">
                          <a:ln>
                            <a:noFill/>
                          </a:ln>
                          <a:solidFill>
                            <a:prstClr val="black"/>
                          </a:solidFill>
                          <a:effectLst/>
                          <a:uLnTx/>
                          <a:uFillTx/>
                          <a:latin typeface="Calibri"/>
                          <a:ea typeface="+mn-ea"/>
                          <a:cs typeface="+mn-cs"/>
                        </a:rPr>
                        <a:t>
 Last weekend, Home Office employees and @SOPennsylvania (SOPA) athletes celebrated a @PhilaUnion win 🎖️, which made our first PHLY Gives Back Night extra special!
🧵 https://t.co/pMkwwOvhtw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0.1267 %</a:t>
                      </a:r>
                    </a:p>
                  </a:txBody>
                  <a:tcPr/>
                </a:tc>
                <a:extLst>
                  <a:ext uri="{0D108BD9-81ED-4DB2-BD59-A6C34878D82A}">
                    <a16:rowId xmlns:a16="http://schemas.microsoft.com/office/drawing/2014/main" val="418917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- 2025-07-11 12:57:00</a:t>
                      </a:r>
                      <a:r>
                        <a:rPr kumimoji="0" lang="en-US" sz="1000" b="0" i="0" u="none" strike="noStrike" kern="1200" cap="none" spc="0" normalizeH="0" baseline="0" noProof="0">
                          <a:ln>
                            <a:noFill/>
                          </a:ln>
                          <a:solidFill>
                            <a:prstClr val="black"/>
                          </a:solidFill>
                          <a:effectLst/>
                          <a:uLnTx/>
                          <a:uFillTx/>
                          <a:latin typeface="Calibri"/>
                          <a:ea typeface="+mn-ea"/>
                          <a:cs typeface="+mn-cs"/>
                        </a:rPr>
                        <a:t>
 Shoutout to our 2025 Summer Associates! 🙌 48 talented interns from colleges nationwide recently joined #TEAMPHLY for 10 weeks of on-the-job work experience, career mentorship, and networking.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0.1013 %</a:t>
                      </a:r>
                    </a:p>
                  </a:txBody>
                  <a:tcPr/>
                </a:tc>
                <a:extLst>
                  <a:ext uri="{0D108BD9-81ED-4DB2-BD59-A6C34878D82A}">
                    <a16:rowId xmlns:a16="http://schemas.microsoft.com/office/drawing/2014/main" val="422495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- 2025-07-01 17:01:08</a:t>
                      </a:r>
                      <a:r>
                        <a:rPr kumimoji="0" lang="en-US" sz="1000" b="0" i="0" u="none" strike="noStrike" kern="1200" cap="none" spc="0" normalizeH="0" baseline="0" noProof="0">
                          <a:ln>
                            <a:noFill/>
                          </a:ln>
                          <a:solidFill>
                            <a:prstClr val="black"/>
                          </a:solidFill>
                          <a:effectLst/>
                          <a:uLnTx/>
                          <a:uFillTx/>
                          <a:latin typeface="Calibri"/>
                          <a:ea typeface="+mn-ea"/>
                          <a:cs typeface="+mn-cs"/>
                        </a:rPr>
                        <a:t>
 Thanks to around-the-clock efforts by our dedicated employees, PHLY has resumed regular operations following a network outage.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0.1012 %</a:t>
                      </a:r>
                    </a:p>
                  </a:txBody>
                  <a:tcPr/>
                </a:tc>
                <a:extLst>
                  <a:ext uri="{0D108BD9-81ED-4DB2-BD59-A6C34878D82A}">
                    <a16:rowId xmlns:a16="http://schemas.microsoft.com/office/drawing/2014/main" val="4275622775"/>
                  </a:ext>
                </a:extLst>
              </a:tr>
            </a:tbl>
          </a:graphicData>
        </a:graphic>
      </p:graphicFrame>
      <p:sp>
        <p:nvSpPr>
          <p:cNvPr id="4" name="Text Placeholder 3">
            <a:extLst>
              <a:ext uri="{FF2B5EF4-FFF2-40B4-BE49-F238E27FC236}">
                <a16:creationId xmlns:a16="http://schemas.microsoft.com/office/drawing/2014/main" id="{9F079585-5DEB-4B49-BAB6-CFC023BD4F54}"/>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591007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2656F-6AA8-48C2-BEEF-E1B57BA14694}"/>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D21E91C0-256E-4305-A3F5-65DAF178697B}"/>
              </a:ext>
            </a:extLst>
          </p:cNvPr>
          <p:cNvGraphicFramePr>
            <a:graphicFrameLocks noGrp="1"/>
          </p:cNvGraphicFramePr>
          <p:nvPr>
            <p:ph type="tbl" sz="quarter" idx="13"/>
            <p:extLst>
              <p:ext uri="{D42A27DB-BD31-4B8C-83A1-F6EECF244321}">
                <p14:modId xmlns:p14="http://schemas.microsoft.com/office/powerpoint/2010/main" val="128761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19348900"/>
                    </a:ext>
                  </a:extLst>
                </a:gridCol>
                <a:gridCol w="1152144">
                  <a:extLst>
                    <a:ext uri="{9D8B030D-6E8A-4147-A177-3AD203B41FA5}">
                      <a16:colId xmlns:a16="http://schemas.microsoft.com/office/drawing/2014/main" val="2389616746"/>
                    </a:ext>
                  </a:extLst>
                </a:gridCol>
                <a:gridCol w="1152144">
                  <a:extLst>
                    <a:ext uri="{9D8B030D-6E8A-4147-A177-3AD203B41FA5}">
                      <a16:colId xmlns:a16="http://schemas.microsoft.com/office/drawing/2014/main" val="922860368"/>
                    </a:ext>
                  </a:extLst>
                </a:gridCol>
                <a:gridCol w="1152144">
                  <a:extLst>
                    <a:ext uri="{9D8B030D-6E8A-4147-A177-3AD203B41FA5}">
                      <a16:colId xmlns:a16="http://schemas.microsoft.com/office/drawing/2014/main" val="1423817482"/>
                    </a:ext>
                  </a:extLst>
                </a:gridCol>
                <a:gridCol w="1152144">
                  <a:extLst>
                    <a:ext uri="{9D8B030D-6E8A-4147-A177-3AD203B41FA5}">
                      <a16:colId xmlns:a16="http://schemas.microsoft.com/office/drawing/2014/main" val="1188198592"/>
                    </a:ext>
                  </a:extLst>
                </a:gridCol>
                <a:gridCol w="1152144">
                  <a:extLst>
                    <a:ext uri="{9D8B030D-6E8A-4147-A177-3AD203B41FA5}">
                      <a16:colId xmlns:a16="http://schemas.microsoft.com/office/drawing/2014/main" val="2773031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40283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- 2025-07-17 13:33:11</a:t>
                      </a:r>
                      <a:r>
                        <a:rPr kumimoji="0" lang="en-US" sz="1000" b="0" i="0" u="none" strike="noStrike" kern="1200" cap="none" spc="0" normalizeH="0" baseline="0" noProof="0">
                          <a:ln>
                            <a:noFill/>
                          </a:ln>
                          <a:solidFill>
                            <a:prstClr val="black"/>
                          </a:solidFill>
                          <a:effectLst/>
                          <a:uLnTx/>
                          <a:uFillTx/>
                          <a:latin typeface="Calibri"/>
                          <a:ea typeface="+mn-ea"/>
                          <a:cs typeface="+mn-cs"/>
                        </a:rPr>
                        <a:t>
 In June, #TEAMPHLY decorated 200 lunch bags for @KidsMealsInc, a non-profit delivering over 9,000 meals daily to preschoolers across 56 zip codes in Greater Houston. These hand decorated bags help ensure little ones get the nutrition they need to grow, thrive, and shine! https://t.co/85XGw0kHZV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0.1012 %</a:t>
                      </a:r>
                    </a:p>
                  </a:txBody>
                  <a:tcPr/>
                </a:tc>
                <a:extLst>
                  <a:ext uri="{0D108BD9-81ED-4DB2-BD59-A6C34878D82A}">
                    <a16:rowId xmlns:a16="http://schemas.microsoft.com/office/drawing/2014/main" val="182342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- 2025-07-22 13:08:22</a:t>
                      </a:r>
                      <a:r>
                        <a:rPr kumimoji="0" lang="en-US" sz="1000" b="0" i="0" u="none" strike="noStrike" kern="1200" cap="none" spc="0" normalizeH="0" baseline="0" noProof="0">
                          <a:ln>
                            <a:noFill/>
                          </a:ln>
                          <a:solidFill>
                            <a:prstClr val="black"/>
                          </a:solidFill>
                          <a:effectLst/>
                          <a:uLnTx/>
                          <a:uFillTx/>
                          <a:latin typeface="Calibri"/>
                          <a:ea typeface="+mn-ea"/>
                          <a:cs typeface="+mn-cs"/>
                        </a:rPr>
                        <a:t>
 Attention job seekers! 🚨 Did you know Tuesday is the most popular day of the week to submit your resume? If you're job hunting, stop scrolling and check out https://t.co/Cexwug3wyw to explore our open roles! #TEAMPHLY https://t.co/xcGXuzycUw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0.1012 %</a:t>
                      </a:r>
                    </a:p>
                  </a:txBody>
                  <a:tcPr/>
                </a:tc>
                <a:extLst>
                  <a:ext uri="{0D108BD9-81ED-4DB2-BD59-A6C34878D82A}">
                    <a16:rowId xmlns:a16="http://schemas.microsoft.com/office/drawing/2014/main" val="2424837089"/>
                  </a:ext>
                </a:extLst>
              </a:tr>
            </a:tbl>
          </a:graphicData>
        </a:graphic>
      </p:graphicFrame>
      <p:sp>
        <p:nvSpPr>
          <p:cNvPr id="4" name="Text Placeholder 3">
            <a:extLst>
              <a:ext uri="{FF2B5EF4-FFF2-40B4-BE49-F238E27FC236}">
                <a16:creationId xmlns:a16="http://schemas.microsoft.com/office/drawing/2014/main" id="{00914D05-1343-4A75-94B6-B693C1181A30}"/>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437534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5C265-78EA-4EF2-8605-EB37ADD97A5C}"/>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1D1D0192-A07C-44F5-91A5-F0FFB5993F00}"/>
              </a:ext>
            </a:extLst>
          </p:cNvPr>
          <p:cNvGraphicFramePr>
            <a:graphicFrameLocks noGrp="1"/>
          </p:cNvGraphicFramePr>
          <p:nvPr>
            <p:ph type="tbl" sz="quarter" idx="13"/>
            <p:extLst>
              <p:ext uri="{D42A27DB-BD31-4B8C-83A1-F6EECF244321}">
                <p14:modId xmlns:p14="http://schemas.microsoft.com/office/powerpoint/2010/main" val="1808188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47486471"/>
                    </a:ext>
                  </a:extLst>
                </a:gridCol>
                <a:gridCol w="576072">
                  <a:extLst>
                    <a:ext uri="{9D8B030D-6E8A-4147-A177-3AD203B41FA5}">
                      <a16:colId xmlns:a16="http://schemas.microsoft.com/office/drawing/2014/main" val="2688211419"/>
                    </a:ext>
                  </a:extLst>
                </a:gridCol>
                <a:gridCol w="576072">
                  <a:extLst>
                    <a:ext uri="{9D8B030D-6E8A-4147-A177-3AD203B41FA5}">
                      <a16:colId xmlns:a16="http://schemas.microsoft.com/office/drawing/2014/main" val="508565280"/>
                    </a:ext>
                  </a:extLst>
                </a:gridCol>
                <a:gridCol w="576072">
                  <a:extLst>
                    <a:ext uri="{9D8B030D-6E8A-4147-A177-3AD203B41FA5}">
                      <a16:colId xmlns:a16="http://schemas.microsoft.com/office/drawing/2014/main" val="1698837220"/>
                    </a:ext>
                  </a:extLst>
                </a:gridCol>
                <a:gridCol w="576072">
                  <a:extLst>
                    <a:ext uri="{9D8B030D-6E8A-4147-A177-3AD203B41FA5}">
                      <a16:colId xmlns:a16="http://schemas.microsoft.com/office/drawing/2014/main" val="1270430586"/>
                    </a:ext>
                  </a:extLst>
                </a:gridCol>
                <a:gridCol w="576072">
                  <a:extLst>
                    <a:ext uri="{9D8B030D-6E8A-4147-A177-3AD203B41FA5}">
                      <a16:colId xmlns:a16="http://schemas.microsoft.com/office/drawing/2014/main" val="894920315"/>
                    </a:ext>
                  </a:extLst>
                </a:gridCol>
                <a:gridCol w="576072">
                  <a:extLst>
                    <a:ext uri="{9D8B030D-6E8A-4147-A177-3AD203B41FA5}">
                      <a16:colId xmlns:a16="http://schemas.microsoft.com/office/drawing/2014/main" val="1397794590"/>
                    </a:ext>
                  </a:extLst>
                </a:gridCol>
                <a:gridCol w="576072">
                  <a:extLst>
                    <a:ext uri="{9D8B030D-6E8A-4147-A177-3AD203B41FA5}">
                      <a16:colId xmlns:a16="http://schemas.microsoft.com/office/drawing/2014/main" val="2530192772"/>
                    </a:ext>
                  </a:extLst>
                </a:gridCol>
                <a:gridCol w="576072">
                  <a:extLst>
                    <a:ext uri="{9D8B030D-6E8A-4147-A177-3AD203B41FA5}">
                      <a16:colId xmlns:a16="http://schemas.microsoft.com/office/drawing/2014/main" val="853998350"/>
                    </a:ext>
                  </a:extLst>
                </a:gridCol>
                <a:gridCol w="576072">
                  <a:extLst>
                    <a:ext uri="{9D8B030D-6E8A-4147-A177-3AD203B41FA5}">
                      <a16:colId xmlns:a16="http://schemas.microsoft.com/office/drawing/2014/main" val="3417173191"/>
                    </a:ext>
                  </a:extLst>
                </a:gridCol>
                <a:gridCol w="576072">
                  <a:extLst>
                    <a:ext uri="{9D8B030D-6E8A-4147-A177-3AD203B41FA5}">
                      <a16:colId xmlns:a16="http://schemas.microsoft.com/office/drawing/2014/main" val="3475296954"/>
                    </a:ext>
                  </a:extLst>
                </a:gridCol>
                <a:gridCol w="576072">
                  <a:extLst>
                    <a:ext uri="{9D8B030D-6E8A-4147-A177-3AD203B41FA5}">
                      <a16:colId xmlns:a16="http://schemas.microsoft.com/office/drawing/2014/main" val="1339628859"/>
                    </a:ext>
                  </a:extLst>
                </a:gridCol>
                <a:gridCol w="576072">
                  <a:extLst>
                    <a:ext uri="{9D8B030D-6E8A-4147-A177-3AD203B41FA5}">
                      <a16:colId xmlns:a16="http://schemas.microsoft.com/office/drawing/2014/main" val="260647856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652118601"/>
                  </a:ext>
                </a:extLst>
              </a:tr>
              <a:tr h="370840">
                <a:tc>
                  <a:txBody>
                    <a:bodyPr/>
                    <a:lstStyle/>
                    <a:p>
                      <a:r>
                        <a:rPr lang="en-US" sz="1000"/>
                        <a:t>50405</a:t>
                      </a:r>
                    </a:p>
                  </a:txBody>
                  <a:tcPr/>
                </a:tc>
                <a:tc>
                  <a:txBody>
                    <a:bodyPr/>
                    <a:lstStyle/>
                    <a:p>
                      <a:r>
                        <a:rPr lang="en-US" sz="1000"/>
                        <a:t>711</a:t>
                      </a:r>
                    </a:p>
                  </a:txBody>
                  <a:tcPr/>
                </a:tc>
                <a:tc>
                  <a:txBody>
                    <a:bodyPr/>
                    <a:lstStyle/>
                    <a:p>
                      <a:r>
                        <a:rPr lang="en-US" sz="1000"/>
                        <a:t>18</a:t>
                      </a:r>
                    </a:p>
                  </a:txBody>
                  <a:tcPr/>
                </a:tc>
                <a:tc>
                  <a:txBody>
                    <a:bodyPr/>
                    <a:lstStyle/>
                    <a:p>
                      <a:r>
                        <a:rPr lang="en-US" sz="1000"/>
                        <a:t>2580</a:t>
                      </a:r>
                    </a:p>
                  </a:txBody>
                  <a:tcPr/>
                </a:tc>
                <a:tc>
                  <a:txBody>
                    <a:bodyPr/>
                    <a:lstStyle/>
                    <a:p>
                      <a:r>
                        <a:rPr lang="en-US" sz="1000"/>
                        <a:t>143.33333333333</a:t>
                      </a:r>
                    </a:p>
                  </a:txBody>
                  <a:tcPr/>
                </a:tc>
                <a:tc>
                  <a:txBody>
                    <a:bodyPr/>
                    <a:lstStyle/>
                    <a:p>
                      <a:r>
                        <a:rPr lang="en-US" sz="1000"/>
                        <a:t>43</a:t>
                      </a:r>
                    </a:p>
                  </a:txBody>
                  <a:tcPr/>
                </a:tc>
                <a:tc>
                  <a:txBody>
                    <a:bodyPr/>
                    <a:lstStyle/>
                    <a:p>
                      <a:r>
                        <a:rPr lang="en-US" sz="1000"/>
                        <a:t>210</a:t>
                      </a:r>
                    </a:p>
                  </a:txBody>
                  <a:tcPr/>
                </a:tc>
                <a:tc>
                  <a:txBody>
                    <a:bodyPr/>
                    <a:lstStyle/>
                    <a:p>
                      <a:r>
                        <a:rPr lang="en-US" sz="1000"/>
                        <a:t>11.666666666667</a:t>
                      </a:r>
                    </a:p>
                  </a:txBody>
                  <a:tcPr/>
                </a:tc>
                <a:tc>
                  <a:txBody>
                    <a:bodyPr/>
                    <a:lstStyle/>
                    <a:p>
                      <a:r>
                        <a:rPr lang="en-US" sz="1000"/>
                        <a:t>10397</a:t>
                      </a:r>
                    </a:p>
                  </a:txBody>
                  <a:tcPr/>
                </a:tc>
                <a:tc>
                  <a:txBody>
                    <a:bodyPr/>
                    <a:lstStyle/>
                    <a:p>
                      <a:r>
                        <a:rPr lang="en-US" sz="1000"/>
                        <a:t>577.61111111111</a:t>
                      </a:r>
                    </a:p>
                  </a:txBody>
                  <a:tcPr/>
                </a:tc>
                <a:tc>
                  <a:txBody>
                    <a:bodyPr/>
                    <a:lstStyle/>
                    <a:p>
                      <a:r>
                        <a:rPr lang="en-US" sz="1000"/>
                        <a:t>84992</a:t>
                      </a:r>
                    </a:p>
                  </a:txBody>
                  <a:tcPr/>
                </a:tc>
                <a:tc>
                  <a:txBody>
                    <a:bodyPr/>
                    <a:lstStyle/>
                    <a:p>
                      <a:r>
                        <a:rPr lang="en-US" sz="1000"/>
                        <a:t>4721.7777777778</a:t>
                      </a:r>
                    </a:p>
                  </a:txBody>
                  <a:tcPr/>
                </a:tc>
                <a:tc>
                  <a:txBody>
                    <a:bodyPr/>
                    <a:lstStyle/>
                    <a:p>
                      <a:r>
                        <a:rPr lang="en-US" sz="1000"/>
                        <a:t>13.615318600159 %</a:t>
                      </a:r>
                    </a:p>
                  </a:txBody>
                  <a:tcPr/>
                </a:tc>
                <a:extLst>
                  <a:ext uri="{0D108BD9-81ED-4DB2-BD59-A6C34878D82A}">
                    <a16:rowId xmlns:a16="http://schemas.microsoft.com/office/drawing/2014/main" val="3889772415"/>
                  </a:ext>
                </a:extLst>
              </a:tr>
            </a:tbl>
          </a:graphicData>
        </a:graphic>
      </p:graphicFrame>
      <p:sp>
        <p:nvSpPr>
          <p:cNvPr id="4" name="Text Placeholder 3">
            <a:extLst>
              <a:ext uri="{FF2B5EF4-FFF2-40B4-BE49-F238E27FC236}">
                <a16:creationId xmlns:a16="http://schemas.microsoft.com/office/drawing/2014/main" id="{ACF78697-3C8F-4011-9567-277FA87B1B7E}"/>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891270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08D89-9831-47C5-81CB-4F92B5747707}"/>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814A112-27EB-4985-9F13-2FF835131F4B}"/>
              </a:ext>
            </a:extLst>
          </p:cNvPr>
          <p:cNvGraphicFramePr>
            <a:graphicFrameLocks noGrp="1"/>
          </p:cNvGraphicFramePr>
          <p:nvPr>
            <p:ph type="chart" sz="quarter" idx="13"/>
            <p:extLst>
              <p:ext uri="{D42A27DB-BD31-4B8C-83A1-F6EECF244321}">
                <p14:modId xmlns:p14="http://schemas.microsoft.com/office/powerpoint/2010/main" val="1077697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030985-4AEF-43E1-BD86-5617560DD86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BF58F9D-649A-4686-A6AC-8EACDC2566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251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385C9-6E8E-48BB-9172-47E938A0A59B}"/>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FDE2D203-5D8D-488C-832F-4CBAAE1DB790}"/>
              </a:ext>
            </a:extLst>
          </p:cNvPr>
          <p:cNvGraphicFramePr>
            <a:graphicFrameLocks noGrp="1"/>
          </p:cNvGraphicFramePr>
          <p:nvPr>
            <p:ph type="chart" sz="quarter" idx="13"/>
            <p:extLst>
              <p:ext uri="{D42A27DB-BD31-4B8C-83A1-F6EECF244321}">
                <p14:modId xmlns:p14="http://schemas.microsoft.com/office/powerpoint/2010/main" val="4236709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C3B6F-5AC2-4063-A019-C320637DA15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D54F805-0545-4525-8AB9-139835A479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619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BC512-2250-4ED2-84B5-71A9D2DEDAD5}"/>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3CB5AF1C-7175-4BB9-A491-4330A9B03EA5}"/>
              </a:ext>
            </a:extLst>
          </p:cNvPr>
          <p:cNvGraphicFramePr>
            <a:graphicFrameLocks noGrp="1"/>
          </p:cNvGraphicFramePr>
          <p:nvPr>
            <p:ph type="chart" sz="quarter" idx="13"/>
            <p:extLst>
              <p:ext uri="{D42A27DB-BD31-4B8C-83A1-F6EECF244321}">
                <p14:modId xmlns:p14="http://schemas.microsoft.com/office/powerpoint/2010/main" val="1613754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5C8242-924F-4155-96C9-1A0E00A9249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B393F90-D6B9-4AEE-951F-B83A34AAEB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9091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60CD8-CE4A-4618-8C7A-A86098F44F9A}"/>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0C16CE76-B1A6-415D-BEEE-A4BD10DB6A55}"/>
              </a:ext>
            </a:extLst>
          </p:cNvPr>
          <p:cNvGraphicFramePr>
            <a:graphicFrameLocks noGrp="1"/>
          </p:cNvGraphicFramePr>
          <p:nvPr>
            <p:ph type="chart" sz="quarter" idx="13"/>
            <p:extLst>
              <p:ext uri="{D42A27DB-BD31-4B8C-83A1-F6EECF244321}">
                <p14:modId xmlns:p14="http://schemas.microsoft.com/office/powerpoint/2010/main" val="2342355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B2DE9D-FEF6-484A-B9C5-1A7B3BC8E5D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08DC999-EEC2-40CA-B0C6-C8FE6DD12C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73927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FE065-BE91-46D6-9688-A2BA9636EFDC}"/>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4594D989-26FB-4F11-ACBC-7BDBE0ECEE6F}"/>
              </a:ext>
            </a:extLst>
          </p:cNvPr>
          <p:cNvGraphicFramePr>
            <a:graphicFrameLocks noGrp="1"/>
          </p:cNvGraphicFramePr>
          <p:nvPr>
            <p:ph type="tbl" sz="quarter" idx="13"/>
            <p:extLst>
              <p:ext uri="{D42A27DB-BD31-4B8C-83A1-F6EECF244321}">
                <p14:modId xmlns:p14="http://schemas.microsoft.com/office/powerpoint/2010/main" val="672036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91124842"/>
                    </a:ext>
                  </a:extLst>
                </a:gridCol>
                <a:gridCol w="905256">
                  <a:extLst>
                    <a:ext uri="{9D8B030D-6E8A-4147-A177-3AD203B41FA5}">
                      <a16:colId xmlns:a16="http://schemas.microsoft.com/office/drawing/2014/main" val="2063489392"/>
                    </a:ext>
                  </a:extLst>
                </a:gridCol>
                <a:gridCol w="576072">
                  <a:extLst>
                    <a:ext uri="{9D8B030D-6E8A-4147-A177-3AD203B41FA5}">
                      <a16:colId xmlns:a16="http://schemas.microsoft.com/office/drawing/2014/main" val="510080309"/>
                    </a:ext>
                  </a:extLst>
                </a:gridCol>
                <a:gridCol w="576072">
                  <a:extLst>
                    <a:ext uri="{9D8B030D-6E8A-4147-A177-3AD203B41FA5}">
                      <a16:colId xmlns:a16="http://schemas.microsoft.com/office/drawing/2014/main" val="970028947"/>
                    </a:ext>
                  </a:extLst>
                </a:gridCol>
                <a:gridCol w="576072">
                  <a:extLst>
                    <a:ext uri="{9D8B030D-6E8A-4147-A177-3AD203B41FA5}">
                      <a16:colId xmlns:a16="http://schemas.microsoft.com/office/drawing/2014/main" val="3321505430"/>
                    </a:ext>
                  </a:extLst>
                </a:gridCol>
                <a:gridCol w="576072">
                  <a:extLst>
                    <a:ext uri="{9D8B030D-6E8A-4147-A177-3AD203B41FA5}">
                      <a16:colId xmlns:a16="http://schemas.microsoft.com/office/drawing/2014/main" val="438630144"/>
                    </a:ext>
                  </a:extLst>
                </a:gridCol>
                <a:gridCol w="576072">
                  <a:extLst>
                    <a:ext uri="{9D8B030D-6E8A-4147-A177-3AD203B41FA5}">
                      <a16:colId xmlns:a16="http://schemas.microsoft.com/office/drawing/2014/main" val="2086100055"/>
                    </a:ext>
                  </a:extLst>
                </a:gridCol>
                <a:gridCol w="576072">
                  <a:extLst>
                    <a:ext uri="{9D8B030D-6E8A-4147-A177-3AD203B41FA5}">
                      <a16:colId xmlns:a16="http://schemas.microsoft.com/office/drawing/2014/main" val="3535752138"/>
                    </a:ext>
                  </a:extLst>
                </a:gridCol>
                <a:gridCol w="576072">
                  <a:extLst>
                    <a:ext uri="{9D8B030D-6E8A-4147-A177-3AD203B41FA5}">
                      <a16:colId xmlns:a16="http://schemas.microsoft.com/office/drawing/2014/main" val="1954011942"/>
                    </a:ext>
                  </a:extLst>
                </a:gridCol>
                <a:gridCol w="576072">
                  <a:extLst>
                    <a:ext uri="{9D8B030D-6E8A-4147-A177-3AD203B41FA5}">
                      <a16:colId xmlns:a16="http://schemas.microsoft.com/office/drawing/2014/main" val="366414069"/>
                    </a:ext>
                  </a:extLst>
                </a:gridCol>
                <a:gridCol w="576072">
                  <a:extLst>
                    <a:ext uri="{9D8B030D-6E8A-4147-A177-3AD203B41FA5}">
                      <a16:colId xmlns:a16="http://schemas.microsoft.com/office/drawing/2014/main" val="237065552"/>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317828524"/>
                  </a:ext>
                </a:extLst>
              </a:tr>
              <a:tr h="370840">
                <a:tc>
                  <a:txBody>
                    <a:bodyPr/>
                    <a:lstStyle/>
                    <a:p>
                      <a:r>
                        <a:rPr lang="en-US" sz="1000"/>
                        <a:t>07/01/2025 16:33:42</a:t>
                      </a:r>
                    </a:p>
                  </a:txBody>
                  <a:tcPr/>
                </a:tc>
                <a:tc>
                  <a:txBody>
                    <a:bodyPr/>
                    <a:lstStyle/>
                    <a:p>
                      <a:r>
                        <a:rPr lang="en-US" sz="1000"/>
                        <a:t>07/01/2025 16:33:42</a:t>
                      </a:r>
                    </a:p>
                  </a:txBody>
                  <a:tcPr/>
                </a:tc>
                <a:tc>
                  <a:txBody>
                    <a:bodyPr/>
                    <a:lstStyle/>
                    <a:p>
                      <a:r>
                        <a:rPr lang="en-US" sz="1000"/>
                        <a:t>Status</a:t>
                      </a:r>
                    </a:p>
                  </a:txBody>
                  <a:tcPr/>
                </a:tc>
                <a:tc>
                  <a:txBody>
                    <a:bodyPr/>
                    <a:lstStyle/>
                    <a:p>
                      <a:r>
                        <a:rPr lang="en-US" sz="1000"/>
                        <a:t>459</a:t>
                      </a:r>
                    </a:p>
                  </a:txBody>
                  <a:tcPr/>
                </a:tc>
                <a:tc>
                  <a:txBody>
                    <a:bodyPr/>
                    <a:lstStyle/>
                    <a:p>
                      <a:r>
                        <a:rPr lang="en-US" sz="1000"/>
                        <a:t>8</a:t>
                      </a:r>
                    </a:p>
                  </a:txBody>
                  <a:tcPr/>
                </a:tc>
                <a:tc>
                  <a:txBody>
                    <a:bodyPr/>
                    <a:lstStyle/>
                    <a:p>
                      <a:r>
                        <a:rPr lang="en-US" sz="1000"/>
                        <a:t>61</a:t>
                      </a:r>
                    </a:p>
                  </a:txBody>
                  <a:tcPr/>
                </a:tc>
                <a:tc>
                  <a:txBody>
                    <a:bodyPr/>
                    <a:lstStyle/>
                    <a:p>
                      <a:r>
                        <a:rPr lang="en-US" sz="1000"/>
                        <a:t>779</a:t>
                      </a:r>
                    </a:p>
                  </a:txBody>
                  <a:tcPr/>
                </a:tc>
                <a:tc>
                  <a:txBody>
                    <a:bodyPr/>
                    <a:lstStyle/>
                    <a:p>
                      <a:r>
                        <a:rPr lang="en-US" sz="1000"/>
                        <a:t>6.732948691531 %</a:t>
                      </a:r>
                    </a:p>
                  </a:txBody>
                  <a:tcPr/>
                </a:tc>
                <a:tc>
                  <a:txBody>
                    <a:bodyPr/>
                    <a:lstStyle/>
                    <a:p>
                      <a:r>
                        <a:rPr lang="en-US" sz="1000"/>
                        <a:t>19412</a:t>
                      </a:r>
                    </a:p>
                  </a:txBody>
                  <a:tcPr/>
                </a:tc>
                <a:tc>
                  <a:txBody>
                    <a:bodyPr/>
                    <a:lstStyle/>
                    <a:p>
                      <a:r>
                        <a:rPr lang="en-US" sz="1000"/>
                        <a:t>11507</a:t>
                      </a:r>
                    </a:p>
                  </a:txBody>
                  <a:tcPr/>
                </a:tc>
                <a:tc>
                  <a:txBody>
                    <a:bodyPr/>
                    <a:lstStyle/>
                    <a:p>
                      <a:r>
                        <a:rPr lang="en-US" sz="1000"/>
                        <a:t>n/a</a:t>
                      </a:r>
                    </a:p>
                  </a:txBody>
                  <a:tcPr/>
                </a:tc>
                <a:extLst>
                  <a:ext uri="{0D108BD9-81ED-4DB2-BD59-A6C34878D82A}">
                    <a16:rowId xmlns:a16="http://schemas.microsoft.com/office/drawing/2014/main" val="1069076462"/>
                  </a:ext>
                </a:extLst>
              </a:tr>
              <a:tr h="370840">
                <a:tc>
                  <a:txBody>
                    <a:bodyPr/>
                    <a:lstStyle/>
                    <a:p>
                      <a:r>
                        <a:rPr lang="en-US" sz="1000"/>
                        <a:t>07/16/2025 14:53:50</a:t>
                      </a:r>
                    </a:p>
                  </a:txBody>
                  <a:tcPr/>
                </a:tc>
                <a:tc>
                  <a:txBody>
                    <a:bodyPr/>
                    <a:lstStyle/>
                    <a:p>
                      <a:r>
                        <a:rPr lang="en-US" sz="1000"/>
                        <a:t>07/16/2025 14:53:50</a:t>
                      </a:r>
                    </a:p>
                  </a:txBody>
                  <a:tcPr/>
                </a:tc>
                <a:tc>
                  <a:txBody>
                    <a:bodyPr/>
                    <a:lstStyle/>
                    <a:p>
                      <a:r>
                        <a:rPr lang="en-US" sz="1000"/>
                        <a:t>Gallery</a:t>
                      </a:r>
                    </a:p>
                  </a:txBody>
                  <a:tcPr/>
                </a:tc>
                <a:tc>
                  <a:txBody>
                    <a:bodyPr/>
                    <a:lstStyle/>
                    <a:p>
                      <a:r>
                        <a:rPr lang="en-US" sz="1000"/>
                        <a:t>271</a:t>
                      </a:r>
                    </a:p>
                  </a:txBody>
                  <a:tcPr/>
                </a:tc>
                <a:tc>
                  <a:txBody>
                    <a:bodyPr/>
                    <a:lstStyle/>
                    <a:p>
                      <a:r>
                        <a:rPr lang="en-US" sz="1000"/>
                        <a:t>1</a:t>
                      </a:r>
                    </a:p>
                  </a:txBody>
                  <a:tcPr/>
                </a:tc>
                <a:tc>
                  <a:txBody>
                    <a:bodyPr/>
                    <a:lstStyle/>
                    <a:p>
                      <a:r>
                        <a:rPr lang="en-US" sz="1000"/>
                        <a:t>8</a:t>
                      </a:r>
                    </a:p>
                  </a:txBody>
                  <a:tcPr/>
                </a:tc>
                <a:tc>
                  <a:txBody>
                    <a:bodyPr/>
                    <a:lstStyle/>
                    <a:p>
                      <a:r>
                        <a:rPr lang="en-US" sz="1000"/>
                        <a:t>2155</a:t>
                      </a:r>
                    </a:p>
                  </a:txBody>
                  <a:tcPr/>
                </a:tc>
                <a:tc>
                  <a:txBody>
                    <a:bodyPr/>
                    <a:lstStyle/>
                    <a:p>
                      <a:r>
                        <a:rPr lang="en-US" sz="1000"/>
                        <a:t>27.629638034721 %</a:t>
                      </a:r>
                    </a:p>
                  </a:txBody>
                  <a:tcPr/>
                </a:tc>
                <a:tc>
                  <a:txBody>
                    <a:bodyPr/>
                    <a:lstStyle/>
                    <a:p>
                      <a:r>
                        <a:rPr lang="en-US" sz="1000"/>
                        <a:t>8813</a:t>
                      </a:r>
                    </a:p>
                  </a:txBody>
                  <a:tcPr/>
                </a:tc>
                <a:tc>
                  <a:txBody>
                    <a:bodyPr/>
                    <a:lstStyle/>
                    <a:p>
                      <a:r>
                        <a:rPr lang="en-US" sz="1000"/>
                        <a:t>4553</a:t>
                      </a:r>
                    </a:p>
                  </a:txBody>
                  <a:tcPr/>
                </a:tc>
                <a:tc>
                  <a:txBody>
                    <a:bodyPr/>
                    <a:lstStyle/>
                    <a:p>
                      <a:r>
                        <a:rPr lang="en-US" sz="1000"/>
                        <a:t>n/a</a:t>
                      </a:r>
                    </a:p>
                  </a:txBody>
                  <a:tcPr/>
                </a:tc>
                <a:extLst>
                  <a:ext uri="{0D108BD9-81ED-4DB2-BD59-A6C34878D82A}">
                    <a16:rowId xmlns:a16="http://schemas.microsoft.com/office/drawing/2014/main" val="1499576546"/>
                  </a:ext>
                </a:extLst>
              </a:tr>
              <a:tr h="370840">
                <a:tc>
                  <a:txBody>
                    <a:bodyPr/>
                    <a:lstStyle/>
                    <a:p>
                      <a:r>
                        <a:rPr lang="en-US" sz="1000"/>
                        <a:t>07/09/2025 11:25:01</a:t>
                      </a:r>
                    </a:p>
                  </a:txBody>
                  <a:tcPr/>
                </a:tc>
                <a:tc>
                  <a:txBody>
                    <a:bodyPr/>
                    <a:lstStyle/>
                    <a:p>
                      <a:r>
                        <a:rPr lang="en-US" sz="1000"/>
                        <a:t>07/09/2025 11:25:01</a:t>
                      </a:r>
                    </a:p>
                  </a:txBody>
                  <a:tcPr/>
                </a:tc>
                <a:tc>
                  <a:txBody>
                    <a:bodyPr/>
                    <a:lstStyle/>
                    <a:p>
                      <a:r>
                        <a:rPr lang="en-US" sz="1000"/>
                        <a:t>Video</a:t>
                      </a:r>
                    </a:p>
                  </a:txBody>
                  <a:tcPr/>
                </a:tc>
                <a:tc>
                  <a:txBody>
                    <a:bodyPr/>
                    <a:lstStyle/>
                    <a:p>
                      <a:r>
                        <a:rPr lang="en-US" sz="1000"/>
                        <a:t>268</a:t>
                      </a:r>
                    </a:p>
                  </a:txBody>
                  <a:tcPr/>
                </a:tc>
                <a:tc>
                  <a:txBody>
                    <a:bodyPr/>
                    <a:lstStyle/>
                    <a:p>
                      <a:r>
                        <a:rPr lang="en-US" sz="1000"/>
                        <a:t>9</a:t>
                      </a:r>
                    </a:p>
                  </a:txBody>
                  <a:tcPr/>
                </a:tc>
                <a:tc>
                  <a:txBody>
                    <a:bodyPr/>
                    <a:lstStyle/>
                    <a:p>
                      <a:r>
                        <a:rPr lang="en-US" sz="1000"/>
                        <a:t>43</a:t>
                      </a:r>
                    </a:p>
                  </a:txBody>
                  <a:tcPr/>
                </a:tc>
                <a:tc>
                  <a:txBody>
                    <a:bodyPr/>
                    <a:lstStyle/>
                    <a:p>
                      <a:r>
                        <a:rPr lang="en-US" sz="1000"/>
                        <a:t>229</a:t>
                      </a:r>
                    </a:p>
                  </a:txBody>
                  <a:tcPr/>
                </a:tc>
                <a:tc>
                  <a:txBody>
                    <a:bodyPr/>
                    <a:lstStyle/>
                    <a:p>
                      <a:r>
                        <a:rPr lang="en-US" sz="1000"/>
                        <a:t>12.279132185193 %</a:t>
                      </a:r>
                    </a:p>
                  </a:txBody>
                  <a:tcPr/>
                </a:tc>
                <a:tc>
                  <a:txBody>
                    <a:bodyPr/>
                    <a:lstStyle/>
                    <a:p>
                      <a:r>
                        <a:rPr lang="en-US" sz="1000"/>
                        <a:t>4471</a:t>
                      </a:r>
                    </a:p>
                  </a:txBody>
                  <a:tcPr/>
                </a:tc>
                <a:tc>
                  <a:txBody>
                    <a:bodyPr/>
                    <a:lstStyle/>
                    <a:p>
                      <a:r>
                        <a:rPr lang="en-US" sz="1000"/>
                        <a:t>2778</a:t>
                      </a:r>
                    </a:p>
                  </a:txBody>
                  <a:tcPr/>
                </a:tc>
                <a:tc>
                  <a:txBody>
                    <a:bodyPr/>
                    <a:lstStyle/>
                    <a:p>
                      <a:r>
                        <a:rPr lang="en-US" sz="1000"/>
                        <a:t>2561</a:t>
                      </a:r>
                    </a:p>
                  </a:txBody>
                  <a:tcPr/>
                </a:tc>
                <a:extLst>
                  <a:ext uri="{0D108BD9-81ED-4DB2-BD59-A6C34878D82A}">
                    <a16:rowId xmlns:a16="http://schemas.microsoft.com/office/drawing/2014/main" val="48690989"/>
                  </a:ext>
                </a:extLst>
              </a:tr>
              <a:tr h="370840">
                <a:tc>
                  <a:txBody>
                    <a:bodyPr/>
                    <a:lstStyle/>
                    <a:p>
                      <a:r>
                        <a:rPr lang="en-US" sz="1000"/>
                        <a:t>07/11/2025 12:41:49</a:t>
                      </a:r>
                    </a:p>
                  </a:txBody>
                  <a:tcPr/>
                </a:tc>
                <a:tc>
                  <a:txBody>
                    <a:bodyPr/>
                    <a:lstStyle/>
                    <a:p>
                      <a:r>
                        <a:rPr lang="en-US" sz="1000"/>
                        <a:t>07/11/2025 12:41:49</a:t>
                      </a:r>
                    </a:p>
                  </a:txBody>
                  <a:tcPr/>
                </a:tc>
                <a:tc>
                  <a:txBody>
                    <a:bodyPr/>
                    <a:lstStyle/>
                    <a:p>
                      <a:r>
                        <a:rPr lang="en-US" sz="1000"/>
                        <a:t>Image</a:t>
                      </a:r>
                    </a:p>
                  </a:txBody>
                  <a:tcPr/>
                </a:tc>
                <a:tc>
                  <a:txBody>
                    <a:bodyPr/>
                    <a:lstStyle/>
                    <a:p>
                      <a:r>
                        <a:rPr lang="en-US" sz="1000"/>
                        <a:t>256</a:t>
                      </a:r>
                    </a:p>
                  </a:txBody>
                  <a:tcPr/>
                </a:tc>
                <a:tc>
                  <a:txBody>
                    <a:bodyPr/>
                    <a:lstStyle/>
                    <a:p>
                      <a:r>
                        <a:rPr lang="en-US" sz="1000"/>
                        <a:t>4</a:t>
                      </a:r>
                    </a:p>
                  </a:txBody>
                  <a:tcPr/>
                </a:tc>
                <a:tc>
                  <a:txBody>
                    <a:bodyPr/>
                    <a:lstStyle/>
                    <a:p>
                      <a:r>
                        <a:rPr lang="en-US" sz="1000"/>
                        <a:t>22</a:t>
                      </a:r>
                    </a:p>
                  </a:txBody>
                  <a:tcPr/>
                </a:tc>
                <a:tc>
                  <a:txBody>
                    <a:bodyPr/>
                    <a:lstStyle/>
                    <a:p>
                      <a:r>
                        <a:rPr lang="en-US" sz="1000"/>
                        <a:t>1471</a:t>
                      </a:r>
                    </a:p>
                  </a:txBody>
                  <a:tcPr/>
                </a:tc>
                <a:tc>
                  <a:txBody>
                    <a:bodyPr/>
                    <a:lstStyle/>
                    <a:p>
                      <a:r>
                        <a:rPr lang="en-US" sz="1000"/>
                        <a:t>13.269245325865 %</a:t>
                      </a:r>
                    </a:p>
                  </a:txBody>
                  <a:tcPr/>
                </a:tc>
                <a:tc>
                  <a:txBody>
                    <a:bodyPr/>
                    <a:lstStyle/>
                    <a:p>
                      <a:r>
                        <a:rPr lang="en-US" sz="1000"/>
                        <a:t>13211</a:t>
                      </a:r>
                    </a:p>
                  </a:txBody>
                  <a:tcPr/>
                </a:tc>
                <a:tc>
                  <a:txBody>
                    <a:bodyPr/>
                    <a:lstStyle/>
                    <a:p>
                      <a:r>
                        <a:rPr lang="en-US" sz="1000"/>
                        <a:t>7377</a:t>
                      </a:r>
                    </a:p>
                  </a:txBody>
                  <a:tcPr/>
                </a:tc>
                <a:tc>
                  <a:txBody>
                    <a:bodyPr/>
                    <a:lstStyle/>
                    <a:p>
                      <a:r>
                        <a:rPr lang="en-US" sz="1000"/>
                        <a:t>n/a</a:t>
                      </a:r>
                    </a:p>
                  </a:txBody>
                  <a:tcPr/>
                </a:tc>
                <a:extLst>
                  <a:ext uri="{0D108BD9-81ED-4DB2-BD59-A6C34878D82A}">
                    <a16:rowId xmlns:a16="http://schemas.microsoft.com/office/drawing/2014/main" val="894378782"/>
                  </a:ext>
                </a:extLst>
              </a:tr>
              <a:tr h="370840">
                <a:tc>
                  <a:txBody>
                    <a:bodyPr/>
                    <a:lstStyle/>
                    <a:p>
                      <a:r>
                        <a:rPr lang="en-US" sz="1000"/>
                        <a:t>07/23/2025 14:16:12</a:t>
                      </a:r>
                    </a:p>
                  </a:txBody>
                  <a:tcPr/>
                </a:tc>
                <a:tc>
                  <a:txBody>
                    <a:bodyPr/>
                    <a:lstStyle/>
                    <a:p>
                      <a:r>
                        <a:rPr lang="en-US" sz="1000"/>
                        <a:t>07/23/2025 14:16:12</a:t>
                      </a:r>
                    </a:p>
                  </a:txBody>
                  <a:tcPr/>
                </a:tc>
                <a:tc>
                  <a:txBody>
                    <a:bodyPr/>
                    <a:lstStyle/>
                    <a:p>
                      <a:r>
                        <a:rPr lang="en-US" sz="1000"/>
                        <a:t>Gallery</a:t>
                      </a:r>
                    </a:p>
                  </a:txBody>
                  <a:tcPr/>
                </a:tc>
                <a:tc>
                  <a:txBody>
                    <a:bodyPr/>
                    <a:lstStyle/>
                    <a:p>
                      <a:r>
                        <a:rPr lang="en-US" sz="1000"/>
                        <a:t>208</a:t>
                      </a:r>
                    </a:p>
                  </a:txBody>
                  <a:tcPr/>
                </a:tc>
                <a:tc>
                  <a:txBody>
                    <a:bodyPr/>
                    <a:lstStyle/>
                    <a:p>
                      <a:r>
                        <a:rPr lang="en-US" sz="1000"/>
                        <a:t>3</a:t>
                      </a:r>
                    </a:p>
                  </a:txBody>
                  <a:tcPr/>
                </a:tc>
                <a:tc>
                  <a:txBody>
                    <a:bodyPr/>
                    <a:lstStyle/>
                    <a:p>
                      <a:r>
                        <a:rPr lang="en-US" sz="1000"/>
                        <a:t>15</a:t>
                      </a:r>
                    </a:p>
                  </a:txBody>
                  <a:tcPr/>
                </a:tc>
                <a:tc>
                  <a:txBody>
                    <a:bodyPr/>
                    <a:lstStyle/>
                    <a:p>
                      <a:r>
                        <a:rPr lang="en-US" sz="1000"/>
                        <a:t>3727</a:t>
                      </a:r>
                    </a:p>
                  </a:txBody>
                  <a:tcPr/>
                </a:tc>
                <a:tc>
                  <a:txBody>
                    <a:bodyPr/>
                    <a:lstStyle/>
                    <a:p>
                      <a:r>
                        <a:rPr lang="en-US" sz="1000"/>
                        <a:t>62.54746835443 %</a:t>
                      </a:r>
                    </a:p>
                  </a:txBody>
                  <a:tcPr/>
                </a:tc>
                <a:tc>
                  <a:txBody>
                    <a:bodyPr/>
                    <a:lstStyle/>
                    <a:p>
                      <a:r>
                        <a:rPr lang="en-US" sz="1000"/>
                        <a:t>6320</a:t>
                      </a:r>
                    </a:p>
                  </a:txBody>
                  <a:tcPr/>
                </a:tc>
                <a:tc>
                  <a:txBody>
                    <a:bodyPr/>
                    <a:lstStyle/>
                    <a:p>
                      <a:r>
                        <a:rPr lang="en-US" sz="1000"/>
                        <a:t>3177</a:t>
                      </a:r>
                    </a:p>
                  </a:txBody>
                  <a:tcPr/>
                </a:tc>
                <a:tc>
                  <a:txBody>
                    <a:bodyPr/>
                    <a:lstStyle/>
                    <a:p>
                      <a:r>
                        <a:rPr lang="en-US" sz="1000"/>
                        <a:t>n/a</a:t>
                      </a:r>
                    </a:p>
                  </a:txBody>
                  <a:tcPr/>
                </a:tc>
                <a:extLst>
                  <a:ext uri="{0D108BD9-81ED-4DB2-BD59-A6C34878D82A}">
                    <a16:rowId xmlns:a16="http://schemas.microsoft.com/office/drawing/2014/main" val="1747397250"/>
                  </a:ext>
                </a:extLst>
              </a:tr>
            </a:tbl>
          </a:graphicData>
        </a:graphic>
      </p:graphicFrame>
      <p:sp>
        <p:nvSpPr>
          <p:cNvPr id="4" name="Text Placeholder 3">
            <a:extLst>
              <a:ext uri="{FF2B5EF4-FFF2-40B4-BE49-F238E27FC236}">
                <a16:creationId xmlns:a16="http://schemas.microsoft.com/office/drawing/2014/main" id="{479060B0-BE08-46E4-BD36-EB64299F797A}"/>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680429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C2D1C-49FB-44DA-B604-11460AAD0EC0}"/>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2D34E28-203C-4171-80FA-EA362F40ACC3}"/>
              </a:ext>
            </a:extLst>
          </p:cNvPr>
          <p:cNvGraphicFramePr>
            <a:graphicFrameLocks noGrp="1"/>
          </p:cNvGraphicFramePr>
          <p:nvPr>
            <p:ph type="tbl" sz="quarter" idx="13"/>
            <p:extLst>
              <p:ext uri="{D42A27DB-BD31-4B8C-83A1-F6EECF244321}">
                <p14:modId xmlns:p14="http://schemas.microsoft.com/office/powerpoint/2010/main" val="2566568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15427761"/>
                    </a:ext>
                  </a:extLst>
                </a:gridCol>
                <a:gridCol w="576072">
                  <a:extLst>
                    <a:ext uri="{9D8B030D-6E8A-4147-A177-3AD203B41FA5}">
                      <a16:colId xmlns:a16="http://schemas.microsoft.com/office/drawing/2014/main" val="3307972926"/>
                    </a:ext>
                  </a:extLst>
                </a:gridCol>
                <a:gridCol w="576072">
                  <a:extLst>
                    <a:ext uri="{9D8B030D-6E8A-4147-A177-3AD203B41FA5}">
                      <a16:colId xmlns:a16="http://schemas.microsoft.com/office/drawing/2014/main" val="1814297507"/>
                    </a:ext>
                  </a:extLst>
                </a:gridCol>
                <a:gridCol w="576072">
                  <a:extLst>
                    <a:ext uri="{9D8B030D-6E8A-4147-A177-3AD203B41FA5}">
                      <a16:colId xmlns:a16="http://schemas.microsoft.com/office/drawing/2014/main" val="1176958428"/>
                    </a:ext>
                  </a:extLst>
                </a:gridCol>
                <a:gridCol w="576072">
                  <a:extLst>
                    <a:ext uri="{9D8B030D-6E8A-4147-A177-3AD203B41FA5}">
                      <a16:colId xmlns:a16="http://schemas.microsoft.com/office/drawing/2014/main" val="2105907227"/>
                    </a:ext>
                  </a:extLst>
                </a:gridCol>
                <a:gridCol w="576072">
                  <a:extLst>
                    <a:ext uri="{9D8B030D-6E8A-4147-A177-3AD203B41FA5}">
                      <a16:colId xmlns:a16="http://schemas.microsoft.com/office/drawing/2014/main" val="1524888092"/>
                    </a:ext>
                  </a:extLst>
                </a:gridCol>
                <a:gridCol w="576072">
                  <a:extLst>
                    <a:ext uri="{9D8B030D-6E8A-4147-A177-3AD203B41FA5}">
                      <a16:colId xmlns:a16="http://schemas.microsoft.com/office/drawing/2014/main" val="2053837007"/>
                    </a:ext>
                  </a:extLst>
                </a:gridCol>
                <a:gridCol w="576072">
                  <a:extLst>
                    <a:ext uri="{9D8B030D-6E8A-4147-A177-3AD203B41FA5}">
                      <a16:colId xmlns:a16="http://schemas.microsoft.com/office/drawing/2014/main" val="4256993459"/>
                    </a:ext>
                  </a:extLst>
                </a:gridCol>
                <a:gridCol w="576072">
                  <a:extLst>
                    <a:ext uri="{9D8B030D-6E8A-4147-A177-3AD203B41FA5}">
                      <a16:colId xmlns:a16="http://schemas.microsoft.com/office/drawing/2014/main" val="3896137189"/>
                    </a:ext>
                  </a:extLst>
                </a:gridCol>
                <a:gridCol w="576072">
                  <a:extLst>
                    <a:ext uri="{9D8B030D-6E8A-4147-A177-3AD203B41FA5}">
                      <a16:colId xmlns:a16="http://schemas.microsoft.com/office/drawing/2014/main" val="4119436626"/>
                    </a:ext>
                  </a:extLst>
                </a:gridCol>
                <a:gridCol w="576072">
                  <a:extLst>
                    <a:ext uri="{9D8B030D-6E8A-4147-A177-3AD203B41FA5}">
                      <a16:colId xmlns:a16="http://schemas.microsoft.com/office/drawing/2014/main" val="40625737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968649686"/>
                  </a:ext>
                </a:extLst>
              </a:tr>
              <a:tr h="370840">
                <a:tc>
                  <a:txBody>
                    <a:bodyPr/>
                    <a:lstStyle/>
                    <a:p>
                      <a:r>
                        <a:rPr lang="en-US" sz="1000"/>
                        <a:t>phlyinsurance</a:t>
                      </a:r>
                    </a:p>
                  </a:txBody>
                  <a:tcPr/>
                </a:tc>
                <a:tc>
                  <a:txBody>
                    <a:bodyPr/>
                    <a:lstStyle/>
                    <a:p>
                      <a:r>
                        <a:rPr lang="en-US" sz="1000"/>
                        <a:t>4135</a:t>
                      </a:r>
                    </a:p>
                  </a:txBody>
                  <a:tcPr/>
                </a:tc>
                <a:tc>
                  <a:txBody>
                    <a:bodyPr/>
                    <a:lstStyle/>
                    <a:p>
                      <a:r>
                        <a:rPr lang="en-US" sz="1000"/>
                        <a:t>21</a:t>
                      </a:r>
                    </a:p>
                  </a:txBody>
                  <a:tcPr/>
                </a:tc>
                <a:tc>
                  <a:txBody>
                    <a:bodyPr/>
                    <a:lstStyle/>
                    <a:p>
                      <a:r>
                        <a:rPr lang="en-US" sz="1000"/>
                        <a:t>10</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17</a:t>
                      </a:r>
                    </a:p>
                  </a:txBody>
                  <a:tcPr/>
                </a:tc>
                <a:tc>
                  <a:txBody>
                    <a:bodyPr/>
                    <a:lstStyle/>
                    <a:p>
                      <a:r>
                        <a:rPr lang="en-US" sz="1000"/>
                        <a:t>592</a:t>
                      </a:r>
                    </a:p>
                  </a:txBody>
                  <a:tcPr/>
                </a:tc>
                <a:tc>
                  <a:txBody>
                    <a:bodyPr/>
                    <a:lstStyle/>
                    <a:p>
                      <a:r>
                        <a:rPr lang="en-US" sz="1000"/>
                        <a:t>5</a:t>
                      </a:r>
                    </a:p>
                  </a:txBody>
                  <a:tcPr/>
                </a:tc>
                <a:tc>
                  <a:txBody>
                    <a:bodyPr/>
                    <a:lstStyle/>
                    <a:p>
                      <a:r>
                        <a:rPr lang="en-US" sz="1000"/>
                        <a:t>0.8515 %</a:t>
                      </a:r>
                    </a:p>
                  </a:txBody>
                  <a:tcPr/>
                </a:tc>
                <a:extLst>
                  <a:ext uri="{0D108BD9-81ED-4DB2-BD59-A6C34878D82A}">
                    <a16:rowId xmlns:a16="http://schemas.microsoft.com/office/drawing/2014/main" val="803860028"/>
                  </a:ext>
                </a:extLst>
              </a:tr>
            </a:tbl>
          </a:graphicData>
        </a:graphic>
      </p:graphicFrame>
      <p:sp>
        <p:nvSpPr>
          <p:cNvPr id="4" name="Text Placeholder 3">
            <a:extLst>
              <a:ext uri="{FF2B5EF4-FFF2-40B4-BE49-F238E27FC236}">
                <a16:creationId xmlns:a16="http://schemas.microsoft.com/office/drawing/2014/main" id="{A342D26B-1999-4810-8576-E2CC7F73068C}"/>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111241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03C1A-7AC1-487A-B628-E956EFF058FE}"/>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52208F20-1D8E-4EB8-AEC2-E9E0F2437A46}"/>
              </a:ext>
            </a:extLst>
          </p:cNvPr>
          <p:cNvGraphicFramePr>
            <a:graphicFrameLocks noGrp="1"/>
          </p:cNvGraphicFramePr>
          <p:nvPr>
            <p:ph type="chart" sz="quarter" idx="13"/>
            <p:extLst>
              <p:ext uri="{D42A27DB-BD31-4B8C-83A1-F6EECF244321}">
                <p14:modId xmlns:p14="http://schemas.microsoft.com/office/powerpoint/2010/main" val="4046114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316F6C-C8A8-4F9B-B512-B986D13EDC4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B036972-6FC7-4EF8-B2F5-99C5481CE4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8930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58A54-B24F-4954-822A-1C0C550FA19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FDF83FD-D018-4CD1-B5BA-5F977C2D9CCE}"/>
              </a:ext>
            </a:extLst>
          </p:cNvPr>
          <p:cNvGraphicFramePr>
            <a:graphicFrameLocks noGrp="1"/>
          </p:cNvGraphicFramePr>
          <p:nvPr>
            <p:ph type="chart" sz="quarter" idx="13"/>
            <p:extLst>
              <p:ext uri="{D42A27DB-BD31-4B8C-83A1-F6EECF244321}">
                <p14:modId xmlns:p14="http://schemas.microsoft.com/office/powerpoint/2010/main" val="2902428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31C983-1AD4-4A7F-AA4A-7388BB9BDD4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B159019-62C3-4BE7-A0A4-499B03546F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7338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0377C-3733-4DB1-AF9E-BB422D3EEA4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0709B862-B208-4943-B8A0-3B8FEE4EE63A}"/>
              </a:ext>
            </a:extLst>
          </p:cNvPr>
          <p:cNvGraphicFramePr>
            <a:graphicFrameLocks noGrp="1"/>
          </p:cNvGraphicFramePr>
          <p:nvPr>
            <p:ph type="chart" sz="quarter" idx="13"/>
            <p:extLst>
              <p:ext uri="{D42A27DB-BD31-4B8C-83A1-F6EECF244321}">
                <p14:modId xmlns:p14="http://schemas.microsoft.com/office/powerpoint/2010/main" val="2821699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09D15D-6425-4A09-8D74-71209E2B32A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E5C9848-F8D3-4D0D-BA45-CCB7888883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983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FED01-2C5A-49D9-8B99-746C86EF56EF}"/>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62CF0823-3CD9-4AA9-AEEC-1155828AD37E}"/>
              </a:ext>
            </a:extLst>
          </p:cNvPr>
          <p:cNvGraphicFramePr>
            <a:graphicFrameLocks noGrp="1"/>
          </p:cNvGraphicFramePr>
          <p:nvPr>
            <p:ph type="chart" sz="quarter" idx="13"/>
            <p:extLst>
              <p:ext uri="{D42A27DB-BD31-4B8C-83A1-F6EECF244321}">
                <p14:modId xmlns:p14="http://schemas.microsoft.com/office/powerpoint/2010/main" val="843682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E85141-C6D1-42BE-AC4B-D639163B3B5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66814A7-6A3A-4D62-8063-7244EFBEFF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23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8F917-37C2-4216-A17D-8C40467926C1}"/>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C90BD25A-5B37-4565-8025-6FC6BF41E519}"/>
              </a:ext>
            </a:extLst>
          </p:cNvPr>
          <p:cNvGraphicFramePr>
            <a:graphicFrameLocks noGrp="1"/>
          </p:cNvGraphicFramePr>
          <p:nvPr>
            <p:ph type="tbl" sz="quarter" idx="13"/>
            <p:extLst>
              <p:ext uri="{D42A27DB-BD31-4B8C-83A1-F6EECF244321}">
                <p14:modId xmlns:p14="http://schemas.microsoft.com/office/powerpoint/2010/main" val="2421559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88478250"/>
                    </a:ext>
                  </a:extLst>
                </a:gridCol>
                <a:gridCol w="822960">
                  <a:extLst>
                    <a:ext uri="{9D8B030D-6E8A-4147-A177-3AD203B41FA5}">
                      <a16:colId xmlns:a16="http://schemas.microsoft.com/office/drawing/2014/main" val="1687229028"/>
                    </a:ext>
                  </a:extLst>
                </a:gridCol>
                <a:gridCol w="411480">
                  <a:extLst>
                    <a:ext uri="{9D8B030D-6E8A-4147-A177-3AD203B41FA5}">
                      <a16:colId xmlns:a16="http://schemas.microsoft.com/office/drawing/2014/main" val="4065498315"/>
                    </a:ext>
                  </a:extLst>
                </a:gridCol>
                <a:gridCol w="411480">
                  <a:extLst>
                    <a:ext uri="{9D8B030D-6E8A-4147-A177-3AD203B41FA5}">
                      <a16:colId xmlns:a16="http://schemas.microsoft.com/office/drawing/2014/main" val="338966818"/>
                    </a:ext>
                  </a:extLst>
                </a:gridCol>
                <a:gridCol w="411480">
                  <a:extLst>
                    <a:ext uri="{9D8B030D-6E8A-4147-A177-3AD203B41FA5}">
                      <a16:colId xmlns:a16="http://schemas.microsoft.com/office/drawing/2014/main" val="2796492438"/>
                    </a:ext>
                  </a:extLst>
                </a:gridCol>
                <a:gridCol w="411480">
                  <a:extLst>
                    <a:ext uri="{9D8B030D-6E8A-4147-A177-3AD203B41FA5}">
                      <a16:colId xmlns:a16="http://schemas.microsoft.com/office/drawing/2014/main" val="2578792173"/>
                    </a:ext>
                  </a:extLst>
                </a:gridCol>
                <a:gridCol w="411480">
                  <a:extLst>
                    <a:ext uri="{9D8B030D-6E8A-4147-A177-3AD203B41FA5}">
                      <a16:colId xmlns:a16="http://schemas.microsoft.com/office/drawing/2014/main" val="4192024023"/>
                    </a:ext>
                  </a:extLst>
                </a:gridCol>
                <a:gridCol w="411480">
                  <a:extLst>
                    <a:ext uri="{9D8B030D-6E8A-4147-A177-3AD203B41FA5}">
                      <a16:colId xmlns:a16="http://schemas.microsoft.com/office/drawing/2014/main" val="3000742882"/>
                    </a:ext>
                  </a:extLst>
                </a:gridCol>
                <a:gridCol w="411480">
                  <a:extLst>
                    <a:ext uri="{9D8B030D-6E8A-4147-A177-3AD203B41FA5}">
                      <a16:colId xmlns:a16="http://schemas.microsoft.com/office/drawing/2014/main" val="758205538"/>
                    </a:ext>
                  </a:extLst>
                </a:gridCol>
                <a:gridCol w="411480">
                  <a:extLst>
                    <a:ext uri="{9D8B030D-6E8A-4147-A177-3AD203B41FA5}">
                      <a16:colId xmlns:a16="http://schemas.microsoft.com/office/drawing/2014/main" val="4226931360"/>
                    </a:ext>
                  </a:extLst>
                </a:gridCol>
                <a:gridCol w="411480">
                  <a:extLst>
                    <a:ext uri="{9D8B030D-6E8A-4147-A177-3AD203B41FA5}">
                      <a16:colId xmlns:a16="http://schemas.microsoft.com/office/drawing/2014/main" val="3630936419"/>
                    </a:ext>
                  </a:extLst>
                </a:gridCol>
                <a:gridCol w="411480">
                  <a:extLst>
                    <a:ext uri="{9D8B030D-6E8A-4147-A177-3AD203B41FA5}">
                      <a16:colId xmlns:a16="http://schemas.microsoft.com/office/drawing/2014/main" val="3619870241"/>
                    </a:ext>
                  </a:extLst>
                </a:gridCol>
                <a:gridCol w="411480">
                  <a:extLst>
                    <a:ext uri="{9D8B030D-6E8A-4147-A177-3AD203B41FA5}">
                      <a16:colId xmlns:a16="http://schemas.microsoft.com/office/drawing/2014/main" val="3950880798"/>
                    </a:ext>
                  </a:extLst>
                </a:gridCol>
                <a:gridCol w="411480">
                  <a:extLst>
                    <a:ext uri="{9D8B030D-6E8A-4147-A177-3AD203B41FA5}">
                      <a16:colId xmlns:a16="http://schemas.microsoft.com/office/drawing/2014/main" val="2283930015"/>
                    </a:ext>
                  </a:extLst>
                </a:gridCol>
                <a:gridCol w="411480">
                  <a:extLst>
                    <a:ext uri="{9D8B030D-6E8A-4147-A177-3AD203B41FA5}">
                      <a16:colId xmlns:a16="http://schemas.microsoft.com/office/drawing/2014/main" val="1152154235"/>
                    </a:ext>
                  </a:extLst>
                </a:gridCol>
                <a:gridCol w="411480">
                  <a:extLst>
                    <a:ext uri="{9D8B030D-6E8A-4147-A177-3AD203B41FA5}">
                      <a16:colId xmlns:a16="http://schemas.microsoft.com/office/drawing/2014/main" val="420627166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0360808"/>
                  </a:ext>
                </a:extLst>
              </a:tr>
              <a:tr h="370840">
                <a:tc>
                  <a:txBody>
                    <a:bodyPr/>
                    <a:lstStyle/>
                    <a:p>
                      <a:r>
                        <a:rPr lang="en-US" sz="1000"/>
                        <a:t>07/16/2025 14:36:16</a:t>
                      </a:r>
                    </a:p>
                  </a:txBody>
                  <a:tcPr/>
                </a:tc>
                <a:tc>
                  <a:txBody>
                    <a:bodyPr/>
                    <a:lstStyle/>
                    <a:p>
                      <a:r>
                        <a:rPr lang="en-US" sz="1000"/>
                        <a:t>07/16/2025 14:36:16</a:t>
                      </a:r>
                    </a:p>
                  </a:txBody>
                  <a:tcPr/>
                </a:tc>
                <a:tc>
                  <a:txBody>
                    <a:bodyPr/>
                    <a:lstStyle/>
                    <a:p>
                      <a:r>
                        <a:rPr lang="en-US" sz="1000"/>
                        <a:t>Carousel</a:t>
                      </a:r>
                    </a:p>
                  </a:txBody>
                  <a:tcPr/>
                </a:tc>
                <a:tc>
                  <a:txBody>
                    <a:bodyPr/>
                    <a:lstStyle/>
                    <a:p>
                      <a:r>
                        <a:rPr lang="en-US" sz="1000"/>
                        <a:t>2057</a:t>
                      </a:r>
                    </a:p>
                  </a:txBody>
                  <a:tcPr/>
                </a:tc>
                <a:tc>
                  <a:txBody>
                    <a:bodyPr/>
                    <a:lstStyle/>
                    <a:p>
                      <a:r>
                        <a:rPr lang="en-US" sz="1000"/>
                        <a:t>108</a:t>
                      </a:r>
                    </a:p>
                  </a:txBody>
                  <a:tcPr/>
                </a:tc>
                <a:tc>
                  <a:txBody>
                    <a:bodyPr/>
                    <a:lstStyle/>
                    <a:p>
                      <a:r>
                        <a:rPr lang="en-US" sz="1000"/>
                        <a:t>1</a:t>
                      </a:r>
                    </a:p>
                  </a:txBody>
                  <a:tcPr/>
                </a:tc>
                <a:tc>
                  <a:txBody>
                    <a:bodyPr/>
                    <a:lstStyle/>
                    <a:p>
                      <a:r>
                        <a:rPr lang="en-US" sz="1000"/>
                        <a:t>2</a:t>
                      </a:r>
                    </a:p>
                  </a:txBody>
                  <a:tcPr/>
                </a:tc>
                <a:tc>
                  <a:txBody>
                    <a:bodyPr/>
                    <a:lstStyle/>
                    <a:p>
                      <a:r>
                        <a:rPr lang="en-US" sz="1000"/>
                        <a:t>6</a:t>
                      </a:r>
                    </a:p>
                  </a:txBody>
                  <a:tcPr/>
                </a:tc>
                <a:tc>
                  <a:txBody>
                    <a:bodyPr/>
                    <a:lstStyle/>
                    <a:p>
                      <a:r>
                        <a:rPr lang="en-US" sz="1000"/>
                        <a:t>117</a:t>
                      </a:r>
                    </a:p>
                  </a:txBody>
                  <a:tcPr/>
                </a:tc>
                <a:tc>
                  <a:txBody>
                    <a:bodyPr/>
                    <a:lstStyle/>
                    <a:p>
                      <a:r>
                        <a:rPr lang="en-US" sz="1000"/>
                        <a:t>5.69 %</a:t>
                      </a:r>
                    </a:p>
                  </a:txBody>
                  <a:tcPr/>
                </a:tc>
                <a:tc>
                  <a:txBody>
                    <a:bodyPr/>
                    <a:lstStyle/>
                    <a:p>
                      <a:r>
                        <a:rPr lang="en-US" sz="1000"/>
                        <a:t>769</a:t>
                      </a:r>
                    </a:p>
                  </a:txBody>
                  <a:tcPr/>
                </a:tc>
                <a:tc>
                  <a:txBody>
                    <a:bodyPr/>
                    <a:lstStyle/>
                    <a:p>
                      <a:r>
                        <a:rPr lang="en-US" sz="1000"/>
                        <a:t>n/a</a:t>
                      </a:r>
                    </a:p>
                  </a:txBody>
                  <a:tcPr/>
                </a:tc>
                <a:tc>
                  <a:txBody>
                    <a:bodyPr/>
                    <a:lstStyle/>
                    <a:p>
                      <a:r>
                        <a:rPr lang="en-US" sz="1000"/>
                        <a:t>19</a:t>
                      </a:r>
                    </a:p>
                  </a:txBody>
                  <a:tcPr/>
                </a:tc>
                <a:tc>
                  <a:txBody>
                    <a:bodyPr/>
                    <a:lstStyle/>
                    <a:p>
                      <a:r>
                        <a:rPr lang="en-US" sz="1000"/>
                        <a:t>1</a:t>
                      </a:r>
                    </a:p>
                  </a:txBody>
                  <a:tcPr/>
                </a:tc>
                <a:tc>
                  <a:txBody>
                    <a:bodyPr/>
                    <a:lstStyle/>
                    <a:p>
                      <a:r>
                        <a:rPr lang="en-US" sz="1000"/>
                        <a:t>17</a:t>
                      </a:r>
                    </a:p>
                  </a:txBody>
                  <a:tcPr/>
                </a:tc>
                <a:tc>
                  <a:txBody>
                    <a:bodyPr/>
                    <a:lstStyle/>
                    <a:p>
                      <a:r>
                        <a:rPr lang="en-US" sz="1000"/>
                        <a:t>0</a:t>
                      </a:r>
                    </a:p>
                  </a:txBody>
                  <a:tcPr/>
                </a:tc>
                <a:extLst>
                  <a:ext uri="{0D108BD9-81ED-4DB2-BD59-A6C34878D82A}">
                    <a16:rowId xmlns:a16="http://schemas.microsoft.com/office/drawing/2014/main" val="1167285235"/>
                  </a:ext>
                </a:extLst>
              </a:tr>
              <a:tr h="370840">
                <a:tc>
                  <a:txBody>
                    <a:bodyPr/>
                    <a:lstStyle/>
                    <a:p>
                      <a:r>
                        <a:rPr lang="en-US" sz="1000"/>
                        <a:t>07/23/2025 15:23:06</a:t>
                      </a:r>
                    </a:p>
                  </a:txBody>
                  <a:tcPr/>
                </a:tc>
                <a:tc>
                  <a:txBody>
                    <a:bodyPr/>
                    <a:lstStyle/>
                    <a:p>
                      <a:r>
                        <a:rPr lang="en-US" sz="1000"/>
                        <a:t>07/23/2025 15:23:06</a:t>
                      </a:r>
                    </a:p>
                  </a:txBody>
                  <a:tcPr/>
                </a:tc>
                <a:tc>
                  <a:txBody>
                    <a:bodyPr/>
                    <a:lstStyle/>
                    <a:p>
                      <a:r>
                        <a:rPr lang="en-US" sz="1000"/>
                        <a:t>Carousel</a:t>
                      </a:r>
                    </a:p>
                  </a:txBody>
                  <a:tcPr/>
                </a:tc>
                <a:tc>
                  <a:txBody>
                    <a:bodyPr/>
                    <a:lstStyle/>
                    <a:p>
                      <a:r>
                        <a:rPr lang="en-US" sz="1000"/>
                        <a:t>2180</a:t>
                      </a:r>
                    </a:p>
                  </a:txBody>
                  <a:tcPr/>
                </a:tc>
                <a:tc>
                  <a:txBody>
                    <a:bodyPr/>
                    <a:lstStyle/>
                    <a:p>
                      <a:r>
                        <a:rPr lang="en-US" sz="1000"/>
                        <a:t>96</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98</a:t>
                      </a:r>
                    </a:p>
                  </a:txBody>
                  <a:tcPr/>
                </a:tc>
                <a:tc>
                  <a:txBody>
                    <a:bodyPr/>
                    <a:lstStyle/>
                    <a:p>
                      <a:r>
                        <a:rPr lang="en-US" sz="1000"/>
                        <a:t>4.5 %</a:t>
                      </a:r>
                    </a:p>
                  </a:txBody>
                  <a:tcPr/>
                </a:tc>
                <a:tc>
                  <a:txBody>
                    <a:bodyPr/>
                    <a:lstStyle/>
                    <a:p>
                      <a:r>
                        <a:rPr lang="en-US" sz="1000"/>
                        <a:t>569</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3176908490"/>
                  </a:ext>
                </a:extLst>
              </a:tr>
              <a:tr h="370840">
                <a:tc>
                  <a:txBody>
                    <a:bodyPr/>
                    <a:lstStyle/>
                    <a:p>
                      <a:r>
                        <a:rPr lang="en-US" sz="1000"/>
                        <a:t>07/11/2025 12:53:24</a:t>
                      </a:r>
                    </a:p>
                  </a:txBody>
                  <a:tcPr/>
                </a:tc>
                <a:tc>
                  <a:txBody>
                    <a:bodyPr/>
                    <a:lstStyle/>
                    <a:p>
                      <a:r>
                        <a:rPr lang="en-US" sz="1000"/>
                        <a:t>07/11/2025 12:53:24</a:t>
                      </a:r>
                    </a:p>
                  </a:txBody>
                  <a:tcPr/>
                </a:tc>
                <a:tc>
                  <a:txBody>
                    <a:bodyPr/>
                    <a:lstStyle/>
                    <a:p>
                      <a:r>
                        <a:rPr lang="en-US" sz="1000"/>
                        <a:t>Image</a:t>
                      </a:r>
                    </a:p>
                  </a:txBody>
                  <a:tcPr/>
                </a:tc>
                <a:tc>
                  <a:txBody>
                    <a:bodyPr/>
                    <a:lstStyle/>
                    <a:p>
                      <a:r>
                        <a:rPr lang="en-US" sz="1000"/>
                        <a:t>1785</a:t>
                      </a:r>
                    </a:p>
                  </a:txBody>
                  <a:tcPr/>
                </a:tc>
                <a:tc>
                  <a:txBody>
                    <a:bodyPr/>
                    <a:lstStyle/>
                    <a:p>
                      <a:r>
                        <a:rPr lang="en-US" sz="1000"/>
                        <a:t>67</a:t>
                      </a:r>
                    </a:p>
                  </a:txBody>
                  <a:tcPr/>
                </a:tc>
                <a:tc>
                  <a:txBody>
                    <a:bodyPr/>
                    <a:lstStyle/>
                    <a:p>
                      <a:r>
                        <a:rPr lang="en-US" sz="1000"/>
                        <a:t>0</a:t>
                      </a:r>
                    </a:p>
                  </a:txBody>
                  <a:tcPr/>
                </a:tc>
                <a:tc>
                  <a:txBody>
                    <a:bodyPr/>
                    <a:lstStyle/>
                    <a:p>
                      <a:r>
                        <a:rPr lang="en-US" sz="1000"/>
                        <a:t>3</a:t>
                      </a:r>
                    </a:p>
                  </a:txBody>
                  <a:tcPr/>
                </a:tc>
                <a:tc>
                  <a:txBody>
                    <a:bodyPr/>
                    <a:lstStyle/>
                    <a:p>
                      <a:r>
                        <a:rPr lang="en-US" sz="1000"/>
                        <a:t>2</a:t>
                      </a:r>
                    </a:p>
                  </a:txBody>
                  <a:tcPr/>
                </a:tc>
                <a:tc>
                  <a:txBody>
                    <a:bodyPr/>
                    <a:lstStyle/>
                    <a:p>
                      <a:r>
                        <a:rPr lang="en-US" sz="1000"/>
                        <a:t>72</a:t>
                      </a:r>
                    </a:p>
                  </a:txBody>
                  <a:tcPr/>
                </a:tc>
                <a:tc>
                  <a:txBody>
                    <a:bodyPr/>
                    <a:lstStyle/>
                    <a:p>
                      <a:r>
                        <a:rPr lang="en-US" sz="1000"/>
                        <a:t>4.03 %</a:t>
                      </a:r>
                    </a:p>
                  </a:txBody>
                  <a:tcPr/>
                </a:tc>
                <a:tc>
                  <a:txBody>
                    <a:bodyPr/>
                    <a:lstStyle/>
                    <a:p>
                      <a:r>
                        <a:rPr lang="en-US" sz="1000"/>
                        <a:t>646</a:t>
                      </a:r>
                    </a:p>
                  </a:txBody>
                  <a:tcPr/>
                </a:tc>
                <a:tc>
                  <a:txBody>
                    <a:bodyPr/>
                    <a:lstStyle/>
                    <a:p>
                      <a:r>
                        <a:rPr lang="en-US" sz="1000"/>
                        <a:t>n/a</a:t>
                      </a:r>
                    </a:p>
                  </a:txBody>
                  <a:tcPr/>
                </a:tc>
                <a:tc>
                  <a:txBody>
                    <a:bodyPr/>
                    <a:lstStyle/>
                    <a:p>
                      <a:r>
                        <a:rPr lang="en-US" sz="1000"/>
                        <a:t>12</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extLst>
                  <a:ext uri="{0D108BD9-81ED-4DB2-BD59-A6C34878D82A}">
                    <a16:rowId xmlns:a16="http://schemas.microsoft.com/office/drawing/2014/main" val="2919236266"/>
                  </a:ext>
                </a:extLst>
              </a:tr>
              <a:tr h="370840">
                <a:tc>
                  <a:txBody>
                    <a:bodyPr/>
                    <a:lstStyle/>
                    <a:p>
                      <a:r>
                        <a:rPr lang="en-US" sz="1000"/>
                        <a:t>07/29/2025 16:14:39</a:t>
                      </a:r>
                    </a:p>
                  </a:txBody>
                  <a:tcPr/>
                </a:tc>
                <a:tc>
                  <a:txBody>
                    <a:bodyPr/>
                    <a:lstStyle/>
                    <a:p>
                      <a:r>
                        <a:rPr lang="en-US" sz="1000"/>
                        <a:t>07/29/2025 16:14:39</a:t>
                      </a:r>
                    </a:p>
                  </a:txBody>
                  <a:tcPr/>
                </a:tc>
                <a:tc>
                  <a:txBody>
                    <a:bodyPr/>
                    <a:lstStyle/>
                    <a:p>
                      <a:r>
                        <a:rPr lang="en-US" sz="1000"/>
                        <a:t>Carousel</a:t>
                      </a:r>
                    </a:p>
                  </a:txBody>
                  <a:tcPr/>
                </a:tc>
                <a:tc>
                  <a:txBody>
                    <a:bodyPr/>
                    <a:lstStyle/>
                    <a:p>
                      <a:r>
                        <a:rPr lang="en-US" sz="1000"/>
                        <a:t>1556</a:t>
                      </a:r>
                    </a:p>
                  </a:txBody>
                  <a:tcPr/>
                </a:tc>
                <a:tc>
                  <a:txBody>
                    <a:bodyPr/>
                    <a:lstStyle/>
                    <a:p>
                      <a:r>
                        <a:rPr lang="en-US" sz="1000"/>
                        <a:t>64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64</a:t>
                      </a:r>
                    </a:p>
                  </a:txBody>
                  <a:tcPr/>
                </a:tc>
                <a:tc>
                  <a:txBody>
                    <a:bodyPr/>
                    <a:lstStyle/>
                    <a:p>
                      <a:r>
                        <a:rPr lang="en-US" sz="1000"/>
                        <a:t>4.11 %</a:t>
                      </a:r>
                    </a:p>
                  </a:txBody>
                  <a:tcPr/>
                </a:tc>
                <a:tc>
                  <a:txBody>
                    <a:bodyPr/>
                    <a:lstStyle/>
                    <a:p>
                      <a:r>
                        <a:rPr lang="en-US" sz="1000"/>
                        <a:t>469</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821061263"/>
                  </a:ext>
                </a:extLst>
              </a:tr>
              <a:tr h="370840">
                <a:tc>
                  <a:txBody>
                    <a:bodyPr/>
                    <a:lstStyle/>
                    <a:p>
                      <a:r>
                        <a:rPr lang="en-US" sz="1000"/>
                        <a:t>07/15/2025 15:16:28</a:t>
                      </a:r>
                    </a:p>
                  </a:txBody>
                  <a:tcPr/>
                </a:tc>
                <a:tc>
                  <a:txBody>
                    <a:bodyPr/>
                    <a:lstStyle/>
                    <a:p>
                      <a:r>
                        <a:rPr lang="en-US" sz="1000"/>
                        <a:t>07/15/2025 15:16:28</a:t>
                      </a:r>
                    </a:p>
                  </a:txBody>
                  <a:tcPr/>
                </a:tc>
                <a:tc>
                  <a:txBody>
                    <a:bodyPr/>
                    <a:lstStyle/>
                    <a:p>
                      <a:r>
                        <a:rPr lang="en-US" sz="1000"/>
                        <a:t>Carousel</a:t>
                      </a:r>
                    </a:p>
                  </a:txBody>
                  <a:tcPr/>
                </a:tc>
                <a:tc>
                  <a:txBody>
                    <a:bodyPr/>
                    <a:lstStyle/>
                    <a:p>
                      <a:r>
                        <a:rPr lang="en-US" sz="1000"/>
                        <a:t>1843</a:t>
                      </a:r>
                    </a:p>
                  </a:txBody>
                  <a:tcPr/>
                </a:tc>
                <a:tc>
                  <a:txBody>
                    <a:bodyPr/>
                    <a:lstStyle/>
                    <a:p>
                      <a:r>
                        <a:rPr lang="en-US" sz="1000"/>
                        <a:t>57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57</a:t>
                      </a:r>
                    </a:p>
                  </a:txBody>
                  <a:tcPr/>
                </a:tc>
                <a:tc>
                  <a:txBody>
                    <a:bodyPr/>
                    <a:lstStyle/>
                    <a:p>
                      <a:r>
                        <a:rPr lang="en-US" sz="1000"/>
                        <a:t>3.09 %</a:t>
                      </a:r>
                    </a:p>
                  </a:txBody>
                  <a:tcPr/>
                </a:tc>
                <a:tc>
                  <a:txBody>
                    <a:bodyPr/>
                    <a:lstStyle/>
                    <a:p>
                      <a:r>
                        <a:rPr lang="en-US" sz="1000"/>
                        <a:t>603</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2469995712"/>
                  </a:ext>
                </a:extLst>
              </a:tr>
            </a:tbl>
          </a:graphicData>
        </a:graphic>
      </p:graphicFrame>
      <p:sp>
        <p:nvSpPr>
          <p:cNvPr id="4" name="Text Placeholder 3">
            <a:extLst>
              <a:ext uri="{FF2B5EF4-FFF2-40B4-BE49-F238E27FC236}">
                <a16:creationId xmlns:a16="http://schemas.microsoft.com/office/drawing/2014/main" id="{919AE3DE-AAB0-402B-8BBD-06DC2F37D35F}"/>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566449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14F30-87FC-458C-BE6A-882E3FA7C192}"/>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AB2DF61F-DF98-440E-ACAB-A40541A0D5DC}"/>
              </a:ext>
            </a:extLst>
          </p:cNvPr>
          <p:cNvGraphicFramePr>
            <a:graphicFrameLocks noGrp="1"/>
          </p:cNvGraphicFramePr>
          <p:nvPr>
            <p:ph type="tbl" sz="quarter" idx="13"/>
            <p:extLst>
              <p:ext uri="{D42A27DB-BD31-4B8C-83A1-F6EECF244321}">
                <p14:modId xmlns:p14="http://schemas.microsoft.com/office/powerpoint/2010/main" val="105430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52624937"/>
                    </a:ext>
                  </a:extLst>
                </a:gridCol>
                <a:gridCol w="905256">
                  <a:extLst>
                    <a:ext uri="{9D8B030D-6E8A-4147-A177-3AD203B41FA5}">
                      <a16:colId xmlns:a16="http://schemas.microsoft.com/office/drawing/2014/main" val="3250510823"/>
                    </a:ext>
                  </a:extLst>
                </a:gridCol>
                <a:gridCol w="411480">
                  <a:extLst>
                    <a:ext uri="{9D8B030D-6E8A-4147-A177-3AD203B41FA5}">
                      <a16:colId xmlns:a16="http://schemas.microsoft.com/office/drawing/2014/main" val="3339432654"/>
                    </a:ext>
                  </a:extLst>
                </a:gridCol>
                <a:gridCol w="905256">
                  <a:extLst>
                    <a:ext uri="{9D8B030D-6E8A-4147-A177-3AD203B41FA5}">
                      <a16:colId xmlns:a16="http://schemas.microsoft.com/office/drawing/2014/main" val="914082954"/>
                    </a:ext>
                  </a:extLst>
                </a:gridCol>
                <a:gridCol w="905256">
                  <a:extLst>
                    <a:ext uri="{9D8B030D-6E8A-4147-A177-3AD203B41FA5}">
                      <a16:colId xmlns:a16="http://schemas.microsoft.com/office/drawing/2014/main" val="2731220166"/>
                    </a:ext>
                  </a:extLst>
                </a:gridCol>
                <a:gridCol w="905256">
                  <a:extLst>
                    <a:ext uri="{9D8B030D-6E8A-4147-A177-3AD203B41FA5}">
                      <a16:colId xmlns:a16="http://schemas.microsoft.com/office/drawing/2014/main" val="3060532005"/>
                    </a:ext>
                  </a:extLst>
                </a:gridCol>
                <a:gridCol w="905256">
                  <a:extLst>
                    <a:ext uri="{9D8B030D-6E8A-4147-A177-3AD203B41FA5}">
                      <a16:colId xmlns:a16="http://schemas.microsoft.com/office/drawing/2014/main" val="1393332149"/>
                    </a:ext>
                  </a:extLst>
                </a:gridCol>
                <a:gridCol w="905256">
                  <a:extLst>
                    <a:ext uri="{9D8B030D-6E8A-4147-A177-3AD203B41FA5}">
                      <a16:colId xmlns:a16="http://schemas.microsoft.com/office/drawing/2014/main" val="1908958658"/>
                    </a:ext>
                  </a:extLst>
                </a:gridCol>
                <a:gridCol w="905256">
                  <a:extLst>
                    <a:ext uri="{9D8B030D-6E8A-4147-A177-3AD203B41FA5}">
                      <a16:colId xmlns:a16="http://schemas.microsoft.com/office/drawing/2014/main" val="28537601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015244955"/>
                  </a:ext>
                </a:extLst>
              </a:tr>
              <a:tr h="370840">
                <a:tc>
                  <a:txBody>
                    <a:bodyPr/>
                    <a:lstStyle/>
                    <a:p>
                      <a:r>
                        <a:rPr lang="en-US" sz="1000"/>
                        <a:t>15</a:t>
                      </a:r>
                    </a:p>
                  </a:txBody>
                  <a:tcPr/>
                </a:tc>
                <a:tc>
                  <a:txBody>
                    <a:bodyPr/>
                    <a:lstStyle/>
                    <a:p>
                      <a:r>
                        <a:rPr lang="en-US" sz="1000"/>
                        <a:t>0.6105 %</a:t>
                      </a:r>
                    </a:p>
                  </a:txBody>
                  <a:tcPr/>
                </a:tc>
                <a:tc>
                  <a:txBody>
                    <a:bodyPr/>
                    <a:lstStyle/>
                    <a:p>
                      <a:r>
                        <a:rPr lang="en-US" sz="1000"/>
                        <a:t>0.07</a:t>
                      </a:r>
                    </a:p>
                  </a:txBody>
                  <a:tcPr/>
                </a:tc>
                <a:tc>
                  <a:txBody>
                    <a:bodyPr/>
                    <a:lstStyle/>
                    <a:p>
                      <a:r>
                        <a:rPr lang="en-US" sz="1000"/>
                        <a:t>237.93</a:t>
                      </a:r>
                    </a:p>
                  </a:txBody>
                  <a:tcPr/>
                </a:tc>
                <a:tc>
                  <a:txBody>
                    <a:bodyPr/>
                    <a:lstStyle/>
                    <a:p>
                      <a:r>
                        <a:rPr lang="en-US" sz="1000"/>
                        <a:t>200.33</a:t>
                      </a:r>
                    </a:p>
                  </a:txBody>
                  <a:tcPr/>
                </a:tc>
                <a:tc>
                  <a:txBody>
                    <a:bodyPr/>
                    <a:lstStyle/>
                    <a:p>
                      <a:r>
                        <a:rPr lang="en-US" sz="1000"/>
                        <a:t>111.13</a:t>
                      </a:r>
                    </a:p>
                  </a:txBody>
                  <a:tcPr/>
                </a:tc>
                <a:tc>
                  <a:txBody>
                    <a:bodyPr/>
                    <a:lstStyle/>
                    <a:p>
                      <a:r>
                        <a:rPr lang="en-US" sz="1000"/>
                        <a:t>111.07</a:t>
                      </a:r>
                    </a:p>
                  </a:txBody>
                  <a:tcPr/>
                </a:tc>
                <a:tc>
                  <a:txBody>
                    <a:bodyPr/>
                    <a:lstStyle/>
                    <a:p>
                      <a:r>
                        <a:rPr lang="en-US" sz="1000"/>
                        <a:t>3569</a:t>
                      </a:r>
                    </a:p>
                  </a:txBody>
                  <a:tcPr/>
                </a:tc>
                <a:tc>
                  <a:txBody>
                    <a:bodyPr/>
                    <a:lstStyle/>
                    <a:p>
                      <a:r>
                        <a:rPr lang="en-US" sz="1000"/>
                        <a:t>1667</a:t>
                      </a:r>
                    </a:p>
                  </a:txBody>
                  <a:tcPr/>
                </a:tc>
                <a:extLst>
                  <a:ext uri="{0D108BD9-81ED-4DB2-BD59-A6C34878D82A}">
                    <a16:rowId xmlns:a16="http://schemas.microsoft.com/office/drawing/2014/main" val="3497746180"/>
                  </a:ext>
                </a:extLst>
              </a:tr>
            </a:tbl>
          </a:graphicData>
        </a:graphic>
      </p:graphicFrame>
      <p:sp>
        <p:nvSpPr>
          <p:cNvPr id="4" name="Text Placeholder 3">
            <a:extLst>
              <a:ext uri="{FF2B5EF4-FFF2-40B4-BE49-F238E27FC236}">
                <a16:creationId xmlns:a16="http://schemas.microsoft.com/office/drawing/2014/main" id="{04D8A5D5-FB01-4D97-88AC-D33D5D534D62}"/>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335316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76DE-C237-4487-9AEC-5EB172139C75}"/>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7CB1B305-40C9-4D98-AE2A-13D7839BB3D1}"/>
              </a:ext>
            </a:extLst>
          </p:cNvPr>
          <p:cNvGraphicFramePr>
            <a:graphicFrameLocks noGrp="1"/>
          </p:cNvGraphicFramePr>
          <p:nvPr>
            <p:ph type="tbl" sz="quarter" idx="13"/>
            <p:extLst>
              <p:ext uri="{D42A27DB-BD31-4B8C-83A1-F6EECF244321}">
                <p14:modId xmlns:p14="http://schemas.microsoft.com/office/powerpoint/2010/main" val="39854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25252479"/>
                    </a:ext>
                  </a:extLst>
                </a:gridCol>
                <a:gridCol w="1316736">
                  <a:extLst>
                    <a:ext uri="{9D8B030D-6E8A-4147-A177-3AD203B41FA5}">
                      <a16:colId xmlns:a16="http://schemas.microsoft.com/office/drawing/2014/main" val="3270710984"/>
                    </a:ext>
                  </a:extLst>
                </a:gridCol>
                <a:gridCol w="658368">
                  <a:extLst>
                    <a:ext uri="{9D8B030D-6E8A-4147-A177-3AD203B41FA5}">
                      <a16:colId xmlns:a16="http://schemas.microsoft.com/office/drawing/2014/main" val="1114110358"/>
                    </a:ext>
                  </a:extLst>
                </a:gridCol>
                <a:gridCol w="658368">
                  <a:extLst>
                    <a:ext uri="{9D8B030D-6E8A-4147-A177-3AD203B41FA5}">
                      <a16:colId xmlns:a16="http://schemas.microsoft.com/office/drawing/2014/main" val="3751394677"/>
                    </a:ext>
                  </a:extLst>
                </a:gridCol>
                <a:gridCol w="658368">
                  <a:extLst>
                    <a:ext uri="{9D8B030D-6E8A-4147-A177-3AD203B41FA5}">
                      <a16:colId xmlns:a16="http://schemas.microsoft.com/office/drawing/2014/main" val="3842391354"/>
                    </a:ext>
                  </a:extLst>
                </a:gridCol>
                <a:gridCol w="658368">
                  <a:extLst>
                    <a:ext uri="{9D8B030D-6E8A-4147-A177-3AD203B41FA5}">
                      <a16:colId xmlns:a16="http://schemas.microsoft.com/office/drawing/2014/main" val="1358431019"/>
                    </a:ext>
                  </a:extLst>
                </a:gridCol>
                <a:gridCol w="658368">
                  <a:extLst>
                    <a:ext uri="{9D8B030D-6E8A-4147-A177-3AD203B41FA5}">
                      <a16:colId xmlns:a16="http://schemas.microsoft.com/office/drawing/2014/main" val="1918026162"/>
                    </a:ext>
                  </a:extLst>
                </a:gridCol>
                <a:gridCol w="658368">
                  <a:extLst>
                    <a:ext uri="{9D8B030D-6E8A-4147-A177-3AD203B41FA5}">
                      <a16:colId xmlns:a16="http://schemas.microsoft.com/office/drawing/2014/main" val="2703408343"/>
                    </a:ext>
                  </a:extLst>
                </a:gridCol>
                <a:gridCol w="658368">
                  <a:extLst>
                    <a:ext uri="{9D8B030D-6E8A-4147-A177-3AD203B41FA5}">
                      <a16:colId xmlns:a16="http://schemas.microsoft.com/office/drawing/2014/main" val="4039273636"/>
                    </a:ext>
                  </a:extLst>
                </a:gridCol>
                <a:gridCol w="658368">
                  <a:extLst>
                    <a:ext uri="{9D8B030D-6E8A-4147-A177-3AD203B41FA5}">
                      <a16:colId xmlns:a16="http://schemas.microsoft.com/office/drawing/2014/main" val="410096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5534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- 2025-07-31 16:55:20</a:t>
                      </a:r>
                      <a:r>
                        <a:rPr kumimoji="0" lang="en-US" sz="1000" b="0" i="0" u="none" strike="noStrike" kern="1200" cap="none" spc="0" normalizeH="0" baseline="0" noProof="0">
                          <a:ln>
                            <a:noFill/>
                          </a:ln>
                          <a:solidFill>
                            <a:prstClr val="black"/>
                          </a:solidFill>
                          <a:effectLst/>
                          <a:uLnTx/>
                          <a:uFillTx/>
                          <a:latin typeface="Calibri"/>
                          <a:ea typeface="+mn-ea"/>
                          <a:cs typeface="+mn-cs"/>
                        </a:rPr>
                        <a:t>
 Our Summer Associates Program has been recognized on Yello and @wayup’s Top 100 Internship Programs list for 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https://quintly-eu-image-storage.s3.amazonaws.com/c303562b672a3318c686cfcc37b7e67a/7fd6bee5ed4f36596e079c7b6ec6ca67.jpg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03292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- 2025-07-31 11:17:39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https://quintly-eu-image-storage.s3.amazonaws.com/c303562b672a3318c686cfcc37b7e67a/c2e1d7f9c08de895eb3f59077edd2eb1.jpg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14164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- 2025-07-29 16:26:23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https://quintly-eu-image-storage.s3.amazonaws.com/c303562b672a3318c686cfcc37b7e67a/f89182d5494026f86243958d5a293fe0.jpg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265065583"/>
                  </a:ext>
                </a:extLst>
              </a:tr>
            </a:tbl>
          </a:graphicData>
        </a:graphic>
      </p:graphicFrame>
      <p:sp>
        <p:nvSpPr>
          <p:cNvPr id="4" name="Text Placeholder 3">
            <a:extLst>
              <a:ext uri="{FF2B5EF4-FFF2-40B4-BE49-F238E27FC236}">
                <a16:creationId xmlns:a16="http://schemas.microsoft.com/office/drawing/2014/main" id="{A8D068FA-EAF1-457D-A71F-F40C4812E29B}"/>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504038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47ACE-EDB7-4DFE-82A3-28F663F65A0C}"/>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BF750794-1CB5-4F6F-9AE5-EAB15030F65E}"/>
              </a:ext>
            </a:extLst>
          </p:cNvPr>
          <p:cNvGraphicFramePr>
            <a:graphicFrameLocks noGrp="1"/>
          </p:cNvGraphicFramePr>
          <p:nvPr>
            <p:ph type="tbl" sz="quarter" idx="13"/>
            <p:extLst>
              <p:ext uri="{D42A27DB-BD31-4B8C-83A1-F6EECF244321}">
                <p14:modId xmlns:p14="http://schemas.microsoft.com/office/powerpoint/2010/main" val="406177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1980029"/>
                    </a:ext>
                  </a:extLst>
                </a:gridCol>
                <a:gridCol w="1316736">
                  <a:extLst>
                    <a:ext uri="{9D8B030D-6E8A-4147-A177-3AD203B41FA5}">
                      <a16:colId xmlns:a16="http://schemas.microsoft.com/office/drawing/2014/main" val="3141052527"/>
                    </a:ext>
                  </a:extLst>
                </a:gridCol>
                <a:gridCol w="658368">
                  <a:extLst>
                    <a:ext uri="{9D8B030D-6E8A-4147-A177-3AD203B41FA5}">
                      <a16:colId xmlns:a16="http://schemas.microsoft.com/office/drawing/2014/main" val="1229316102"/>
                    </a:ext>
                  </a:extLst>
                </a:gridCol>
                <a:gridCol w="658368">
                  <a:extLst>
                    <a:ext uri="{9D8B030D-6E8A-4147-A177-3AD203B41FA5}">
                      <a16:colId xmlns:a16="http://schemas.microsoft.com/office/drawing/2014/main" val="1889295432"/>
                    </a:ext>
                  </a:extLst>
                </a:gridCol>
                <a:gridCol w="658368">
                  <a:extLst>
                    <a:ext uri="{9D8B030D-6E8A-4147-A177-3AD203B41FA5}">
                      <a16:colId xmlns:a16="http://schemas.microsoft.com/office/drawing/2014/main" val="3989520829"/>
                    </a:ext>
                  </a:extLst>
                </a:gridCol>
                <a:gridCol w="658368">
                  <a:extLst>
                    <a:ext uri="{9D8B030D-6E8A-4147-A177-3AD203B41FA5}">
                      <a16:colId xmlns:a16="http://schemas.microsoft.com/office/drawing/2014/main" val="1541869284"/>
                    </a:ext>
                  </a:extLst>
                </a:gridCol>
                <a:gridCol w="658368">
                  <a:extLst>
                    <a:ext uri="{9D8B030D-6E8A-4147-A177-3AD203B41FA5}">
                      <a16:colId xmlns:a16="http://schemas.microsoft.com/office/drawing/2014/main" val="3034935261"/>
                    </a:ext>
                  </a:extLst>
                </a:gridCol>
                <a:gridCol w="658368">
                  <a:extLst>
                    <a:ext uri="{9D8B030D-6E8A-4147-A177-3AD203B41FA5}">
                      <a16:colId xmlns:a16="http://schemas.microsoft.com/office/drawing/2014/main" val="1291819915"/>
                    </a:ext>
                  </a:extLst>
                </a:gridCol>
                <a:gridCol w="658368">
                  <a:extLst>
                    <a:ext uri="{9D8B030D-6E8A-4147-A177-3AD203B41FA5}">
                      <a16:colId xmlns:a16="http://schemas.microsoft.com/office/drawing/2014/main" val="3263240450"/>
                    </a:ext>
                  </a:extLst>
                </a:gridCol>
                <a:gridCol w="658368">
                  <a:extLst>
                    <a:ext uri="{9D8B030D-6E8A-4147-A177-3AD203B41FA5}">
                      <a16:colId xmlns:a16="http://schemas.microsoft.com/office/drawing/2014/main" val="977069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189741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- 2025-07-29 10:37:17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https://quintly-eu-image-storage.s3.amazonaws.com/c303562b672a3318c686cfcc37b7e67a/14e2d140bec210420e227e2542554bd4.jpg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254098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- 2025-07-24 16:48:03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https://quintly-eu-image-storage.s3.amazonaws.com/c303562b672a3318c686cfcc37b7e67a/ea2d704909c28a8577024a729192157e.jpg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extLst>
                  <a:ext uri="{0D108BD9-81ED-4DB2-BD59-A6C34878D82A}">
                    <a16:rowId xmlns:a16="http://schemas.microsoft.com/office/drawing/2014/main" val="1305739337"/>
                  </a:ext>
                </a:extLst>
              </a:tr>
            </a:tbl>
          </a:graphicData>
        </a:graphic>
      </p:graphicFrame>
      <p:sp>
        <p:nvSpPr>
          <p:cNvPr id="4" name="Text Placeholder 3">
            <a:extLst>
              <a:ext uri="{FF2B5EF4-FFF2-40B4-BE49-F238E27FC236}">
                <a16:creationId xmlns:a16="http://schemas.microsoft.com/office/drawing/2014/main" id="{C3020272-2988-4BEA-8E95-F5EC243709B8}"/>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5958051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2260</Words>
  <Application>Microsoft Office PowerPoint</Application>
  <PresentationFormat>On-screen Show (4:3)</PresentationFormat>
  <Paragraphs>682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2025-08-27T02:45:20Z</dcterms:created>
  <dcterms:modified xsi:type="dcterms:W3CDTF">2025-08-27T02:45:58Z</dcterms:modified>
</cp:coreProperties>
</file>