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45839</c:v>
                </c:pt>
              </c:numCache>
            </c:numRef>
          </c:cat>
          <c:val>
            <c:numRef>
              <c:f>Sheet1!$B$2</c:f>
              <c:numCache>
                <c:formatCode>General</c:formatCode>
                <c:ptCount val="1"/>
                <c:pt idx="0">
                  <c:v>501</c:v>
                </c:pt>
              </c:numCache>
            </c:numRef>
          </c:val>
          <c:extLst>
            <c:ext xmlns:c16="http://schemas.microsoft.com/office/drawing/2014/chart" uri="{C3380CC4-5D6E-409C-BE32-E72D297353CC}">
              <c16:uniqueId val="{00000000-CFB1-49AE-B004-07768AE7AC68}"/>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45839</c:v>
                </c:pt>
              </c:numCache>
            </c:numRef>
          </c:cat>
          <c:val>
            <c:numRef>
              <c:f>Sheet1!$C$2</c:f>
              <c:numCache>
                <c:formatCode>General</c:formatCode>
                <c:ptCount val="1"/>
                <c:pt idx="0">
                  <c:v>625</c:v>
                </c:pt>
              </c:numCache>
            </c:numRef>
          </c:val>
          <c:extLst>
            <c:ext xmlns:c16="http://schemas.microsoft.com/office/drawing/2014/chart" uri="{C3380CC4-5D6E-409C-BE32-E72D297353CC}">
              <c16:uniqueId val="{00000001-CFB1-49AE-B004-07768AE7AC68}"/>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45839</c:v>
                </c:pt>
              </c:numCache>
            </c:numRef>
          </c:cat>
          <c:val>
            <c:numRef>
              <c:f>Sheet1!$D$2</c:f>
              <c:numCache>
                <c:formatCode>General</c:formatCode>
                <c:ptCount val="1"/>
                <c:pt idx="0">
                  <c:v>24891</c:v>
                </c:pt>
              </c:numCache>
            </c:numRef>
          </c:val>
          <c:extLst>
            <c:ext xmlns:c16="http://schemas.microsoft.com/office/drawing/2014/chart" uri="{C3380CC4-5D6E-409C-BE32-E72D297353CC}">
              <c16:uniqueId val="{00000002-CFB1-49AE-B004-07768AE7AC68}"/>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45839</c:v>
                </c:pt>
              </c:numCache>
            </c:numRef>
          </c:cat>
          <c:val>
            <c:numRef>
              <c:f>Sheet1!$E$2</c:f>
              <c:numCache>
                <c:formatCode>General</c:formatCode>
                <c:ptCount val="1"/>
                <c:pt idx="0">
                  <c:v>293</c:v>
                </c:pt>
              </c:numCache>
            </c:numRef>
          </c:val>
          <c:extLst>
            <c:ext xmlns:c16="http://schemas.microsoft.com/office/drawing/2014/chart" uri="{C3380CC4-5D6E-409C-BE32-E72D297353CC}">
              <c16:uniqueId val="{00000003-CFB1-49AE-B004-07768AE7AC68}"/>
            </c:ext>
          </c:extLst>
        </c:ser>
        <c:dLbls>
          <c:showLegendKey val="0"/>
          <c:showVal val="0"/>
          <c:showCatName val="0"/>
          <c:showSerName val="0"/>
          <c:showPercent val="0"/>
          <c:showBubbleSize val="0"/>
        </c:dLbls>
        <c:gapWidth val="219"/>
        <c:overlap val="-27"/>
        <c:axId val="388988920"/>
        <c:axId val="388986952"/>
      </c:barChart>
      <c:dateAx>
        <c:axId val="38898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86952"/>
        <c:crosses val="autoZero"/>
        <c:auto val="1"/>
        <c:lblOffset val="100"/>
        <c:baseTimeUnit val="days"/>
      </c:dateAx>
      <c:valAx>
        <c:axId val="388986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8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0</c:v>
                </c:pt>
                <c:pt idx="2">
                  <c:v>2</c:v>
                </c:pt>
                <c:pt idx="3">
                  <c:v>-6</c:v>
                </c:pt>
                <c:pt idx="4">
                  <c:v>2</c:v>
                </c:pt>
                <c:pt idx="5">
                  <c:v>2</c:v>
                </c:pt>
                <c:pt idx="6">
                  <c:v>-2</c:v>
                </c:pt>
                <c:pt idx="7">
                  <c:v>0</c:v>
                </c:pt>
              </c:numCache>
            </c:numRef>
          </c:val>
          <c:extLst>
            <c:ext xmlns:c16="http://schemas.microsoft.com/office/drawing/2014/chart" uri="{C3380CC4-5D6E-409C-BE32-E72D297353CC}">
              <c16:uniqueId val="{00000000-9F21-4191-A637-C262B85F48BA}"/>
            </c:ext>
          </c:extLst>
        </c:ser>
        <c:dLbls>
          <c:showLegendKey val="0"/>
          <c:showVal val="0"/>
          <c:showCatName val="0"/>
          <c:showSerName val="0"/>
          <c:showPercent val="0"/>
          <c:showBubbleSize val="0"/>
        </c:dLbls>
        <c:gapWidth val="219"/>
        <c:overlap val="-27"/>
        <c:axId val="388553848"/>
        <c:axId val="388557456"/>
      </c:barChart>
      <c:dateAx>
        <c:axId val="38855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57456"/>
        <c:crosses val="autoZero"/>
        <c:auto val="1"/>
        <c:lblOffset val="100"/>
        <c:baseTimeUnit val="months"/>
      </c:dateAx>
      <c:valAx>
        <c:axId val="38855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5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1</c:v>
                </c:pt>
                <c:pt idx="2">
                  <c:v>2</c:v>
                </c:pt>
                <c:pt idx="3">
                  <c:v>2</c:v>
                </c:pt>
                <c:pt idx="4">
                  <c:v>4</c:v>
                </c:pt>
                <c:pt idx="5">
                  <c:v>3</c:v>
                </c:pt>
                <c:pt idx="6">
                  <c:v>3</c:v>
                </c:pt>
                <c:pt idx="7">
                  <c:v>1</c:v>
                </c:pt>
                <c:pt idx="8">
                  <c:v>0</c:v>
                </c:pt>
                <c:pt idx="9">
                  <c:v>0</c:v>
                </c:pt>
                <c:pt idx="10">
                  <c:v>0</c:v>
                </c:pt>
                <c:pt idx="11">
                  <c:v>0</c:v>
                </c:pt>
              </c:numCache>
            </c:numRef>
          </c:val>
          <c:extLst>
            <c:ext xmlns:c16="http://schemas.microsoft.com/office/drawing/2014/chart" uri="{C3380CC4-5D6E-409C-BE32-E72D297353CC}">
              <c16:uniqueId val="{00000000-7D91-4F87-97C2-DBF24EAF2236}"/>
            </c:ext>
          </c:extLst>
        </c:ser>
        <c:dLbls>
          <c:showLegendKey val="0"/>
          <c:showVal val="0"/>
          <c:showCatName val="0"/>
          <c:showSerName val="0"/>
          <c:showPercent val="0"/>
          <c:showBubbleSize val="0"/>
        </c:dLbls>
        <c:gapWidth val="219"/>
        <c:overlap val="-27"/>
        <c:axId val="388559752"/>
        <c:axId val="388986296"/>
      </c:barChart>
      <c:dateAx>
        <c:axId val="388559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86296"/>
        <c:crosses val="autoZero"/>
        <c:auto val="1"/>
        <c:lblOffset val="100"/>
        <c:baseTimeUnit val="months"/>
      </c:dateAx>
      <c:valAx>
        <c:axId val="388986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559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31</c:v>
                </c:pt>
                <c:pt idx="1">
                  <c:v>18</c:v>
                </c:pt>
                <c:pt idx="2">
                  <c:v>39</c:v>
                </c:pt>
                <c:pt idx="3">
                  <c:v>42</c:v>
                </c:pt>
                <c:pt idx="4">
                  <c:v>62</c:v>
                </c:pt>
                <c:pt idx="5">
                  <c:v>31</c:v>
                </c:pt>
                <c:pt idx="6">
                  <c:v>43</c:v>
                </c:pt>
                <c:pt idx="7">
                  <c:v>2</c:v>
                </c:pt>
                <c:pt idx="8">
                  <c:v>0</c:v>
                </c:pt>
                <c:pt idx="9">
                  <c:v>0</c:v>
                </c:pt>
                <c:pt idx="10">
                  <c:v>0</c:v>
                </c:pt>
                <c:pt idx="11">
                  <c:v>0</c:v>
                </c:pt>
              </c:numCache>
            </c:numRef>
          </c:val>
          <c:extLst>
            <c:ext xmlns:c16="http://schemas.microsoft.com/office/drawing/2014/chart" uri="{C3380CC4-5D6E-409C-BE32-E72D297353CC}">
              <c16:uniqueId val="{00000000-2815-469A-9AC1-F39D1D8FFB60}"/>
            </c:ext>
          </c:extLst>
        </c:ser>
        <c:dLbls>
          <c:showLegendKey val="0"/>
          <c:showVal val="0"/>
          <c:showCatName val="0"/>
          <c:showSerName val="0"/>
          <c:showPercent val="0"/>
          <c:showBubbleSize val="0"/>
        </c:dLbls>
        <c:gapWidth val="219"/>
        <c:overlap val="-27"/>
        <c:axId val="399221936"/>
        <c:axId val="399220296"/>
      </c:barChart>
      <c:catAx>
        <c:axId val="39922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0296"/>
        <c:crosses val="autoZero"/>
        <c:auto val="1"/>
        <c:lblAlgn val="ctr"/>
        <c:lblOffset val="100"/>
        <c:noMultiLvlLbl val="0"/>
      </c:catAx>
      <c:valAx>
        <c:axId val="399220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22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926</c:v>
                </c:pt>
                <c:pt idx="1">
                  <c:v>795</c:v>
                </c:pt>
                <c:pt idx="2">
                  <c:v>946</c:v>
                </c:pt>
                <c:pt idx="3">
                  <c:v>1002</c:v>
                </c:pt>
                <c:pt idx="4">
                  <c:v>1053</c:v>
                </c:pt>
                <c:pt idx="5">
                  <c:v>1788</c:v>
                </c:pt>
                <c:pt idx="6">
                  <c:v>1238</c:v>
                </c:pt>
                <c:pt idx="7">
                  <c:v>30</c:v>
                </c:pt>
                <c:pt idx="8">
                  <c:v>0</c:v>
                </c:pt>
              </c:numCache>
            </c:numRef>
          </c:val>
          <c:extLst>
            <c:ext xmlns:c16="http://schemas.microsoft.com/office/drawing/2014/chart" uri="{C3380CC4-5D6E-409C-BE32-E72D297353CC}">
              <c16:uniqueId val="{00000000-4C86-4C65-BDC2-63F6853FCA0B}"/>
            </c:ext>
          </c:extLst>
        </c:ser>
        <c:dLbls>
          <c:showLegendKey val="0"/>
          <c:showVal val="0"/>
          <c:showCatName val="0"/>
          <c:showSerName val="0"/>
          <c:showPercent val="0"/>
          <c:showBubbleSize val="0"/>
        </c:dLbls>
        <c:gapWidth val="219"/>
        <c:overlap val="-27"/>
        <c:axId val="388957072"/>
        <c:axId val="388954120"/>
      </c:barChart>
      <c:dateAx>
        <c:axId val="388957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4120"/>
        <c:crosses val="autoZero"/>
        <c:auto val="1"/>
        <c:lblOffset val="100"/>
        <c:baseTimeUnit val="months"/>
      </c:dateAx>
      <c:valAx>
        <c:axId val="38895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7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1</c:v>
                </c:pt>
                <c:pt idx="2">
                  <c:v>2</c:v>
                </c:pt>
                <c:pt idx="3">
                  <c:v>2</c:v>
                </c:pt>
                <c:pt idx="4">
                  <c:v>0</c:v>
                </c:pt>
                <c:pt idx="5">
                  <c:v>5</c:v>
                </c:pt>
                <c:pt idx="6">
                  <c:v>-1</c:v>
                </c:pt>
                <c:pt idx="7">
                  <c:v>1</c:v>
                </c:pt>
              </c:numCache>
            </c:numRef>
          </c:val>
          <c:extLst>
            <c:ext xmlns:c16="http://schemas.microsoft.com/office/drawing/2014/chart" uri="{C3380CC4-5D6E-409C-BE32-E72D297353CC}">
              <c16:uniqueId val="{00000000-A3A0-4748-81F7-2FC30F60B0B6}"/>
            </c:ext>
          </c:extLst>
        </c:ser>
        <c:dLbls>
          <c:showLegendKey val="0"/>
          <c:showVal val="0"/>
          <c:showCatName val="0"/>
          <c:showSerName val="0"/>
          <c:showPercent val="0"/>
          <c:showBubbleSize val="0"/>
        </c:dLbls>
        <c:gapWidth val="219"/>
        <c:overlap val="-27"/>
        <c:axId val="489088280"/>
        <c:axId val="489088608"/>
      </c:barChart>
      <c:dateAx>
        <c:axId val="48908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88608"/>
        <c:crosses val="autoZero"/>
        <c:auto val="1"/>
        <c:lblOffset val="100"/>
        <c:baseTimeUnit val="months"/>
      </c:dateAx>
      <c:valAx>
        <c:axId val="48908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8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1</c:v>
                </c:pt>
                <c:pt idx="2">
                  <c:v>1</c:v>
                </c:pt>
                <c:pt idx="3">
                  <c:v>0</c:v>
                </c:pt>
                <c:pt idx="4">
                  <c:v>0</c:v>
                </c:pt>
                <c:pt idx="5">
                  <c:v>1</c:v>
                </c:pt>
                <c:pt idx="6">
                  <c:v>1</c:v>
                </c:pt>
                <c:pt idx="7">
                  <c:v>0</c:v>
                </c:pt>
                <c:pt idx="8">
                  <c:v>0</c:v>
                </c:pt>
                <c:pt idx="9">
                  <c:v>0</c:v>
                </c:pt>
                <c:pt idx="10">
                  <c:v>0</c:v>
                </c:pt>
                <c:pt idx="11">
                  <c:v>0</c:v>
                </c:pt>
              </c:numCache>
            </c:numRef>
          </c:val>
          <c:extLst>
            <c:ext xmlns:c16="http://schemas.microsoft.com/office/drawing/2014/chart" uri="{C3380CC4-5D6E-409C-BE32-E72D297353CC}">
              <c16:uniqueId val="{00000000-C642-4DE3-BC97-ED436C885BCA}"/>
            </c:ext>
          </c:extLst>
        </c:ser>
        <c:dLbls>
          <c:showLegendKey val="0"/>
          <c:showVal val="0"/>
          <c:showCatName val="0"/>
          <c:showSerName val="0"/>
          <c:showPercent val="0"/>
          <c:showBubbleSize val="0"/>
        </c:dLbls>
        <c:gapWidth val="219"/>
        <c:overlap val="-27"/>
        <c:axId val="489082376"/>
        <c:axId val="489078768"/>
      </c:barChart>
      <c:dateAx>
        <c:axId val="48908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78768"/>
        <c:crosses val="autoZero"/>
        <c:auto val="1"/>
        <c:lblOffset val="100"/>
        <c:baseTimeUnit val="months"/>
      </c:dateAx>
      <c:valAx>
        <c:axId val="48907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8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9</c:v>
                </c:pt>
                <c:pt idx="1">
                  <c:v>16</c:v>
                </c:pt>
                <c:pt idx="2">
                  <c:v>16</c:v>
                </c:pt>
                <c:pt idx="3">
                  <c:v>8</c:v>
                </c:pt>
                <c:pt idx="4">
                  <c:v>8</c:v>
                </c:pt>
                <c:pt idx="5">
                  <c:v>10</c:v>
                </c:pt>
                <c:pt idx="6">
                  <c:v>19</c:v>
                </c:pt>
                <c:pt idx="7">
                  <c:v>1</c:v>
                </c:pt>
                <c:pt idx="8">
                  <c:v>0</c:v>
                </c:pt>
                <c:pt idx="9">
                  <c:v>0</c:v>
                </c:pt>
                <c:pt idx="10">
                  <c:v>0</c:v>
                </c:pt>
                <c:pt idx="11">
                  <c:v>0</c:v>
                </c:pt>
              </c:numCache>
            </c:numRef>
          </c:val>
          <c:extLst>
            <c:ext xmlns:c16="http://schemas.microsoft.com/office/drawing/2014/chart" uri="{C3380CC4-5D6E-409C-BE32-E72D297353CC}">
              <c16:uniqueId val="{00000000-6564-4A71-A24B-9AD6069E79A1}"/>
            </c:ext>
          </c:extLst>
        </c:ser>
        <c:dLbls>
          <c:showLegendKey val="0"/>
          <c:showVal val="0"/>
          <c:showCatName val="0"/>
          <c:showSerName val="0"/>
          <c:showPercent val="0"/>
          <c:showBubbleSize val="0"/>
        </c:dLbls>
        <c:gapWidth val="219"/>
        <c:overlap val="-27"/>
        <c:axId val="489098776"/>
        <c:axId val="489096152"/>
      </c:barChart>
      <c:catAx>
        <c:axId val="48909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96152"/>
        <c:crosses val="autoZero"/>
        <c:auto val="1"/>
        <c:lblAlgn val="ctr"/>
        <c:lblOffset val="100"/>
        <c:noMultiLvlLbl val="0"/>
      </c:catAx>
      <c:valAx>
        <c:axId val="48909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9098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96</c:v>
                </c:pt>
                <c:pt idx="1">
                  <c:v>97</c:v>
                </c:pt>
                <c:pt idx="2">
                  <c:v>141</c:v>
                </c:pt>
                <c:pt idx="3">
                  <c:v>177</c:v>
                </c:pt>
                <c:pt idx="4">
                  <c:v>217</c:v>
                </c:pt>
                <c:pt idx="5">
                  <c:v>197</c:v>
                </c:pt>
                <c:pt idx="6">
                  <c:v>184</c:v>
                </c:pt>
                <c:pt idx="7">
                  <c:v>36</c:v>
                </c:pt>
              </c:numCache>
            </c:numRef>
          </c:val>
          <c:extLst>
            <c:ext xmlns:c16="http://schemas.microsoft.com/office/drawing/2014/chart" uri="{C3380CC4-5D6E-409C-BE32-E72D297353CC}">
              <c16:uniqueId val="{00000000-EE79-4980-B849-ECE22F46824F}"/>
            </c:ext>
          </c:extLst>
        </c:ser>
        <c:dLbls>
          <c:showLegendKey val="0"/>
          <c:showVal val="0"/>
          <c:showCatName val="0"/>
          <c:showSerName val="0"/>
          <c:showPercent val="0"/>
          <c:showBubbleSize val="0"/>
        </c:dLbls>
        <c:gapWidth val="219"/>
        <c:overlap val="-27"/>
        <c:axId val="388987280"/>
        <c:axId val="386756304"/>
      </c:barChart>
      <c:dateAx>
        <c:axId val="388987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756304"/>
        <c:crosses val="autoZero"/>
        <c:auto val="1"/>
        <c:lblOffset val="100"/>
        <c:baseTimeUnit val="months"/>
      </c:dateAx>
      <c:valAx>
        <c:axId val="386756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87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30</c:v>
                </c:pt>
                <c:pt idx="1">
                  <c:v>45</c:v>
                </c:pt>
                <c:pt idx="2">
                  <c:v>47</c:v>
                </c:pt>
                <c:pt idx="3">
                  <c:v>69</c:v>
                </c:pt>
                <c:pt idx="4">
                  <c:v>70</c:v>
                </c:pt>
                <c:pt idx="5">
                  <c:v>53</c:v>
                </c:pt>
                <c:pt idx="6">
                  <c:v>54</c:v>
                </c:pt>
                <c:pt idx="7">
                  <c:v>20</c:v>
                </c:pt>
              </c:numCache>
            </c:numRef>
          </c:val>
          <c:extLst>
            <c:ext xmlns:c16="http://schemas.microsoft.com/office/drawing/2014/chart" uri="{C3380CC4-5D6E-409C-BE32-E72D297353CC}">
              <c16:uniqueId val="{00000000-C536-46A3-8048-3E4D50F43591}"/>
            </c:ext>
          </c:extLst>
        </c:ser>
        <c:dLbls>
          <c:showLegendKey val="0"/>
          <c:showVal val="0"/>
          <c:showCatName val="0"/>
          <c:showSerName val="0"/>
          <c:showPercent val="0"/>
          <c:showBubbleSize val="0"/>
        </c:dLbls>
        <c:gapWidth val="219"/>
        <c:overlap val="-27"/>
        <c:axId val="496337160"/>
        <c:axId val="496338800"/>
      </c:barChart>
      <c:catAx>
        <c:axId val="4963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8800"/>
        <c:crosses val="autoZero"/>
        <c:auto val="1"/>
        <c:lblAlgn val="ctr"/>
        <c:lblOffset val="100"/>
        <c:noMultiLvlLbl val="0"/>
      </c:catAx>
      <c:valAx>
        <c:axId val="49633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Sheet1!$A$2:$A$9</c:f>
              <c:strCache>
                <c:ptCount val="8"/>
                <c:pt idx="0">
                  <c:v>2025-01</c:v>
                </c:pt>
                <c:pt idx="1">
                  <c:v>2025-02</c:v>
                </c:pt>
                <c:pt idx="2">
                  <c:v>2025-03</c:v>
                </c:pt>
                <c:pt idx="3">
                  <c:v>2025-04</c:v>
                </c:pt>
                <c:pt idx="4">
                  <c:v>2025-05</c:v>
                </c:pt>
                <c:pt idx="5">
                  <c:v>2025-06</c:v>
                </c:pt>
                <c:pt idx="6">
                  <c:v>2025-07</c:v>
                </c:pt>
                <c:pt idx="7">
                  <c:v>2025-08</c:v>
                </c:pt>
              </c:strCache>
            </c:strRef>
          </c:cat>
          <c:val>
            <c:numRef>
              <c:f>Sheet1!$B$2:$B$9</c:f>
              <c:numCache>
                <c:formatCode>General</c:formatCode>
                <c:ptCount val="8"/>
                <c:pt idx="0">
                  <c:v>397</c:v>
                </c:pt>
                <c:pt idx="1">
                  <c:v>541</c:v>
                </c:pt>
                <c:pt idx="2">
                  <c:v>617</c:v>
                </c:pt>
                <c:pt idx="3">
                  <c:v>906</c:v>
                </c:pt>
                <c:pt idx="4">
                  <c:v>914</c:v>
                </c:pt>
                <c:pt idx="5">
                  <c:v>478</c:v>
                </c:pt>
                <c:pt idx="6">
                  <c:v>709</c:v>
                </c:pt>
                <c:pt idx="7">
                  <c:v>40</c:v>
                </c:pt>
              </c:numCache>
            </c:numRef>
          </c:val>
          <c:extLst>
            <c:ext xmlns:c16="http://schemas.microsoft.com/office/drawing/2014/chart" uri="{C3380CC4-5D6E-409C-BE32-E72D297353CC}">
              <c16:uniqueId val="{00000000-BCC3-49C6-8E24-B782E51A2B46}"/>
            </c:ext>
          </c:extLst>
        </c:ser>
        <c:dLbls>
          <c:showLegendKey val="0"/>
          <c:showVal val="0"/>
          <c:showCatName val="0"/>
          <c:showSerName val="0"/>
          <c:showPercent val="0"/>
          <c:showBubbleSize val="0"/>
        </c:dLbls>
        <c:gapWidth val="219"/>
        <c:overlap val="-27"/>
        <c:axId val="496338144"/>
        <c:axId val="496331256"/>
      </c:barChart>
      <c:catAx>
        <c:axId val="49633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1256"/>
        <c:crosses val="autoZero"/>
        <c:auto val="1"/>
        <c:lblAlgn val="ctr"/>
        <c:lblOffset val="100"/>
        <c:noMultiLvlLbl val="0"/>
      </c:catAx>
      <c:valAx>
        <c:axId val="496331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568</c:v>
                </c:pt>
                <c:pt idx="1">
                  <c:v>19492</c:v>
                </c:pt>
                <c:pt idx="2">
                  <c:v>15168</c:v>
                </c:pt>
                <c:pt idx="3">
                  <c:v>18809</c:v>
                </c:pt>
                <c:pt idx="4">
                  <c:v>23244</c:v>
                </c:pt>
                <c:pt idx="5">
                  <c:v>31537</c:v>
                </c:pt>
                <c:pt idx="6">
                  <c:v>28465</c:v>
                </c:pt>
                <c:pt idx="7">
                  <c:v>30000</c:v>
                </c:pt>
                <c:pt idx="8">
                  <c:v>1808</c:v>
                </c:pt>
              </c:numCache>
            </c:numRef>
          </c:val>
          <c:extLst>
            <c:ext xmlns:c16="http://schemas.microsoft.com/office/drawing/2014/chart" uri="{C3380CC4-5D6E-409C-BE32-E72D297353CC}">
              <c16:uniqueId val="{00000000-AAC7-4D07-A067-2EF94FF89237}"/>
            </c:ext>
          </c:extLst>
        </c:ser>
        <c:dLbls>
          <c:showLegendKey val="0"/>
          <c:showVal val="0"/>
          <c:showCatName val="0"/>
          <c:showSerName val="0"/>
          <c:showPercent val="0"/>
          <c:showBubbleSize val="0"/>
        </c:dLbls>
        <c:gapWidth val="219"/>
        <c:overlap val="-27"/>
        <c:axId val="496344376"/>
        <c:axId val="496344048"/>
      </c:barChart>
      <c:catAx>
        <c:axId val="496344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44048"/>
        <c:crosses val="autoZero"/>
        <c:auto val="1"/>
        <c:lblAlgn val="ctr"/>
        <c:lblOffset val="100"/>
        <c:noMultiLvlLbl val="0"/>
      </c:catAx>
      <c:valAx>
        <c:axId val="49634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44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2</c:v>
                </c:pt>
                <c:pt idx="3">
                  <c:v>2</c:v>
                </c:pt>
                <c:pt idx="4">
                  <c:v>9</c:v>
                </c:pt>
                <c:pt idx="5">
                  <c:v>7</c:v>
                </c:pt>
                <c:pt idx="6">
                  <c:v>10</c:v>
                </c:pt>
                <c:pt idx="7">
                  <c:v>1</c:v>
                </c:pt>
              </c:numCache>
            </c:numRef>
          </c:val>
          <c:extLst>
            <c:ext xmlns:c16="http://schemas.microsoft.com/office/drawing/2014/chart" uri="{C3380CC4-5D6E-409C-BE32-E72D297353CC}">
              <c16:uniqueId val="{00000000-AE35-40F0-B8E9-397312D8A39C}"/>
            </c:ext>
          </c:extLst>
        </c:ser>
        <c:dLbls>
          <c:showLegendKey val="0"/>
          <c:showVal val="0"/>
          <c:showCatName val="0"/>
          <c:showSerName val="0"/>
          <c:showPercent val="0"/>
          <c:showBubbleSize val="0"/>
        </c:dLbls>
        <c:gapWidth val="219"/>
        <c:overlap val="-27"/>
        <c:axId val="242050672"/>
        <c:axId val="242058216"/>
      </c:barChart>
      <c:dateAx>
        <c:axId val="24205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58216"/>
        <c:crosses val="autoZero"/>
        <c:auto val="1"/>
        <c:lblOffset val="100"/>
        <c:baseTimeUnit val="months"/>
      </c:dateAx>
      <c:valAx>
        <c:axId val="24205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5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5</c:v>
                </c:pt>
                <c:pt idx="2">
                  <c:v>6</c:v>
                </c:pt>
                <c:pt idx="3">
                  <c:v>7</c:v>
                </c:pt>
                <c:pt idx="4">
                  <c:v>9</c:v>
                </c:pt>
                <c:pt idx="5">
                  <c:v>7</c:v>
                </c:pt>
                <c:pt idx="6">
                  <c:v>9</c:v>
                </c:pt>
                <c:pt idx="7">
                  <c:v>3</c:v>
                </c:pt>
                <c:pt idx="8">
                  <c:v>0</c:v>
                </c:pt>
                <c:pt idx="9">
                  <c:v>0</c:v>
                </c:pt>
                <c:pt idx="10">
                  <c:v>0</c:v>
                </c:pt>
                <c:pt idx="11">
                  <c:v>0</c:v>
                </c:pt>
              </c:numCache>
            </c:numRef>
          </c:val>
          <c:extLst>
            <c:ext xmlns:c16="http://schemas.microsoft.com/office/drawing/2014/chart" uri="{C3380CC4-5D6E-409C-BE32-E72D297353CC}">
              <c16:uniqueId val="{00000000-B205-450F-A45D-2FCBC9312F3D}"/>
            </c:ext>
          </c:extLst>
        </c:ser>
        <c:dLbls>
          <c:showLegendKey val="0"/>
          <c:showVal val="0"/>
          <c:showCatName val="0"/>
          <c:showSerName val="0"/>
          <c:showPercent val="0"/>
          <c:showBubbleSize val="0"/>
        </c:dLbls>
        <c:gapWidth val="219"/>
        <c:overlap val="-27"/>
        <c:axId val="242061824"/>
        <c:axId val="242057232"/>
      </c:barChart>
      <c:dateAx>
        <c:axId val="24206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57232"/>
        <c:crosses val="autoZero"/>
        <c:auto val="1"/>
        <c:lblOffset val="100"/>
        <c:baseTimeUnit val="months"/>
      </c:dateAx>
      <c:valAx>
        <c:axId val="242057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06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47</c:v>
                </c:pt>
                <c:pt idx="1">
                  <c:v>49</c:v>
                </c:pt>
                <c:pt idx="2">
                  <c:v>82</c:v>
                </c:pt>
                <c:pt idx="3">
                  <c:v>85</c:v>
                </c:pt>
                <c:pt idx="4">
                  <c:v>123</c:v>
                </c:pt>
                <c:pt idx="5">
                  <c:v>50</c:v>
                </c:pt>
                <c:pt idx="6">
                  <c:v>117</c:v>
                </c:pt>
                <c:pt idx="7">
                  <c:v>7</c:v>
                </c:pt>
                <c:pt idx="8">
                  <c:v>0</c:v>
                </c:pt>
                <c:pt idx="9">
                  <c:v>0</c:v>
                </c:pt>
                <c:pt idx="10">
                  <c:v>0</c:v>
                </c:pt>
                <c:pt idx="11">
                  <c:v>0</c:v>
                </c:pt>
              </c:numCache>
            </c:numRef>
          </c:val>
          <c:extLst>
            <c:ext xmlns:c16="http://schemas.microsoft.com/office/drawing/2014/chart" uri="{C3380CC4-5D6E-409C-BE32-E72D297353CC}">
              <c16:uniqueId val="{00000000-A772-4CF5-8D22-B485DD23C3F8}"/>
            </c:ext>
          </c:extLst>
        </c:ser>
        <c:dLbls>
          <c:showLegendKey val="0"/>
          <c:showVal val="0"/>
          <c:showCatName val="0"/>
          <c:showSerName val="0"/>
          <c:showPercent val="0"/>
          <c:showBubbleSize val="0"/>
        </c:dLbls>
        <c:gapWidth val="219"/>
        <c:overlap val="-27"/>
        <c:axId val="388954448"/>
        <c:axId val="388956416"/>
      </c:barChart>
      <c:catAx>
        <c:axId val="38895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6416"/>
        <c:crosses val="autoZero"/>
        <c:auto val="1"/>
        <c:lblAlgn val="ctr"/>
        <c:lblOffset val="100"/>
        <c:noMultiLvlLbl val="0"/>
      </c:catAx>
      <c:valAx>
        <c:axId val="388956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95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1262</c:v>
                </c:pt>
                <c:pt idx="1">
                  <c:v>1759</c:v>
                </c:pt>
                <c:pt idx="2">
                  <c:v>1503</c:v>
                </c:pt>
              </c:numCache>
            </c:numRef>
          </c:val>
          <c:extLst>
            <c:ext xmlns:c16="http://schemas.microsoft.com/office/drawing/2014/chart" uri="{C3380CC4-5D6E-409C-BE32-E72D297353CC}">
              <c16:uniqueId val="{00000000-02C8-4058-BD2F-AA13E3B663B3}"/>
            </c:ext>
          </c:extLst>
        </c:ser>
        <c:dLbls>
          <c:showLegendKey val="0"/>
          <c:showVal val="0"/>
          <c:showCatName val="0"/>
          <c:showSerName val="0"/>
          <c:showPercent val="0"/>
          <c:showBubbleSize val="0"/>
        </c:dLbls>
        <c:gapWidth val="219"/>
        <c:overlap val="-27"/>
        <c:axId val="496335192"/>
        <c:axId val="475985824"/>
      </c:barChart>
      <c:dateAx>
        <c:axId val="496335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5985824"/>
        <c:crosses val="autoZero"/>
        <c:auto val="1"/>
        <c:lblOffset val="100"/>
        <c:baseTimeUnit val="months"/>
      </c:dateAx>
      <c:valAx>
        <c:axId val="4759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633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50E76-1D65-4D98-8F2E-35423B9ADEBC}"/>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8459731D-13E7-4C57-AF9B-1D3F89326268}"/>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761530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F6C2F-2BAA-4D3F-931A-9E3F144479D0}"/>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6A0CCDB4-EEB1-429F-B0F7-B660D45A0052}"/>
              </a:ext>
            </a:extLst>
          </p:cNvPr>
          <p:cNvGraphicFramePr>
            <a:graphicFrameLocks noGrp="1"/>
          </p:cNvGraphicFramePr>
          <p:nvPr>
            <p:ph type="chart" sz="quarter" idx="13"/>
            <p:extLst>
              <p:ext uri="{D42A27DB-BD31-4B8C-83A1-F6EECF244321}">
                <p14:modId xmlns:p14="http://schemas.microsoft.com/office/powerpoint/2010/main" val="14684287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DBEAA5-0B21-4C3F-91D0-55DB12BD7FA9}"/>
              </a:ext>
            </a:extLst>
          </p:cNvPr>
          <p:cNvSpPr>
            <a:spLocks noGrp="1"/>
          </p:cNvSpPr>
          <p:nvPr>
            <p:ph type="body" sz="quarter" idx="14"/>
          </p:nvPr>
        </p:nvSpPr>
        <p:spPr/>
        <p:txBody>
          <a:bodyPr/>
          <a:lstStyle/>
          <a:p>
            <a:r>
              <a:rPr lang="en-US"/>
              <a:t>07/01/2025 - 07/31/2025</a:t>
            </a:r>
          </a:p>
        </p:txBody>
      </p:sp>
      <p:sp>
        <p:nvSpPr>
          <p:cNvPr id="5" name="Footer Placeholder 4">
            <a:extLst>
              <a:ext uri="{FF2B5EF4-FFF2-40B4-BE49-F238E27FC236}">
                <a16:creationId xmlns:a16="http://schemas.microsoft.com/office/drawing/2014/main" id="{E08574D8-8E08-42ED-8244-3FCD32049F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79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0CDB2-55BA-47ED-BD2E-A0A10B090A8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BA869736-8245-4526-80F8-1D25B1D8C51C}"/>
              </a:ext>
            </a:extLst>
          </p:cNvPr>
          <p:cNvGraphicFramePr>
            <a:graphicFrameLocks noGrp="1"/>
          </p:cNvGraphicFramePr>
          <p:nvPr>
            <p:ph type="tbl" sz="quarter" idx="13"/>
            <p:extLst>
              <p:ext uri="{D42A27DB-BD31-4B8C-83A1-F6EECF244321}">
                <p14:modId xmlns:p14="http://schemas.microsoft.com/office/powerpoint/2010/main" val="570789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333404408"/>
                    </a:ext>
                  </a:extLst>
                </a:gridCol>
                <a:gridCol w="905256">
                  <a:extLst>
                    <a:ext uri="{9D8B030D-6E8A-4147-A177-3AD203B41FA5}">
                      <a16:colId xmlns:a16="http://schemas.microsoft.com/office/drawing/2014/main" val="2573216826"/>
                    </a:ext>
                  </a:extLst>
                </a:gridCol>
                <a:gridCol w="905256">
                  <a:extLst>
                    <a:ext uri="{9D8B030D-6E8A-4147-A177-3AD203B41FA5}">
                      <a16:colId xmlns:a16="http://schemas.microsoft.com/office/drawing/2014/main" val="1810556193"/>
                    </a:ext>
                  </a:extLst>
                </a:gridCol>
                <a:gridCol w="905256">
                  <a:extLst>
                    <a:ext uri="{9D8B030D-6E8A-4147-A177-3AD203B41FA5}">
                      <a16:colId xmlns:a16="http://schemas.microsoft.com/office/drawing/2014/main" val="3804095073"/>
                    </a:ext>
                  </a:extLst>
                </a:gridCol>
                <a:gridCol w="905256">
                  <a:extLst>
                    <a:ext uri="{9D8B030D-6E8A-4147-A177-3AD203B41FA5}">
                      <a16:colId xmlns:a16="http://schemas.microsoft.com/office/drawing/2014/main" val="2251737810"/>
                    </a:ext>
                  </a:extLst>
                </a:gridCol>
                <a:gridCol w="905256">
                  <a:extLst>
                    <a:ext uri="{9D8B030D-6E8A-4147-A177-3AD203B41FA5}">
                      <a16:colId xmlns:a16="http://schemas.microsoft.com/office/drawing/2014/main" val="4072767714"/>
                    </a:ext>
                  </a:extLst>
                </a:gridCol>
                <a:gridCol w="905256">
                  <a:extLst>
                    <a:ext uri="{9D8B030D-6E8A-4147-A177-3AD203B41FA5}">
                      <a16:colId xmlns:a16="http://schemas.microsoft.com/office/drawing/2014/main" val="1944700185"/>
                    </a:ext>
                  </a:extLst>
                </a:gridCol>
                <a:gridCol w="905256">
                  <a:extLst>
                    <a:ext uri="{9D8B030D-6E8A-4147-A177-3AD203B41FA5}">
                      <a16:colId xmlns:a16="http://schemas.microsoft.com/office/drawing/2014/main" val="3702341917"/>
                    </a:ext>
                  </a:extLst>
                </a:gridCol>
                <a:gridCol w="905256">
                  <a:extLst>
                    <a:ext uri="{9D8B030D-6E8A-4147-A177-3AD203B41FA5}">
                      <a16:colId xmlns:a16="http://schemas.microsoft.com/office/drawing/2014/main" val="334923854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70039799"/>
                  </a:ext>
                </a:extLst>
              </a:tr>
              <a:tr h="370840">
                <a:tc>
                  <a:txBody>
                    <a:bodyPr/>
                    <a:lstStyle/>
                    <a:p>
                      <a:r>
                        <a:rPr lang="en-US" sz="1000"/>
                        <a:t>501</a:t>
                      </a:r>
                    </a:p>
                  </a:txBody>
                  <a:tcPr/>
                </a:tc>
                <a:tc>
                  <a:txBody>
                    <a:bodyPr/>
                    <a:lstStyle/>
                    <a:p>
                      <a:r>
                        <a:rPr lang="en-US" sz="1000"/>
                        <a:t>-2</a:t>
                      </a:r>
                    </a:p>
                  </a:txBody>
                  <a:tcPr/>
                </a:tc>
                <a:tc>
                  <a:txBody>
                    <a:bodyPr/>
                    <a:lstStyle/>
                    <a:p>
                      <a:r>
                        <a:rPr lang="en-US" sz="1000"/>
                        <a:t>13</a:t>
                      </a:r>
                    </a:p>
                  </a:txBody>
                  <a:tcPr/>
                </a:tc>
                <a:tc>
                  <a:txBody>
                    <a:bodyPr/>
                    <a:lstStyle/>
                    <a:p>
                      <a:r>
                        <a:rPr lang="en-US" sz="1000"/>
                        <a:t>42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0.6589 %</a:t>
                      </a:r>
                    </a:p>
                  </a:txBody>
                  <a:tcPr/>
                </a:tc>
                <a:tc>
                  <a:txBody>
                    <a:bodyPr/>
                    <a:lstStyle/>
                    <a:p>
                      <a:r>
                        <a:rPr lang="en-US" sz="1000"/>
                        <a:t>0.0 %</a:t>
                      </a:r>
                    </a:p>
                  </a:txBody>
                  <a:tcPr/>
                </a:tc>
                <a:extLst>
                  <a:ext uri="{0D108BD9-81ED-4DB2-BD59-A6C34878D82A}">
                    <a16:rowId xmlns:a16="http://schemas.microsoft.com/office/drawing/2014/main" val="3104244701"/>
                  </a:ext>
                </a:extLst>
              </a:tr>
            </a:tbl>
          </a:graphicData>
        </a:graphic>
      </p:graphicFrame>
      <p:sp>
        <p:nvSpPr>
          <p:cNvPr id="4" name="Text Placeholder 3">
            <a:extLst>
              <a:ext uri="{FF2B5EF4-FFF2-40B4-BE49-F238E27FC236}">
                <a16:creationId xmlns:a16="http://schemas.microsoft.com/office/drawing/2014/main" id="{D3DD504B-B66D-4684-AFEF-98127380AFC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0125586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B60A9-E789-48D5-92F4-12844EB24C55}"/>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C2F173B-92C9-4456-AE3C-AAC71B333BB4}"/>
              </a:ext>
            </a:extLst>
          </p:cNvPr>
          <p:cNvGraphicFramePr>
            <a:graphicFrameLocks noGrp="1"/>
          </p:cNvGraphicFramePr>
          <p:nvPr>
            <p:ph type="chart" sz="quarter" idx="13"/>
            <p:extLst>
              <p:ext uri="{D42A27DB-BD31-4B8C-83A1-F6EECF244321}">
                <p14:modId xmlns:p14="http://schemas.microsoft.com/office/powerpoint/2010/main" val="806904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62AEB2-6FCC-40E2-955A-2B5161F1041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A622D412-1ADC-41A7-947E-87ABBDF59F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0981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929B5-54AF-42E3-9746-C2DE9A893B72}"/>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A209AF12-8CE8-40CB-B9DD-441ADF67964E}"/>
              </a:ext>
            </a:extLst>
          </p:cNvPr>
          <p:cNvGraphicFramePr>
            <a:graphicFrameLocks noGrp="1"/>
          </p:cNvGraphicFramePr>
          <p:nvPr>
            <p:ph type="chart" sz="quarter" idx="13"/>
            <p:extLst>
              <p:ext uri="{D42A27DB-BD31-4B8C-83A1-F6EECF244321}">
                <p14:modId xmlns:p14="http://schemas.microsoft.com/office/powerpoint/2010/main" val="3546877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FD91F7-A6CD-4F60-9D93-7B22AE11FA4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CE33F05-A42D-4883-A00A-315FC8BA5BB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31108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52829-E812-412E-A832-4175D6CCC473}"/>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6F6CE0E1-2809-4A59-90FE-C0DEB1F56B76}"/>
              </a:ext>
            </a:extLst>
          </p:cNvPr>
          <p:cNvGraphicFramePr>
            <a:graphicFrameLocks noGrp="1"/>
          </p:cNvGraphicFramePr>
          <p:nvPr>
            <p:ph type="chart" sz="quarter" idx="13"/>
            <p:extLst>
              <p:ext uri="{D42A27DB-BD31-4B8C-83A1-F6EECF244321}">
                <p14:modId xmlns:p14="http://schemas.microsoft.com/office/powerpoint/2010/main" val="31541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0B77F5-2044-4F01-8535-7F5F4CAC28E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A2328C2-C1BF-48D9-BDC8-871482C322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48129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01612-A4DE-47ED-8C1F-B3854A07C7D3}"/>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25DCC370-BC14-4722-8B51-40E506FE8F5C}"/>
              </a:ext>
            </a:extLst>
          </p:cNvPr>
          <p:cNvGraphicFramePr>
            <a:graphicFrameLocks noGrp="1"/>
          </p:cNvGraphicFramePr>
          <p:nvPr>
            <p:ph type="chart" sz="quarter" idx="13"/>
            <p:extLst>
              <p:ext uri="{D42A27DB-BD31-4B8C-83A1-F6EECF244321}">
                <p14:modId xmlns:p14="http://schemas.microsoft.com/office/powerpoint/2010/main" val="2236766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9AB3B5-4BF0-4EBE-A6F9-680258CA1E3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9B4063F-0C7C-47B2-BD41-2180EC3B11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1495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A40C3-F25F-48E5-9F81-C3F536FC21FE}"/>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619EF6E3-5372-4F9B-81F9-6AD2D511E8E5}"/>
              </a:ext>
            </a:extLst>
          </p:cNvPr>
          <p:cNvGraphicFramePr>
            <a:graphicFrameLocks noGrp="1"/>
          </p:cNvGraphicFramePr>
          <p:nvPr>
            <p:ph type="tbl" sz="quarter" idx="13"/>
            <p:extLst>
              <p:ext uri="{D42A27DB-BD31-4B8C-83A1-F6EECF244321}">
                <p14:modId xmlns:p14="http://schemas.microsoft.com/office/powerpoint/2010/main" val="2003591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55220941"/>
                    </a:ext>
                  </a:extLst>
                </a:gridCol>
                <a:gridCol w="1481328">
                  <a:extLst>
                    <a:ext uri="{9D8B030D-6E8A-4147-A177-3AD203B41FA5}">
                      <a16:colId xmlns:a16="http://schemas.microsoft.com/office/drawing/2014/main" val="1189120881"/>
                    </a:ext>
                  </a:extLst>
                </a:gridCol>
                <a:gridCol w="329184">
                  <a:extLst>
                    <a:ext uri="{9D8B030D-6E8A-4147-A177-3AD203B41FA5}">
                      <a16:colId xmlns:a16="http://schemas.microsoft.com/office/drawing/2014/main" val="67809119"/>
                    </a:ext>
                  </a:extLst>
                </a:gridCol>
                <a:gridCol w="329184">
                  <a:extLst>
                    <a:ext uri="{9D8B030D-6E8A-4147-A177-3AD203B41FA5}">
                      <a16:colId xmlns:a16="http://schemas.microsoft.com/office/drawing/2014/main" val="3236507636"/>
                    </a:ext>
                  </a:extLst>
                </a:gridCol>
                <a:gridCol w="329184">
                  <a:extLst>
                    <a:ext uri="{9D8B030D-6E8A-4147-A177-3AD203B41FA5}">
                      <a16:colId xmlns:a16="http://schemas.microsoft.com/office/drawing/2014/main" val="2951841371"/>
                    </a:ext>
                  </a:extLst>
                </a:gridCol>
                <a:gridCol w="329184">
                  <a:extLst>
                    <a:ext uri="{9D8B030D-6E8A-4147-A177-3AD203B41FA5}">
                      <a16:colId xmlns:a16="http://schemas.microsoft.com/office/drawing/2014/main" val="1728094100"/>
                    </a:ext>
                  </a:extLst>
                </a:gridCol>
                <a:gridCol w="329184">
                  <a:extLst>
                    <a:ext uri="{9D8B030D-6E8A-4147-A177-3AD203B41FA5}">
                      <a16:colId xmlns:a16="http://schemas.microsoft.com/office/drawing/2014/main" val="1492602617"/>
                    </a:ext>
                  </a:extLst>
                </a:gridCol>
                <a:gridCol w="329184">
                  <a:extLst>
                    <a:ext uri="{9D8B030D-6E8A-4147-A177-3AD203B41FA5}">
                      <a16:colId xmlns:a16="http://schemas.microsoft.com/office/drawing/2014/main" val="972916788"/>
                    </a:ext>
                  </a:extLst>
                </a:gridCol>
                <a:gridCol w="329184">
                  <a:extLst>
                    <a:ext uri="{9D8B030D-6E8A-4147-A177-3AD203B41FA5}">
                      <a16:colId xmlns:a16="http://schemas.microsoft.com/office/drawing/2014/main" val="3892694284"/>
                    </a:ext>
                  </a:extLst>
                </a:gridCol>
                <a:gridCol w="329184">
                  <a:extLst>
                    <a:ext uri="{9D8B030D-6E8A-4147-A177-3AD203B41FA5}">
                      <a16:colId xmlns:a16="http://schemas.microsoft.com/office/drawing/2014/main" val="3733219035"/>
                    </a:ext>
                  </a:extLst>
                </a:gridCol>
                <a:gridCol w="329184">
                  <a:extLst>
                    <a:ext uri="{9D8B030D-6E8A-4147-A177-3AD203B41FA5}">
                      <a16:colId xmlns:a16="http://schemas.microsoft.com/office/drawing/2014/main" val="4182181424"/>
                    </a:ext>
                  </a:extLst>
                </a:gridCol>
                <a:gridCol w="329184">
                  <a:extLst>
                    <a:ext uri="{9D8B030D-6E8A-4147-A177-3AD203B41FA5}">
                      <a16:colId xmlns:a16="http://schemas.microsoft.com/office/drawing/2014/main" val="89087580"/>
                    </a:ext>
                  </a:extLst>
                </a:gridCol>
                <a:gridCol w="329184">
                  <a:extLst>
                    <a:ext uri="{9D8B030D-6E8A-4147-A177-3AD203B41FA5}">
                      <a16:colId xmlns:a16="http://schemas.microsoft.com/office/drawing/2014/main" val="2145366271"/>
                    </a:ext>
                  </a:extLst>
                </a:gridCol>
                <a:gridCol w="329184">
                  <a:extLst>
                    <a:ext uri="{9D8B030D-6E8A-4147-A177-3AD203B41FA5}">
                      <a16:colId xmlns:a16="http://schemas.microsoft.com/office/drawing/2014/main" val="628804742"/>
                    </a:ext>
                  </a:extLst>
                </a:gridCol>
                <a:gridCol w="329184">
                  <a:extLst>
                    <a:ext uri="{9D8B030D-6E8A-4147-A177-3AD203B41FA5}">
                      <a16:colId xmlns:a16="http://schemas.microsoft.com/office/drawing/2014/main" val="314910673"/>
                    </a:ext>
                  </a:extLst>
                </a:gridCol>
                <a:gridCol w="329184">
                  <a:extLst>
                    <a:ext uri="{9D8B030D-6E8A-4147-A177-3AD203B41FA5}">
                      <a16:colId xmlns:a16="http://schemas.microsoft.com/office/drawing/2014/main" val="754708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81297644"/>
                  </a:ext>
                </a:extLst>
              </a:tr>
            </a:tbl>
          </a:graphicData>
        </a:graphic>
      </p:graphicFrame>
      <p:sp>
        <p:nvSpPr>
          <p:cNvPr id="4" name="Text Placeholder 3">
            <a:extLst>
              <a:ext uri="{FF2B5EF4-FFF2-40B4-BE49-F238E27FC236}">
                <a16:creationId xmlns:a16="http://schemas.microsoft.com/office/drawing/2014/main" id="{AD6468AE-CA77-4F5A-89B8-D21E61C0B9FC}"/>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601047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4A05B-3301-4D69-8B0F-A654CFE2A093}"/>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D9BE7A9E-85D4-45E7-B338-1294A103F872}"/>
              </a:ext>
            </a:extLst>
          </p:cNvPr>
          <p:cNvGraphicFramePr>
            <a:graphicFrameLocks noGrp="1"/>
          </p:cNvGraphicFramePr>
          <p:nvPr>
            <p:ph type="tbl" sz="quarter" idx="13"/>
            <p:extLst>
              <p:ext uri="{D42A27DB-BD31-4B8C-83A1-F6EECF244321}">
                <p14:modId xmlns:p14="http://schemas.microsoft.com/office/powerpoint/2010/main" val="1223196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42848883"/>
                    </a:ext>
                  </a:extLst>
                </a:gridCol>
                <a:gridCol w="1481328">
                  <a:extLst>
                    <a:ext uri="{9D8B030D-6E8A-4147-A177-3AD203B41FA5}">
                      <a16:colId xmlns:a16="http://schemas.microsoft.com/office/drawing/2014/main" val="1050599850"/>
                    </a:ext>
                  </a:extLst>
                </a:gridCol>
                <a:gridCol w="329184">
                  <a:extLst>
                    <a:ext uri="{9D8B030D-6E8A-4147-A177-3AD203B41FA5}">
                      <a16:colId xmlns:a16="http://schemas.microsoft.com/office/drawing/2014/main" val="965021332"/>
                    </a:ext>
                  </a:extLst>
                </a:gridCol>
                <a:gridCol w="329184">
                  <a:extLst>
                    <a:ext uri="{9D8B030D-6E8A-4147-A177-3AD203B41FA5}">
                      <a16:colId xmlns:a16="http://schemas.microsoft.com/office/drawing/2014/main" val="74795464"/>
                    </a:ext>
                  </a:extLst>
                </a:gridCol>
                <a:gridCol w="329184">
                  <a:extLst>
                    <a:ext uri="{9D8B030D-6E8A-4147-A177-3AD203B41FA5}">
                      <a16:colId xmlns:a16="http://schemas.microsoft.com/office/drawing/2014/main" val="4219041108"/>
                    </a:ext>
                  </a:extLst>
                </a:gridCol>
                <a:gridCol w="329184">
                  <a:extLst>
                    <a:ext uri="{9D8B030D-6E8A-4147-A177-3AD203B41FA5}">
                      <a16:colId xmlns:a16="http://schemas.microsoft.com/office/drawing/2014/main" val="2810920480"/>
                    </a:ext>
                  </a:extLst>
                </a:gridCol>
                <a:gridCol w="329184">
                  <a:extLst>
                    <a:ext uri="{9D8B030D-6E8A-4147-A177-3AD203B41FA5}">
                      <a16:colId xmlns:a16="http://schemas.microsoft.com/office/drawing/2014/main" val="2362310494"/>
                    </a:ext>
                  </a:extLst>
                </a:gridCol>
                <a:gridCol w="329184">
                  <a:extLst>
                    <a:ext uri="{9D8B030D-6E8A-4147-A177-3AD203B41FA5}">
                      <a16:colId xmlns:a16="http://schemas.microsoft.com/office/drawing/2014/main" val="3103791172"/>
                    </a:ext>
                  </a:extLst>
                </a:gridCol>
                <a:gridCol w="329184">
                  <a:extLst>
                    <a:ext uri="{9D8B030D-6E8A-4147-A177-3AD203B41FA5}">
                      <a16:colId xmlns:a16="http://schemas.microsoft.com/office/drawing/2014/main" val="1945441099"/>
                    </a:ext>
                  </a:extLst>
                </a:gridCol>
                <a:gridCol w="329184">
                  <a:extLst>
                    <a:ext uri="{9D8B030D-6E8A-4147-A177-3AD203B41FA5}">
                      <a16:colId xmlns:a16="http://schemas.microsoft.com/office/drawing/2014/main" val="942364070"/>
                    </a:ext>
                  </a:extLst>
                </a:gridCol>
                <a:gridCol w="329184">
                  <a:extLst>
                    <a:ext uri="{9D8B030D-6E8A-4147-A177-3AD203B41FA5}">
                      <a16:colId xmlns:a16="http://schemas.microsoft.com/office/drawing/2014/main" val="3185628971"/>
                    </a:ext>
                  </a:extLst>
                </a:gridCol>
                <a:gridCol w="329184">
                  <a:extLst>
                    <a:ext uri="{9D8B030D-6E8A-4147-A177-3AD203B41FA5}">
                      <a16:colId xmlns:a16="http://schemas.microsoft.com/office/drawing/2014/main" val="703799173"/>
                    </a:ext>
                  </a:extLst>
                </a:gridCol>
                <a:gridCol w="329184">
                  <a:extLst>
                    <a:ext uri="{9D8B030D-6E8A-4147-A177-3AD203B41FA5}">
                      <a16:colId xmlns:a16="http://schemas.microsoft.com/office/drawing/2014/main" val="3836913470"/>
                    </a:ext>
                  </a:extLst>
                </a:gridCol>
                <a:gridCol w="329184">
                  <a:extLst>
                    <a:ext uri="{9D8B030D-6E8A-4147-A177-3AD203B41FA5}">
                      <a16:colId xmlns:a16="http://schemas.microsoft.com/office/drawing/2014/main" val="2035431981"/>
                    </a:ext>
                  </a:extLst>
                </a:gridCol>
                <a:gridCol w="329184">
                  <a:extLst>
                    <a:ext uri="{9D8B030D-6E8A-4147-A177-3AD203B41FA5}">
                      <a16:colId xmlns:a16="http://schemas.microsoft.com/office/drawing/2014/main" val="803637193"/>
                    </a:ext>
                  </a:extLst>
                </a:gridCol>
                <a:gridCol w="329184">
                  <a:extLst>
                    <a:ext uri="{9D8B030D-6E8A-4147-A177-3AD203B41FA5}">
                      <a16:colId xmlns:a16="http://schemas.microsoft.com/office/drawing/2014/main" val="2458318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76723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- 2025-07-09 14:19:31</a:t>
                      </a:r>
                      <a:r>
                        <a:rPr kumimoji="0" lang="en-US" sz="1000" b="0" i="0" u="none" strike="noStrike" kern="1200" cap="none" spc="0" normalizeH="0" baseline="0" noProof="0">
                          <a:ln>
                            <a:noFill/>
                          </a:ln>
                          <a:solidFill>
                            <a:prstClr val="black"/>
                          </a:solidFill>
                          <a:effectLst/>
                          <a:uLnTx/>
                          <a:uFillTx/>
                          <a:latin typeface="Calibri"/>
                          <a:ea typeface="+mn-ea"/>
                          <a:cs typeface="+mn-cs"/>
                        </a:rPr>
                        <a:t>
 We are excited to officially welcome our new CEO, Kenyu Okuda!
Our Jersey City office enjoyed a special lunch with Kenyu to connect, share a meal, and hear directly from our new leader.
Kenyu gave an inspiring welcome speech as our employees from across the U.S. tuned in to listen. Our new CEO has us energized and looking forward to the shared successes and future ahead!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https://quintly-eu-image-storage.s3.amazonaws.com/e33bbb9956bb05844e7317a82c09a400/f970d33c8c9a4088a42f7c8ef3e29dbb.jpg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929043893"/>
                  </a:ext>
                </a:extLst>
              </a:tr>
            </a:tbl>
          </a:graphicData>
        </a:graphic>
      </p:graphicFrame>
      <p:sp>
        <p:nvSpPr>
          <p:cNvPr id="4" name="Text Placeholder 3">
            <a:extLst>
              <a:ext uri="{FF2B5EF4-FFF2-40B4-BE49-F238E27FC236}">
                <a16:creationId xmlns:a16="http://schemas.microsoft.com/office/drawing/2014/main" id="{E1CF6742-C25E-4C7E-A17C-F0992ACD27D6}"/>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418491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19088-2C91-4C89-8492-435B6B7081E4}"/>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A5F1D113-8574-40DB-A04E-D4E41D4F644B}"/>
              </a:ext>
            </a:extLst>
          </p:cNvPr>
          <p:cNvGraphicFramePr>
            <a:graphicFrameLocks noGrp="1"/>
          </p:cNvGraphicFramePr>
          <p:nvPr>
            <p:ph type="tbl" sz="quarter" idx="13"/>
            <p:extLst>
              <p:ext uri="{D42A27DB-BD31-4B8C-83A1-F6EECF244321}">
                <p14:modId xmlns:p14="http://schemas.microsoft.com/office/powerpoint/2010/main" val="2524231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41030116"/>
                    </a:ext>
                  </a:extLst>
                </a:gridCol>
                <a:gridCol w="1481328">
                  <a:extLst>
                    <a:ext uri="{9D8B030D-6E8A-4147-A177-3AD203B41FA5}">
                      <a16:colId xmlns:a16="http://schemas.microsoft.com/office/drawing/2014/main" val="51079604"/>
                    </a:ext>
                  </a:extLst>
                </a:gridCol>
                <a:gridCol w="329184">
                  <a:extLst>
                    <a:ext uri="{9D8B030D-6E8A-4147-A177-3AD203B41FA5}">
                      <a16:colId xmlns:a16="http://schemas.microsoft.com/office/drawing/2014/main" val="3053043346"/>
                    </a:ext>
                  </a:extLst>
                </a:gridCol>
                <a:gridCol w="329184">
                  <a:extLst>
                    <a:ext uri="{9D8B030D-6E8A-4147-A177-3AD203B41FA5}">
                      <a16:colId xmlns:a16="http://schemas.microsoft.com/office/drawing/2014/main" val="2195878612"/>
                    </a:ext>
                  </a:extLst>
                </a:gridCol>
                <a:gridCol w="329184">
                  <a:extLst>
                    <a:ext uri="{9D8B030D-6E8A-4147-A177-3AD203B41FA5}">
                      <a16:colId xmlns:a16="http://schemas.microsoft.com/office/drawing/2014/main" val="1405978047"/>
                    </a:ext>
                  </a:extLst>
                </a:gridCol>
                <a:gridCol w="329184">
                  <a:extLst>
                    <a:ext uri="{9D8B030D-6E8A-4147-A177-3AD203B41FA5}">
                      <a16:colId xmlns:a16="http://schemas.microsoft.com/office/drawing/2014/main" val="2816105160"/>
                    </a:ext>
                  </a:extLst>
                </a:gridCol>
                <a:gridCol w="329184">
                  <a:extLst>
                    <a:ext uri="{9D8B030D-6E8A-4147-A177-3AD203B41FA5}">
                      <a16:colId xmlns:a16="http://schemas.microsoft.com/office/drawing/2014/main" val="288238121"/>
                    </a:ext>
                  </a:extLst>
                </a:gridCol>
                <a:gridCol w="329184">
                  <a:extLst>
                    <a:ext uri="{9D8B030D-6E8A-4147-A177-3AD203B41FA5}">
                      <a16:colId xmlns:a16="http://schemas.microsoft.com/office/drawing/2014/main" val="136180297"/>
                    </a:ext>
                  </a:extLst>
                </a:gridCol>
                <a:gridCol w="329184">
                  <a:extLst>
                    <a:ext uri="{9D8B030D-6E8A-4147-A177-3AD203B41FA5}">
                      <a16:colId xmlns:a16="http://schemas.microsoft.com/office/drawing/2014/main" val="2254710589"/>
                    </a:ext>
                  </a:extLst>
                </a:gridCol>
                <a:gridCol w="329184">
                  <a:extLst>
                    <a:ext uri="{9D8B030D-6E8A-4147-A177-3AD203B41FA5}">
                      <a16:colId xmlns:a16="http://schemas.microsoft.com/office/drawing/2014/main" val="778099003"/>
                    </a:ext>
                  </a:extLst>
                </a:gridCol>
                <a:gridCol w="329184">
                  <a:extLst>
                    <a:ext uri="{9D8B030D-6E8A-4147-A177-3AD203B41FA5}">
                      <a16:colId xmlns:a16="http://schemas.microsoft.com/office/drawing/2014/main" val="3974311654"/>
                    </a:ext>
                  </a:extLst>
                </a:gridCol>
                <a:gridCol w="329184">
                  <a:extLst>
                    <a:ext uri="{9D8B030D-6E8A-4147-A177-3AD203B41FA5}">
                      <a16:colId xmlns:a16="http://schemas.microsoft.com/office/drawing/2014/main" val="1021514081"/>
                    </a:ext>
                  </a:extLst>
                </a:gridCol>
                <a:gridCol w="329184">
                  <a:extLst>
                    <a:ext uri="{9D8B030D-6E8A-4147-A177-3AD203B41FA5}">
                      <a16:colId xmlns:a16="http://schemas.microsoft.com/office/drawing/2014/main" val="2228057706"/>
                    </a:ext>
                  </a:extLst>
                </a:gridCol>
                <a:gridCol w="329184">
                  <a:extLst>
                    <a:ext uri="{9D8B030D-6E8A-4147-A177-3AD203B41FA5}">
                      <a16:colId xmlns:a16="http://schemas.microsoft.com/office/drawing/2014/main" val="3021944473"/>
                    </a:ext>
                  </a:extLst>
                </a:gridCol>
                <a:gridCol w="329184">
                  <a:extLst>
                    <a:ext uri="{9D8B030D-6E8A-4147-A177-3AD203B41FA5}">
                      <a16:colId xmlns:a16="http://schemas.microsoft.com/office/drawing/2014/main" val="1018656904"/>
                    </a:ext>
                  </a:extLst>
                </a:gridCol>
                <a:gridCol w="329184">
                  <a:extLst>
                    <a:ext uri="{9D8B030D-6E8A-4147-A177-3AD203B41FA5}">
                      <a16:colId xmlns:a16="http://schemas.microsoft.com/office/drawing/2014/main" val="432958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648408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- 2025-07-01 16:27:29</a:t>
                      </a:r>
                      <a:r>
                        <a:rPr kumimoji="0" lang="en-US" sz="1000" b="0" i="0" u="none" strike="noStrike" kern="1200" cap="none" spc="0" normalizeH="0" baseline="0" noProof="0">
                          <a:ln>
                            <a:noFill/>
                          </a:ln>
                          <a:solidFill>
                            <a:prstClr val="black"/>
                          </a:solidFill>
                          <a:effectLst/>
                          <a:uLnTx/>
                          <a:uFillTx/>
                          <a:latin typeface="Calibri"/>
                          <a:ea typeface="+mn-ea"/>
                          <a:cs typeface="+mn-cs"/>
                        </a:rPr>
                        <a:t>
 We are pleased to share that TMA has resumed regular business operations following a network outage.
Thank you to our customers, agents, and brokers for your continued trust and support. We appreciate your patience while we address any technical issues that may arise.
TMAmerica.com and MyTMM remain available, and you can always reach out to us for any additional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Status</a:t>
                      </a:r>
                    </a:p>
                  </a:txBody>
                  <a:tcPr/>
                </a:tc>
                <a:extLst>
                  <a:ext uri="{0D108BD9-81ED-4DB2-BD59-A6C34878D82A}">
                    <a16:rowId xmlns:a16="http://schemas.microsoft.com/office/drawing/2014/main" val="94517993"/>
                  </a:ext>
                </a:extLst>
              </a:tr>
            </a:tbl>
          </a:graphicData>
        </a:graphic>
      </p:graphicFrame>
      <p:sp>
        <p:nvSpPr>
          <p:cNvPr id="4" name="Text Placeholder 3">
            <a:extLst>
              <a:ext uri="{FF2B5EF4-FFF2-40B4-BE49-F238E27FC236}">
                <a16:creationId xmlns:a16="http://schemas.microsoft.com/office/drawing/2014/main" id="{D7E8D04F-20FD-4394-9E74-27FBF923934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974475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2CE4F-0649-458E-8AEA-68698AB739A1}"/>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C56871B4-5D0D-42F6-A53E-4D9C2A7F25F5}"/>
              </a:ext>
            </a:extLst>
          </p:cNvPr>
          <p:cNvGraphicFramePr>
            <a:graphicFrameLocks noGrp="1"/>
          </p:cNvGraphicFramePr>
          <p:nvPr>
            <p:ph type="tbl" sz="quarter" idx="13"/>
            <p:extLst>
              <p:ext uri="{D42A27DB-BD31-4B8C-83A1-F6EECF244321}">
                <p14:modId xmlns:p14="http://schemas.microsoft.com/office/powerpoint/2010/main" val="1038214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49105722"/>
                    </a:ext>
                  </a:extLst>
                </a:gridCol>
                <a:gridCol w="1481328">
                  <a:extLst>
                    <a:ext uri="{9D8B030D-6E8A-4147-A177-3AD203B41FA5}">
                      <a16:colId xmlns:a16="http://schemas.microsoft.com/office/drawing/2014/main" val="2942499597"/>
                    </a:ext>
                  </a:extLst>
                </a:gridCol>
                <a:gridCol w="329184">
                  <a:extLst>
                    <a:ext uri="{9D8B030D-6E8A-4147-A177-3AD203B41FA5}">
                      <a16:colId xmlns:a16="http://schemas.microsoft.com/office/drawing/2014/main" val="2369753444"/>
                    </a:ext>
                  </a:extLst>
                </a:gridCol>
                <a:gridCol w="329184">
                  <a:extLst>
                    <a:ext uri="{9D8B030D-6E8A-4147-A177-3AD203B41FA5}">
                      <a16:colId xmlns:a16="http://schemas.microsoft.com/office/drawing/2014/main" val="565914976"/>
                    </a:ext>
                  </a:extLst>
                </a:gridCol>
                <a:gridCol w="329184">
                  <a:extLst>
                    <a:ext uri="{9D8B030D-6E8A-4147-A177-3AD203B41FA5}">
                      <a16:colId xmlns:a16="http://schemas.microsoft.com/office/drawing/2014/main" val="1975767352"/>
                    </a:ext>
                  </a:extLst>
                </a:gridCol>
                <a:gridCol w="329184">
                  <a:extLst>
                    <a:ext uri="{9D8B030D-6E8A-4147-A177-3AD203B41FA5}">
                      <a16:colId xmlns:a16="http://schemas.microsoft.com/office/drawing/2014/main" val="1451506201"/>
                    </a:ext>
                  </a:extLst>
                </a:gridCol>
                <a:gridCol w="329184">
                  <a:extLst>
                    <a:ext uri="{9D8B030D-6E8A-4147-A177-3AD203B41FA5}">
                      <a16:colId xmlns:a16="http://schemas.microsoft.com/office/drawing/2014/main" val="2068427951"/>
                    </a:ext>
                  </a:extLst>
                </a:gridCol>
                <a:gridCol w="329184">
                  <a:extLst>
                    <a:ext uri="{9D8B030D-6E8A-4147-A177-3AD203B41FA5}">
                      <a16:colId xmlns:a16="http://schemas.microsoft.com/office/drawing/2014/main" val="1169558601"/>
                    </a:ext>
                  </a:extLst>
                </a:gridCol>
                <a:gridCol w="329184">
                  <a:extLst>
                    <a:ext uri="{9D8B030D-6E8A-4147-A177-3AD203B41FA5}">
                      <a16:colId xmlns:a16="http://schemas.microsoft.com/office/drawing/2014/main" val="1314792203"/>
                    </a:ext>
                  </a:extLst>
                </a:gridCol>
                <a:gridCol w="329184">
                  <a:extLst>
                    <a:ext uri="{9D8B030D-6E8A-4147-A177-3AD203B41FA5}">
                      <a16:colId xmlns:a16="http://schemas.microsoft.com/office/drawing/2014/main" val="1370124027"/>
                    </a:ext>
                  </a:extLst>
                </a:gridCol>
                <a:gridCol w="329184">
                  <a:extLst>
                    <a:ext uri="{9D8B030D-6E8A-4147-A177-3AD203B41FA5}">
                      <a16:colId xmlns:a16="http://schemas.microsoft.com/office/drawing/2014/main" val="223050092"/>
                    </a:ext>
                  </a:extLst>
                </a:gridCol>
                <a:gridCol w="329184">
                  <a:extLst>
                    <a:ext uri="{9D8B030D-6E8A-4147-A177-3AD203B41FA5}">
                      <a16:colId xmlns:a16="http://schemas.microsoft.com/office/drawing/2014/main" val="4158746253"/>
                    </a:ext>
                  </a:extLst>
                </a:gridCol>
                <a:gridCol w="329184">
                  <a:extLst>
                    <a:ext uri="{9D8B030D-6E8A-4147-A177-3AD203B41FA5}">
                      <a16:colId xmlns:a16="http://schemas.microsoft.com/office/drawing/2014/main" val="2510358234"/>
                    </a:ext>
                  </a:extLst>
                </a:gridCol>
                <a:gridCol w="329184">
                  <a:extLst>
                    <a:ext uri="{9D8B030D-6E8A-4147-A177-3AD203B41FA5}">
                      <a16:colId xmlns:a16="http://schemas.microsoft.com/office/drawing/2014/main" val="4282467898"/>
                    </a:ext>
                  </a:extLst>
                </a:gridCol>
                <a:gridCol w="329184">
                  <a:extLst>
                    <a:ext uri="{9D8B030D-6E8A-4147-A177-3AD203B41FA5}">
                      <a16:colId xmlns:a16="http://schemas.microsoft.com/office/drawing/2014/main" val="855681978"/>
                    </a:ext>
                  </a:extLst>
                </a:gridCol>
                <a:gridCol w="329184">
                  <a:extLst>
                    <a:ext uri="{9D8B030D-6E8A-4147-A177-3AD203B41FA5}">
                      <a16:colId xmlns:a16="http://schemas.microsoft.com/office/drawing/2014/main" val="1692861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9200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- 2025-07-31 16:05:51</a:t>
                      </a:r>
                      <a:r>
                        <a:rPr kumimoji="0" lang="en-US" sz="1000" b="0" i="0" u="none" strike="noStrike" kern="1200" cap="none" spc="0" normalizeH="0" baseline="0" noProof="0">
                          <a:ln>
                            <a:noFill/>
                          </a:ln>
                          <a:solidFill>
                            <a:prstClr val="black"/>
                          </a:solidFill>
                          <a:effectLst/>
                          <a:uLnTx/>
                          <a:uFillTx/>
                          <a:latin typeface="Calibri"/>
                          <a:ea typeface="+mn-ea"/>
                          <a:cs typeface="+mn-cs"/>
                        </a:rPr>
                        <a:t>
 Happy National Intern Day!
We're excited to recognize the talents and contributions of our incredible interns as they prepare to become the future leaders in insurance.
What better way to celebrate National Intern Day than showcasing the conclusion of our 2025 Summer Intern Program? Yesterday, our interns gave their final presentations on natural catastrophes and their growing impact on the commercial property insurance industry, a project they've worked on over the last nine weeks. Our interns also enjoyed a delicious treat during Tokio Marine Intern Day, where they had the opportunity to connect with other interns across Tokio Marine Group companies. 
We wish our interns the best as they head back to campus. We know their futures are bright!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https://quintly-eu-image-storage.s3.amazonaws.com/e33bbb9956bb05844e7317a82c09a400/c2306807012ccad1ff23a225a4a8fa2d.jpg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12499582"/>
                  </a:ext>
                </a:extLst>
              </a:tr>
            </a:tbl>
          </a:graphicData>
        </a:graphic>
      </p:graphicFrame>
      <p:sp>
        <p:nvSpPr>
          <p:cNvPr id="4" name="Text Placeholder 3">
            <a:extLst>
              <a:ext uri="{FF2B5EF4-FFF2-40B4-BE49-F238E27FC236}">
                <a16:creationId xmlns:a16="http://schemas.microsoft.com/office/drawing/2014/main" id="{AE622AA0-6331-46E7-94DA-D9B04ACAC188}"/>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656355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9B6A8B-D8B8-4A9B-9A71-FD63F77CE440}"/>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3F53F5F1-6028-495A-B778-A7E52A6BBCEA}"/>
              </a:ext>
            </a:extLst>
          </p:cNvPr>
          <p:cNvGraphicFramePr>
            <a:graphicFrameLocks noGrp="1"/>
          </p:cNvGraphicFramePr>
          <p:nvPr>
            <p:ph type="tbl" sz="quarter" idx="13"/>
            <p:extLst>
              <p:ext uri="{D42A27DB-BD31-4B8C-83A1-F6EECF244321}">
                <p14:modId xmlns:p14="http://schemas.microsoft.com/office/powerpoint/2010/main" val="555476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29625667"/>
                    </a:ext>
                  </a:extLst>
                </a:gridCol>
                <a:gridCol w="576072">
                  <a:extLst>
                    <a:ext uri="{9D8B030D-6E8A-4147-A177-3AD203B41FA5}">
                      <a16:colId xmlns:a16="http://schemas.microsoft.com/office/drawing/2014/main" val="3013505999"/>
                    </a:ext>
                  </a:extLst>
                </a:gridCol>
                <a:gridCol w="576072">
                  <a:extLst>
                    <a:ext uri="{9D8B030D-6E8A-4147-A177-3AD203B41FA5}">
                      <a16:colId xmlns:a16="http://schemas.microsoft.com/office/drawing/2014/main" val="3753685331"/>
                    </a:ext>
                  </a:extLst>
                </a:gridCol>
                <a:gridCol w="576072">
                  <a:extLst>
                    <a:ext uri="{9D8B030D-6E8A-4147-A177-3AD203B41FA5}">
                      <a16:colId xmlns:a16="http://schemas.microsoft.com/office/drawing/2014/main" val="3163719870"/>
                    </a:ext>
                  </a:extLst>
                </a:gridCol>
                <a:gridCol w="576072">
                  <a:extLst>
                    <a:ext uri="{9D8B030D-6E8A-4147-A177-3AD203B41FA5}">
                      <a16:colId xmlns:a16="http://schemas.microsoft.com/office/drawing/2014/main" val="3581649921"/>
                    </a:ext>
                  </a:extLst>
                </a:gridCol>
                <a:gridCol w="576072">
                  <a:extLst>
                    <a:ext uri="{9D8B030D-6E8A-4147-A177-3AD203B41FA5}">
                      <a16:colId xmlns:a16="http://schemas.microsoft.com/office/drawing/2014/main" val="3159218819"/>
                    </a:ext>
                  </a:extLst>
                </a:gridCol>
                <a:gridCol w="576072">
                  <a:extLst>
                    <a:ext uri="{9D8B030D-6E8A-4147-A177-3AD203B41FA5}">
                      <a16:colId xmlns:a16="http://schemas.microsoft.com/office/drawing/2014/main" val="3202945737"/>
                    </a:ext>
                  </a:extLst>
                </a:gridCol>
                <a:gridCol w="576072">
                  <a:extLst>
                    <a:ext uri="{9D8B030D-6E8A-4147-A177-3AD203B41FA5}">
                      <a16:colId xmlns:a16="http://schemas.microsoft.com/office/drawing/2014/main" val="3290235541"/>
                    </a:ext>
                  </a:extLst>
                </a:gridCol>
                <a:gridCol w="576072">
                  <a:extLst>
                    <a:ext uri="{9D8B030D-6E8A-4147-A177-3AD203B41FA5}">
                      <a16:colId xmlns:a16="http://schemas.microsoft.com/office/drawing/2014/main" val="3588540355"/>
                    </a:ext>
                  </a:extLst>
                </a:gridCol>
                <a:gridCol w="576072">
                  <a:extLst>
                    <a:ext uri="{9D8B030D-6E8A-4147-A177-3AD203B41FA5}">
                      <a16:colId xmlns:a16="http://schemas.microsoft.com/office/drawing/2014/main" val="7750772"/>
                    </a:ext>
                  </a:extLst>
                </a:gridCol>
                <a:gridCol w="576072">
                  <a:extLst>
                    <a:ext uri="{9D8B030D-6E8A-4147-A177-3AD203B41FA5}">
                      <a16:colId xmlns:a16="http://schemas.microsoft.com/office/drawing/2014/main" val="3398709505"/>
                    </a:ext>
                  </a:extLst>
                </a:gridCol>
                <a:gridCol w="576072">
                  <a:extLst>
                    <a:ext uri="{9D8B030D-6E8A-4147-A177-3AD203B41FA5}">
                      <a16:colId xmlns:a16="http://schemas.microsoft.com/office/drawing/2014/main" val="3569523113"/>
                    </a:ext>
                  </a:extLst>
                </a:gridCol>
                <a:gridCol w="576072">
                  <a:extLst>
                    <a:ext uri="{9D8B030D-6E8A-4147-A177-3AD203B41FA5}">
                      <a16:colId xmlns:a16="http://schemas.microsoft.com/office/drawing/2014/main" val="217503217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18108549"/>
                  </a:ext>
                </a:extLst>
              </a:tr>
              <a:tr h="370840">
                <a:tc>
                  <a:txBody>
                    <a:bodyPr/>
                    <a:lstStyle/>
                    <a:p>
                      <a:r>
                        <a:rPr lang="en-US" sz="1000"/>
                        <a:t>293</a:t>
                      </a:r>
                    </a:p>
                  </a:txBody>
                  <a:tcPr/>
                </a:tc>
                <a:tc>
                  <a:txBody>
                    <a:bodyPr/>
                    <a:lstStyle/>
                    <a:p>
                      <a:r>
                        <a:rPr lang="en-US" sz="1000"/>
                        <a:t>-1</a:t>
                      </a:r>
                    </a:p>
                  </a:txBody>
                  <a:tcPr/>
                </a:tc>
                <a:tc>
                  <a:txBody>
                    <a:bodyPr/>
                    <a:lstStyle/>
                    <a:p>
                      <a:r>
                        <a:rPr lang="en-US" sz="1000"/>
                        <a:t>19</a:t>
                      </a:r>
                    </a:p>
                  </a:txBody>
                  <a:tcPr/>
                </a:tc>
                <a:tc>
                  <a:txBody>
                    <a:bodyPr/>
                    <a:lstStyle/>
                    <a:p>
                      <a:r>
                        <a:rPr lang="en-US" sz="1000"/>
                        <a:t>13</a:t>
                      </a:r>
                    </a:p>
                  </a:txBody>
                  <a:tcPr/>
                </a:tc>
                <a:tc>
                  <a:txBody>
                    <a:bodyPr/>
                    <a:lstStyle/>
                    <a:p>
                      <a:r>
                        <a:rPr lang="en-US" sz="1000"/>
                        <a:t>0</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14</a:t>
                      </a:r>
                    </a:p>
                  </a:txBody>
                  <a:tcPr/>
                </a:tc>
                <a:tc>
                  <a:txBody>
                    <a:bodyPr/>
                    <a:lstStyle/>
                    <a:p>
                      <a:r>
                        <a:rPr lang="en-US" sz="1000"/>
                        <a:t>5</a:t>
                      </a:r>
                    </a:p>
                  </a:txBody>
                  <a:tcPr/>
                </a:tc>
                <a:tc>
                  <a:txBody>
                    <a:bodyPr/>
                    <a:lstStyle/>
                    <a:p>
                      <a:r>
                        <a:rPr lang="en-US" sz="1000"/>
                        <a:t>2</a:t>
                      </a:r>
                    </a:p>
                  </a:txBody>
                  <a:tcPr/>
                </a:tc>
                <a:tc>
                  <a:txBody>
                    <a:bodyPr/>
                    <a:lstStyle/>
                    <a:p>
                      <a:r>
                        <a:rPr lang="en-US" sz="1000"/>
                        <a:t>0.4988 %</a:t>
                      </a:r>
                    </a:p>
                  </a:txBody>
                  <a:tcPr/>
                </a:tc>
                <a:tc>
                  <a:txBody>
                    <a:bodyPr/>
                    <a:lstStyle/>
                    <a:p>
                      <a:r>
                        <a:rPr lang="en-US" sz="1000"/>
                        <a:t>0.0 %</a:t>
                      </a:r>
                    </a:p>
                  </a:txBody>
                  <a:tcPr/>
                </a:tc>
                <a:extLst>
                  <a:ext uri="{0D108BD9-81ED-4DB2-BD59-A6C34878D82A}">
                    <a16:rowId xmlns:a16="http://schemas.microsoft.com/office/drawing/2014/main" val="2944156034"/>
                  </a:ext>
                </a:extLst>
              </a:tr>
            </a:tbl>
          </a:graphicData>
        </a:graphic>
      </p:graphicFrame>
      <p:sp>
        <p:nvSpPr>
          <p:cNvPr id="4" name="Text Placeholder 3">
            <a:extLst>
              <a:ext uri="{FF2B5EF4-FFF2-40B4-BE49-F238E27FC236}">
                <a16:creationId xmlns:a16="http://schemas.microsoft.com/office/drawing/2014/main" id="{0168706D-13BC-465D-B5E0-471FDB59B43A}"/>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58483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2B8FB-D8BA-4637-89C5-43ABA05EF213}"/>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13283CC-2533-42AC-8785-CA6C280EF898}"/>
              </a:ext>
            </a:extLst>
          </p:cNvPr>
          <p:cNvGraphicFramePr>
            <a:graphicFrameLocks noGrp="1"/>
          </p:cNvGraphicFramePr>
          <p:nvPr>
            <p:ph type="chart" sz="quarter" idx="13"/>
            <p:extLst>
              <p:ext uri="{D42A27DB-BD31-4B8C-83A1-F6EECF244321}">
                <p14:modId xmlns:p14="http://schemas.microsoft.com/office/powerpoint/2010/main" val="19688024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9F3561-BFD4-421B-8810-0B3C7B25DBF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2698D2C-4E60-42C7-9F91-60DF05F0C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58580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A55B2-554C-4082-971B-FBAEA2AD61D5}"/>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B5ECE285-634B-4919-838D-1995905AA000}"/>
              </a:ext>
            </a:extLst>
          </p:cNvPr>
          <p:cNvGraphicFramePr>
            <a:graphicFrameLocks noGrp="1"/>
          </p:cNvGraphicFramePr>
          <p:nvPr>
            <p:ph type="chart" sz="quarter" idx="13"/>
            <p:extLst>
              <p:ext uri="{D42A27DB-BD31-4B8C-83A1-F6EECF244321}">
                <p14:modId xmlns:p14="http://schemas.microsoft.com/office/powerpoint/2010/main" val="2326867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097F4E-F235-43CD-B963-D4D0EBA41E5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084B06D-81A9-4EA5-A7E4-8185DEFA86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80201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4AB09-1EC8-4E58-9D91-7DBED3AD3C17}"/>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94EA9D89-2684-4DDE-B811-A2409CF8AA0C}"/>
              </a:ext>
            </a:extLst>
          </p:cNvPr>
          <p:cNvGraphicFramePr>
            <a:graphicFrameLocks noGrp="1"/>
          </p:cNvGraphicFramePr>
          <p:nvPr>
            <p:ph type="chart" sz="quarter" idx="13"/>
            <p:extLst>
              <p:ext uri="{D42A27DB-BD31-4B8C-83A1-F6EECF244321}">
                <p14:modId xmlns:p14="http://schemas.microsoft.com/office/powerpoint/2010/main" val="12572943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81EFA7-FC10-438C-A41F-220C6927FC5E}"/>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6E0DEE8-B7DC-4969-AF96-68721DFBB3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2024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E2820-35C9-4BAF-9C7A-A9D6146F1A1B}"/>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4F35D9B5-780D-49EE-BB64-2281A5F5A610}"/>
              </a:ext>
            </a:extLst>
          </p:cNvPr>
          <p:cNvGraphicFramePr>
            <a:graphicFrameLocks noGrp="1"/>
          </p:cNvGraphicFramePr>
          <p:nvPr>
            <p:ph type="tbl" sz="quarter" idx="13"/>
            <p:extLst>
              <p:ext uri="{D42A27DB-BD31-4B8C-83A1-F6EECF244321}">
                <p14:modId xmlns:p14="http://schemas.microsoft.com/office/powerpoint/2010/main" val="185396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526405"/>
                    </a:ext>
                  </a:extLst>
                </a:gridCol>
                <a:gridCol w="1152144">
                  <a:extLst>
                    <a:ext uri="{9D8B030D-6E8A-4147-A177-3AD203B41FA5}">
                      <a16:colId xmlns:a16="http://schemas.microsoft.com/office/drawing/2014/main" val="3343448181"/>
                    </a:ext>
                  </a:extLst>
                </a:gridCol>
                <a:gridCol w="1152144">
                  <a:extLst>
                    <a:ext uri="{9D8B030D-6E8A-4147-A177-3AD203B41FA5}">
                      <a16:colId xmlns:a16="http://schemas.microsoft.com/office/drawing/2014/main" val="3521363406"/>
                    </a:ext>
                  </a:extLst>
                </a:gridCol>
                <a:gridCol w="1152144">
                  <a:extLst>
                    <a:ext uri="{9D8B030D-6E8A-4147-A177-3AD203B41FA5}">
                      <a16:colId xmlns:a16="http://schemas.microsoft.com/office/drawing/2014/main" val="725913916"/>
                    </a:ext>
                  </a:extLst>
                </a:gridCol>
                <a:gridCol w="1152144">
                  <a:extLst>
                    <a:ext uri="{9D8B030D-6E8A-4147-A177-3AD203B41FA5}">
                      <a16:colId xmlns:a16="http://schemas.microsoft.com/office/drawing/2014/main" val="1976758129"/>
                    </a:ext>
                  </a:extLst>
                </a:gridCol>
                <a:gridCol w="1152144">
                  <a:extLst>
                    <a:ext uri="{9D8B030D-6E8A-4147-A177-3AD203B41FA5}">
                      <a16:colId xmlns:a16="http://schemas.microsoft.com/office/drawing/2014/main" val="532866193"/>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1808449574"/>
                  </a:ext>
                </a:extLst>
              </a:tr>
              <a:tr h="370840">
                <a:tc>
                  <a:txBody>
                    <a:bodyPr/>
                    <a:lstStyle/>
                    <a:p>
                      <a:r>
                        <a:rPr lang="en-US" sz="1000" b="1"/>
                        <a:t>@TokioMAmerica - 2025-07-18 13:29:00</a:t>
                      </a:r>
                      <a:r>
                        <a:rPr lang="en-US" sz="1000"/>
                        <a:t>
 We're supporting the American Cancer Society as our July Charity of the Month. @AmericanCancerS is a cancer-fighting heavyweight, working to improve the lives of people with cancer &amp;amp; their families.
Join us in supporting this life-saving cause today! https://t.co/pgU5AWXrdq https://t.co/ewf0Ey2vzX</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1.0204 %</a:t>
                      </a:r>
                    </a:p>
                  </a:txBody>
                  <a:tcPr/>
                </a:tc>
                <a:extLst>
                  <a:ext uri="{0D108BD9-81ED-4DB2-BD59-A6C34878D82A}">
                    <a16:rowId xmlns:a16="http://schemas.microsoft.com/office/drawing/2014/main" val="3233215558"/>
                  </a:ext>
                </a:extLst>
              </a:tr>
              <a:tr h="370840">
                <a:tc>
                  <a:txBody>
                    <a:bodyPr/>
                    <a:lstStyle/>
                    <a:p>
                      <a:r>
                        <a:rPr lang="en-US" sz="1000" b="1"/>
                        <a:t>@TokioMAmerica - 2025-07-07 15:27:47</a:t>
                      </a:r>
                      <a:r>
                        <a:rPr lang="en-US" sz="1000"/>
                        <a:t>
 The US is still feeling the effects of the 2024 hurricane season, which took 326 lives &amp;amp; damaged 0.2 billion worth of property. Weather experts warn that the 2025 hurricane season will be another active year.</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1.0169 %</a:t>
                      </a:r>
                    </a:p>
                  </a:txBody>
                  <a:tcPr/>
                </a:tc>
                <a:extLst>
                  <a:ext uri="{0D108BD9-81ED-4DB2-BD59-A6C34878D82A}">
                    <a16:rowId xmlns:a16="http://schemas.microsoft.com/office/drawing/2014/main" val="3765312917"/>
                  </a:ext>
                </a:extLst>
              </a:tr>
              <a:tr h="370840">
                <a:tc>
                  <a:txBody>
                    <a:bodyPr/>
                    <a:lstStyle/>
                    <a:p>
                      <a:r>
                        <a:rPr lang="en-US" sz="1000" b="1"/>
                        <a:t>@TokioMAmerica - 2025-07-11 13:08:06</a:t>
                      </a:r>
                      <a:r>
                        <a:rPr lang="en-US" sz="1000"/>
                        <a:t>
 We're spotlighting the incredible students participating in our 2025 Summer Internship Program. Megan W. brings her love of learning to our Pasadena, CA, team while earning her degree in Business Administration from the University of Southern California.</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1.0169 %</a:t>
                      </a:r>
                    </a:p>
                  </a:txBody>
                  <a:tcPr/>
                </a:tc>
                <a:extLst>
                  <a:ext uri="{0D108BD9-81ED-4DB2-BD59-A6C34878D82A}">
                    <a16:rowId xmlns:a16="http://schemas.microsoft.com/office/drawing/2014/main" val="1833066468"/>
                  </a:ext>
                </a:extLst>
              </a:tr>
            </a:tbl>
          </a:graphicData>
        </a:graphic>
      </p:graphicFrame>
      <p:sp>
        <p:nvSpPr>
          <p:cNvPr id="4" name="Text Placeholder 3">
            <a:extLst>
              <a:ext uri="{FF2B5EF4-FFF2-40B4-BE49-F238E27FC236}">
                <a16:creationId xmlns:a16="http://schemas.microsoft.com/office/drawing/2014/main" id="{C894BE39-833A-40F3-9487-607BBEDD33AB}"/>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481022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1685B-6520-4719-A088-28CB759BCA8D}"/>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BAD57150-F484-486E-9400-43659E2B44D3}"/>
              </a:ext>
            </a:extLst>
          </p:cNvPr>
          <p:cNvGraphicFramePr>
            <a:graphicFrameLocks noGrp="1"/>
          </p:cNvGraphicFramePr>
          <p:nvPr>
            <p:ph type="tbl" sz="quarter" idx="13"/>
            <p:extLst>
              <p:ext uri="{D42A27DB-BD31-4B8C-83A1-F6EECF244321}">
                <p14:modId xmlns:p14="http://schemas.microsoft.com/office/powerpoint/2010/main" val="193173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53553718"/>
                    </a:ext>
                  </a:extLst>
                </a:gridCol>
                <a:gridCol w="658368">
                  <a:extLst>
                    <a:ext uri="{9D8B030D-6E8A-4147-A177-3AD203B41FA5}">
                      <a16:colId xmlns:a16="http://schemas.microsoft.com/office/drawing/2014/main" val="2548583797"/>
                    </a:ext>
                  </a:extLst>
                </a:gridCol>
                <a:gridCol w="658368">
                  <a:extLst>
                    <a:ext uri="{9D8B030D-6E8A-4147-A177-3AD203B41FA5}">
                      <a16:colId xmlns:a16="http://schemas.microsoft.com/office/drawing/2014/main" val="3200592452"/>
                    </a:ext>
                  </a:extLst>
                </a:gridCol>
                <a:gridCol w="658368">
                  <a:extLst>
                    <a:ext uri="{9D8B030D-6E8A-4147-A177-3AD203B41FA5}">
                      <a16:colId xmlns:a16="http://schemas.microsoft.com/office/drawing/2014/main" val="2905015677"/>
                    </a:ext>
                  </a:extLst>
                </a:gridCol>
                <a:gridCol w="658368">
                  <a:extLst>
                    <a:ext uri="{9D8B030D-6E8A-4147-A177-3AD203B41FA5}">
                      <a16:colId xmlns:a16="http://schemas.microsoft.com/office/drawing/2014/main" val="1892205036"/>
                    </a:ext>
                  </a:extLst>
                </a:gridCol>
                <a:gridCol w="658368">
                  <a:extLst>
                    <a:ext uri="{9D8B030D-6E8A-4147-A177-3AD203B41FA5}">
                      <a16:colId xmlns:a16="http://schemas.microsoft.com/office/drawing/2014/main" val="2811123986"/>
                    </a:ext>
                  </a:extLst>
                </a:gridCol>
                <a:gridCol w="658368">
                  <a:extLst>
                    <a:ext uri="{9D8B030D-6E8A-4147-A177-3AD203B41FA5}">
                      <a16:colId xmlns:a16="http://schemas.microsoft.com/office/drawing/2014/main" val="4203747957"/>
                    </a:ext>
                  </a:extLst>
                </a:gridCol>
                <a:gridCol w="658368">
                  <a:extLst>
                    <a:ext uri="{9D8B030D-6E8A-4147-A177-3AD203B41FA5}">
                      <a16:colId xmlns:a16="http://schemas.microsoft.com/office/drawing/2014/main" val="734483425"/>
                    </a:ext>
                  </a:extLst>
                </a:gridCol>
                <a:gridCol w="658368">
                  <a:extLst>
                    <a:ext uri="{9D8B030D-6E8A-4147-A177-3AD203B41FA5}">
                      <a16:colId xmlns:a16="http://schemas.microsoft.com/office/drawing/2014/main" val="1677566888"/>
                    </a:ext>
                  </a:extLst>
                </a:gridCol>
                <a:gridCol w="658368">
                  <a:extLst>
                    <a:ext uri="{9D8B030D-6E8A-4147-A177-3AD203B41FA5}">
                      <a16:colId xmlns:a16="http://schemas.microsoft.com/office/drawing/2014/main" val="947245677"/>
                    </a:ext>
                  </a:extLst>
                </a:gridCol>
                <a:gridCol w="658368">
                  <a:extLst>
                    <a:ext uri="{9D8B030D-6E8A-4147-A177-3AD203B41FA5}">
                      <a16:colId xmlns:a16="http://schemas.microsoft.com/office/drawing/2014/main" val="3084811873"/>
                    </a:ext>
                  </a:extLst>
                </a:gridCol>
                <a:gridCol w="658368">
                  <a:extLst>
                    <a:ext uri="{9D8B030D-6E8A-4147-A177-3AD203B41FA5}">
                      <a16:colId xmlns:a16="http://schemas.microsoft.com/office/drawing/2014/main" val="365622311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00397207"/>
                  </a:ext>
                </a:extLst>
              </a:tr>
              <a:tr h="370840">
                <a:tc>
                  <a:txBody>
                    <a:bodyPr/>
                    <a:lstStyle/>
                    <a:p>
                      <a:r>
                        <a:rPr lang="en-US" sz="1000"/>
                        <a:t>24891</a:t>
                      </a:r>
                    </a:p>
                  </a:txBody>
                  <a:tcPr/>
                </a:tc>
                <a:tc>
                  <a:txBody>
                    <a:bodyPr/>
                    <a:lstStyle/>
                    <a:p>
                      <a:r>
                        <a:rPr lang="en-US" sz="1000"/>
                        <a:t>184</a:t>
                      </a:r>
                    </a:p>
                  </a:txBody>
                  <a:tcPr/>
                </a:tc>
                <a:tc>
                  <a:txBody>
                    <a:bodyPr/>
                    <a:lstStyle/>
                    <a:p>
                      <a:r>
                        <a:rPr lang="en-US" sz="1000"/>
                        <a:t>13</a:t>
                      </a:r>
                    </a:p>
                  </a:txBody>
                  <a:tcPr/>
                </a:tc>
                <a:tc>
                  <a:txBody>
                    <a:bodyPr/>
                    <a:lstStyle/>
                    <a:p>
                      <a:r>
                        <a:rPr lang="en-US" sz="1000"/>
                        <a:t>689</a:t>
                      </a:r>
                    </a:p>
                  </a:txBody>
                  <a:tcPr/>
                </a:tc>
                <a:tc>
                  <a:txBody>
                    <a:bodyPr/>
                    <a:lstStyle/>
                    <a:p>
                      <a:r>
                        <a:rPr lang="en-US" sz="1000"/>
                        <a:t>53</a:t>
                      </a:r>
                    </a:p>
                  </a:txBody>
                  <a:tcPr/>
                </a:tc>
                <a:tc>
                  <a:txBody>
                    <a:bodyPr/>
                    <a:lstStyle/>
                    <a:p>
                      <a:r>
                        <a:rPr lang="en-US" sz="1000"/>
                        <a:t>12</a:t>
                      </a:r>
                    </a:p>
                  </a:txBody>
                  <a:tcPr/>
                </a:tc>
                <a:tc>
                  <a:txBody>
                    <a:bodyPr/>
                    <a:lstStyle/>
                    <a:p>
                      <a:r>
                        <a:rPr lang="en-US" sz="1000"/>
                        <a:t>8</a:t>
                      </a:r>
                    </a:p>
                  </a:txBody>
                  <a:tcPr/>
                </a:tc>
                <a:tc>
                  <a:txBody>
                    <a:bodyPr/>
                    <a:lstStyle/>
                    <a:p>
                      <a:r>
                        <a:rPr lang="en-US" sz="1000"/>
                        <a:t>3055</a:t>
                      </a:r>
                    </a:p>
                  </a:txBody>
                  <a:tcPr/>
                </a:tc>
                <a:tc>
                  <a:txBody>
                    <a:bodyPr/>
                    <a:lstStyle/>
                    <a:p>
                      <a:r>
                        <a:rPr lang="en-US" sz="1000"/>
                        <a:t>27559</a:t>
                      </a:r>
                    </a:p>
                  </a:txBody>
                  <a:tcPr/>
                </a:tc>
                <a:tc>
                  <a:txBody>
                    <a:bodyPr/>
                    <a:lstStyle/>
                    <a:p>
                      <a:r>
                        <a:rPr lang="en-US" sz="1000"/>
                        <a:t>2119.9230769231</a:t>
                      </a:r>
                    </a:p>
                  </a:txBody>
                  <a:tcPr/>
                </a:tc>
                <a:tc>
                  <a:txBody>
                    <a:bodyPr/>
                    <a:lstStyle/>
                    <a:p>
                      <a:r>
                        <a:rPr lang="en-US" sz="1000"/>
                        <a:t>10.202837781507 %</a:t>
                      </a:r>
                    </a:p>
                  </a:txBody>
                  <a:tcPr/>
                </a:tc>
                <a:tc>
                  <a:txBody>
                    <a:bodyPr/>
                    <a:lstStyle/>
                    <a:p>
                      <a:r>
                        <a:rPr lang="en-US" sz="1000"/>
                        <a:t>490</a:t>
                      </a:r>
                    </a:p>
                  </a:txBody>
                  <a:tcPr/>
                </a:tc>
                <a:extLst>
                  <a:ext uri="{0D108BD9-81ED-4DB2-BD59-A6C34878D82A}">
                    <a16:rowId xmlns:a16="http://schemas.microsoft.com/office/drawing/2014/main" val="1313992886"/>
                  </a:ext>
                </a:extLst>
              </a:tr>
            </a:tbl>
          </a:graphicData>
        </a:graphic>
      </p:graphicFrame>
      <p:sp>
        <p:nvSpPr>
          <p:cNvPr id="4" name="Text Placeholder 3">
            <a:extLst>
              <a:ext uri="{FF2B5EF4-FFF2-40B4-BE49-F238E27FC236}">
                <a16:creationId xmlns:a16="http://schemas.microsoft.com/office/drawing/2014/main" id="{DBC0B4EF-E235-4AF7-A66B-2536AB76E2EC}"/>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12108371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AF93E-C9E4-4470-9B36-057380432A31}"/>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98F717DE-2D7E-4544-87B7-21D7046182F8}"/>
              </a:ext>
            </a:extLst>
          </p:cNvPr>
          <p:cNvGraphicFramePr>
            <a:graphicFrameLocks noGrp="1"/>
          </p:cNvGraphicFramePr>
          <p:nvPr>
            <p:ph type="chart" sz="quarter" idx="13"/>
            <p:extLst>
              <p:ext uri="{D42A27DB-BD31-4B8C-83A1-F6EECF244321}">
                <p14:modId xmlns:p14="http://schemas.microsoft.com/office/powerpoint/2010/main" val="58978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08F0FC-B86E-462D-97A4-0C8C56D95B9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9232291-7B39-460D-992C-C350EA88A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0301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8696C-FC6A-46E4-92CF-3E2D81763AD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D4ED36D-B7DB-486A-8F3B-FA7DEF0C8F83}"/>
              </a:ext>
            </a:extLst>
          </p:cNvPr>
          <p:cNvGraphicFramePr>
            <a:graphicFrameLocks noGrp="1"/>
          </p:cNvGraphicFramePr>
          <p:nvPr>
            <p:ph type="chart" sz="quarter" idx="13"/>
            <p:extLst>
              <p:ext uri="{D42A27DB-BD31-4B8C-83A1-F6EECF244321}">
                <p14:modId xmlns:p14="http://schemas.microsoft.com/office/powerpoint/2010/main" val="3694730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5354EF-6F13-4D7E-A8ED-BE713D95AB6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A6A43C9-4A79-4557-9A58-EF3C25FB59C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5968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C73D1-0CBF-4B3F-9084-30B28AEEAE5E}"/>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B7404299-B768-42B7-897B-A773EDF4C1F3}"/>
              </a:ext>
            </a:extLst>
          </p:cNvPr>
          <p:cNvGraphicFramePr>
            <a:graphicFrameLocks noGrp="1"/>
          </p:cNvGraphicFramePr>
          <p:nvPr>
            <p:ph type="chart" sz="quarter" idx="13"/>
            <p:extLst>
              <p:ext uri="{D42A27DB-BD31-4B8C-83A1-F6EECF244321}">
                <p14:modId xmlns:p14="http://schemas.microsoft.com/office/powerpoint/2010/main" val="3951024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87155-555D-408E-A82D-9325D4327A0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94261FD-775E-4685-B8A7-ACD808D5D1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0974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3D30E-00AF-4513-AA06-B6404D1ABAA4}"/>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6D2F963D-E843-4F4D-8435-53042042F876}"/>
              </a:ext>
            </a:extLst>
          </p:cNvPr>
          <p:cNvGraphicFramePr>
            <a:graphicFrameLocks noGrp="1"/>
          </p:cNvGraphicFramePr>
          <p:nvPr>
            <p:ph type="chart" sz="quarter" idx="13"/>
            <p:extLst>
              <p:ext uri="{D42A27DB-BD31-4B8C-83A1-F6EECF244321}">
                <p14:modId xmlns:p14="http://schemas.microsoft.com/office/powerpoint/2010/main" val="19848914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50274-2C8D-4257-9A51-ED3DD867B10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977AA426-7AB9-4DFB-A738-F431A68F66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18597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F39614-F199-4D36-AB14-951F83BF94C8}"/>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23836C10-E7AE-488D-90A3-1B07126E5F7F}"/>
              </a:ext>
            </a:extLst>
          </p:cNvPr>
          <p:cNvGraphicFramePr>
            <a:graphicFrameLocks noGrp="1"/>
          </p:cNvGraphicFramePr>
          <p:nvPr>
            <p:ph type="tbl" sz="quarter" idx="13"/>
            <p:extLst>
              <p:ext uri="{D42A27DB-BD31-4B8C-83A1-F6EECF244321}">
                <p14:modId xmlns:p14="http://schemas.microsoft.com/office/powerpoint/2010/main" val="1220314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82069585"/>
                    </a:ext>
                  </a:extLst>
                </a:gridCol>
                <a:gridCol w="905256">
                  <a:extLst>
                    <a:ext uri="{9D8B030D-6E8A-4147-A177-3AD203B41FA5}">
                      <a16:colId xmlns:a16="http://schemas.microsoft.com/office/drawing/2014/main" val="3128088872"/>
                    </a:ext>
                  </a:extLst>
                </a:gridCol>
                <a:gridCol w="576072">
                  <a:extLst>
                    <a:ext uri="{9D8B030D-6E8A-4147-A177-3AD203B41FA5}">
                      <a16:colId xmlns:a16="http://schemas.microsoft.com/office/drawing/2014/main" val="3332041166"/>
                    </a:ext>
                  </a:extLst>
                </a:gridCol>
                <a:gridCol w="576072">
                  <a:extLst>
                    <a:ext uri="{9D8B030D-6E8A-4147-A177-3AD203B41FA5}">
                      <a16:colId xmlns:a16="http://schemas.microsoft.com/office/drawing/2014/main" val="1567826814"/>
                    </a:ext>
                  </a:extLst>
                </a:gridCol>
                <a:gridCol w="576072">
                  <a:extLst>
                    <a:ext uri="{9D8B030D-6E8A-4147-A177-3AD203B41FA5}">
                      <a16:colId xmlns:a16="http://schemas.microsoft.com/office/drawing/2014/main" val="2244006677"/>
                    </a:ext>
                  </a:extLst>
                </a:gridCol>
                <a:gridCol w="576072">
                  <a:extLst>
                    <a:ext uri="{9D8B030D-6E8A-4147-A177-3AD203B41FA5}">
                      <a16:colId xmlns:a16="http://schemas.microsoft.com/office/drawing/2014/main" val="2399098860"/>
                    </a:ext>
                  </a:extLst>
                </a:gridCol>
                <a:gridCol w="576072">
                  <a:extLst>
                    <a:ext uri="{9D8B030D-6E8A-4147-A177-3AD203B41FA5}">
                      <a16:colId xmlns:a16="http://schemas.microsoft.com/office/drawing/2014/main" val="2584909676"/>
                    </a:ext>
                  </a:extLst>
                </a:gridCol>
                <a:gridCol w="576072">
                  <a:extLst>
                    <a:ext uri="{9D8B030D-6E8A-4147-A177-3AD203B41FA5}">
                      <a16:colId xmlns:a16="http://schemas.microsoft.com/office/drawing/2014/main" val="3951995696"/>
                    </a:ext>
                  </a:extLst>
                </a:gridCol>
                <a:gridCol w="576072">
                  <a:extLst>
                    <a:ext uri="{9D8B030D-6E8A-4147-A177-3AD203B41FA5}">
                      <a16:colId xmlns:a16="http://schemas.microsoft.com/office/drawing/2014/main" val="167574550"/>
                    </a:ext>
                  </a:extLst>
                </a:gridCol>
                <a:gridCol w="576072">
                  <a:extLst>
                    <a:ext uri="{9D8B030D-6E8A-4147-A177-3AD203B41FA5}">
                      <a16:colId xmlns:a16="http://schemas.microsoft.com/office/drawing/2014/main" val="955363267"/>
                    </a:ext>
                  </a:extLst>
                </a:gridCol>
                <a:gridCol w="576072">
                  <a:extLst>
                    <a:ext uri="{9D8B030D-6E8A-4147-A177-3AD203B41FA5}">
                      <a16:colId xmlns:a16="http://schemas.microsoft.com/office/drawing/2014/main" val="1510574925"/>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1165574440"/>
                  </a:ext>
                </a:extLst>
              </a:tr>
              <a:tr h="370840">
                <a:tc>
                  <a:txBody>
                    <a:bodyPr/>
                    <a:lstStyle/>
                    <a:p>
                      <a:r>
                        <a:rPr lang="en-US" sz="1000"/>
                        <a:t>07/09/2025 14:20:51</a:t>
                      </a:r>
                    </a:p>
                  </a:txBody>
                  <a:tcPr/>
                </a:tc>
                <a:tc>
                  <a:txBody>
                    <a:bodyPr/>
                    <a:lstStyle/>
                    <a:p>
                      <a:r>
                        <a:rPr lang="en-US" sz="1000"/>
                        <a:t>07/09/2025 14:20:51</a:t>
                      </a:r>
                    </a:p>
                  </a:txBody>
                  <a:tcPr/>
                </a:tc>
                <a:tc>
                  <a:txBody>
                    <a:bodyPr/>
                    <a:lstStyle/>
                    <a:p>
                      <a:r>
                        <a:rPr lang="en-US" sz="1000"/>
                        <a:t>Gallery</a:t>
                      </a:r>
                    </a:p>
                  </a:txBody>
                  <a:tcPr/>
                </a:tc>
                <a:tc>
                  <a:txBody>
                    <a:bodyPr/>
                    <a:lstStyle/>
                    <a:p>
                      <a:r>
                        <a:rPr lang="en-US" sz="1000"/>
                        <a:t>269</a:t>
                      </a:r>
                    </a:p>
                  </a:txBody>
                  <a:tcPr/>
                </a:tc>
                <a:tc>
                  <a:txBody>
                    <a:bodyPr/>
                    <a:lstStyle/>
                    <a:p>
                      <a:r>
                        <a:rPr lang="en-US" sz="1000"/>
                        <a:t>2</a:t>
                      </a:r>
                    </a:p>
                  </a:txBody>
                  <a:tcPr/>
                </a:tc>
                <a:tc>
                  <a:txBody>
                    <a:bodyPr/>
                    <a:lstStyle/>
                    <a:p>
                      <a:r>
                        <a:rPr lang="en-US" sz="1000"/>
                        <a:t>2</a:t>
                      </a:r>
                    </a:p>
                  </a:txBody>
                  <a:tcPr/>
                </a:tc>
                <a:tc>
                  <a:txBody>
                    <a:bodyPr/>
                    <a:lstStyle/>
                    <a:p>
                      <a:r>
                        <a:rPr lang="en-US" sz="1000"/>
                        <a:t>2003</a:t>
                      </a:r>
                    </a:p>
                  </a:txBody>
                  <a:tcPr/>
                </a:tc>
                <a:tc>
                  <a:txBody>
                    <a:bodyPr/>
                    <a:lstStyle/>
                    <a:p>
                      <a:r>
                        <a:rPr lang="en-US" sz="1000"/>
                        <a:t>29.012109623964 %</a:t>
                      </a:r>
                    </a:p>
                  </a:txBody>
                  <a:tcPr/>
                </a:tc>
                <a:tc>
                  <a:txBody>
                    <a:bodyPr/>
                    <a:lstStyle/>
                    <a:p>
                      <a:r>
                        <a:rPr lang="en-US" sz="1000"/>
                        <a:t>7845</a:t>
                      </a:r>
                    </a:p>
                  </a:txBody>
                  <a:tcPr/>
                </a:tc>
                <a:tc>
                  <a:txBody>
                    <a:bodyPr/>
                    <a:lstStyle/>
                    <a:p>
                      <a:r>
                        <a:rPr lang="en-US" sz="1000"/>
                        <a:t>3940</a:t>
                      </a:r>
                    </a:p>
                  </a:txBody>
                  <a:tcPr/>
                </a:tc>
                <a:tc>
                  <a:txBody>
                    <a:bodyPr/>
                    <a:lstStyle/>
                    <a:p>
                      <a:r>
                        <a:rPr lang="en-US" sz="1000"/>
                        <a:t>n/a</a:t>
                      </a:r>
                    </a:p>
                  </a:txBody>
                  <a:tcPr/>
                </a:tc>
                <a:extLst>
                  <a:ext uri="{0D108BD9-81ED-4DB2-BD59-A6C34878D82A}">
                    <a16:rowId xmlns:a16="http://schemas.microsoft.com/office/drawing/2014/main" val="1728763998"/>
                  </a:ext>
                </a:extLst>
              </a:tr>
              <a:tr h="370840">
                <a:tc>
                  <a:txBody>
                    <a:bodyPr/>
                    <a:lstStyle/>
                    <a:p>
                      <a:r>
                        <a:rPr lang="en-US" sz="1000"/>
                        <a:t>07/01/2025 16:27:15</a:t>
                      </a:r>
                    </a:p>
                  </a:txBody>
                  <a:tcPr/>
                </a:tc>
                <a:tc>
                  <a:txBody>
                    <a:bodyPr/>
                    <a:lstStyle/>
                    <a:p>
                      <a:r>
                        <a:rPr lang="en-US" sz="1000"/>
                        <a:t>07/01/2025 16:27:15</a:t>
                      </a:r>
                    </a:p>
                  </a:txBody>
                  <a:tcPr/>
                </a:tc>
                <a:tc>
                  <a:txBody>
                    <a:bodyPr/>
                    <a:lstStyle/>
                    <a:p>
                      <a:r>
                        <a:rPr lang="en-US" sz="1000"/>
                        <a:t>Status</a:t>
                      </a:r>
                    </a:p>
                  </a:txBody>
                  <a:tcPr/>
                </a:tc>
                <a:tc>
                  <a:txBody>
                    <a:bodyPr/>
                    <a:lstStyle/>
                    <a:p>
                      <a:r>
                        <a:rPr lang="en-US" sz="1000"/>
                        <a:t>86</a:t>
                      </a:r>
                    </a:p>
                  </a:txBody>
                  <a:tcPr/>
                </a:tc>
                <a:tc>
                  <a:txBody>
                    <a:bodyPr/>
                    <a:lstStyle/>
                    <a:p>
                      <a:r>
                        <a:rPr lang="en-US" sz="1000"/>
                        <a:t>0</a:t>
                      </a:r>
                    </a:p>
                  </a:txBody>
                  <a:tcPr/>
                </a:tc>
                <a:tc>
                  <a:txBody>
                    <a:bodyPr/>
                    <a:lstStyle/>
                    <a:p>
                      <a:r>
                        <a:rPr lang="en-US" sz="1000"/>
                        <a:t>2</a:t>
                      </a:r>
                    </a:p>
                  </a:txBody>
                  <a:tcPr/>
                </a:tc>
                <a:tc>
                  <a:txBody>
                    <a:bodyPr/>
                    <a:lstStyle/>
                    <a:p>
                      <a:r>
                        <a:rPr lang="en-US" sz="1000"/>
                        <a:t>94</a:t>
                      </a:r>
                    </a:p>
                  </a:txBody>
                  <a:tcPr/>
                </a:tc>
                <a:tc>
                  <a:txBody>
                    <a:bodyPr/>
                    <a:lstStyle/>
                    <a:p>
                      <a:r>
                        <a:rPr lang="en-US" sz="1000"/>
                        <a:t>5.1572683479739 %</a:t>
                      </a:r>
                    </a:p>
                  </a:txBody>
                  <a:tcPr/>
                </a:tc>
                <a:tc>
                  <a:txBody>
                    <a:bodyPr/>
                    <a:lstStyle/>
                    <a:p>
                      <a:r>
                        <a:rPr lang="en-US" sz="1000"/>
                        <a:t>3529</a:t>
                      </a:r>
                    </a:p>
                  </a:txBody>
                  <a:tcPr/>
                </a:tc>
                <a:tc>
                  <a:txBody>
                    <a:bodyPr/>
                    <a:lstStyle/>
                    <a:p>
                      <a:r>
                        <a:rPr lang="en-US" sz="1000"/>
                        <a:t>2245</a:t>
                      </a:r>
                    </a:p>
                  </a:txBody>
                  <a:tcPr/>
                </a:tc>
                <a:tc>
                  <a:txBody>
                    <a:bodyPr/>
                    <a:lstStyle/>
                    <a:p>
                      <a:r>
                        <a:rPr lang="en-US" sz="1000"/>
                        <a:t>n/a</a:t>
                      </a:r>
                    </a:p>
                  </a:txBody>
                  <a:tcPr/>
                </a:tc>
                <a:extLst>
                  <a:ext uri="{0D108BD9-81ED-4DB2-BD59-A6C34878D82A}">
                    <a16:rowId xmlns:a16="http://schemas.microsoft.com/office/drawing/2014/main" val="4029815001"/>
                  </a:ext>
                </a:extLst>
              </a:tr>
              <a:tr h="370840">
                <a:tc>
                  <a:txBody>
                    <a:bodyPr/>
                    <a:lstStyle/>
                    <a:p>
                      <a:r>
                        <a:rPr lang="en-US" sz="1000"/>
                        <a:t>07/14/2025 13:30:01</a:t>
                      </a:r>
                    </a:p>
                  </a:txBody>
                  <a:tcPr/>
                </a:tc>
                <a:tc>
                  <a:txBody>
                    <a:bodyPr/>
                    <a:lstStyle/>
                    <a:p>
                      <a:r>
                        <a:rPr lang="en-US" sz="1000"/>
                        <a:t>07/14/2025 13:30:01</a:t>
                      </a:r>
                    </a:p>
                  </a:txBody>
                  <a:tcPr/>
                </a:tc>
                <a:tc>
                  <a:txBody>
                    <a:bodyPr/>
                    <a:lstStyle/>
                    <a:p>
                      <a:r>
                        <a:rPr lang="en-US" sz="1000"/>
                        <a:t>Image</a:t>
                      </a:r>
                    </a:p>
                  </a:txBody>
                  <a:tcPr/>
                </a:tc>
                <a:tc>
                  <a:txBody>
                    <a:bodyPr/>
                    <a:lstStyle/>
                    <a:p>
                      <a:r>
                        <a:rPr lang="en-US" sz="1000"/>
                        <a:t>74</a:t>
                      </a:r>
                    </a:p>
                  </a:txBody>
                  <a:tcPr/>
                </a:tc>
                <a:tc>
                  <a:txBody>
                    <a:bodyPr/>
                    <a:lstStyle/>
                    <a:p>
                      <a:r>
                        <a:rPr lang="en-US" sz="1000"/>
                        <a:t>1</a:t>
                      </a:r>
                    </a:p>
                  </a:txBody>
                  <a:tcPr/>
                </a:tc>
                <a:tc>
                  <a:txBody>
                    <a:bodyPr/>
                    <a:lstStyle/>
                    <a:p>
                      <a:r>
                        <a:rPr lang="en-US" sz="1000"/>
                        <a:t>1</a:t>
                      </a:r>
                    </a:p>
                  </a:txBody>
                  <a:tcPr/>
                </a:tc>
                <a:tc>
                  <a:txBody>
                    <a:bodyPr/>
                    <a:lstStyle/>
                    <a:p>
                      <a:r>
                        <a:rPr lang="en-US" sz="1000"/>
                        <a:t>114</a:t>
                      </a:r>
                    </a:p>
                  </a:txBody>
                  <a:tcPr/>
                </a:tc>
                <a:tc>
                  <a:txBody>
                    <a:bodyPr/>
                    <a:lstStyle/>
                    <a:p>
                      <a:r>
                        <a:rPr lang="en-US" sz="1000"/>
                        <a:t>5.6014150943396 %</a:t>
                      </a:r>
                    </a:p>
                  </a:txBody>
                  <a:tcPr/>
                </a:tc>
                <a:tc>
                  <a:txBody>
                    <a:bodyPr/>
                    <a:lstStyle/>
                    <a:p>
                      <a:r>
                        <a:rPr lang="en-US" sz="1000"/>
                        <a:t>3392</a:t>
                      </a:r>
                    </a:p>
                  </a:txBody>
                  <a:tcPr/>
                </a:tc>
                <a:tc>
                  <a:txBody>
                    <a:bodyPr/>
                    <a:lstStyle/>
                    <a:p>
                      <a:r>
                        <a:rPr lang="en-US" sz="1000"/>
                        <a:t>2250</a:t>
                      </a:r>
                    </a:p>
                  </a:txBody>
                  <a:tcPr/>
                </a:tc>
                <a:tc>
                  <a:txBody>
                    <a:bodyPr/>
                    <a:lstStyle/>
                    <a:p>
                      <a:r>
                        <a:rPr lang="en-US" sz="1000"/>
                        <a:t>n/a</a:t>
                      </a:r>
                    </a:p>
                  </a:txBody>
                  <a:tcPr/>
                </a:tc>
                <a:extLst>
                  <a:ext uri="{0D108BD9-81ED-4DB2-BD59-A6C34878D82A}">
                    <a16:rowId xmlns:a16="http://schemas.microsoft.com/office/drawing/2014/main" val="4011258836"/>
                  </a:ext>
                </a:extLst>
              </a:tr>
            </a:tbl>
          </a:graphicData>
        </a:graphic>
      </p:graphicFrame>
      <p:sp>
        <p:nvSpPr>
          <p:cNvPr id="4" name="Text Placeholder 3">
            <a:extLst>
              <a:ext uri="{FF2B5EF4-FFF2-40B4-BE49-F238E27FC236}">
                <a16:creationId xmlns:a16="http://schemas.microsoft.com/office/drawing/2014/main" id="{900A6AE3-CD8F-46FF-9FFA-191A16FD3EA2}"/>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8235922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CB5F3-1A19-4CD7-B5B0-BD7B340AD5F1}"/>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7CD1309E-2037-483F-9A2F-5ECADA219B85}"/>
              </a:ext>
            </a:extLst>
          </p:cNvPr>
          <p:cNvGraphicFramePr>
            <a:graphicFrameLocks noGrp="1"/>
          </p:cNvGraphicFramePr>
          <p:nvPr>
            <p:ph type="tbl" sz="quarter" idx="13"/>
            <p:extLst>
              <p:ext uri="{D42A27DB-BD31-4B8C-83A1-F6EECF244321}">
                <p14:modId xmlns:p14="http://schemas.microsoft.com/office/powerpoint/2010/main" val="255379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54033831"/>
                    </a:ext>
                  </a:extLst>
                </a:gridCol>
                <a:gridCol w="576072">
                  <a:extLst>
                    <a:ext uri="{9D8B030D-6E8A-4147-A177-3AD203B41FA5}">
                      <a16:colId xmlns:a16="http://schemas.microsoft.com/office/drawing/2014/main" val="2989298757"/>
                    </a:ext>
                  </a:extLst>
                </a:gridCol>
                <a:gridCol w="576072">
                  <a:extLst>
                    <a:ext uri="{9D8B030D-6E8A-4147-A177-3AD203B41FA5}">
                      <a16:colId xmlns:a16="http://schemas.microsoft.com/office/drawing/2014/main" val="1444770311"/>
                    </a:ext>
                  </a:extLst>
                </a:gridCol>
                <a:gridCol w="576072">
                  <a:extLst>
                    <a:ext uri="{9D8B030D-6E8A-4147-A177-3AD203B41FA5}">
                      <a16:colId xmlns:a16="http://schemas.microsoft.com/office/drawing/2014/main" val="1844506595"/>
                    </a:ext>
                  </a:extLst>
                </a:gridCol>
                <a:gridCol w="576072">
                  <a:extLst>
                    <a:ext uri="{9D8B030D-6E8A-4147-A177-3AD203B41FA5}">
                      <a16:colId xmlns:a16="http://schemas.microsoft.com/office/drawing/2014/main" val="3040503022"/>
                    </a:ext>
                  </a:extLst>
                </a:gridCol>
                <a:gridCol w="576072">
                  <a:extLst>
                    <a:ext uri="{9D8B030D-6E8A-4147-A177-3AD203B41FA5}">
                      <a16:colId xmlns:a16="http://schemas.microsoft.com/office/drawing/2014/main" val="2729957700"/>
                    </a:ext>
                  </a:extLst>
                </a:gridCol>
                <a:gridCol w="576072">
                  <a:extLst>
                    <a:ext uri="{9D8B030D-6E8A-4147-A177-3AD203B41FA5}">
                      <a16:colId xmlns:a16="http://schemas.microsoft.com/office/drawing/2014/main" val="1148896057"/>
                    </a:ext>
                  </a:extLst>
                </a:gridCol>
                <a:gridCol w="576072">
                  <a:extLst>
                    <a:ext uri="{9D8B030D-6E8A-4147-A177-3AD203B41FA5}">
                      <a16:colId xmlns:a16="http://schemas.microsoft.com/office/drawing/2014/main" val="477582129"/>
                    </a:ext>
                  </a:extLst>
                </a:gridCol>
                <a:gridCol w="576072">
                  <a:extLst>
                    <a:ext uri="{9D8B030D-6E8A-4147-A177-3AD203B41FA5}">
                      <a16:colId xmlns:a16="http://schemas.microsoft.com/office/drawing/2014/main" val="1059831270"/>
                    </a:ext>
                  </a:extLst>
                </a:gridCol>
                <a:gridCol w="576072">
                  <a:extLst>
                    <a:ext uri="{9D8B030D-6E8A-4147-A177-3AD203B41FA5}">
                      <a16:colId xmlns:a16="http://schemas.microsoft.com/office/drawing/2014/main" val="20918267"/>
                    </a:ext>
                  </a:extLst>
                </a:gridCol>
                <a:gridCol w="576072">
                  <a:extLst>
                    <a:ext uri="{9D8B030D-6E8A-4147-A177-3AD203B41FA5}">
                      <a16:colId xmlns:a16="http://schemas.microsoft.com/office/drawing/2014/main" val="12542048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42004626"/>
                  </a:ext>
                </a:extLst>
              </a:tr>
              <a:tr h="370840">
                <a:tc>
                  <a:txBody>
                    <a:bodyPr/>
                    <a:lstStyle/>
                    <a:p>
                      <a:r>
                        <a:rPr lang="en-US" sz="1000"/>
                        <a:t>tmamerica</a:t>
                      </a:r>
                    </a:p>
                  </a:txBody>
                  <a:tcPr/>
                </a:tc>
                <a:tc>
                  <a:txBody>
                    <a:bodyPr/>
                    <a:lstStyle/>
                    <a:p>
                      <a:r>
                        <a:rPr lang="en-US" sz="1000"/>
                        <a:t>625</a:t>
                      </a:r>
                    </a:p>
                  </a:txBody>
                  <a:tcPr/>
                </a:tc>
                <a:tc>
                  <a:txBody>
                    <a:bodyPr/>
                    <a:lstStyle/>
                    <a:p>
                      <a:r>
                        <a:rPr lang="en-US" sz="1000"/>
                        <a:t>10</a:t>
                      </a:r>
                    </a:p>
                  </a:txBody>
                  <a:tcPr/>
                </a:tc>
                <a:tc>
                  <a:txBody>
                    <a:bodyPr/>
                    <a:lstStyle/>
                    <a:p>
                      <a:r>
                        <a:rPr lang="en-US" sz="1000"/>
                        <a:t>7</a:t>
                      </a:r>
                    </a:p>
                  </a:txBody>
                  <a:tcPr/>
                </a:tc>
                <a:tc>
                  <a:txBody>
                    <a:bodyPr/>
                    <a:lstStyle/>
                    <a:p>
                      <a:r>
                        <a:rPr lang="en-US" sz="1000"/>
                        <a:t>4</a:t>
                      </a:r>
                    </a:p>
                  </a:txBody>
                  <a:tcPr/>
                </a:tc>
                <a:tc>
                  <a:txBody>
                    <a:bodyPr/>
                    <a:lstStyle/>
                    <a:p>
                      <a:r>
                        <a:rPr lang="en-US" sz="1000"/>
                        <a:t>0</a:t>
                      </a:r>
                    </a:p>
                  </a:txBody>
                  <a:tcPr/>
                </a:tc>
                <a:tc>
                  <a:txBody>
                    <a:bodyPr/>
                    <a:lstStyle/>
                    <a:p>
                      <a:r>
                        <a:rPr lang="en-US" sz="1000"/>
                        <a:t>1</a:t>
                      </a:r>
                    </a:p>
                  </a:txBody>
                  <a:tcPr/>
                </a:tc>
                <a:tc>
                  <a:txBody>
                    <a:bodyPr/>
                    <a:lstStyle/>
                    <a:p>
                      <a:r>
                        <a:rPr lang="en-US" sz="1000"/>
                        <a:t>12</a:t>
                      </a:r>
                    </a:p>
                  </a:txBody>
                  <a:tcPr/>
                </a:tc>
                <a:tc>
                  <a:txBody>
                    <a:bodyPr/>
                    <a:lstStyle/>
                    <a:p>
                      <a:r>
                        <a:rPr lang="en-US" sz="1000"/>
                        <a:t>119</a:t>
                      </a:r>
                    </a:p>
                  </a:txBody>
                  <a:tcPr/>
                </a:tc>
                <a:tc>
                  <a:txBody>
                    <a:bodyPr/>
                    <a:lstStyle/>
                    <a:p>
                      <a:r>
                        <a:rPr lang="en-US" sz="1000"/>
                        <a:t>0</a:t>
                      </a:r>
                    </a:p>
                  </a:txBody>
                  <a:tcPr/>
                </a:tc>
                <a:tc>
                  <a:txBody>
                    <a:bodyPr/>
                    <a:lstStyle/>
                    <a:p>
                      <a:r>
                        <a:rPr lang="en-US" sz="1000"/>
                        <a:t>1.5995 %</a:t>
                      </a:r>
                    </a:p>
                  </a:txBody>
                  <a:tcPr/>
                </a:tc>
                <a:extLst>
                  <a:ext uri="{0D108BD9-81ED-4DB2-BD59-A6C34878D82A}">
                    <a16:rowId xmlns:a16="http://schemas.microsoft.com/office/drawing/2014/main" val="3410081306"/>
                  </a:ext>
                </a:extLst>
              </a:tr>
            </a:tbl>
          </a:graphicData>
        </a:graphic>
      </p:graphicFrame>
      <p:sp>
        <p:nvSpPr>
          <p:cNvPr id="4" name="Text Placeholder 3">
            <a:extLst>
              <a:ext uri="{FF2B5EF4-FFF2-40B4-BE49-F238E27FC236}">
                <a16:creationId xmlns:a16="http://schemas.microsoft.com/office/drawing/2014/main" id="{0FA0FC8D-80D6-4D2E-B78B-F95AD433F74C}"/>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2641298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697288-2608-4B48-8B43-647DB857081A}"/>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C305FD5-5EA0-4F7C-B279-11080AB8EE37}"/>
              </a:ext>
            </a:extLst>
          </p:cNvPr>
          <p:cNvGraphicFramePr>
            <a:graphicFrameLocks noGrp="1"/>
          </p:cNvGraphicFramePr>
          <p:nvPr>
            <p:ph type="chart" sz="quarter" idx="13"/>
            <p:extLst>
              <p:ext uri="{D42A27DB-BD31-4B8C-83A1-F6EECF244321}">
                <p14:modId xmlns:p14="http://schemas.microsoft.com/office/powerpoint/2010/main" val="41888176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139E09-5F6F-46AA-927A-1D8DAE1489B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63A5466-E33B-467E-9C31-33FBA099A8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67206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B116F-8B10-42AA-BE07-2745D932FA3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54097D5C-B90A-4765-962A-5ADEA47710B5}"/>
              </a:ext>
            </a:extLst>
          </p:cNvPr>
          <p:cNvGraphicFramePr>
            <a:graphicFrameLocks noGrp="1"/>
          </p:cNvGraphicFramePr>
          <p:nvPr>
            <p:ph type="chart" sz="quarter" idx="13"/>
            <p:extLst>
              <p:ext uri="{D42A27DB-BD31-4B8C-83A1-F6EECF244321}">
                <p14:modId xmlns:p14="http://schemas.microsoft.com/office/powerpoint/2010/main" val="1651056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4657A-311F-4AC4-846A-1A28879C0DC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9433D3A-0362-4E47-8077-338703672B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5014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1EC13-AA66-4C06-BFA9-1F1B963F359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A4CF3FF4-5D8C-4DB0-8C93-018946E98390}"/>
              </a:ext>
            </a:extLst>
          </p:cNvPr>
          <p:cNvGraphicFramePr>
            <a:graphicFrameLocks noGrp="1"/>
          </p:cNvGraphicFramePr>
          <p:nvPr>
            <p:ph type="chart" sz="quarter" idx="13"/>
            <p:extLst>
              <p:ext uri="{D42A27DB-BD31-4B8C-83A1-F6EECF244321}">
                <p14:modId xmlns:p14="http://schemas.microsoft.com/office/powerpoint/2010/main" val="2517022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A194A8-F1CB-4350-AF6F-5DB2B1B41E5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C4711591-2922-4A94-9F9D-B2BDC5B1CA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2984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B2EC2-3F0D-433C-9D9C-738D5A26BAE7}"/>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955EEC0B-6644-4276-BAF2-535D7464F393}"/>
              </a:ext>
            </a:extLst>
          </p:cNvPr>
          <p:cNvGraphicFramePr>
            <a:graphicFrameLocks noGrp="1"/>
          </p:cNvGraphicFramePr>
          <p:nvPr>
            <p:ph type="chart" sz="quarter" idx="13"/>
            <p:extLst>
              <p:ext uri="{D42A27DB-BD31-4B8C-83A1-F6EECF244321}">
                <p14:modId xmlns:p14="http://schemas.microsoft.com/office/powerpoint/2010/main" val="3005682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D827D2-15A6-4AAB-AA18-B84842DCC780}"/>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116C403-4FB5-4C87-92E6-9D7611B450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962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7A9F5-EB29-4A12-B9BC-C2A4A2B1F4A4}"/>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EF0C0354-2AE3-4177-B1D6-BB4217F11501}"/>
              </a:ext>
            </a:extLst>
          </p:cNvPr>
          <p:cNvGraphicFramePr>
            <a:graphicFrameLocks noGrp="1"/>
          </p:cNvGraphicFramePr>
          <p:nvPr>
            <p:ph type="tbl" sz="quarter" idx="13"/>
            <p:extLst>
              <p:ext uri="{D42A27DB-BD31-4B8C-83A1-F6EECF244321}">
                <p14:modId xmlns:p14="http://schemas.microsoft.com/office/powerpoint/2010/main" val="319462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20365198"/>
                    </a:ext>
                  </a:extLst>
                </a:gridCol>
                <a:gridCol w="822960">
                  <a:extLst>
                    <a:ext uri="{9D8B030D-6E8A-4147-A177-3AD203B41FA5}">
                      <a16:colId xmlns:a16="http://schemas.microsoft.com/office/drawing/2014/main" val="1655133954"/>
                    </a:ext>
                  </a:extLst>
                </a:gridCol>
                <a:gridCol w="411480">
                  <a:extLst>
                    <a:ext uri="{9D8B030D-6E8A-4147-A177-3AD203B41FA5}">
                      <a16:colId xmlns:a16="http://schemas.microsoft.com/office/drawing/2014/main" val="258214"/>
                    </a:ext>
                  </a:extLst>
                </a:gridCol>
                <a:gridCol w="411480">
                  <a:extLst>
                    <a:ext uri="{9D8B030D-6E8A-4147-A177-3AD203B41FA5}">
                      <a16:colId xmlns:a16="http://schemas.microsoft.com/office/drawing/2014/main" val="3001534743"/>
                    </a:ext>
                  </a:extLst>
                </a:gridCol>
                <a:gridCol w="411480">
                  <a:extLst>
                    <a:ext uri="{9D8B030D-6E8A-4147-A177-3AD203B41FA5}">
                      <a16:colId xmlns:a16="http://schemas.microsoft.com/office/drawing/2014/main" val="1132894253"/>
                    </a:ext>
                  </a:extLst>
                </a:gridCol>
                <a:gridCol w="411480">
                  <a:extLst>
                    <a:ext uri="{9D8B030D-6E8A-4147-A177-3AD203B41FA5}">
                      <a16:colId xmlns:a16="http://schemas.microsoft.com/office/drawing/2014/main" val="3928869554"/>
                    </a:ext>
                  </a:extLst>
                </a:gridCol>
                <a:gridCol w="411480">
                  <a:extLst>
                    <a:ext uri="{9D8B030D-6E8A-4147-A177-3AD203B41FA5}">
                      <a16:colId xmlns:a16="http://schemas.microsoft.com/office/drawing/2014/main" val="2981073720"/>
                    </a:ext>
                  </a:extLst>
                </a:gridCol>
                <a:gridCol w="411480">
                  <a:extLst>
                    <a:ext uri="{9D8B030D-6E8A-4147-A177-3AD203B41FA5}">
                      <a16:colId xmlns:a16="http://schemas.microsoft.com/office/drawing/2014/main" val="2595666261"/>
                    </a:ext>
                  </a:extLst>
                </a:gridCol>
                <a:gridCol w="411480">
                  <a:extLst>
                    <a:ext uri="{9D8B030D-6E8A-4147-A177-3AD203B41FA5}">
                      <a16:colId xmlns:a16="http://schemas.microsoft.com/office/drawing/2014/main" val="2132992502"/>
                    </a:ext>
                  </a:extLst>
                </a:gridCol>
                <a:gridCol w="411480">
                  <a:extLst>
                    <a:ext uri="{9D8B030D-6E8A-4147-A177-3AD203B41FA5}">
                      <a16:colId xmlns:a16="http://schemas.microsoft.com/office/drawing/2014/main" val="3399967554"/>
                    </a:ext>
                  </a:extLst>
                </a:gridCol>
                <a:gridCol w="411480">
                  <a:extLst>
                    <a:ext uri="{9D8B030D-6E8A-4147-A177-3AD203B41FA5}">
                      <a16:colId xmlns:a16="http://schemas.microsoft.com/office/drawing/2014/main" val="2351318390"/>
                    </a:ext>
                  </a:extLst>
                </a:gridCol>
                <a:gridCol w="411480">
                  <a:extLst>
                    <a:ext uri="{9D8B030D-6E8A-4147-A177-3AD203B41FA5}">
                      <a16:colId xmlns:a16="http://schemas.microsoft.com/office/drawing/2014/main" val="3680056405"/>
                    </a:ext>
                  </a:extLst>
                </a:gridCol>
                <a:gridCol w="411480">
                  <a:extLst>
                    <a:ext uri="{9D8B030D-6E8A-4147-A177-3AD203B41FA5}">
                      <a16:colId xmlns:a16="http://schemas.microsoft.com/office/drawing/2014/main" val="1192959037"/>
                    </a:ext>
                  </a:extLst>
                </a:gridCol>
                <a:gridCol w="411480">
                  <a:extLst>
                    <a:ext uri="{9D8B030D-6E8A-4147-A177-3AD203B41FA5}">
                      <a16:colId xmlns:a16="http://schemas.microsoft.com/office/drawing/2014/main" val="1129064378"/>
                    </a:ext>
                  </a:extLst>
                </a:gridCol>
                <a:gridCol w="411480">
                  <a:extLst>
                    <a:ext uri="{9D8B030D-6E8A-4147-A177-3AD203B41FA5}">
                      <a16:colId xmlns:a16="http://schemas.microsoft.com/office/drawing/2014/main" val="4027596427"/>
                    </a:ext>
                  </a:extLst>
                </a:gridCol>
                <a:gridCol w="411480">
                  <a:extLst>
                    <a:ext uri="{9D8B030D-6E8A-4147-A177-3AD203B41FA5}">
                      <a16:colId xmlns:a16="http://schemas.microsoft.com/office/drawing/2014/main" val="3126693557"/>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1856419145"/>
                  </a:ext>
                </a:extLst>
              </a:tr>
              <a:tr h="370840">
                <a:tc>
                  <a:txBody>
                    <a:bodyPr/>
                    <a:lstStyle/>
                    <a:p>
                      <a:r>
                        <a:rPr lang="en-US" sz="1000"/>
                        <a:t>07/09/2025 14:19:34</a:t>
                      </a:r>
                    </a:p>
                  </a:txBody>
                  <a:tcPr/>
                </a:tc>
                <a:tc>
                  <a:txBody>
                    <a:bodyPr/>
                    <a:lstStyle/>
                    <a:p>
                      <a:r>
                        <a:rPr lang="en-US" sz="1000"/>
                        <a:t>07/09/2025 14:19:34</a:t>
                      </a:r>
                    </a:p>
                  </a:txBody>
                  <a:tcPr/>
                </a:tc>
                <a:tc>
                  <a:txBody>
                    <a:bodyPr/>
                    <a:lstStyle/>
                    <a:p>
                      <a:r>
                        <a:rPr lang="en-US" sz="1000"/>
                        <a:t>Carousel</a:t>
                      </a:r>
                    </a:p>
                  </a:txBody>
                  <a:tcPr/>
                </a:tc>
                <a:tc>
                  <a:txBody>
                    <a:bodyPr/>
                    <a:lstStyle/>
                    <a:p>
                      <a:r>
                        <a:rPr lang="en-US" sz="1000"/>
                        <a:t>609</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3.61 %</a:t>
                      </a:r>
                    </a:p>
                  </a:txBody>
                  <a:tcPr/>
                </a:tc>
                <a:tc>
                  <a:txBody>
                    <a:bodyPr/>
                    <a:lstStyle/>
                    <a:p>
                      <a:r>
                        <a:rPr lang="en-US" sz="1000"/>
                        <a:t>141</a:t>
                      </a:r>
                    </a:p>
                  </a:txBody>
                  <a:tcPr/>
                </a:tc>
                <a:tc>
                  <a:txBody>
                    <a:bodyPr/>
                    <a:lstStyle/>
                    <a:p>
                      <a:r>
                        <a:rPr lang="en-US" sz="1000"/>
                        <a:t>n/a</a:t>
                      </a:r>
                    </a:p>
                  </a:txBody>
                  <a:tcPr/>
                </a:tc>
                <a:tc>
                  <a:txBody>
                    <a:bodyPr/>
                    <a:lstStyle/>
                    <a:p>
                      <a:r>
                        <a:rPr lang="en-US" sz="1000"/>
                        <a:t>3</a:t>
                      </a:r>
                    </a:p>
                  </a:txBody>
                  <a:tcPr/>
                </a:tc>
                <a:tc>
                  <a:txBody>
                    <a:bodyPr/>
                    <a:lstStyle/>
                    <a:p>
                      <a:r>
                        <a:rPr lang="en-US" sz="1000"/>
                        <a:t>0</a:t>
                      </a:r>
                    </a:p>
                  </a:txBody>
                  <a:tcPr/>
                </a:tc>
                <a:tc>
                  <a:txBody>
                    <a:bodyPr/>
                    <a:lstStyle/>
                    <a:p>
                      <a:r>
                        <a:rPr lang="en-US" sz="1000"/>
                        <a:t>3</a:t>
                      </a:r>
                    </a:p>
                  </a:txBody>
                  <a:tcPr/>
                </a:tc>
                <a:tc>
                  <a:txBody>
                    <a:bodyPr/>
                    <a:lstStyle/>
                    <a:p>
                      <a:r>
                        <a:rPr lang="en-US" sz="1000"/>
                        <a:t>0</a:t>
                      </a:r>
                    </a:p>
                  </a:txBody>
                  <a:tcPr/>
                </a:tc>
                <a:extLst>
                  <a:ext uri="{0D108BD9-81ED-4DB2-BD59-A6C34878D82A}">
                    <a16:rowId xmlns:a16="http://schemas.microsoft.com/office/drawing/2014/main" val="3835256007"/>
                  </a:ext>
                </a:extLst>
              </a:tr>
              <a:tr h="370840">
                <a:tc>
                  <a:txBody>
                    <a:bodyPr/>
                    <a:lstStyle/>
                    <a:p>
                      <a:r>
                        <a:rPr lang="en-US" sz="1000"/>
                        <a:t>07/31/2025 16:05:55</a:t>
                      </a:r>
                    </a:p>
                  </a:txBody>
                  <a:tcPr/>
                </a:tc>
                <a:tc>
                  <a:txBody>
                    <a:bodyPr/>
                    <a:lstStyle/>
                    <a:p>
                      <a:r>
                        <a:rPr lang="en-US" sz="1000"/>
                        <a:t>07/31/2025 16:05:55</a:t>
                      </a:r>
                    </a:p>
                  </a:txBody>
                  <a:tcPr/>
                </a:tc>
                <a:tc>
                  <a:txBody>
                    <a:bodyPr/>
                    <a:lstStyle/>
                    <a:p>
                      <a:r>
                        <a:rPr lang="en-US" sz="1000"/>
                        <a:t>Carousel</a:t>
                      </a:r>
                    </a:p>
                  </a:txBody>
                  <a:tcPr/>
                </a:tc>
                <a:tc>
                  <a:txBody>
                    <a:bodyPr/>
                    <a:lstStyle/>
                    <a:p>
                      <a:r>
                        <a:rPr lang="en-US" sz="1000"/>
                        <a:t>360</a:t>
                      </a:r>
                    </a:p>
                  </a:txBody>
                  <a:tcPr/>
                </a:tc>
                <a:tc>
                  <a:txBody>
                    <a:bodyPr/>
                    <a:lstStyle/>
                    <a:p>
                      <a:r>
                        <a:rPr lang="en-US" sz="1000"/>
                        <a:t>22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6.11 %</a:t>
                      </a:r>
                    </a:p>
                  </a:txBody>
                  <a:tcPr/>
                </a:tc>
                <a:tc>
                  <a:txBody>
                    <a:bodyPr/>
                    <a:lstStyle/>
                    <a:p>
                      <a:r>
                        <a:rPr lang="en-US" sz="1000"/>
                        <a:t>125</a:t>
                      </a:r>
                    </a:p>
                  </a:txBody>
                  <a:tcPr/>
                </a:tc>
                <a:tc>
                  <a:txBody>
                    <a:bodyPr/>
                    <a:lstStyle/>
                    <a:p>
                      <a:r>
                        <a:rPr lang="en-US" sz="1000"/>
                        <a:t>n/a</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extLst>
                  <a:ext uri="{0D108BD9-81ED-4DB2-BD59-A6C34878D82A}">
                    <a16:rowId xmlns:a16="http://schemas.microsoft.com/office/drawing/2014/main" val="2868117391"/>
                  </a:ext>
                </a:extLst>
              </a:tr>
              <a:tr h="370840">
                <a:tc>
                  <a:txBody>
                    <a:bodyPr/>
                    <a:lstStyle/>
                    <a:p>
                      <a:r>
                        <a:rPr lang="en-US" sz="1000"/>
                        <a:t>07/28/2025 16:53:16</a:t>
                      </a:r>
                    </a:p>
                  </a:txBody>
                  <a:tcPr/>
                </a:tc>
                <a:tc>
                  <a:txBody>
                    <a:bodyPr/>
                    <a:lstStyle/>
                    <a:p>
                      <a:r>
                        <a:rPr lang="en-US" sz="1000"/>
                        <a:t>07/28/2025 16:53:16</a:t>
                      </a:r>
                    </a:p>
                  </a:txBody>
                  <a:tcPr/>
                </a:tc>
                <a:tc>
                  <a:txBody>
                    <a:bodyPr/>
                    <a:lstStyle/>
                    <a:p>
                      <a:r>
                        <a:rPr lang="en-US" sz="1000"/>
                        <a:t>Carousel</a:t>
                      </a:r>
                    </a:p>
                  </a:txBody>
                  <a:tcPr/>
                </a:tc>
                <a:tc>
                  <a:txBody>
                    <a:bodyPr/>
                    <a:lstStyle/>
                    <a:p>
                      <a:r>
                        <a:rPr lang="en-US" sz="1000"/>
                        <a:t>423</a:t>
                      </a:r>
                    </a:p>
                  </a:txBody>
                  <a:tcPr/>
                </a:tc>
                <a:tc>
                  <a:txBody>
                    <a:bodyPr/>
                    <a:lstStyle/>
                    <a:p>
                      <a:r>
                        <a:rPr lang="en-US" sz="1000"/>
                        <a:t>17</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20</a:t>
                      </a:r>
                    </a:p>
                  </a:txBody>
                  <a:tcPr/>
                </a:tc>
                <a:tc>
                  <a:txBody>
                    <a:bodyPr/>
                    <a:lstStyle/>
                    <a:p>
                      <a:r>
                        <a:rPr lang="en-US" sz="1000"/>
                        <a:t>4.73 %</a:t>
                      </a:r>
                    </a:p>
                  </a:txBody>
                  <a:tcPr/>
                </a:tc>
                <a:tc>
                  <a:txBody>
                    <a:bodyPr/>
                    <a:lstStyle/>
                    <a:p>
                      <a:r>
                        <a:rPr lang="en-US" sz="1000"/>
                        <a:t>148</a:t>
                      </a:r>
                    </a:p>
                  </a:txBody>
                  <a:tcPr/>
                </a:tc>
                <a:tc>
                  <a:txBody>
                    <a:bodyPr/>
                    <a:lstStyle/>
                    <a:p>
                      <a:r>
                        <a:rPr lang="en-US" sz="1000"/>
                        <a:t>n/a</a:t>
                      </a:r>
                    </a:p>
                  </a:txBody>
                  <a:tcPr/>
                </a:tc>
                <a:tc>
                  <a:txBody>
                    <a:bodyPr/>
                    <a:lstStyle/>
                    <a:p>
                      <a:r>
                        <a:rPr lang="en-US" sz="1000"/>
                        <a:t>12</a:t>
                      </a:r>
                    </a:p>
                  </a:txBody>
                  <a:tcPr/>
                </a:tc>
                <a:tc>
                  <a:txBody>
                    <a:bodyPr/>
                    <a:lstStyle/>
                    <a:p>
                      <a:r>
                        <a:rPr lang="en-US" sz="1000"/>
                        <a:t>1</a:t>
                      </a:r>
                    </a:p>
                  </a:txBody>
                  <a:tcPr/>
                </a:tc>
                <a:tc>
                  <a:txBody>
                    <a:bodyPr/>
                    <a:lstStyle/>
                    <a:p>
                      <a:r>
                        <a:rPr lang="en-US" sz="1000"/>
                        <a:t>11</a:t>
                      </a:r>
                    </a:p>
                  </a:txBody>
                  <a:tcPr/>
                </a:tc>
                <a:tc>
                  <a:txBody>
                    <a:bodyPr/>
                    <a:lstStyle/>
                    <a:p>
                      <a:r>
                        <a:rPr lang="en-US" sz="1000"/>
                        <a:t>0</a:t>
                      </a:r>
                    </a:p>
                  </a:txBody>
                  <a:tcPr/>
                </a:tc>
                <a:extLst>
                  <a:ext uri="{0D108BD9-81ED-4DB2-BD59-A6C34878D82A}">
                    <a16:rowId xmlns:a16="http://schemas.microsoft.com/office/drawing/2014/main" val="2219006873"/>
                  </a:ext>
                </a:extLst>
              </a:tr>
            </a:tbl>
          </a:graphicData>
        </a:graphic>
      </p:graphicFrame>
      <p:sp>
        <p:nvSpPr>
          <p:cNvPr id="4" name="Text Placeholder 3">
            <a:extLst>
              <a:ext uri="{FF2B5EF4-FFF2-40B4-BE49-F238E27FC236}">
                <a16:creationId xmlns:a16="http://schemas.microsoft.com/office/drawing/2014/main" id="{45A9A362-8A92-468B-96F2-5641512A49F9}"/>
              </a:ext>
            </a:extLst>
          </p:cNvPr>
          <p:cNvSpPr>
            <a:spLocks noGrp="1"/>
          </p:cNvSpPr>
          <p:nvPr>
            <p:ph type="body" sz="quarter" idx="14"/>
          </p:nvPr>
        </p:nvSpPr>
        <p:spPr/>
        <p:txBody>
          <a:bodyPr/>
          <a:lstStyle/>
          <a:p>
            <a:r>
              <a:rPr lang="en-US"/>
              <a:t>07/01/2025 - 07/31/2025</a:t>
            </a:r>
          </a:p>
        </p:txBody>
      </p:sp>
    </p:spTree>
    <p:extLst>
      <p:ext uri="{BB962C8B-B14F-4D97-AF65-F5344CB8AC3E}">
        <p14:creationId xmlns:p14="http://schemas.microsoft.com/office/powerpoint/2010/main" val="380637260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1374</Words>
  <Application>Microsoft Office PowerPoint</Application>
  <PresentationFormat>On-screen Show (4:3)</PresentationFormat>
  <Paragraphs>406</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2025-08-05T14:28:41Z</dcterms:created>
  <dcterms:modified xsi:type="dcterms:W3CDTF">2025-08-05T14:29:12Z</dcterms:modified>
</cp:coreProperties>
</file>