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Sheet1!$A$2:$A$7</c:f>
              <c:numCache>
                <c:formatCode>m/d/yyyy</c:formatCode>
                <c:ptCount val="6"/>
                <c:pt idx="0">
                  <c:v>45658</c:v>
                </c:pt>
                <c:pt idx="1">
                  <c:v>45689</c:v>
                </c:pt>
                <c:pt idx="2">
                  <c:v>45717</c:v>
                </c:pt>
                <c:pt idx="3">
                  <c:v>45748</c:v>
                </c:pt>
                <c:pt idx="4">
                  <c:v>45778</c:v>
                </c:pt>
                <c:pt idx="5">
                  <c:v>45809</c:v>
                </c:pt>
              </c:numCache>
            </c:numRef>
          </c:cat>
          <c:val>
            <c:numRef>
              <c:f>Sheet1!$B$2:$B$7</c:f>
              <c:numCache>
                <c:formatCode>General</c:formatCode>
                <c:ptCount val="6"/>
                <c:pt idx="0">
                  <c:v>7563</c:v>
                </c:pt>
                <c:pt idx="1">
                  <c:v>7559</c:v>
                </c:pt>
                <c:pt idx="2">
                  <c:v>7549</c:v>
                </c:pt>
                <c:pt idx="3">
                  <c:v>7512</c:v>
                </c:pt>
                <c:pt idx="4">
                  <c:v>7518</c:v>
                </c:pt>
                <c:pt idx="5">
                  <c:v>7534</c:v>
                </c:pt>
              </c:numCache>
            </c:numRef>
          </c:val>
          <c:smooth val="0"/>
          <c:extLst>
            <c:ext xmlns:c16="http://schemas.microsoft.com/office/drawing/2014/chart" uri="{C3380CC4-5D6E-409C-BE32-E72D297353CC}">
              <c16:uniqueId val="{00000000-ECB9-498B-A0E5-56F9A35D7733}"/>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Sheet1!$A$2:$A$7</c:f>
              <c:numCache>
                <c:formatCode>m/d/yyyy</c:formatCode>
                <c:ptCount val="6"/>
                <c:pt idx="0">
                  <c:v>45658</c:v>
                </c:pt>
                <c:pt idx="1">
                  <c:v>45689</c:v>
                </c:pt>
                <c:pt idx="2">
                  <c:v>45717</c:v>
                </c:pt>
                <c:pt idx="3">
                  <c:v>45748</c:v>
                </c:pt>
                <c:pt idx="4">
                  <c:v>45778</c:v>
                </c:pt>
                <c:pt idx="5">
                  <c:v>45809</c:v>
                </c:pt>
              </c:numCache>
            </c:numRef>
          </c:cat>
          <c:val>
            <c:numRef>
              <c:f>Sheet1!$C$2:$C$7</c:f>
              <c:numCache>
                <c:formatCode>General</c:formatCode>
                <c:ptCount val="6"/>
                <c:pt idx="0">
                  <c:v>3942</c:v>
                </c:pt>
                <c:pt idx="1">
                  <c:v>3939</c:v>
                </c:pt>
                <c:pt idx="2">
                  <c:v>3951</c:v>
                </c:pt>
                <c:pt idx="3">
                  <c:v>3947</c:v>
                </c:pt>
                <c:pt idx="4">
                  <c:v>3936</c:v>
                </c:pt>
                <c:pt idx="5">
                  <c:v>3955</c:v>
                </c:pt>
              </c:numCache>
            </c:numRef>
          </c:val>
          <c:smooth val="0"/>
          <c:extLst>
            <c:ext xmlns:c16="http://schemas.microsoft.com/office/drawing/2014/chart" uri="{C3380CC4-5D6E-409C-BE32-E72D297353CC}">
              <c16:uniqueId val="{00000001-ECB9-498B-A0E5-56F9A35D7733}"/>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Sheet1!$A$2:$A$7</c:f>
              <c:numCache>
                <c:formatCode>m/d/yyyy</c:formatCode>
                <c:ptCount val="6"/>
                <c:pt idx="0">
                  <c:v>45658</c:v>
                </c:pt>
                <c:pt idx="1">
                  <c:v>45689</c:v>
                </c:pt>
                <c:pt idx="2">
                  <c:v>45717</c:v>
                </c:pt>
                <c:pt idx="3">
                  <c:v>45748</c:v>
                </c:pt>
                <c:pt idx="4">
                  <c:v>45778</c:v>
                </c:pt>
                <c:pt idx="5">
                  <c:v>45809</c:v>
                </c:pt>
              </c:numCache>
            </c:numRef>
          </c:cat>
          <c:val>
            <c:numRef>
              <c:f>Sheet1!$D$2:$D$7</c:f>
              <c:numCache>
                <c:formatCode>General</c:formatCode>
                <c:ptCount val="6"/>
                <c:pt idx="0">
                  <c:v>0</c:v>
                </c:pt>
                <c:pt idx="1">
                  <c:v>0</c:v>
                </c:pt>
                <c:pt idx="2">
                  <c:v>0</c:v>
                </c:pt>
                <c:pt idx="3">
                  <c:v>0</c:v>
                </c:pt>
                <c:pt idx="4">
                  <c:v>0</c:v>
                </c:pt>
                <c:pt idx="5">
                  <c:v>0</c:v>
                </c:pt>
              </c:numCache>
            </c:numRef>
          </c:val>
          <c:smooth val="0"/>
          <c:extLst>
            <c:ext xmlns:c16="http://schemas.microsoft.com/office/drawing/2014/chart" uri="{C3380CC4-5D6E-409C-BE32-E72D297353CC}">
              <c16:uniqueId val="{00000002-ECB9-498B-A0E5-56F9A35D7733}"/>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Sheet1!$A$2:$A$7</c:f>
              <c:numCache>
                <c:formatCode>m/d/yyyy</c:formatCode>
                <c:ptCount val="6"/>
                <c:pt idx="0">
                  <c:v>45658</c:v>
                </c:pt>
                <c:pt idx="1">
                  <c:v>45689</c:v>
                </c:pt>
                <c:pt idx="2">
                  <c:v>45717</c:v>
                </c:pt>
                <c:pt idx="3">
                  <c:v>45748</c:v>
                </c:pt>
                <c:pt idx="4">
                  <c:v>45778</c:v>
                </c:pt>
                <c:pt idx="5">
                  <c:v>45809</c:v>
                </c:pt>
              </c:numCache>
            </c:numRef>
          </c:cat>
          <c:val>
            <c:numRef>
              <c:f>Sheet1!$E$2:$E$7</c:f>
              <c:numCache>
                <c:formatCode>General</c:formatCode>
                <c:ptCount val="6"/>
                <c:pt idx="0">
                  <c:v>46705</c:v>
                </c:pt>
                <c:pt idx="1">
                  <c:v>47141</c:v>
                </c:pt>
                <c:pt idx="2">
                  <c:v>47705</c:v>
                </c:pt>
                <c:pt idx="3">
                  <c:v>48477</c:v>
                </c:pt>
                <c:pt idx="4">
                  <c:v>49043</c:v>
                </c:pt>
                <c:pt idx="5">
                  <c:v>49694</c:v>
                </c:pt>
              </c:numCache>
            </c:numRef>
          </c:val>
          <c:smooth val="0"/>
          <c:extLst>
            <c:ext xmlns:c16="http://schemas.microsoft.com/office/drawing/2014/chart" uri="{C3380CC4-5D6E-409C-BE32-E72D297353CC}">
              <c16:uniqueId val="{00000003-ECB9-498B-A0E5-56F9A35D7733}"/>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Sheet1!$A$2:$A$7</c:f>
              <c:numCache>
                <c:formatCode>m/d/yyyy</c:formatCode>
                <c:ptCount val="6"/>
                <c:pt idx="0">
                  <c:v>45658</c:v>
                </c:pt>
                <c:pt idx="1">
                  <c:v>45689</c:v>
                </c:pt>
                <c:pt idx="2">
                  <c:v>45717</c:v>
                </c:pt>
                <c:pt idx="3">
                  <c:v>45748</c:v>
                </c:pt>
                <c:pt idx="4">
                  <c:v>45778</c:v>
                </c:pt>
                <c:pt idx="5">
                  <c:v>45809</c:v>
                </c:pt>
              </c:numCache>
            </c:numRef>
          </c:cat>
          <c:val>
            <c:numRef>
              <c:f>Sheet1!$F$2:$F$7</c:f>
              <c:numCache>
                <c:formatCode>General</c:formatCode>
                <c:ptCount val="6"/>
                <c:pt idx="0">
                  <c:v>3866</c:v>
                </c:pt>
                <c:pt idx="1">
                  <c:v>3883</c:v>
                </c:pt>
                <c:pt idx="2">
                  <c:v>3904</c:v>
                </c:pt>
                <c:pt idx="3">
                  <c:v>4037</c:v>
                </c:pt>
                <c:pt idx="4">
                  <c:v>4076</c:v>
                </c:pt>
                <c:pt idx="5">
                  <c:v>4114</c:v>
                </c:pt>
              </c:numCache>
            </c:numRef>
          </c:val>
          <c:smooth val="0"/>
          <c:extLst>
            <c:ext xmlns:c16="http://schemas.microsoft.com/office/drawing/2014/chart" uri="{C3380CC4-5D6E-409C-BE32-E72D297353CC}">
              <c16:uniqueId val="{00000004-ECB9-498B-A0E5-56F9A35D7733}"/>
            </c:ext>
          </c:extLst>
        </c:ser>
        <c:dLbls>
          <c:showLegendKey val="0"/>
          <c:showVal val="0"/>
          <c:showCatName val="0"/>
          <c:showSerName val="0"/>
          <c:showPercent val="0"/>
          <c:showBubbleSize val="0"/>
        </c:dLbls>
        <c:smooth val="0"/>
        <c:axId val="387114792"/>
        <c:axId val="387110200"/>
      </c:lineChart>
      <c:dateAx>
        <c:axId val="38711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10200"/>
        <c:crosses val="autoZero"/>
        <c:auto val="1"/>
        <c:lblOffset val="100"/>
        <c:baseTimeUnit val="months"/>
      </c:dateAx>
      <c:valAx>
        <c:axId val="38711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1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17</c:v>
                </c:pt>
                <c:pt idx="7">
                  <c:v>3</c:v>
                </c:pt>
                <c:pt idx="8">
                  <c:v>0</c:v>
                </c:pt>
              </c:numCache>
            </c:numRef>
          </c:val>
          <c:extLst>
            <c:ext xmlns:c16="http://schemas.microsoft.com/office/drawing/2014/chart" uri="{C3380CC4-5D6E-409C-BE32-E72D297353CC}">
              <c16:uniqueId val="{00000000-4151-4263-A463-7F53FBE9F388}"/>
            </c:ext>
          </c:extLst>
        </c:ser>
        <c:dLbls>
          <c:showLegendKey val="0"/>
          <c:showVal val="0"/>
          <c:showCatName val="0"/>
          <c:showSerName val="0"/>
          <c:showPercent val="0"/>
          <c:showBubbleSize val="0"/>
        </c:dLbls>
        <c:gapWidth val="219"/>
        <c:overlap val="-27"/>
        <c:axId val="393961840"/>
        <c:axId val="393964464"/>
      </c:barChart>
      <c:dateAx>
        <c:axId val="39396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64464"/>
        <c:crosses val="autoZero"/>
        <c:auto val="1"/>
        <c:lblOffset val="100"/>
        <c:baseTimeUnit val="months"/>
      </c:dateAx>
      <c:valAx>
        <c:axId val="39396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6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34</c:v>
                </c:pt>
                <c:pt idx="7">
                  <c:v>12</c:v>
                </c:pt>
                <c:pt idx="8">
                  <c:v>0</c:v>
                </c:pt>
                <c:pt idx="9">
                  <c:v>0</c:v>
                </c:pt>
                <c:pt idx="10">
                  <c:v>0</c:v>
                </c:pt>
                <c:pt idx="11">
                  <c:v>0</c:v>
                </c:pt>
              </c:numCache>
            </c:numRef>
          </c:val>
          <c:extLst>
            <c:ext xmlns:c16="http://schemas.microsoft.com/office/drawing/2014/chart" uri="{C3380CC4-5D6E-409C-BE32-E72D297353CC}">
              <c16:uniqueId val="{00000000-F9D9-405D-B9C0-4DF1B1399CEF}"/>
            </c:ext>
          </c:extLst>
        </c:ser>
        <c:dLbls>
          <c:showLegendKey val="0"/>
          <c:showVal val="0"/>
          <c:showCatName val="0"/>
          <c:showSerName val="0"/>
          <c:showPercent val="0"/>
          <c:showBubbleSize val="0"/>
        </c:dLbls>
        <c:gapWidth val="219"/>
        <c:overlap val="-27"/>
        <c:axId val="393960200"/>
        <c:axId val="393963480"/>
      </c:barChart>
      <c:dateAx>
        <c:axId val="39396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63480"/>
        <c:crosses val="autoZero"/>
        <c:auto val="1"/>
        <c:lblOffset val="100"/>
        <c:baseTimeUnit val="months"/>
      </c:dateAx>
      <c:valAx>
        <c:axId val="39396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6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724</c:v>
                </c:pt>
                <c:pt idx="7">
                  <c:v>26</c:v>
                </c:pt>
                <c:pt idx="8">
                  <c:v>0</c:v>
                </c:pt>
                <c:pt idx="9">
                  <c:v>0</c:v>
                </c:pt>
                <c:pt idx="10">
                  <c:v>0</c:v>
                </c:pt>
                <c:pt idx="11">
                  <c:v>0</c:v>
                </c:pt>
              </c:numCache>
            </c:numRef>
          </c:val>
          <c:extLst>
            <c:ext xmlns:c16="http://schemas.microsoft.com/office/drawing/2014/chart" uri="{C3380CC4-5D6E-409C-BE32-E72D297353CC}">
              <c16:uniqueId val="{00000000-4CA5-407C-923C-7B4B03924E53}"/>
            </c:ext>
          </c:extLst>
        </c:ser>
        <c:dLbls>
          <c:showLegendKey val="0"/>
          <c:showVal val="0"/>
          <c:showCatName val="0"/>
          <c:showSerName val="0"/>
          <c:showPercent val="0"/>
          <c:showBubbleSize val="0"/>
        </c:dLbls>
        <c:gapWidth val="219"/>
        <c:overlap val="-27"/>
        <c:axId val="391566112"/>
        <c:axId val="391559880"/>
      </c:barChart>
      <c:catAx>
        <c:axId val="39156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59880"/>
        <c:crosses val="autoZero"/>
        <c:auto val="1"/>
        <c:lblAlgn val="ctr"/>
        <c:lblOffset val="100"/>
        <c:noMultiLvlLbl val="0"/>
      </c:catAx>
      <c:valAx>
        <c:axId val="39155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6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46356</c:v>
                </c:pt>
                <c:pt idx="7">
                  <c:v>22668</c:v>
                </c:pt>
                <c:pt idx="8">
                  <c:v>0</c:v>
                </c:pt>
              </c:numCache>
            </c:numRef>
          </c:val>
          <c:extLst>
            <c:ext xmlns:c16="http://schemas.microsoft.com/office/drawing/2014/chart" uri="{C3380CC4-5D6E-409C-BE32-E72D297353CC}">
              <c16:uniqueId val="{00000000-7105-41CD-BF13-25BEC18D7497}"/>
            </c:ext>
          </c:extLst>
        </c:ser>
        <c:dLbls>
          <c:showLegendKey val="0"/>
          <c:showVal val="0"/>
          <c:showCatName val="0"/>
          <c:showSerName val="0"/>
          <c:showPercent val="0"/>
          <c:showBubbleSize val="0"/>
        </c:dLbls>
        <c:gapWidth val="219"/>
        <c:overlap val="-27"/>
        <c:axId val="391564472"/>
        <c:axId val="397551752"/>
      </c:barChart>
      <c:dateAx>
        <c:axId val="39156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51752"/>
        <c:crosses val="autoZero"/>
        <c:auto val="1"/>
        <c:lblOffset val="100"/>
        <c:baseTimeUnit val="months"/>
      </c:dateAx>
      <c:valAx>
        <c:axId val="39755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6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21D4-47EB-B071-CE50A5BA62E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21D4-47EB-B071-CE50A5BA62E9}"/>
            </c:ext>
          </c:extLst>
        </c:ser>
        <c:dLbls>
          <c:showLegendKey val="0"/>
          <c:showVal val="0"/>
          <c:showCatName val="0"/>
          <c:showSerName val="0"/>
          <c:showPercent val="0"/>
          <c:showBubbleSize val="0"/>
        </c:dLbls>
        <c:gapWidth val="219"/>
        <c:overlap val="-27"/>
        <c:axId val="498072136"/>
        <c:axId val="498072792"/>
      </c:barChart>
      <c:catAx>
        <c:axId val="49807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72792"/>
        <c:crosses val="autoZero"/>
        <c:auto val="1"/>
        <c:lblAlgn val="ctr"/>
        <c:lblOffset val="100"/>
        <c:noMultiLvlLbl val="0"/>
      </c:catAx>
      <c:valAx>
        <c:axId val="49807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7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-7</c:v>
                </c:pt>
                <c:pt idx="7">
                  <c:v>0</c:v>
                </c:pt>
              </c:numCache>
            </c:numRef>
          </c:val>
          <c:extLst>
            <c:ext xmlns:c16="http://schemas.microsoft.com/office/drawing/2014/chart" uri="{C3380CC4-5D6E-409C-BE32-E72D297353CC}">
              <c16:uniqueId val="{00000000-7A03-493E-BA25-54D90E8E9EAE}"/>
            </c:ext>
          </c:extLst>
        </c:ser>
        <c:dLbls>
          <c:showLegendKey val="0"/>
          <c:showVal val="0"/>
          <c:showCatName val="0"/>
          <c:showSerName val="0"/>
          <c:showPercent val="0"/>
          <c:showBubbleSize val="0"/>
        </c:dLbls>
        <c:gapWidth val="219"/>
        <c:overlap val="-27"/>
        <c:axId val="502556696"/>
        <c:axId val="502558008"/>
      </c:barChart>
      <c:dateAx>
        <c:axId val="50255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58008"/>
        <c:crosses val="autoZero"/>
        <c:auto val="1"/>
        <c:lblOffset val="100"/>
        <c:baseTimeUnit val="months"/>
      </c:dateAx>
      <c:valAx>
        <c:axId val="50255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5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2</c:v>
                </c:pt>
                <c:pt idx="7">
                  <c:v>0</c:v>
                </c:pt>
                <c:pt idx="8">
                  <c:v>0</c:v>
                </c:pt>
                <c:pt idx="9">
                  <c:v>0</c:v>
                </c:pt>
                <c:pt idx="10">
                  <c:v>0</c:v>
                </c:pt>
                <c:pt idx="11">
                  <c:v>0</c:v>
                </c:pt>
              </c:numCache>
            </c:numRef>
          </c:val>
          <c:extLst>
            <c:ext xmlns:c16="http://schemas.microsoft.com/office/drawing/2014/chart" uri="{C3380CC4-5D6E-409C-BE32-E72D297353CC}">
              <c16:uniqueId val="{00000000-71CD-42FA-BE1D-10BCE72B2620}"/>
            </c:ext>
          </c:extLst>
        </c:ser>
        <c:dLbls>
          <c:showLegendKey val="0"/>
          <c:showVal val="0"/>
          <c:showCatName val="0"/>
          <c:showSerName val="0"/>
          <c:showPercent val="0"/>
          <c:showBubbleSize val="0"/>
        </c:dLbls>
        <c:gapWidth val="219"/>
        <c:overlap val="-27"/>
        <c:axId val="502555712"/>
        <c:axId val="502551776"/>
      </c:barChart>
      <c:dateAx>
        <c:axId val="50255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51776"/>
        <c:crosses val="autoZero"/>
        <c:auto val="1"/>
        <c:lblOffset val="100"/>
        <c:baseTimeUnit val="months"/>
      </c:dateAx>
      <c:valAx>
        <c:axId val="50255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5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49</c:v>
                </c:pt>
                <c:pt idx="7">
                  <c:v>1</c:v>
                </c:pt>
                <c:pt idx="8">
                  <c:v>0</c:v>
                </c:pt>
                <c:pt idx="9">
                  <c:v>0</c:v>
                </c:pt>
                <c:pt idx="10">
                  <c:v>0</c:v>
                </c:pt>
                <c:pt idx="11">
                  <c:v>0</c:v>
                </c:pt>
              </c:numCache>
            </c:numRef>
          </c:val>
          <c:extLst>
            <c:ext xmlns:c16="http://schemas.microsoft.com/office/drawing/2014/chart" uri="{C3380CC4-5D6E-409C-BE32-E72D297353CC}">
              <c16:uniqueId val="{00000000-7BD7-4B84-8371-2FA32BFF2E78}"/>
            </c:ext>
          </c:extLst>
        </c:ser>
        <c:dLbls>
          <c:showLegendKey val="0"/>
          <c:showVal val="0"/>
          <c:showCatName val="0"/>
          <c:showSerName val="0"/>
          <c:showPercent val="0"/>
          <c:showBubbleSize val="0"/>
        </c:dLbls>
        <c:gapWidth val="219"/>
        <c:overlap val="-27"/>
        <c:axId val="502551448"/>
        <c:axId val="502552104"/>
      </c:barChart>
      <c:catAx>
        <c:axId val="50255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52104"/>
        <c:crosses val="autoZero"/>
        <c:auto val="1"/>
        <c:lblAlgn val="ctr"/>
        <c:lblOffset val="100"/>
        <c:noMultiLvlLbl val="0"/>
      </c:catAx>
      <c:valAx>
        <c:axId val="50255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5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10</c:v>
                </c:pt>
                <c:pt idx="7">
                  <c:v>16</c:v>
                </c:pt>
                <c:pt idx="8">
                  <c:v>0</c:v>
                </c:pt>
                <c:pt idx="9">
                  <c:v>0</c:v>
                </c:pt>
                <c:pt idx="10">
                  <c:v>0</c:v>
                </c:pt>
                <c:pt idx="11">
                  <c:v>0</c:v>
                </c:pt>
              </c:numCache>
            </c:numRef>
          </c:val>
          <c:extLst>
            <c:ext xmlns:c16="http://schemas.microsoft.com/office/drawing/2014/chart" uri="{C3380CC4-5D6E-409C-BE32-E72D297353CC}">
              <c16:uniqueId val="{00000000-0E3A-4DC4-819E-86D9280DA067}"/>
            </c:ext>
          </c:extLst>
        </c:ser>
        <c:dLbls>
          <c:showLegendKey val="0"/>
          <c:showVal val="0"/>
          <c:showCatName val="0"/>
          <c:showSerName val="0"/>
          <c:showPercent val="0"/>
          <c:showBubbleSize val="0"/>
        </c:dLbls>
        <c:gapWidth val="219"/>
        <c:overlap val="-27"/>
        <c:axId val="502566864"/>
        <c:axId val="502560304"/>
      </c:barChart>
      <c:dateAx>
        <c:axId val="50256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60304"/>
        <c:crosses val="autoZero"/>
        <c:auto val="1"/>
        <c:lblOffset val="100"/>
        <c:baseTimeUnit val="months"/>
      </c:dateAx>
      <c:valAx>
        <c:axId val="50256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6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90</c:v>
                </c:pt>
              </c:numCache>
            </c:numRef>
          </c:val>
          <c:extLst>
            <c:ext xmlns:c16="http://schemas.microsoft.com/office/drawing/2014/chart" uri="{C3380CC4-5D6E-409C-BE32-E72D297353CC}">
              <c16:uniqueId val="{00000000-03C7-4E87-A5A3-01E630F810ED}"/>
            </c:ext>
          </c:extLst>
        </c:ser>
        <c:dLbls>
          <c:showLegendKey val="0"/>
          <c:showVal val="0"/>
          <c:showCatName val="0"/>
          <c:showSerName val="0"/>
          <c:showPercent val="0"/>
          <c:showBubbleSize val="0"/>
        </c:dLbls>
        <c:gapWidth val="219"/>
        <c:overlap val="-27"/>
        <c:axId val="541945664"/>
        <c:axId val="541950584"/>
      </c:barChart>
      <c:dateAx>
        <c:axId val="54194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50584"/>
        <c:crosses val="autoZero"/>
        <c:auto val="1"/>
        <c:lblOffset val="100"/>
        <c:baseTimeUnit val="months"/>
      </c:dateAx>
      <c:valAx>
        <c:axId val="54195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4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98</c:v>
                </c:pt>
                <c:pt idx="1">
                  <c:v>99</c:v>
                </c:pt>
                <c:pt idx="2">
                  <c:v>84</c:v>
                </c:pt>
                <c:pt idx="3">
                  <c:v>93</c:v>
                </c:pt>
                <c:pt idx="4">
                  <c:v>99</c:v>
                </c:pt>
                <c:pt idx="5">
                  <c:v>193</c:v>
                </c:pt>
                <c:pt idx="6">
                  <c:v>147</c:v>
                </c:pt>
                <c:pt idx="7">
                  <c:v>27</c:v>
                </c:pt>
              </c:numCache>
            </c:numRef>
          </c:val>
          <c:extLst>
            <c:ext xmlns:c16="http://schemas.microsoft.com/office/drawing/2014/chart" uri="{C3380CC4-5D6E-409C-BE32-E72D297353CC}">
              <c16:uniqueId val="{00000000-958F-4F40-8C76-E04CE48C6791}"/>
            </c:ext>
          </c:extLst>
        </c:ser>
        <c:dLbls>
          <c:showLegendKey val="0"/>
          <c:showVal val="0"/>
          <c:showCatName val="0"/>
          <c:showSerName val="0"/>
          <c:showPercent val="0"/>
          <c:showBubbleSize val="0"/>
        </c:dLbls>
        <c:gapWidth val="219"/>
        <c:overlap val="-27"/>
        <c:axId val="541926640"/>
        <c:axId val="541931232"/>
      </c:barChart>
      <c:catAx>
        <c:axId val="54192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31232"/>
        <c:crosses val="autoZero"/>
        <c:auto val="1"/>
        <c:lblAlgn val="ctr"/>
        <c:lblOffset val="100"/>
        <c:noMultiLvlLbl val="0"/>
      </c:catAx>
      <c:valAx>
        <c:axId val="54193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2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1977</c:v>
                </c:pt>
                <c:pt idx="1">
                  <c:v>1997</c:v>
                </c:pt>
                <c:pt idx="2">
                  <c:v>1946</c:v>
                </c:pt>
                <c:pt idx="3">
                  <c:v>2792</c:v>
                </c:pt>
                <c:pt idx="4">
                  <c:v>2185</c:v>
                </c:pt>
                <c:pt idx="5">
                  <c:v>1936</c:v>
                </c:pt>
                <c:pt idx="6">
                  <c:v>2650</c:v>
                </c:pt>
                <c:pt idx="7">
                  <c:v>54</c:v>
                </c:pt>
              </c:numCache>
            </c:numRef>
          </c:val>
          <c:extLst>
            <c:ext xmlns:c16="http://schemas.microsoft.com/office/drawing/2014/chart" uri="{C3380CC4-5D6E-409C-BE32-E72D297353CC}">
              <c16:uniqueId val="{00000000-1CD5-41B7-BFA7-0C7BB213418E}"/>
            </c:ext>
          </c:extLst>
        </c:ser>
        <c:dLbls>
          <c:showLegendKey val="0"/>
          <c:showVal val="0"/>
          <c:showCatName val="0"/>
          <c:showSerName val="0"/>
          <c:showPercent val="0"/>
          <c:showBubbleSize val="0"/>
        </c:dLbls>
        <c:gapWidth val="219"/>
        <c:overlap val="-27"/>
        <c:axId val="541924672"/>
        <c:axId val="541929592"/>
      </c:barChart>
      <c:catAx>
        <c:axId val="54192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29592"/>
        <c:crosses val="autoZero"/>
        <c:auto val="1"/>
        <c:lblAlgn val="ctr"/>
        <c:lblOffset val="100"/>
        <c:noMultiLvlLbl val="0"/>
      </c:catAx>
      <c:valAx>
        <c:axId val="54192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2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93769</c:v>
                </c:pt>
                <c:pt idx="8">
                  <c:v>5259</c:v>
                </c:pt>
              </c:numCache>
            </c:numRef>
          </c:val>
          <c:extLst>
            <c:ext xmlns:c16="http://schemas.microsoft.com/office/drawing/2014/chart" uri="{C3380CC4-5D6E-409C-BE32-E72D297353CC}">
              <c16:uniqueId val="{00000000-2C25-408D-AB59-3B4AE46C9BE5}"/>
            </c:ext>
          </c:extLst>
        </c:ser>
        <c:dLbls>
          <c:showLegendKey val="0"/>
          <c:showVal val="0"/>
          <c:showCatName val="0"/>
          <c:showSerName val="0"/>
          <c:showPercent val="0"/>
          <c:showBubbleSize val="0"/>
        </c:dLbls>
        <c:gapWidth val="219"/>
        <c:overlap val="-27"/>
        <c:axId val="541931888"/>
        <c:axId val="541928280"/>
      </c:barChart>
      <c:catAx>
        <c:axId val="54193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28280"/>
        <c:crosses val="autoZero"/>
        <c:auto val="1"/>
        <c:lblAlgn val="ctr"/>
        <c:lblOffset val="100"/>
        <c:noMultiLvlLbl val="0"/>
      </c:catAx>
      <c:valAx>
        <c:axId val="54192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3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21</c:v>
                </c:pt>
                <c:pt idx="7">
                  <c:v>5</c:v>
                </c:pt>
              </c:numCache>
            </c:numRef>
          </c:val>
          <c:extLst>
            <c:ext xmlns:c16="http://schemas.microsoft.com/office/drawing/2014/chart" uri="{C3380CC4-5D6E-409C-BE32-E72D297353CC}">
              <c16:uniqueId val="{00000000-2677-4B5B-ACE7-73FF1DB5C8BD}"/>
            </c:ext>
          </c:extLst>
        </c:ser>
        <c:dLbls>
          <c:showLegendKey val="0"/>
          <c:showVal val="0"/>
          <c:showCatName val="0"/>
          <c:showSerName val="0"/>
          <c:showPercent val="0"/>
          <c:showBubbleSize val="0"/>
        </c:dLbls>
        <c:gapWidth val="219"/>
        <c:overlap val="-27"/>
        <c:axId val="384732208"/>
        <c:axId val="384730896"/>
      </c:barChart>
      <c:dateAx>
        <c:axId val="38473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30896"/>
        <c:crosses val="autoZero"/>
        <c:auto val="1"/>
        <c:lblOffset val="100"/>
        <c:baseTimeUnit val="months"/>
      </c:dateAx>
      <c:valAx>
        <c:axId val="38473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3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37</c:v>
                </c:pt>
                <c:pt idx="7">
                  <c:v>11</c:v>
                </c:pt>
                <c:pt idx="8">
                  <c:v>0</c:v>
                </c:pt>
                <c:pt idx="9">
                  <c:v>0</c:v>
                </c:pt>
                <c:pt idx="10">
                  <c:v>0</c:v>
                </c:pt>
                <c:pt idx="11">
                  <c:v>0</c:v>
                </c:pt>
              </c:numCache>
            </c:numRef>
          </c:val>
          <c:extLst>
            <c:ext xmlns:c16="http://schemas.microsoft.com/office/drawing/2014/chart" uri="{C3380CC4-5D6E-409C-BE32-E72D297353CC}">
              <c16:uniqueId val="{00000000-2458-429D-91E0-EA9142546719}"/>
            </c:ext>
          </c:extLst>
        </c:ser>
        <c:dLbls>
          <c:showLegendKey val="0"/>
          <c:showVal val="0"/>
          <c:showCatName val="0"/>
          <c:showSerName val="0"/>
          <c:showPercent val="0"/>
          <c:showBubbleSize val="0"/>
        </c:dLbls>
        <c:gapWidth val="219"/>
        <c:overlap val="-27"/>
        <c:axId val="384733192"/>
        <c:axId val="384729584"/>
      </c:barChart>
      <c:dateAx>
        <c:axId val="38473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29584"/>
        <c:crosses val="autoZero"/>
        <c:auto val="1"/>
        <c:lblOffset val="100"/>
        <c:baseTimeUnit val="months"/>
      </c:dateAx>
      <c:valAx>
        <c:axId val="38472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3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618</c:v>
                </c:pt>
                <c:pt idx="5">
                  <c:v>212</c:v>
                </c:pt>
                <c:pt idx="6">
                  <c:v>593</c:v>
                </c:pt>
                <c:pt idx="7">
                  <c:v>11</c:v>
                </c:pt>
                <c:pt idx="8">
                  <c:v>0</c:v>
                </c:pt>
                <c:pt idx="9">
                  <c:v>0</c:v>
                </c:pt>
                <c:pt idx="10">
                  <c:v>0</c:v>
                </c:pt>
                <c:pt idx="11">
                  <c:v>0</c:v>
                </c:pt>
              </c:numCache>
            </c:numRef>
          </c:val>
          <c:extLst>
            <c:ext xmlns:c16="http://schemas.microsoft.com/office/drawing/2014/chart" uri="{C3380CC4-5D6E-409C-BE32-E72D297353CC}">
              <c16:uniqueId val="{00000000-001A-4366-83D9-21B72050BB95}"/>
            </c:ext>
          </c:extLst>
        </c:ser>
        <c:dLbls>
          <c:showLegendKey val="0"/>
          <c:showVal val="0"/>
          <c:showCatName val="0"/>
          <c:showSerName val="0"/>
          <c:showPercent val="0"/>
          <c:showBubbleSize val="0"/>
        </c:dLbls>
        <c:gapWidth val="219"/>
        <c:overlap val="-27"/>
        <c:axId val="384742048"/>
        <c:axId val="384741064"/>
      </c:barChart>
      <c:catAx>
        <c:axId val="38474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41064"/>
        <c:crosses val="autoZero"/>
        <c:auto val="1"/>
        <c:lblAlgn val="ctr"/>
        <c:lblOffset val="100"/>
        <c:noMultiLvlLbl val="0"/>
      </c:catAx>
      <c:valAx>
        <c:axId val="38474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4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pt idx="2">
                  <c:v>13661</c:v>
                </c:pt>
              </c:numCache>
            </c:numRef>
          </c:val>
          <c:extLst>
            <c:ext xmlns:c16="http://schemas.microsoft.com/office/drawing/2014/chart" uri="{C3380CC4-5D6E-409C-BE32-E72D297353CC}">
              <c16:uniqueId val="{00000000-9F3B-4E1C-B52E-EE626DD4247A}"/>
            </c:ext>
          </c:extLst>
        </c:ser>
        <c:dLbls>
          <c:showLegendKey val="0"/>
          <c:showVal val="0"/>
          <c:showCatName val="0"/>
          <c:showSerName val="0"/>
          <c:showPercent val="0"/>
          <c:showBubbleSize val="0"/>
        </c:dLbls>
        <c:gapWidth val="219"/>
        <c:overlap val="-27"/>
        <c:axId val="511409104"/>
        <c:axId val="511410416"/>
      </c:barChart>
      <c:dateAx>
        <c:axId val="51140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410416"/>
        <c:crosses val="autoZero"/>
        <c:auto val="1"/>
        <c:lblOffset val="100"/>
        <c:baseTimeUnit val="months"/>
      </c:dateAx>
      <c:valAx>
        <c:axId val="51141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40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29A8-505C-49F1-A233-7CEE1975C6E0}"/>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E7E25BD2-86E6-4DA1-A5B7-795A740F03F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72173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ED3D5-EEED-4CE3-A584-670D4DB4E0D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C41F948-8941-4AFD-9345-716036AE526C}"/>
              </a:ext>
            </a:extLst>
          </p:cNvPr>
          <p:cNvGraphicFramePr>
            <a:graphicFrameLocks noGrp="1"/>
          </p:cNvGraphicFramePr>
          <p:nvPr>
            <p:ph type="chart" sz="quarter" idx="13"/>
            <p:extLst>
              <p:ext uri="{D42A27DB-BD31-4B8C-83A1-F6EECF244321}">
                <p14:modId xmlns:p14="http://schemas.microsoft.com/office/powerpoint/2010/main" val="1118798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70A4A8-B8C8-4DE1-8BFB-68A4C4832965}"/>
              </a:ext>
            </a:extLst>
          </p:cNvPr>
          <p:cNvSpPr>
            <a:spLocks noGrp="1"/>
          </p:cNvSpPr>
          <p:nvPr>
            <p:ph type="body" sz="quarter" idx="14"/>
          </p:nvPr>
        </p:nvSpPr>
        <p:spPr/>
        <p:txBody>
          <a:bodyPr/>
          <a:lstStyle/>
          <a:p>
            <a:r>
              <a:rPr lang="en-US"/>
              <a:t>01/01/2025 - 06/30/2025</a:t>
            </a:r>
          </a:p>
        </p:txBody>
      </p:sp>
      <p:sp>
        <p:nvSpPr>
          <p:cNvPr id="5" name="Footer Placeholder 4">
            <a:extLst>
              <a:ext uri="{FF2B5EF4-FFF2-40B4-BE49-F238E27FC236}">
                <a16:creationId xmlns:a16="http://schemas.microsoft.com/office/drawing/2014/main" id="{BA1CC394-86FF-420A-A865-D76747190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320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8802-1785-46EA-B1CF-DE028C199C4A}"/>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5590E189-6AC5-4ABA-AE0F-C851A16001E3}"/>
              </a:ext>
            </a:extLst>
          </p:cNvPr>
          <p:cNvGraphicFramePr>
            <a:graphicFrameLocks noGrp="1"/>
          </p:cNvGraphicFramePr>
          <p:nvPr>
            <p:ph type="tbl" sz="quarter" idx="13"/>
            <p:extLst>
              <p:ext uri="{D42A27DB-BD31-4B8C-83A1-F6EECF244321}">
                <p14:modId xmlns:p14="http://schemas.microsoft.com/office/powerpoint/2010/main" val="145858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30383394"/>
                    </a:ext>
                  </a:extLst>
                </a:gridCol>
                <a:gridCol w="905256">
                  <a:extLst>
                    <a:ext uri="{9D8B030D-6E8A-4147-A177-3AD203B41FA5}">
                      <a16:colId xmlns:a16="http://schemas.microsoft.com/office/drawing/2014/main" val="2788406591"/>
                    </a:ext>
                  </a:extLst>
                </a:gridCol>
                <a:gridCol w="905256">
                  <a:extLst>
                    <a:ext uri="{9D8B030D-6E8A-4147-A177-3AD203B41FA5}">
                      <a16:colId xmlns:a16="http://schemas.microsoft.com/office/drawing/2014/main" val="3695819506"/>
                    </a:ext>
                  </a:extLst>
                </a:gridCol>
                <a:gridCol w="905256">
                  <a:extLst>
                    <a:ext uri="{9D8B030D-6E8A-4147-A177-3AD203B41FA5}">
                      <a16:colId xmlns:a16="http://schemas.microsoft.com/office/drawing/2014/main" val="3678373263"/>
                    </a:ext>
                  </a:extLst>
                </a:gridCol>
                <a:gridCol w="905256">
                  <a:extLst>
                    <a:ext uri="{9D8B030D-6E8A-4147-A177-3AD203B41FA5}">
                      <a16:colId xmlns:a16="http://schemas.microsoft.com/office/drawing/2014/main" val="2799578932"/>
                    </a:ext>
                  </a:extLst>
                </a:gridCol>
                <a:gridCol w="905256">
                  <a:extLst>
                    <a:ext uri="{9D8B030D-6E8A-4147-A177-3AD203B41FA5}">
                      <a16:colId xmlns:a16="http://schemas.microsoft.com/office/drawing/2014/main" val="575194143"/>
                    </a:ext>
                  </a:extLst>
                </a:gridCol>
                <a:gridCol w="905256">
                  <a:extLst>
                    <a:ext uri="{9D8B030D-6E8A-4147-A177-3AD203B41FA5}">
                      <a16:colId xmlns:a16="http://schemas.microsoft.com/office/drawing/2014/main" val="1742264900"/>
                    </a:ext>
                  </a:extLst>
                </a:gridCol>
                <a:gridCol w="905256">
                  <a:extLst>
                    <a:ext uri="{9D8B030D-6E8A-4147-A177-3AD203B41FA5}">
                      <a16:colId xmlns:a16="http://schemas.microsoft.com/office/drawing/2014/main" val="2614739917"/>
                    </a:ext>
                  </a:extLst>
                </a:gridCol>
                <a:gridCol w="905256">
                  <a:extLst>
                    <a:ext uri="{9D8B030D-6E8A-4147-A177-3AD203B41FA5}">
                      <a16:colId xmlns:a16="http://schemas.microsoft.com/office/drawing/2014/main" val="147364953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85838355"/>
                  </a:ext>
                </a:extLst>
              </a:tr>
              <a:tr h="370840">
                <a:tc>
                  <a:txBody>
                    <a:bodyPr/>
                    <a:lstStyle/>
                    <a:p>
                      <a:r>
                        <a:rPr lang="en-US" sz="1000"/>
                        <a:t>7526</a:t>
                      </a:r>
                    </a:p>
                  </a:txBody>
                  <a:tcPr/>
                </a:tc>
                <a:tc>
                  <a:txBody>
                    <a:bodyPr/>
                    <a:lstStyle/>
                    <a:p>
                      <a:r>
                        <a:rPr lang="en-US" sz="1000"/>
                        <a:t>-8</a:t>
                      </a:r>
                    </a:p>
                  </a:txBody>
                  <a:tcPr/>
                </a:tc>
                <a:tc>
                  <a:txBody>
                    <a:bodyPr/>
                    <a:lstStyle/>
                    <a:p>
                      <a:r>
                        <a:rPr lang="en-US" sz="1000"/>
                        <a:t>18</a:t>
                      </a:r>
                    </a:p>
                  </a:txBody>
                  <a:tcPr/>
                </a:tc>
                <a:tc>
                  <a:txBody>
                    <a:bodyPr/>
                    <a:lstStyle/>
                    <a:p>
                      <a:r>
                        <a:rPr lang="en-US" sz="1000"/>
                        <a:t>689</a:t>
                      </a:r>
                    </a:p>
                  </a:txBody>
                  <a:tcPr/>
                </a:tc>
                <a:tc>
                  <a:txBody>
                    <a:bodyPr/>
                    <a:lstStyle/>
                    <a:p>
                      <a:r>
                        <a:rPr lang="en-US" sz="1000"/>
                        <a:t>12</a:t>
                      </a:r>
                    </a:p>
                  </a:txBody>
                  <a:tcPr/>
                </a:tc>
                <a:tc>
                  <a:txBody>
                    <a:bodyPr/>
                    <a:lstStyle/>
                    <a:p>
                      <a:r>
                        <a:rPr lang="en-US" sz="1000"/>
                        <a:t>23</a:t>
                      </a:r>
                    </a:p>
                  </a:txBody>
                  <a:tcPr/>
                </a:tc>
                <a:tc>
                  <a:txBody>
                    <a:bodyPr/>
                    <a:lstStyle/>
                    <a:p>
                      <a:r>
                        <a:rPr lang="en-US" sz="1000"/>
                        <a:t>0</a:t>
                      </a:r>
                    </a:p>
                  </a:txBody>
                  <a:tcPr/>
                </a:tc>
                <a:tc>
                  <a:txBody>
                    <a:bodyPr/>
                    <a:lstStyle/>
                    <a:p>
                      <a:r>
                        <a:rPr lang="en-US" sz="1000"/>
                        <a:t>0.5342 %</a:t>
                      </a:r>
                    </a:p>
                  </a:txBody>
                  <a:tcPr/>
                </a:tc>
                <a:tc>
                  <a:txBody>
                    <a:bodyPr/>
                    <a:lstStyle/>
                    <a:p>
                      <a:r>
                        <a:rPr lang="en-US" sz="1000"/>
                        <a:t>0.0 %</a:t>
                      </a:r>
                    </a:p>
                  </a:txBody>
                  <a:tcPr/>
                </a:tc>
                <a:extLst>
                  <a:ext uri="{0D108BD9-81ED-4DB2-BD59-A6C34878D82A}">
                    <a16:rowId xmlns:a16="http://schemas.microsoft.com/office/drawing/2014/main" val="1365233450"/>
                  </a:ext>
                </a:extLst>
              </a:tr>
            </a:tbl>
          </a:graphicData>
        </a:graphic>
      </p:graphicFrame>
      <p:sp>
        <p:nvSpPr>
          <p:cNvPr id="4" name="Text Placeholder 3">
            <a:extLst>
              <a:ext uri="{FF2B5EF4-FFF2-40B4-BE49-F238E27FC236}">
                <a16:creationId xmlns:a16="http://schemas.microsoft.com/office/drawing/2014/main" id="{AA147032-5A9E-4C63-A1D2-E50BFD20F4C3}"/>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733538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AB8BB-56AD-41F1-AA6A-B813EDD4DEFC}"/>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5298A291-661F-41F9-BB77-7FF055975EC9}"/>
              </a:ext>
            </a:extLst>
          </p:cNvPr>
          <p:cNvGraphicFramePr>
            <a:graphicFrameLocks noGrp="1"/>
          </p:cNvGraphicFramePr>
          <p:nvPr>
            <p:ph type="chart" sz="quarter" idx="13"/>
            <p:extLst>
              <p:ext uri="{D42A27DB-BD31-4B8C-83A1-F6EECF244321}">
                <p14:modId xmlns:p14="http://schemas.microsoft.com/office/powerpoint/2010/main" val="91692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EB7A2-3026-41DD-A667-D2054651F9B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24EC577-10E2-4162-BCE1-658303518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951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E1F8-653F-4251-9439-E65EEAA31B1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273C588-076E-4CC3-BA01-60E975293BBE}"/>
              </a:ext>
            </a:extLst>
          </p:cNvPr>
          <p:cNvGraphicFramePr>
            <a:graphicFrameLocks noGrp="1"/>
          </p:cNvGraphicFramePr>
          <p:nvPr>
            <p:ph type="chart" sz="quarter" idx="13"/>
            <p:extLst>
              <p:ext uri="{D42A27DB-BD31-4B8C-83A1-F6EECF244321}">
                <p14:modId xmlns:p14="http://schemas.microsoft.com/office/powerpoint/2010/main" val="4270322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B11B4A-29BA-46C9-B489-F2417F5553E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30625C8-E671-41E9-8AE7-278559427C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48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001A4-B1D9-42BD-866A-463545B9F520}"/>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4005CDAB-2614-4C83-B208-32FB45CF3F19}"/>
              </a:ext>
            </a:extLst>
          </p:cNvPr>
          <p:cNvGraphicFramePr>
            <a:graphicFrameLocks noGrp="1"/>
          </p:cNvGraphicFramePr>
          <p:nvPr>
            <p:ph type="chart" sz="quarter" idx="13"/>
            <p:extLst>
              <p:ext uri="{D42A27DB-BD31-4B8C-83A1-F6EECF244321}">
                <p14:modId xmlns:p14="http://schemas.microsoft.com/office/powerpoint/2010/main" val="3849108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1856F3-725C-4D90-8EC5-F3EE1BE2315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8FB8933-4799-4605-BDAF-83B13E3B59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794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9816-60F9-482C-B48C-FE92F610F373}"/>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4080B33-1080-4B79-9BF2-310F3A477E2E}"/>
              </a:ext>
            </a:extLst>
          </p:cNvPr>
          <p:cNvGraphicFramePr>
            <a:graphicFrameLocks noGrp="1"/>
          </p:cNvGraphicFramePr>
          <p:nvPr>
            <p:ph type="chart" sz="quarter" idx="13"/>
            <p:extLst>
              <p:ext uri="{D42A27DB-BD31-4B8C-83A1-F6EECF244321}">
                <p14:modId xmlns:p14="http://schemas.microsoft.com/office/powerpoint/2010/main" val="1123312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7D4FE3-A687-421A-8D3B-8E5E31B44DE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56E9AF7-DCE3-4D4E-B252-8AF7374426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459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30C5-08E0-450F-94A1-3EBC0A44BC62}"/>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80C3FB55-A847-4087-94CA-13895F492728}"/>
              </a:ext>
            </a:extLst>
          </p:cNvPr>
          <p:cNvGraphicFramePr>
            <a:graphicFrameLocks noGrp="1"/>
          </p:cNvGraphicFramePr>
          <p:nvPr>
            <p:ph type="tbl" sz="quarter" idx="13"/>
            <p:extLst>
              <p:ext uri="{D42A27DB-BD31-4B8C-83A1-F6EECF244321}">
                <p14:modId xmlns:p14="http://schemas.microsoft.com/office/powerpoint/2010/main" val="427618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2032576"/>
                    </a:ext>
                  </a:extLst>
                </a:gridCol>
                <a:gridCol w="1481328">
                  <a:extLst>
                    <a:ext uri="{9D8B030D-6E8A-4147-A177-3AD203B41FA5}">
                      <a16:colId xmlns:a16="http://schemas.microsoft.com/office/drawing/2014/main" val="553506780"/>
                    </a:ext>
                  </a:extLst>
                </a:gridCol>
                <a:gridCol w="329184">
                  <a:extLst>
                    <a:ext uri="{9D8B030D-6E8A-4147-A177-3AD203B41FA5}">
                      <a16:colId xmlns:a16="http://schemas.microsoft.com/office/drawing/2014/main" val="1158948758"/>
                    </a:ext>
                  </a:extLst>
                </a:gridCol>
                <a:gridCol w="329184">
                  <a:extLst>
                    <a:ext uri="{9D8B030D-6E8A-4147-A177-3AD203B41FA5}">
                      <a16:colId xmlns:a16="http://schemas.microsoft.com/office/drawing/2014/main" val="571444414"/>
                    </a:ext>
                  </a:extLst>
                </a:gridCol>
                <a:gridCol w="329184">
                  <a:extLst>
                    <a:ext uri="{9D8B030D-6E8A-4147-A177-3AD203B41FA5}">
                      <a16:colId xmlns:a16="http://schemas.microsoft.com/office/drawing/2014/main" val="1299730882"/>
                    </a:ext>
                  </a:extLst>
                </a:gridCol>
                <a:gridCol w="329184">
                  <a:extLst>
                    <a:ext uri="{9D8B030D-6E8A-4147-A177-3AD203B41FA5}">
                      <a16:colId xmlns:a16="http://schemas.microsoft.com/office/drawing/2014/main" val="2574376970"/>
                    </a:ext>
                  </a:extLst>
                </a:gridCol>
                <a:gridCol w="329184">
                  <a:extLst>
                    <a:ext uri="{9D8B030D-6E8A-4147-A177-3AD203B41FA5}">
                      <a16:colId xmlns:a16="http://schemas.microsoft.com/office/drawing/2014/main" val="2774274912"/>
                    </a:ext>
                  </a:extLst>
                </a:gridCol>
                <a:gridCol w="329184">
                  <a:extLst>
                    <a:ext uri="{9D8B030D-6E8A-4147-A177-3AD203B41FA5}">
                      <a16:colId xmlns:a16="http://schemas.microsoft.com/office/drawing/2014/main" val="810936239"/>
                    </a:ext>
                  </a:extLst>
                </a:gridCol>
                <a:gridCol w="329184">
                  <a:extLst>
                    <a:ext uri="{9D8B030D-6E8A-4147-A177-3AD203B41FA5}">
                      <a16:colId xmlns:a16="http://schemas.microsoft.com/office/drawing/2014/main" val="4080448000"/>
                    </a:ext>
                  </a:extLst>
                </a:gridCol>
                <a:gridCol w="329184">
                  <a:extLst>
                    <a:ext uri="{9D8B030D-6E8A-4147-A177-3AD203B41FA5}">
                      <a16:colId xmlns:a16="http://schemas.microsoft.com/office/drawing/2014/main" val="2070335925"/>
                    </a:ext>
                  </a:extLst>
                </a:gridCol>
                <a:gridCol w="329184">
                  <a:extLst>
                    <a:ext uri="{9D8B030D-6E8A-4147-A177-3AD203B41FA5}">
                      <a16:colId xmlns:a16="http://schemas.microsoft.com/office/drawing/2014/main" val="825886817"/>
                    </a:ext>
                  </a:extLst>
                </a:gridCol>
                <a:gridCol w="329184">
                  <a:extLst>
                    <a:ext uri="{9D8B030D-6E8A-4147-A177-3AD203B41FA5}">
                      <a16:colId xmlns:a16="http://schemas.microsoft.com/office/drawing/2014/main" val="85595893"/>
                    </a:ext>
                  </a:extLst>
                </a:gridCol>
                <a:gridCol w="329184">
                  <a:extLst>
                    <a:ext uri="{9D8B030D-6E8A-4147-A177-3AD203B41FA5}">
                      <a16:colId xmlns:a16="http://schemas.microsoft.com/office/drawing/2014/main" val="1581592840"/>
                    </a:ext>
                  </a:extLst>
                </a:gridCol>
                <a:gridCol w="329184">
                  <a:extLst>
                    <a:ext uri="{9D8B030D-6E8A-4147-A177-3AD203B41FA5}">
                      <a16:colId xmlns:a16="http://schemas.microsoft.com/office/drawing/2014/main" val="3363198255"/>
                    </a:ext>
                  </a:extLst>
                </a:gridCol>
                <a:gridCol w="329184">
                  <a:extLst>
                    <a:ext uri="{9D8B030D-6E8A-4147-A177-3AD203B41FA5}">
                      <a16:colId xmlns:a16="http://schemas.microsoft.com/office/drawing/2014/main" val="2155969322"/>
                    </a:ext>
                  </a:extLst>
                </a:gridCol>
                <a:gridCol w="329184">
                  <a:extLst>
                    <a:ext uri="{9D8B030D-6E8A-4147-A177-3AD203B41FA5}">
                      <a16:colId xmlns:a16="http://schemas.microsoft.com/office/drawing/2014/main" val="2548726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62188423"/>
                  </a:ext>
                </a:extLst>
              </a:tr>
            </a:tbl>
          </a:graphicData>
        </a:graphic>
      </p:graphicFrame>
      <p:sp>
        <p:nvSpPr>
          <p:cNvPr id="4" name="Text Placeholder 3">
            <a:extLst>
              <a:ext uri="{FF2B5EF4-FFF2-40B4-BE49-F238E27FC236}">
                <a16:creationId xmlns:a16="http://schemas.microsoft.com/office/drawing/2014/main" id="{AC7D575C-81AB-4844-9336-037AE85A0C34}"/>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754940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3F97-6766-4B32-8AF6-C580FF32A0C3}"/>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06972BAA-9746-426C-A5CD-7A60B412A935}"/>
              </a:ext>
            </a:extLst>
          </p:cNvPr>
          <p:cNvGraphicFramePr>
            <a:graphicFrameLocks noGrp="1"/>
          </p:cNvGraphicFramePr>
          <p:nvPr>
            <p:ph type="tbl" sz="quarter" idx="13"/>
            <p:extLst>
              <p:ext uri="{D42A27DB-BD31-4B8C-83A1-F6EECF244321}">
                <p14:modId xmlns:p14="http://schemas.microsoft.com/office/powerpoint/2010/main" val="421999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27536714"/>
                    </a:ext>
                  </a:extLst>
                </a:gridCol>
                <a:gridCol w="1481328">
                  <a:extLst>
                    <a:ext uri="{9D8B030D-6E8A-4147-A177-3AD203B41FA5}">
                      <a16:colId xmlns:a16="http://schemas.microsoft.com/office/drawing/2014/main" val="2647600510"/>
                    </a:ext>
                  </a:extLst>
                </a:gridCol>
                <a:gridCol w="329184">
                  <a:extLst>
                    <a:ext uri="{9D8B030D-6E8A-4147-A177-3AD203B41FA5}">
                      <a16:colId xmlns:a16="http://schemas.microsoft.com/office/drawing/2014/main" val="2900744445"/>
                    </a:ext>
                  </a:extLst>
                </a:gridCol>
                <a:gridCol w="329184">
                  <a:extLst>
                    <a:ext uri="{9D8B030D-6E8A-4147-A177-3AD203B41FA5}">
                      <a16:colId xmlns:a16="http://schemas.microsoft.com/office/drawing/2014/main" val="593803741"/>
                    </a:ext>
                  </a:extLst>
                </a:gridCol>
                <a:gridCol w="329184">
                  <a:extLst>
                    <a:ext uri="{9D8B030D-6E8A-4147-A177-3AD203B41FA5}">
                      <a16:colId xmlns:a16="http://schemas.microsoft.com/office/drawing/2014/main" val="1124879616"/>
                    </a:ext>
                  </a:extLst>
                </a:gridCol>
                <a:gridCol w="329184">
                  <a:extLst>
                    <a:ext uri="{9D8B030D-6E8A-4147-A177-3AD203B41FA5}">
                      <a16:colId xmlns:a16="http://schemas.microsoft.com/office/drawing/2014/main" val="3861724238"/>
                    </a:ext>
                  </a:extLst>
                </a:gridCol>
                <a:gridCol w="329184">
                  <a:extLst>
                    <a:ext uri="{9D8B030D-6E8A-4147-A177-3AD203B41FA5}">
                      <a16:colId xmlns:a16="http://schemas.microsoft.com/office/drawing/2014/main" val="2931009268"/>
                    </a:ext>
                  </a:extLst>
                </a:gridCol>
                <a:gridCol w="329184">
                  <a:extLst>
                    <a:ext uri="{9D8B030D-6E8A-4147-A177-3AD203B41FA5}">
                      <a16:colId xmlns:a16="http://schemas.microsoft.com/office/drawing/2014/main" val="1223372223"/>
                    </a:ext>
                  </a:extLst>
                </a:gridCol>
                <a:gridCol w="329184">
                  <a:extLst>
                    <a:ext uri="{9D8B030D-6E8A-4147-A177-3AD203B41FA5}">
                      <a16:colId xmlns:a16="http://schemas.microsoft.com/office/drawing/2014/main" val="4116614100"/>
                    </a:ext>
                  </a:extLst>
                </a:gridCol>
                <a:gridCol w="329184">
                  <a:extLst>
                    <a:ext uri="{9D8B030D-6E8A-4147-A177-3AD203B41FA5}">
                      <a16:colId xmlns:a16="http://schemas.microsoft.com/office/drawing/2014/main" val="3906839936"/>
                    </a:ext>
                  </a:extLst>
                </a:gridCol>
                <a:gridCol w="329184">
                  <a:extLst>
                    <a:ext uri="{9D8B030D-6E8A-4147-A177-3AD203B41FA5}">
                      <a16:colId xmlns:a16="http://schemas.microsoft.com/office/drawing/2014/main" val="2878575754"/>
                    </a:ext>
                  </a:extLst>
                </a:gridCol>
                <a:gridCol w="329184">
                  <a:extLst>
                    <a:ext uri="{9D8B030D-6E8A-4147-A177-3AD203B41FA5}">
                      <a16:colId xmlns:a16="http://schemas.microsoft.com/office/drawing/2014/main" val="3014090017"/>
                    </a:ext>
                  </a:extLst>
                </a:gridCol>
                <a:gridCol w="329184">
                  <a:extLst>
                    <a:ext uri="{9D8B030D-6E8A-4147-A177-3AD203B41FA5}">
                      <a16:colId xmlns:a16="http://schemas.microsoft.com/office/drawing/2014/main" val="313262721"/>
                    </a:ext>
                  </a:extLst>
                </a:gridCol>
                <a:gridCol w="329184">
                  <a:extLst>
                    <a:ext uri="{9D8B030D-6E8A-4147-A177-3AD203B41FA5}">
                      <a16:colId xmlns:a16="http://schemas.microsoft.com/office/drawing/2014/main" val="1415023684"/>
                    </a:ext>
                  </a:extLst>
                </a:gridCol>
                <a:gridCol w="329184">
                  <a:extLst>
                    <a:ext uri="{9D8B030D-6E8A-4147-A177-3AD203B41FA5}">
                      <a16:colId xmlns:a16="http://schemas.microsoft.com/office/drawing/2014/main" val="2942391761"/>
                    </a:ext>
                  </a:extLst>
                </a:gridCol>
                <a:gridCol w="329184">
                  <a:extLst>
                    <a:ext uri="{9D8B030D-6E8A-4147-A177-3AD203B41FA5}">
                      <a16:colId xmlns:a16="http://schemas.microsoft.com/office/drawing/2014/main" val="2916918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72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- 2025-07-01 16:34:41</a:t>
                      </a:r>
                      <a:r>
                        <a:rPr kumimoji="0" lang="en-US" sz="1000" b="0" i="0" u="none" strike="noStrike" kern="1200" cap="none" spc="0" normalizeH="0" baseline="0" noProof="0">
                          <a:ln>
                            <a:noFill/>
                          </a:ln>
                          <a:solidFill>
                            <a:prstClr val="black"/>
                          </a:solidFill>
                          <a:effectLst/>
                          <a:uLnTx/>
                          <a:uFillTx/>
                          <a:latin typeface="Calibri"/>
                          <a:ea typeface="+mn-ea"/>
                          <a:cs typeface="+mn-cs"/>
                        </a:rPr>
                        <a:t>
 Thanks to around-the-clock efforts by our dedicated employees, PHLY has resumed regular operations following a network outage. 
To our agents, brokers, and customers - your trust and support have been inspiring and invaluable. We appreciate your continued understanding and patience while we address any minor technical issues.
PHLY.com and MyPHLY are available with the information and resources you need. As always, please reach out to TEAMPHLY for any additional support we can provide.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400885019"/>
                  </a:ext>
                </a:extLst>
              </a:tr>
            </a:tbl>
          </a:graphicData>
        </a:graphic>
      </p:graphicFrame>
      <p:sp>
        <p:nvSpPr>
          <p:cNvPr id="4" name="Text Placeholder 3">
            <a:extLst>
              <a:ext uri="{FF2B5EF4-FFF2-40B4-BE49-F238E27FC236}">
                <a16:creationId xmlns:a16="http://schemas.microsoft.com/office/drawing/2014/main" id="{A387D725-0B25-4DF6-9700-4CE06A5E29E7}"/>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538265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6437-5734-4FDB-A490-971653EF1779}"/>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7097B0B6-AF90-4C5D-A3CD-F6CF72796BCC}"/>
              </a:ext>
            </a:extLst>
          </p:cNvPr>
          <p:cNvGraphicFramePr>
            <a:graphicFrameLocks noGrp="1"/>
          </p:cNvGraphicFramePr>
          <p:nvPr>
            <p:ph type="tbl" sz="quarter" idx="13"/>
            <p:extLst>
              <p:ext uri="{D42A27DB-BD31-4B8C-83A1-F6EECF244321}">
                <p14:modId xmlns:p14="http://schemas.microsoft.com/office/powerpoint/2010/main" val="381483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7871464"/>
                    </a:ext>
                  </a:extLst>
                </a:gridCol>
                <a:gridCol w="1481328">
                  <a:extLst>
                    <a:ext uri="{9D8B030D-6E8A-4147-A177-3AD203B41FA5}">
                      <a16:colId xmlns:a16="http://schemas.microsoft.com/office/drawing/2014/main" val="1706830396"/>
                    </a:ext>
                  </a:extLst>
                </a:gridCol>
                <a:gridCol w="329184">
                  <a:extLst>
                    <a:ext uri="{9D8B030D-6E8A-4147-A177-3AD203B41FA5}">
                      <a16:colId xmlns:a16="http://schemas.microsoft.com/office/drawing/2014/main" val="1896143788"/>
                    </a:ext>
                  </a:extLst>
                </a:gridCol>
                <a:gridCol w="329184">
                  <a:extLst>
                    <a:ext uri="{9D8B030D-6E8A-4147-A177-3AD203B41FA5}">
                      <a16:colId xmlns:a16="http://schemas.microsoft.com/office/drawing/2014/main" val="3869547832"/>
                    </a:ext>
                  </a:extLst>
                </a:gridCol>
                <a:gridCol w="329184">
                  <a:extLst>
                    <a:ext uri="{9D8B030D-6E8A-4147-A177-3AD203B41FA5}">
                      <a16:colId xmlns:a16="http://schemas.microsoft.com/office/drawing/2014/main" val="3528436111"/>
                    </a:ext>
                  </a:extLst>
                </a:gridCol>
                <a:gridCol w="329184">
                  <a:extLst>
                    <a:ext uri="{9D8B030D-6E8A-4147-A177-3AD203B41FA5}">
                      <a16:colId xmlns:a16="http://schemas.microsoft.com/office/drawing/2014/main" val="3759229628"/>
                    </a:ext>
                  </a:extLst>
                </a:gridCol>
                <a:gridCol w="329184">
                  <a:extLst>
                    <a:ext uri="{9D8B030D-6E8A-4147-A177-3AD203B41FA5}">
                      <a16:colId xmlns:a16="http://schemas.microsoft.com/office/drawing/2014/main" val="3302397861"/>
                    </a:ext>
                  </a:extLst>
                </a:gridCol>
                <a:gridCol w="329184">
                  <a:extLst>
                    <a:ext uri="{9D8B030D-6E8A-4147-A177-3AD203B41FA5}">
                      <a16:colId xmlns:a16="http://schemas.microsoft.com/office/drawing/2014/main" val="228259736"/>
                    </a:ext>
                  </a:extLst>
                </a:gridCol>
                <a:gridCol w="329184">
                  <a:extLst>
                    <a:ext uri="{9D8B030D-6E8A-4147-A177-3AD203B41FA5}">
                      <a16:colId xmlns:a16="http://schemas.microsoft.com/office/drawing/2014/main" val="3071847546"/>
                    </a:ext>
                  </a:extLst>
                </a:gridCol>
                <a:gridCol w="329184">
                  <a:extLst>
                    <a:ext uri="{9D8B030D-6E8A-4147-A177-3AD203B41FA5}">
                      <a16:colId xmlns:a16="http://schemas.microsoft.com/office/drawing/2014/main" val="4266686709"/>
                    </a:ext>
                  </a:extLst>
                </a:gridCol>
                <a:gridCol w="329184">
                  <a:extLst>
                    <a:ext uri="{9D8B030D-6E8A-4147-A177-3AD203B41FA5}">
                      <a16:colId xmlns:a16="http://schemas.microsoft.com/office/drawing/2014/main" val="4215842218"/>
                    </a:ext>
                  </a:extLst>
                </a:gridCol>
                <a:gridCol w="329184">
                  <a:extLst>
                    <a:ext uri="{9D8B030D-6E8A-4147-A177-3AD203B41FA5}">
                      <a16:colId xmlns:a16="http://schemas.microsoft.com/office/drawing/2014/main" val="1330306253"/>
                    </a:ext>
                  </a:extLst>
                </a:gridCol>
                <a:gridCol w="329184">
                  <a:extLst>
                    <a:ext uri="{9D8B030D-6E8A-4147-A177-3AD203B41FA5}">
                      <a16:colId xmlns:a16="http://schemas.microsoft.com/office/drawing/2014/main" val="3504652543"/>
                    </a:ext>
                  </a:extLst>
                </a:gridCol>
                <a:gridCol w="329184">
                  <a:extLst>
                    <a:ext uri="{9D8B030D-6E8A-4147-A177-3AD203B41FA5}">
                      <a16:colId xmlns:a16="http://schemas.microsoft.com/office/drawing/2014/main" val="2485518012"/>
                    </a:ext>
                  </a:extLst>
                </a:gridCol>
                <a:gridCol w="329184">
                  <a:extLst>
                    <a:ext uri="{9D8B030D-6E8A-4147-A177-3AD203B41FA5}">
                      <a16:colId xmlns:a16="http://schemas.microsoft.com/office/drawing/2014/main" val="2179846982"/>
                    </a:ext>
                  </a:extLst>
                </a:gridCol>
                <a:gridCol w="329184">
                  <a:extLst>
                    <a:ext uri="{9D8B030D-6E8A-4147-A177-3AD203B41FA5}">
                      <a16:colId xmlns:a16="http://schemas.microsoft.com/office/drawing/2014/main" val="1206706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50716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- 2025-07-11 12:43:33</a:t>
                      </a:r>
                      <a:r>
                        <a:rPr kumimoji="0" lang="en-US" sz="1000" b="0" i="0" u="none" strike="noStrike" kern="1200" cap="none" spc="0" normalizeH="0" baseline="0" noProof="0">
                          <a:ln>
                            <a:noFill/>
                          </a:ln>
                          <a:solidFill>
                            <a:prstClr val="black"/>
                          </a:solidFill>
                          <a:effectLst/>
                          <a:uLnTx/>
                          <a:uFillTx/>
                          <a:latin typeface="Calibri"/>
                          <a:ea typeface="+mn-ea"/>
                          <a:cs typeface="+mn-cs"/>
                        </a:rPr>
                        <a:t>
 Shoutout to our 2025 Summer Associates! 48 talented interns from colleges nationwide recently joined us for 10 weeks of on-the-job work experience, career mentorship, and networking.
Our Summer Associates Program is more than just an #internship—it’s a career-defining experience! From team projects to networking with industry pros, our interns build skills that last while making meaningful connections. Welcome to #TEAMPHLY! 🚀
Curious about #PHLYInternLife? Visit bit.ly/PHLYInternshipsFB to learn more!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https://quintly-eu-image-storage.s3.amazonaws.com/d123f9c23f3abec6e562a564c92f236a/aca6ee55b94952147661dcff7d34c61f.jpg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97788691"/>
                  </a:ext>
                </a:extLst>
              </a:tr>
            </a:tbl>
          </a:graphicData>
        </a:graphic>
      </p:graphicFrame>
      <p:sp>
        <p:nvSpPr>
          <p:cNvPr id="4" name="Text Placeholder 3">
            <a:extLst>
              <a:ext uri="{FF2B5EF4-FFF2-40B4-BE49-F238E27FC236}">
                <a16:creationId xmlns:a16="http://schemas.microsoft.com/office/drawing/2014/main" id="{632637D6-7D3B-4BB1-B160-F3B8553962EB}"/>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152363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3F525-424D-4772-BE19-B850A1083E35}"/>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A33591C8-06B0-46CE-8B88-96C9456A5CC1}"/>
              </a:ext>
            </a:extLst>
          </p:cNvPr>
          <p:cNvGraphicFramePr>
            <a:graphicFrameLocks noGrp="1"/>
          </p:cNvGraphicFramePr>
          <p:nvPr>
            <p:ph type="tbl" sz="quarter" idx="13"/>
            <p:extLst>
              <p:ext uri="{D42A27DB-BD31-4B8C-83A1-F6EECF244321}">
                <p14:modId xmlns:p14="http://schemas.microsoft.com/office/powerpoint/2010/main" val="3352375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59778807"/>
                    </a:ext>
                  </a:extLst>
                </a:gridCol>
                <a:gridCol w="1481328">
                  <a:extLst>
                    <a:ext uri="{9D8B030D-6E8A-4147-A177-3AD203B41FA5}">
                      <a16:colId xmlns:a16="http://schemas.microsoft.com/office/drawing/2014/main" val="3628059952"/>
                    </a:ext>
                  </a:extLst>
                </a:gridCol>
                <a:gridCol w="329184">
                  <a:extLst>
                    <a:ext uri="{9D8B030D-6E8A-4147-A177-3AD203B41FA5}">
                      <a16:colId xmlns:a16="http://schemas.microsoft.com/office/drawing/2014/main" val="3051279971"/>
                    </a:ext>
                  </a:extLst>
                </a:gridCol>
                <a:gridCol w="329184">
                  <a:extLst>
                    <a:ext uri="{9D8B030D-6E8A-4147-A177-3AD203B41FA5}">
                      <a16:colId xmlns:a16="http://schemas.microsoft.com/office/drawing/2014/main" val="3394327914"/>
                    </a:ext>
                  </a:extLst>
                </a:gridCol>
                <a:gridCol w="329184">
                  <a:extLst>
                    <a:ext uri="{9D8B030D-6E8A-4147-A177-3AD203B41FA5}">
                      <a16:colId xmlns:a16="http://schemas.microsoft.com/office/drawing/2014/main" val="381330908"/>
                    </a:ext>
                  </a:extLst>
                </a:gridCol>
                <a:gridCol w="329184">
                  <a:extLst>
                    <a:ext uri="{9D8B030D-6E8A-4147-A177-3AD203B41FA5}">
                      <a16:colId xmlns:a16="http://schemas.microsoft.com/office/drawing/2014/main" val="1439981558"/>
                    </a:ext>
                  </a:extLst>
                </a:gridCol>
                <a:gridCol w="329184">
                  <a:extLst>
                    <a:ext uri="{9D8B030D-6E8A-4147-A177-3AD203B41FA5}">
                      <a16:colId xmlns:a16="http://schemas.microsoft.com/office/drawing/2014/main" val="3631797330"/>
                    </a:ext>
                  </a:extLst>
                </a:gridCol>
                <a:gridCol w="329184">
                  <a:extLst>
                    <a:ext uri="{9D8B030D-6E8A-4147-A177-3AD203B41FA5}">
                      <a16:colId xmlns:a16="http://schemas.microsoft.com/office/drawing/2014/main" val="4191260060"/>
                    </a:ext>
                  </a:extLst>
                </a:gridCol>
                <a:gridCol w="329184">
                  <a:extLst>
                    <a:ext uri="{9D8B030D-6E8A-4147-A177-3AD203B41FA5}">
                      <a16:colId xmlns:a16="http://schemas.microsoft.com/office/drawing/2014/main" val="4284263800"/>
                    </a:ext>
                  </a:extLst>
                </a:gridCol>
                <a:gridCol w="329184">
                  <a:extLst>
                    <a:ext uri="{9D8B030D-6E8A-4147-A177-3AD203B41FA5}">
                      <a16:colId xmlns:a16="http://schemas.microsoft.com/office/drawing/2014/main" val="3519555515"/>
                    </a:ext>
                  </a:extLst>
                </a:gridCol>
                <a:gridCol w="329184">
                  <a:extLst>
                    <a:ext uri="{9D8B030D-6E8A-4147-A177-3AD203B41FA5}">
                      <a16:colId xmlns:a16="http://schemas.microsoft.com/office/drawing/2014/main" val="2784865134"/>
                    </a:ext>
                  </a:extLst>
                </a:gridCol>
                <a:gridCol w="329184">
                  <a:extLst>
                    <a:ext uri="{9D8B030D-6E8A-4147-A177-3AD203B41FA5}">
                      <a16:colId xmlns:a16="http://schemas.microsoft.com/office/drawing/2014/main" val="837577190"/>
                    </a:ext>
                  </a:extLst>
                </a:gridCol>
                <a:gridCol w="329184">
                  <a:extLst>
                    <a:ext uri="{9D8B030D-6E8A-4147-A177-3AD203B41FA5}">
                      <a16:colId xmlns:a16="http://schemas.microsoft.com/office/drawing/2014/main" val="4078323133"/>
                    </a:ext>
                  </a:extLst>
                </a:gridCol>
                <a:gridCol w="329184">
                  <a:extLst>
                    <a:ext uri="{9D8B030D-6E8A-4147-A177-3AD203B41FA5}">
                      <a16:colId xmlns:a16="http://schemas.microsoft.com/office/drawing/2014/main" val="3965983845"/>
                    </a:ext>
                  </a:extLst>
                </a:gridCol>
                <a:gridCol w="329184">
                  <a:extLst>
                    <a:ext uri="{9D8B030D-6E8A-4147-A177-3AD203B41FA5}">
                      <a16:colId xmlns:a16="http://schemas.microsoft.com/office/drawing/2014/main" val="851499228"/>
                    </a:ext>
                  </a:extLst>
                </a:gridCol>
                <a:gridCol w="329184">
                  <a:extLst>
                    <a:ext uri="{9D8B030D-6E8A-4147-A177-3AD203B41FA5}">
                      <a16:colId xmlns:a16="http://schemas.microsoft.com/office/drawing/2014/main" val="2045298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3854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- 2025-07-09 12:36:33</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named one of Ward's 50 top property-casualty insurers for the 25th consecutive year! 🏆
Ward’s 50 reviews nearly 3,000 property-casualty #insurance companies nationwide over a five-year period, evaluating them on safety, consistency, and overall performance.
A big thank you to our employees, business partners, and customers for making this achievement possible. Read more here: bit.ly/4nEb9FP #TEAMPHLY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https://quintly-eu-image-storage.s3.amazonaws.com/d123f9c23f3abec6e562a564c92f236a/0d8f99dc4c8e7f33daa05ed7a556ba6a.jpg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08825460"/>
                  </a:ext>
                </a:extLst>
              </a:tr>
            </a:tbl>
          </a:graphicData>
        </a:graphic>
      </p:graphicFrame>
      <p:sp>
        <p:nvSpPr>
          <p:cNvPr id="4" name="Text Placeholder 3">
            <a:extLst>
              <a:ext uri="{FF2B5EF4-FFF2-40B4-BE49-F238E27FC236}">
                <a16:creationId xmlns:a16="http://schemas.microsoft.com/office/drawing/2014/main" id="{CCBFBB35-5BB8-4A0A-B43C-6A311586F5E2}"/>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127714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162BE-8EAC-48D0-A708-EDBF9E54495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334508EF-49E2-492F-94DD-F8541D44EC41}"/>
              </a:ext>
            </a:extLst>
          </p:cNvPr>
          <p:cNvGraphicFramePr>
            <a:graphicFrameLocks noGrp="1"/>
          </p:cNvGraphicFramePr>
          <p:nvPr>
            <p:ph type="tbl" sz="quarter" idx="13"/>
            <p:extLst>
              <p:ext uri="{D42A27DB-BD31-4B8C-83A1-F6EECF244321}">
                <p14:modId xmlns:p14="http://schemas.microsoft.com/office/powerpoint/2010/main" val="384300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37228556"/>
                    </a:ext>
                  </a:extLst>
                </a:gridCol>
                <a:gridCol w="1481328">
                  <a:extLst>
                    <a:ext uri="{9D8B030D-6E8A-4147-A177-3AD203B41FA5}">
                      <a16:colId xmlns:a16="http://schemas.microsoft.com/office/drawing/2014/main" val="2037006434"/>
                    </a:ext>
                  </a:extLst>
                </a:gridCol>
                <a:gridCol w="329184">
                  <a:extLst>
                    <a:ext uri="{9D8B030D-6E8A-4147-A177-3AD203B41FA5}">
                      <a16:colId xmlns:a16="http://schemas.microsoft.com/office/drawing/2014/main" val="3048483624"/>
                    </a:ext>
                  </a:extLst>
                </a:gridCol>
                <a:gridCol w="329184">
                  <a:extLst>
                    <a:ext uri="{9D8B030D-6E8A-4147-A177-3AD203B41FA5}">
                      <a16:colId xmlns:a16="http://schemas.microsoft.com/office/drawing/2014/main" val="4136251428"/>
                    </a:ext>
                  </a:extLst>
                </a:gridCol>
                <a:gridCol w="329184">
                  <a:extLst>
                    <a:ext uri="{9D8B030D-6E8A-4147-A177-3AD203B41FA5}">
                      <a16:colId xmlns:a16="http://schemas.microsoft.com/office/drawing/2014/main" val="3029000132"/>
                    </a:ext>
                  </a:extLst>
                </a:gridCol>
                <a:gridCol w="329184">
                  <a:extLst>
                    <a:ext uri="{9D8B030D-6E8A-4147-A177-3AD203B41FA5}">
                      <a16:colId xmlns:a16="http://schemas.microsoft.com/office/drawing/2014/main" val="673106360"/>
                    </a:ext>
                  </a:extLst>
                </a:gridCol>
                <a:gridCol w="329184">
                  <a:extLst>
                    <a:ext uri="{9D8B030D-6E8A-4147-A177-3AD203B41FA5}">
                      <a16:colId xmlns:a16="http://schemas.microsoft.com/office/drawing/2014/main" val="4148465467"/>
                    </a:ext>
                  </a:extLst>
                </a:gridCol>
                <a:gridCol w="329184">
                  <a:extLst>
                    <a:ext uri="{9D8B030D-6E8A-4147-A177-3AD203B41FA5}">
                      <a16:colId xmlns:a16="http://schemas.microsoft.com/office/drawing/2014/main" val="1803939418"/>
                    </a:ext>
                  </a:extLst>
                </a:gridCol>
                <a:gridCol w="329184">
                  <a:extLst>
                    <a:ext uri="{9D8B030D-6E8A-4147-A177-3AD203B41FA5}">
                      <a16:colId xmlns:a16="http://schemas.microsoft.com/office/drawing/2014/main" val="1399484451"/>
                    </a:ext>
                  </a:extLst>
                </a:gridCol>
                <a:gridCol w="329184">
                  <a:extLst>
                    <a:ext uri="{9D8B030D-6E8A-4147-A177-3AD203B41FA5}">
                      <a16:colId xmlns:a16="http://schemas.microsoft.com/office/drawing/2014/main" val="2306311468"/>
                    </a:ext>
                  </a:extLst>
                </a:gridCol>
                <a:gridCol w="329184">
                  <a:extLst>
                    <a:ext uri="{9D8B030D-6E8A-4147-A177-3AD203B41FA5}">
                      <a16:colId xmlns:a16="http://schemas.microsoft.com/office/drawing/2014/main" val="1779014"/>
                    </a:ext>
                  </a:extLst>
                </a:gridCol>
                <a:gridCol w="329184">
                  <a:extLst>
                    <a:ext uri="{9D8B030D-6E8A-4147-A177-3AD203B41FA5}">
                      <a16:colId xmlns:a16="http://schemas.microsoft.com/office/drawing/2014/main" val="3230488393"/>
                    </a:ext>
                  </a:extLst>
                </a:gridCol>
                <a:gridCol w="329184">
                  <a:extLst>
                    <a:ext uri="{9D8B030D-6E8A-4147-A177-3AD203B41FA5}">
                      <a16:colId xmlns:a16="http://schemas.microsoft.com/office/drawing/2014/main" val="3958967484"/>
                    </a:ext>
                  </a:extLst>
                </a:gridCol>
                <a:gridCol w="329184">
                  <a:extLst>
                    <a:ext uri="{9D8B030D-6E8A-4147-A177-3AD203B41FA5}">
                      <a16:colId xmlns:a16="http://schemas.microsoft.com/office/drawing/2014/main" val="4229432161"/>
                    </a:ext>
                  </a:extLst>
                </a:gridCol>
                <a:gridCol w="329184">
                  <a:extLst>
                    <a:ext uri="{9D8B030D-6E8A-4147-A177-3AD203B41FA5}">
                      <a16:colId xmlns:a16="http://schemas.microsoft.com/office/drawing/2014/main" val="2335867989"/>
                    </a:ext>
                  </a:extLst>
                </a:gridCol>
                <a:gridCol w="329184">
                  <a:extLst>
                    <a:ext uri="{9D8B030D-6E8A-4147-A177-3AD203B41FA5}">
                      <a16:colId xmlns:a16="http://schemas.microsoft.com/office/drawing/2014/main" val="1801716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847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- 2025-07-16 14:32:28</a:t>
                      </a:r>
                      <a:r>
                        <a:rPr kumimoji="0" lang="en-US" sz="1000" b="0" i="0" u="none" strike="noStrike" kern="1200" cap="none" spc="0" normalizeH="0" baseline="0" noProof="0">
                          <a:ln>
                            <a:noFill/>
                          </a:ln>
                          <a:solidFill>
                            <a:prstClr val="black"/>
                          </a:solidFill>
                          <a:effectLst/>
                          <a:uLnTx/>
                          <a:uFillTx/>
                          <a:latin typeface="Calibri"/>
                          <a:ea typeface="+mn-ea"/>
                          <a:cs typeface="+mn-cs"/>
                        </a:rPr>
                        <a:t>
 A new generation of #insurance professionals is on the rise 🌟, and they’re learning about the many exciting opportunities that await them in the insurance industry!
Recently, former PHLY Summer Associates, now full-time employees, personally connected with our current #interns during a panel discussion about #insurancecareers. 
Check out this snapshot of #TEAMPHLY getting ready to join the virtual panel. 📸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https://quintly-eu-image-storage.s3.amazonaws.com/d123f9c23f3abec6e562a564c92f236a/f2ef4ec1699052c4edd7ba9b563ee8e1.jpg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85319316"/>
                  </a:ext>
                </a:extLst>
              </a:tr>
            </a:tbl>
          </a:graphicData>
        </a:graphic>
      </p:graphicFrame>
      <p:sp>
        <p:nvSpPr>
          <p:cNvPr id="4" name="Text Placeholder 3">
            <a:extLst>
              <a:ext uri="{FF2B5EF4-FFF2-40B4-BE49-F238E27FC236}">
                <a16:creationId xmlns:a16="http://schemas.microsoft.com/office/drawing/2014/main" id="{CF539F3B-779C-4C39-9736-069B30CD44CD}"/>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524597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2370D-4D30-40D0-9D28-9606DA479C6B}"/>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C60A8F8D-F8E6-4EC3-B44A-31F2B180CB00}"/>
              </a:ext>
            </a:extLst>
          </p:cNvPr>
          <p:cNvGraphicFramePr>
            <a:graphicFrameLocks noGrp="1"/>
          </p:cNvGraphicFramePr>
          <p:nvPr>
            <p:ph type="tbl" sz="quarter" idx="13"/>
            <p:extLst>
              <p:ext uri="{D42A27DB-BD31-4B8C-83A1-F6EECF244321}">
                <p14:modId xmlns:p14="http://schemas.microsoft.com/office/powerpoint/2010/main" val="3696808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69058197"/>
                    </a:ext>
                  </a:extLst>
                </a:gridCol>
                <a:gridCol w="1481328">
                  <a:extLst>
                    <a:ext uri="{9D8B030D-6E8A-4147-A177-3AD203B41FA5}">
                      <a16:colId xmlns:a16="http://schemas.microsoft.com/office/drawing/2014/main" val="1695759424"/>
                    </a:ext>
                  </a:extLst>
                </a:gridCol>
                <a:gridCol w="329184">
                  <a:extLst>
                    <a:ext uri="{9D8B030D-6E8A-4147-A177-3AD203B41FA5}">
                      <a16:colId xmlns:a16="http://schemas.microsoft.com/office/drawing/2014/main" val="1134305209"/>
                    </a:ext>
                  </a:extLst>
                </a:gridCol>
                <a:gridCol w="329184">
                  <a:extLst>
                    <a:ext uri="{9D8B030D-6E8A-4147-A177-3AD203B41FA5}">
                      <a16:colId xmlns:a16="http://schemas.microsoft.com/office/drawing/2014/main" val="2223465468"/>
                    </a:ext>
                  </a:extLst>
                </a:gridCol>
                <a:gridCol w="329184">
                  <a:extLst>
                    <a:ext uri="{9D8B030D-6E8A-4147-A177-3AD203B41FA5}">
                      <a16:colId xmlns:a16="http://schemas.microsoft.com/office/drawing/2014/main" val="2509246556"/>
                    </a:ext>
                  </a:extLst>
                </a:gridCol>
                <a:gridCol w="329184">
                  <a:extLst>
                    <a:ext uri="{9D8B030D-6E8A-4147-A177-3AD203B41FA5}">
                      <a16:colId xmlns:a16="http://schemas.microsoft.com/office/drawing/2014/main" val="374856889"/>
                    </a:ext>
                  </a:extLst>
                </a:gridCol>
                <a:gridCol w="329184">
                  <a:extLst>
                    <a:ext uri="{9D8B030D-6E8A-4147-A177-3AD203B41FA5}">
                      <a16:colId xmlns:a16="http://schemas.microsoft.com/office/drawing/2014/main" val="3799634345"/>
                    </a:ext>
                  </a:extLst>
                </a:gridCol>
                <a:gridCol w="329184">
                  <a:extLst>
                    <a:ext uri="{9D8B030D-6E8A-4147-A177-3AD203B41FA5}">
                      <a16:colId xmlns:a16="http://schemas.microsoft.com/office/drawing/2014/main" val="388107455"/>
                    </a:ext>
                  </a:extLst>
                </a:gridCol>
                <a:gridCol w="329184">
                  <a:extLst>
                    <a:ext uri="{9D8B030D-6E8A-4147-A177-3AD203B41FA5}">
                      <a16:colId xmlns:a16="http://schemas.microsoft.com/office/drawing/2014/main" val="3948434731"/>
                    </a:ext>
                  </a:extLst>
                </a:gridCol>
                <a:gridCol w="329184">
                  <a:extLst>
                    <a:ext uri="{9D8B030D-6E8A-4147-A177-3AD203B41FA5}">
                      <a16:colId xmlns:a16="http://schemas.microsoft.com/office/drawing/2014/main" val="2620989660"/>
                    </a:ext>
                  </a:extLst>
                </a:gridCol>
                <a:gridCol w="329184">
                  <a:extLst>
                    <a:ext uri="{9D8B030D-6E8A-4147-A177-3AD203B41FA5}">
                      <a16:colId xmlns:a16="http://schemas.microsoft.com/office/drawing/2014/main" val="3045970425"/>
                    </a:ext>
                  </a:extLst>
                </a:gridCol>
                <a:gridCol w="329184">
                  <a:extLst>
                    <a:ext uri="{9D8B030D-6E8A-4147-A177-3AD203B41FA5}">
                      <a16:colId xmlns:a16="http://schemas.microsoft.com/office/drawing/2014/main" val="1677697755"/>
                    </a:ext>
                  </a:extLst>
                </a:gridCol>
                <a:gridCol w="329184">
                  <a:extLst>
                    <a:ext uri="{9D8B030D-6E8A-4147-A177-3AD203B41FA5}">
                      <a16:colId xmlns:a16="http://schemas.microsoft.com/office/drawing/2014/main" val="632069991"/>
                    </a:ext>
                  </a:extLst>
                </a:gridCol>
                <a:gridCol w="329184">
                  <a:extLst>
                    <a:ext uri="{9D8B030D-6E8A-4147-A177-3AD203B41FA5}">
                      <a16:colId xmlns:a16="http://schemas.microsoft.com/office/drawing/2014/main" val="1953588897"/>
                    </a:ext>
                  </a:extLst>
                </a:gridCol>
                <a:gridCol w="329184">
                  <a:extLst>
                    <a:ext uri="{9D8B030D-6E8A-4147-A177-3AD203B41FA5}">
                      <a16:colId xmlns:a16="http://schemas.microsoft.com/office/drawing/2014/main" val="3521376147"/>
                    </a:ext>
                  </a:extLst>
                </a:gridCol>
                <a:gridCol w="329184">
                  <a:extLst>
                    <a:ext uri="{9D8B030D-6E8A-4147-A177-3AD203B41FA5}">
                      <a16:colId xmlns:a16="http://schemas.microsoft.com/office/drawing/2014/main" val="212742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680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- 2025-07-23 15:02:29</a:t>
                      </a:r>
                      <a:r>
                        <a:rPr kumimoji="0" lang="en-US" sz="1000" b="0" i="0" u="none" strike="noStrike" kern="1200" cap="none" spc="0" normalizeH="0" baseline="0" noProof="0">
                          <a:ln>
                            <a:noFill/>
                          </a:ln>
                          <a:solidFill>
                            <a:prstClr val="black"/>
                          </a:solidFill>
                          <a:effectLst/>
                          <a:uLnTx/>
                          <a:uFillTx/>
                          <a:latin typeface="Calibri"/>
                          <a:ea typeface="+mn-ea"/>
                          <a:cs typeface="+mn-cs"/>
                        </a:rPr>
                        <a:t>
 Our Summer Associates met up with interns from our sister companies Tokio Marine North America Services, Reliance Matrix, and Tokio Marine America for a fun social event at our Home Office! 
They jumped into speed networking, got the inside scoop from a panel of seasoned pros, and learned more about our diverse group companies. It was an insightful day filled with new connections, inspiration, and career-defining moments! 
Check out the highlights! 📸 #PHLYInternLife #TEAMPHLY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https://quintly-eu-image-storage.s3.amazonaws.com/d123f9c23f3abec6e562a564c92f236a/7ee7231457895f58095007131da88fe4.jpg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3469045"/>
                  </a:ext>
                </a:extLst>
              </a:tr>
            </a:tbl>
          </a:graphicData>
        </a:graphic>
      </p:graphicFrame>
      <p:sp>
        <p:nvSpPr>
          <p:cNvPr id="4" name="Text Placeholder 3">
            <a:extLst>
              <a:ext uri="{FF2B5EF4-FFF2-40B4-BE49-F238E27FC236}">
                <a16:creationId xmlns:a16="http://schemas.microsoft.com/office/drawing/2014/main" id="{DCC3B7DF-BB94-4141-B6F7-7456D1565F5A}"/>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669490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1B202-8632-41D2-A979-47302EFB34B8}"/>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28ACBD7-DAF8-4AA1-A497-D666A5D6C917}"/>
              </a:ext>
            </a:extLst>
          </p:cNvPr>
          <p:cNvGraphicFramePr>
            <a:graphicFrameLocks noGrp="1"/>
          </p:cNvGraphicFramePr>
          <p:nvPr>
            <p:ph type="chart" sz="quarter" idx="13"/>
            <p:extLst>
              <p:ext uri="{D42A27DB-BD31-4B8C-83A1-F6EECF244321}">
                <p14:modId xmlns:p14="http://schemas.microsoft.com/office/powerpoint/2010/main" val="3978500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403BB-6E91-47A9-8ADF-AA4FEEFC822E}"/>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5A2D79CE-1305-4A94-A591-93909478A2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1753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8BFF3-4F4B-4E7D-BC7B-F45A5987EED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7D1AD33-EAB1-45D0-B740-ED0E78A645B0}"/>
              </a:ext>
            </a:extLst>
          </p:cNvPr>
          <p:cNvGraphicFramePr>
            <a:graphicFrameLocks noGrp="1"/>
          </p:cNvGraphicFramePr>
          <p:nvPr>
            <p:ph type="tbl" sz="quarter" idx="13"/>
            <p:extLst>
              <p:ext uri="{D42A27DB-BD31-4B8C-83A1-F6EECF244321}">
                <p14:modId xmlns:p14="http://schemas.microsoft.com/office/powerpoint/2010/main" val="44728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68740973"/>
                    </a:ext>
                  </a:extLst>
                </a:gridCol>
                <a:gridCol w="576072">
                  <a:extLst>
                    <a:ext uri="{9D8B030D-6E8A-4147-A177-3AD203B41FA5}">
                      <a16:colId xmlns:a16="http://schemas.microsoft.com/office/drawing/2014/main" val="380615928"/>
                    </a:ext>
                  </a:extLst>
                </a:gridCol>
                <a:gridCol w="576072">
                  <a:extLst>
                    <a:ext uri="{9D8B030D-6E8A-4147-A177-3AD203B41FA5}">
                      <a16:colId xmlns:a16="http://schemas.microsoft.com/office/drawing/2014/main" val="2204312433"/>
                    </a:ext>
                  </a:extLst>
                </a:gridCol>
                <a:gridCol w="576072">
                  <a:extLst>
                    <a:ext uri="{9D8B030D-6E8A-4147-A177-3AD203B41FA5}">
                      <a16:colId xmlns:a16="http://schemas.microsoft.com/office/drawing/2014/main" val="2548989603"/>
                    </a:ext>
                  </a:extLst>
                </a:gridCol>
                <a:gridCol w="576072">
                  <a:extLst>
                    <a:ext uri="{9D8B030D-6E8A-4147-A177-3AD203B41FA5}">
                      <a16:colId xmlns:a16="http://schemas.microsoft.com/office/drawing/2014/main" val="3018424081"/>
                    </a:ext>
                  </a:extLst>
                </a:gridCol>
                <a:gridCol w="576072">
                  <a:extLst>
                    <a:ext uri="{9D8B030D-6E8A-4147-A177-3AD203B41FA5}">
                      <a16:colId xmlns:a16="http://schemas.microsoft.com/office/drawing/2014/main" val="912710921"/>
                    </a:ext>
                  </a:extLst>
                </a:gridCol>
                <a:gridCol w="576072">
                  <a:extLst>
                    <a:ext uri="{9D8B030D-6E8A-4147-A177-3AD203B41FA5}">
                      <a16:colId xmlns:a16="http://schemas.microsoft.com/office/drawing/2014/main" val="2536449348"/>
                    </a:ext>
                  </a:extLst>
                </a:gridCol>
                <a:gridCol w="576072">
                  <a:extLst>
                    <a:ext uri="{9D8B030D-6E8A-4147-A177-3AD203B41FA5}">
                      <a16:colId xmlns:a16="http://schemas.microsoft.com/office/drawing/2014/main" val="151419029"/>
                    </a:ext>
                  </a:extLst>
                </a:gridCol>
                <a:gridCol w="576072">
                  <a:extLst>
                    <a:ext uri="{9D8B030D-6E8A-4147-A177-3AD203B41FA5}">
                      <a16:colId xmlns:a16="http://schemas.microsoft.com/office/drawing/2014/main" val="1591118384"/>
                    </a:ext>
                  </a:extLst>
                </a:gridCol>
                <a:gridCol w="576072">
                  <a:extLst>
                    <a:ext uri="{9D8B030D-6E8A-4147-A177-3AD203B41FA5}">
                      <a16:colId xmlns:a16="http://schemas.microsoft.com/office/drawing/2014/main" val="2535738564"/>
                    </a:ext>
                  </a:extLst>
                </a:gridCol>
                <a:gridCol w="576072">
                  <a:extLst>
                    <a:ext uri="{9D8B030D-6E8A-4147-A177-3AD203B41FA5}">
                      <a16:colId xmlns:a16="http://schemas.microsoft.com/office/drawing/2014/main" val="2760293873"/>
                    </a:ext>
                  </a:extLst>
                </a:gridCol>
                <a:gridCol w="576072">
                  <a:extLst>
                    <a:ext uri="{9D8B030D-6E8A-4147-A177-3AD203B41FA5}">
                      <a16:colId xmlns:a16="http://schemas.microsoft.com/office/drawing/2014/main" val="795262760"/>
                    </a:ext>
                  </a:extLst>
                </a:gridCol>
                <a:gridCol w="576072">
                  <a:extLst>
                    <a:ext uri="{9D8B030D-6E8A-4147-A177-3AD203B41FA5}">
                      <a16:colId xmlns:a16="http://schemas.microsoft.com/office/drawing/2014/main" val="323802240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79654166"/>
                  </a:ext>
                </a:extLst>
              </a:tr>
              <a:tr h="370840">
                <a:tc>
                  <a:txBody>
                    <a:bodyPr/>
                    <a:lstStyle/>
                    <a:p>
                      <a:r>
                        <a:rPr lang="en-US" sz="1000"/>
                        <a:t>3948</a:t>
                      </a:r>
                    </a:p>
                  </a:txBody>
                  <a:tcPr/>
                </a:tc>
                <a:tc>
                  <a:txBody>
                    <a:bodyPr/>
                    <a:lstStyle/>
                    <a:p>
                      <a:r>
                        <a:rPr lang="en-US" sz="1000"/>
                        <a:t>-7</a:t>
                      </a:r>
                    </a:p>
                  </a:txBody>
                  <a:tcPr/>
                </a:tc>
                <a:tc>
                  <a:txBody>
                    <a:bodyPr/>
                    <a:lstStyle/>
                    <a:p>
                      <a:r>
                        <a:rPr lang="en-US" sz="1000"/>
                        <a:t>34</a:t>
                      </a:r>
                    </a:p>
                  </a:txBody>
                  <a:tcPr/>
                </a:tc>
                <a:tc>
                  <a:txBody>
                    <a:bodyPr/>
                    <a:lstStyle/>
                    <a:p>
                      <a:r>
                        <a:rPr lang="en-US" sz="1000"/>
                        <a:t>18</a:t>
                      </a:r>
                    </a:p>
                  </a:txBody>
                  <a:tcPr/>
                </a:tc>
                <a:tc>
                  <a:txBody>
                    <a:bodyPr/>
                    <a:lstStyle/>
                    <a:p>
                      <a:r>
                        <a:rPr lang="en-US" sz="1000"/>
                        <a:t>0</a:t>
                      </a:r>
                    </a:p>
                  </a:txBody>
                  <a:tcPr/>
                </a:tc>
                <a:tc>
                  <a:txBody>
                    <a:bodyPr/>
                    <a:lstStyle/>
                    <a:p>
                      <a:r>
                        <a:rPr lang="en-US" sz="1000"/>
                        <a:t>16</a:t>
                      </a:r>
                    </a:p>
                  </a:txBody>
                  <a:tcPr/>
                </a:tc>
                <a:tc>
                  <a:txBody>
                    <a:bodyPr/>
                    <a:lstStyle/>
                    <a:p>
                      <a:r>
                        <a:rPr lang="en-US" sz="1000"/>
                        <a:t>5</a:t>
                      </a:r>
                    </a:p>
                  </a:txBody>
                  <a:tcPr/>
                </a:tc>
                <a:tc>
                  <a:txBody>
                    <a:bodyPr/>
                    <a:lstStyle/>
                    <a:p>
                      <a:r>
                        <a:rPr lang="en-US" sz="1000"/>
                        <a:t>4</a:t>
                      </a:r>
                    </a:p>
                  </a:txBody>
                  <a:tcPr/>
                </a:tc>
                <a:tc>
                  <a:txBody>
                    <a:bodyPr/>
                    <a:lstStyle/>
                    <a:p>
                      <a:r>
                        <a:rPr lang="en-US" sz="1000"/>
                        <a:t>33</a:t>
                      </a:r>
                    </a:p>
                  </a:txBody>
                  <a:tcPr/>
                </a:tc>
                <a:tc>
                  <a:txBody>
                    <a:bodyPr/>
                    <a:lstStyle/>
                    <a:p>
                      <a:r>
                        <a:rPr lang="en-US" sz="1000"/>
                        <a:t>12</a:t>
                      </a:r>
                    </a:p>
                  </a:txBody>
                  <a:tcPr/>
                </a:tc>
                <a:tc>
                  <a:txBody>
                    <a:bodyPr/>
                    <a:lstStyle/>
                    <a:p>
                      <a:r>
                        <a:rPr lang="en-US" sz="1000"/>
                        <a:t>10</a:t>
                      </a:r>
                    </a:p>
                  </a:txBody>
                  <a:tcPr/>
                </a:tc>
                <a:tc>
                  <a:txBody>
                    <a:bodyPr/>
                    <a:lstStyle/>
                    <a:p>
                      <a:r>
                        <a:rPr lang="en-US" sz="1000"/>
                        <a:t>0.0689 %</a:t>
                      </a:r>
                    </a:p>
                  </a:txBody>
                  <a:tcPr/>
                </a:tc>
                <a:tc>
                  <a:txBody>
                    <a:bodyPr/>
                    <a:lstStyle/>
                    <a:p>
                      <a:r>
                        <a:rPr lang="en-US" sz="1000"/>
                        <a:t>0.0 %</a:t>
                      </a:r>
                    </a:p>
                  </a:txBody>
                  <a:tcPr/>
                </a:tc>
                <a:extLst>
                  <a:ext uri="{0D108BD9-81ED-4DB2-BD59-A6C34878D82A}">
                    <a16:rowId xmlns:a16="http://schemas.microsoft.com/office/drawing/2014/main" val="2406743387"/>
                  </a:ext>
                </a:extLst>
              </a:tr>
            </a:tbl>
          </a:graphicData>
        </a:graphic>
      </p:graphicFrame>
      <p:sp>
        <p:nvSpPr>
          <p:cNvPr id="4" name="Text Placeholder 3">
            <a:extLst>
              <a:ext uri="{FF2B5EF4-FFF2-40B4-BE49-F238E27FC236}">
                <a16:creationId xmlns:a16="http://schemas.microsoft.com/office/drawing/2014/main" id="{930BB782-C65C-4677-B4E9-E02BD43C87DE}"/>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837638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4B4F-691E-4310-B235-7824F8F5F483}"/>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CF2CA2C4-9066-430C-A8D1-2043F86CE215}"/>
              </a:ext>
            </a:extLst>
          </p:cNvPr>
          <p:cNvGraphicFramePr>
            <a:graphicFrameLocks noGrp="1"/>
          </p:cNvGraphicFramePr>
          <p:nvPr>
            <p:ph type="chart" sz="quarter" idx="13"/>
            <p:extLst>
              <p:ext uri="{D42A27DB-BD31-4B8C-83A1-F6EECF244321}">
                <p14:modId xmlns:p14="http://schemas.microsoft.com/office/powerpoint/2010/main" val="3571807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7F163-CB81-4685-B113-CD73D5474F6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82D2277-635A-4168-A384-6454D1A935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5815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145D8-371D-43D2-9F83-7965AAA02D4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F46D540-C391-4672-B933-6925C63388A9}"/>
              </a:ext>
            </a:extLst>
          </p:cNvPr>
          <p:cNvGraphicFramePr>
            <a:graphicFrameLocks noGrp="1"/>
          </p:cNvGraphicFramePr>
          <p:nvPr>
            <p:ph type="chart" sz="quarter" idx="13"/>
            <p:extLst>
              <p:ext uri="{D42A27DB-BD31-4B8C-83A1-F6EECF244321}">
                <p14:modId xmlns:p14="http://schemas.microsoft.com/office/powerpoint/2010/main" val="95378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387533-A72D-4802-8697-543AB40850A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64C28E1-62C9-45D9-A396-D8D79136B0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7450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89B9-B8AA-4E77-BE53-0A275937B3BA}"/>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C7F0A8FD-8CC8-441C-99B3-7E74E8AA114D}"/>
              </a:ext>
            </a:extLst>
          </p:cNvPr>
          <p:cNvGraphicFramePr>
            <a:graphicFrameLocks noGrp="1"/>
          </p:cNvGraphicFramePr>
          <p:nvPr>
            <p:ph type="chart" sz="quarter" idx="13"/>
            <p:extLst>
              <p:ext uri="{D42A27DB-BD31-4B8C-83A1-F6EECF244321}">
                <p14:modId xmlns:p14="http://schemas.microsoft.com/office/powerpoint/2010/main" val="255352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D78D8-2210-4291-9102-5FCFD8FABAA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F6AC927-C725-4FBD-9FFA-48DBC7C21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186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3C2C-36C0-4913-A9D5-5D34DC1E754E}"/>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BB8E22A5-A137-4666-8560-A4E1313F123C}"/>
              </a:ext>
            </a:extLst>
          </p:cNvPr>
          <p:cNvGraphicFramePr>
            <a:graphicFrameLocks noGrp="1"/>
          </p:cNvGraphicFramePr>
          <p:nvPr>
            <p:ph type="chart" sz="quarter" idx="13"/>
            <p:extLst>
              <p:ext uri="{D42A27DB-BD31-4B8C-83A1-F6EECF244321}">
                <p14:modId xmlns:p14="http://schemas.microsoft.com/office/powerpoint/2010/main" val="1850965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5FC26-9101-4C03-92A7-319E400B038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F609FFF-8290-4EF2-BF67-40799D5A11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002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4B57E-FC56-4090-828F-B1E965F89F8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44A3169-6491-44F8-8D98-BDB25FD699EF}"/>
              </a:ext>
            </a:extLst>
          </p:cNvPr>
          <p:cNvGraphicFramePr>
            <a:graphicFrameLocks noGrp="1"/>
          </p:cNvGraphicFramePr>
          <p:nvPr>
            <p:ph type="tbl" sz="quarter" idx="13"/>
            <p:extLst>
              <p:ext uri="{D42A27DB-BD31-4B8C-83A1-F6EECF244321}">
                <p14:modId xmlns:p14="http://schemas.microsoft.com/office/powerpoint/2010/main" val="148725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770284465"/>
                    </a:ext>
                  </a:extLst>
                </a:gridCol>
                <a:gridCol w="2468880">
                  <a:extLst>
                    <a:ext uri="{9D8B030D-6E8A-4147-A177-3AD203B41FA5}">
                      <a16:colId xmlns:a16="http://schemas.microsoft.com/office/drawing/2014/main" val="4150343301"/>
                    </a:ext>
                  </a:extLst>
                </a:gridCol>
                <a:gridCol w="2468880">
                  <a:extLst>
                    <a:ext uri="{9D8B030D-6E8A-4147-A177-3AD203B41FA5}">
                      <a16:colId xmlns:a16="http://schemas.microsoft.com/office/drawing/2014/main" val="296905537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604184160"/>
                  </a:ext>
                </a:extLst>
              </a:tr>
              <a:tr h="370840">
                <a:tc>
                  <a:txBody>
                    <a:bodyPr/>
                    <a:lstStyle/>
                    <a:p>
                      <a:r>
                        <a:rPr lang="en-US" sz="1000" b="1"/>
                        <a:t>@TMNA_Services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643897567"/>
                  </a:ext>
                </a:extLst>
              </a:tr>
              <a:tr h="370840">
                <a:tc>
                  <a:txBody>
                    <a:bodyPr/>
                    <a:lstStyle/>
                    <a:p>
                      <a:r>
                        <a:rPr lang="en-US" sz="1000" b="1"/>
                        <a:t>@BeattheStreetsN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624136376"/>
                  </a:ext>
                </a:extLst>
              </a:tr>
              <a:tr h="370840">
                <a:tc>
                  <a:txBody>
                    <a:bodyPr/>
                    <a:lstStyle/>
                    <a:p>
                      <a:r>
                        <a:rPr lang="en-US" sz="1000" b="1"/>
                        <a:t>@Phillies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273055229"/>
                  </a:ext>
                </a:extLst>
              </a:tr>
              <a:tr h="370840">
                <a:tc>
                  <a:txBody>
                    <a:bodyPr/>
                    <a:lstStyle/>
                    <a:p>
                      <a:r>
                        <a:rPr lang="en-US" sz="1000" b="1"/>
                        <a:t>@Josebet680363</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58311453"/>
                  </a:ext>
                </a:extLst>
              </a:tr>
              <a:tr h="370840">
                <a:tc>
                  <a:txBody>
                    <a:bodyPr/>
                    <a:lstStyle/>
                    <a:p>
                      <a:r>
                        <a:rPr lang="en-US" sz="1000" b="1"/>
                        <a:t>@Maxey4MVP</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66991979"/>
                  </a:ext>
                </a:extLst>
              </a:tr>
              <a:tr h="370840">
                <a:tc>
                  <a:txBody>
                    <a:bodyPr/>
                    <a:lstStyle/>
                    <a:p>
                      <a:r>
                        <a:rPr lang="en-US" sz="1000" b="1"/>
                        <a:t>@SlowSTNic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6054141"/>
                  </a:ext>
                </a:extLst>
              </a:tr>
              <a:tr h="370840">
                <a:tc>
                  <a:txBody>
                    <a:bodyPr/>
                    <a:lstStyle/>
                    <a:p>
                      <a:r>
                        <a:rPr lang="en-US" sz="1000" b="1"/>
                        <a:t>@Handy_Art00</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884497763"/>
                  </a:ext>
                </a:extLst>
              </a:tr>
              <a:tr h="370840">
                <a:tc>
                  <a:txBody>
                    <a:bodyPr/>
                    <a:lstStyle/>
                    <a:p>
                      <a:r>
                        <a:rPr lang="en-US" sz="1000" b="1"/>
                        <a:t>@BusInsMagazine</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237663366"/>
                  </a:ext>
                </a:extLst>
              </a:tr>
              <a:tr h="370840">
                <a:tc>
                  <a:txBody>
                    <a:bodyPr/>
                    <a:lstStyle/>
                    <a:p>
                      <a:r>
                        <a:rPr lang="en-US" sz="1000" b="1"/>
                        <a:t>@KidsMealsInc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075935003"/>
                  </a:ext>
                </a:extLst>
              </a:tr>
            </a:tbl>
          </a:graphicData>
        </a:graphic>
      </p:graphicFrame>
      <p:sp>
        <p:nvSpPr>
          <p:cNvPr id="4" name="Text Placeholder 3">
            <a:extLst>
              <a:ext uri="{FF2B5EF4-FFF2-40B4-BE49-F238E27FC236}">
                <a16:creationId xmlns:a16="http://schemas.microsoft.com/office/drawing/2014/main" id="{154F3CF2-94CE-4DD5-BE31-BA52A113005B}"/>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718468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2D469-6F84-4DF5-8A6F-E2275A21338F}"/>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4C72EC82-D400-4536-BCD7-89DFB8C8118B}"/>
              </a:ext>
            </a:extLst>
          </p:cNvPr>
          <p:cNvGraphicFramePr>
            <a:graphicFrameLocks noGrp="1"/>
          </p:cNvGraphicFramePr>
          <p:nvPr>
            <p:ph type="tbl" sz="quarter" idx="13"/>
            <p:extLst>
              <p:ext uri="{D42A27DB-BD31-4B8C-83A1-F6EECF244321}">
                <p14:modId xmlns:p14="http://schemas.microsoft.com/office/powerpoint/2010/main" val="2743961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3900535"/>
                    </a:ext>
                  </a:extLst>
                </a:gridCol>
                <a:gridCol w="1152144">
                  <a:extLst>
                    <a:ext uri="{9D8B030D-6E8A-4147-A177-3AD203B41FA5}">
                      <a16:colId xmlns:a16="http://schemas.microsoft.com/office/drawing/2014/main" val="744445319"/>
                    </a:ext>
                  </a:extLst>
                </a:gridCol>
                <a:gridCol w="1152144">
                  <a:extLst>
                    <a:ext uri="{9D8B030D-6E8A-4147-A177-3AD203B41FA5}">
                      <a16:colId xmlns:a16="http://schemas.microsoft.com/office/drawing/2014/main" val="4014884227"/>
                    </a:ext>
                  </a:extLst>
                </a:gridCol>
                <a:gridCol w="1152144">
                  <a:extLst>
                    <a:ext uri="{9D8B030D-6E8A-4147-A177-3AD203B41FA5}">
                      <a16:colId xmlns:a16="http://schemas.microsoft.com/office/drawing/2014/main" val="3512501170"/>
                    </a:ext>
                  </a:extLst>
                </a:gridCol>
                <a:gridCol w="1152144">
                  <a:extLst>
                    <a:ext uri="{9D8B030D-6E8A-4147-A177-3AD203B41FA5}">
                      <a16:colId xmlns:a16="http://schemas.microsoft.com/office/drawing/2014/main" val="3002432747"/>
                    </a:ext>
                  </a:extLst>
                </a:gridCol>
                <a:gridCol w="1152144">
                  <a:extLst>
                    <a:ext uri="{9D8B030D-6E8A-4147-A177-3AD203B41FA5}">
                      <a16:colId xmlns:a16="http://schemas.microsoft.com/office/drawing/2014/main" val="383717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6520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- 2025-07-29 15:23:39</a:t>
                      </a:r>
                      <a:r>
                        <a:rPr kumimoji="0" lang="en-US" sz="1000" b="0" i="0" u="none" strike="noStrike" kern="1200" cap="none" spc="0" normalizeH="0" baseline="0" noProof="0">
                          <a:ln>
                            <a:noFill/>
                          </a:ln>
                          <a:solidFill>
                            <a:prstClr val="black"/>
                          </a:solidFill>
                          <a:effectLst/>
                          <a:uLnTx/>
                          <a:uFillTx/>
                          <a:latin typeface="Calibri"/>
                          <a:ea typeface="+mn-ea"/>
                          <a:cs typeface="+mn-cs"/>
                        </a:rPr>
                        <a:t>
 Last weekend, Home Office employees and @SOPennsylvania (SOPA) athletes celebrated a @PhilaUnion win 🎖️, which made our first PHLY Gives Back Night extra special!
🧵 https://t.co/pMkwwOvhtw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0.1267 %</a:t>
                      </a:r>
                    </a:p>
                  </a:txBody>
                  <a:tcPr/>
                </a:tc>
                <a:extLst>
                  <a:ext uri="{0D108BD9-81ED-4DB2-BD59-A6C34878D82A}">
                    <a16:rowId xmlns:a16="http://schemas.microsoft.com/office/drawing/2014/main" val="420642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- 2025-07-11 12:57:00</a:t>
                      </a:r>
                      <a:r>
                        <a:rPr kumimoji="0" lang="en-US" sz="1000" b="0" i="0" u="none" strike="noStrike" kern="1200" cap="none" spc="0" normalizeH="0" baseline="0" noProof="0">
                          <a:ln>
                            <a:noFill/>
                          </a:ln>
                          <a:solidFill>
                            <a:prstClr val="black"/>
                          </a:solidFill>
                          <a:effectLst/>
                          <a:uLnTx/>
                          <a:uFillTx/>
                          <a:latin typeface="Calibri"/>
                          <a:ea typeface="+mn-ea"/>
                          <a:cs typeface="+mn-cs"/>
                        </a:rPr>
                        <a:t>
 Shoutout to our 2025 Summer Associates! 🙌 48 talented interns from colleges nationwide recently joined #TEAMPHLY for 10 weeks of on-the-job work experience, career mentorship, and networking.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0.1013 %</a:t>
                      </a:r>
                    </a:p>
                  </a:txBody>
                  <a:tcPr/>
                </a:tc>
                <a:extLst>
                  <a:ext uri="{0D108BD9-81ED-4DB2-BD59-A6C34878D82A}">
                    <a16:rowId xmlns:a16="http://schemas.microsoft.com/office/drawing/2014/main" val="129838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- 2025-07-01 17:01:08</a:t>
                      </a:r>
                      <a:r>
                        <a:rPr kumimoji="0" lang="en-US" sz="1000" b="0" i="0" u="none" strike="noStrike" kern="1200" cap="none" spc="0" normalizeH="0" baseline="0" noProof="0">
                          <a:ln>
                            <a:noFill/>
                          </a:ln>
                          <a:solidFill>
                            <a:prstClr val="black"/>
                          </a:solidFill>
                          <a:effectLst/>
                          <a:uLnTx/>
                          <a:uFillTx/>
                          <a:latin typeface="Calibri"/>
                          <a:ea typeface="+mn-ea"/>
                          <a:cs typeface="+mn-cs"/>
                        </a:rPr>
                        <a:t>
 Thanks to around-the-clock efforts by our dedicated employees, PHLY has resumed regular operations following a network outage.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300509648"/>
                  </a:ext>
                </a:extLst>
              </a:tr>
            </a:tbl>
          </a:graphicData>
        </a:graphic>
      </p:graphicFrame>
      <p:sp>
        <p:nvSpPr>
          <p:cNvPr id="4" name="Text Placeholder 3">
            <a:extLst>
              <a:ext uri="{FF2B5EF4-FFF2-40B4-BE49-F238E27FC236}">
                <a16:creationId xmlns:a16="http://schemas.microsoft.com/office/drawing/2014/main" id="{6874A23B-1D8E-4491-BD8C-EFE89880A8F2}"/>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031190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B79F0-45A1-43D1-BF87-B605232187B5}"/>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2ABFD7BB-B8D6-4277-B027-88881AAFE82A}"/>
              </a:ext>
            </a:extLst>
          </p:cNvPr>
          <p:cNvGraphicFramePr>
            <a:graphicFrameLocks noGrp="1"/>
          </p:cNvGraphicFramePr>
          <p:nvPr>
            <p:ph type="tbl" sz="quarter" idx="13"/>
            <p:extLst>
              <p:ext uri="{D42A27DB-BD31-4B8C-83A1-F6EECF244321}">
                <p14:modId xmlns:p14="http://schemas.microsoft.com/office/powerpoint/2010/main" val="162685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43292471"/>
                    </a:ext>
                  </a:extLst>
                </a:gridCol>
                <a:gridCol w="1152144">
                  <a:extLst>
                    <a:ext uri="{9D8B030D-6E8A-4147-A177-3AD203B41FA5}">
                      <a16:colId xmlns:a16="http://schemas.microsoft.com/office/drawing/2014/main" val="4288685269"/>
                    </a:ext>
                  </a:extLst>
                </a:gridCol>
                <a:gridCol w="1152144">
                  <a:extLst>
                    <a:ext uri="{9D8B030D-6E8A-4147-A177-3AD203B41FA5}">
                      <a16:colId xmlns:a16="http://schemas.microsoft.com/office/drawing/2014/main" val="684923279"/>
                    </a:ext>
                  </a:extLst>
                </a:gridCol>
                <a:gridCol w="1152144">
                  <a:extLst>
                    <a:ext uri="{9D8B030D-6E8A-4147-A177-3AD203B41FA5}">
                      <a16:colId xmlns:a16="http://schemas.microsoft.com/office/drawing/2014/main" val="2855667688"/>
                    </a:ext>
                  </a:extLst>
                </a:gridCol>
                <a:gridCol w="1152144">
                  <a:extLst>
                    <a:ext uri="{9D8B030D-6E8A-4147-A177-3AD203B41FA5}">
                      <a16:colId xmlns:a16="http://schemas.microsoft.com/office/drawing/2014/main" val="3240685366"/>
                    </a:ext>
                  </a:extLst>
                </a:gridCol>
                <a:gridCol w="1152144">
                  <a:extLst>
                    <a:ext uri="{9D8B030D-6E8A-4147-A177-3AD203B41FA5}">
                      <a16:colId xmlns:a16="http://schemas.microsoft.com/office/drawing/2014/main" val="1284239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70542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- 2025-07-17 13:33:11</a:t>
                      </a:r>
                      <a:r>
                        <a:rPr kumimoji="0" lang="en-US" sz="1000" b="0" i="0" u="none" strike="noStrike" kern="1200" cap="none" spc="0" normalizeH="0" baseline="0" noProof="0">
                          <a:ln>
                            <a:noFill/>
                          </a:ln>
                          <a:solidFill>
                            <a:prstClr val="black"/>
                          </a:solidFill>
                          <a:effectLst/>
                          <a:uLnTx/>
                          <a:uFillTx/>
                          <a:latin typeface="Calibri"/>
                          <a:ea typeface="+mn-ea"/>
                          <a:cs typeface="+mn-cs"/>
                        </a:rPr>
                        <a:t>
 In June, #TEAMPHLY decorated 200 lunch bags for @KidsMealsInc, a non-profit delivering over 9,000 meals daily to preschoolers across 56 zip codes in Greater Houston. These hand decorated bags help ensure little ones get the nutrition they need to grow, thrive, and shine! https://t.co/85XGw0kHZV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361089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- 2025-07-22 13:08:22</a:t>
                      </a:r>
                      <a:r>
                        <a:rPr kumimoji="0" lang="en-US" sz="1000" b="0" i="0" u="none" strike="noStrike" kern="1200" cap="none" spc="0" normalizeH="0" baseline="0" noProof="0">
                          <a:ln>
                            <a:noFill/>
                          </a:ln>
                          <a:solidFill>
                            <a:prstClr val="black"/>
                          </a:solidFill>
                          <a:effectLst/>
                          <a:uLnTx/>
                          <a:uFillTx/>
                          <a:latin typeface="Calibri"/>
                          <a:ea typeface="+mn-ea"/>
                          <a:cs typeface="+mn-cs"/>
                        </a:rPr>
                        <a:t>
 Attention job seekers! 🚨 Did you know Tuesday is the most popular day of the week to submit your resume? If you're job hunting, stop scrolling and check out https://t.co/Cexwug3wyw to explore our open roles! #TEAMPHLY https://t.co/xcGXuzycUw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3276510259"/>
                  </a:ext>
                </a:extLst>
              </a:tr>
            </a:tbl>
          </a:graphicData>
        </a:graphic>
      </p:graphicFrame>
      <p:sp>
        <p:nvSpPr>
          <p:cNvPr id="4" name="Text Placeholder 3">
            <a:extLst>
              <a:ext uri="{FF2B5EF4-FFF2-40B4-BE49-F238E27FC236}">
                <a16:creationId xmlns:a16="http://schemas.microsoft.com/office/drawing/2014/main" id="{EB09807F-4E31-40D6-86E2-8AB55D11CADF}"/>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099590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28A26-AA9F-46BF-97C7-3D711F480248}"/>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27939EF-2E25-4F9B-B15A-CDA8D1371DE0}"/>
              </a:ext>
            </a:extLst>
          </p:cNvPr>
          <p:cNvGraphicFramePr>
            <a:graphicFrameLocks noGrp="1"/>
          </p:cNvGraphicFramePr>
          <p:nvPr>
            <p:ph type="tbl" sz="quarter" idx="13"/>
            <p:extLst>
              <p:ext uri="{D42A27DB-BD31-4B8C-83A1-F6EECF244321}">
                <p14:modId xmlns:p14="http://schemas.microsoft.com/office/powerpoint/2010/main" val="3564188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08115292"/>
                    </a:ext>
                  </a:extLst>
                </a:gridCol>
                <a:gridCol w="576072">
                  <a:extLst>
                    <a:ext uri="{9D8B030D-6E8A-4147-A177-3AD203B41FA5}">
                      <a16:colId xmlns:a16="http://schemas.microsoft.com/office/drawing/2014/main" val="2283271245"/>
                    </a:ext>
                  </a:extLst>
                </a:gridCol>
                <a:gridCol w="576072">
                  <a:extLst>
                    <a:ext uri="{9D8B030D-6E8A-4147-A177-3AD203B41FA5}">
                      <a16:colId xmlns:a16="http://schemas.microsoft.com/office/drawing/2014/main" val="3540589328"/>
                    </a:ext>
                  </a:extLst>
                </a:gridCol>
                <a:gridCol w="576072">
                  <a:extLst>
                    <a:ext uri="{9D8B030D-6E8A-4147-A177-3AD203B41FA5}">
                      <a16:colId xmlns:a16="http://schemas.microsoft.com/office/drawing/2014/main" val="682362847"/>
                    </a:ext>
                  </a:extLst>
                </a:gridCol>
                <a:gridCol w="576072">
                  <a:extLst>
                    <a:ext uri="{9D8B030D-6E8A-4147-A177-3AD203B41FA5}">
                      <a16:colId xmlns:a16="http://schemas.microsoft.com/office/drawing/2014/main" val="3957692426"/>
                    </a:ext>
                  </a:extLst>
                </a:gridCol>
                <a:gridCol w="576072">
                  <a:extLst>
                    <a:ext uri="{9D8B030D-6E8A-4147-A177-3AD203B41FA5}">
                      <a16:colId xmlns:a16="http://schemas.microsoft.com/office/drawing/2014/main" val="2162939186"/>
                    </a:ext>
                  </a:extLst>
                </a:gridCol>
                <a:gridCol w="576072">
                  <a:extLst>
                    <a:ext uri="{9D8B030D-6E8A-4147-A177-3AD203B41FA5}">
                      <a16:colId xmlns:a16="http://schemas.microsoft.com/office/drawing/2014/main" val="818387160"/>
                    </a:ext>
                  </a:extLst>
                </a:gridCol>
                <a:gridCol w="576072">
                  <a:extLst>
                    <a:ext uri="{9D8B030D-6E8A-4147-A177-3AD203B41FA5}">
                      <a16:colId xmlns:a16="http://schemas.microsoft.com/office/drawing/2014/main" val="1850342699"/>
                    </a:ext>
                  </a:extLst>
                </a:gridCol>
                <a:gridCol w="576072">
                  <a:extLst>
                    <a:ext uri="{9D8B030D-6E8A-4147-A177-3AD203B41FA5}">
                      <a16:colId xmlns:a16="http://schemas.microsoft.com/office/drawing/2014/main" val="2297462491"/>
                    </a:ext>
                  </a:extLst>
                </a:gridCol>
                <a:gridCol w="576072">
                  <a:extLst>
                    <a:ext uri="{9D8B030D-6E8A-4147-A177-3AD203B41FA5}">
                      <a16:colId xmlns:a16="http://schemas.microsoft.com/office/drawing/2014/main" val="407656600"/>
                    </a:ext>
                  </a:extLst>
                </a:gridCol>
                <a:gridCol w="576072">
                  <a:extLst>
                    <a:ext uri="{9D8B030D-6E8A-4147-A177-3AD203B41FA5}">
                      <a16:colId xmlns:a16="http://schemas.microsoft.com/office/drawing/2014/main" val="814513278"/>
                    </a:ext>
                  </a:extLst>
                </a:gridCol>
                <a:gridCol w="576072">
                  <a:extLst>
                    <a:ext uri="{9D8B030D-6E8A-4147-A177-3AD203B41FA5}">
                      <a16:colId xmlns:a16="http://schemas.microsoft.com/office/drawing/2014/main" val="3411517630"/>
                    </a:ext>
                  </a:extLst>
                </a:gridCol>
                <a:gridCol w="576072">
                  <a:extLst>
                    <a:ext uri="{9D8B030D-6E8A-4147-A177-3AD203B41FA5}">
                      <a16:colId xmlns:a16="http://schemas.microsoft.com/office/drawing/2014/main" val="2798834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366269678"/>
                  </a:ext>
                </a:extLst>
              </a:tr>
              <a:tr h="370840">
                <a:tc>
                  <a:txBody>
                    <a:bodyPr/>
                    <a:lstStyle/>
                    <a:p>
                      <a:r>
                        <a:rPr lang="en-US" sz="1000"/>
                        <a:t>50405</a:t>
                      </a:r>
                    </a:p>
                  </a:txBody>
                  <a:tcPr/>
                </a:tc>
                <a:tc>
                  <a:txBody>
                    <a:bodyPr/>
                    <a:lstStyle/>
                    <a:p>
                      <a:r>
                        <a:rPr lang="en-US" sz="1000"/>
                        <a:t>711</a:t>
                      </a:r>
                    </a:p>
                  </a:txBody>
                  <a:tcPr/>
                </a:tc>
                <a:tc>
                  <a:txBody>
                    <a:bodyPr/>
                    <a:lstStyle/>
                    <a:p>
                      <a:r>
                        <a:rPr lang="en-US" sz="1000"/>
                        <a:t>18</a:t>
                      </a:r>
                    </a:p>
                  </a:txBody>
                  <a:tcPr/>
                </a:tc>
                <a:tc>
                  <a:txBody>
                    <a:bodyPr/>
                    <a:lstStyle/>
                    <a:p>
                      <a:r>
                        <a:rPr lang="en-US" sz="1000"/>
                        <a:t>2414</a:t>
                      </a:r>
                    </a:p>
                  </a:txBody>
                  <a:tcPr/>
                </a:tc>
                <a:tc>
                  <a:txBody>
                    <a:bodyPr/>
                    <a:lstStyle/>
                    <a:p>
                      <a:r>
                        <a:rPr lang="en-US" sz="1000"/>
                        <a:t>134.11111111111</a:t>
                      </a:r>
                    </a:p>
                  </a:txBody>
                  <a:tcPr/>
                </a:tc>
                <a:tc>
                  <a:txBody>
                    <a:bodyPr/>
                    <a:lstStyle/>
                    <a:p>
                      <a:r>
                        <a:rPr lang="en-US" sz="1000"/>
                        <a:t>38</a:t>
                      </a:r>
                    </a:p>
                  </a:txBody>
                  <a:tcPr/>
                </a:tc>
                <a:tc>
                  <a:txBody>
                    <a:bodyPr/>
                    <a:lstStyle/>
                    <a:p>
                      <a:r>
                        <a:rPr lang="en-US" sz="1000"/>
                        <a:t>198</a:t>
                      </a:r>
                    </a:p>
                  </a:txBody>
                  <a:tcPr/>
                </a:tc>
                <a:tc>
                  <a:txBody>
                    <a:bodyPr/>
                    <a:lstStyle/>
                    <a:p>
                      <a:r>
                        <a:rPr lang="en-US" sz="1000"/>
                        <a:t>11</a:t>
                      </a:r>
                    </a:p>
                  </a:txBody>
                  <a:tcPr/>
                </a:tc>
                <a:tc>
                  <a:txBody>
                    <a:bodyPr/>
                    <a:lstStyle/>
                    <a:p>
                      <a:r>
                        <a:rPr lang="en-US" sz="1000"/>
                        <a:t>9323</a:t>
                      </a:r>
                    </a:p>
                  </a:txBody>
                  <a:tcPr/>
                </a:tc>
                <a:tc>
                  <a:txBody>
                    <a:bodyPr/>
                    <a:lstStyle/>
                    <a:p>
                      <a:r>
                        <a:rPr lang="en-US" sz="1000"/>
                        <a:t>517.94444444444</a:t>
                      </a:r>
                    </a:p>
                  </a:txBody>
                  <a:tcPr/>
                </a:tc>
                <a:tc>
                  <a:txBody>
                    <a:bodyPr/>
                    <a:lstStyle/>
                    <a:p>
                      <a:r>
                        <a:rPr lang="en-US" sz="1000"/>
                        <a:t>76964</a:t>
                      </a:r>
                    </a:p>
                  </a:txBody>
                  <a:tcPr/>
                </a:tc>
                <a:tc>
                  <a:txBody>
                    <a:bodyPr/>
                    <a:lstStyle/>
                    <a:p>
                      <a:r>
                        <a:rPr lang="en-US" sz="1000"/>
                        <a:t>4275.7777777778</a:t>
                      </a:r>
                    </a:p>
                  </a:txBody>
                  <a:tcPr/>
                </a:tc>
                <a:tc>
                  <a:txBody>
                    <a:bodyPr/>
                    <a:lstStyle/>
                    <a:p>
                      <a:r>
                        <a:rPr lang="en-US" sz="1000"/>
                        <a:t>14.112671275555 %</a:t>
                      </a:r>
                    </a:p>
                  </a:txBody>
                  <a:tcPr/>
                </a:tc>
                <a:extLst>
                  <a:ext uri="{0D108BD9-81ED-4DB2-BD59-A6C34878D82A}">
                    <a16:rowId xmlns:a16="http://schemas.microsoft.com/office/drawing/2014/main" val="1996255010"/>
                  </a:ext>
                </a:extLst>
              </a:tr>
            </a:tbl>
          </a:graphicData>
        </a:graphic>
      </p:graphicFrame>
      <p:sp>
        <p:nvSpPr>
          <p:cNvPr id="4" name="Text Placeholder 3">
            <a:extLst>
              <a:ext uri="{FF2B5EF4-FFF2-40B4-BE49-F238E27FC236}">
                <a16:creationId xmlns:a16="http://schemas.microsoft.com/office/drawing/2014/main" id="{EFF26429-B6ED-4E63-94E7-73AC1E8117A3}"/>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137672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FA13F-B212-4534-9ACC-3B7570700CB5}"/>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4BFE360F-CA7E-4B0A-B3F8-D9CD4BA1B1A4}"/>
              </a:ext>
            </a:extLst>
          </p:cNvPr>
          <p:cNvGraphicFramePr>
            <a:graphicFrameLocks noGrp="1"/>
          </p:cNvGraphicFramePr>
          <p:nvPr>
            <p:ph type="chart" sz="quarter" idx="13"/>
            <p:extLst>
              <p:ext uri="{D42A27DB-BD31-4B8C-83A1-F6EECF244321}">
                <p14:modId xmlns:p14="http://schemas.microsoft.com/office/powerpoint/2010/main" val="3284356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CC0649-0D8B-45F2-B3D5-B20BAE53B01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8AC55CF-4662-4D87-A989-6138F7B5B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766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BB454-286F-415A-8643-DFF1AEF82FF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49C4EDC2-47AE-4C95-9EDF-0D71F5C2AAEF}"/>
              </a:ext>
            </a:extLst>
          </p:cNvPr>
          <p:cNvGraphicFramePr>
            <a:graphicFrameLocks noGrp="1"/>
          </p:cNvGraphicFramePr>
          <p:nvPr>
            <p:ph type="chart" sz="quarter" idx="13"/>
            <p:extLst>
              <p:ext uri="{D42A27DB-BD31-4B8C-83A1-F6EECF244321}">
                <p14:modId xmlns:p14="http://schemas.microsoft.com/office/powerpoint/2010/main" val="3636028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3B68A-9D8D-4D62-9EFB-54F48F2FB9A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41A9E83-0844-4D55-A470-ED0F54DF3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538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1D2C7-6F3C-4468-BE8D-77348D2702E9}"/>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D6963DF9-5067-45FC-A788-FEE8931F1D2F}"/>
              </a:ext>
            </a:extLst>
          </p:cNvPr>
          <p:cNvGraphicFramePr>
            <a:graphicFrameLocks noGrp="1"/>
          </p:cNvGraphicFramePr>
          <p:nvPr>
            <p:ph type="chart" sz="quarter" idx="13"/>
            <p:extLst>
              <p:ext uri="{D42A27DB-BD31-4B8C-83A1-F6EECF244321}">
                <p14:modId xmlns:p14="http://schemas.microsoft.com/office/powerpoint/2010/main" val="2005726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29AF59-0E87-49FA-9722-F4EBA22A450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FC100AD-42E2-4FD6-967A-EA8DB4A30F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956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958A-9C57-4443-831D-2F67C68FDE0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C245D943-490A-4992-903B-C73C374C9F7E}"/>
              </a:ext>
            </a:extLst>
          </p:cNvPr>
          <p:cNvGraphicFramePr>
            <a:graphicFrameLocks noGrp="1"/>
          </p:cNvGraphicFramePr>
          <p:nvPr>
            <p:ph type="chart" sz="quarter" idx="13"/>
            <p:extLst>
              <p:ext uri="{D42A27DB-BD31-4B8C-83A1-F6EECF244321}">
                <p14:modId xmlns:p14="http://schemas.microsoft.com/office/powerpoint/2010/main" val="505159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49B9D-EA43-4B21-A9B2-817F4A078FE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E2800C8-69C8-4C41-A3FE-092BC0956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150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0FF6-CC2B-408A-95A7-2D4DCD2929AD}"/>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0ACEF4AF-F4D8-4B49-8DB7-391B647FADB2}"/>
              </a:ext>
            </a:extLst>
          </p:cNvPr>
          <p:cNvGraphicFramePr>
            <a:graphicFrameLocks noGrp="1"/>
          </p:cNvGraphicFramePr>
          <p:nvPr>
            <p:ph type="tbl" sz="quarter" idx="13"/>
            <p:extLst>
              <p:ext uri="{D42A27DB-BD31-4B8C-83A1-F6EECF244321}">
                <p14:modId xmlns:p14="http://schemas.microsoft.com/office/powerpoint/2010/main" val="382132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45109433"/>
                    </a:ext>
                  </a:extLst>
                </a:gridCol>
                <a:gridCol w="905256">
                  <a:extLst>
                    <a:ext uri="{9D8B030D-6E8A-4147-A177-3AD203B41FA5}">
                      <a16:colId xmlns:a16="http://schemas.microsoft.com/office/drawing/2014/main" val="2376131012"/>
                    </a:ext>
                  </a:extLst>
                </a:gridCol>
                <a:gridCol w="576072">
                  <a:extLst>
                    <a:ext uri="{9D8B030D-6E8A-4147-A177-3AD203B41FA5}">
                      <a16:colId xmlns:a16="http://schemas.microsoft.com/office/drawing/2014/main" val="848702066"/>
                    </a:ext>
                  </a:extLst>
                </a:gridCol>
                <a:gridCol w="576072">
                  <a:extLst>
                    <a:ext uri="{9D8B030D-6E8A-4147-A177-3AD203B41FA5}">
                      <a16:colId xmlns:a16="http://schemas.microsoft.com/office/drawing/2014/main" val="2624541251"/>
                    </a:ext>
                  </a:extLst>
                </a:gridCol>
                <a:gridCol w="576072">
                  <a:extLst>
                    <a:ext uri="{9D8B030D-6E8A-4147-A177-3AD203B41FA5}">
                      <a16:colId xmlns:a16="http://schemas.microsoft.com/office/drawing/2014/main" val="1910106632"/>
                    </a:ext>
                  </a:extLst>
                </a:gridCol>
                <a:gridCol w="576072">
                  <a:extLst>
                    <a:ext uri="{9D8B030D-6E8A-4147-A177-3AD203B41FA5}">
                      <a16:colId xmlns:a16="http://schemas.microsoft.com/office/drawing/2014/main" val="1053883041"/>
                    </a:ext>
                  </a:extLst>
                </a:gridCol>
                <a:gridCol w="576072">
                  <a:extLst>
                    <a:ext uri="{9D8B030D-6E8A-4147-A177-3AD203B41FA5}">
                      <a16:colId xmlns:a16="http://schemas.microsoft.com/office/drawing/2014/main" val="2847609698"/>
                    </a:ext>
                  </a:extLst>
                </a:gridCol>
                <a:gridCol w="576072">
                  <a:extLst>
                    <a:ext uri="{9D8B030D-6E8A-4147-A177-3AD203B41FA5}">
                      <a16:colId xmlns:a16="http://schemas.microsoft.com/office/drawing/2014/main" val="4139170797"/>
                    </a:ext>
                  </a:extLst>
                </a:gridCol>
                <a:gridCol w="576072">
                  <a:extLst>
                    <a:ext uri="{9D8B030D-6E8A-4147-A177-3AD203B41FA5}">
                      <a16:colId xmlns:a16="http://schemas.microsoft.com/office/drawing/2014/main" val="868696175"/>
                    </a:ext>
                  </a:extLst>
                </a:gridCol>
                <a:gridCol w="576072">
                  <a:extLst>
                    <a:ext uri="{9D8B030D-6E8A-4147-A177-3AD203B41FA5}">
                      <a16:colId xmlns:a16="http://schemas.microsoft.com/office/drawing/2014/main" val="1328860698"/>
                    </a:ext>
                  </a:extLst>
                </a:gridCol>
                <a:gridCol w="576072">
                  <a:extLst>
                    <a:ext uri="{9D8B030D-6E8A-4147-A177-3AD203B41FA5}">
                      <a16:colId xmlns:a16="http://schemas.microsoft.com/office/drawing/2014/main" val="1568579580"/>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218306456"/>
                  </a:ext>
                </a:extLst>
              </a:tr>
              <a:tr h="370840">
                <a:tc>
                  <a:txBody>
                    <a:bodyPr/>
                    <a:lstStyle/>
                    <a:p>
                      <a:r>
                        <a:rPr lang="en-US" sz="1000"/>
                        <a:t>07/01/2025 16:33:42</a:t>
                      </a:r>
                    </a:p>
                  </a:txBody>
                  <a:tcPr/>
                </a:tc>
                <a:tc>
                  <a:txBody>
                    <a:bodyPr/>
                    <a:lstStyle/>
                    <a:p>
                      <a:r>
                        <a:rPr lang="en-US" sz="1000"/>
                        <a:t>07/01/2025 16:33:42</a:t>
                      </a:r>
                    </a:p>
                  </a:txBody>
                  <a:tcPr/>
                </a:tc>
                <a:tc>
                  <a:txBody>
                    <a:bodyPr/>
                    <a:lstStyle/>
                    <a:p>
                      <a:r>
                        <a:rPr lang="en-US" sz="1000"/>
                        <a:t>Status</a:t>
                      </a:r>
                    </a:p>
                  </a:txBody>
                  <a:tcPr/>
                </a:tc>
                <a:tc>
                  <a:txBody>
                    <a:bodyPr/>
                    <a:lstStyle/>
                    <a:p>
                      <a:r>
                        <a:rPr lang="en-US" sz="1000"/>
                        <a:t>459</a:t>
                      </a:r>
                    </a:p>
                  </a:txBody>
                  <a:tcPr/>
                </a:tc>
                <a:tc>
                  <a:txBody>
                    <a:bodyPr/>
                    <a:lstStyle/>
                    <a:p>
                      <a:r>
                        <a:rPr lang="en-US" sz="1000"/>
                        <a:t>8</a:t>
                      </a:r>
                    </a:p>
                  </a:txBody>
                  <a:tcPr/>
                </a:tc>
                <a:tc>
                  <a:txBody>
                    <a:bodyPr/>
                    <a:lstStyle/>
                    <a:p>
                      <a:r>
                        <a:rPr lang="en-US" sz="1000"/>
                        <a:t>61</a:t>
                      </a:r>
                    </a:p>
                  </a:txBody>
                  <a:tcPr/>
                </a:tc>
                <a:tc>
                  <a:txBody>
                    <a:bodyPr/>
                    <a:lstStyle/>
                    <a:p>
                      <a:r>
                        <a:rPr lang="en-US" sz="1000"/>
                        <a:t>779</a:t>
                      </a:r>
                    </a:p>
                  </a:txBody>
                  <a:tcPr/>
                </a:tc>
                <a:tc>
                  <a:txBody>
                    <a:bodyPr/>
                    <a:lstStyle/>
                    <a:p>
                      <a:r>
                        <a:rPr lang="en-US" sz="1000"/>
                        <a:t>6.8869216988091 %</a:t>
                      </a:r>
                    </a:p>
                  </a:txBody>
                  <a:tcPr/>
                </a:tc>
                <a:tc>
                  <a:txBody>
                    <a:bodyPr/>
                    <a:lstStyle/>
                    <a:p>
                      <a:r>
                        <a:rPr lang="en-US" sz="1000"/>
                        <a:t>18978</a:t>
                      </a:r>
                    </a:p>
                  </a:txBody>
                  <a:tcPr/>
                </a:tc>
                <a:tc>
                  <a:txBody>
                    <a:bodyPr/>
                    <a:lstStyle/>
                    <a:p>
                      <a:r>
                        <a:rPr lang="en-US" sz="1000"/>
                        <a:t>11388</a:t>
                      </a:r>
                    </a:p>
                  </a:txBody>
                  <a:tcPr/>
                </a:tc>
                <a:tc>
                  <a:txBody>
                    <a:bodyPr/>
                    <a:lstStyle/>
                    <a:p>
                      <a:r>
                        <a:rPr lang="en-US" sz="1000"/>
                        <a:t>n/a</a:t>
                      </a:r>
                    </a:p>
                  </a:txBody>
                  <a:tcPr/>
                </a:tc>
                <a:extLst>
                  <a:ext uri="{0D108BD9-81ED-4DB2-BD59-A6C34878D82A}">
                    <a16:rowId xmlns:a16="http://schemas.microsoft.com/office/drawing/2014/main" val="1763418422"/>
                  </a:ext>
                </a:extLst>
              </a:tr>
              <a:tr h="370840">
                <a:tc>
                  <a:txBody>
                    <a:bodyPr/>
                    <a:lstStyle/>
                    <a:p>
                      <a:r>
                        <a:rPr lang="en-US" sz="1000"/>
                        <a:t>07/16/2025 14:53:50</a:t>
                      </a:r>
                    </a:p>
                  </a:txBody>
                  <a:tcPr/>
                </a:tc>
                <a:tc>
                  <a:txBody>
                    <a:bodyPr/>
                    <a:lstStyle/>
                    <a:p>
                      <a:r>
                        <a:rPr lang="en-US" sz="1000"/>
                        <a:t>07/16/2025 14:53:50</a:t>
                      </a:r>
                    </a:p>
                  </a:txBody>
                  <a:tcPr/>
                </a:tc>
                <a:tc>
                  <a:txBody>
                    <a:bodyPr/>
                    <a:lstStyle/>
                    <a:p>
                      <a:r>
                        <a:rPr lang="en-US" sz="1000"/>
                        <a:t>Gallery</a:t>
                      </a:r>
                    </a:p>
                  </a:txBody>
                  <a:tcPr/>
                </a:tc>
                <a:tc>
                  <a:txBody>
                    <a:bodyPr/>
                    <a:lstStyle/>
                    <a:p>
                      <a:r>
                        <a:rPr lang="en-US" sz="1000"/>
                        <a:t>264</a:t>
                      </a:r>
                    </a:p>
                  </a:txBody>
                  <a:tcPr/>
                </a:tc>
                <a:tc>
                  <a:txBody>
                    <a:bodyPr/>
                    <a:lstStyle/>
                    <a:p>
                      <a:r>
                        <a:rPr lang="en-US" sz="1000"/>
                        <a:t>1</a:t>
                      </a:r>
                    </a:p>
                  </a:txBody>
                  <a:tcPr/>
                </a:tc>
                <a:tc>
                  <a:txBody>
                    <a:bodyPr/>
                    <a:lstStyle/>
                    <a:p>
                      <a:r>
                        <a:rPr lang="en-US" sz="1000"/>
                        <a:t>8</a:t>
                      </a:r>
                    </a:p>
                  </a:txBody>
                  <a:tcPr/>
                </a:tc>
                <a:tc>
                  <a:txBody>
                    <a:bodyPr/>
                    <a:lstStyle/>
                    <a:p>
                      <a:r>
                        <a:rPr lang="en-US" sz="1000"/>
                        <a:t>2045</a:t>
                      </a:r>
                    </a:p>
                  </a:txBody>
                  <a:tcPr/>
                </a:tc>
                <a:tc>
                  <a:txBody>
                    <a:bodyPr/>
                    <a:lstStyle/>
                    <a:p>
                      <a:r>
                        <a:rPr lang="en-US" sz="1000"/>
                        <a:t>28.340872967355 %</a:t>
                      </a:r>
                    </a:p>
                  </a:txBody>
                  <a:tcPr/>
                </a:tc>
                <a:tc>
                  <a:txBody>
                    <a:bodyPr/>
                    <a:lstStyle/>
                    <a:p>
                      <a:r>
                        <a:rPr lang="en-US" sz="1000"/>
                        <a:t>8179</a:t>
                      </a:r>
                    </a:p>
                  </a:txBody>
                  <a:tcPr/>
                </a:tc>
                <a:tc>
                  <a:txBody>
                    <a:bodyPr/>
                    <a:lstStyle/>
                    <a:p>
                      <a:r>
                        <a:rPr lang="en-US" sz="1000"/>
                        <a:t>4345</a:t>
                      </a:r>
                    </a:p>
                  </a:txBody>
                  <a:tcPr/>
                </a:tc>
                <a:tc>
                  <a:txBody>
                    <a:bodyPr/>
                    <a:lstStyle/>
                    <a:p>
                      <a:r>
                        <a:rPr lang="en-US" sz="1000"/>
                        <a:t>n/a</a:t>
                      </a:r>
                    </a:p>
                  </a:txBody>
                  <a:tcPr/>
                </a:tc>
                <a:extLst>
                  <a:ext uri="{0D108BD9-81ED-4DB2-BD59-A6C34878D82A}">
                    <a16:rowId xmlns:a16="http://schemas.microsoft.com/office/drawing/2014/main" val="1484882055"/>
                  </a:ext>
                </a:extLst>
              </a:tr>
              <a:tr h="370840">
                <a:tc>
                  <a:txBody>
                    <a:bodyPr/>
                    <a:lstStyle/>
                    <a:p>
                      <a:r>
                        <a:rPr lang="en-US" sz="1000"/>
                        <a:t>07/09/2025 11:25:01</a:t>
                      </a:r>
                    </a:p>
                  </a:txBody>
                  <a:tcPr/>
                </a:tc>
                <a:tc>
                  <a:txBody>
                    <a:bodyPr/>
                    <a:lstStyle/>
                    <a:p>
                      <a:r>
                        <a:rPr lang="en-US" sz="1000"/>
                        <a:t>07/09/2025 11:25:01</a:t>
                      </a:r>
                    </a:p>
                  </a:txBody>
                  <a:tcPr/>
                </a:tc>
                <a:tc>
                  <a:txBody>
                    <a:bodyPr/>
                    <a:lstStyle/>
                    <a:p>
                      <a:r>
                        <a:rPr lang="en-US" sz="1000"/>
                        <a:t>Video</a:t>
                      </a:r>
                    </a:p>
                  </a:txBody>
                  <a:tcPr/>
                </a:tc>
                <a:tc>
                  <a:txBody>
                    <a:bodyPr/>
                    <a:lstStyle/>
                    <a:p>
                      <a:r>
                        <a:rPr lang="en-US" sz="1000"/>
                        <a:t>250</a:t>
                      </a:r>
                    </a:p>
                  </a:txBody>
                  <a:tcPr/>
                </a:tc>
                <a:tc>
                  <a:txBody>
                    <a:bodyPr/>
                    <a:lstStyle/>
                    <a:p>
                      <a:r>
                        <a:rPr lang="en-US" sz="1000"/>
                        <a:t>9</a:t>
                      </a:r>
                    </a:p>
                  </a:txBody>
                  <a:tcPr/>
                </a:tc>
                <a:tc>
                  <a:txBody>
                    <a:bodyPr/>
                    <a:lstStyle/>
                    <a:p>
                      <a:r>
                        <a:rPr lang="en-US" sz="1000"/>
                        <a:t>42</a:t>
                      </a:r>
                    </a:p>
                  </a:txBody>
                  <a:tcPr/>
                </a:tc>
                <a:tc>
                  <a:txBody>
                    <a:bodyPr/>
                    <a:lstStyle/>
                    <a:p>
                      <a:r>
                        <a:rPr lang="en-US" sz="1000"/>
                        <a:t>209</a:t>
                      </a:r>
                    </a:p>
                  </a:txBody>
                  <a:tcPr/>
                </a:tc>
                <a:tc>
                  <a:txBody>
                    <a:bodyPr/>
                    <a:lstStyle/>
                    <a:p>
                      <a:r>
                        <a:rPr lang="en-US" sz="1000"/>
                        <a:t>12.469437652812 %</a:t>
                      </a:r>
                    </a:p>
                  </a:txBody>
                  <a:tcPr/>
                </a:tc>
                <a:tc>
                  <a:txBody>
                    <a:bodyPr/>
                    <a:lstStyle/>
                    <a:p>
                      <a:r>
                        <a:rPr lang="en-US" sz="1000"/>
                        <a:t>4090</a:t>
                      </a:r>
                    </a:p>
                  </a:txBody>
                  <a:tcPr/>
                </a:tc>
                <a:tc>
                  <a:txBody>
                    <a:bodyPr/>
                    <a:lstStyle/>
                    <a:p>
                      <a:r>
                        <a:rPr lang="en-US" sz="1000"/>
                        <a:t>2635</a:t>
                      </a:r>
                    </a:p>
                  </a:txBody>
                  <a:tcPr/>
                </a:tc>
                <a:tc>
                  <a:txBody>
                    <a:bodyPr/>
                    <a:lstStyle/>
                    <a:p>
                      <a:r>
                        <a:rPr lang="en-US" sz="1000"/>
                        <a:t>2391</a:t>
                      </a:r>
                    </a:p>
                  </a:txBody>
                  <a:tcPr/>
                </a:tc>
                <a:extLst>
                  <a:ext uri="{0D108BD9-81ED-4DB2-BD59-A6C34878D82A}">
                    <a16:rowId xmlns:a16="http://schemas.microsoft.com/office/drawing/2014/main" val="2974980428"/>
                  </a:ext>
                </a:extLst>
              </a:tr>
              <a:tr h="370840">
                <a:tc>
                  <a:txBody>
                    <a:bodyPr/>
                    <a:lstStyle/>
                    <a:p>
                      <a:r>
                        <a:rPr lang="en-US" sz="1000"/>
                        <a:t>07/11/2025 12:41:49</a:t>
                      </a:r>
                    </a:p>
                  </a:txBody>
                  <a:tcPr/>
                </a:tc>
                <a:tc>
                  <a:txBody>
                    <a:bodyPr/>
                    <a:lstStyle/>
                    <a:p>
                      <a:r>
                        <a:rPr lang="en-US" sz="1000"/>
                        <a:t>07/11/2025 12:41:49</a:t>
                      </a:r>
                    </a:p>
                  </a:txBody>
                  <a:tcPr/>
                </a:tc>
                <a:tc>
                  <a:txBody>
                    <a:bodyPr/>
                    <a:lstStyle/>
                    <a:p>
                      <a:r>
                        <a:rPr lang="en-US" sz="1000"/>
                        <a:t>Image</a:t>
                      </a:r>
                    </a:p>
                  </a:txBody>
                  <a:tcPr/>
                </a:tc>
                <a:tc>
                  <a:txBody>
                    <a:bodyPr/>
                    <a:lstStyle/>
                    <a:p>
                      <a:r>
                        <a:rPr lang="en-US" sz="1000"/>
                        <a:t>250</a:t>
                      </a:r>
                    </a:p>
                  </a:txBody>
                  <a:tcPr/>
                </a:tc>
                <a:tc>
                  <a:txBody>
                    <a:bodyPr/>
                    <a:lstStyle/>
                    <a:p>
                      <a:r>
                        <a:rPr lang="en-US" sz="1000"/>
                        <a:t>4</a:t>
                      </a:r>
                    </a:p>
                  </a:txBody>
                  <a:tcPr/>
                </a:tc>
                <a:tc>
                  <a:txBody>
                    <a:bodyPr/>
                    <a:lstStyle/>
                    <a:p>
                      <a:r>
                        <a:rPr lang="en-US" sz="1000"/>
                        <a:t>21</a:t>
                      </a:r>
                    </a:p>
                  </a:txBody>
                  <a:tcPr/>
                </a:tc>
                <a:tc>
                  <a:txBody>
                    <a:bodyPr/>
                    <a:lstStyle/>
                    <a:p>
                      <a:r>
                        <a:rPr lang="en-US" sz="1000"/>
                        <a:t>1414</a:t>
                      </a:r>
                    </a:p>
                  </a:txBody>
                  <a:tcPr/>
                </a:tc>
                <a:tc>
                  <a:txBody>
                    <a:bodyPr/>
                    <a:lstStyle/>
                    <a:p>
                      <a:r>
                        <a:rPr lang="en-US" sz="1000"/>
                        <a:t>13.396256345178 %</a:t>
                      </a:r>
                    </a:p>
                  </a:txBody>
                  <a:tcPr/>
                </a:tc>
                <a:tc>
                  <a:txBody>
                    <a:bodyPr/>
                    <a:lstStyle/>
                    <a:p>
                      <a:r>
                        <a:rPr lang="en-US" sz="1000"/>
                        <a:t>12608</a:t>
                      </a:r>
                    </a:p>
                  </a:txBody>
                  <a:tcPr/>
                </a:tc>
                <a:tc>
                  <a:txBody>
                    <a:bodyPr/>
                    <a:lstStyle/>
                    <a:p>
                      <a:r>
                        <a:rPr lang="en-US" sz="1000"/>
                        <a:t>7262</a:t>
                      </a:r>
                    </a:p>
                  </a:txBody>
                  <a:tcPr/>
                </a:tc>
                <a:tc>
                  <a:txBody>
                    <a:bodyPr/>
                    <a:lstStyle/>
                    <a:p>
                      <a:r>
                        <a:rPr lang="en-US" sz="1000"/>
                        <a:t>n/a</a:t>
                      </a:r>
                    </a:p>
                  </a:txBody>
                  <a:tcPr/>
                </a:tc>
                <a:extLst>
                  <a:ext uri="{0D108BD9-81ED-4DB2-BD59-A6C34878D82A}">
                    <a16:rowId xmlns:a16="http://schemas.microsoft.com/office/drawing/2014/main" val="1657558626"/>
                  </a:ext>
                </a:extLst>
              </a:tr>
              <a:tr h="370840">
                <a:tc>
                  <a:txBody>
                    <a:bodyPr/>
                    <a:lstStyle/>
                    <a:p>
                      <a:r>
                        <a:rPr lang="en-US" sz="1000"/>
                        <a:t>07/23/2025 14:16:12</a:t>
                      </a:r>
                    </a:p>
                  </a:txBody>
                  <a:tcPr/>
                </a:tc>
                <a:tc>
                  <a:txBody>
                    <a:bodyPr/>
                    <a:lstStyle/>
                    <a:p>
                      <a:r>
                        <a:rPr lang="en-US" sz="1000"/>
                        <a:t>07/23/2025 14:16:12</a:t>
                      </a:r>
                    </a:p>
                  </a:txBody>
                  <a:tcPr/>
                </a:tc>
                <a:tc>
                  <a:txBody>
                    <a:bodyPr/>
                    <a:lstStyle/>
                    <a:p>
                      <a:r>
                        <a:rPr lang="en-US" sz="1000"/>
                        <a:t>Gallery</a:t>
                      </a:r>
                    </a:p>
                  </a:txBody>
                  <a:tcPr/>
                </a:tc>
                <a:tc>
                  <a:txBody>
                    <a:bodyPr/>
                    <a:lstStyle/>
                    <a:p>
                      <a:r>
                        <a:rPr lang="en-US" sz="1000"/>
                        <a:t>177</a:t>
                      </a:r>
                    </a:p>
                  </a:txBody>
                  <a:tcPr/>
                </a:tc>
                <a:tc>
                  <a:txBody>
                    <a:bodyPr/>
                    <a:lstStyle/>
                    <a:p>
                      <a:r>
                        <a:rPr lang="en-US" sz="1000"/>
                        <a:t>3</a:t>
                      </a:r>
                    </a:p>
                  </a:txBody>
                  <a:tcPr/>
                </a:tc>
                <a:tc>
                  <a:txBody>
                    <a:bodyPr/>
                    <a:lstStyle/>
                    <a:p>
                      <a:r>
                        <a:rPr lang="en-US" sz="1000"/>
                        <a:t>13</a:t>
                      </a:r>
                    </a:p>
                  </a:txBody>
                  <a:tcPr/>
                </a:tc>
                <a:tc>
                  <a:txBody>
                    <a:bodyPr/>
                    <a:lstStyle/>
                    <a:p>
                      <a:r>
                        <a:rPr lang="en-US" sz="1000"/>
                        <a:t>3154</a:t>
                      </a:r>
                    </a:p>
                  </a:txBody>
                  <a:tcPr/>
                </a:tc>
                <a:tc>
                  <a:txBody>
                    <a:bodyPr/>
                    <a:lstStyle/>
                    <a:p>
                      <a:r>
                        <a:rPr lang="en-US" sz="1000"/>
                        <a:t>66.198575949367 %</a:t>
                      </a:r>
                    </a:p>
                  </a:txBody>
                  <a:tcPr/>
                </a:tc>
                <a:tc>
                  <a:txBody>
                    <a:bodyPr/>
                    <a:lstStyle/>
                    <a:p>
                      <a:r>
                        <a:rPr lang="en-US" sz="1000"/>
                        <a:t>5056</a:t>
                      </a:r>
                    </a:p>
                  </a:txBody>
                  <a:tcPr/>
                </a:tc>
                <a:tc>
                  <a:txBody>
                    <a:bodyPr/>
                    <a:lstStyle/>
                    <a:p>
                      <a:r>
                        <a:rPr lang="en-US" sz="1000"/>
                        <a:t>2856</a:t>
                      </a:r>
                    </a:p>
                  </a:txBody>
                  <a:tcPr/>
                </a:tc>
                <a:tc>
                  <a:txBody>
                    <a:bodyPr/>
                    <a:lstStyle/>
                    <a:p>
                      <a:r>
                        <a:rPr lang="en-US" sz="1000"/>
                        <a:t>n/a</a:t>
                      </a:r>
                    </a:p>
                  </a:txBody>
                  <a:tcPr/>
                </a:tc>
                <a:extLst>
                  <a:ext uri="{0D108BD9-81ED-4DB2-BD59-A6C34878D82A}">
                    <a16:rowId xmlns:a16="http://schemas.microsoft.com/office/drawing/2014/main" val="3674580935"/>
                  </a:ext>
                </a:extLst>
              </a:tr>
            </a:tbl>
          </a:graphicData>
        </a:graphic>
      </p:graphicFrame>
      <p:sp>
        <p:nvSpPr>
          <p:cNvPr id="4" name="Text Placeholder 3">
            <a:extLst>
              <a:ext uri="{FF2B5EF4-FFF2-40B4-BE49-F238E27FC236}">
                <a16:creationId xmlns:a16="http://schemas.microsoft.com/office/drawing/2014/main" id="{24E08749-2D46-441D-B20C-DFFC294D6FCD}"/>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805196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61129-35F0-42E0-B9D2-FDE52E5997D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820D5C1-64E4-443E-97B8-C80EBCF93539}"/>
              </a:ext>
            </a:extLst>
          </p:cNvPr>
          <p:cNvGraphicFramePr>
            <a:graphicFrameLocks noGrp="1"/>
          </p:cNvGraphicFramePr>
          <p:nvPr>
            <p:ph type="tbl" sz="quarter" idx="13"/>
            <p:extLst>
              <p:ext uri="{D42A27DB-BD31-4B8C-83A1-F6EECF244321}">
                <p14:modId xmlns:p14="http://schemas.microsoft.com/office/powerpoint/2010/main" val="1080587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99575942"/>
                    </a:ext>
                  </a:extLst>
                </a:gridCol>
                <a:gridCol w="576072">
                  <a:extLst>
                    <a:ext uri="{9D8B030D-6E8A-4147-A177-3AD203B41FA5}">
                      <a16:colId xmlns:a16="http://schemas.microsoft.com/office/drawing/2014/main" val="66184790"/>
                    </a:ext>
                  </a:extLst>
                </a:gridCol>
                <a:gridCol w="576072">
                  <a:extLst>
                    <a:ext uri="{9D8B030D-6E8A-4147-A177-3AD203B41FA5}">
                      <a16:colId xmlns:a16="http://schemas.microsoft.com/office/drawing/2014/main" val="1507594217"/>
                    </a:ext>
                  </a:extLst>
                </a:gridCol>
                <a:gridCol w="576072">
                  <a:extLst>
                    <a:ext uri="{9D8B030D-6E8A-4147-A177-3AD203B41FA5}">
                      <a16:colId xmlns:a16="http://schemas.microsoft.com/office/drawing/2014/main" val="1188809049"/>
                    </a:ext>
                  </a:extLst>
                </a:gridCol>
                <a:gridCol w="576072">
                  <a:extLst>
                    <a:ext uri="{9D8B030D-6E8A-4147-A177-3AD203B41FA5}">
                      <a16:colId xmlns:a16="http://schemas.microsoft.com/office/drawing/2014/main" val="2531743481"/>
                    </a:ext>
                  </a:extLst>
                </a:gridCol>
                <a:gridCol w="576072">
                  <a:extLst>
                    <a:ext uri="{9D8B030D-6E8A-4147-A177-3AD203B41FA5}">
                      <a16:colId xmlns:a16="http://schemas.microsoft.com/office/drawing/2014/main" val="2088627501"/>
                    </a:ext>
                  </a:extLst>
                </a:gridCol>
                <a:gridCol w="576072">
                  <a:extLst>
                    <a:ext uri="{9D8B030D-6E8A-4147-A177-3AD203B41FA5}">
                      <a16:colId xmlns:a16="http://schemas.microsoft.com/office/drawing/2014/main" val="1279760947"/>
                    </a:ext>
                  </a:extLst>
                </a:gridCol>
                <a:gridCol w="576072">
                  <a:extLst>
                    <a:ext uri="{9D8B030D-6E8A-4147-A177-3AD203B41FA5}">
                      <a16:colId xmlns:a16="http://schemas.microsoft.com/office/drawing/2014/main" val="1698834462"/>
                    </a:ext>
                  </a:extLst>
                </a:gridCol>
                <a:gridCol w="576072">
                  <a:extLst>
                    <a:ext uri="{9D8B030D-6E8A-4147-A177-3AD203B41FA5}">
                      <a16:colId xmlns:a16="http://schemas.microsoft.com/office/drawing/2014/main" val="1526825169"/>
                    </a:ext>
                  </a:extLst>
                </a:gridCol>
                <a:gridCol w="576072">
                  <a:extLst>
                    <a:ext uri="{9D8B030D-6E8A-4147-A177-3AD203B41FA5}">
                      <a16:colId xmlns:a16="http://schemas.microsoft.com/office/drawing/2014/main" val="4018085613"/>
                    </a:ext>
                  </a:extLst>
                </a:gridCol>
                <a:gridCol w="576072">
                  <a:extLst>
                    <a:ext uri="{9D8B030D-6E8A-4147-A177-3AD203B41FA5}">
                      <a16:colId xmlns:a16="http://schemas.microsoft.com/office/drawing/2014/main" val="12337119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776249431"/>
                  </a:ext>
                </a:extLst>
              </a:tr>
              <a:tr h="370840">
                <a:tc>
                  <a:txBody>
                    <a:bodyPr/>
                    <a:lstStyle/>
                    <a:p>
                      <a:r>
                        <a:rPr lang="en-US" sz="1000"/>
                        <a:t>phlyinsurance</a:t>
                      </a:r>
                    </a:p>
                  </a:txBody>
                  <a:tcPr/>
                </a:tc>
                <a:tc>
                  <a:txBody>
                    <a:bodyPr/>
                    <a:lstStyle/>
                    <a:p>
                      <a:r>
                        <a:rPr lang="en-US" sz="1000"/>
                        <a:t>4135</a:t>
                      </a:r>
                    </a:p>
                  </a:txBody>
                  <a:tcPr/>
                </a:tc>
                <a:tc>
                  <a:txBody>
                    <a:bodyPr/>
                    <a:lstStyle/>
                    <a:p>
                      <a:r>
                        <a:rPr lang="en-US" sz="1000"/>
                        <a:t>21</a:t>
                      </a:r>
                    </a:p>
                  </a:txBody>
                  <a:tcPr/>
                </a:tc>
                <a:tc>
                  <a:txBody>
                    <a:bodyPr/>
                    <a:lstStyle/>
                    <a:p>
                      <a:r>
                        <a:rPr lang="en-US" sz="1000"/>
                        <a:t>10</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17</a:t>
                      </a:r>
                    </a:p>
                  </a:txBody>
                  <a:tcPr/>
                </a:tc>
                <a:tc>
                  <a:txBody>
                    <a:bodyPr/>
                    <a:lstStyle/>
                    <a:p>
                      <a:r>
                        <a:rPr lang="en-US" sz="1000"/>
                        <a:t>589</a:t>
                      </a:r>
                    </a:p>
                  </a:txBody>
                  <a:tcPr/>
                </a:tc>
                <a:tc>
                  <a:txBody>
                    <a:bodyPr/>
                    <a:lstStyle/>
                    <a:p>
                      <a:r>
                        <a:rPr lang="en-US" sz="1000"/>
                        <a:t>4</a:t>
                      </a:r>
                    </a:p>
                  </a:txBody>
                  <a:tcPr/>
                </a:tc>
                <a:tc>
                  <a:txBody>
                    <a:bodyPr/>
                    <a:lstStyle/>
                    <a:p>
                      <a:r>
                        <a:rPr lang="en-US" sz="1000"/>
                        <a:t>0.8458 %</a:t>
                      </a:r>
                    </a:p>
                  </a:txBody>
                  <a:tcPr/>
                </a:tc>
                <a:extLst>
                  <a:ext uri="{0D108BD9-81ED-4DB2-BD59-A6C34878D82A}">
                    <a16:rowId xmlns:a16="http://schemas.microsoft.com/office/drawing/2014/main" val="2638688246"/>
                  </a:ext>
                </a:extLst>
              </a:tr>
            </a:tbl>
          </a:graphicData>
        </a:graphic>
      </p:graphicFrame>
      <p:sp>
        <p:nvSpPr>
          <p:cNvPr id="4" name="Text Placeholder 3">
            <a:extLst>
              <a:ext uri="{FF2B5EF4-FFF2-40B4-BE49-F238E27FC236}">
                <a16:creationId xmlns:a16="http://schemas.microsoft.com/office/drawing/2014/main" id="{3EEE8F43-43EB-4405-93C6-B3E741F132A3}"/>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043527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DA11-649A-423E-B679-1CA5EDFA20C2}"/>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194F9884-74D9-471A-B95E-899A14B7E863}"/>
              </a:ext>
            </a:extLst>
          </p:cNvPr>
          <p:cNvGraphicFramePr>
            <a:graphicFrameLocks noGrp="1"/>
          </p:cNvGraphicFramePr>
          <p:nvPr>
            <p:ph type="chart" sz="quarter" idx="13"/>
            <p:extLst>
              <p:ext uri="{D42A27DB-BD31-4B8C-83A1-F6EECF244321}">
                <p14:modId xmlns:p14="http://schemas.microsoft.com/office/powerpoint/2010/main" val="338118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C0EB2C-15CF-44E6-A4C1-2F6893AA159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5261626-D149-405E-8B56-D2F72E6FE4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5409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FF86F-F395-4CCF-ADCF-32236B4B9B47}"/>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754C8B4-4B52-45A3-9572-6FF3EFDDE54C}"/>
              </a:ext>
            </a:extLst>
          </p:cNvPr>
          <p:cNvGraphicFramePr>
            <a:graphicFrameLocks noGrp="1"/>
          </p:cNvGraphicFramePr>
          <p:nvPr>
            <p:ph type="chart" sz="quarter" idx="13"/>
            <p:extLst>
              <p:ext uri="{D42A27DB-BD31-4B8C-83A1-F6EECF244321}">
                <p14:modId xmlns:p14="http://schemas.microsoft.com/office/powerpoint/2010/main" val="4134012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4FDEFA-B2B6-4941-B53D-AE7B421F884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A158D75-769C-42B1-A5AE-543FF15DCD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348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03D4-1B6F-4271-9B11-AF58E96039B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925803E-AD28-4A33-AB3E-F1DAE665D7C9}"/>
              </a:ext>
            </a:extLst>
          </p:cNvPr>
          <p:cNvGraphicFramePr>
            <a:graphicFrameLocks noGrp="1"/>
          </p:cNvGraphicFramePr>
          <p:nvPr>
            <p:ph type="chart" sz="quarter" idx="13"/>
            <p:extLst>
              <p:ext uri="{D42A27DB-BD31-4B8C-83A1-F6EECF244321}">
                <p14:modId xmlns:p14="http://schemas.microsoft.com/office/powerpoint/2010/main" val="1881545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A2FC0-6B5B-429C-ACB1-EDA0D82977E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D0BA960-8165-4882-81A6-624116366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361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5344-4696-4742-89D8-C56FAC86E87C}"/>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83C1714D-9244-4B19-B848-0FEABD0DECD0}"/>
              </a:ext>
            </a:extLst>
          </p:cNvPr>
          <p:cNvGraphicFramePr>
            <a:graphicFrameLocks noGrp="1"/>
          </p:cNvGraphicFramePr>
          <p:nvPr>
            <p:ph type="chart" sz="quarter" idx="13"/>
            <p:extLst>
              <p:ext uri="{D42A27DB-BD31-4B8C-83A1-F6EECF244321}">
                <p14:modId xmlns:p14="http://schemas.microsoft.com/office/powerpoint/2010/main" val="4047338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D0E5BE-7024-489F-A212-3BE82822987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8D08498-6F62-4EC7-9320-CC554EA51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945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AF872-A8D5-48A2-80AE-74CE5A6EAFC3}"/>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1C969C9D-E26E-48BC-9E6E-F2C2833653CA}"/>
              </a:ext>
            </a:extLst>
          </p:cNvPr>
          <p:cNvGraphicFramePr>
            <a:graphicFrameLocks noGrp="1"/>
          </p:cNvGraphicFramePr>
          <p:nvPr>
            <p:ph type="tbl" sz="quarter" idx="13"/>
            <p:extLst>
              <p:ext uri="{D42A27DB-BD31-4B8C-83A1-F6EECF244321}">
                <p14:modId xmlns:p14="http://schemas.microsoft.com/office/powerpoint/2010/main" val="418287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01414820"/>
                    </a:ext>
                  </a:extLst>
                </a:gridCol>
                <a:gridCol w="822960">
                  <a:extLst>
                    <a:ext uri="{9D8B030D-6E8A-4147-A177-3AD203B41FA5}">
                      <a16:colId xmlns:a16="http://schemas.microsoft.com/office/drawing/2014/main" val="3287052235"/>
                    </a:ext>
                  </a:extLst>
                </a:gridCol>
                <a:gridCol w="411480">
                  <a:extLst>
                    <a:ext uri="{9D8B030D-6E8A-4147-A177-3AD203B41FA5}">
                      <a16:colId xmlns:a16="http://schemas.microsoft.com/office/drawing/2014/main" val="3512977208"/>
                    </a:ext>
                  </a:extLst>
                </a:gridCol>
                <a:gridCol w="411480">
                  <a:extLst>
                    <a:ext uri="{9D8B030D-6E8A-4147-A177-3AD203B41FA5}">
                      <a16:colId xmlns:a16="http://schemas.microsoft.com/office/drawing/2014/main" val="1358006642"/>
                    </a:ext>
                  </a:extLst>
                </a:gridCol>
                <a:gridCol w="411480">
                  <a:extLst>
                    <a:ext uri="{9D8B030D-6E8A-4147-A177-3AD203B41FA5}">
                      <a16:colId xmlns:a16="http://schemas.microsoft.com/office/drawing/2014/main" val="3105006183"/>
                    </a:ext>
                  </a:extLst>
                </a:gridCol>
                <a:gridCol w="411480">
                  <a:extLst>
                    <a:ext uri="{9D8B030D-6E8A-4147-A177-3AD203B41FA5}">
                      <a16:colId xmlns:a16="http://schemas.microsoft.com/office/drawing/2014/main" val="3059218770"/>
                    </a:ext>
                  </a:extLst>
                </a:gridCol>
                <a:gridCol w="411480">
                  <a:extLst>
                    <a:ext uri="{9D8B030D-6E8A-4147-A177-3AD203B41FA5}">
                      <a16:colId xmlns:a16="http://schemas.microsoft.com/office/drawing/2014/main" val="1027986599"/>
                    </a:ext>
                  </a:extLst>
                </a:gridCol>
                <a:gridCol w="411480">
                  <a:extLst>
                    <a:ext uri="{9D8B030D-6E8A-4147-A177-3AD203B41FA5}">
                      <a16:colId xmlns:a16="http://schemas.microsoft.com/office/drawing/2014/main" val="4093622285"/>
                    </a:ext>
                  </a:extLst>
                </a:gridCol>
                <a:gridCol w="411480">
                  <a:extLst>
                    <a:ext uri="{9D8B030D-6E8A-4147-A177-3AD203B41FA5}">
                      <a16:colId xmlns:a16="http://schemas.microsoft.com/office/drawing/2014/main" val="2979403490"/>
                    </a:ext>
                  </a:extLst>
                </a:gridCol>
                <a:gridCol w="411480">
                  <a:extLst>
                    <a:ext uri="{9D8B030D-6E8A-4147-A177-3AD203B41FA5}">
                      <a16:colId xmlns:a16="http://schemas.microsoft.com/office/drawing/2014/main" val="3809831682"/>
                    </a:ext>
                  </a:extLst>
                </a:gridCol>
                <a:gridCol w="411480">
                  <a:extLst>
                    <a:ext uri="{9D8B030D-6E8A-4147-A177-3AD203B41FA5}">
                      <a16:colId xmlns:a16="http://schemas.microsoft.com/office/drawing/2014/main" val="160051065"/>
                    </a:ext>
                  </a:extLst>
                </a:gridCol>
                <a:gridCol w="411480">
                  <a:extLst>
                    <a:ext uri="{9D8B030D-6E8A-4147-A177-3AD203B41FA5}">
                      <a16:colId xmlns:a16="http://schemas.microsoft.com/office/drawing/2014/main" val="1835841372"/>
                    </a:ext>
                  </a:extLst>
                </a:gridCol>
                <a:gridCol w="411480">
                  <a:extLst>
                    <a:ext uri="{9D8B030D-6E8A-4147-A177-3AD203B41FA5}">
                      <a16:colId xmlns:a16="http://schemas.microsoft.com/office/drawing/2014/main" val="3376396840"/>
                    </a:ext>
                  </a:extLst>
                </a:gridCol>
                <a:gridCol w="411480">
                  <a:extLst>
                    <a:ext uri="{9D8B030D-6E8A-4147-A177-3AD203B41FA5}">
                      <a16:colId xmlns:a16="http://schemas.microsoft.com/office/drawing/2014/main" val="2789717220"/>
                    </a:ext>
                  </a:extLst>
                </a:gridCol>
                <a:gridCol w="411480">
                  <a:extLst>
                    <a:ext uri="{9D8B030D-6E8A-4147-A177-3AD203B41FA5}">
                      <a16:colId xmlns:a16="http://schemas.microsoft.com/office/drawing/2014/main" val="3407333913"/>
                    </a:ext>
                  </a:extLst>
                </a:gridCol>
                <a:gridCol w="411480">
                  <a:extLst>
                    <a:ext uri="{9D8B030D-6E8A-4147-A177-3AD203B41FA5}">
                      <a16:colId xmlns:a16="http://schemas.microsoft.com/office/drawing/2014/main" val="311697119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745008281"/>
                  </a:ext>
                </a:extLst>
              </a:tr>
              <a:tr h="370840">
                <a:tc>
                  <a:txBody>
                    <a:bodyPr/>
                    <a:lstStyle/>
                    <a:p>
                      <a:r>
                        <a:rPr lang="en-US" sz="1000"/>
                        <a:t>07/16/2025 14:36:16</a:t>
                      </a:r>
                    </a:p>
                  </a:txBody>
                  <a:tcPr/>
                </a:tc>
                <a:tc>
                  <a:txBody>
                    <a:bodyPr/>
                    <a:lstStyle/>
                    <a:p>
                      <a:r>
                        <a:rPr lang="en-US" sz="1000"/>
                        <a:t>07/16/2025 14:36:16</a:t>
                      </a:r>
                    </a:p>
                  </a:txBody>
                  <a:tcPr/>
                </a:tc>
                <a:tc>
                  <a:txBody>
                    <a:bodyPr/>
                    <a:lstStyle/>
                    <a:p>
                      <a:r>
                        <a:rPr lang="en-US" sz="1000"/>
                        <a:t>Carousel</a:t>
                      </a:r>
                    </a:p>
                  </a:txBody>
                  <a:tcPr/>
                </a:tc>
                <a:tc>
                  <a:txBody>
                    <a:bodyPr/>
                    <a:lstStyle/>
                    <a:p>
                      <a:r>
                        <a:rPr lang="en-US" sz="1000"/>
                        <a:t>1946</a:t>
                      </a:r>
                    </a:p>
                  </a:txBody>
                  <a:tcPr/>
                </a:tc>
                <a:tc>
                  <a:txBody>
                    <a:bodyPr/>
                    <a:lstStyle/>
                    <a:p>
                      <a:r>
                        <a:rPr lang="en-US" sz="1000"/>
                        <a:t>108</a:t>
                      </a:r>
                    </a:p>
                  </a:txBody>
                  <a:tcPr/>
                </a:tc>
                <a:tc>
                  <a:txBody>
                    <a:bodyPr/>
                    <a:lstStyle/>
                    <a:p>
                      <a:r>
                        <a:rPr lang="en-US" sz="1000"/>
                        <a:t>1</a:t>
                      </a:r>
                    </a:p>
                  </a:txBody>
                  <a:tcPr/>
                </a:tc>
                <a:tc>
                  <a:txBody>
                    <a:bodyPr/>
                    <a:lstStyle/>
                    <a:p>
                      <a:r>
                        <a:rPr lang="en-US" sz="1000"/>
                        <a:t>2</a:t>
                      </a:r>
                    </a:p>
                  </a:txBody>
                  <a:tcPr/>
                </a:tc>
                <a:tc>
                  <a:txBody>
                    <a:bodyPr/>
                    <a:lstStyle/>
                    <a:p>
                      <a:r>
                        <a:rPr lang="en-US" sz="1000"/>
                        <a:t>6</a:t>
                      </a:r>
                    </a:p>
                  </a:txBody>
                  <a:tcPr/>
                </a:tc>
                <a:tc>
                  <a:txBody>
                    <a:bodyPr/>
                    <a:lstStyle/>
                    <a:p>
                      <a:r>
                        <a:rPr lang="en-US" sz="1000"/>
                        <a:t>117</a:t>
                      </a:r>
                    </a:p>
                  </a:txBody>
                  <a:tcPr/>
                </a:tc>
                <a:tc>
                  <a:txBody>
                    <a:bodyPr/>
                    <a:lstStyle/>
                    <a:p>
                      <a:r>
                        <a:rPr lang="en-US" sz="1000"/>
                        <a:t>6.01 %</a:t>
                      </a:r>
                    </a:p>
                  </a:txBody>
                  <a:tcPr/>
                </a:tc>
                <a:tc>
                  <a:txBody>
                    <a:bodyPr/>
                    <a:lstStyle/>
                    <a:p>
                      <a:r>
                        <a:rPr lang="en-US" sz="1000"/>
                        <a:t>751</a:t>
                      </a:r>
                    </a:p>
                  </a:txBody>
                  <a:tcPr/>
                </a:tc>
                <a:tc>
                  <a:txBody>
                    <a:bodyPr/>
                    <a:lstStyle/>
                    <a:p>
                      <a:r>
                        <a:rPr lang="en-US" sz="1000"/>
                        <a:t>n/a</a:t>
                      </a:r>
                    </a:p>
                  </a:txBody>
                  <a:tcPr/>
                </a:tc>
                <a:tc>
                  <a:txBody>
                    <a:bodyPr/>
                    <a:lstStyle/>
                    <a:p>
                      <a:r>
                        <a:rPr lang="en-US" sz="1000"/>
                        <a:t>19</a:t>
                      </a:r>
                    </a:p>
                  </a:txBody>
                  <a:tcPr/>
                </a:tc>
                <a:tc>
                  <a:txBody>
                    <a:bodyPr/>
                    <a:lstStyle/>
                    <a:p>
                      <a:r>
                        <a:rPr lang="en-US" sz="1000"/>
                        <a:t>1</a:t>
                      </a:r>
                    </a:p>
                  </a:txBody>
                  <a:tcPr/>
                </a:tc>
                <a:tc>
                  <a:txBody>
                    <a:bodyPr/>
                    <a:lstStyle/>
                    <a:p>
                      <a:r>
                        <a:rPr lang="en-US" sz="1000"/>
                        <a:t>17</a:t>
                      </a:r>
                    </a:p>
                  </a:txBody>
                  <a:tcPr/>
                </a:tc>
                <a:tc>
                  <a:txBody>
                    <a:bodyPr/>
                    <a:lstStyle/>
                    <a:p>
                      <a:r>
                        <a:rPr lang="en-US" sz="1000"/>
                        <a:t>0</a:t>
                      </a:r>
                    </a:p>
                  </a:txBody>
                  <a:tcPr/>
                </a:tc>
                <a:extLst>
                  <a:ext uri="{0D108BD9-81ED-4DB2-BD59-A6C34878D82A}">
                    <a16:rowId xmlns:a16="http://schemas.microsoft.com/office/drawing/2014/main" val="984650579"/>
                  </a:ext>
                </a:extLst>
              </a:tr>
              <a:tr h="370840">
                <a:tc>
                  <a:txBody>
                    <a:bodyPr/>
                    <a:lstStyle/>
                    <a:p>
                      <a:r>
                        <a:rPr lang="en-US" sz="1000"/>
                        <a:t>07/23/2025 15:23:06</a:t>
                      </a:r>
                    </a:p>
                  </a:txBody>
                  <a:tcPr/>
                </a:tc>
                <a:tc>
                  <a:txBody>
                    <a:bodyPr/>
                    <a:lstStyle/>
                    <a:p>
                      <a:r>
                        <a:rPr lang="en-US" sz="1000"/>
                        <a:t>07/23/2025 15:23:06</a:t>
                      </a:r>
                    </a:p>
                  </a:txBody>
                  <a:tcPr/>
                </a:tc>
                <a:tc>
                  <a:txBody>
                    <a:bodyPr/>
                    <a:lstStyle/>
                    <a:p>
                      <a:r>
                        <a:rPr lang="en-US" sz="1000"/>
                        <a:t>Carousel</a:t>
                      </a:r>
                    </a:p>
                  </a:txBody>
                  <a:tcPr/>
                </a:tc>
                <a:tc>
                  <a:txBody>
                    <a:bodyPr/>
                    <a:lstStyle/>
                    <a:p>
                      <a:r>
                        <a:rPr lang="en-US" sz="1000"/>
                        <a:t>2026</a:t>
                      </a:r>
                    </a:p>
                  </a:txBody>
                  <a:tcPr/>
                </a:tc>
                <a:tc>
                  <a:txBody>
                    <a:bodyPr/>
                    <a:lstStyle/>
                    <a:p>
                      <a:r>
                        <a:rPr lang="en-US" sz="1000"/>
                        <a:t>96</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98</a:t>
                      </a:r>
                    </a:p>
                  </a:txBody>
                  <a:tcPr/>
                </a:tc>
                <a:tc>
                  <a:txBody>
                    <a:bodyPr/>
                    <a:lstStyle/>
                    <a:p>
                      <a:r>
                        <a:rPr lang="en-US" sz="1000"/>
                        <a:t>4.84 %</a:t>
                      </a:r>
                    </a:p>
                  </a:txBody>
                  <a:tcPr/>
                </a:tc>
                <a:tc>
                  <a:txBody>
                    <a:bodyPr/>
                    <a:lstStyle/>
                    <a:p>
                      <a:r>
                        <a:rPr lang="en-US" sz="1000"/>
                        <a:t>560</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2004421745"/>
                  </a:ext>
                </a:extLst>
              </a:tr>
              <a:tr h="370840">
                <a:tc>
                  <a:txBody>
                    <a:bodyPr/>
                    <a:lstStyle/>
                    <a:p>
                      <a:r>
                        <a:rPr lang="en-US" sz="1000"/>
                        <a:t>07/11/2025 12:53:24</a:t>
                      </a:r>
                    </a:p>
                  </a:txBody>
                  <a:tcPr/>
                </a:tc>
                <a:tc>
                  <a:txBody>
                    <a:bodyPr/>
                    <a:lstStyle/>
                    <a:p>
                      <a:r>
                        <a:rPr lang="en-US" sz="1000"/>
                        <a:t>07/11/2025 12:53:24</a:t>
                      </a:r>
                    </a:p>
                  </a:txBody>
                  <a:tcPr/>
                </a:tc>
                <a:tc>
                  <a:txBody>
                    <a:bodyPr/>
                    <a:lstStyle/>
                    <a:p>
                      <a:r>
                        <a:rPr lang="en-US" sz="1000"/>
                        <a:t>Image</a:t>
                      </a:r>
                    </a:p>
                  </a:txBody>
                  <a:tcPr/>
                </a:tc>
                <a:tc>
                  <a:txBody>
                    <a:bodyPr/>
                    <a:lstStyle/>
                    <a:p>
                      <a:r>
                        <a:rPr lang="en-US" sz="1000"/>
                        <a:t>1690</a:t>
                      </a:r>
                    </a:p>
                  </a:txBody>
                  <a:tcPr/>
                </a:tc>
                <a:tc>
                  <a:txBody>
                    <a:bodyPr/>
                    <a:lstStyle/>
                    <a:p>
                      <a:r>
                        <a:rPr lang="en-US" sz="1000"/>
                        <a:t>67</a:t>
                      </a:r>
                    </a:p>
                  </a:txBody>
                  <a:tcPr/>
                </a:tc>
                <a:tc>
                  <a:txBody>
                    <a:bodyPr/>
                    <a:lstStyle/>
                    <a:p>
                      <a:r>
                        <a:rPr lang="en-US" sz="1000"/>
                        <a:t>0</a:t>
                      </a:r>
                    </a:p>
                  </a:txBody>
                  <a:tcPr/>
                </a:tc>
                <a:tc>
                  <a:txBody>
                    <a:bodyPr/>
                    <a:lstStyle/>
                    <a:p>
                      <a:r>
                        <a:rPr lang="en-US" sz="1000"/>
                        <a:t>3</a:t>
                      </a:r>
                    </a:p>
                  </a:txBody>
                  <a:tcPr/>
                </a:tc>
                <a:tc>
                  <a:txBody>
                    <a:bodyPr/>
                    <a:lstStyle/>
                    <a:p>
                      <a:r>
                        <a:rPr lang="en-US" sz="1000"/>
                        <a:t>2</a:t>
                      </a:r>
                    </a:p>
                  </a:txBody>
                  <a:tcPr/>
                </a:tc>
                <a:tc>
                  <a:txBody>
                    <a:bodyPr/>
                    <a:lstStyle/>
                    <a:p>
                      <a:r>
                        <a:rPr lang="en-US" sz="1000"/>
                        <a:t>72</a:t>
                      </a:r>
                    </a:p>
                  </a:txBody>
                  <a:tcPr/>
                </a:tc>
                <a:tc>
                  <a:txBody>
                    <a:bodyPr/>
                    <a:lstStyle/>
                    <a:p>
                      <a:r>
                        <a:rPr lang="en-US" sz="1000"/>
                        <a:t>4.26 %</a:t>
                      </a:r>
                    </a:p>
                  </a:txBody>
                  <a:tcPr/>
                </a:tc>
                <a:tc>
                  <a:txBody>
                    <a:bodyPr/>
                    <a:lstStyle/>
                    <a:p>
                      <a:r>
                        <a:rPr lang="en-US" sz="1000"/>
                        <a:t>636</a:t>
                      </a:r>
                    </a:p>
                  </a:txBody>
                  <a:tcPr/>
                </a:tc>
                <a:tc>
                  <a:txBody>
                    <a:bodyPr/>
                    <a:lstStyle/>
                    <a:p>
                      <a:r>
                        <a:rPr lang="en-US" sz="1000"/>
                        <a:t>n/a</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extLst>
                  <a:ext uri="{0D108BD9-81ED-4DB2-BD59-A6C34878D82A}">
                    <a16:rowId xmlns:a16="http://schemas.microsoft.com/office/drawing/2014/main" val="1732934122"/>
                  </a:ext>
                </a:extLst>
              </a:tr>
              <a:tr h="370840">
                <a:tc>
                  <a:txBody>
                    <a:bodyPr/>
                    <a:lstStyle/>
                    <a:p>
                      <a:r>
                        <a:rPr lang="en-US" sz="1000"/>
                        <a:t>07/29/2025 16:14:39</a:t>
                      </a:r>
                    </a:p>
                  </a:txBody>
                  <a:tcPr/>
                </a:tc>
                <a:tc>
                  <a:txBody>
                    <a:bodyPr/>
                    <a:lstStyle/>
                    <a:p>
                      <a:r>
                        <a:rPr lang="en-US" sz="1000"/>
                        <a:t>07/29/2025 16:14:39</a:t>
                      </a:r>
                    </a:p>
                  </a:txBody>
                  <a:tcPr/>
                </a:tc>
                <a:tc>
                  <a:txBody>
                    <a:bodyPr/>
                    <a:lstStyle/>
                    <a:p>
                      <a:r>
                        <a:rPr lang="en-US" sz="1000"/>
                        <a:t>Carousel</a:t>
                      </a:r>
                    </a:p>
                  </a:txBody>
                  <a:tcPr/>
                </a:tc>
                <a:tc>
                  <a:txBody>
                    <a:bodyPr/>
                    <a:lstStyle/>
                    <a:p>
                      <a:r>
                        <a:rPr lang="en-US" sz="1000"/>
                        <a:t>1255</a:t>
                      </a:r>
                    </a:p>
                  </a:txBody>
                  <a:tcPr/>
                </a:tc>
                <a:tc>
                  <a:txBody>
                    <a:bodyPr/>
                    <a:lstStyle/>
                    <a:p>
                      <a:r>
                        <a:rPr lang="en-US" sz="1000"/>
                        <a:t>61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61</a:t>
                      </a:r>
                    </a:p>
                  </a:txBody>
                  <a:tcPr/>
                </a:tc>
                <a:tc>
                  <a:txBody>
                    <a:bodyPr/>
                    <a:lstStyle/>
                    <a:p>
                      <a:r>
                        <a:rPr lang="en-US" sz="1000"/>
                        <a:t>4.86 %</a:t>
                      </a:r>
                    </a:p>
                  </a:txBody>
                  <a:tcPr/>
                </a:tc>
                <a:tc>
                  <a:txBody>
                    <a:bodyPr/>
                    <a:lstStyle/>
                    <a:p>
                      <a:r>
                        <a:rPr lang="en-US" sz="1000"/>
                        <a:t>433</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061294480"/>
                  </a:ext>
                </a:extLst>
              </a:tr>
              <a:tr h="370840">
                <a:tc>
                  <a:txBody>
                    <a:bodyPr/>
                    <a:lstStyle/>
                    <a:p>
                      <a:r>
                        <a:rPr lang="en-US" sz="1000"/>
                        <a:t>07/15/2025 15:16:28</a:t>
                      </a:r>
                    </a:p>
                  </a:txBody>
                  <a:tcPr/>
                </a:tc>
                <a:tc>
                  <a:txBody>
                    <a:bodyPr/>
                    <a:lstStyle/>
                    <a:p>
                      <a:r>
                        <a:rPr lang="en-US" sz="1000"/>
                        <a:t>07/15/2025 15:16:28</a:t>
                      </a:r>
                    </a:p>
                  </a:txBody>
                  <a:tcPr/>
                </a:tc>
                <a:tc>
                  <a:txBody>
                    <a:bodyPr/>
                    <a:lstStyle/>
                    <a:p>
                      <a:r>
                        <a:rPr lang="en-US" sz="1000"/>
                        <a:t>Carousel</a:t>
                      </a:r>
                    </a:p>
                  </a:txBody>
                  <a:tcPr/>
                </a:tc>
                <a:tc>
                  <a:txBody>
                    <a:bodyPr/>
                    <a:lstStyle/>
                    <a:p>
                      <a:r>
                        <a:rPr lang="en-US" sz="1000"/>
                        <a:t>1715</a:t>
                      </a:r>
                    </a:p>
                  </a:txBody>
                  <a:tcPr/>
                </a:tc>
                <a:tc>
                  <a:txBody>
                    <a:bodyPr/>
                    <a:lstStyle/>
                    <a:p>
                      <a:r>
                        <a:rPr lang="en-US" sz="1000"/>
                        <a:t>57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57</a:t>
                      </a:r>
                    </a:p>
                  </a:txBody>
                  <a:tcPr/>
                </a:tc>
                <a:tc>
                  <a:txBody>
                    <a:bodyPr/>
                    <a:lstStyle/>
                    <a:p>
                      <a:r>
                        <a:rPr lang="en-US" sz="1000"/>
                        <a:t>3.32 %</a:t>
                      </a:r>
                    </a:p>
                  </a:txBody>
                  <a:tcPr/>
                </a:tc>
                <a:tc>
                  <a:txBody>
                    <a:bodyPr/>
                    <a:lstStyle/>
                    <a:p>
                      <a:r>
                        <a:rPr lang="en-US" sz="1000"/>
                        <a:t>584</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438583752"/>
                  </a:ext>
                </a:extLst>
              </a:tr>
            </a:tbl>
          </a:graphicData>
        </a:graphic>
      </p:graphicFrame>
      <p:sp>
        <p:nvSpPr>
          <p:cNvPr id="4" name="Text Placeholder 3">
            <a:extLst>
              <a:ext uri="{FF2B5EF4-FFF2-40B4-BE49-F238E27FC236}">
                <a16:creationId xmlns:a16="http://schemas.microsoft.com/office/drawing/2014/main" id="{BE2880CC-65E2-4DE5-BC79-1E7761089D2B}"/>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569577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A01AA-9522-4492-9326-365F4DE8403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FB7647F4-EEF0-4FFE-B881-D2233CC2398C}"/>
              </a:ext>
            </a:extLst>
          </p:cNvPr>
          <p:cNvGraphicFramePr>
            <a:graphicFrameLocks noGrp="1"/>
          </p:cNvGraphicFramePr>
          <p:nvPr>
            <p:ph type="tbl" sz="quarter" idx="13"/>
            <p:extLst>
              <p:ext uri="{D42A27DB-BD31-4B8C-83A1-F6EECF244321}">
                <p14:modId xmlns:p14="http://schemas.microsoft.com/office/powerpoint/2010/main" val="3057281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70717777"/>
                    </a:ext>
                  </a:extLst>
                </a:gridCol>
                <a:gridCol w="905256">
                  <a:extLst>
                    <a:ext uri="{9D8B030D-6E8A-4147-A177-3AD203B41FA5}">
                      <a16:colId xmlns:a16="http://schemas.microsoft.com/office/drawing/2014/main" val="867786221"/>
                    </a:ext>
                  </a:extLst>
                </a:gridCol>
                <a:gridCol w="411480">
                  <a:extLst>
                    <a:ext uri="{9D8B030D-6E8A-4147-A177-3AD203B41FA5}">
                      <a16:colId xmlns:a16="http://schemas.microsoft.com/office/drawing/2014/main" val="1924563024"/>
                    </a:ext>
                  </a:extLst>
                </a:gridCol>
                <a:gridCol w="905256">
                  <a:extLst>
                    <a:ext uri="{9D8B030D-6E8A-4147-A177-3AD203B41FA5}">
                      <a16:colId xmlns:a16="http://schemas.microsoft.com/office/drawing/2014/main" val="1369941871"/>
                    </a:ext>
                  </a:extLst>
                </a:gridCol>
                <a:gridCol w="905256">
                  <a:extLst>
                    <a:ext uri="{9D8B030D-6E8A-4147-A177-3AD203B41FA5}">
                      <a16:colId xmlns:a16="http://schemas.microsoft.com/office/drawing/2014/main" val="1983576256"/>
                    </a:ext>
                  </a:extLst>
                </a:gridCol>
                <a:gridCol w="905256">
                  <a:extLst>
                    <a:ext uri="{9D8B030D-6E8A-4147-A177-3AD203B41FA5}">
                      <a16:colId xmlns:a16="http://schemas.microsoft.com/office/drawing/2014/main" val="2055922904"/>
                    </a:ext>
                  </a:extLst>
                </a:gridCol>
                <a:gridCol w="905256">
                  <a:extLst>
                    <a:ext uri="{9D8B030D-6E8A-4147-A177-3AD203B41FA5}">
                      <a16:colId xmlns:a16="http://schemas.microsoft.com/office/drawing/2014/main" val="3011870376"/>
                    </a:ext>
                  </a:extLst>
                </a:gridCol>
                <a:gridCol w="905256">
                  <a:extLst>
                    <a:ext uri="{9D8B030D-6E8A-4147-A177-3AD203B41FA5}">
                      <a16:colId xmlns:a16="http://schemas.microsoft.com/office/drawing/2014/main" val="4269951837"/>
                    </a:ext>
                  </a:extLst>
                </a:gridCol>
                <a:gridCol w="905256">
                  <a:extLst>
                    <a:ext uri="{9D8B030D-6E8A-4147-A177-3AD203B41FA5}">
                      <a16:colId xmlns:a16="http://schemas.microsoft.com/office/drawing/2014/main" val="137158680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68966678"/>
                  </a:ext>
                </a:extLst>
              </a:tr>
              <a:tr h="370840">
                <a:tc>
                  <a:txBody>
                    <a:bodyPr/>
                    <a:lstStyle/>
                    <a:p>
                      <a:r>
                        <a:rPr lang="en-US" sz="1000"/>
                        <a:t>15</a:t>
                      </a:r>
                    </a:p>
                  </a:txBody>
                  <a:tcPr/>
                </a:tc>
                <a:tc>
                  <a:txBody>
                    <a:bodyPr/>
                    <a:lstStyle/>
                    <a:p>
                      <a:r>
                        <a:rPr lang="en-US" sz="1000"/>
                        <a:t>0.6105 %</a:t>
                      </a:r>
                    </a:p>
                  </a:txBody>
                  <a:tcPr/>
                </a:tc>
                <a:tc>
                  <a:txBody>
                    <a:bodyPr/>
                    <a:lstStyle/>
                    <a:p>
                      <a:r>
                        <a:rPr lang="en-US" sz="1000"/>
                        <a:t>0.07</a:t>
                      </a:r>
                    </a:p>
                  </a:txBody>
                  <a:tcPr/>
                </a:tc>
                <a:tc>
                  <a:txBody>
                    <a:bodyPr/>
                    <a:lstStyle/>
                    <a:p>
                      <a:r>
                        <a:rPr lang="en-US" sz="1000"/>
                        <a:t>237.93</a:t>
                      </a:r>
                    </a:p>
                  </a:txBody>
                  <a:tcPr/>
                </a:tc>
                <a:tc>
                  <a:txBody>
                    <a:bodyPr/>
                    <a:lstStyle/>
                    <a:p>
                      <a:r>
                        <a:rPr lang="en-US" sz="1000"/>
                        <a:t>200.33</a:t>
                      </a:r>
                    </a:p>
                  </a:txBody>
                  <a:tcPr/>
                </a:tc>
                <a:tc>
                  <a:txBody>
                    <a:bodyPr/>
                    <a:lstStyle/>
                    <a:p>
                      <a:r>
                        <a:rPr lang="en-US" sz="1000"/>
                        <a:t>111.13</a:t>
                      </a:r>
                    </a:p>
                  </a:txBody>
                  <a:tcPr/>
                </a:tc>
                <a:tc>
                  <a:txBody>
                    <a:bodyPr/>
                    <a:lstStyle/>
                    <a:p>
                      <a:r>
                        <a:rPr lang="en-US" sz="1000"/>
                        <a:t>111.07</a:t>
                      </a:r>
                    </a:p>
                  </a:txBody>
                  <a:tcPr/>
                </a:tc>
                <a:tc>
                  <a:txBody>
                    <a:bodyPr/>
                    <a:lstStyle/>
                    <a:p>
                      <a:r>
                        <a:rPr lang="en-US" sz="1000"/>
                        <a:t>3569</a:t>
                      </a:r>
                    </a:p>
                  </a:txBody>
                  <a:tcPr/>
                </a:tc>
                <a:tc>
                  <a:txBody>
                    <a:bodyPr/>
                    <a:lstStyle/>
                    <a:p>
                      <a:r>
                        <a:rPr lang="en-US" sz="1000"/>
                        <a:t>1667</a:t>
                      </a:r>
                    </a:p>
                  </a:txBody>
                  <a:tcPr/>
                </a:tc>
                <a:extLst>
                  <a:ext uri="{0D108BD9-81ED-4DB2-BD59-A6C34878D82A}">
                    <a16:rowId xmlns:a16="http://schemas.microsoft.com/office/drawing/2014/main" val="2766903677"/>
                  </a:ext>
                </a:extLst>
              </a:tr>
            </a:tbl>
          </a:graphicData>
        </a:graphic>
      </p:graphicFrame>
      <p:sp>
        <p:nvSpPr>
          <p:cNvPr id="4" name="Text Placeholder 3">
            <a:extLst>
              <a:ext uri="{FF2B5EF4-FFF2-40B4-BE49-F238E27FC236}">
                <a16:creationId xmlns:a16="http://schemas.microsoft.com/office/drawing/2014/main" id="{47605BFD-FEF3-4C86-B585-C63BA4798170}"/>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831196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41DA0-6EB7-4787-8391-FEF630FC5E77}"/>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3AE1DD3B-7E7E-427D-9804-43533662BC68}"/>
              </a:ext>
            </a:extLst>
          </p:cNvPr>
          <p:cNvGraphicFramePr>
            <a:graphicFrameLocks noGrp="1"/>
          </p:cNvGraphicFramePr>
          <p:nvPr>
            <p:ph type="tbl" sz="quarter" idx="13"/>
            <p:extLst>
              <p:ext uri="{D42A27DB-BD31-4B8C-83A1-F6EECF244321}">
                <p14:modId xmlns:p14="http://schemas.microsoft.com/office/powerpoint/2010/main" val="3125828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73515666"/>
                    </a:ext>
                  </a:extLst>
                </a:gridCol>
                <a:gridCol w="1316736">
                  <a:extLst>
                    <a:ext uri="{9D8B030D-6E8A-4147-A177-3AD203B41FA5}">
                      <a16:colId xmlns:a16="http://schemas.microsoft.com/office/drawing/2014/main" val="844065914"/>
                    </a:ext>
                  </a:extLst>
                </a:gridCol>
                <a:gridCol w="658368">
                  <a:extLst>
                    <a:ext uri="{9D8B030D-6E8A-4147-A177-3AD203B41FA5}">
                      <a16:colId xmlns:a16="http://schemas.microsoft.com/office/drawing/2014/main" val="325566479"/>
                    </a:ext>
                  </a:extLst>
                </a:gridCol>
                <a:gridCol w="658368">
                  <a:extLst>
                    <a:ext uri="{9D8B030D-6E8A-4147-A177-3AD203B41FA5}">
                      <a16:colId xmlns:a16="http://schemas.microsoft.com/office/drawing/2014/main" val="1726038676"/>
                    </a:ext>
                  </a:extLst>
                </a:gridCol>
                <a:gridCol w="658368">
                  <a:extLst>
                    <a:ext uri="{9D8B030D-6E8A-4147-A177-3AD203B41FA5}">
                      <a16:colId xmlns:a16="http://schemas.microsoft.com/office/drawing/2014/main" val="1344914876"/>
                    </a:ext>
                  </a:extLst>
                </a:gridCol>
                <a:gridCol w="658368">
                  <a:extLst>
                    <a:ext uri="{9D8B030D-6E8A-4147-A177-3AD203B41FA5}">
                      <a16:colId xmlns:a16="http://schemas.microsoft.com/office/drawing/2014/main" val="3194200310"/>
                    </a:ext>
                  </a:extLst>
                </a:gridCol>
                <a:gridCol w="658368">
                  <a:extLst>
                    <a:ext uri="{9D8B030D-6E8A-4147-A177-3AD203B41FA5}">
                      <a16:colId xmlns:a16="http://schemas.microsoft.com/office/drawing/2014/main" val="275902171"/>
                    </a:ext>
                  </a:extLst>
                </a:gridCol>
                <a:gridCol w="658368">
                  <a:extLst>
                    <a:ext uri="{9D8B030D-6E8A-4147-A177-3AD203B41FA5}">
                      <a16:colId xmlns:a16="http://schemas.microsoft.com/office/drawing/2014/main" val="2966680041"/>
                    </a:ext>
                  </a:extLst>
                </a:gridCol>
                <a:gridCol w="658368">
                  <a:extLst>
                    <a:ext uri="{9D8B030D-6E8A-4147-A177-3AD203B41FA5}">
                      <a16:colId xmlns:a16="http://schemas.microsoft.com/office/drawing/2014/main" val="1126195517"/>
                    </a:ext>
                  </a:extLst>
                </a:gridCol>
                <a:gridCol w="658368">
                  <a:extLst>
                    <a:ext uri="{9D8B030D-6E8A-4147-A177-3AD203B41FA5}">
                      <a16:colId xmlns:a16="http://schemas.microsoft.com/office/drawing/2014/main" val="190961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8352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- 2025-07-31 16:55:20</a:t>
                      </a:r>
                      <a:r>
                        <a:rPr kumimoji="0" lang="en-US" sz="1000" b="0" i="0" u="none" strike="noStrike" kern="1200" cap="none" spc="0" normalizeH="0" baseline="0" noProof="0">
                          <a:ln>
                            <a:noFill/>
                          </a:ln>
                          <a:solidFill>
                            <a:prstClr val="black"/>
                          </a:solidFill>
                          <a:effectLst/>
                          <a:uLnTx/>
                          <a:uFillTx/>
                          <a:latin typeface="Calibri"/>
                          <a:ea typeface="+mn-ea"/>
                          <a:cs typeface="+mn-cs"/>
                        </a:rPr>
                        <a:t>
 Our Summer Associates Program has been recognized on Yello and @wayup’s Top 100 Internship Programs list for 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https://quintly-eu-image-storage.s3.amazonaws.com/c303562b672a3318c686cfcc37b7e67a/7fd6bee5ed4f36596e079c7b6ec6ca67.jpg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788406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- 2025-07-31 11:17:39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https://quintly-eu-image-storage.s3.amazonaws.com/c303562b672a3318c686cfcc37b7e67a/c2e1d7f9c08de895eb3f59077edd2eb1.jpg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22880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- 2025-07-29 16:26:23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https://quintly-eu-image-storage.s3.amazonaws.com/c303562b672a3318c686cfcc37b7e67a/f89182d5494026f86243958d5a293fe0.jpg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030621999"/>
                  </a:ext>
                </a:extLst>
              </a:tr>
            </a:tbl>
          </a:graphicData>
        </a:graphic>
      </p:graphicFrame>
      <p:sp>
        <p:nvSpPr>
          <p:cNvPr id="4" name="Text Placeholder 3">
            <a:extLst>
              <a:ext uri="{FF2B5EF4-FFF2-40B4-BE49-F238E27FC236}">
                <a16:creationId xmlns:a16="http://schemas.microsoft.com/office/drawing/2014/main" id="{1BFBE95A-0CD0-4959-9E74-3DE942EE246A}"/>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613233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AD546-92CA-45CC-89FB-BBA66BEFED58}"/>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BDCD451E-CBD4-4333-95EE-4109A78944B0}"/>
              </a:ext>
            </a:extLst>
          </p:cNvPr>
          <p:cNvGraphicFramePr>
            <a:graphicFrameLocks noGrp="1"/>
          </p:cNvGraphicFramePr>
          <p:nvPr>
            <p:ph type="tbl" sz="quarter" idx="13"/>
            <p:extLst>
              <p:ext uri="{D42A27DB-BD31-4B8C-83A1-F6EECF244321}">
                <p14:modId xmlns:p14="http://schemas.microsoft.com/office/powerpoint/2010/main" val="989613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02853246"/>
                    </a:ext>
                  </a:extLst>
                </a:gridCol>
                <a:gridCol w="1316736">
                  <a:extLst>
                    <a:ext uri="{9D8B030D-6E8A-4147-A177-3AD203B41FA5}">
                      <a16:colId xmlns:a16="http://schemas.microsoft.com/office/drawing/2014/main" val="2291980437"/>
                    </a:ext>
                  </a:extLst>
                </a:gridCol>
                <a:gridCol w="658368">
                  <a:extLst>
                    <a:ext uri="{9D8B030D-6E8A-4147-A177-3AD203B41FA5}">
                      <a16:colId xmlns:a16="http://schemas.microsoft.com/office/drawing/2014/main" val="2409826747"/>
                    </a:ext>
                  </a:extLst>
                </a:gridCol>
                <a:gridCol w="658368">
                  <a:extLst>
                    <a:ext uri="{9D8B030D-6E8A-4147-A177-3AD203B41FA5}">
                      <a16:colId xmlns:a16="http://schemas.microsoft.com/office/drawing/2014/main" val="3939919658"/>
                    </a:ext>
                  </a:extLst>
                </a:gridCol>
                <a:gridCol w="658368">
                  <a:extLst>
                    <a:ext uri="{9D8B030D-6E8A-4147-A177-3AD203B41FA5}">
                      <a16:colId xmlns:a16="http://schemas.microsoft.com/office/drawing/2014/main" val="1390735001"/>
                    </a:ext>
                  </a:extLst>
                </a:gridCol>
                <a:gridCol w="658368">
                  <a:extLst>
                    <a:ext uri="{9D8B030D-6E8A-4147-A177-3AD203B41FA5}">
                      <a16:colId xmlns:a16="http://schemas.microsoft.com/office/drawing/2014/main" val="1041880411"/>
                    </a:ext>
                  </a:extLst>
                </a:gridCol>
                <a:gridCol w="658368">
                  <a:extLst>
                    <a:ext uri="{9D8B030D-6E8A-4147-A177-3AD203B41FA5}">
                      <a16:colId xmlns:a16="http://schemas.microsoft.com/office/drawing/2014/main" val="3918939441"/>
                    </a:ext>
                  </a:extLst>
                </a:gridCol>
                <a:gridCol w="658368">
                  <a:extLst>
                    <a:ext uri="{9D8B030D-6E8A-4147-A177-3AD203B41FA5}">
                      <a16:colId xmlns:a16="http://schemas.microsoft.com/office/drawing/2014/main" val="451195353"/>
                    </a:ext>
                  </a:extLst>
                </a:gridCol>
                <a:gridCol w="658368">
                  <a:extLst>
                    <a:ext uri="{9D8B030D-6E8A-4147-A177-3AD203B41FA5}">
                      <a16:colId xmlns:a16="http://schemas.microsoft.com/office/drawing/2014/main" val="1647149909"/>
                    </a:ext>
                  </a:extLst>
                </a:gridCol>
                <a:gridCol w="658368">
                  <a:extLst>
                    <a:ext uri="{9D8B030D-6E8A-4147-A177-3AD203B41FA5}">
                      <a16:colId xmlns:a16="http://schemas.microsoft.com/office/drawing/2014/main" val="1324344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3553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- 2025-07-29 10:37:17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https://quintly-eu-image-storage.s3.amazonaws.com/c303562b672a3318c686cfcc37b7e67a/14e2d140bec210420e227e2542554bd4.jpg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91474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- 2025-07-24 16:48:03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https://quintly-eu-image-storage.s3.amazonaws.com/c303562b672a3318c686cfcc37b7e67a/ea2d704909c28a8577024a729192157e.jpg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1108554069"/>
                  </a:ext>
                </a:extLst>
              </a:tr>
            </a:tbl>
          </a:graphicData>
        </a:graphic>
      </p:graphicFrame>
      <p:sp>
        <p:nvSpPr>
          <p:cNvPr id="4" name="Text Placeholder 3">
            <a:extLst>
              <a:ext uri="{FF2B5EF4-FFF2-40B4-BE49-F238E27FC236}">
                <a16:creationId xmlns:a16="http://schemas.microsoft.com/office/drawing/2014/main" id="{D3FECFDB-16F7-4C5D-8154-417CE4337FA8}"/>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1799933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2260</Words>
  <Application>Microsoft Office PowerPoint</Application>
  <PresentationFormat>On-screen Show (4:3)</PresentationFormat>
  <Paragraphs>682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2025-08-05T13:15:46Z</dcterms:created>
  <dcterms:modified xsi:type="dcterms:W3CDTF">2025-08-05T13:16:25Z</dcterms:modified>
</cp:coreProperties>
</file>