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7/10/2025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ECEB-6A9F-488B-B692-A9C060A4347E}"/>
              </a:ext>
            </a:extLst>
          </p:cNvPr>
          <p:cNvSpPr>
            <a:spLocks noGrp="1"/>
          </p:cNvSpPr>
          <p:nvPr>
            <p:ph type="title"/>
          </p:nvPr>
        </p:nvSpPr>
        <p:spPr/>
        <p:txBody>
          <a:bodyPr/>
          <a:lstStyle/>
          <a:p>
            <a:r>
              <a:rPr lang="en-US"/>
              <a:t>Facebook Own Posts Table | TMNAS - 1 of 4</a:t>
            </a:r>
          </a:p>
        </p:txBody>
      </p:sp>
      <p:graphicFrame>
        <p:nvGraphicFramePr>
          <p:cNvPr id="5" name="Table Placeholder 4">
            <a:extLst>
              <a:ext uri="{FF2B5EF4-FFF2-40B4-BE49-F238E27FC236}">
                <a16:creationId xmlns:a16="http://schemas.microsoft.com/office/drawing/2014/main" id="{2FAE4FD4-6E0A-4B87-A0F3-3D76AA99169B}"/>
              </a:ext>
            </a:extLst>
          </p:cNvPr>
          <p:cNvGraphicFramePr>
            <a:graphicFrameLocks noGrp="1"/>
          </p:cNvGraphicFramePr>
          <p:nvPr>
            <p:ph type="tbl" sz="quarter" idx="13"/>
            <p:extLst>
              <p:ext uri="{D42A27DB-BD31-4B8C-83A1-F6EECF244321}">
                <p14:modId xmlns:p14="http://schemas.microsoft.com/office/powerpoint/2010/main" val="3035373845"/>
              </p:ext>
            </p:extLst>
          </p:nvPr>
        </p:nvGraphicFramePr>
        <p:xfrm>
          <a:off x="457200" y="1731963"/>
          <a:ext cx="8229600" cy="76708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6210665"/>
                    </a:ext>
                  </a:extLst>
                </a:gridCol>
                <a:gridCol w="822960">
                  <a:extLst>
                    <a:ext uri="{9D8B030D-6E8A-4147-A177-3AD203B41FA5}">
                      <a16:colId xmlns:a16="http://schemas.microsoft.com/office/drawing/2014/main" val="2840704152"/>
                    </a:ext>
                  </a:extLst>
                </a:gridCol>
                <a:gridCol w="822960">
                  <a:extLst>
                    <a:ext uri="{9D8B030D-6E8A-4147-A177-3AD203B41FA5}">
                      <a16:colId xmlns:a16="http://schemas.microsoft.com/office/drawing/2014/main" val="1793697266"/>
                    </a:ext>
                  </a:extLst>
                </a:gridCol>
                <a:gridCol w="822960">
                  <a:extLst>
                    <a:ext uri="{9D8B030D-6E8A-4147-A177-3AD203B41FA5}">
                      <a16:colId xmlns:a16="http://schemas.microsoft.com/office/drawing/2014/main" val="2825139041"/>
                    </a:ext>
                  </a:extLst>
                </a:gridCol>
                <a:gridCol w="822960">
                  <a:extLst>
                    <a:ext uri="{9D8B030D-6E8A-4147-A177-3AD203B41FA5}">
                      <a16:colId xmlns:a16="http://schemas.microsoft.com/office/drawing/2014/main" val="4134519613"/>
                    </a:ext>
                  </a:extLst>
                </a:gridCol>
                <a:gridCol w="822960">
                  <a:extLst>
                    <a:ext uri="{9D8B030D-6E8A-4147-A177-3AD203B41FA5}">
                      <a16:colId xmlns:a16="http://schemas.microsoft.com/office/drawing/2014/main" val="1557697345"/>
                    </a:ext>
                  </a:extLst>
                </a:gridCol>
                <a:gridCol w="822960">
                  <a:extLst>
                    <a:ext uri="{9D8B030D-6E8A-4147-A177-3AD203B41FA5}">
                      <a16:colId xmlns:a16="http://schemas.microsoft.com/office/drawing/2014/main" val="258229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8901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- 2025-05-05 16:50:51</a:t>
                      </a:r>
                      <a:r>
                        <a:rPr kumimoji="0" lang="en-US" sz="1000" b="0" i="0" u="none" strike="noStrike" kern="1200" cap="none" spc="0" normalizeH="0" baseline="0" noProof="0">
                          <a:ln>
                            <a:noFill/>
                          </a:ln>
                          <a:solidFill>
                            <a:prstClr val="black"/>
                          </a:solidFill>
                          <a:effectLst/>
                          <a:uLnTx/>
                          <a:uFillTx/>
                          <a:latin typeface="Calibri"/>
                          <a:ea typeface="+mn-ea"/>
                          <a:cs typeface="+mn-cs"/>
                        </a:rPr>
                        <a:t>
 From the office to the finish line! 🏃‍♀️ This weekend, a few of our incredible employees took on the Broad Street Run, a 10-mile race through the heart of Philadelphia. Their dedication and unstoppable drive were on full display as they powered through every mile. We couldn’t be more proud of their achievements! 💪 #broadstreetrun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574714592"/>
                  </a:ext>
                </a:extLst>
              </a:tr>
            </a:tbl>
          </a:graphicData>
        </a:graphic>
      </p:graphicFrame>
      <p:sp>
        <p:nvSpPr>
          <p:cNvPr id="4" name="Text Placeholder 3">
            <a:extLst>
              <a:ext uri="{FF2B5EF4-FFF2-40B4-BE49-F238E27FC236}">
                <a16:creationId xmlns:a16="http://schemas.microsoft.com/office/drawing/2014/main" id="{10865C9D-9F65-4D8F-B405-0C9FC0D2E58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624437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CBFB-E41F-4D78-A312-1CBA83946756}"/>
              </a:ext>
            </a:extLst>
          </p:cNvPr>
          <p:cNvSpPr>
            <a:spLocks noGrp="1"/>
          </p:cNvSpPr>
          <p:nvPr>
            <p:ph type="title"/>
          </p:nvPr>
        </p:nvSpPr>
        <p:spPr/>
        <p:txBody>
          <a:bodyPr/>
          <a:lstStyle/>
          <a:p>
            <a:r>
              <a:rPr lang="en-US"/>
              <a:t>Facebook Own Posts Table | TMNAS - 2 of 4</a:t>
            </a:r>
          </a:p>
        </p:txBody>
      </p:sp>
      <p:graphicFrame>
        <p:nvGraphicFramePr>
          <p:cNvPr id="5" name="Table Placeholder 4">
            <a:extLst>
              <a:ext uri="{FF2B5EF4-FFF2-40B4-BE49-F238E27FC236}">
                <a16:creationId xmlns:a16="http://schemas.microsoft.com/office/drawing/2014/main" id="{8A37F82D-4BE0-4FD0-8A55-5AD933AE3AB7}"/>
              </a:ext>
            </a:extLst>
          </p:cNvPr>
          <p:cNvGraphicFramePr>
            <a:graphicFrameLocks noGrp="1"/>
          </p:cNvGraphicFramePr>
          <p:nvPr>
            <p:ph type="tbl" sz="quarter" idx="13"/>
            <p:extLst>
              <p:ext uri="{D42A27DB-BD31-4B8C-83A1-F6EECF244321}">
                <p14:modId xmlns:p14="http://schemas.microsoft.com/office/powerpoint/2010/main" val="374086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33538556"/>
                    </a:ext>
                  </a:extLst>
                </a:gridCol>
                <a:gridCol w="822960">
                  <a:extLst>
                    <a:ext uri="{9D8B030D-6E8A-4147-A177-3AD203B41FA5}">
                      <a16:colId xmlns:a16="http://schemas.microsoft.com/office/drawing/2014/main" val="263097673"/>
                    </a:ext>
                  </a:extLst>
                </a:gridCol>
                <a:gridCol w="822960">
                  <a:extLst>
                    <a:ext uri="{9D8B030D-6E8A-4147-A177-3AD203B41FA5}">
                      <a16:colId xmlns:a16="http://schemas.microsoft.com/office/drawing/2014/main" val="3969726479"/>
                    </a:ext>
                  </a:extLst>
                </a:gridCol>
                <a:gridCol w="822960">
                  <a:extLst>
                    <a:ext uri="{9D8B030D-6E8A-4147-A177-3AD203B41FA5}">
                      <a16:colId xmlns:a16="http://schemas.microsoft.com/office/drawing/2014/main" val="3183726692"/>
                    </a:ext>
                  </a:extLst>
                </a:gridCol>
                <a:gridCol w="822960">
                  <a:extLst>
                    <a:ext uri="{9D8B030D-6E8A-4147-A177-3AD203B41FA5}">
                      <a16:colId xmlns:a16="http://schemas.microsoft.com/office/drawing/2014/main" val="3295550846"/>
                    </a:ext>
                  </a:extLst>
                </a:gridCol>
                <a:gridCol w="822960">
                  <a:extLst>
                    <a:ext uri="{9D8B030D-6E8A-4147-A177-3AD203B41FA5}">
                      <a16:colId xmlns:a16="http://schemas.microsoft.com/office/drawing/2014/main" val="4280116707"/>
                    </a:ext>
                  </a:extLst>
                </a:gridCol>
                <a:gridCol w="822960">
                  <a:extLst>
                    <a:ext uri="{9D8B030D-6E8A-4147-A177-3AD203B41FA5}">
                      <a16:colId xmlns:a16="http://schemas.microsoft.com/office/drawing/2014/main" val="3195759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52852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- 2025-04-14 16:34:26</a:t>
                      </a:r>
                      <a:r>
                        <a:rPr kumimoji="0" lang="en-US" sz="1000" b="0" i="0" u="none" strike="noStrike" kern="1200" cap="none" spc="0" normalizeH="0" baseline="0" noProof="0">
                          <a:ln>
                            <a:noFill/>
                          </a:ln>
                          <a:solidFill>
                            <a:prstClr val="black"/>
                          </a:solidFill>
                          <a:effectLst/>
                          <a:uLnTx/>
                          <a:uFillTx/>
                          <a:latin typeface="Calibri"/>
                          <a:ea typeface="+mn-ea"/>
                          <a:cs typeface="+mn-cs"/>
                        </a:rPr>
                        <a:t>
 The annual six-month intensive Tokio Marine Emerging Leaders Program officially commenced last week in Miami, FL. This year, we’re proud to once again have two teams representing TMNAS, which contribute to the largest program participant count to date, with 74 participants representative of 11 Tokio Marine Group Companies from around the world.
The program’s goal is for each Group Company’s team to develop a business process improvement project. Projects can produce innovative solutions and cost-saving opportunities for their Group Company.
At the end of long days of educational programming, participants engaged in a team-building activity for charity, and a dinner cruise around the Miami Bay.
Keep an eye out for more updates from our ELP class of 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90215480"/>
                  </a:ext>
                </a:extLst>
              </a:tr>
            </a:tbl>
          </a:graphicData>
        </a:graphic>
      </p:graphicFrame>
      <p:sp>
        <p:nvSpPr>
          <p:cNvPr id="4" name="Text Placeholder 3">
            <a:extLst>
              <a:ext uri="{FF2B5EF4-FFF2-40B4-BE49-F238E27FC236}">
                <a16:creationId xmlns:a16="http://schemas.microsoft.com/office/drawing/2014/main" id="{A25633C8-AB84-4017-8397-66551BFC9799}"/>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616036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5E144-71EB-494B-B2B2-70A2C0748ADF}"/>
              </a:ext>
            </a:extLst>
          </p:cNvPr>
          <p:cNvSpPr>
            <a:spLocks noGrp="1"/>
          </p:cNvSpPr>
          <p:nvPr>
            <p:ph type="title"/>
          </p:nvPr>
        </p:nvSpPr>
        <p:spPr/>
        <p:txBody>
          <a:bodyPr/>
          <a:lstStyle/>
          <a:p>
            <a:r>
              <a:rPr lang="en-US"/>
              <a:t>Facebook Own Posts Table | TMNAS - 3 of 4</a:t>
            </a:r>
          </a:p>
        </p:txBody>
      </p:sp>
      <p:graphicFrame>
        <p:nvGraphicFramePr>
          <p:cNvPr id="5" name="Table Placeholder 4">
            <a:extLst>
              <a:ext uri="{FF2B5EF4-FFF2-40B4-BE49-F238E27FC236}">
                <a16:creationId xmlns:a16="http://schemas.microsoft.com/office/drawing/2014/main" id="{27C506D1-1EB7-46E7-809C-8F4551343157}"/>
              </a:ext>
            </a:extLst>
          </p:cNvPr>
          <p:cNvGraphicFramePr>
            <a:graphicFrameLocks noGrp="1"/>
          </p:cNvGraphicFramePr>
          <p:nvPr>
            <p:ph type="tbl" sz="quarter" idx="13"/>
            <p:extLst>
              <p:ext uri="{D42A27DB-BD31-4B8C-83A1-F6EECF244321}">
                <p14:modId xmlns:p14="http://schemas.microsoft.com/office/powerpoint/2010/main" val="154365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94118913"/>
                    </a:ext>
                  </a:extLst>
                </a:gridCol>
                <a:gridCol w="822960">
                  <a:extLst>
                    <a:ext uri="{9D8B030D-6E8A-4147-A177-3AD203B41FA5}">
                      <a16:colId xmlns:a16="http://schemas.microsoft.com/office/drawing/2014/main" val="2865477777"/>
                    </a:ext>
                  </a:extLst>
                </a:gridCol>
                <a:gridCol w="822960">
                  <a:extLst>
                    <a:ext uri="{9D8B030D-6E8A-4147-A177-3AD203B41FA5}">
                      <a16:colId xmlns:a16="http://schemas.microsoft.com/office/drawing/2014/main" val="1476416014"/>
                    </a:ext>
                  </a:extLst>
                </a:gridCol>
                <a:gridCol w="822960">
                  <a:extLst>
                    <a:ext uri="{9D8B030D-6E8A-4147-A177-3AD203B41FA5}">
                      <a16:colId xmlns:a16="http://schemas.microsoft.com/office/drawing/2014/main" val="115289288"/>
                    </a:ext>
                  </a:extLst>
                </a:gridCol>
                <a:gridCol w="822960">
                  <a:extLst>
                    <a:ext uri="{9D8B030D-6E8A-4147-A177-3AD203B41FA5}">
                      <a16:colId xmlns:a16="http://schemas.microsoft.com/office/drawing/2014/main" val="73598809"/>
                    </a:ext>
                  </a:extLst>
                </a:gridCol>
                <a:gridCol w="822960">
                  <a:extLst>
                    <a:ext uri="{9D8B030D-6E8A-4147-A177-3AD203B41FA5}">
                      <a16:colId xmlns:a16="http://schemas.microsoft.com/office/drawing/2014/main" val="4255443088"/>
                    </a:ext>
                  </a:extLst>
                </a:gridCol>
                <a:gridCol w="822960">
                  <a:extLst>
                    <a:ext uri="{9D8B030D-6E8A-4147-A177-3AD203B41FA5}">
                      <a16:colId xmlns:a16="http://schemas.microsoft.com/office/drawing/2014/main" val="1224161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2941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- 2025-05-15 16:17:07</a:t>
                      </a:r>
                      <a:r>
                        <a:rPr kumimoji="0" lang="en-US" sz="1000" b="0" i="0" u="none" strike="noStrike" kern="1200" cap="none" spc="0" normalizeH="0" baseline="0" noProof="0">
                          <a:ln>
                            <a:noFill/>
                          </a:ln>
                          <a:solidFill>
                            <a:prstClr val="black"/>
                          </a:solidFill>
                          <a:effectLst/>
                          <a:uLnTx/>
                          <a:uFillTx/>
                          <a:latin typeface="Calibri"/>
                          <a:ea typeface="+mn-ea"/>
                          <a:cs typeface="+mn-cs"/>
                        </a:rPr>
                        <a:t>
 Laughter, energy, and tiny footsteps filled the office as we welcomed the children and grandchildren of some of our amazing employees! 
In celebration of Take Your Child to Work Day, we invited our extended work family in for a special visit. What made it truly meaningful? The reminder that behind every hardworking team member is a family cheering them on. ❤️
Stay tuned for more behind-the-scenes moments!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6002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- 2025-05-30 10:30:24</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is on! 🐉🔥 Next Saturday, our TMNAS Dragon Boat Team hits the water at the Independence Dragon Boat Regatta in Philadelphia. They've trained hard, paddled strong, and now it’s time to show what they’re made of. Let’s flood them with support and cheer them across that finish line!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32084420"/>
                  </a:ext>
                </a:extLst>
              </a:tr>
            </a:tbl>
          </a:graphicData>
        </a:graphic>
      </p:graphicFrame>
      <p:sp>
        <p:nvSpPr>
          <p:cNvPr id="4" name="Text Placeholder 3">
            <a:extLst>
              <a:ext uri="{FF2B5EF4-FFF2-40B4-BE49-F238E27FC236}">
                <a16:creationId xmlns:a16="http://schemas.microsoft.com/office/drawing/2014/main" id="{605AE063-5809-4746-AEDD-69FA912D8A22}"/>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858215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A9AE-D884-4897-8D0A-221BB24F8B7E}"/>
              </a:ext>
            </a:extLst>
          </p:cNvPr>
          <p:cNvSpPr>
            <a:spLocks noGrp="1"/>
          </p:cNvSpPr>
          <p:nvPr>
            <p:ph type="title"/>
          </p:nvPr>
        </p:nvSpPr>
        <p:spPr/>
        <p:txBody>
          <a:bodyPr/>
          <a:lstStyle/>
          <a:p>
            <a:r>
              <a:rPr lang="en-US"/>
              <a:t>Facebook Own Posts Table | TMNAS - 4 of 4</a:t>
            </a:r>
          </a:p>
        </p:txBody>
      </p:sp>
      <p:graphicFrame>
        <p:nvGraphicFramePr>
          <p:cNvPr id="5" name="Table Placeholder 4">
            <a:extLst>
              <a:ext uri="{FF2B5EF4-FFF2-40B4-BE49-F238E27FC236}">
                <a16:creationId xmlns:a16="http://schemas.microsoft.com/office/drawing/2014/main" id="{8808F98A-2C0A-4DEF-965F-E3538A0EEF3F}"/>
              </a:ext>
            </a:extLst>
          </p:cNvPr>
          <p:cNvGraphicFramePr>
            <a:graphicFrameLocks noGrp="1"/>
          </p:cNvGraphicFramePr>
          <p:nvPr>
            <p:ph type="tbl" sz="quarter" idx="13"/>
            <p:extLst>
              <p:ext uri="{D42A27DB-BD31-4B8C-83A1-F6EECF244321}">
                <p14:modId xmlns:p14="http://schemas.microsoft.com/office/powerpoint/2010/main" val="211671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25036048"/>
                    </a:ext>
                  </a:extLst>
                </a:gridCol>
                <a:gridCol w="822960">
                  <a:extLst>
                    <a:ext uri="{9D8B030D-6E8A-4147-A177-3AD203B41FA5}">
                      <a16:colId xmlns:a16="http://schemas.microsoft.com/office/drawing/2014/main" val="3390682101"/>
                    </a:ext>
                  </a:extLst>
                </a:gridCol>
                <a:gridCol w="822960">
                  <a:extLst>
                    <a:ext uri="{9D8B030D-6E8A-4147-A177-3AD203B41FA5}">
                      <a16:colId xmlns:a16="http://schemas.microsoft.com/office/drawing/2014/main" val="625504598"/>
                    </a:ext>
                  </a:extLst>
                </a:gridCol>
                <a:gridCol w="822960">
                  <a:extLst>
                    <a:ext uri="{9D8B030D-6E8A-4147-A177-3AD203B41FA5}">
                      <a16:colId xmlns:a16="http://schemas.microsoft.com/office/drawing/2014/main" val="352551873"/>
                    </a:ext>
                  </a:extLst>
                </a:gridCol>
                <a:gridCol w="822960">
                  <a:extLst>
                    <a:ext uri="{9D8B030D-6E8A-4147-A177-3AD203B41FA5}">
                      <a16:colId xmlns:a16="http://schemas.microsoft.com/office/drawing/2014/main" val="2637438400"/>
                    </a:ext>
                  </a:extLst>
                </a:gridCol>
                <a:gridCol w="822960">
                  <a:extLst>
                    <a:ext uri="{9D8B030D-6E8A-4147-A177-3AD203B41FA5}">
                      <a16:colId xmlns:a16="http://schemas.microsoft.com/office/drawing/2014/main" val="1066221048"/>
                    </a:ext>
                  </a:extLst>
                </a:gridCol>
                <a:gridCol w="822960">
                  <a:extLst>
                    <a:ext uri="{9D8B030D-6E8A-4147-A177-3AD203B41FA5}">
                      <a16:colId xmlns:a16="http://schemas.microsoft.com/office/drawing/2014/main" val="3354894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924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North America Services - 2025-06-09 16:49:20</a:t>
                      </a:r>
                      <a:r>
                        <a:rPr kumimoji="0" lang="en-US" sz="1000" b="0" i="0" u="none" strike="noStrike" kern="1200" cap="none" spc="0" normalizeH="0" baseline="0" noProof="0">
                          <a:ln>
                            <a:noFill/>
                          </a:ln>
                          <a:solidFill>
                            <a:prstClr val="black"/>
                          </a:solidFill>
                          <a:effectLst/>
                          <a:uLnTx/>
                          <a:uFillTx/>
                          <a:latin typeface="Calibri"/>
                          <a:ea typeface="+mn-ea"/>
                          <a:cs typeface="+mn-cs"/>
                        </a:rPr>
                        <a:t>
 This past Saturday, our 2025 Dragon Boat Team paddled in the Independence Dragon Boat Regatta on Kelly Drive! Rain or shine, Team TMNAS showed up with determination and spirit. We got stronger with every race and though we didn't medal this year, it was a day full of teamwork and great memories which is what really counts. Go Team TMNAS!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525973828"/>
                  </a:ext>
                </a:extLst>
              </a:tr>
            </a:tbl>
          </a:graphicData>
        </a:graphic>
      </p:graphicFrame>
      <p:sp>
        <p:nvSpPr>
          <p:cNvPr id="4" name="Text Placeholder 3">
            <a:extLst>
              <a:ext uri="{FF2B5EF4-FFF2-40B4-BE49-F238E27FC236}">
                <a16:creationId xmlns:a16="http://schemas.microsoft.com/office/drawing/2014/main" id="{B39A255A-6EF7-4BAB-B262-46B3BC84E974}"/>
              </a:ext>
            </a:extLst>
          </p:cNvPr>
          <p:cNvSpPr>
            <a:spLocks noGrp="1"/>
          </p:cNvSpPr>
          <p:nvPr>
            <p:ph type="body" sz="quarter" idx="14"/>
          </p:nvPr>
        </p:nvSpPr>
        <p:spPr/>
        <p:txBody>
          <a:bodyPr/>
          <a:lstStyle/>
          <a:p>
            <a:r>
              <a:rPr lang="en-US"/>
              <a:t>04/01/2025 - 06/30/2025</a:t>
            </a:r>
          </a:p>
        </p:txBody>
      </p:sp>
    </p:spTree>
    <p:extLst>
      <p:ext uri="{BB962C8B-B14F-4D97-AF65-F5344CB8AC3E}">
        <p14:creationId xmlns:p14="http://schemas.microsoft.com/office/powerpoint/2010/main" val="1446247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579</Words>
  <Application>Microsoft Office PowerPoint</Application>
  <PresentationFormat>On-screen Show (4:3)</PresentationFormat>
  <Paragraphs>71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Calibri</vt:lpstr>
      <vt:lpstr>Arial</vt:lpstr>
      <vt:lpstr>quintly_template</vt:lpstr>
      <vt:lpstr>Facebook Own Posts Table | TMNAS - 1 of 4</vt:lpstr>
      <vt:lpstr>Facebook Own Posts Table | TMNAS - 2 of 4</vt:lpstr>
      <vt:lpstr>Facebook Own Posts Table | TMNAS - 3 of 4</vt:lpstr>
      <vt:lpstr>Facebook Own Posts Table | TMNAS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TMNAS - 1 of 4</dc:title>
  <dc:creator>Frederik Born</dc:creator>
  <cp:lastModifiedBy>Frederik Born</cp:lastModifiedBy>
  <cp:revision>1</cp:revision>
  <dcterms:created xsi:type="dcterms:W3CDTF">2025-07-10T21:07:00Z</dcterms:created>
  <dcterms:modified xsi:type="dcterms:W3CDTF">2025-07-10T21:07:13Z</dcterms:modified>
</cp:coreProperties>
</file>