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Lst>
  <p:sldSz cx="9144000" cy="6858000" type="screen4x3"/>
  <p:notesSz cx="6858000" cy="9144000"/>
  <p:embeddedFontLst>
    <p:embeddedFont>
      <p:font typeface="Calibri" panose="020F0502020204030204" pitchFamily="34"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45809</c:v>
                </c:pt>
              </c:numCache>
            </c:numRef>
          </c:cat>
          <c:val>
            <c:numRef>
              <c:f>Sheet1!$B$2</c:f>
              <c:numCache>
                <c:formatCode>General</c:formatCode>
                <c:ptCount val="1"/>
                <c:pt idx="0">
                  <c:v>197</c:v>
                </c:pt>
              </c:numCache>
            </c:numRef>
          </c:val>
          <c:extLst>
            <c:ext xmlns:c16="http://schemas.microsoft.com/office/drawing/2014/chart" uri="{C3380CC4-5D6E-409C-BE32-E72D297353CC}">
              <c16:uniqueId val="{00000000-822B-4EEE-A5B7-A3C90CF094B3}"/>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45809</c:v>
                </c:pt>
              </c:numCache>
            </c:numRef>
          </c:cat>
          <c:val>
            <c:numRef>
              <c:f>Sheet1!$C$2</c:f>
              <c:numCache>
                <c:formatCode>General</c:formatCode>
                <c:ptCount val="1"/>
                <c:pt idx="0">
                  <c:v>606</c:v>
                </c:pt>
              </c:numCache>
            </c:numRef>
          </c:val>
          <c:extLst>
            <c:ext xmlns:c16="http://schemas.microsoft.com/office/drawing/2014/chart" uri="{C3380CC4-5D6E-409C-BE32-E72D297353CC}">
              <c16:uniqueId val="{00000001-822B-4EEE-A5B7-A3C90CF094B3}"/>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45809</c:v>
                </c:pt>
              </c:numCache>
            </c:numRef>
          </c:cat>
          <c:val>
            <c:numRef>
              <c:f>Sheet1!$D$2</c:f>
              <c:numCache>
                <c:formatCode>General</c:formatCode>
                <c:ptCount val="1"/>
                <c:pt idx="0">
                  <c:v>27846</c:v>
                </c:pt>
              </c:numCache>
            </c:numRef>
          </c:val>
          <c:extLst>
            <c:ext xmlns:c16="http://schemas.microsoft.com/office/drawing/2014/chart" uri="{C3380CC4-5D6E-409C-BE32-E72D297353CC}">
              <c16:uniqueId val="{00000002-822B-4EEE-A5B7-A3C90CF094B3}"/>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45809</c:v>
                </c:pt>
              </c:numCache>
            </c:numRef>
          </c:cat>
          <c:val>
            <c:numRef>
              <c:f>Sheet1!$E$2</c:f>
              <c:numCache>
                <c:formatCode>General</c:formatCode>
                <c:ptCount val="1"/>
                <c:pt idx="0">
                  <c:v>194</c:v>
                </c:pt>
              </c:numCache>
            </c:numRef>
          </c:val>
          <c:extLst>
            <c:ext xmlns:c16="http://schemas.microsoft.com/office/drawing/2014/chart" uri="{C3380CC4-5D6E-409C-BE32-E72D297353CC}">
              <c16:uniqueId val="{00000003-822B-4EEE-A5B7-A3C90CF094B3}"/>
            </c:ext>
          </c:extLst>
        </c:ser>
        <c:dLbls>
          <c:showLegendKey val="0"/>
          <c:showVal val="0"/>
          <c:showCatName val="0"/>
          <c:showSerName val="0"/>
          <c:showPercent val="0"/>
          <c:showBubbleSize val="0"/>
        </c:dLbls>
        <c:gapWidth val="219"/>
        <c:overlap val="-27"/>
        <c:axId val="397957384"/>
        <c:axId val="394787864"/>
      </c:barChart>
      <c:dateAx>
        <c:axId val="397957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787864"/>
        <c:crosses val="autoZero"/>
        <c:auto val="1"/>
        <c:lblOffset val="100"/>
        <c:baseTimeUnit val="days"/>
      </c:dateAx>
      <c:valAx>
        <c:axId val="394787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957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Sheet1!$A$2:$A$4</c:f>
              <c:numCache>
                <c:formatCode>m/d/yyyy</c:formatCode>
                <c:ptCount val="3"/>
                <c:pt idx="0">
                  <c:v>45658</c:v>
                </c:pt>
                <c:pt idx="1">
                  <c:v>45689</c:v>
                </c:pt>
                <c:pt idx="2">
                  <c:v>45717</c:v>
                </c:pt>
              </c:numCache>
            </c:numRef>
          </c:cat>
          <c:val>
            <c:numRef>
              <c:f>Sheet1!$B$2:$B$4</c:f>
              <c:numCache>
                <c:formatCode>General</c:formatCode>
                <c:ptCount val="3"/>
                <c:pt idx="0">
                  <c:v>3</c:v>
                </c:pt>
                <c:pt idx="1">
                  <c:v>0</c:v>
                </c:pt>
                <c:pt idx="2">
                  <c:v>-1</c:v>
                </c:pt>
              </c:numCache>
            </c:numRef>
          </c:val>
          <c:extLst>
            <c:ext xmlns:c16="http://schemas.microsoft.com/office/drawing/2014/chart" uri="{C3380CC4-5D6E-409C-BE32-E72D297353CC}">
              <c16:uniqueId val="{00000000-275A-44DF-B36C-DF23F67CFD56}"/>
            </c:ext>
          </c:extLst>
        </c:ser>
        <c:dLbls>
          <c:showLegendKey val="0"/>
          <c:showVal val="0"/>
          <c:showCatName val="0"/>
          <c:showSerName val="0"/>
          <c:showPercent val="0"/>
          <c:showBubbleSize val="0"/>
        </c:dLbls>
        <c:gapWidth val="219"/>
        <c:overlap val="-27"/>
        <c:axId val="401302768"/>
        <c:axId val="401307032"/>
      </c:barChart>
      <c:dateAx>
        <c:axId val="401302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307032"/>
        <c:crosses val="autoZero"/>
        <c:auto val="1"/>
        <c:lblOffset val="100"/>
        <c:baseTimeUnit val="months"/>
      </c:dateAx>
      <c:valAx>
        <c:axId val="401307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302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c:v>
                </c:pt>
                <c:pt idx="1">
                  <c:v>3</c:v>
                </c:pt>
                <c:pt idx="2">
                  <c:v>2</c:v>
                </c:pt>
                <c:pt idx="3">
                  <c:v>4</c:v>
                </c:pt>
                <c:pt idx="4">
                  <c:v>6</c:v>
                </c:pt>
                <c:pt idx="5">
                  <c:v>9</c:v>
                </c:pt>
                <c:pt idx="6">
                  <c:v>0</c:v>
                </c:pt>
                <c:pt idx="7">
                  <c:v>0</c:v>
                </c:pt>
                <c:pt idx="8">
                  <c:v>0</c:v>
                </c:pt>
                <c:pt idx="9">
                  <c:v>0</c:v>
                </c:pt>
                <c:pt idx="10">
                  <c:v>0</c:v>
                </c:pt>
                <c:pt idx="11">
                  <c:v>0</c:v>
                </c:pt>
              </c:numCache>
            </c:numRef>
          </c:val>
          <c:extLst>
            <c:ext xmlns:c16="http://schemas.microsoft.com/office/drawing/2014/chart" uri="{C3380CC4-5D6E-409C-BE32-E72D297353CC}">
              <c16:uniqueId val="{00000000-5F30-44EA-9CB9-929876691400}"/>
            </c:ext>
          </c:extLst>
        </c:ser>
        <c:dLbls>
          <c:showLegendKey val="0"/>
          <c:showVal val="0"/>
          <c:showCatName val="0"/>
          <c:showSerName val="0"/>
          <c:showPercent val="0"/>
          <c:showBubbleSize val="0"/>
        </c:dLbls>
        <c:gapWidth val="219"/>
        <c:overlap val="-27"/>
        <c:axId val="401303096"/>
        <c:axId val="396242072"/>
      </c:barChart>
      <c:dateAx>
        <c:axId val="401303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242072"/>
        <c:crosses val="autoZero"/>
        <c:auto val="1"/>
        <c:lblOffset val="100"/>
        <c:baseTimeUnit val="months"/>
      </c:dateAx>
      <c:valAx>
        <c:axId val="396242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303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12</c:v>
                </c:pt>
                <c:pt idx="1">
                  <c:v>24</c:v>
                </c:pt>
                <c:pt idx="2">
                  <c:v>16</c:v>
                </c:pt>
                <c:pt idx="3">
                  <c:v>34</c:v>
                </c:pt>
                <c:pt idx="4">
                  <c:v>85</c:v>
                </c:pt>
                <c:pt idx="5">
                  <c:v>19</c:v>
                </c:pt>
                <c:pt idx="6">
                  <c:v>0</c:v>
                </c:pt>
                <c:pt idx="7">
                  <c:v>0</c:v>
                </c:pt>
                <c:pt idx="8">
                  <c:v>0</c:v>
                </c:pt>
                <c:pt idx="9">
                  <c:v>0</c:v>
                </c:pt>
                <c:pt idx="10">
                  <c:v>0</c:v>
                </c:pt>
                <c:pt idx="11">
                  <c:v>0</c:v>
                </c:pt>
              </c:numCache>
            </c:numRef>
          </c:val>
          <c:extLst>
            <c:ext xmlns:c16="http://schemas.microsoft.com/office/drawing/2014/chart" uri="{C3380CC4-5D6E-409C-BE32-E72D297353CC}">
              <c16:uniqueId val="{00000000-DEBA-4667-A7C7-81F558978C46}"/>
            </c:ext>
          </c:extLst>
        </c:ser>
        <c:dLbls>
          <c:showLegendKey val="0"/>
          <c:showVal val="0"/>
          <c:showCatName val="0"/>
          <c:showSerName val="0"/>
          <c:showPercent val="0"/>
          <c:showBubbleSize val="0"/>
        </c:dLbls>
        <c:gapWidth val="219"/>
        <c:overlap val="-27"/>
        <c:axId val="407013672"/>
        <c:axId val="407014328"/>
      </c:barChart>
      <c:catAx>
        <c:axId val="407013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014328"/>
        <c:crosses val="autoZero"/>
        <c:auto val="1"/>
        <c:lblAlgn val="ctr"/>
        <c:lblOffset val="100"/>
        <c:noMultiLvlLbl val="0"/>
      </c:catAx>
      <c:valAx>
        <c:axId val="407014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013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971</c:v>
                </c:pt>
                <c:pt idx="1">
                  <c:v>781</c:v>
                </c:pt>
                <c:pt idx="2">
                  <c:v>598</c:v>
                </c:pt>
                <c:pt idx="3">
                  <c:v>765</c:v>
                </c:pt>
                <c:pt idx="4">
                  <c:v>1457</c:v>
                </c:pt>
                <c:pt idx="5">
                  <c:v>1335</c:v>
                </c:pt>
                <c:pt idx="6">
                  <c:v>44</c:v>
                </c:pt>
                <c:pt idx="7">
                  <c:v>0</c:v>
                </c:pt>
              </c:numCache>
            </c:numRef>
          </c:val>
          <c:extLst>
            <c:ext xmlns:c16="http://schemas.microsoft.com/office/drawing/2014/chart" uri="{C3380CC4-5D6E-409C-BE32-E72D297353CC}">
              <c16:uniqueId val="{00000000-62AB-4476-A8BE-D8C58A1BB4BC}"/>
            </c:ext>
          </c:extLst>
        </c:ser>
        <c:dLbls>
          <c:showLegendKey val="0"/>
          <c:showVal val="0"/>
          <c:showCatName val="0"/>
          <c:showSerName val="0"/>
          <c:showPercent val="0"/>
          <c:showBubbleSize val="0"/>
        </c:dLbls>
        <c:gapWidth val="219"/>
        <c:overlap val="-27"/>
        <c:axId val="77607800"/>
        <c:axId val="77606488"/>
      </c:barChart>
      <c:dateAx>
        <c:axId val="77607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7606488"/>
        <c:crosses val="autoZero"/>
        <c:auto val="1"/>
        <c:lblOffset val="100"/>
        <c:baseTimeUnit val="months"/>
      </c:dateAx>
      <c:valAx>
        <c:axId val="77606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7607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c:v>
                </c:pt>
                <c:pt idx="1">
                  <c:v>-2</c:v>
                </c:pt>
                <c:pt idx="2">
                  <c:v>-1</c:v>
                </c:pt>
                <c:pt idx="3">
                  <c:v>1</c:v>
                </c:pt>
                <c:pt idx="4">
                  <c:v>-2</c:v>
                </c:pt>
                <c:pt idx="5">
                  <c:v>1</c:v>
                </c:pt>
                <c:pt idx="6">
                  <c:v>1</c:v>
                </c:pt>
              </c:numCache>
            </c:numRef>
          </c:val>
          <c:extLst>
            <c:ext xmlns:c16="http://schemas.microsoft.com/office/drawing/2014/chart" uri="{C3380CC4-5D6E-409C-BE32-E72D297353CC}">
              <c16:uniqueId val="{00000000-0E87-465C-866B-3B178678D120}"/>
            </c:ext>
          </c:extLst>
        </c:ser>
        <c:dLbls>
          <c:showLegendKey val="0"/>
          <c:showVal val="0"/>
          <c:showCatName val="0"/>
          <c:showSerName val="0"/>
          <c:showPercent val="0"/>
          <c:showBubbleSize val="0"/>
        </c:dLbls>
        <c:gapWidth val="219"/>
        <c:overlap val="-27"/>
        <c:axId val="490893600"/>
        <c:axId val="490892616"/>
      </c:barChart>
      <c:dateAx>
        <c:axId val="490893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0892616"/>
        <c:crosses val="autoZero"/>
        <c:auto val="1"/>
        <c:lblOffset val="100"/>
        <c:baseTimeUnit val="months"/>
      </c:dateAx>
      <c:valAx>
        <c:axId val="490892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0893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c:v>
                </c:pt>
                <c:pt idx="1">
                  <c:v>1</c:v>
                </c:pt>
                <c:pt idx="2">
                  <c:v>1</c:v>
                </c:pt>
                <c:pt idx="3">
                  <c:v>1</c:v>
                </c:pt>
                <c:pt idx="4">
                  <c:v>0</c:v>
                </c:pt>
                <c:pt idx="5">
                  <c:v>1</c:v>
                </c:pt>
                <c:pt idx="6">
                  <c:v>0</c:v>
                </c:pt>
                <c:pt idx="7">
                  <c:v>0</c:v>
                </c:pt>
                <c:pt idx="8">
                  <c:v>0</c:v>
                </c:pt>
                <c:pt idx="9">
                  <c:v>0</c:v>
                </c:pt>
                <c:pt idx="10">
                  <c:v>0</c:v>
                </c:pt>
                <c:pt idx="11">
                  <c:v>0</c:v>
                </c:pt>
              </c:numCache>
            </c:numRef>
          </c:val>
          <c:extLst>
            <c:ext xmlns:c16="http://schemas.microsoft.com/office/drawing/2014/chart" uri="{C3380CC4-5D6E-409C-BE32-E72D297353CC}">
              <c16:uniqueId val="{00000000-D1AB-4090-8D3E-A8F28DEA0788}"/>
            </c:ext>
          </c:extLst>
        </c:ser>
        <c:dLbls>
          <c:showLegendKey val="0"/>
          <c:showVal val="0"/>
          <c:showCatName val="0"/>
          <c:showSerName val="0"/>
          <c:showPercent val="0"/>
          <c:showBubbleSize val="0"/>
        </c:dLbls>
        <c:gapWidth val="219"/>
        <c:overlap val="-27"/>
        <c:axId val="490885728"/>
        <c:axId val="490883760"/>
      </c:barChart>
      <c:dateAx>
        <c:axId val="490885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0883760"/>
        <c:crosses val="autoZero"/>
        <c:auto val="1"/>
        <c:lblOffset val="100"/>
        <c:baseTimeUnit val="months"/>
      </c:dateAx>
      <c:valAx>
        <c:axId val="490883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0885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7</c:v>
                </c:pt>
                <c:pt idx="1">
                  <c:v>8</c:v>
                </c:pt>
                <c:pt idx="2">
                  <c:v>8</c:v>
                </c:pt>
                <c:pt idx="3">
                  <c:v>11</c:v>
                </c:pt>
                <c:pt idx="4">
                  <c:v>9</c:v>
                </c:pt>
                <c:pt idx="5">
                  <c:v>2</c:v>
                </c:pt>
                <c:pt idx="6">
                  <c:v>0</c:v>
                </c:pt>
                <c:pt idx="7">
                  <c:v>0</c:v>
                </c:pt>
                <c:pt idx="8">
                  <c:v>0</c:v>
                </c:pt>
                <c:pt idx="9">
                  <c:v>0</c:v>
                </c:pt>
                <c:pt idx="10">
                  <c:v>0</c:v>
                </c:pt>
                <c:pt idx="11">
                  <c:v>0</c:v>
                </c:pt>
              </c:numCache>
            </c:numRef>
          </c:val>
          <c:extLst>
            <c:ext xmlns:c16="http://schemas.microsoft.com/office/drawing/2014/chart" uri="{C3380CC4-5D6E-409C-BE32-E72D297353CC}">
              <c16:uniqueId val="{00000000-EBF7-4328-AD88-B092E46E8533}"/>
            </c:ext>
          </c:extLst>
        </c:ser>
        <c:dLbls>
          <c:showLegendKey val="0"/>
          <c:showVal val="0"/>
          <c:showCatName val="0"/>
          <c:showSerName val="0"/>
          <c:showPercent val="0"/>
          <c:showBubbleSize val="0"/>
        </c:dLbls>
        <c:gapWidth val="219"/>
        <c:overlap val="-27"/>
        <c:axId val="490881136"/>
        <c:axId val="490887040"/>
      </c:barChart>
      <c:catAx>
        <c:axId val="490881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0887040"/>
        <c:crosses val="autoZero"/>
        <c:auto val="1"/>
        <c:lblAlgn val="ctr"/>
        <c:lblOffset val="100"/>
        <c:noMultiLvlLbl val="0"/>
      </c:catAx>
      <c:valAx>
        <c:axId val="490887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0881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335</c:v>
                </c:pt>
                <c:pt idx="1">
                  <c:v>266</c:v>
                </c:pt>
                <c:pt idx="2">
                  <c:v>1174</c:v>
                </c:pt>
                <c:pt idx="3">
                  <c:v>394</c:v>
                </c:pt>
                <c:pt idx="4">
                  <c:v>498</c:v>
                </c:pt>
                <c:pt idx="5">
                  <c:v>465</c:v>
                </c:pt>
                <c:pt idx="6">
                  <c:v>270</c:v>
                </c:pt>
              </c:numCache>
            </c:numRef>
          </c:val>
          <c:extLst>
            <c:ext xmlns:c16="http://schemas.microsoft.com/office/drawing/2014/chart" uri="{C3380CC4-5D6E-409C-BE32-E72D297353CC}">
              <c16:uniqueId val="{00000000-6645-42E1-A764-97C4C9C71D8D}"/>
            </c:ext>
          </c:extLst>
        </c:ser>
        <c:dLbls>
          <c:showLegendKey val="0"/>
          <c:showVal val="0"/>
          <c:showCatName val="0"/>
          <c:showSerName val="0"/>
          <c:showPercent val="0"/>
          <c:showBubbleSize val="0"/>
        </c:dLbls>
        <c:gapWidth val="219"/>
        <c:overlap val="-27"/>
        <c:axId val="492858168"/>
        <c:axId val="492859480"/>
      </c:barChart>
      <c:dateAx>
        <c:axId val="492858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859480"/>
        <c:crosses val="autoZero"/>
        <c:auto val="1"/>
        <c:lblOffset val="100"/>
        <c:baseTimeUnit val="months"/>
      </c:dateAx>
      <c:valAx>
        <c:axId val="492859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858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strRef>
              <c:f>Sheet1!$A$2:$A$7</c:f>
              <c:strCache>
                <c:ptCount val="6"/>
                <c:pt idx="0">
                  <c:v>2025-01</c:v>
                </c:pt>
                <c:pt idx="1">
                  <c:v>2025-02</c:v>
                </c:pt>
                <c:pt idx="2">
                  <c:v>2025-03</c:v>
                </c:pt>
                <c:pt idx="3">
                  <c:v>2025-04</c:v>
                </c:pt>
                <c:pt idx="4">
                  <c:v>2025-05</c:v>
                </c:pt>
                <c:pt idx="5">
                  <c:v>2025-06</c:v>
                </c:pt>
              </c:strCache>
            </c:strRef>
          </c:cat>
          <c:val>
            <c:numRef>
              <c:f>Sheet1!$B$2:$B$7</c:f>
              <c:numCache>
                <c:formatCode>General</c:formatCode>
                <c:ptCount val="6"/>
                <c:pt idx="0">
                  <c:v>48</c:v>
                </c:pt>
                <c:pt idx="1">
                  <c:v>58</c:v>
                </c:pt>
                <c:pt idx="2">
                  <c:v>37</c:v>
                </c:pt>
                <c:pt idx="3">
                  <c:v>56</c:v>
                </c:pt>
                <c:pt idx="4">
                  <c:v>77</c:v>
                </c:pt>
                <c:pt idx="5">
                  <c:v>156</c:v>
                </c:pt>
              </c:numCache>
            </c:numRef>
          </c:val>
          <c:extLst>
            <c:ext xmlns:c16="http://schemas.microsoft.com/office/drawing/2014/chart" uri="{C3380CC4-5D6E-409C-BE32-E72D297353CC}">
              <c16:uniqueId val="{00000000-C89C-4BCA-955E-9DEDE7C875DC}"/>
            </c:ext>
          </c:extLst>
        </c:ser>
        <c:dLbls>
          <c:showLegendKey val="0"/>
          <c:showVal val="0"/>
          <c:showCatName val="0"/>
          <c:showSerName val="0"/>
          <c:showPercent val="0"/>
          <c:showBubbleSize val="0"/>
        </c:dLbls>
        <c:gapWidth val="219"/>
        <c:overlap val="-27"/>
        <c:axId val="492859808"/>
        <c:axId val="492863416"/>
      </c:barChart>
      <c:catAx>
        <c:axId val="492859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863416"/>
        <c:crosses val="autoZero"/>
        <c:auto val="1"/>
        <c:lblAlgn val="ctr"/>
        <c:lblOffset val="100"/>
        <c:noMultiLvlLbl val="0"/>
      </c:catAx>
      <c:valAx>
        <c:axId val="492863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859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strRef>
              <c:f>Sheet1!$A$2:$A$7</c:f>
              <c:strCache>
                <c:ptCount val="6"/>
                <c:pt idx="0">
                  <c:v>2025-01</c:v>
                </c:pt>
                <c:pt idx="1">
                  <c:v>2025-02</c:v>
                </c:pt>
                <c:pt idx="2">
                  <c:v>2025-03</c:v>
                </c:pt>
                <c:pt idx="3">
                  <c:v>2025-04</c:v>
                </c:pt>
                <c:pt idx="4">
                  <c:v>2025-05</c:v>
                </c:pt>
                <c:pt idx="5">
                  <c:v>2025-06</c:v>
                </c:pt>
              </c:strCache>
            </c:strRef>
          </c:cat>
          <c:val>
            <c:numRef>
              <c:f>Sheet1!$B$2:$B$7</c:f>
              <c:numCache>
                <c:formatCode>General</c:formatCode>
                <c:ptCount val="6"/>
                <c:pt idx="0">
                  <c:v>339</c:v>
                </c:pt>
                <c:pt idx="1">
                  <c:v>464</c:v>
                </c:pt>
                <c:pt idx="2">
                  <c:v>303</c:v>
                </c:pt>
                <c:pt idx="3">
                  <c:v>512</c:v>
                </c:pt>
                <c:pt idx="4">
                  <c:v>1012</c:v>
                </c:pt>
                <c:pt idx="5">
                  <c:v>313</c:v>
                </c:pt>
              </c:numCache>
            </c:numRef>
          </c:val>
          <c:extLst>
            <c:ext xmlns:c16="http://schemas.microsoft.com/office/drawing/2014/chart" uri="{C3380CC4-5D6E-409C-BE32-E72D297353CC}">
              <c16:uniqueId val="{00000000-26AF-439B-84CF-FC9857EE7FE8}"/>
            </c:ext>
          </c:extLst>
        </c:ser>
        <c:dLbls>
          <c:showLegendKey val="0"/>
          <c:showVal val="0"/>
          <c:showCatName val="0"/>
          <c:showSerName val="0"/>
          <c:showPercent val="0"/>
          <c:showBubbleSize val="0"/>
        </c:dLbls>
        <c:gapWidth val="219"/>
        <c:overlap val="-27"/>
        <c:axId val="492866368"/>
        <c:axId val="492850624"/>
      </c:barChart>
      <c:catAx>
        <c:axId val="492866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850624"/>
        <c:crosses val="autoZero"/>
        <c:auto val="1"/>
        <c:lblAlgn val="ctr"/>
        <c:lblOffset val="100"/>
        <c:noMultiLvlLbl val="0"/>
      </c:catAx>
      <c:valAx>
        <c:axId val="492850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866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strRef>
              <c:f>Sheet1!$A$2:$A$14</c:f>
              <c:strCache>
                <c:ptCount val="13"/>
                <c:pt idx="0">
                  <c:v>2024-12</c:v>
                </c:pt>
                <c:pt idx="1">
                  <c:v>2025-01</c:v>
                </c:pt>
                <c:pt idx="2">
                  <c:v>2025-02</c:v>
                </c:pt>
                <c:pt idx="3">
                  <c:v>2025-03</c:v>
                </c:pt>
                <c:pt idx="4">
                  <c:v>2025-04</c:v>
                </c:pt>
                <c:pt idx="5">
                  <c:v>2025-05</c:v>
                </c:pt>
                <c:pt idx="6">
                  <c:v>2025-06</c:v>
                </c:pt>
                <c:pt idx="7">
                  <c:v>2025-07</c:v>
                </c:pt>
                <c:pt idx="8">
                  <c:v>2025-08</c:v>
                </c:pt>
                <c:pt idx="9">
                  <c:v>2025-09</c:v>
                </c:pt>
                <c:pt idx="10">
                  <c:v>2025-10</c:v>
                </c:pt>
                <c:pt idx="11">
                  <c:v>2025-11</c:v>
                </c:pt>
                <c:pt idx="12">
                  <c:v>2025-12</c:v>
                </c:pt>
              </c:strCache>
            </c:strRef>
          </c:cat>
          <c:val>
            <c:numRef>
              <c:f>Sheet1!$B$2:$B$14</c:f>
              <c:numCache>
                <c:formatCode>General</c:formatCode>
                <c:ptCount val="13"/>
                <c:pt idx="0">
                  <c:v>472</c:v>
                </c:pt>
                <c:pt idx="1">
                  <c:v>14180</c:v>
                </c:pt>
                <c:pt idx="2">
                  <c:v>13576</c:v>
                </c:pt>
                <c:pt idx="3">
                  <c:v>10606</c:v>
                </c:pt>
                <c:pt idx="4">
                  <c:v>15033</c:v>
                </c:pt>
                <c:pt idx="5">
                  <c:v>31732</c:v>
                </c:pt>
                <c:pt idx="6">
                  <c:v>22376</c:v>
                </c:pt>
                <c:pt idx="7">
                  <c:v>1177</c:v>
                </c:pt>
              </c:numCache>
            </c:numRef>
          </c:val>
          <c:extLst>
            <c:ext xmlns:c16="http://schemas.microsoft.com/office/drawing/2014/chart" uri="{C3380CC4-5D6E-409C-BE32-E72D297353CC}">
              <c16:uniqueId val="{00000000-E2D8-4B34-BC09-E5E589FF1FCD}"/>
            </c:ext>
          </c:extLst>
        </c:ser>
        <c:dLbls>
          <c:showLegendKey val="0"/>
          <c:showVal val="0"/>
          <c:showCatName val="0"/>
          <c:showSerName val="0"/>
          <c:showPercent val="0"/>
          <c:showBubbleSize val="0"/>
        </c:dLbls>
        <c:gapWidth val="219"/>
        <c:overlap val="-27"/>
        <c:axId val="491540040"/>
        <c:axId val="491536760"/>
      </c:barChart>
      <c:catAx>
        <c:axId val="491540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536760"/>
        <c:crosses val="autoZero"/>
        <c:auto val="1"/>
        <c:lblAlgn val="ctr"/>
        <c:lblOffset val="100"/>
        <c:noMultiLvlLbl val="0"/>
      </c:catAx>
      <c:valAx>
        <c:axId val="491536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540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c:v>
                </c:pt>
                <c:pt idx="1">
                  <c:v>1</c:v>
                </c:pt>
                <c:pt idx="2">
                  <c:v>3</c:v>
                </c:pt>
                <c:pt idx="3">
                  <c:v>-3</c:v>
                </c:pt>
                <c:pt idx="4">
                  <c:v>4</c:v>
                </c:pt>
                <c:pt idx="5">
                  <c:v>7</c:v>
                </c:pt>
                <c:pt idx="6">
                  <c:v>-2</c:v>
                </c:pt>
              </c:numCache>
            </c:numRef>
          </c:val>
          <c:extLst>
            <c:ext xmlns:c16="http://schemas.microsoft.com/office/drawing/2014/chart" uri="{C3380CC4-5D6E-409C-BE32-E72D297353CC}">
              <c16:uniqueId val="{00000000-D79C-447F-B38B-7483FCF055BD}"/>
            </c:ext>
          </c:extLst>
        </c:ser>
        <c:dLbls>
          <c:showLegendKey val="0"/>
          <c:showVal val="0"/>
          <c:showCatName val="0"/>
          <c:showSerName val="0"/>
          <c:showPercent val="0"/>
          <c:showBubbleSize val="0"/>
        </c:dLbls>
        <c:gapWidth val="219"/>
        <c:overlap val="-27"/>
        <c:axId val="77637624"/>
        <c:axId val="77640904"/>
      </c:barChart>
      <c:dateAx>
        <c:axId val="77637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7640904"/>
        <c:crosses val="autoZero"/>
        <c:auto val="1"/>
        <c:lblOffset val="100"/>
        <c:baseTimeUnit val="months"/>
      </c:dateAx>
      <c:valAx>
        <c:axId val="77640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7637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13</c:v>
                </c:pt>
                <c:pt idx="1">
                  <c:v>19</c:v>
                </c:pt>
                <c:pt idx="2">
                  <c:v>18</c:v>
                </c:pt>
                <c:pt idx="3">
                  <c:v>23</c:v>
                </c:pt>
                <c:pt idx="4">
                  <c:v>23</c:v>
                </c:pt>
                <c:pt idx="5">
                  <c:v>31</c:v>
                </c:pt>
                <c:pt idx="6">
                  <c:v>0</c:v>
                </c:pt>
                <c:pt idx="7">
                  <c:v>0</c:v>
                </c:pt>
                <c:pt idx="8">
                  <c:v>0</c:v>
                </c:pt>
                <c:pt idx="9">
                  <c:v>0</c:v>
                </c:pt>
                <c:pt idx="10">
                  <c:v>0</c:v>
                </c:pt>
                <c:pt idx="11">
                  <c:v>0</c:v>
                </c:pt>
              </c:numCache>
            </c:numRef>
          </c:val>
          <c:extLst>
            <c:ext xmlns:c16="http://schemas.microsoft.com/office/drawing/2014/chart" uri="{C3380CC4-5D6E-409C-BE32-E72D297353CC}">
              <c16:uniqueId val="{00000000-7266-4B7E-AFFE-DBC9FCC98FC9}"/>
            </c:ext>
          </c:extLst>
        </c:ser>
        <c:dLbls>
          <c:showLegendKey val="0"/>
          <c:showVal val="0"/>
          <c:showCatName val="0"/>
          <c:showSerName val="0"/>
          <c:showPercent val="0"/>
          <c:showBubbleSize val="0"/>
        </c:dLbls>
        <c:gapWidth val="219"/>
        <c:overlap val="-27"/>
        <c:axId val="77638608"/>
        <c:axId val="77644512"/>
      </c:barChart>
      <c:dateAx>
        <c:axId val="77638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7644512"/>
        <c:crosses val="autoZero"/>
        <c:auto val="1"/>
        <c:lblOffset val="100"/>
        <c:baseTimeUnit val="months"/>
      </c:dateAx>
      <c:valAx>
        <c:axId val="77644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7638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77</c:v>
                </c:pt>
                <c:pt idx="1">
                  <c:v>90</c:v>
                </c:pt>
                <c:pt idx="2">
                  <c:v>110</c:v>
                </c:pt>
                <c:pt idx="3">
                  <c:v>132</c:v>
                </c:pt>
                <c:pt idx="4">
                  <c:v>173</c:v>
                </c:pt>
                <c:pt idx="5">
                  <c:v>62</c:v>
                </c:pt>
                <c:pt idx="6">
                  <c:v>0</c:v>
                </c:pt>
                <c:pt idx="7">
                  <c:v>0</c:v>
                </c:pt>
                <c:pt idx="8">
                  <c:v>0</c:v>
                </c:pt>
                <c:pt idx="9">
                  <c:v>0</c:v>
                </c:pt>
                <c:pt idx="10">
                  <c:v>0</c:v>
                </c:pt>
                <c:pt idx="11">
                  <c:v>0</c:v>
                </c:pt>
              </c:numCache>
            </c:numRef>
          </c:val>
          <c:extLst>
            <c:ext xmlns:c16="http://schemas.microsoft.com/office/drawing/2014/chart" uri="{C3380CC4-5D6E-409C-BE32-E72D297353CC}">
              <c16:uniqueId val="{00000000-0D09-4541-AF3B-3E2E16FA0AB6}"/>
            </c:ext>
          </c:extLst>
        </c:ser>
        <c:dLbls>
          <c:showLegendKey val="0"/>
          <c:showVal val="0"/>
          <c:showCatName val="0"/>
          <c:showSerName val="0"/>
          <c:showPercent val="0"/>
          <c:showBubbleSize val="0"/>
        </c:dLbls>
        <c:gapWidth val="219"/>
        <c:overlap val="-27"/>
        <c:axId val="77642872"/>
        <c:axId val="77640576"/>
      </c:barChart>
      <c:catAx>
        <c:axId val="77642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7640576"/>
        <c:crosses val="autoZero"/>
        <c:auto val="1"/>
        <c:lblAlgn val="ctr"/>
        <c:lblOffset val="100"/>
        <c:noMultiLvlLbl val="0"/>
      </c:catAx>
      <c:valAx>
        <c:axId val="77640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7642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Sheet1!$A$2:$A$4</c:f>
              <c:numCache>
                <c:formatCode>m/d/yyyy</c:formatCode>
                <c:ptCount val="3"/>
                <c:pt idx="0">
                  <c:v>45658</c:v>
                </c:pt>
                <c:pt idx="1">
                  <c:v>45689</c:v>
                </c:pt>
                <c:pt idx="2">
                  <c:v>45717</c:v>
                </c:pt>
              </c:numCache>
            </c:numRef>
          </c:cat>
          <c:val>
            <c:numRef>
              <c:f>Sheet1!$B$2:$B$4</c:f>
              <c:numCache>
                <c:formatCode>General</c:formatCode>
                <c:ptCount val="3"/>
                <c:pt idx="0">
                  <c:v>3352</c:v>
                </c:pt>
                <c:pt idx="1">
                  <c:v>4092</c:v>
                </c:pt>
                <c:pt idx="2">
                  <c:v>2973</c:v>
                </c:pt>
              </c:numCache>
            </c:numRef>
          </c:val>
          <c:extLst>
            <c:ext xmlns:c16="http://schemas.microsoft.com/office/drawing/2014/chart" uri="{C3380CC4-5D6E-409C-BE32-E72D297353CC}">
              <c16:uniqueId val="{00000000-9DFA-46B7-810B-BB1CC738BA39}"/>
            </c:ext>
          </c:extLst>
        </c:ser>
        <c:dLbls>
          <c:showLegendKey val="0"/>
          <c:showVal val="0"/>
          <c:showCatName val="0"/>
          <c:showSerName val="0"/>
          <c:showPercent val="0"/>
          <c:showBubbleSize val="0"/>
        </c:dLbls>
        <c:gapWidth val="219"/>
        <c:overlap val="-27"/>
        <c:axId val="77604848"/>
        <c:axId val="77606816"/>
      </c:barChart>
      <c:dateAx>
        <c:axId val="77604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7606816"/>
        <c:crosses val="autoZero"/>
        <c:auto val="1"/>
        <c:lblOffset val="100"/>
        <c:baseTimeUnit val="months"/>
      </c:dateAx>
      <c:valAx>
        <c:axId val="77606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7604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43EFB5-549D-4084-AA2B-0A120C18A786}"/>
              </a:ext>
            </a:extLst>
          </p:cNvPr>
          <p:cNvSpPr>
            <a:spLocks noGrp="1"/>
          </p:cNvSpPr>
          <p:nvPr>
            <p:ph type="ctrTitle"/>
          </p:nvPr>
        </p:nvSpPr>
        <p:spPr/>
        <p:txBody>
          <a:bodyPr/>
          <a:lstStyle/>
          <a:p>
            <a:r>
              <a:rPr lang="en-US"/>
              <a:t>TMNAS Quarterly Social Media</a:t>
            </a:r>
          </a:p>
        </p:txBody>
      </p:sp>
      <p:sp>
        <p:nvSpPr>
          <p:cNvPr id="3" name="Subtitle 2">
            <a:extLst>
              <a:ext uri="{FF2B5EF4-FFF2-40B4-BE49-F238E27FC236}">
                <a16:creationId xmlns:a16="http://schemas.microsoft.com/office/drawing/2014/main" id="{F75F8747-785A-4529-8C90-B7EBD319CCB9}"/>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2457362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C8D1D7-20B2-443B-9B5F-5958CF1858FC}"/>
              </a:ext>
            </a:extLst>
          </p:cNvPr>
          <p:cNvSpPr>
            <a:spLocks noGrp="1"/>
          </p:cNvSpPr>
          <p:nvPr>
            <p:ph type="title"/>
          </p:nvPr>
        </p:nvSpPr>
        <p:spPr/>
        <p:txBody>
          <a:bodyPr/>
          <a:lstStyle/>
          <a:p>
            <a:r>
              <a:rPr lang="en-US"/>
              <a:t>Overall Overall Audience | TMNAS</a:t>
            </a:r>
          </a:p>
        </p:txBody>
      </p:sp>
      <p:graphicFrame>
        <p:nvGraphicFramePr>
          <p:cNvPr id="6" name="Chart Placeholder 5">
            <a:extLst>
              <a:ext uri="{FF2B5EF4-FFF2-40B4-BE49-F238E27FC236}">
                <a16:creationId xmlns:a16="http://schemas.microsoft.com/office/drawing/2014/main" id="{37A249F1-C2A1-44F6-B416-216BA6BAD4E6}"/>
              </a:ext>
            </a:extLst>
          </p:cNvPr>
          <p:cNvGraphicFramePr>
            <a:graphicFrameLocks noGrp="1"/>
          </p:cNvGraphicFramePr>
          <p:nvPr>
            <p:ph type="chart" sz="quarter" idx="13"/>
            <p:extLst>
              <p:ext uri="{D42A27DB-BD31-4B8C-83A1-F6EECF244321}">
                <p14:modId xmlns:p14="http://schemas.microsoft.com/office/powerpoint/2010/main" val="12310907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C184A0-599C-40DF-B445-A1A270F488DE}"/>
              </a:ext>
            </a:extLst>
          </p:cNvPr>
          <p:cNvSpPr>
            <a:spLocks noGrp="1"/>
          </p:cNvSpPr>
          <p:nvPr>
            <p:ph type="body" sz="quarter" idx="14"/>
          </p:nvPr>
        </p:nvSpPr>
        <p:spPr/>
        <p:txBody>
          <a:bodyPr/>
          <a:lstStyle/>
          <a:p>
            <a:r>
              <a:rPr lang="en-US"/>
              <a:t>06/01/2025 - 06/30/2025</a:t>
            </a:r>
          </a:p>
        </p:txBody>
      </p:sp>
      <p:sp>
        <p:nvSpPr>
          <p:cNvPr id="5" name="Footer Placeholder 4">
            <a:extLst>
              <a:ext uri="{FF2B5EF4-FFF2-40B4-BE49-F238E27FC236}">
                <a16:creationId xmlns:a16="http://schemas.microsoft.com/office/drawing/2014/main" id="{95958D1E-CAB2-43C2-A103-1D38A7FE8C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128122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10E947-89BD-45DD-828E-DEF4DEF74D57}"/>
              </a:ext>
            </a:extLst>
          </p:cNvPr>
          <p:cNvSpPr>
            <a:spLocks noGrp="1"/>
          </p:cNvSpPr>
          <p:nvPr>
            <p:ph type="title"/>
          </p:nvPr>
        </p:nvSpPr>
        <p:spPr/>
        <p:txBody>
          <a:bodyPr/>
          <a:lstStyle/>
          <a:p>
            <a:r>
              <a:rPr lang="en-US"/>
              <a:t>Facebook Key Metrics Table | TMNAS</a:t>
            </a:r>
          </a:p>
        </p:txBody>
      </p:sp>
      <p:graphicFrame>
        <p:nvGraphicFramePr>
          <p:cNvPr id="5" name="Table Placeholder 4">
            <a:extLst>
              <a:ext uri="{FF2B5EF4-FFF2-40B4-BE49-F238E27FC236}">
                <a16:creationId xmlns:a16="http://schemas.microsoft.com/office/drawing/2014/main" id="{E20466AD-8E99-4134-A066-A72E46786AB0}"/>
              </a:ext>
            </a:extLst>
          </p:cNvPr>
          <p:cNvGraphicFramePr>
            <a:graphicFrameLocks noGrp="1"/>
          </p:cNvGraphicFramePr>
          <p:nvPr>
            <p:ph type="tbl" sz="quarter" idx="13"/>
            <p:extLst>
              <p:ext uri="{D42A27DB-BD31-4B8C-83A1-F6EECF244321}">
                <p14:modId xmlns:p14="http://schemas.microsoft.com/office/powerpoint/2010/main" val="34937338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838181638"/>
                    </a:ext>
                  </a:extLst>
                </a:gridCol>
                <a:gridCol w="905256">
                  <a:extLst>
                    <a:ext uri="{9D8B030D-6E8A-4147-A177-3AD203B41FA5}">
                      <a16:colId xmlns:a16="http://schemas.microsoft.com/office/drawing/2014/main" val="2904882500"/>
                    </a:ext>
                  </a:extLst>
                </a:gridCol>
                <a:gridCol w="905256">
                  <a:extLst>
                    <a:ext uri="{9D8B030D-6E8A-4147-A177-3AD203B41FA5}">
                      <a16:colId xmlns:a16="http://schemas.microsoft.com/office/drawing/2014/main" val="2241992035"/>
                    </a:ext>
                  </a:extLst>
                </a:gridCol>
                <a:gridCol w="905256">
                  <a:extLst>
                    <a:ext uri="{9D8B030D-6E8A-4147-A177-3AD203B41FA5}">
                      <a16:colId xmlns:a16="http://schemas.microsoft.com/office/drawing/2014/main" val="3803882572"/>
                    </a:ext>
                  </a:extLst>
                </a:gridCol>
                <a:gridCol w="905256">
                  <a:extLst>
                    <a:ext uri="{9D8B030D-6E8A-4147-A177-3AD203B41FA5}">
                      <a16:colId xmlns:a16="http://schemas.microsoft.com/office/drawing/2014/main" val="1580196270"/>
                    </a:ext>
                  </a:extLst>
                </a:gridCol>
                <a:gridCol w="905256">
                  <a:extLst>
                    <a:ext uri="{9D8B030D-6E8A-4147-A177-3AD203B41FA5}">
                      <a16:colId xmlns:a16="http://schemas.microsoft.com/office/drawing/2014/main" val="4219124772"/>
                    </a:ext>
                  </a:extLst>
                </a:gridCol>
                <a:gridCol w="905256">
                  <a:extLst>
                    <a:ext uri="{9D8B030D-6E8A-4147-A177-3AD203B41FA5}">
                      <a16:colId xmlns:a16="http://schemas.microsoft.com/office/drawing/2014/main" val="2116138046"/>
                    </a:ext>
                  </a:extLst>
                </a:gridCol>
                <a:gridCol w="905256">
                  <a:extLst>
                    <a:ext uri="{9D8B030D-6E8A-4147-A177-3AD203B41FA5}">
                      <a16:colId xmlns:a16="http://schemas.microsoft.com/office/drawing/2014/main" val="2499326591"/>
                    </a:ext>
                  </a:extLst>
                </a:gridCol>
                <a:gridCol w="905256">
                  <a:extLst>
                    <a:ext uri="{9D8B030D-6E8A-4147-A177-3AD203B41FA5}">
                      <a16:colId xmlns:a16="http://schemas.microsoft.com/office/drawing/2014/main" val="3750152228"/>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402833820"/>
                  </a:ext>
                </a:extLst>
              </a:tr>
              <a:tr h="370840">
                <a:tc>
                  <a:txBody>
                    <a:bodyPr/>
                    <a:lstStyle/>
                    <a:p>
                      <a:r>
                        <a:rPr lang="en-US" sz="1000"/>
                        <a:t>197</a:t>
                      </a:r>
                    </a:p>
                  </a:txBody>
                  <a:tcPr/>
                </a:tc>
                <a:tc>
                  <a:txBody>
                    <a:bodyPr/>
                    <a:lstStyle/>
                    <a:p>
                      <a:r>
                        <a:rPr lang="en-US" sz="1000"/>
                        <a:t>3</a:t>
                      </a:r>
                    </a:p>
                  </a:txBody>
                  <a:tcPr/>
                </a:tc>
                <a:tc>
                  <a:txBody>
                    <a:bodyPr/>
                    <a:lstStyle/>
                    <a:p>
                      <a:r>
                        <a:rPr lang="en-US" sz="1000"/>
                        <a:t>43</a:t>
                      </a:r>
                    </a:p>
                  </a:txBody>
                  <a:tcPr/>
                </a:tc>
                <a:tc>
                  <a:txBody>
                    <a:bodyPr/>
                    <a:lstStyle/>
                    <a:p>
                      <a:r>
                        <a:rPr lang="en-US" sz="1000"/>
                        <a:t>181</a:t>
                      </a:r>
                    </a:p>
                  </a:txBody>
                  <a:tcPr/>
                </a:tc>
                <a:tc>
                  <a:txBody>
                    <a:bodyPr/>
                    <a:lstStyle/>
                    <a:p>
                      <a:r>
                        <a:rPr lang="en-US" sz="1000"/>
                        <a:t>4</a:t>
                      </a:r>
                    </a:p>
                  </a:txBody>
                  <a:tcPr/>
                </a:tc>
                <a:tc>
                  <a:txBody>
                    <a:bodyPr/>
                    <a:lstStyle/>
                    <a:p>
                      <a:r>
                        <a:rPr lang="en-US" sz="1000"/>
                        <a:t>5</a:t>
                      </a:r>
                    </a:p>
                  </a:txBody>
                  <a:tcPr/>
                </a:tc>
                <a:tc>
                  <a:txBody>
                    <a:bodyPr/>
                    <a:lstStyle/>
                    <a:p>
                      <a:r>
                        <a:rPr lang="en-US" sz="1000"/>
                        <a:t>0</a:t>
                      </a:r>
                    </a:p>
                  </a:txBody>
                  <a:tcPr/>
                </a:tc>
                <a:tc>
                  <a:txBody>
                    <a:bodyPr/>
                    <a:lstStyle/>
                    <a:p>
                      <a:r>
                        <a:rPr lang="en-US" sz="1000"/>
                        <a:t>2.2660 %</a:t>
                      </a:r>
                    </a:p>
                  </a:txBody>
                  <a:tcPr/>
                </a:tc>
                <a:tc>
                  <a:txBody>
                    <a:bodyPr/>
                    <a:lstStyle/>
                    <a:p>
                      <a:r>
                        <a:rPr lang="en-US" sz="1000"/>
                        <a:t>0.0 %</a:t>
                      </a:r>
                    </a:p>
                  </a:txBody>
                  <a:tcPr/>
                </a:tc>
                <a:extLst>
                  <a:ext uri="{0D108BD9-81ED-4DB2-BD59-A6C34878D82A}">
                    <a16:rowId xmlns:a16="http://schemas.microsoft.com/office/drawing/2014/main" val="1043660750"/>
                  </a:ext>
                </a:extLst>
              </a:tr>
            </a:tbl>
          </a:graphicData>
        </a:graphic>
      </p:graphicFrame>
      <p:sp>
        <p:nvSpPr>
          <p:cNvPr id="4" name="Text Placeholder 3">
            <a:extLst>
              <a:ext uri="{FF2B5EF4-FFF2-40B4-BE49-F238E27FC236}">
                <a16:creationId xmlns:a16="http://schemas.microsoft.com/office/drawing/2014/main" id="{BC3B595F-306B-461A-958E-0FA92972B896}"/>
              </a:ext>
            </a:extLst>
          </p:cNvPr>
          <p:cNvSpPr>
            <a:spLocks noGrp="1"/>
          </p:cNvSpPr>
          <p:nvPr>
            <p:ph type="body" sz="quarter" idx="14"/>
          </p:nvPr>
        </p:nvSpPr>
        <p:spPr/>
        <p:txBody>
          <a:bodyPr/>
          <a:lstStyle/>
          <a:p>
            <a:r>
              <a:rPr lang="en-US"/>
              <a:t>01/01/2025 - 06/30/2025</a:t>
            </a:r>
          </a:p>
        </p:txBody>
      </p:sp>
    </p:spTree>
    <p:extLst>
      <p:ext uri="{BB962C8B-B14F-4D97-AF65-F5344CB8AC3E}">
        <p14:creationId xmlns:p14="http://schemas.microsoft.com/office/powerpoint/2010/main" val="7277636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B79DCD-A968-44FE-8752-ED15DF29A5FC}"/>
              </a:ext>
            </a:extLst>
          </p:cNvPr>
          <p:cNvSpPr>
            <a:spLocks noGrp="1"/>
          </p:cNvSpPr>
          <p:nvPr>
            <p:ph type="title"/>
          </p:nvPr>
        </p:nvSpPr>
        <p:spPr/>
        <p:txBody>
          <a:bodyPr/>
          <a:lstStyle/>
          <a:p>
            <a:r>
              <a:rPr lang="en-US"/>
              <a:t>Facebook Facebook Fans Change | TMNAS</a:t>
            </a:r>
          </a:p>
        </p:txBody>
      </p:sp>
      <p:graphicFrame>
        <p:nvGraphicFramePr>
          <p:cNvPr id="6" name="Chart Placeholder 5">
            <a:extLst>
              <a:ext uri="{FF2B5EF4-FFF2-40B4-BE49-F238E27FC236}">
                <a16:creationId xmlns:a16="http://schemas.microsoft.com/office/drawing/2014/main" id="{16E19A4A-41FA-4384-886A-A73C8C97C080}"/>
              </a:ext>
            </a:extLst>
          </p:cNvPr>
          <p:cNvGraphicFramePr>
            <a:graphicFrameLocks noGrp="1"/>
          </p:cNvGraphicFramePr>
          <p:nvPr>
            <p:ph type="chart" sz="quarter" idx="13"/>
            <p:extLst>
              <p:ext uri="{D42A27DB-BD31-4B8C-83A1-F6EECF244321}">
                <p14:modId xmlns:p14="http://schemas.microsoft.com/office/powerpoint/2010/main" val="21280929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AAAB449-3EDA-4974-94C9-B789E395E2F8}"/>
              </a:ext>
            </a:extLst>
          </p:cNvPr>
          <p:cNvSpPr>
            <a:spLocks noGrp="1"/>
          </p:cNvSpPr>
          <p:nvPr>
            <p:ph type="body" sz="quarter" idx="14"/>
          </p:nvPr>
        </p:nvSpPr>
        <p:spPr/>
        <p:txBody>
          <a:bodyPr/>
          <a:lstStyle/>
          <a:p>
            <a:r>
              <a:rPr lang="en-US"/>
              <a:t>01/01/2025 - 03/31/2025</a:t>
            </a:r>
          </a:p>
        </p:txBody>
      </p:sp>
      <p:sp>
        <p:nvSpPr>
          <p:cNvPr id="5" name="Footer Placeholder 4">
            <a:extLst>
              <a:ext uri="{FF2B5EF4-FFF2-40B4-BE49-F238E27FC236}">
                <a16:creationId xmlns:a16="http://schemas.microsoft.com/office/drawing/2014/main" id="{D7021C22-591A-4457-96AD-8BDCA89615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267639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0D61D6-2D2A-4DBD-8698-7E2D7315858B}"/>
              </a:ext>
            </a:extLst>
          </p:cNvPr>
          <p:cNvSpPr>
            <a:spLocks noGrp="1"/>
          </p:cNvSpPr>
          <p:nvPr>
            <p:ph type="title"/>
          </p:nvPr>
        </p:nvSpPr>
        <p:spPr/>
        <p:txBody>
          <a:bodyPr/>
          <a:lstStyle/>
          <a:p>
            <a:r>
              <a:rPr lang="en-US"/>
              <a:t>Facebook Average Interactions Per Facebook Post | TMNAS</a:t>
            </a:r>
          </a:p>
        </p:txBody>
      </p:sp>
      <p:graphicFrame>
        <p:nvGraphicFramePr>
          <p:cNvPr id="6" name="Chart Placeholder 5">
            <a:extLst>
              <a:ext uri="{FF2B5EF4-FFF2-40B4-BE49-F238E27FC236}">
                <a16:creationId xmlns:a16="http://schemas.microsoft.com/office/drawing/2014/main" id="{7A190BE3-6431-42A9-9667-EB3265E87780}"/>
              </a:ext>
            </a:extLst>
          </p:cNvPr>
          <p:cNvGraphicFramePr>
            <a:graphicFrameLocks noGrp="1"/>
          </p:cNvGraphicFramePr>
          <p:nvPr>
            <p:ph type="chart" sz="quarter" idx="13"/>
            <p:extLst>
              <p:ext uri="{D42A27DB-BD31-4B8C-83A1-F6EECF244321}">
                <p14:modId xmlns:p14="http://schemas.microsoft.com/office/powerpoint/2010/main" val="3059813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0A9321-EDF1-4A02-8DF0-F45520302B8D}"/>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7D5918CA-35F5-478C-B3EA-3BCAF475B44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171515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EA061-FFBA-459E-A669-021B323EB5E1}"/>
              </a:ext>
            </a:extLst>
          </p:cNvPr>
          <p:cNvSpPr>
            <a:spLocks noGrp="1"/>
          </p:cNvSpPr>
          <p:nvPr>
            <p:ph type="title"/>
          </p:nvPr>
        </p:nvSpPr>
        <p:spPr/>
        <p:txBody>
          <a:bodyPr/>
          <a:lstStyle/>
          <a:p>
            <a:r>
              <a:rPr lang="en-US"/>
              <a:t>Facebook Total Interactions Per Month | TMNAS</a:t>
            </a:r>
          </a:p>
        </p:txBody>
      </p:sp>
      <p:graphicFrame>
        <p:nvGraphicFramePr>
          <p:cNvPr id="6" name="Chart Placeholder 5">
            <a:extLst>
              <a:ext uri="{FF2B5EF4-FFF2-40B4-BE49-F238E27FC236}">
                <a16:creationId xmlns:a16="http://schemas.microsoft.com/office/drawing/2014/main" id="{C62AFE77-F34C-4FCB-8779-00981B651404}"/>
              </a:ext>
            </a:extLst>
          </p:cNvPr>
          <p:cNvGraphicFramePr>
            <a:graphicFrameLocks noGrp="1"/>
          </p:cNvGraphicFramePr>
          <p:nvPr>
            <p:ph type="chart" sz="quarter" idx="13"/>
            <p:extLst>
              <p:ext uri="{D42A27DB-BD31-4B8C-83A1-F6EECF244321}">
                <p14:modId xmlns:p14="http://schemas.microsoft.com/office/powerpoint/2010/main" val="3486696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1C3516-4BB2-4BF4-8D5B-0B36852C41BD}"/>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84AE91D3-25C7-4635-9103-93DF5283A9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305296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43ABE-A150-442D-8A65-63E296CBF5B9}"/>
              </a:ext>
            </a:extLst>
          </p:cNvPr>
          <p:cNvSpPr>
            <a:spLocks noGrp="1"/>
          </p:cNvSpPr>
          <p:nvPr>
            <p:ph type="title"/>
          </p:nvPr>
        </p:nvSpPr>
        <p:spPr/>
        <p:txBody>
          <a:bodyPr/>
          <a:lstStyle/>
          <a:p>
            <a:r>
              <a:rPr lang="en-US"/>
              <a:t>Facebook Facebook Impressions | TMNAS</a:t>
            </a:r>
          </a:p>
        </p:txBody>
      </p:sp>
      <p:graphicFrame>
        <p:nvGraphicFramePr>
          <p:cNvPr id="6" name="Chart Placeholder 5">
            <a:extLst>
              <a:ext uri="{FF2B5EF4-FFF2-40B4-BE49-F238E27FC236}">
                <a16:creationId xmlns:a16="http://schemas.microsoft.com/office/drawing/2014/main" id="{D253C393-27C6-4286-9354-6DB70E0A1C44}"/>
              </a:ext>
            </a:extLst>
          </p:cNvPr>
          <p:cNvGraphicFramePr>
            <a:graphicFrameLocks noGrp="1"/>
          </p:cNvGraphicFramePr>
          <p:nvPr>
            <p:ph type="chart" sz="quarter" idx="13"/>
            <p:extLst>
              <p:ext uri="{D42A27DB-BD31-4B8C-83A1-F6EECF244321}">
                <p14:modId xmlns:p14="http://schemas.microsoft.com/office/powerpoint/2010/main" val="36671928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982DBE-6457-445F-BA5A-DB8A22F0921F}"/>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E6F494F0-0CC7-4996-A5A6-E1C4EE2EC4D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904755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F57301-9148-4831-AC48-E3DC4AF6B883}"/>
              </a:ext>
            </a:extLst>
          </p:cNvPr>
          <p:cNvSpPr>
            <a:spLocks noGrp="1"/>
          </p:cNvSpPr>
          <p:nvPr>
            <p:ph type="title"/>
          </p:nvPr>
        </p:nvSpPr>
        <p:spPr/>
        <p:txBody>
          <a:bodyPr/>
          <a:lstStyle/>
          <a:p>
            <a:r>
              <a:rPr lang="en-US"/>
              <a:t>Facebook Own Posts Table | TMNAS - 1 of 4</a:t>
            </a:r>
          </a:p>
        </p:txBody>
      </p:sp>
      <p:graphicFrame>
        <p:nvGraphicFramePr>
          <p:cNvPr id="5" name="Table Placeholder 4">
            <a:extLst>
              <a:ext uri="{FF2B5EF4-FFF2-40B4-BE49-F238E27FC236}">
                <a16:creationId xmlns:a16="http://schemas.microsoft.com/office/drawing/2014/main" id="{CA0FFECF-C7EF-44F4-B2A5-A5C573043FA8}"/>
              </a:ext>
            </a:extLst>
          </p:cNvPr>
          <p:cNvGraphicFramePr>
            <a:graphicFrameLocks noGrp="1"/>
          </p:cNvGraphicFramePr>
          <p:nvPr>
            <p:ph type="tbl" sz="quarter" idx="13"/>
            <p:extLst>
              <p:ext uri="{D42A27DB-BD31-4B8C-83A1-F6EECF244321}">
                <p14:modId xmlns:p14="http://schemas.microsoft.com/office/powerpoint/2010/main" val="28706209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91414906"/>
                    </a:ext>
                  </a:extLst>
                </a:gridCol>
                <a:gridCol w="822960">
                  <a:extLst>
                    <a:ext uri="{9D8B030D-6E8A-4147-A177-3AD203B41FA5}">
                      <a16:colId xmlns:a16="http://schemas.microsoft.com/office/drawing/2014/main" val="1925336476"/>
                    </a:ext>
                  </a:extLst>
                </a:gridCol>
                <a:gridCol w="822960">
                  <a:extLst>
                    <a:ext uri="{9D8B030D-6E8A-4147-A177-3AD203B41FA5}">
                      <a16:colId xmlns:a16="http://schemas.microsoft.com/office/drawing/2014/main" val="2746874756"/>
                    </a:ext>
                  </a:extLst>
                </a:gridCol>
                <a:gridCol w="822960">
                  <a:extLst>
                    <a:ext uri="{9D8B030D-6E8A-4147-A177-3AD203B41FA5}">
                      <a16:colId xmlns:a16="http://schemas.microsoft.com/office/drawing/2014/main" val="759500535"/>
                    </a:ext>
                  </a:extLst>
                </a:gridCol>
                <a:gridCol w="822960">
                  <a:extLst>
                    <a:ext uri="{9D8B030D-6E8A-4147-A177-3AD203B41FA5}">
                      <a16:colId xmlns:a16="http://schemas.microsoft.com/office/drawing/2014/main" val="1709020626"/>
                    </a:ext>
                  </a:extLst>
                </a:gridCol>
                <a:gridCol w="822960">
                  <a:extLst>
                    <a:ext uri="{9D8B030D-6E8A-4147-A177-3AD203B41FA5}">
                      <a16:colId xmlns:a16="http://schemas.microsoft.com/office/drawing/2014/main" val="3093164031"/>
                    </a:ext>
                  </a:extLst>
                </a:gridCol>
                <a:gridCol w="822960">
                  <a:extLst>
                    <a:ext uri="{9D8B030D-6E8A-4147-A177-3AD203B41FA5}">
                      <a16:colId xmlns:a16="http://schemas.microsoft.com/office/drawing/2014/main" val="8369159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41558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- 2025-05-05 16:50:51</a:t>
                      </a:r>
                      <a:r>
                        <a:rPr kumimoji="0" lang="en-US" sz="1000" b="0" i="0" u="none" strike="noStrike" kern="1200" cap="none" spc="0" normalizeH="0" baseline="0" noProof="0">
                          <a:ln>
                            <a:noFill/>
                          </a:ln>
                          <a:solidFill>
                            <a:prstClr val="black"/>
                          </a:solidFill>
                          <a:effectLst/>
                          <a:uLnTx/>
                          <a:uFillTx/>
                          <a:latin typeface="Calibri"/>
                          <a:ea typeface="+mn-ea"/>
                          <a:cs typeface="+mn-cs"/>
                        </a:rPr>
                        <a:t>
 From the office to the finish line! 🏃‍♀️ This weekend, a few of our incredible employees took on the Broad Street Run, a 10-mile race through the heart of Philadelphia. Their dedication and unstoppable drive were on full display as they powered through every mile. We couldn’t be more proud of their achievements! 💪 #broadstreetrun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7.6531 %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55203192"/>
                  </a:ext>
                </a:extLst>
              </a:tr>
            </a:tbl>
          </a:graphicData>
        </a:graphic>
      </p:graphicFrame>
      <p:sp>
        <p:nvSpPr>
          <p:cNvPr id="4" name="Text Placeholder 3">
            <a:extLst>
              <a:ext uri="{FF2B5EF4-FFF2-40B4-BE49-F238E27FC236}">
                <a16:creationId xmlns:a16="http://schemas.microsoft.com/office/drawing/2014/main" id="{729FD1A0-0380-44EA-A3A4-3B177D25447B}"/>
              </a:ext>
            </a:extLst>
          </p:cNvPr>
          <p:cNvSpPr>
            <a:spLocks noGrp="1"/>
          </p:cNvSpPr>
          <p:nvPr>
            <p:ph type="body" sz="quarter" idx="14"/>
          </p:nvPr>
        </p:nvSpPr>
        <p:spPr/>
        <p:txBody>
          <a:bodyPr/>
          <a:lstStyle/>
          <a:p>
            <a:r>
              <a:rPr lang="en-US"/>
              <a:t>04/01/2025 - 06/30/2025</a:t>
            </a:r>
          </a:p>
        </p:txBody>
      </p:sp>
    </p:spTree>
    <p:extLst>
      <p:ext uri="{BB962C8B-B14F-4D97-AF65-F5344CB8AC3E}">
        <p14:creationId xmlns:p14="http://schemas.microsoft.com/office/powerpoint/2010/main" val="40363815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B52CF-0D6F-4B93-9904-3F8AF8A67F08}"/>
              </a:ext>
            </a:extLst>
          </p:cNvPr>
          <p:cNvSpPr>
            <a:spLocks noGrp="1"/>
          </p:cNvSpPr>
          <p:nvPr>
            <p:ph type="title"/>
          </p:nvPr>
        </p:nvSpPr>
        <p:spPr/>
        <p:txBody>
          <a:bodyPr/>
          <a:lstStyle/>
          <a:p>
            <a:r>
              <a:rPr lang="en-US"/>
              <a:t>Facebook Own Posts Table | TMNAS - 2 of 4</a:t>
            </a:r>
          </a:p>
        </p:txBody>
      </p:sp>
      <p:graphicFrame>
        <p:nvGraphicFramePr>
          <p:cNvPr id="5" name="Table Placeholder 4">
            <a:extLst>
              <a:ext uri="{FF2B5EF4-FFF2-40B4-BE49-F238E27FC236}">
                <a16:creationId xmlns:a16="http://schemas.microsoft.com/office/drawing/2014/main" id="{C438A35E-543D-4CD9-AFA4-B886BE59B23D}"/>
              </a:ext>
            </a:extLst>
          </p:cNvPr>
          <p:cNvGraphicFramePr>
            <a:graphicFrameLocks noGrp="1"/>
          </p:cNvGraphicFramePr>
          <p:nvPr>
            <p:ph type="tbl" sz="quarter" idx="13"/>
            <p:extLst>
              <p:ext uri="{D42A27DB-BD31-4B8C-83A1-F6EECF244321}">
                <p14:modId xmlns:p14="http://schemas.microsoft.com/office/powerpoint/2010/main" val="24096192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26135419"/>
                    </a:ext>
                  </a:extLst>
                </a:gridCol>
                <a:gridCol w="822960">
                  <a:extLst>
                    <a:ext uri="{9D8B030D-6E8A-4147-A177-3AD203B41FA5}">
                      <a16:colId xmlns:a16="http://schemas.microsoft.com/office/drawing/2014/main" val="1690306923"/>
                    </a:ext>
                  </a:extLst>
                </a:gridCol>
                <a:gridCol w="822960">
                  <a:extLst>
                    <a:ext uri="{9D8B030D-6E8A-4147-A177-3AD203B41FA5}">
                      <a16:colId xmlns:a16="http://schemas.microsoft.com/office/drawing/2014/main" val="3327613801"/>
                    </a:ext>
                  </a:extLst>
                </a:gridCol>
                <a:gridCol w="822960">
                  <a:extLst>
                    <a:ext uri="{9D8B030D-6E8A-4147-A177-3AD203B41FA5}">
                      <a16:colId xmlns:a16="http://schemas.microsoft.com/office/drawing/2014/main" val="2459396538"/>
                    </a:ext>
                  </a:extLst>
                </a:gridCol>
                <a:gridCol w="822960">
                  <a:extLst>
                    <a:ext uri="{9D8B030D-6E8A-4147-A177-3AD203B41FA5}">
                      <a16:colId xmlns:a16="http://schemas.microsoft.com/office/drawing/2014/main" val="3159485927"/>
                    </a:ext>
                  </a:extLst>
                </a:gridCol>
                <a:gridCol w="822960">
                  <a:extLst>
                    <a:ext uri="{9D8B030D-6E8A-4147-A177-3AD203B41FA5}">
                      <a16:colId xmlns:a16="http://schemas.microsoft.com/office/drawing/2014/main" val="861709240"/>
                    </a:ext>
                  </a:extLst>
                </a:gridCol>
                <a:gridCol w="822960">
                  <a:extLst>
                    <a:ext uri="{9D8B030D-6E8A-4147-A177-3AD203B41FA5}">
                      <a16:colId xmlns:a16="http://schemas.microsoft.com/office/drawing/2014/main" val="13077800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549828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- 2025-04-14 16:34:26</a:t>
                      </a:r>
                      <a:r>
                        <a:rPr kumimoji="0" lang="en-US" sz="1000" b="0" i="0" u="none" strike="noStrike" kern="1200" cap="none" spc="0" normalizeH="0" baseline="0" noProof="0">
                          <a:ln>
                            <a:noFill/>
                          </a:ln>
                          <a:solidFill>
                            <a:prstClr val="black"/>
                          </a:solidFill>
                          <a:effectLst/>
                          <a:uLnTx/>
                          <a:uFillTx/>
                          <a:latin typeface="Calibri"/>
                          <a:ea typeface="+mn-ea"/>
                          <a:cs typeface="+mn-cs"/>
                        </a:rPr>
                        <a:t>
 The annual six-month intensive Tokio Marine Emerging Leaders Program officially commenced last week in Miami, FL. This year, we’re proud to once again have two teams representing TMNAS, which contribute to the largest program participant count to date, with 74 participants representative of 11 Tokio Marine Group Companies from around the world.
The program’s goal is for each Group Company’s team to develop a business process improvement project. Projects can produce innovative solutions and cost-saving opportunities for their Group Company.
At the end of long days of educational programming, participants engaged in a team-building activity for charity, and a dinner cruise around the Miami Bay.
Keep an eye out for more updates from our ELP class of 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6.6327 %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323272658"/>
                  </a:ext>
                </a:extLst>
              </a:tr>
            </a:tbl>
          </a:graphicData>
        </a:graphic>
      </p:graphicFrame>
      <p:sp>
        <p:nvSpPr>
          <p:cNvPr id="4" name="Text Placeholder 3">
            <a:extLst>
              <a:ext uri="{FF2B5EF4-FFF2-40B4-BE49-F238E27FC236}">
                <a16:creationId xmlns:a16="http://schemas.microsoft.com/office/drawing/2014/main" id="{BDE48F6C-E210-47B4-A732-8A7F10CF53B2}"/>
              </a:ext>
            </a:extLst>
          </p:cNvPr>
          <p:cNvSpPr>
            <a:spLocks noGrp="1"/>
          </p:cNvSpPr>
          <p:nvPr>
            <p:ph type="body" sz="quarter" idx="14"/>
          </p:nvPr>
        </p:nvSpPr>
        <p:spPr/>
        <p:txBody>
          <a:bodyPr/>
          <a:lstStyle/>
          <a:p>
            <a:r>
              <a:rPr lang="en-US"/>
              <a:t>04/01/2025 - 06/30/2025</a:t>
            </a:r>
          </a:p>
        </p:txBody>
      </p:sp>
    </p:spTree>
    <p:extLst>
      <p:ext uri="{BB962C8B-B14F-4D97-AF65-F5344CB8AC3E}">
        <p14:creationId xmlns:p14="http://schemas.microsoft.com/office/powerpoint/2010/main" val="13230554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6A8E7-7D97-4DEC-9565-CABEBE32D790}"/>
              </a:ext>
            </a:extLst>
          </p:cNvPr>
          <p:cNvSpPr>
            <a:spLocks noGrp="1"/>
          </p:cNvSpPr>
          <p:nvPr>
            <p:ph type="title"/>
          </p:nvPr>
        </p:nvSpPr>
        <p:spPr/>
        <p:txBody>
          <a:bodyPr/>
          <a:lstStyle/>
          <a:p>
            <a:r>
              <a:rPr lang="en-US"/>
              <a:t>Facebook Own Posts Table | TMNAS - 3 of 4</a:t>
            </a:r>
          </a:p>
        </p:txBody>
      </p:sp>
      <p:graphicFrame>
        <p:nvGraphicFramePr>
          <p:cNvPr id="5" name="Table Placeholder 4">
            <a:extLst>
              <a:ext uri="{FF2B5EF4-FFF2-40B4-BE49-F238E27FC236}">
                <a16:creationId xmlns:a16="http://schemas.microsoft.com/office/drawing/2014/main" id="{EA2467BB-3824-4E3A-BF84-52715EB7723F}"/>
              </a:ext>
            </a:extLst>
          </p:cNvPr>
          <p:cNvGraphicFramePr>
            <a:graphicFrameLocks noGrp="1"/>
          </p:cNvGraphicFramePr>
          <p:nvPr>
            <p:ph type="tbl" sz="quarter" idx="13"/>
            <p:extLst>
              <p:ext uri="{D42A27DB-BD31-4B8C-83A1-F6EECF244321}">
                <p14:modId xmlns:p14="http://schemas.microsoft.com/office/powerpoint/2010/main" val="2546571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8832471"/>
                    </a:ext>
                  </a:extLst>
                </a:gridCol>
                <a:gridCol w="822960">
                  <a:extLst>
                    <a:ext uri="{9D8B030D-6E8A-4147-A177-3AD203B41FA5}">
                      <a16:colId xmlns:a16="http://schemas.microsoft.com/office/drawing/2014/main" val="3851064493"/>
                    </a:ext>
                  </a:extLst>
                </a:gridCol>
                <a:gridCol w="822960">
                  <a:extLst>
                    <a:ext uri="{9D8B030D-6E8A-4147-A177-3AD203B41FA5}">
                      <a16:colId xmlns:a16="http://schemas.microsoft.com/office/drawing/2014/main" val="1270375727"/>
                    </a:ext>
                  </a:extLst>
                </a:gridCol>
                <a:gridCol w="822960">
                  <a:extLst>
                    <a:ext uri="{9D8B030D-6E8A-4147-A177-3AD203B41FA5}">
                      <a16:colId xmlns:a16="http://schemas.microsoft.com/office/drawing/2014/main" val="1863982949"/>
                    </a:ext>
                  </a:extLst>
                </a:gridCol>
                <a:gridCol w="822960">
                  <a:extLst>
                    <a:ext uri="{9D8B030D-6E8A-4147-A177-3AD203B41FA5}">
                      <a16:colId xmlns:a16="http://schemas.microsoft.com/office/drawing/2014/main" val="4212633840"/>
                    </a:ext>
                  </a:extLst>
                </a:gridCol>
                <a:gridCol w="822960">
                  <a:extLst>
                    <a:ext uri="{9D8B030D-6E8A-4147-A177-3AD203B41FA5}">
                      <a16:colId xmlns:a16="http://schemas.microsoft.com/office/drawing/2014/main" val="2946879373"/>
                    </a:ext>
                  </a:extLst>
                </a:gridCol>
                <a:gridCol w="822960">
                  <a:extLst>
                    <a:ext uri="{9D8B030D-6E8A-4147-A177-3AD203B41FA5}">
                      <a16:colId xmlns:a16="http://schemas.microsoft.com/office/drawing/2014/main" val="4132979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6670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- 2025-05-15 16:17:07</a:t>
                      </a:r>
                      <a:r>
                        <a:rPr kumimoji="0" lang="en-US" sz="1000" b="0" i="0" u="none" strike="noStrike" kern="1200" cap="none" spc="0" normalizeH="0" baseline="0" noProof="0">
                          <a:ln>
                            <a:noFill/>
                          </a:ln>
                          <a:solidFill>
                            <a:prstClr val="black"/>
                          </a:solidFill>
                          <a:effectLst/>
                          <a:uLnTx/>
                          <a:uFillTx/>
                          <a:latin typeface="Calibri"/>
                          <a:ea typeface="+mn-ea"/>
                          <a:cs typeface="+mn-cs"/>
                        </a:rPr>
                        <a:t>
 Laughter, energy, and tiny footsteps filled the office as we welcomed the children and grandchildren of some of our amazing employees! 
In celebration of Take Your Child to Work Day, we invited our extended work family in for a special visit. What made it truly meaningful? The reminder that behind every hardworking team member is a family cheering them on. ❤️
Stay tuned for more behind-the-scenes moments!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6.6327 %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211174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- 2025-05-30 10:30:24</a:t>
                      </a:r>
                      <a:r>
                        <a:rPr kumimoji="0" lang="en-US" sz="1000" b="0" i="0" u="none" strike="noStrike" kern="1200" cap="none" spc="0" normalizeH="0" baseline="0" noProof="0">
                          <a:ln>
                            <a:noFill/>
                          </a:ln>
                          <a:solidFill>
                            <a:prstClr val="black"/>
                          </a:solidFill>
                          <a:effectLst/>
                          <a:uLnTx/>
                          <a:uFillTx/>
                          <a:latin typeface="Calibri"/>
                          <a:ea typeface="+mn-ea"/>
                          <a:cs typeface="+mn-cs"/>
                        </a:rPr>
                        <a:t>
 The countdown is on! 🐉🔥 Next Saturday, our TMNAS Dragon Boat Team hits the water at the Independence Dragon Boat Regatta in Philadelphia. They've trained hard, paddled strong, and now it’s time to show what they’re made of. Let’s flood them with support and cheer them across that finish 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5.0761 %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616915273"/>
                  </a:ext>
                </a:extLst>
              </a:tr>
            </a:tbl>
          </a:graphicData>
        </a:graphic>
      </p:graphicFrame>
      <p:sp>
        <p:nvSpPr>
          <p:cNvPr id="4" name="Text Placeholder 3">
            <a:extLst>
              <a:ext uri="{FF2B5EF4-FFF2-40B4-BE49-F238E27FC236}">
                <a16:creationId xmlns:a16="http://schemas.microsoft.com/office/drawing/2014/main" id="{9D148E02-D1F6-4AFE-A871-A3AFC36223A1}"/>
              </a:ext>
            </a:extLst>
          </p:cNvPr>
          <p:cNvSpPr>
            <a:spLocks noGrp="1"/>
          </p:cNvSpPr>
          <p:nvPr>
            <p:ph type="body" sz="quarter" idx="14"/>
          </p:nvPr>
        </p:nvSpPr>
        <p:spPr/>
        <p:txBody>
          <a:bodyPr/>
          <a:lstStyle/>
          <a:p>
            <a:r>
              <a:rPr lang="en-US"/>
              <a:t>04/01/2025 - 06/30/2025</a:t>
            </a:r>
          </a:p>
        </p:txBody>
      </p:sp>
    </p:spTree>
    <p:extLst>
      <p:ext uri="{BB962C8B-B14F-4D97-AF65-F5344CB8AC3E}">
        <p14:creationId xmlns:p14="http://schemas.microsoft.com/office/powerpoint/2010/main" val="18009585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44FFC-F105-4C87-B209-0A98AA796B51}"/>
              </a:ext>
            </a:extLst>
          </p:cNvPr>
          <p:cNvSpPr>
            <a:spLocks noGrp="1"/>
          </p:cNvSpPr>
          <p:nvPr>
            <p:ph type="title"/>
          </p:nvPr>
        </p:nvSpPr>
        <p:spPr/>
        <p:txBody>
          <a:bodyPr/>
          <a:lstStyle/>
          <a:p>
            <a:r>
              <a:rPr lang="en-US"/>
              <a:t>Facebook Own Posts Table | TMNAS - 4 of 4</a:t>
            </a:r>
          </a:p>
        </p:txBody>
      </p:sp>
      <p:graphicFrame>
        <p:nvGraphicFramePr>
          <p:cNvPr id="5" name="Table Placeholder 4">
            <a:extLst>
              <a:ext uri="{FF2B5EF4-FFF2-40B4-BE49-F238E27FC236}">
                <a16:creationId xmlns:a16="http://schemas.microsoft.com/office/drawing/2014/main" id="{FA6CB65C-46BE-4D81-8698-CE33FC9C7940}"/>
              </a:ext>
            </a:extLst>
          </p:cNvPr>
          <p:cNvGraphicFramePr>
            <a:graphicFrameLocks noGrp="1"/>
          </p:cNvGraphicFramePr>
          <p:nvPr>
            <p:ph type="tbl" sz="quarter" idx="13"/>
            <p:extLst>
              <p:ext uri="{D42A27DB-BD31-4B8C-83A1-F6EECF244321}">
                <p14:modId xmlns:p14="http://schemas.microsoft.com/office/powerpoint/2010/main" val="24777589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55529325"/>
                    </a:ext>
                  </a:extLst>
                </a:gridCol>
                <a:gridCol w="822960">
                  <a:extLst>
                    <a:ext uri="{9D8B030D-6E8A-4147-A177-3AD203B41FA5}">
                      <a16:colId xmlns:a16="http://schemas.microsoft.com/office/drawing/2014/main" val="1653628356"/>
                    </a:ext>
                  </a:extLst>
                </a:gridCol>
                <a:gridCol w="822960">
                  <a:extLst>
                    <a:ext uri="{9D8B030D-6E8A-4147-A177-3AD203B41FA5}">
                      <a16:colId xmlns:a16="http://schemas.microsoft.com/office/drawing/2014/main" val="1193957966"/>
                    </a:ext>
                  </a:extLst>
                </a:gridCol>
                <a:gridCol w="822960">
                  <a:extLst>
                    <a:ext uri="{9D8B030D-6E8A-4147-A177-3AD203B41FA5}">
                      <a16:colId xmlns:a16="http://schemas.microsoft.com/office/drawing/2014/main" val="2673701780"/>
                    </a:ext>
                  </a:extLst>
                </a:gridCol>
                <a:gridCol w="822960">
                  <a:extLst>
                    <a:ext uri="{9D8B030D-6E8A-4147-A177-3AD203B41FA5}">
                      <a16:colId xmlns:a16="http://schemas.microsoft.com/office/drawing/2014/main" val="147000078"/>
                    </a:ext>
                  </a:extLst>
                </a:gridCol>
                <a:gridCol w="822960">
                  <a:extLst>
                    <a:ext uri="{9D8B030D-6E8A-4147-A177-3AD203B41FA5}">
                      <a16:colId xmlns:a16="http://schemas.microsoft.com/office/drawing/2014/main" val="1267825542"/>
                    </a:ext>
                  </a:extLst>
                </a:gridCol>
                <a:gridCol w="822960">
                  <a:extLst>
                    <a:ext uri="{9D8B030D-6E8A-4147-A177-3AD203B41FA5}">
                      <a16:colId xmlns:a16="http://schemas.microsoft.com/office/drawing/2014/main" val="19627260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872348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- 2025-06-09 16:49:20</a:t>
                      </a:r>
                      <a:r>
                        <a:rPr kumimoji="0" lang="en-US" sz="1000" b="0" i="0" u="none" strike="noStrike" kern="1200" cap="none" spc="0" normalizeH="0" baseline="0" noProof="0">
                          <a:ln>
                            <a:noFill/>
                          </a:ln>
                          <a:solidFill>
                            <a:prstClr val="black"/>
                          </a:solidFill>
                          <a:effectLst/>
                          <a:uLnTx/>
                          <a:uFillTx/>
                          <a:latin typeface="Calibri"/>
                          <a:ea typeface="+mn-ea"/>
                          <a:cs typeface="+mn-cs"/>
                        </a:rPr>
                        <a:t>
 This past Saturday, our 2025 Dragon Boat Team paddled in the Independence Dragon Boat Regatta on Kelly Drive! Rain or shine, Team TMNAS showed up with determination and spirit. We got stronger with every race and though we didn't medal this year, it was a day full of teamwork and great memories which is what really counts. Go Team TMNAS!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5.0761 %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662055275"/>
                  </a:ext>
                </a:extLst>
              </a:tr>
            </a:tbl>
          </a:graphicData>
        </a:graphic>
      </p:graphicFrame>
      <p:sp>
        <p:nvSpPr>
          <p:cNvPr id="4" name="Text Placeholder 3">
            <a:extLst>
              <a:ext uri="{FF2B5EF4-FFF2-40B4-BE49-F238E27FC236}">
                <a16:creationId xmlns:a16="http://schemas.microsoft.com/office/drawing/2014/main" id="{F454F1A4-9BE8-4E35-9E44-FE199836D251}"/>
              </a:ext>
            </a:extLst>
          </p:cNvPr>
          <p:cNvSpPr>
            <a:spLocks noGrp="1"/>
          </p:cNvSpPr>
          <p:nvPr>
            <p:ph type="body" sz="quarter" idx="14"/>
          </p:nvPr>
        </p:nvSpPr>
        <p:spPr/>
        <p:txBody>
          <a:bodyPr/>
          <a:lstStyle/>
          <a:p>
            <a:r>
              <a:rPr lang="en-US"/>
              <a:t>04/01/2025 - 06/30/2025</a:t>
            </a:r>
          </a:p>
        </p:txBody>
      </p:sp>
    </p:spTree>
    <p:extLst>
      <p:ext uri="{BB962C8B-B14F-4D97-AF65-F5344CB8AC3E}">
        <p14:creationId xmlns:p14="http://schemas.microsoft.com/office/powerpoint/2010/main" val="25039155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48DE93-DCD9-4483-B44A-62526EADF9B6}"/>
              </a:ext>
            </a:extLst>
          </p:cNvPr>
          <p:cNvSpPr>
            <a:spLocks noGrp="1"/>
          </p:cNvSpPr>
          <p:nvPr>
            <p:ph type="title"/>
          </p:nvPr>
        </p:nvSpPr>
        <p:spPr/>
        <p:txBody>
          <a:bodyPr/>
          <a:lstStyle/>
          <a:p>
            <a:r>
              <a:rPr lang="en-US"/>
              <a:t>Twitter Key Metrics Table | TMNAS</a:t>
            </a:r>
          </a:p>
        </p:txBody>
      </p:sp>
      <p:graphicFrame>
        <p:nvGraphicFramePr>
          <p:cNvPr id="5" name="Table Placeholder 4">
            <a:extLst>
              <a:ext uri="{FF2B5EF4-FFF2-40B4-BE49-F238E27FC236}">
                <a16:creationId xmlns:a16="http://schemas.microsoft.com/office/drawing/2014/main" id="{6C33FE5A-00C5-4C38-919E-19A800D15CED}"/>
              </a:ext>
            </a:extLst>
          </p:cNvPr>
          <p:cNvGraphicFramePr>
            <a:graphicFrameLocks noGrp="1"/>
          </p:cNvGraphicFramePr>
          <p:nvPr>
            <p:ph type="tbl" sz="quarter" idx="13"/>
            <p:extLst>
              <p:ext uri="{D42A27DB-BD31-4B8C-83A1-F6EECF244321}">
                <p14:modId xmlns:p14="http://schemas.microsoft.com/office/powerpoint/2010/main" val="5763287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920713515"/>
                    </a:ext>
                  </a:extLst>
                </a:gridCol>
                <a:gridCol w="576072">
                  <a:extLst>
                    <a:ext uri="{9D8B030D-6E8A-4147-A177-3AD203B41FA5}">
                      <a16:colId xmlns:a16="http://schemas.microsoft.com/office/drawing/2014/main" val="1581739896"/>
                    </a:ext>
                  </a:extLst>
                </a:gridCol>
                <a:gridCol w="576072">
                  <a:extLst>
                    <a:ext uri="{9D8B030D-6E8A-4147-A177-3AD203B41FA5}">
                      <a16:colId xmlns:a16="http://schemas.microsoft.com/office/drawing/2014/main" val="897044644"/>
                    </a:ext>
                  </a:extLst>
                </a:gridCol>
                <a:gridCol w="576072">
                  <a:extLst>
                    <a:ext uri="{9D8B030D-6E8A-4147-A177-3AD203B41FA5}">
                      <a16:colId xmlns:a16="http://schemas.microsoft.com/office/drawing/2014/main" val="3225974112"/>
                    </a:ext>
                  </a:extLst>
                </a:gridCol>
                <a:gridCol w="576072">
                  <a:extLst>
                    <a:ext uri="{9D8B030D-6E8A-4147-A177-3AD203B41FA5}">
                      <a16:colId xmlns:a16="http://schemas.microsoft.com/office/drawing/2014/main" val="1815420357"/>
                    </a:ext>
                  </a:extLst>
                </a:gridCol>
                <a:gridCol w="576072">
                  <a:extLst>
                    <a:ext uri="{9D8B030D-6E8A-4147-A177-3AD203B41FA5}">
                      <a16:colId xmlns:a16="http://schemas.microsoft.com/office/drawing/2014/main" val="22617329"/>
                    </a:ext>
                  </a:extLst>
                </a:gridCol>
                <a:gridCol w="576072">
                  <a:extLst>
                    <a:ext uri="{9D8B030D-6E8A-4147-A177-3AD203B41FA5}">
                      <a16:colId xmlns:a16="http://schemas.microsoft.com/office/drawing/2014/main" val="965665283"/>
                    </a:ext>
                  </a:extLst>
                </a:gridCol>
                <a:gridCol w="576072">
                  <a:extLst>
                    <a:ext uri="{9D8B030D-6E8A-4147-A177-3AD203B41FA5}">
                      <a16:colId xmlns:a16="http://schemas.microsoft.com/office/drawing/2014/main" val="2029041819"/>
                    </a:ext>
                  </a:extLst>
                </a:gridCol>
                <a:gridCol w="576072">
                  <a:extLst>
                    <a:ext uri="{9D8B030D-6E8A-4147-A177-3AD203B41FA5}">
                      <a16:colId xmlns:a16="http://schemas.microsoft.com/office/drawing/2014/main" val="1955958844"/>
                    </a:ext>
                  </a:extLst>
                </a:gridCol>
                <a:gridCol w="576072">
                  <a:extLst>
                    <a:ext uri="{9D8B030D-6E8A-4147-A177-3AD203B41FA5}">
                      <a16:colId xmlns:a16="http://schemas.microsoft.com/office/drawing/2014/main" val="321962073"/>
                    </a:ext>
                  </a:extLst>
                </a:gridCol>
                <a:gridCol w="576072">
                  <a:extLst>
                    <a:ext uri="{9D8B030D-6E8A-4147-A177-3AD203B41FA5}">
                      <a16:colId xmlns:a16="http://schemas.microsoft.com/office/drawing/2014/main" val="174754652"/>
                    </a:ext>
                  </a:extLst>
                </a:gridCol>
                <a:gridCol w="576072">
                  <a:extLst>
                    <a:ext uri="{9D8B030D-6E8A-4147-A177-3AD203B41FA5}">
                      <a16:colId xmlns:a16="http://schemas.microsoft.com/office/drawing/2014/main" val="3997027766"/>
                    </a:ext>
                  </a:extLst>
                </a:gridCol>
                <a:gridCol w="576072">
                  <a:extLst>
                    <a:ext uri="{9D8B030D-6E8A-4147-A177-3AD203B41FA5}">
                      <a16:colId xmlns:a16="http://schemas.microsoft.com/office/drawing/2014/main" val="1102068123"/>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704763872"/>
                  </a:ext>
                </a:extLst>
              </a:tr>
              <a:tr h="370840">
                <a:tc>
                  <a:txBody>
                    <a:bodyPr/>
                    <a:lstStyle/>
                    <a:p>
                      <a:r>
                        <a:rPr lang="en-US" sz="1000"/>
                        <a:t>194</a:t>
                      </a:r>
                    </a:p>
                  </a:txBody>
                  <a:tcPr/>
                </a:tc>
                <a:tc>
                  <a:txBody>
                    <a:bodyPr/>
                    <a:lstStyle/>
                    <a:p>
                      <a:r>
                        <a:rPr lang="en-US" sz="1000"/>
                        <a:t>-4</a:t>
                      </a:r>
                    </a:p>
                  </a:txBody>
                  <a:tcPr/>
                </a:tc>
                <a:tc>
                  <a:txBody>
                    <a:bodyPr/>
                    <a:lstStyle/>
                    <a:p>
                      <a:r>
                        <a:rPr lang="en-US" sz="1000"/>
                        <a:t>89</a:t>
                      </a:r>
                    </a:p>
                  </a:txBody>
                  <a:tcPr/>
                </a:tc>
                <a:tc>
                  <a:txBody>
                    <a:bodyPr/>
                    <a:lstStyle/>
                    <a:p>
                      <a:r>
                        <a:rPr lang="en-US" sz="1000"/>
                        <a:t>42</a:t>
                      </a:r>
                    </a:p>
                  </a:txBody>
                  <a:tcPr/>
                </a:tc>
                <a:tc>
                  <a:txBody>
                    <a:bodyPr/>
                    <a:lstStyle/>
                    <a:p>
                      <a:r>
                        <a:rPr lang="en-US" sz="1000"/>
                        <a:t>0</a:t>
                      </a:r>
                    </a:p>
                  </a:txBody>
                  <a:tcPr/>
                </a:tc>
                <a:tc>
                  <a:txBody>
                    <a:bodyPr/>
                    <a:lstStyle/>
                    <a:p>
                      <a:r>
                        <a:rPr lang="en-US" sz="1000"/>
                        <a:t>47</a:t>
                      </a:r>
                    </a:p>
                  </a:txBody>
                  <a:tcPr/>
                </a:tc>
                <a:tc>
                  <a:txBody>
                    <a:bodyPr/>
                    <a:lstStyle/>
                    <a:p>
                      <a:r>
                        <a:rPr lang="en-US" sz="1000"/>
                        <a:t>2</a:t>
                      </a:r>
                    </a:p>
                  </a:txBody>
                  <a:tcPr/>
                </a:tc>
                <a:tc>
                  <a:txBody>
                    <a:bodyPr/>
                    <a:lstStyle/>
                    <a:p>
                      <a:r>
                        <a:rPr lang="en-US" sz="1000"/>
                        <a:t>1</a:t>
                      </a:r>
                    </a:p>
                  </a:txBody>
                  <a:tcPr/>
                </a:tc>
                <a:tc>
                  <a:txBody>
                    <a:bodyPr/>
                    <a:lstStyle/>
                    <a:p>
                      <a:r>
                        <a:rPr lang="en-US" sz="1000"/>
                        <a:t>15</a:t>
                      </a:r>
                    </a:p>
                  </a:txBody>
                  <a:tcPr/>
                </a:tc>
                <a:tc>
                  <a:txBody>
                    <a:bodyPr/>
                    <a:lstStyle/>
                    <a:p>
                      <a:r>
                        <a:rPr lang="en-US" sz="1000"/>
                        <a:t>29</a:t>
                      </a:r>
                    </a:p>
                  </a:txBody>
                  <a:tcPr/>
                </a:tc>
                <a:tc>
                  <a:txBody>
                    <a:bodyPr/>
                    <a:lstStyle/>
                    <a:p>
                      <a:r>
                        <a:rPr lang="en-US" sz="1000"/>
                        <a:t>6</a:t>
                      </a:r>
                    </a:p>
                  </a:txBody>
                  <a:tcPr/>
                </a:tc>
                <a:tc>
                  <a:txBody>
                    <a:bodyPr/>
                    <a:lstStyle/>
                    <a:p>
                      <a:r>
                        <a:rPr lang="en-US" sz="1000"/>
                        <a:t>0.5466 %</a:t>
                      </a:r>
                    </a:p>
                  </a:txBody>
                  <a:tcPr/>
                </a:tc>
                <a:tc>
                  <a:txBody>
                    <a:bodyPr/>
                    <a:lstStyle/>
                    <a:p>
                      <a:r>
                        <a:rPr lang="en-US" sz="1000"/>
                        <a:t>0.0 %</a:t>
                      </a:r>
                    </a:p>
                  </a:txBody>
                  <a:tcPr/>
                </a:tc>
                <a:extLst>
                  <a:ext uri="{0D108BD9-81ED-4DB2-BD59-A6C34878D82A}">
                    <a16:rowId xmlns:a16="http://schemas.microsoft.com/office/drawing/2014/main" val="205717069"/>
                  </a:ext>
                </a:extLst>
              </a:tr>
            </a:tbl>
          </a:graphicData>
        </a:graphic>
      </p:graphicFrame>
      <p:sp>
        <p:nvSpPr>
          <p:cNvPr id="4" name="Text Placeholder 3">
            <a:extLst>
              <a:ext uri="{FF2B5EF4-FFF2-40B4-BE49-F238E27FC236}">
                <a16:creationId xmlns:a16="http://schemas.microsoft.com/office/drawing/2014/main" id="{7305F2BA-8C87-4ED4-A35C-E656BB2D8E5B}"/>
              </a:ext>
            </a:extLst>
          </p:cNvPr>
          <p:cNvSpPr>
            <a:spLocks noGrp="1"/>
          </p:cNvSpPr>
          <p:nvPr>
            <p:ph type="body" sz="quarter" idx="14"/>
          </p:nvPr>
        </p:nvSpPr>
        <p:spPr/>
        <p:txBody>
          <a:bodyPr/>
          <a:lstStyle/>
          <a:p>
            <a:r>
              <a:rPr lang="en-US"/>
              <a:t>01/01/2025 - 06/30/2025</a:t>
            </a:r>
          </a:p>
        </p:txBody>
      </p:sp>
    </p:spTree>
    <p:extLst>
      <p:ext uri="{BB962C8B-B14F-4D97-AF65-F5344CB8AC3E}">
        <p14:creationId xmlns:p14="http://schemas.microsoft.com/office/powerpoint/2010/main" val="39311994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2BAE14-F39E-4718-87B6-0FE5A845CDB2}"/>
              </a:ext>
            </a:extLst>
          </p:cNvPr>
          <p:cNvSpPr>
            <a:spLocks noGrp="1"/>
          </p:cNvSpPr>
          <p:nvPr>
            <p:ph type="title"/>
          </p:nvPr>
        </p:nvSpPr>
        <p:spPr/>
        <p:txBody>
          <a:bodyPr/>
          <a:lstStyle/>
          <a:p>
            <a:r>
              <a:rPr lang="en-US"/>
              <a:t>Twitter Twitter Followers Change | TMNAS</a:t>
            </a:r>
          </a:p>
        </p:txBody>
      </p:sp>
      <p:graphicFrame>
        <p:nvGraphicFramePr>
          <p:cNvPr id="6" name="Chart Placeholder 5">
            <a:extLst>
              <a:ext uri="{FF2B5EF4-FFF2-40B4-BE49-F238E27FC236}">
                <a16:creationId xmlns:a16="http://schemas.microsoft.com/office/drawing/2014/main" id="{7F157554-E8E9-47D1-8E9F-3DC662760BEF}"/>
              </a:ext>
            </a:extLst>
          </p:cNvPr>
          <p:cNvGraphicFramePr>
            <a:graphicFrameLocks noGrp="1"/>
          </p:cNvGraphicFramePr>
          <p:nvPr>
            <p:ph type="chart" sz="quarter" idx="13"/>
            <p:extLst>
              <p:ext uri="{D42A27DB-BD31-4B8C-83A1-F6EECF244321}">
                <p14:modId xmlns:p14="http://schemas.microsoft.com/office/powerpoint/2010/main" val="7501605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17EE4E-09C3-4326-958E-C179A393D983}"/>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85ABDE07-3F8C-40B5-9263-D733E42326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437999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7C277F-D22D-4E20-BE90-F75CB0522442}"/>
              </a:ext>
            </a:extLst>
          </p:cNvPr>
          <p:cNvSpPr>
            <a:spLocks noGrp="1"/>
          </p:cNvSpPr>
          <p:nvPr>
            <p:ph type="title"/>
          </p:nvPr>
        </p:nvSpPr>
        <p:spPr/>
        <p:txBody>
          <a:bodyPr/>
          <a:lstStyle/>
          <a:p>
            <a:r>
              <a:rPr lang="en-US"/>
              <a:t>Twitter Average Interactions Per Tweet | TMNAS</a:t>
            </a:r>
          </a:p>
        </p:txBody>
      </p:sp>
      <p:graphicFrame>
        <p:nvGraphicFramePr>
          <p:cNvPr id="6" name="Chart Placeholder 5">
            <a:extLst>
              <a:ext uri="{FF2B5EF4-FFF2-40B4-BE49-F238E27FC236}">
                <a16:creationId xmlns:a16="http://schemas.microsoft.com/office/drawing/2014/main" id="{03AB3BC4-904E-420B-84D7-A20D8497583F}"/>
              </a:ext>
            </a:extLst>
          </p:cNvPr>
          <p:cNvGraphicFramePr>
            <a:graphicFrameLocks noGrp="1"/>
          </p:cNvGraphicFramePr>
          <p:nvPr>
            <p:ph type="chart" sz="quarter" idx="13"/>
            <p:extLst>
              <p:ext uri="{D42A27DB-BD31-4B8C-83A1-F6EECF244321}">
                <p14:modId xmlns:p14="http://schemas.microsoft.com/office/powerpoint/2010/main" val="37859578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E8A7592-C80C-441F-A8CD-7A86F5CB57CE}"/>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89618351-45D5-4A3E-9645-DB1FEE0B5C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365500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93F281-4FD0-4A64-9287-5C4BB0483C16}"/>
              </a:ext>
            </a:extLst>
          </p:cNvPr>
          <p:cNvSpPr>
            <a:spLocks noGrp="1"/>
          </p:cNvSpPr>
          <p:nvPr>
            <p:ph type="title"/>
          </p:nvPr>
        </p:nvSpPr>
        <p:spPr/>
        <p:txBody>
          <a:bodyPr/>
          <a:lstStyle/>
          <a:p>
            <a:r>
              <a:rPr lang="en-US"/>
              <a:t>Twitter Total Interactions Per Month | TMNAS</a:t>
            </a:r>
          </a:p>
        </p:txBody>
      </p:sp>
      <p:graphicFrame>
        <p:nvGraphicFramePr>
          <p:cNvPr id="6" name="Chart Placeholder 5">
            <a:extLst>
              <a:ext uri="{FF2B5EF4-FFF2-40B4-BE49-F238E27FC236}">
                <a16:creationId xmlns:a16="http://schemas.microsoft.com/office/drawing/2014/main" id="{77E9B34F-2113-428D-B2BE-C1A419134F41}"/>
              </a:ext>
            </a:extLst>
          </p:cNvPr>
          <p:cNvGraphicFramePr>
            <a:graphicFrameLocks noGrp="1"/>
          </p:cNvGraphicFramePr>
          <p:nvPr>
            <p:ph type="chart" sz="quarter" idx="13"/>
            <p:extLst>
              <p:ext uri="{D42A27DB-BD31-4B8C-83A1-F6EECF244321}">
                <p14:modId xmlns:p14="http://schemas.microsoft.com/office/powerpoint/2010/main" val="2413609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214CD2-9815-49BB-8253-D0A328F9EAA5}"/>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A4CAEBE4-F5DF-4313-8F01-31FC138840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45020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912DC-2F36-4FF0-B79B-DF2DF74E31FA}"/>
              </a:ext>
            </a:extLst>
          </p:cNvPr>
          <p:cNvSpPr>
            <a:spLocks noGrp="1"/>
          </p:cNvSpPr>
          <p:nvPr>
            <p:ph type="title"/>
          </p:nvPr>
        </p:nvSpPr>
        <p:spPr/>
        <p:txBody>
          <a:bodyPr/>
          <a:lstStyle/>
          <a:p>
            <a:r>
              <a:rPr lang="en-US"/>
              <a:t>Twitter Own and Retweeted Tweets Table | TMNAS</a:t>
            </a:r>
          </a:p>
        </p:txBody>
      </p:sp>
      <p:graphicFrame>
        <p:nvGraphicFramePr>
          <p:cNvPr id="5" name="Table Placeholder 4">
            <a:extLst>
              <a:ext uri="{FF2B5EF4-FFF2-40B4-BE49-F238E27FC236}">
                <a16:creationId xmlns:a16="http://schemas.microsoft.com/office/drawing/2014/main" id="{6F3AF0FC-3EA0-466F-85E3-7EB97DB297A2}"/>
              </a:ext>
            </a:extLst>
          </p:cNvPr>
          <p:cNvGraphicFramePr>
            <a:graphicFrameLocks noGrp="1"/>
          </p:cNvGraphicFramePr>
          <p:nvPr>
            <p:ph type="tbl" sz="quarter" idx="13"/>
            <p:extLst>
              <p:ext uri="{D42A27DB-BD31-4B8C-83A1-F6EECF244321}">
                <p14:modId xmlns:p14="http://schemas.microsoft.com/office/powerpoint/2010/main" val="18445292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782528484"/>
                    </a:ext>
                  </a:extLst>
                </a:gridCol>
                <a:gridCol w="1152144">
                  <a:extLst>
                    <a:ext uri="{9D8B030D-6E8A-4147-A177-3AD203B41FA5}">
                      <a16:colId xmlns:a16="http://schemas.microsoft.com/office/drawing/2014/main" val="2828816413"/>
                    </a:ext>
                  </a:extLst>
                </a:gridCol>
                <a:gridCol w="1152144">
                  <a:extLst>
                    <a:ext uri="{9D8B030D-6E8A-4147-A177-3AD203B41FA5}">
                      <a16:colId xmlns:a16="http://schemas.microsoft.com/office/drawing/2014/main" val="3127257041"/>
                    </a:ext>
                  </a:extLst>
                </a:gridCol>
                <a:gridCol w="1152144">
                  <a:extLst>
                    <a:ext uri="{9D8B030D-6E8A-4147-A177-3AD203B41FA5}">
                      <a16:colId xmlns:a16="http://schemas.microsoft.com/office/drawing/2014/main" val="295059674"/>
                    </a:ext>
                  </a:extLst>
                </a:gridCol>
                <a:gridCol w="1152144">
                  <a:extLst>
                    <a:ext uri="{9D8B030D-6E8A-4147-A177-3AD203B41FA5}">
                      <a16:colId xmlns:a16="http://schemas.microsoft.com/office/drawing/2014/main" val="1419109837"/>
                    </a:ext>
                  </a:extLst>
                </a:gridCol>
                <a:gridCol w="1152144">
                  <a:extLst>
                    <a:ext uri="{9D8B030D-6E8A-4147-A177-3AD203B41FA5}">
                      <a16:colId xmlns:a16="http://schemas.microsoft.com/office/drawing/2014/main" val="584037638"/>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2925275545"/>
                  </a:ext>
                </a:extLst>
              </a:tr>
              <a:tr h="370840">
                <a:tc>
                  <a:txBody>
                    <a:bodyPr/>
                    <a:lstStyle/>
                    <a:p>
                      <a:r>
                        <a:rPr lang="en-US" sz="1000" b="1"/>
                        <a:t>@TMNA_Services - 2025-04-09 12:01:40</a:t>
                      </a:r>
                      <a:r>
                        <a:rPr lang="en-US" sz="1000"/>
                        <a:t>
 We’re thrilled to support the Impact Library Program (@LtlFreeLibrary) as our April Charity of the Month for the second year in a row!</a:t>
                      </a:r>
                    </a:p>
                  </a:txBody>
                  <a:tcPr/>
                </a:tc>
                <a:tc>
                  <a:txBody>
                    <a:bodyPr/>
                    <a:lstStyle/>
                    <a:p>
                      <a:r>
                        <a:rPr lang="en-US" sz="1000"/>
                        <a:t>1</a:t>
                      </a:r>
                    </a:p>
                  </a:txBody>
                  <a:tcPr/>
                </a:tc>
                <a:tc>
                  <a:txBody>
                    <a:bodyPr/>
                    <a:lstStyle/>
                    <a:p>
                      <a:r>
                        <a:rPr lang="en-US" sz="1000"/>
                        <a:t>2</a:t>
                      </a:r>
                    </a:p>
                  </a:txBody>
                  <a:tcPr/>
                </a:tc>
                <a:tc>
                  <a:txBody>
                    <a:bodyPr/>
                    <a:lstStyle/>
                    <a:p>
                      <a:r>
                        <a:rPr lang="en-US" sz="1000"/>
                        <a:t>1</a:t>
                      </a:r>
                    </a:p>
                  </a:txBody>
                  <a:tcPr/>
                </a:tc>
                <a:tc>
                  <a:txBody>
                    <a:bodyPr/>
                    <a:lstStyle/>
                    <a:p>
                      <a:r>
                        <a:rPr lang="en-US" sz="1000"/>
                        <a:t>4</a:t>
                      </a:r>
                    </a:p>
                  </a:txBody>
                  <a:tcPr/>
                </a:tc>
                <a:tc>
                  <a:txBody>
                    <a:bodyPr/>
                    <a:lstStyle/>
                    <a:p>
                      <a:r>
                        <a:rPr lang="en-US" sz="1000"/>
                        <a:t>2.0619 %</a:t>
                      </a:r>
                    </a:p>
                  </a:txBody>
                  <a:tcPr/>
                </a:tc>
                <a:extLst>
                  <a:ext uri="{0D108BD9-81ED-4DB2-BD59-A6C34878D82A}">
                    <a16:rowId xmlns:a16="http://schemas.microsoft.com/office/drawing/2014/main" val="4257423455"/>
                  </a:ext>
                </a:extLst>
              </a:tr>
              <a:tr h="370840">
                <a:tc>
                  <a:txBody>
                    <a:bodyPr/>
                    <a:lstStyle/>
                    <a:p>
                      <a:r>
                        <a:rPr lang="en-US" sz="1000" b="1"/>
                        <a:t>@TMNA_Services - 2025-05-22 16:11:21</a:t>
                      </a:r>
                      <a:r>
                        <a:rPr lang="en-US" sz="1000"/>
                        <a:t>
 We're proud to share that TMNAS made The Inquirer’s Top Workplaces list for the 10th year in a row, earning the #2 spot out of 51 Midsize Companies! 🎉</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tc>
                  <a:txBody>
                    <a:bodyPr/>
                    <a:lstStyle/>
                    <a:p>
                      <a:r>
                        <a:rPr lang="en-US" sz="1000"/>
                        <a:t>2</a:t>
                      </a:r>
                    </a:p>
                  </a:txBody>
                  <a:tcPr/>
                </a:tc>
                <a:tc>
                  <a:txBody>
                    <a:bodyPr/>
                    <a:lstStyle/>
                    <a:p>
                      <a:r>
                        <a:rPr lang="en-US" sz="1000"/>
                        <a:t>1.0363 %</a:t>
                      </a:r>
                    </a:p>
                  </a:txBody>
                  <a:tcPr/>
                </a:tc>
                <a:extLst>
                  <a:ext uri="{0D108BD9-81ED-4DB2-BD59-A6C34878D82A}">
                    <a16:rowId xmlns:a16="http://schemas.microsoft.com/office/drawing/2014/main" val="1052674203"/>
                  </a:ext>
                </a:extLst>
              </a:tr>
              <a:tr h="370840">
                <a:tc>
                  <a:txBody>
                    <a:bodyPr/>
                    <a:lstStyle/>
                    <a:p>
                      <a:r>
                        <a:rPr lang="en-US" sz="1000" b="1"/>
                        <a:t>@TMNA_Services - 2025-04-14 16:33:16</a:t>
                      </a:r>
                      <a:r>
                        <a:rPr lang="en-US" sz="1000"/>
                        <a:t>
 The annual six-month intensive Tokio Marine Emerging Leaders Program officially commenced last week in Miami, FL.</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tc>
                  <a:txBody>
                    <a:bodyPr/>
                    <a:lstStyle/>
                    <a:p>
                      <a:r>
                        <a:rPr lang="en-US" sz="1000"/>
                        <a:t>2</a:t>
                      </a:r>
                    </a:p>
                  </a:txBody>
                  <a:tcPr/>
                </a:tc>
                <a:tc>
                  <a:txBody>
                    <a:bodyPr/>
                    <a:lstStyle/>
                    <a:p>
                      <a:r>
                        <a:rPr lang="en-US" sz="1000"/>
                        <a:t>1.0309 %</a:t>
                      </a:r>
                    </a:p>
                  </a:txBody>
                  <a:tcPr/>
                </a:tc>
                <a:extLst>
                  <a:ext uri="{0D108BD9-81ED-4DB2-BD59-A6C34878D82A}">
                    <a16:rowId xmlns:a16="http://schemas.microsoft.com/office/drawing/2014/main" val="1292108433"/>
                  </a:ext>
                </a:extLst>
              </a:tr>
              <a:tr h="370840">
                <a:tc>
                  <a:txBody>
                    <a:bodyPr/>
                    <a:lstStyle/>
                    <a:p>
                      <a:r>
                        <a:rPr lang="en-US" sz="1000" b="1"/>
                        <a:t>@TMNA_Services - 2025-04-22 16:35:59</a:t>
                      </a:r>
                      <a:r>
                        <a:rPr lang="en-US" sz="1000"/>
                        <a:t>
 Happy Earth Day! 🌍🌱 We had so much fun celebrating by learning about eco-friendly practices and getting our hands dirty from potting our own plants to take home! 🌿✨  It was a day full of laughs, learning, and making the Earth a little greener – one plant at a time! 💚</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tc>
                  <a:txBody>
                    <a:bodyPr/>
                    <a:lstStyle/>
                    <a:p>
                      <a:r>
                        <a:rPr lang="en-US" sz="1000"/>
                        <a:t>2</a:t>
                      </a:r>
                    </a:p>
                  </a:txBody>
                  <a:tcPr/>
                </a:tc>
                <a:tc>
                  <a:txBody>
                    <a:bodyPr/>
                    <a:lstStyle/>
                    <a:p>
                      <a:r>
                        <a:rPr lang="en-US" sz="1000"/>
                        <a:t>1.0256 %</a:t>
                      </a:r>
                    </a:p>
                  </a:txBody>
                  <a:tcPr/>
                </a:tc>
                <a:extLst>
                  <a:ext uri="{0D108BD9-81ED-4DB2-BD59-A6C34878D82A}">
                    <a16:rowId xmlns:a16="http://schemas.microsoft.com/office/drawing/2014/main" val="2425244824"/>
                  </a:ext>
                </a:extLst>
              </a:tr>
              <a:tr h="370840">
                <a:tc>
                  <a:txBody>
                    <a:bodyPr/>
                    <a:lstStyle/>
                    <a:p>
                      <a:r>
                        <a:rPr lang="en-US" sz="1000" b="1"/>
                        <a:t>@TMNA_Services - 2025-05-15 16:13:13</a:t>
                      </a:r>
                      <a:r>
                        <a:rPr lang="en-US" sz="1000"/>
                        <a:t>
 Laughter, energy, and tiny footsteps filled the office as we welcomed the children and grandchildren of some of our amazing employees!
In celebration of Take Your Child to Work Day, we invited our extended work family in for a special visit.</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tc>
                  <a:txBody>
                    <a:bodyPr/>
                    <a:lstStyle/>
                    <a:p>
                      <a:r>
                        <a:rPr lang="en-US" sz="1000"/>
                        <a:t>0.5181 %</a:t>
                      </a:r>
                    </a:p>
                  </a:txBody>
                  <a:tcPr/>
                </a:tc>
                <a:extLst>
                  <a:ext uri="{0D108BD9-81ED-4DB2-BD59-A6C34878D82A}">
                    <a16:rowId xmlns:a16="http://schemas.microsoft.com/office/drawing/2014/main" val="459538083"/>
                  </a:ext>
                </a:extLst>
              </a:tr>
            </a:tbl>
          </a:graphicData>
        </a:graphic>
      </p:graphicFrame>
      <p:sp>
        <p:nvSpPr>
          <p:cNvPr id="4" name="Text Placeholder 3">
            <a:extLst>
              <a:ext uri="{FF2B5EF4-FFF2-40B4-BE49-F238E27FC236}">
                <a16:creationId xmlns:a16="http://schemas.microsoft.com/office/drawing/2014/main" id="{D7B6F449-2921-4776-91BB-FBC83C4A0154}"/>
              </a:ext>
            </a:extLst>
          </p:cNvPr>
          <p:cNvSpPr>
            <a:spLocks noGrp="1"/>
          </p:cNvSpPr>
          <p:nvPr>
            <p:ph type="body" sz="quarter" idx="14"/>
          </p:nvPr>
        </p:nvSpPr>
        <p:spPr/>
        <p:txBody>
          <a:bodyPr/>
          <a:lstStyle/>
          <a:p>
            <a:r>
              <a:rPr lang="en-US"/>
              <a:t>04/01/2025 - 06/30/2025</a:t>
            </a:r>
          </a:p>
        </p:txBody>
      </p:sp>
    </p:spTree>
    <p:extLst>
      <p:ext uri="{BB962C8B-B14F-4D97-AF65-F5344CB8AC3E}">
        <p14:creationId xmlns:p14="http://schemas.microsoft.com/office/powerpoint/2010/main" val="7685025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BFA32-E97E-44A6-841E-9C2B3A4BCE69}"/>
              </a:ext>
            </a:extLst>
          </p:cNvPr>
          <p:cNvSpPr>
            <a:spLocks noGrp="1"/>
          </p:cNvSpPr>
          <p:nvPr>
            <p:ph type="title"/>
          </p:nvPr>
        </p:nvSpPr>
        <p:spPr/>
        <p:txBody>
          <a:bodyPr/>
          <a:lstStyle/>
          <a:p>
            <a:r>
              <a:rPr lang="en-US"/>
              <a:t>LinkedIn Key Metrics Table | TMNAS</a:t>
            </a:r>
          </a:p>
        </p:txBody>
      </p:sp>
      <p:graphicFrame>
        <p:nvGraphicFramePr>
          <p:cNvPr id="5" name="Table Placeholder 4">
            <a:extLst>
              <a:ext uri="{FF2B5EF4-FFF2-40B4-BE49-F238E27FC236}">
                <a16:creationId xmlns:a16="http://schemas.microsoft.com/office/drawing/2014/main" id="{29BD3715-5D3F-4CCF-8A3F-306A818050FF}"/>
              </a:ext>
            </a:extLst>
          </p:cNvPr>
          <p:cNvGraphicFramePr>
            <a:graphicFrameLocks noGrp="1"/>
          </p:cNvGraphicFramePr>
          <p:nvPr>
            <p:ph type="tbl" sz="quarter" idx="13"/>
            <p:extLst>
              <p:ext uri="{D42A27DB-BD31-4B8C-83A1-F6EECF244321}">
                <p14:modId xmlns:p14="http://schemas.microsoft.com/office/powerpoint/2010/main" val="11605762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3499524195"/>
                    </a:ext>
                  </a:extLst>
                </a:gridCol>
                <a:gridCol w="493776">
                  <a:extLst>
                    <a:ext uri="{9D8B030D-6E8A-4147-A177-3AD203B41FA5}">
                      <a16:colId xmlns:a16="http://schemas.microsoft.com/office/drawing/2014/main" val="1549363287"/>
                    </a:ext>
                  </a:extLst>
                </a:gridCol>
                <a:gridCol w="493776">
                  <a:extLst>
                    <a:ext uri="{9D8B030D-6E8A-4147-A177-3AD203B41FA5}">
                      <a16:colId xmlns:a16="http://schemas.microsoft.com/office/drawing/2014/main" val="208582992"/>
                    </a:ext>
                  </a:extLst>
                </a:gridCol>
                <a:gridCol w="493776">
                  <a:extLst>
                    <a:ext uri="{9D8B030D-6E8A-4147-A177-3AD203B41FA5}">
                      <a16:colId xmlns:a16="http://schemas.microsoft.com/office/drawing/2014/main" val="3596112752"/>
                    </a:ext>
                  </a:extLst>
                </a:gridCol>
                <a:gridCol w="493776">
                  <a:extLst>
                    <a:ext uri="{9D8B030D-6E8A-4147-A177-3AD203B41FA5}">
                      <a16:colId xmlns:a16="http://schemas.microsoft.com/office/drawing/2014/main" val="3954848411"/>
                    </a:ext>
                  </a:extLst>
                </a:gridCol>
                <a:gridCol w="493776">
                  <a:extLst>
                    <a:ext uri="{9D8B030D-6E8A-4147-A177-3AD203B41FA5}">
                      <a16:colId xmlns:a16="http://schemas.microsoft.com/office/drawing/2014/main" val="2876330657"/>
                    </a:ext>
                  </a:extLst>
                </a:gridCol>
                <a:gridCol w="493776">
                  <a:extLst>
                    <a:ext uri="{9D8B030D-6E8A-4147-A177-3AD203B41FA5}">
                      <a16:colId xmlns:a16="http://schemas.microsoft.com/office/drawing/2014/main" val="1764758734"/>
                    </a:ext>
                  </a:extLst>
                </a:gridCol>
                <a:gridCol w="493776">
                  <a:extLst>
                    <a:ext uri="{9D8B030D-6E8A-4147-A177-3AD203B41FA5}">
                      <a16:colId xmlns:a16="http://schemas.microsoft.com/office/drawing/2014/main" val="2760799564"/>
                    </a:ext>
                  </a:extLst>
                </a:gridCol>
                <a:gridCol w="493776">
                  <a:extLst>
                    <a:ext uri="{9D8B030D-6E8A-4147-A177-3AD203B41FA5}">
                      <a16:colId xmlns:a16="http://schemas.microsoft.com/office/drawing/2014/main" val="2686624348"/>
                    </a:ext>
                  </a:extLst>
                </a:gridCol>
                <a:gridCol w="493776">
                  <a:extLst>
                    <a:ext uri="{9D8B030D-6E8A-4147-A177-3AD203B41FA5}">
                      <a16:colId xmlns:a16="http://schemas.microsoft.com/office/drawing/2014/main" val="2008547869"/>
                    </a:ext>
                  </a:extLst>
                </a:gridCol>
                <a:gridCol w="493776">
                  <a:extLst>
                    <a:ext uri="{9D8B030D-6E8A-4147-A177-3AD203B41FA5}">
                      <a16:colId xmlns:a16="http://schemas.microsoft.com/office/drawing/2014/main" val="4064886142"/>
                    </a:ext>
                  </a:extLst>
                </a:gridCol>
                <a:gridCol w="493776">
                  <a:extLst>
                    <a:ext uri="{9D8B030D-6E8A-4147-A177-3AD203B41FA5}">
                      <a16:colId xmlns:a16="http://schemas.microsoft.com/office/drawing/2014/main" val="3145132782"/>
                    </a:ext>
                  </a:extLst>
                </a:gridCol>
                <a:gridCol w="493776">
                  <a:extLst>
                    <a:ext uri="{9D8B030D-6E8A-4147-A177-3AD203B41FA5}">
                      <a16:colId xmlns:a16="http://schemas.microsoft.com/office/drawing/2014/main" val="3403169702"/>
                    </a:ext>
                  </a:extLst>
                </a:gridCol>
                <a:gridCol w="493776">
                  <a:extLst>
                    <a:ext uri="{9D8B030D-6E8A-4147-A177-3AD203B41FA5}">
                      <a16:colId xmlns:a16="http://schemas.microsoft.com/office/drawing/2014/main" val="1880932365"/>
                    </a:ext>
                  </a:extLst>
                </a:gridCol>
                <a:gridCol w="493776">
                  <a:extLst>
                    <a:ext uri="{9D8B030D-6E8A-4147-A177-3AD203B41FA5}">
                      <a16:colId xmlns:a16="http://schemas.microsoft.com/office/drawing/2014/main" val="727958229"/>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Avg. 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3870740281"/>
                  </a:ext>
                </a:extLst>
              </a:tr>
              <a:tr h="370840">
                <a:tc>
                  <a:txBody>
                    <a:bodyPr/>
                    <a:lstStyle/>
                    <a:p>
                      <a:r>
                        <a:rPr lang="en-US" sz="1000"/>
                        <a:t>27846</a:t>
                      </a:r>
                    </a:p>
                  </a:txBody>
                  <a:tcPr/>
                </a:tc>
                <a:tc>
                  <a:txBody>
                    <a:bodyPr/>
                    <a:lstStyle/>
                    <a:p>
                      <a:r>
                        <a:rPr lang="en-US" sz="1000"/>
                        <a:t>3132</a:t>
                      </a:r>
                    </a:p>
                  </a:txBody>
                  <a:tcPr/>
                </a:tc>
                <a:tc>
                  <a:txBody>
                    <a:bodyPr/>
                    <a:lstStyle/>
                    <a:p>
                      <a:r>
                        <a:rPr lang="en-US" sz="1000"/>
                        <a:t>47</a:t>
                      </a:r>
                    </a:p>
                  </a:txBody>
                  <a:tcPr/>
                </a:tc>
                <a:tc>
                  <a:txBody>
                    <a:bodyPr/>
                    <a:lstStyle/>
                    <a:p>
                      <a:r>
                        <a:rPr lang="en-US" sz="1000"/>
                        <a:t>2843</a:t>
                      </a:r>
                    </a:p>
                  </a:txBody>
                  <a:tcPr/>
                </a:tc>
                <a:tc>
                  <a:txBody>
                    <a:bodyPr/>
                    <a:lstStyle/>
                    <a:p>
                      <a:r>
                        <a:rPr lang="en-US" sz="1000"/>
                        <a:t>61.804347826087</a:t>
                      </a:r>
                    </a:p>
                  </a:txBody>
                  <a:tcPr/>
                </a:tc>
                <a:tc>
                  <a:txBody>
                    <a:bodyPr/>
                    <a:lstStyle/>
                    <a:p>
                      <a:r>
                        <a:rPr lang="en-US" sz="1000"/>
                        <a:t>67</a:t>
                      </a:r>
                    </a:p>
                  </a:txBody>
                  <a:tcPr/>
                </a:tc>
                <a:tc>
                  <a:txBody>
                    <a:bodyPr/>
                    <a:lstStyle/>
                    <a:p>
                      <a:r>
                        <a:rPr lang="en-US" sz="1000"/>
                        <a:t>1.4565217391304</a:t>
                      </a:r>
                    </a:p>
                  </a:txBody>
                  <a:tcPr/>
                </a:tc>
                <a:tc>
                  <a:txBody>
                    <a:bodyPr/>
                    <a:lstStyle/>
                    <a:p>
                      <a:r>
                        <a:rPr lang="en-US" sz="1000"/>
                        <a:t>33</a:t>
                      </a:r>
                    </a:p>
                  </a:txBody>
                  <a:tcPr/>
                </a:tc>
                <a:tc>
                  <a:txBody>
                    <a:bodyPr/>
                    <a:lstStyle/>
                    <a:p>
                      <a:r>
                        <a:rPr lang="en-US" sz="1000"/>
                        <a:t>0.71739130434783</a:t>
                      </a:r>
                    </a:p>
                  </a:txBody>
                  <a:tcPr/>
                </a:tc>
                <a:tc>
                  <a:txBody>
                    <a:bodyPr/>
                    <a:lstStyle/>
                    <a:p>
                      <a:r>
                        <a:rPr lang="en-US" sz="1000"/>
                        <a:t>10387</a:t>
                      </a:r>
                    </a:p>
                  </a:txBody>
                  <a:tcPr/>
                </a:tc>
                <a:tc>
                  <a:txBody>
                    <a:bodyPr/>
                    <a:lstStyle/>
                    <a:p>
                      <a:r>
                        <a:rPr lang="en-US" sz="1000"/>
                        <a:t>225.80434782609</a:t>
                      </a:r>
                    </a:p>
                  </a:txBody>
                  <a:tcPr/>
                </a:tc>
                <a:tc>
                  <a:txBody>
                    <a:bodyPr/>
                    <a:lstStyle/>
                    <a:p>
                      <a:r>
                        <a:rPr lang="en-US" sz="1000"/>
                        <a:t>99658</a:t>
                      </a:r>
                    </a:p>
                  </a:txBody>
                  <a:tcPr/>
                </a:tc>
                <a:tc>
                  <a:txBody>
                    <a:bodyPr/>
                    <a:lstStyle/>
                    <a:p>
                      <a:r>
                        <a:rPr lang="en-US" sz="1000"/>
                        <a:t>2166.4782608696</a:t>
                      </a:r>
                    </a:p>
                  </a:txBody>
                  <a:tcPr/>
                </a:tc>
                <a:tc>
                  <a:txBody>
                    <a:bodyPr/>
                    <a:lstStyle/>
                    <a:p>
                      <a:r>
                        <a:rPr lang="en-US" sz="1000"/>
                        <a:t>11.563257046277 %</a:t>
                      </a:r>
                    </a:p>
                  </a:txBody>
                  <a:tcPr/>
                </a:tc>
                <a:tc>
                  <a:txBody>
                    <a:bodyPr/>
                    <a:lstStyle/>
                    <a:p>
                      <a:r>
                        <a:rPr lang="en-US" sz="1000"/>
                        <a:t>9533</a:t>
                      </a:r>
                    </a:p>
                  </a:txBody>
                  <a:tcPr/>
                </a:tc>
                <a:extLst>
                  <a:ext uri="{0D108BD9-81ED-4DB2-BD59-A6C34878D82A}">
                    <a16:rowId xmlns:a16="http://schemas.microsoft.com/office/drawing/2014/main" val="1594663298"/>
                  </a:ext>
                </a:extLst>
              </a:tr>
            </a:tbl>
          </a:graphicData>
        </a:graphic>
      </p:graphicFrame>
      <p:sp>
        <p:nvSpPr>
          <p:cNvPr id="4" name="Text Placeholder 3">
            <a:extLst>
              <a:ext uri="{FF2B5EF4-FFF2-40B4-BE49-F238E27FC236}">
                <a16:creationId xmlns:a16="http://schemas.microsoft.com/office/drawing/2014/main" id="{4A773082-6771-4C6F-BCB6-2333D4E1EAFE}"/>
              </a:ext>
            </a:extLst>
          </p:cNvPr>
          <p:cNvSpPr>
            <a:spLocks noGrp="1"/>
          </p:cNvSpPr>
          <p:nvPr>
            <p:ph type="body" sz="quarter" idx="14"/>
          </p:nvPr>
        </p:nvSpPr>
        <p:spPr/>
        <p:txBody>
          <a:bodyPr/>
          <a:lstStyle/>
          <a:p>
            <a:r>
              <a:rPr lang="en-US"/>
              <a:t>01/01/2025 - 06/30/2025</a:t>
            </a:r>
          </a:p>
        </p:txBody>
      </p:sp>
    </p:spTree>
    <p:extLst>
      <p:ext uri="{BB962C8B-B14F-4D97-AF65-F5344CB8AC3E}">
        <p14:creationId xmlns:p14="http://schemas.microsoft.com/office/powerpoint/2010/main" val="21182365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13339-003A-4F57-9011-9A75C4789E0E}"/>
              </a:ext>
            </a:extLst>
          </p:cNvPr>
          <p:cNvSpPr>
            <a:spLocks noGrp="1"/>
          </p:cNvSpPr>
          <p:nvPr>
            <p:ph type="title"/>
          </p:nvPr>
        </p:nvSpPr>
        <p:spPr/>
        <p:txBody>
          <a:bodyPr/>
          <a:lstStyle/>
          <a:p>
            <a:r>
              <a:rPr lang="en-US"/>
              <a:t>LinkedIn LinkedIn Followers Change | TMNAS</a:t>
            </a:r>
          </a:p>
        </p:txBody>
      </p:sp>
      <p:graphicFrame>
        <p:nvGraphicFramePr>
          <p:cNvPr id="6" name="Chart Placeholder 5">
            <a:extLst>
              <a:ext uri="{FF2B5EF4-FFF2-40B4-BE49-F238E27FC236}">
                <a16:creationId xmlns:a16="http://schemas.microsoft.com/office/drawing/2014/main" id="{B5640C19-9C47-4A9D-9F86-971BBFC74354}"/>
              </a:ext>
            </a:extLst>
          </p:cNvPr>
          <p:cNvGraphicFramePr>
            <a:graphicFrameLocks noGrp="1"/>
          </p:cNvGraphicFramePr>
          <p:nvPr>
            <p:ph type="chart" sz="quarter" idx="13"/>
            <p:extLst>
              <p:ext uri="{D42A27DB-BD31-4B8C-83A1-F6EECF244321}">
                <p14:modId xmlns:p14="http://schemas.microsoft.com/office/powerpoint/2010/main" val="39224786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6EB4B32-9ECE-433C-9F9C-723FFDA937B3}"/>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954C3E29-D227-425B-BD8A-FFABEE239FA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668138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90ABD-54B1-406F-B38B-C90D04AE5813}"/>
              </a:ext>
            </a:extLst>
          </p:cNvPr>
          <p:cNvSpPr>
            <a:spLocks noGrp="1"/>
          </p:cNvSpPr>
          <p:nvPr>
            <p:ph type="title"/>
          </p:nvPr>
        </p:nvSpPr>
        <p:spPr/>
        <p:txBody>
          <a:bodyPr/>
          <a:lstStyle/>
          <a:p>
            <a:r>
              <a:rPr lang="en-US"/>
              <a:t>LinkedIn Average Interactions Per LinkedIn Update | TMNAS</a:t>
            </a:r>
          </a:p>
        </p:txBody>
      </p:sp>
      <p:graphicFrame>
        <p:nvGraphicFramePr>
          <p:cNvPr id="6" name="Chart Placeholder 5">
            <a:extLst>
              <a:ext uri="{FF2B5EF4-FFF2-40B4-BE49-F238E27FC236}">
                <a16:creationId xmlns:a16="http://schemas.microsoft.com/office/drawing/2014/main" id="{2A79AAD7-82FA-4FCB-A451-C5F46D7CFE51}"/>
              </a:ext>
            </a:extLst>
          </p:cNvPr>
          <p:cNvGraphicFramePr>
            <a:graphicFrameLocks noGrp="1"/>
          </p:cNvGraphicFramePr>
          <p:nvPr>
            <p:ph type="chart" sz="quarter" idx="13"/>
            <p:extLst>
              <p:ext uri="{D42A27DB-BD31-4B8C-83A1-F6EECF244321}">
                <p14:modId xmlns:p14="http://schemas.microsoft.com/office/powerpoint/2010/main" val="34968332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FDA5AA-CAA1-411E-9615-07A99BB59734}"/>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D5AA5260-AD1A-47C9-825A-2558788C1B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434450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61F61-41AC-4447-A069-38607C92CAC6}"/>
              </a:ext>
            </a:extLst>
          </p:cNvPr>
          <p:cNvSpPr>
            <a:spLocks noGrp="1"/>
          </p:cNvSpPr>
          <p:nvPr>
            <p:ph type="title"/>
          </p:nvPr>
        </p:nvSpPr>
        <p:spPr/>
        <p:txBody>
          <a:bodyPr/>
          <a:lstStyle/>
          <a:p>
            <a:r>
              <a:rPr lang="en-US"/>
              <a:t>LinkedIn Total Interactions Per Month | TMNAS</a:t>
            </a:r>
          </a:p>
        </p:txBody>
      </p:sp>
      <p:graphicFrame>
        <p:nvGraphicFramePr>
          <p:cNvPr id="6" name="Chart Placeholder 5">
            <a:extLst>
              <a:ext uri="{FF2B5EF4-FFF2-40B4-BE49-F238E27FC236}">
                <a16:creationId xmlns:a16="http://schemas.microsoft.com/office/drawing/2014/main" id="{2EA79600-0EA0-42E0-8949-88DB07F1DAE9}"/>
              </a:ext>
            </a:extLst>
          </p:cNvPr>
          <p:cNvGraphicFramePr>
            <a:graphicFrameLocks noGrp="1"/>
          </p:cNvGraphicFramePr>
          <p:nvPr>
            <p:ph type="chart" sz="quarter" idx="13"/>
            <p:extLst>
              <p:ext uri="{D42A27DB-BD31-4B8C-83A1-F6EECF244321}">
                <p14:modId xmlns:p14="http://schemas.microsoft.com/office/powerpoint/2010/main" val="37452450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CAFE16-2293-4DA6-BA36-0B85C4E6F63A}"/>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7DBAE216-4DFA-4E05-82F4-2352A5FC8EF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56614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82C91-48FC-4419-BCFC-9F36532C6B3F}"/>
              </a:ext>
            </a:extLst>
          </p:cNvPr>
          <p:cNvSpPr>
            <a:spLocks noGrp="1"/>
          </p:cNvSpPr>
          <p:nvPr>
            <p:ph type="title"/>
          </p:nvPr>
        </p:nvSpPr>
        <p:spPr/>
        <p:txBody>
          <a:bodyPr/>
          <a:lstStyle/>
          <a:p>
            <a:r>
              <a:rPr lang="en-US"/>
              <a:t>LinkedIn Post Impressions | TMNAS</a:t>
            </a:r>
          </a:p>
        </p:txBody>
      </p:sp>
      <p:graphicFrame>
        <p:nvGraphicFramePr>
          <p:cNvPr id="6" name="Chart Placeholder 5">
            <a:extLst>
              <a:ext uri="{FF2B5EF4-FFF2-40B4-BE49-F238E27FC236}">
                <a16:creationId xmlns:a16="http://schemas.microsoft.com/office/drawing/2014/main" id="{4867C272-7EB2-4AC6-844F-3CBD21042CD8}"/>
              </a:ext>
            </a:extLst>
          </p:cNvPr>
          <p:cNvGraphicFramePr>
            <a:graphicFrameLocks noGrp="1"/>
          </p:cNvGraphicFramePr>
          <p:nvPr>
            <p:ph type="chart" sz="quarter" idx="13"/>
            <p:extLst>
              <p:ext uri="{D42A27DB-BD31-4B8C-83A1-F6EECF244321}">
                <p14:modId xmlns:p14="http://schemas.microsoft.com/office/powerpoint/2010/main" val="29466808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34B0E3-002D-42B4-8E88-6D858CD69757}"/>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1A59557F-D6A2-4034-93DD-251CDC1BDA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766841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E6834-45BC-4C38-94D6-30CBA2DF551C}"/>
              </a:ext>
            </a:extLst>
          </p:cNvPr>
          <p:cNvSpPr>
            <a:spLocks noGrp="1"/>
          </p:cNvSpPr>
          <p:nvPr>
            <p:ph type="title"/>
          </p:nvPr>
        </p:nvSpPr>
        <p:spPr/>
        <p:txBody>
          <a:bodyPr/>
          <a:lstStyle/>
          <a:p>
            <a:r>
              <a:rPr lang="en-US"/>
              <a:t>LinkedIn Posts Table | TMNAS</a:t>
            </a:r>
          </a:p>
        </p:txBody>
      </p:sp>
      <p:graphicFrame>
        <p:nvGraphicFramePr>
          <p:cNvPr id="5" name="Table Placeholder 4">
            <a:extLst>
              <a:ext uri="{FF2B5EF4-FFF2-40B4-BE49-F238E27FC236}">
                <a16:creationId xmlns:a16="http://schemas.microsoft.com/office/drawing/2014/main" id="{D0B77C30-B970-4583-ABFB-FB4278197862}"/>
              </a:ext>
            </a:extLst>
          </p:cNvPr>
          <p:cNvGraphicFramePr>
            <a:graphicFrameLocks noGrp="1"/>
          </p:cNvGraphicFramePr>
          <p:nvPr>
            <p:ph type="tbl" sz="quarter" idx="13"/>
            <p:extLst>
              <p:ext uri="{D42A27DB-BD31-4B8C-83A1-F6EECF244321}">
                <p14:modId xmlns:p14="http://schemas.microsoft.com/office/powerpoint/2010/main" val="3803423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487958708"/>
                    </a:ext>
                  </a:extLst>
                </a:gridCol>
                <a:gridCol w="905256">
                  <a:extLst>
                    <a:ext uri="{9D8B030D-6E8A-4147-A177-3AD203B41FA5}">
                      <a16:colId xmlns:a16="http://schemas.microsoft.com/office/drawing/2014/main" val="2007804627"/>
                    </a:ext>
                  </a:extLst>
                </a:gridCol>
                <a:gridCol w="576072">
                  <a:extLst>
                    <a:ext uri="{9D8B030D-6E8A-4147-A177-3AD203B41FA5}">
                      <a16:colId xmlns:a16="http://schemas.microsoft.com/office/drawing/2014/main" val="68658376"/>
                    </a:ext>
                  </a:extLst>
                </a:gridCol>
                <a:gridCol w="576072">
                  <a:extLst>
                    <a:ext uri="{9D8B030D-6E8A-4147-A177-3AD203B41FA5}">
                      <a16:colId xmlns:a16="http://schemas.microsoft.com/office/drawing/2014/main" val="1394711059"/>
                    </a:ext>
                  </a:extLst>
                </a:gridCol>
                <a:gridCol w="576072">
                  <a:extLst>
                    <a:ext uri="{9D8B030D-6E8A-4147-A177-3AD203B41FA5}">
                      <a16:colId xmlns:a16="http://schemas.microsoft.com/office/drawing/2014/main" val="432266027"/>
                    </a:ext>
                  </a:extLst>
                </a:gridCol>
                <a:gridCol w="576072">
                  <a:extLst>
                    <a:ext uri="{9D8B030D-6E8A-4147-A177-3AD203B41FA5}">
                      <a16:colId xmlns:a16="http://schemas.microsoft.com/office/drawing/2014/main" val="2919564641"/>
                    </a:ext>
                  </a:extLst>
                </a:gridCol>
                <a:gridCol w="576072">
                  <a:extLst>
                    <a:ext uri="{9D8B030D-6E8A-4147-A177-3AD203B41FA5}">
                      <a16:colId xmlns:a16="http://schemas.microsoft.com/office/drawing/2014/main" val="481769518"/>
                    </a:ext>
                  </a:extLst>
                </a:gridCol>
                <a:gridCol w="576072">
                  <a:extLst>
                    <a:ext uri="{9D8B030D-6E8A-4147-A177-3AD203B41FA5}">
                      <a16:colId xmlns:a16="http://schemas.microsoft.com/office/drawing/2014/main" val="4115905373"/>
                    </a:ext>
                  </a:extLst>
                </a:gridCol>
                <a:gridCol w="576072">
                  <a:extLst>
                    <a:ext uri="{9D8B030D-6E8A-4147-A177-3AD203B41FA5}">
                      <a16:colId xmlns:a16="http://schemas.microsoft.com/office/drawing/2014/main" val="1087494824"/>
                    </a:ext>
                  </a:extLst>
                </a:gridCol>
                <a:gridCol w="576072">
                  <a:extLst>
                    <a:ext uri="{9D8B030D-6E8A-4147-A177-3AD203B41FA5}">
                      <a16:colId xmlns:a16="http://schemas.microsoft.com/office/drawing/2014/main" val="158559478"/>
                    </a:ext>
                  </a:extLst>
                </a:gridCol>
                <a:gridCol w="576072">
                  <a:extLst>
                    <a:ext uri="{9D8B030D-6E8A-4147-A177-3AD203B41FA5}">
                      <a16:colId xmlns:a16="http://schemas.microsoft.com/office/drawing/2014/main" val="1404037978"/>
                    </a:ext>
                  </a:extLst>
                </a:gridCol>
              </a:tblGrid>
              <a:tr h="370840">
                <a:tc>
                  <a:txBody>
                    <a:bodyPr/>
                    <a:lstStyle/>
                    <a:p>
                      <a:r>
                        <a:rPr lang="en-US" sz="1000"/>
                        <a:t>Post</a:t>
                      </a:r>
                    </a:p>
                  </a:txBody>
                  <a:tcPr/>
                </a:tc>
                <a:tc>
                  <a:txBody>
                    <a:bodyPr/>
                    <a:lstStyle/>
                    <a:p>
                      <a:r>
                        <a:rPr lang="en-US" sz="1000"/>
                        <a:t>Published at</a:t>
                      </a:r>
                    </a:p>
                  </a:txBody>
                  <a:tcPr/>
                </a:tc>
                <a:tc>
                  <a:txBody>
                    <a:bodyPr/>
                    <a:lstStyle/>
                    <a:p>
                      <a:r>
                        <a:rPr lang="en-US" sz="1000"/>
                        <a:t>Type</a:t>
                      </a:r>
                    </a:p>
                  </a:txBody>
                  <a:tcPr/>
                </a:tc>
                <a:tc>
                  <a:txBody>
                    <a:bodyPr/>
                    <a:lstStyle/>
                    <a:p>
                      <a:r>
                        <a:rPr lang="en-US" sz="1000"/>
                        <a:t>Total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 Rate</a:t>
                      </a:r>
                    </a:p>
                  </a:txBody>
                  <a:tcPr/>
                </a:tc>
                <a:tc>
                  <a:txBody>
                    <a:bodyPr/>
                    <a:lstStyle/>
                    <a:p>
                      <a:r>
                        <a:rPr lang="en-US" sz="1000"/>
                        <a:t>Impressions</a:t>
                      </a:r>
                    </a:p>
                  </a:txBody>
                  <a:tcPr/>
                </a:tc>
                <a:tc>
                  <a:txBody>
                    <a:bodyPr/>
                    <a:lstStyle/>
                    <a:p>
                      <a:r>
                        <a:rPr lang="en-US" sz="1000"/>
                        <a:t>Reach</a:t>
                      </a:r>
                    </a:p>
                  </a:txBody>
                  <a:tcPr/>
                </a:tc>
                <a:tc>
                  <a:txBody>
                    <a:bodyPr/>
                    <a:lstStyle/>
                    <a:p>
                      <a:r>
                        <a:rPr lang="en-US" sz="1000"/>
                        <a:t>Video Views</a:t>
                      </a:r>
                    </a:p>
                  </a:txBody>
                  <a:tcPr/>
                </a:tc>
                <a:extLst>
                  <a:ext uri="{0D108BD9-81ED-4DB2-BD59-A6C34878D82A}">
                    <a16:rowId xmlns:a16="http://schemas.microsoft.com/office/drawing/2014/main" val="965226332"/>
                  </a:ext>
                </a:extLst>
              </a:tr>
              <a:tr h="370840">
                <a:tc>
                  <a:txBody>
                    <a:bodyPr/>
                    <a:lstStyle/>
                    <a:p>
                      <a:r>
                        <a:rPr lang="en-US" sz="1000"/>
                        <a:t>06/04/2025 09:46:55</a:t>
                      </a:r>
                    </a:p>
                  </a:txBody>
                  <a:tcPr/>
                </a:tc>
                <a:tc>
                  <a:txBody>
                    <a:bodyPr/>
                    <a:lstStyle/>
                    <a:p>
                      <a:r>
                        <a:rPr lang="en-US" sz="1000"/>
                        <a:t>06/04/2025 09:46:55</a:t>
                      </a:r>
                    </a:p>
                  </a:txBody>
                  <a:tcPr/>
                </a:tc>
                <a:tc>
                  <a:txBody>
                    <a:bodyPr/>
                    <a:lstStyle/>
                    <a:p>
                      <a:r>
                        <a:rPr lang="en-US" sz="1000"/>
                        <a:t>Image</a:t>
                      </a:r>
                    </a:p>
                  </a:txBody>
                  <a:tcPr/>
                </a:tc>
                <a:tc>
                  <a:txBody>
                    <a:bodyPr/>
                    <a:lstStyle/>
                    <a:p>
                      <a:r>
                        <a:rPr lang="en-US" sz="1000"/>
                        <a:t>211</a:t>
                      </a:r>
                    </a:p>
                  </a:txBody>
                  <a:tcPr/>
                </a:tc>
                <a:tc>
                  <a:txBody>
                    <a:bodyPr/>
                    <a:lstStyle/>
                    <a:p>
                      <a:r>
                        <a:rPr lang="en-US" sz="1000"/>
                        <a:t>5</a:t>
                      </a:r>
                    </a:p>
                  </a:txBody>
                  <a:tcPr/>
                </a:tc>
                <a:tc>
                  <a:txBody>
                    <a:bodyPr/>
                    <a:lstStyle/>
                    <a:p>
                      <a:r>
                        <a:rPr lang="en-US" sz="1000"/>
                        <a:t>2</a:t>
                      </a:r>
                    </a:p>
                  </a:txBody>
                  <a:tcPr/>
                </a:tc>
                <a:tc>
                  <a:txBody>
                    <a:bodyPr/>
                    <a:lstStyle/>
                    <a:p>
                      <a:r>
                        <a:rPr lang="en-US" sz="1000"/>
                        <a:t>1285</a:t>
                      </a:r>
                    </a:p>
                  </a:txBody>
                  <a:tcPr/>
                </a:tc>
                <a:tc>
                  <a:txBody>
                    <a:bodyPr/>
                    <a:lstStyle/>
                    <a:p>
                      <a:r>
                        <a:rPr lang="en-US" sz="1000"/>
                        <a:t>12.912371134021 %</a:t>
                      </a:r>
                    </a:p>
                  </a:txBody>
                  <a:tcPr/>
                </a:tc>
                <a:tc>
                  <a:txBody>
                    <a:bodyPr/>
                    <a:lstStyle/>
                    <a:p>
                      <a:r>
                        <a:rPr lang="en-US" sz="1000"/>
                        <a:t>11640</a:t>
                      </a:r>
                    </a:p>
                  </a:txBody>
                  <a:tcPr/>
                </a:tc>
                <a:tc>
                  <a:txBody>
                    <a:bodyPr/>
                    <a:lstStyle/>
                    <a:p>
                      <a:r>
                        <a:rPr lang="en-US" sz="1000"/>
                        <a:t>6292</a:t>
                      </a:r>
                    </a:p>
                  </a:txBody>
                  <a:tcPr/>
                </a:tc>
                <a:tc>
                  <a:txBody>
                    <a:bodyPr/>
                    <a:lstStyle/>
                    <a:p>
                      <a:r>
                        <a:rPr lang="en-US" sz="1000"/>
                        <a:t>n/a</a:t>
                      </a:r>
                    </a:p>
                  </a:txBody>
                  <a:tcPr/>
                </a:tc>
                <a:extLst>
                  <a:ext uri="{0D108BD9-81ED-4DB2-BD59-A6C34878D82A}">
                    <a16:rowId xmlns:a16="http://schemas.microsoft.com/office/drawing/2014/main" val="3428927341"/>
                  </a:ext>
                </a:extLst>
              </a:tr>
              <a:tr h="370840">
                <a:tc>
                  <a:txBody>
                    <a:bodyPr/>
                    <a:lstStyle/>
                    <a:p>
                      <a:r>
                        <a:rPr lang="en-US" sz="1000"/>
                        <a:t>05/05/2025 16:51:53</a:t>
                      </a:r>
                    </a:p>
                  </a:txBody>
                  <a:tcPr/>
                </a:tc>
                <a:tc>
                  <a:txBody>
                    <a:bodyPr/>
                    <a:lstStyle/>
                    <a:p>
                      <a:r>
                        <a:rPr lang="en-US" sz="1000"/>
                        <a:t>05/05/2025 16:51:53</a:t>
                      </a:r>
                    </a:p>
                  </a:txBody>
                  <a:tcPr/>
                </a:tc>
                <a:tc>
                  <a:txBody>
                    <a:bodyPr/>
                    <a:lstStyle/>
                    <a:p>
                      <a:r>
                        <a:rPr lang="en-US" sz="1000"/>
                        <a:t>Image</a:t>
                      </a:r>
                    </a:p>
                  </a:txBody>
                  <a:tcPr/>
                </a:tc>
                <a:tc>
                  <a:txBody>
                    <a:bodyPr/>
                    <a:lstStyle/>
                    <a:p>
                      <a:r>
                        <a:rPr lang="en-US" sz="1000"/>
                        <a:t>193</a:t>
                      </a:r>
                    </a:p>
                  </a:txBody>
                  <a:tcPr/>
                </a:tc>
                <a:tc>
                  <a:txBody>
                    <a:bodyPr/>
                    <a:lstStyle/>
                    <a:p>
                      <a:r>
                        <a:rPr lang="en-US" sz="1000"/>
                        <a:t>3</a:t>
                      </a:r>
                    </a:p>
                  </a:txBody>
                  <a:tcPr/>
                </a:tc>
                <a:tc>
                  <a:txBody>
                    <a:bodyPr/>
                    <a:lstStyle/>
                    <a:p>
                      <a:r>
                        <a:rPr lang="en-US" sz="1000"/>
                        <a:t>1</a:t>
                      </a:r>
                    </a:p>
                  </a:txBody>
                  <a:tcPr/>
                </a:tc>
                <a:tc>
                  <a:txBody>
                    <a:bodyPr/>
                    <a:lstStyle/>
                    <a:p>
                      <a:r>
                        <a:rPr lang="en-US" sz="1000"/>
                        <a:t>662</a:t>
                      </a:r>
                    </a:p>
                  </a:txBody>
                  <a:tcPr/>
                </a:tc>
                <a:tc>
                  <a:txBody>
                    <a:bodyPr/>
                    <a:lstStyle/>
                    <a:p>
                      <a:r>
                        <a:rPr lang="en-US" sz="1000"/>
                        <a:t>12.680838500148 %</a:t>
                      </a:r>
                    </a:p>
                  </a:txBody>
                  <a:tcPr/>
                </a:tc>
                <a:tc>
                  <a:txBody>
                    <a:bodyPr/>
                    <a:lstStyle/>
                    <a:p>
                      <a:r>
                        <a:rPr lang="en-US" sz="1000"/>
                        <a:t>6774</a:t>
                      </a:r>
                    </a:p>
                  </a:txBody>
                  <a:tcPr/>
                </a:tc>
                <a:tc>
                  <a:txBody>
                    <a:bodyPr/>
                    <a:lstStyle/>
                    <a:p>
                      <a:r>
                        <a:rPr lang="en-US" sz="1000"/>
                        <a:t>4054</a:t>
                      </a:r>
                    </a:p>
                  </a:txBody>
                  <a:tcPr/>
                </a:tc>
                <a:tc>
                  <a:txBody>
                    <a:bodyPr/>
                    <a:lstStyle/>
                    <a:p>
                      <a:r>
                        <a:rPr lang="en-US" sz="1000"/>
                        <a:t>n/a</a:t>
                      </a:r>
                    </a:p>
                  </a:txBody>
                  <a:tcPr/>
                </a:tc>
                <a:extLst>
                  <a:ext uri="{0D108BD9-81ED-4DB2-BD59-A6C34878D82A}">
                    <a16:rowId xmlns:a16="http://schemas.microsoft.com/office/drawing/2014/main" val="961214797"/>
                  </a:ext>
                </a:extLst>
              </a:tr>
              <a:tr h="370840">
                <a:tc>
                  <a:txBody>
                    <a:bodyPr/>
                    <a:lstStyle/>
                    <a:p>
                      <a:r>
                        <a:rPr lang="en-US" sz="1000"/>
                        <a:t>04/14/2025 16:33:51</a:t>
                      </a:r>
                    </a:p>
                  </a:txBody>
                  <a:tcPr/>
                </a:tc>
                <a:tc>
                  <a:txBody>
                    <a:bodyPr/>
                    <a:lstStyle/>
                    <a:p>
                      <a:r>
                        <a:rPr lang="en-US" sz="1000"/>
                        <a:t>04/14/2025 16:33:51</a:t>
                      </a:r>
                    </a:p>
                  </a:txBody>
                  <a:tcPr/>
                </a:tc>
                <a:tc>
                  <a:txBody>
                    <a:bodyPr/>
                    <a:lstStyle/>
                    <a:p>
                      <a:r>
                        <a:rPr lang="en-US" sz="1000"/>
                        <a:t>Gallery</a:t>
                      </a:r>
                    </a:p>
                  </a:txBody>
                  <a:tcPr/>
                </a:tc>
                <a:tc>
                  <a:txBody>
                    <a:bodyPr/>
                    <a:lstStyle/>
                    <a:p>
                      <a:r>
                        <a:rPr lang="en-US" sz="1000"/>
                        <a:t>191</a:t>
                      </a:r>
                    </a:p>
                  </a:txBody>
                  <a:tcPr/>
                </a:tc>
                <a:tc>
                  <a:txBody>
                    <a:bodyPr/>
                    <a:lstStyle/>
                    <a:p>
                      <a:r>
                        <a:rPr lang="en-US" sz="1000"/>
                        <a:t>3</a:t>
                      </a:r>
                    </a:p>
                  </a:txBody>
                  <a:tcPr/>
                </a:tc>
                <a:tc>
                  <a:txBody>
                    <a:bodyPr/>
                    <a:lstStyle/>
                    <a:p>
                      <a:r>
                        <a:rPr lang="en-US" sz="1000"/>
                        <a:t>3</a:t>
                      </a:r>
                    </a:p>
                  </a:txBody>
                  <a:tcPr/>
                </a:tc>
                <a:tc>
                  <a:txBody>
                    <a:bodyPr/>
                    <a:lstStyle/>
                    <a:p>
                      <a:r>
                        <a:rPr lang="en-US" sz="1000"/>
                        <a:t>1213</a:t>
                      </a:r>
                    </a:p>
                  </a:txBody>
                  <a:tcPr/>
                </a:tc>
                <a:tc>
                  <a:txBody>
                    <a:bodyPr/>
                    <a:lstStyle/>
                    <a:p>
                      <a:r>
                        <a:rPr lang="en-US" sz="1000"/>
                        <a:t>27.576765108547 %</a:t>
                      </a:r>
                    </a:p>
                  </a:txBody>
                  <a:tcPr/>
                </a:tc>
                <a:tc>
                  <a:txBody>
                    <a:bodyPr/>
                    <a:lstStyle/>
                    <a:p>
                      <a:r>
                        <a:rPr lang="en-US" sz="1000"/>
                        <a:t>5113</a:t>
                      </a:r>
                    </a:p>
                  </a:txBody>
                  <a:tcPr/>
                </a:tc>
                <a:tc>
                  <a:txBody>
                    <a:bodyPr/>
                    <a:lstStyle/>
                    <a:p>
                      <a:r>
                        <a:rPr lang="en-US" sz="1000"/>
                        <a:t>2613</a:t>
                      </a:r>
                    </a:p>
                  </a:txBody>
                  <a:tcPr/>
                </a:tc>
                <a:tc>
                  <a:txBody>
                    <a:bodyPr/>
                    <a:lstStyle/>
                    <a:p>
                      <a:r>
                        <a:rPr lang="en-US" sz="1000"/>
                        <a:t>n/a</a:t>
                      </a:r>
                    </a:p>
                  </a:txBody>
                  <a:tcPr/>
                </a:tc>
                <a:extLst>
                  <a:ext uri="{0D108BD9-81ED-4DB2-BD59-A6C34878D82A}">
                    <a16:rowId xmlns:a16="http://schemas.microsoft.com/office/drawing/2014/main" val="1116067508"/>
                  </a:ext>
                </a:extLst>
              </a:tr>
              <a:tr h="370840">
                <a:tc>
                  <a:txBody>
                    <a:bodyPr/>
                    <a:lstStyle/>
                    <a:p>
                      <a:r>
                        <a:rPr lang="en-US" sz="1000"/>
                        <a:t>05/01/2025 15:41:09</a:t>
                      </a:r>
                    </a:p>
                  </a:txBody>
                  <a:tcPr/>
                </a:tc>
                <a:tc>
                  <a:txBody>
                    <a:bodyPr/>
                    <a:lstStyle/>
                    <a:p>
                      <a:r>
                        <a:rPr lang="en-US" sz="1000"/>
                        <a:t>05/01/2025 15:41:09</a:t>
                      </a:r>
                    </a:p>
                  </a:txBody>
                  <a:tcPr/>
                </a:tc>
                <a:tc>
                  <a:txBody>
                    <a:bodyPr/>
                    <a:lstStyle/>
                    <a:p>
                      <a:r>
                        <a:rPr lang="en-US" sz="1000"/>
                        <a:t>Image</a:t>
                      </a:r>
                    </a:p>
                  </a:txBody>
                  <a:tcPr/>
                </a:tc>
                <a:tc>
                  <a:txBody>
                    <a:bodyPr/>
                    <a:lstStyle/>
                    <a:p>
                      <a:r>
                        <a:rPr lang="en-US" sz="1000"/>
                        <a:t>135</a:t>
                      </a:r>
                    </a:p>
                  </a:txBody>
                  <a:tcPr/>
                </a:tc>
                <a:tc>
                  <a:txBody>
                    <a:bodyPr/>
                    <a:lstStyle/>
                    <a:p>
                      <a:r>
                        <a:rPr lang="en-US" sz="1000"/>
                        <a:t>4</a:t>
                      </a:r>
                    </a:p>
                  </a:txBody>
                  <a:tcPr/>
                </a:tc>
                <a:tc>
                  <a:txBody>
                    <a:bodyPr/>
                    <a:lstStyle/>
                    <a:p>
                      <a:r>
                        <a:rPr lang="en-US" sz="1000"/>
                        <a:t>0</a:t>
                      </a:r>
                    </a:p>
                  </a:txBody>
                  <a:tcPr/>
                </a:tc>
                <a:tc>
                  <a:txBody>
                    <a:bodyPr/>
                    <a:lstStyle/>
                    <a:p>
                      <a:r>
                        <a:rPr lang="en-US" sz="1000"/>
                        <a:t>587</a:t>
                      </a:r>
                    </a:p>
                  </a:txBody>
                  <a:tcPr/>
                </a:tc>
                <a:tc>
                  <a:txBody>
                    <a:bodyPr/>
                    <a:lstStyle/>
                    <a:p>
                      <a:r>
                        <a:rPr lang="en-US" sz="1000"/>
                        <a:t>15.150250417362 %</a:t>
                      </a:r>
                    </a:p>
                  </a:txBody>
                  <a:tcPr/>
                </a:tc>
                <a:tc>
                  <a:txBody>
                    <a:bodyPr/>
                    <a:lstStyle/>
                    <a:p>
                      <a:r>
                        <a:rPr lang="en-US" sz="1000"/>
                        <a:t>4792</a:t>
                      </a:r>
                    </a:p>
                  </a:txBody>
                  <a:tcPr/>
                </a:tc>
                <a:tc>
                  <a:txBody>
                    <a:bodyPr/>
                    <a:lstStyle/>
                    <a:p>
                      <a:r>
                        <a:rPr lang="en-US" sz="1000"/>
                        <a:t>2740</a:t>
                      </a:r>
                    </a:p>
                  </a:txBody>
                  <a:tcPr/>
                </a:tc>
                <a:tc>
                  <a:txBody>
                    <a:bodyPr/>
                    <a:lstStyle/>
                    <a:p>
                      <a:r>
                        <a:rPr lang="en-US" sz="1000"/>
                        <a:t>n/a</a:t>
                      </a:r>
                    </a:p>
                  </a:txBody>
                  <a:tcPr/>
                </a:tc>
                <a:extLst>
                  <a:ext uri="{0D108BD9-81ED-4DB2-BD59-A6C34878D82A}">
                    <a16:rowId xmlns:a16="http://schemas.microsoft.com/office/drawing/2014/main" val="120649752"/>
                  </a:ext>
                </a:extLst>
              </a:tr>
              <a:tr h="370840">
                <a:tc>
                  <a:txBody>
                    <a:bodyPr/>
                    <a:lstStyle/>
                    <a:p>
                      <a:r>
                        <a:rPr lang="en-US" sz="1000"/>
                        <a:t>05/07/2025 16:01:12</a:t>
                      </a:r>
                    </a:p>
                  </a:txBody>
                  <a:tcPr/>
                </a:tc>
                <a:tc>
                  <a:txBody>
                    <a:bodyPr/>
                    <a:lstStyle/>
                    <a:p>
                      <a:r>
                        <a:rPr lang="en-US" sz="1000"/>
                        <a:t>05/07/2025 16:01:12</a:t>
                      </a:r>
                    </a:p>
                  </a:txBody>
                  <a:tcPr/>
                </a:tc>
                <a:tc>
                  <a:txBody>
                    <a:bodyPr/>
                    <a:lstStyle/>
                    <a:p>
                      <a:r>
                        <a:rPr lang="en-US" sz="1000"/>
                        <a:t>Image</a:t>
                      </a:r>
                    </a:p>
                  </a:txBody>
                  <a:tcPr/>
                </a:tc>
                <a:tc>
                  <a:txBody>
                    <a:bodyPr/>
                    <a:lstStyle/>
                    <a:p>
                      <a:r>
                        <a:rPr lang="en-US" sz="1000"/>
                        <a:t>119</a:t>
                      </a:r>
                    </a:p>
                  </a:txBody>
                  <a:tcPr/>
                </a:tc>
                <a:tc>
                  <a:txBody>
                    <a:bodyPr/>
                    <a:lstStyle/>
                    <a:p>
                      <a:r>
                        <a:rPr lang="en-US" sz="1000"/>
                        <a:t>3</a:t>
                      </a:r>
                    </a:p>
                  </a:txBody>
                  <a:tcPr/>
                </a:tc>
                <a:tc>
                  <a:txBody>
                    <a:bodyPr/>
                    <a:lstStyle/>
                    <a:p>
                      <a:r>
                        <a:rPr lang="en-US" sz="1000"/>
                        <a:t>2</a:t>
                      </a:r>
                    </a:p>
                  </a:txBody>
                  <a:tcPr/>
                </a:tc>
                <a:tc>
                  <a:txBody>
                    <a:bodyPr/>
                    <a:lstStyle/>
                    <a:p>
                      <a:r>
                        <a:rPr lang="en-US" sz="1000"/>
                        <a:t>717</a:t>
                      </a:r>
                    </a:p>
                  </a:txBody>
                  <a:tcPr/>
                </a:tc>
                <a:tc>
                  <a:txBody>
                    <a:bodyPr/>
                    <a:lstStyle/>
                    <a:p>
                      <a:r>
                        <a:rPr lang="en-US" sz="1000"/>
                        <a:t>12.42061733865 %</a:t>
                      </a:r>
                    </a:p>
                  </a:txBody>
                  <a:tcPr/>
                </a:tc>
                <a:tc>
                  <a:txBody>
                    <a:bodyPr/>
                    <a:lstStyle/>
                    <a:p>
                      <a:r>
                        <a:rPr lang="en-US" sz="1000"/>
                        <a:t>6771</a:t>
                      </a:r>
                    </a:p>
                  </a:txBody>
                  <a:tcPr/>
                </a:tc>
                <a:tc>
                  <a:txBody>
                    <a:bodyPr/>
                    <a:lstStyle/>
                    <a:p>
                      <a:r>
                        <a:rPr lang="en-US" sz="1000"/>
                        <a:t>3609</a:t>
                      </a:r>
                    </a:p>
                  </a:txBody>
                  <a:tcPr/>
                </a:tc>
                <a:tc>
                  <a:txBody>
                    <a:bodyPr/>
                    <a:lstStyle/>
                    <a:p>
                      <a:r>
                        <a:rPr lang="en-US" sz="1000"/>
                        <a:t>n/a</a:t>
                      </a:r>
                    </a:p>
                  </a:txBody>
                  <a:tcPr/>
                </a:tc>
                <a:extLst>
                  <a:ext uri="{0D108BD9-81ED-4DB2-BD59-A6C34878D82A}">
                    <a16:rowId xmlns:a16="http://schemas.microsoft.com/office/drawing/2014/main" val="1768670024"/>
                  </a:ext>
                </a:extLst>
              </a:tr>
            </a:tbl>
          </a:graphicData>
        </a:graphic>
      </p:graphicFrame>
      <p:sp>
        <p:nvSpPr>
          <p:cNvPr id="4" name="Text Placeholder 3">
            <a:extLst>
              <a:ext uri="{FF2B5EF4-FFF2-40B4-BE49-F238E27FC236}">
                <a16:creationId xmlns:a16="http://schemas.microsoft.com/office/drawing/2014/main" id="{1D99BBC0-79B2-4E18-9C68-6DA2C7ED3879}"/>
              </a:ext>
            </a:extLst>
          </p:cNvPr>
          <p:cNvSpPr>
            <a:spLocks noGrp="1"/>
          </p:cNvSpPr>
          <p:nvPr>
            <p:ph type="body" sz="quarter" idx="14"/>
          </p:nvPr>
        </p:nvSpPr>
        <p:spPr/>
        <p:txBody>
          <a:bodyPr/>
          <a:lstStyle/>
          <a:p>
            <a:r>
              <a:rPr lang="en-US"/>
              <a:t>04/01/2025 - 06/30/2025</a:t>
            </a:r>
          </a:p>
        </p:txBody>
      </p:sp>
    </p:spTree>
    <p:extLst>
      <p:ext uri="{BB962C8B-B14F-4D97-AF65-F5344CB8AC3E}">
        <p14:creationId xmlns:p14="http://schemas.microsoft.com/office/powerpoint/2010/main" val="35076464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6B4762-04C3-4E81-A6C8-5AF9CF33C5C7}"/>
              </a:ext>
            </a:extLst>
          </p:cNvPr>
          <p:cNvSpPr>
            <a:spLocks noGrp="1"/>
          </p:cNvSpPr>
          <p:nvPr>
            <p:ph type="title"/>
          </p:nvPr>
        </p:nvSpPr>
        <p:spPr/>
        <p:txBody>
          <a:bodyPr/>
          <a:lstStyle/>
          <a:p>
            <a:r>
              <a:rPr lang="en-US"/>
              <a:t>Instagram Key Metrics Table | TMNAS</a:t>
            </a:r>
          </a:p>
        </p:txBody>
      </p:sp>
      <p:graphicFrame>
        <p:nvGraphicFramePr>
          <p:cNvPr id="5" name="Table Placeholder 4">
            <a:extLst>
              <a:ext uri="{FF2B5EF4-FFF2-40B4-BE49-F238E27FC236}">
                <a16:creationId xmlns:a16="http://schemas.microsoft.com/office/drawing/2014/main" id="{F17E08AE-CD66-451A-9706-D53626194DFD}"/>
              </a:ext>
            </a:extLst>
          </p:cNvPr>
          <p:cNvGraphicFramePr>
            <a:graphicFrameLocks noGrp="1"/>
          </p:cNvGraphicFramePr>
          <p:nvPr>
            <p:ph type="tbl" sz="quarter" idx="13"/>
            <p:extLst>
              <p:ext uri="{D42A27DB-BD31-4B8C-83A1-F6EECF244321}">
                <p14:modId xmlns:p14="http://schemas.microsoft.com/office/powerpoint/2010/main" val="32955979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4140367102"/>
                    </a:ext>
                  </a:extLst>
                </a:gridCol>
                <a:gridCol w="576072">
                  <a:extLst>
                    <a:ext uri="{9D8B030D-6E8A-4147-A177-3AD203B41FA5}">
                      <a16:colId xmlns:a16="http://schemas.microsoft.com/office/drawing/2014/main" val="2369356348"/>
                    </a:ext>
                  </a:extLst>
                </a:gridCol>
                <a:gridCol w="576072">
                  <a:extLst>
                    <a:ext uri="{9D8B030D-6E8A-4147-A177-3AD203B41FA5}">
                      <a16:colId xmlns:a16="http://schemas.microsoft.com/office/drawing/2014/main" val="325124735"/>
                    </a:ext>
                  </a:extLst>
                </a:gridCol>
                <a:gridCol w="576072">
                  <a:extLst>
                    <a:ext uri="{9D8B030D-6E8A-4147-A177-3AD203B41FA5}">
                      <a16:colId xmlns:a16="http://schemas.microsoft.com/office/drawing/2014/main" val="4151835121"/>
                    </a:ext>
                  </a:extLst>
                </a:gridCol>
                <a:gridCol w="576072">
                  <a:extLst>
                    <a:ext uri="{9D8B030D-6E8A-4147-A177-3AD203B41FA5}">
                      <a16:colId xmlns:a16="http://schemas.microsoft.com/office/drawing/2014/main" val="3539116963"/>
                    </a:ext>
                  </a:extLst>
                </a:gridCol>
                <a:gridCol w="576072">
                  <a:extLst>
                    <a:ext uri="{9D8B030D-6E8A-4147-A177-3AD203B41FA5}">
                      <a16:colId xmlns:a16="http://schemas.microsoft.com/office/drawing/2014/main" val="297457437"/>
                    </a:ext>
                  </a:extLst>
                </a:gridCol>
                <a:gridCol w="576072">
                  <a:extLst>
                    <a:ext uri="{9D8B030D-6E8A-4147-A177-3AD203B41FA5}">
                      <a16:colId xmlns:a16="http://schemas.microsoft.com/office/drawing/2014/main" val="834492426"/>
                    </a:ext>
                  </a:extLst>
                </a:gridCol>
                <a:gridCol w="576072">
                  <a:extLst>
                    <a:ext uri="{9D8B030D-6E8A-4147-A177-3AD203B41FA5}">
                      <a16:colId xmlns:a16="http://schemas.microsoft.com/office/drawing/2014/main" val="2400288741"/>
                    </a:ext>
                  </a:extLst>
                </a:gridCol>
                <a:gridCol w="576072">
                  <a:extLst>
                    <a:ext uri="{9D8B030D-6E8A-4147-A177-3AD203B41FA5}">
                      <a16:colId xmlns:a16="http://schemas.microsoft.com/office/drawing/2014/main" val="1602798706"/>
                    </a:ext>
                  </a:extLst>
                </a:gridCol>
                <a:gridCol w="576072">
                  <a:extLst>
                    <a:ext uri="{9D8B030D-6E8A-4147-A177-3AD203B41FA5}">
                      <a16:colId xmlns:a16="http://schemas.microsoft.com/office/drawing/2014/main" val="1558317880"/>
                    </a:ext>
                  </a:extLst>
                </a:gridCol>
                <a:gridCol w="576072">
                  <a:extLst>
                    <a:ext uri="{9D8B030D-6E8A-4147-A177-3AD203B41FA5}">
                      <a16:colId xmlns:a16="http://schemas.microsoft.com/office/drawing/2014/main" val="224386339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1867112770"/>
                  </a:ext>
                </a:extLst>
              </a:tr>
              <a:tr h="370840">
                <a:tc>
                  <a:txBody>
                    <a:bodyPr/>
                    <a:lstStyle/>
                    <a:p>
                      <a:r>
                        <a:rPr lang="en-US" sz="1000"/>
                        <a:t>tmna_services</a:t>
                      </a:r>
                    </a:p>
                  </a:txBody>
                  <a:tcPr/>
                </a:tc>
                <a:tc>
                  <a:txBody>
                    <a:bodyPr/>
                    <a:lstStyle/>
                    <a:p>
                      <a:r>
                        <a:rPr lang="en-US" sz="1000"/>
                        <a:t>606</a:t>
                      </a:r>
                    </a:p>
                  </a:txBody>
                  <a:tcPr/>
                </a:tc>
                <a:tc>
                  <a:txBody>
                    <a:bodyPr/>
                    <a:lstStyle/>
                    <a:p>
                      <a:r>
                        <a:rPr lang="en-US" sz="1000"/>
                        <a:t>15</a:t>
                      </a:r>
                    </a:p>
                  </a:txBody>
                  <a:tcPr/>
                </a:tc>
                <a:tc>
                  <a:txBody>
                    <a:bodyPr/>
                    <a:lstStyle/>
                    <a:p>
                      <a:r>
                        <a:rPr lang="en-US" sz="1000"/>
                        <a:t>24</a:t>
                      </a:r>
                    </a:p>
                  </a:txBody>
                  <a:tcPr/>
                </a:tc>
                <a:tc>
                  <a:txBody>
                    <a:bodyPr/>
                    <a:lstStyle/>
                    <a:p>
                      <a:r>
                        <a:rPr lang="en-US" sz="1000"/>
                        <a:t>9</a:t>
                      </a:r>
                    </a:p>
                  </a:txBody>
                  <a:tcPr/>
                </a:tc>
                <a:tc>
                  <a:txBody>
                    <a:bodyPr/>
                    <a:lstStyle/>
                    <a:p>
                      <a:r>
                        <a:rPr lang="en-US" sz="1000"/>
                        <a:t>0</a:t>
                      </a:r>
                    </a:p>
                  </a:txBody>
                  <a:tcPr/>
                </a:tc>
                <a:tc>
                  <a:txBody>
                    <a:bodyPr/>
                    <a:lstStyle/>
                    <a:p>
                      <a:r>
                        <a:rPr lang="en-US" sz="1000"/>
                        <a:t>10</a:t>
                      </a:r>
                    </a:p>
                  </a:txBody>
                  <a:tcPr/>
                </a:tc>
                <a:tc>
                  <a:txBody>
                    <a:bodyPr/>
                    <a:lstStyle/>
                    <a:p>
                      <a:r>
                        <a:rPr lang="en-US" sz="1000"/>
                        <a:t>43</a:t>
                      </a:r>
                    </a:p>
                  </a:txBody>
                  <a:tcPr/>
                </a:tc>
                <a:tc>
                  <a:txBody>
                    <a:bodyPr/>
                    <a:lstStyle/>
                    <a:p>
                      <a:r>
                        <a:rPr lang="en-US" sz="1000"/>
                        <a:t>873</a:t>
                      </a:r>
                    </a:p>
                  </a:txBody>
                  <a:tcPr/>
                </a:tc>
                <a:tc>
                  <a:txBody>
                    <a:bodyPr/>
                    <a:lstStyle/>
                    <a:p>
                      <a:r>
                        <a:rPr lang="en-US" sz="1000"/>
                        <a:t>7</a:t>
                      </a:r>
                    </a:p>
                  </a:txBody>
                  <a:tcPr/>
                </a:tc>
                <a:tc>
                  <a:txBody>
                    <a:bodyPr/>
                    <a:lstStyle/>
                    <a:p>
                      <a:r>
                        <a:rPr lang="en-US" sz="1000"/>
                        <a:t>3.4223 %</a:t>
                      </a:r>
                    </a:p>
                  </a:txBody>
                  <a:tcPr/>
                </a:tc>
                <a:extLst>
                  <a:ext uri="{0D108BD9-81ED-4DB2-BD59-A6C34878D82A}">
                    <a16:rowId xmlns:a16="http://schemas.microsoft.com/office/drawing/2014/main" val="3429924867"/>
                  </a:ext>
                </a:extLst>
              </a:tr>
            </a:tbl>
          </a:graphicData>
        </a:graphic>
      </p:graphicFrame>
      <p:sp>
        <p:nvSpPr>
          <p:cNvPr id="4" name="Text Placeholder 3">
            <a:extLst>
              <a:ext uri="{FF2B5EF4-FFF2-40B4-BE49-F238E27FC236}">
                <a16:creationId xmlns:a16="http://schemas.microsoft.com/office/drawing/2014/main" id="{F36AA58D-938D-4CB8-8A51-B9D2FFA819BD}"/>
              </a:ext>
            </a:extLst>
          </p:cNvPr>
          <p:cNvSpPr>
            <a:spLocks noGrp="1"/>
          </p:cNvSpPr>
          <p:nvPr>
            <p:ph type="body" sz="quarter" idx="14"/>
          </p:nvPr>
        </p:nvSpPr>
        <p:spPr/>
        <p:txBody>
          <a:bodyPr/>
          <a:lstStyle/>
          <a:p>
            <a:r>
              <a:rPr lang="en-US"/>
              <a:t>01/01/2025 - 06/30/2025</a:t>
            </a:r>
          </a:p>
        </p:txBody>
      </p:sp>
    </p:spTree>
    <p:extLst>
      <p:ext uri="{BB962C8B-B14F-4D97-AF65-F5344CB8AC3E}">
        <p14:creationId xmlns:p14="http://schemas.microsoft.com/office/powerpoint/2010/main" val="9496929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524CD-2DC8-4718-9B78-BB1799C45739}"/>
              </a:ext>
            </a:extLst>
          </p:cNvPr>
          <p:cNvSpPr>
            <a:spLocks noGrp="1"/>
          </p:cNvSpPr>
          <p:nvPr>
            <p:ph type="title"/>
          </p:nvPr>
        </p:nvSpPr>
        <p:spPr/>
        <p:txBody>
          <a:bodyPr/>
          <a:lstStyle/>
          <a:p>
            <a:r>
              <a:rPr lang="en-US"/>
              <a:t>Instagram Followers Change | TMNAS</a:t>
            </a:r>
          </a:p>
        </p:txBody>
      </p:sp>
      <p:graphicFrame>
        <p:nvGraphicFramePr>
          <p:cNvPr id="6" name="Chart Placeholder 5">
            <a:extLst>
              <a:ext uri="{FF2B5EF4-FFF2-40B4-BE49-F238E27FC236}">
                <a16:creationId xmlns:a16="http://schemas.microsoft.com/office/drawing/2014/main" id="{BDC1EE9B-9BF5-4DC1-B157-866495720436}"/>
              </a:ext>
            </a:extLst>
          </p:cNvPr>
          <p:cNvGraphicFramePr>
            <a:graphicFrameLocks noGrp="1"/>
          </p:cNvGraphicFramePr>
          <p:nvPr>
            <p:ph type="chart" sz="quarter" idx="13"/>
            <p:extLst>
              <p:ext uri="{D42A27DB-BD31-4B8C-83A1-F6EECF244321}">
                <p14:modId xmlns:p14="http://schemas.microsoft.com/office/powerpoint/2010/main" val="41371018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D7AB2E-311F-4C46-B924-B1BCCEDF99D3}"/>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58A61B66-F193-4325-ACE5-D551B71EB6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760688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E7D66-26AD-4C56-A0C5-B2C26E44AC4B}"/>
              </a:ext>
            </a:extLst>
          </p:cNvPr>
          <p:cNvSpPr>
            <a:spLocks noGrp="1"/>
          </p:cNvSpPr>
          <p:nvPr>
            <p:ph type="title"/>
          </p:nvPr>
        </p:nvSpPr>
        <p:spPr/>
        <p:txBody>
          <a:bodyPr/>
          <a:lstStyle/>
          <a:p>
            <a:r>
              <a:rPr lang="en-US"/>
              <a:t>Instagram Average Interactions Per Post | TMNAS</a:t>
            </a:r>
          </a:p>
        </p:txBody>
      </p:sp>
      <p:graphicFrame>
        <p:nvGraphicFramePr>
          <p:cNvPr id="6" name="Chart Placeholder 5">
            <a:extLst>
              <a:ext uri="{FF2B5EF4-FFF2-40B4-BE49-F238E27FC236}">
                <a16:creationId xmlns:a16="http://schemas.microsoft.com/office/drawing/2014/main" id="{17CDF8A1-B13B-4AA1-921C-39E17C4D7239}"/>
              </a:ext>
            </a:extLst>
          </p:cNvPr>
          <p:cNvGraphicFramePr>
            <a:graphicFrameLocks noGrp="1"/>
          </p:cNvGraphicFramePr>
          <p:nvPr>
            <p:ph type="chart" sz="quarter" idx="13"/>
            <p:extLst>
              <p:ext uri="{D42A27DB-BD31-4B8C-83A1-F6EECF244321}">
                <p14:modId xmlns:p14="http://schemas.microsoft.com/office/powerpoint/2010/main" val="13980204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1DEDA22-823F-47AB-9FA5-16CB299F774D}"/>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8560DA52-324C-4A82-83F9-FB1CAC891D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953598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C56479-279B-476A-B738-972DF68CA976}"/>
              </a:ext>
            </a:extLst>
          </p:cNvPr>
          <p:cNvSpPr>
            <a:spLocks noGrp="1"/>
          </p:cNvSpPr>
          <p:nvPr>
            <p:ph type="title"/>
          </p:nvPr>
        </p:nvSpPr>
        <p:spPr/>
        <p:txBody>
          <a:bodyPr/>
          <a:lstStyle/>
          <a:p>
            <a:r>
              <a:rPr lang="en-US"/>
              <a:t>Instagram Total Interactions Per Month | TMNAS</a:t>
            </a:r>
          </a:p>
        </p:txBody>
      </p:sp>
      <p:graphicFrame>
        <p:nvGraphicFramePr>
          <p:cNvPr id="6" name="Chart Placeholder 5">
            <a:extLst>
              <a:ext uri="{FF2B5EF4-FFF2-40B4-BE49-F238E27FC236}">
                <a16:creationId xmlns:a16="http://schemas.microsoft.com/office/drawing/2014/main" id="{6F6E893D-F16D-4C19-88F6-4290A23F46BC}"/>
              </a:ext>
            </a:extLst>
          </p:cNvPr>
          <p:cNvGraphicFramePr>
            <a:graphicFrameLocks noGrp="1"/>
          </p:cNvGraphicFramePr>
          <p:nvPr>
            <p:ph type="chart" sz="quarter" idx="13"/>
            <p:extLst>
              <p:ext uri="{D42A27DB-BD31-4B8C-83A1-F6EECF244321}">
                <p14:modId xmlns:p14="http://schemas.microsoft.com/office/powerpoint/2010/main" val="40998917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0E0AB42-9B69-46E7-8D56-7D992C641568}"/>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DB46216F-798F-402E-BF6B-14A53EF09E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387590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BBAD45-EED1-4B98-9B76-47768374BE09}"/>
              </a:ext>
            </a:extLst>
          </p:cNvPr>
          <p:cNvSpPr>
            <a:spLocks noGrp="1"/>
          </p:cNvSpPr>
          <p:nvPr>
            <p:ph type="title"/>
          </p:nvPr>
        </p:nvSpPr>
        <p:spPr/>
        <p:txBody>
          <a:bodyPr/>
          <a:lstStyle/>
          <a:p>
            <a:r>
              <a:rPr lang="en-US"/>
              <a:t>Instagram Impressions | TMNAS</a:t>
            </a:r>
          </a:p>
        </p:txBody>
      </p:sp>
      <p:graphicFrame>
        <p:nvGraphicFramePr>
          <p:cNvPr id="6" name="Chart Placeholder 5">
            <a:extLst>
              <a:ext uri="{FF2B5EF4-FFF2-40B4-BE49-F238E27FC236}">
                <a16:creationId xmlns:a16="http://schemas.microsoft.com/office/drawing/2014/main" id="{D8E312B2-EB5F-4933-860D-92AA52953E3C}"/>
              </a:ext>
            </a:extLst>
          </p:cNvPr>
          <p:cNvGraphicFramePr>
            <a:graphicFrameLocks noGrp="1"/>
          </p:cNvGraphicFramePr>
          <p:nvPr>
            <p:ph type="chart" sz="quarter" idx="13"/>
            <p:extLst>
              <p:ext uri="{D42A27DB-BD31-4B8C-83A1-F6EECF244321}">
                <p14:modId xmlns:p14="http://schemas.microsoft.com/office/powerpoint/2010/main" val="41561715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714BCA-9A94-4A52-94C1-7B87C71EC6D6}"/>
              </a:ext>
            </a:extLst>
          </p:cNvPr>
          <p:cNvSpPr>
            <a:spLocks noGrp="1"/>
          </p:cNvSpPr>
          <p:nvPr>
            <p:ph type="body" sz="quarter" idx="14"/>
          </p:nvPr>
        </p:nvSpPr>
        <p:spPr/>
        <p:txBody>
          <a:bodyPr/>
          <a:lstStyle/>
          <a:p>
            <a:r>
              <a:rPr lang="en-US"/>
              <a:t>01/01/2025 - 03/31/2025</a:t>
            </a:r>
          </a:p>
        </p:txBody>
      </p:sp>
      <p:sp>
        <p:nvSpPr>
          <p:cNvPr id="5" name="Footer Placeholder 4">
            <a:extLst>
              <a:ext uri="{FF2B5EF4-FFF2-40B4-BE49-F238E27FC236}">
                <a16:creationId xmlns:a16="http://schemas.microsoft.com/office/drawing/2014/main" id="{8650F23D-D74B-46EE-A069-30760025EB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208897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A40F3-4DC4-4E87-9175-4A977D07ED5B}"/>
              </a:ext>
            </a:extLst>
          </p:cNvPr>
          <p:cNvSpPr>
            <a:spLocks noGrp="1"/>
          </p:cNvSpPr>
          <p:nvPr>
            <p:ph type="title"/>
          </p:nvPr>
        </p:nvSpPr>
        <p:spPr/>
        <p:txBody>
          <a:bodyPr/>
          <a:lstStyle/>
          <a:p>
            <a:r>
              <a:rPr lang="en-US"/>
              <a:t>Instagram Posts Table | TMNAS</a:t>
            </a:r>
          </a:p>
        </p:txBody>
      </p:sp>
      <p:graphicFrame>
        <p:nvGraphicFramePr>
          <p:cNvPr id="5" name="Table Placeholder 4">
            <a:extLst>
              <a:ext uri="{FF2B5EF4-FFF2-40B4-BE49-F238E27FC236}">
                <a16:creationId xmlns:a16="http://schemas.microsoft.com/office/drawing/2014/main" id="{4B9E44ED-772C-4862-8C8C-0A512DE5522A}"/>
              </a:ext>
            </a:extLst>
          </p:cNvPr>
          <p:cNvGraphicFramePr>
            <a:graphicFrameLocks noGrp="1"/>
          </p:cNvGraphicFramePr>
          <p:nvPr>
            <p:ph type="tbl" sz="quarter" idx="13"/>
            <p:extLst>
              <p:ext uri="{D42A27DB-BD31-4B8C-83A1-F6EECF244321}">
                <p14:modId xmlns:p14="http://schemas.microsoft.com/office/powerpoint/2010/main" val="8133182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558918581"/>
                    </a:ext>
                  </a:extLst>
                </a:gridCol>
                <a:gridCol w="740664">
                  <a:extLst>
                    <a:ext uri="{9D8B030D-6E8A-4147-A177-3AD203B41FA5}">
                      <a16:colId xmlns:a16="http://schemas.microsoft.com/office/drawing/2014/main" val="3584328783"/>
                    </a:ext>
                  </a:extLst>
                </a:gridCol>
                <a:gridCol w="329184">
                  <a:extLst>
                    <a:ext uri="{9D8B030D-6E8A-4147-A177-3AD203B41FA5}">
                      <a16:colId xmlns:a16="http://schemas.microsoft.com/office/drawing/2014/main" val="2578096647"/>
                    </a:ext>
                  </a:extLst>
                </a:gridCol>
                <a:gridCol w="329184">
                  <a:extLst>
                    <a:ext uri="{9D8B030D-6E8A-4147-A177-3AD203B41FA5}">
                      <a16:colId xmlns:a16="http://schemas.microsoft.com/office/drawing/2014/main" val="667689296"/>
                    </a:ext>
                  </a:extLst>
                </a:gridCol>
                <a:gridCol w="329184">
                  <a:extLst>
                    <a:ext uri="{9D8B030D-6E8A-4147-A177-3AD203B41FA5}">
                      <a16:colId xmlns:a16="http://schemas.microsoft.com/office/drawing/2014/main" val="1783242091"/>
                    </a:ext>
                  </a:extLst>
                </a:gridCol>
                <a:gridCol w="329184">
                  <a:extLst>
                    <a:ext uri="{9D8B030D-6E8A-4147-A177-3AD203B41FA5}">
                      <a16:colId xmlns:a16="http://schemas.microsoft.com/office/drawing/2014/main" val="1860745751"/>
                    </a:ext>
                  </a:extLst>
                </a:gridCol>
                <a:gridCol w="329184">
                  <a:extLst>
                    <a:ext uri="{9D8B030D-6E8A-4147-A177-3AD203B41FA5}">
                      <a16:colId xmlns:a16="http://schemas.microsoft.com/office/drawing/2014/main" val="1878468376"/>
                    </a:ext>
                  </a:extLst>
                </a:gridCol>
                <a:gridCol w="329184">
                  <a:extLst>
                    <a:ext uri="{9D8B030D-6E8A-4147-A177-3AD203B41FA5}">
                      <a16:colId xmlns:a16="http://schemas.microsoft.com/office/drawing/2014/main" val="3687467743"/>
                    </a:ext>
                  </a:extLst>
                </a:gridCol>
                <a:gridCol w="329184">
                  <a:extLst>
                    <a:ext uri="{9D8B030D-6E8A-4147-A177-3AD203B41FA5}">
                      <a16:colId xmlns:a16="http://schemas.microsoft.com/office/drawing/2014/main" val="1959204525"/>
                    </a:ext>
                  </a:extLst>
                </a:gridCol>
                <a:gridCol w="329184">
                  <a:extLst>
                    <a:ext uri="{9D8B030D-6E8A-4147-A177-3AD203B41FA5}">
                      <a16:colId xmlns:a16="http://schemas.microsoft.com/office/drawing/2014/main" val="3072476081"/>
                    </a:ext>
                  </a:extLst>
                </a:gridCol>
                <a:gridCol w="329184">
                  <a:extLst>
                    <a:ext uri="{9D8B030D-6E8A-4147-A177-3AD203B41FA5}">
                      <a16:colId xmlns:a16="http://schemas.microsoft.com/office/drawing/2014/main" val="531466423"/>
                    </a:ext>
                  </a:extLst>
                </a:gridCol>
                <a:gridCol w="329184">
                  <a:extLst>
                    <a:ext uri="{9D8B030D-6E8A-4147-A177-3AD203B41FA5}">
                      <a16:colId xmlns:a16="http://schemas.microsoft.com/office/drawing/2014/main" val="385721296"/>
                    </a:ext>
                  </a:extLst>
                </a:gridCol>
                <a:gridCol w="329184">
                  <a:extLst>
                    <a:ext uri="{9D8B030D-6E8A-4147-A177-3AD203B41FA5}">
                      <a16:colId xmlns:a16="http://schemas.microsoft.com/office/drawing/2014/main" val="3586899267"/>
                    </a:ext>
                  </a:extLst>
                </a:gridCol>
                <a:gridCol w="329184">
                  <a:extLst>
                    <a:ext uri="{9D8B030D-6E8A-4147-A177-3AD203B41FA5}">
                      <a16:colId xmlns:a16="http://schemas.microsoft.com/office/drawing/2014/main" val="2509716495"/>
                    </a:ext>
                  </a:extLst>
                </a:gridCol>
                <a:gridCol w="329184">
                  <a:extLst>
                    <a:ext uri="{9D8B030D-6E8A-4147-A177-3AD203B41FA5}">
                      <a16:colId xmlns:a16="http://schemas.microsoft.com/office/drawing/2014/main" val="2244932666"/>
                    </a:ext>
                  </a:extLst>
                </a:gridCol>
                <a:gridCol w="329184">
                  <a:extLst>
                    <a:ext uri="{9D8B030D-6E8A-4147-A177-3AD203B41FA5}">
                      <a16:colId xmlns:a16="http://schemas.microsoft.com/office/drawing/2014/main" val="4254173374"/>
                    </a:ext>
                  </a:extLst>
                </a:gridCol>
                <a:gridCol w="329184">
                  <a:extLst>
                    <a:ext uri="{9D8B030D-6E8A-4147-A177-3AD203B41FA5}">
                      <a16:colId xmlns:a16="http://schemas.microsoft.com/office/drawing/2014/main" val="2893728164"/>
                    </a:ext>
                  </a:extLst>
                </a:gridCol>
              </a:tblGrid>
              <a:tr h="370840">
                <a:tc>
                  <a:txBody>
                    <a:bodyPr/>
                    <a:lstStyle/>
                    <a:p>
                      <a:r>
                        <a:rPr lang="en-US" sz="1000"/>
                        <a:t>Post</a:t>
                      </a:r>
                    </a:p>
                  </a:txBody>
                  <a:tcPr/>
                </a:tc>
                <a:tc>
                  <a:txBody>
                    <a:bodyPr/>
                    <a:lstStyle/>
                    <a:p>
                      <a:r>
                        <a:rPr lang="en-US" sz="1000"/>
                        <a:t>Published Time</a:t>
                      </a:r>
                    </a:p>
                  </a:txBody>
                  <a:tcPr/>
                </a:tc>
                <a:tc>
                  <a:txBody>
                    <a:bodyPr/>
                    <a:lstStyle/>
                    <a:p>
                      <a:r>
                        <a:rPr lang="en-US" sz="1000"/>
                        <a:t>Type</a:t>
                      </a:r>
                    </a:p>
                  </a:txBody>
                  <a:tcPr/>
                </a:tc>
                <a:tc>
                  <a:txBody>
                    <a:bodyPr/>
                    <a:lstStyle/>
                    <a:p>
                      <a:r>
                        <a:rPr lang="en-US" sz="1000"/>
                        <a:t>Views</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Shares (Organic)</a:t>
                      </a:r>
                    </a:p>
                  </a:txBody>
                  <a:tcPr/>
                </a:tc>
                <a:tc>
                  <a:txBody>
                    <a:bodyPr/>
                    <a:lstStyle/>
                    <a:p>
                      <a:r>
                        <a:rPr lang="en-US" sz="1000"/>
                        <a:t>Engagements (Organic)</a:t>
                      </a:r>
                    </a:p>
                  </a:txBody>
                  <a:tcPr/>
                </a:tc>
                <a:tc>
                  <a:txBody>
                    <a:bodyPr/>
                    <a:lstStyle/>
                    <a:p>
                      <a:r>
                        <a:rPr lang="en-US" sz="1000"/>
                        <a:t>Impressions (Organic)</a:t>
                      </a:r>
                    </a:p>
                  </a:txBody>
                  <a:tcPr/>
                </a:tc>
                <a:tc>
                  <a:txBody>
                    <a:bodyPr/>
                    <a:lstStyle/>
                    <a:p>
                      <a:r>
                        <a:rPr lang="en-US" sz="1000"/>
                        <a:t>Engagement Rate (Organic)</a:t>
                      </a:r>
                    </a:p>
                  </a:txBody>
                  <a:tcPr/>
                </a:tc>
                <a:tc>
                  <a:txBody>
                    <a:bodyPr/>
                    <a:lstStyle/>
                    <a:p>
                      <a:r>
                        <a:rPr lang="en-US" sz="1000"/>
                        <a:t>Reach (Organic)</a:t>
                      </a:r>
                    </a:p>
                  </a:txBody>
                  <a:tcPr/>
                </a:tc>
                <a:tc>
                  <a:txBody>
                    <a:bodyPr/>
                    <a:lstStyle/>
                    <a:p>
                      <a:r>
                        <a:rPr lang="en-US" sz="1000"/>
                        <a:t>Video Views (Organic)</a:t>
                      </a:r>
                    </a:p>
                  </a:txBody>
                  <a:tcPr/>
                </a:tc>
                <a:tc>
                  <a:txBody>
                    <a:bodyPr/>
                    <a:lstStyle/>
                    <a:p>
                      <a:r>
                        <a:rPr lang="en-US" sz="1000"/>
                        <a:t>Profile activity</a:t>
                      </a:r>
                    </a:p>
                  </a:txBody>
                  <a:tcPr/>
                </a:tc>
                <a:tc>
                  <a:txBody>
                    <a:bodyPr/>
                    <a:lstStyle/>
                    <a:p>
                      <a:r>
                        <a:rPr lang="en-US" sz="1000"/>
                        <a:t>Follows</a:t>
                      </a:r>
                    </a:p>
                  </a:txBody>
                  <a:tcPr/>
                </a:tc>
                <a:tc>
                  <a:txBody>
                    <a:bodyPr/>
                    <a:lstStyle/>
                    <a:p>
                      <a:r>
                        <a:rPr lang="en-US" sz="1000"/>
                        <a:t>Profile Visits</a:t>
                      </a:r>
                    </a:p>
                  </a:txBody>
                  <a:tcPr/>
                </a:tc>
                <a:tc>
                  <a:txBody>
                    <a:bodyPr/>
                    <a:lstStyle/>
                    <a:p>
                      <a:r>
                        <a:rPr lang="en-US" sz="1000"/>
                        <a:t>Website taps</a:t>
                      </a:r>
                    </a:p>
                  </a:txBody>
                  <a:tcPr/>
                </a:tc>
                <a:extLst>
                  <a:ext uri="{0D108BD9-81ED-4DB2-BD59-A6C34878D82A}">
                    <a16:rowId xmlns:a16="http://schemas.microsoft.com/office/drawing/2014/main" val="1165893721"/>
                  </a:ext>
                </a:extLst>
              </a:tr>
              <a:tr h="370840">
                <a:tc>
                  <a:txBody>
                    <a:bodyPr/>
                    <a:lstStyle/>
                    <a:p>
                      <a:r>
                        <a:rPr lang="en-US" sz="1000"/>
                        <a:t>05/30/2025 10:30:37</a:t>
                      </a:r>
                    </a:p>
                  </a:txBody>
                  <a:tcPr/>
                </a:tc>
                <a:tc>
                  <a:txBody>
                    <a:bodyPr/>
                    <a:lstStyle/>
                    <a:p>
                      <a:r>
                        <a:rPr lang="en-US" sz="1000"/>
                        <a:t>05/30/2025 10:30:37</a:t>
                      </a:r>
                    </a:p>
                  </a:txBody>
                  <a:tcPr/>
                </a:tc>
                <a:tc>
                  <a:txBody>
                    <a:bodyPr/>
                    <a:lstStyle/>
                    <a:p>
                      <a:r>
                        <a:rPr lang="en-US" sz="1000"/>
                        <a:t>Reel</a:t>
                      </a:r>
                    </a:p>
                  </a:txBody>
                  <a:tcPr/>
                </a:tc>
                <a:tc>
                  <a:txBody>
                    <a:bodyPr/>
                    <a:lstStyle/>
                    <a:p>
                      <a:r>
                        <a:rPr lang="en-US" sz="1000"/>
                        <a:t>985</a:t>
                      </a:r>
                    </a:p>
                  </a:txBody>
                  <a:tcPr/>
                </a:tc>
                <a:tc>
                  <a:txBody>
                    <a:bodyPr/>
                    <a:lstStyle/>
                    <a:p>
                      <a:r>
                        <a:rPr lang="en-US" sz="1000"/>
                        <a:t>54</a:t>
                      </a:r>
                    </a:p>
                  </a:txBody>
                  <a:tcPr/>
                </a:tc>
                <a:tc>
                  <a:txBody>
                    <a:bodyPr/>
                    <a:lstStyle/>
                    <a:p>
                      <a:r>
                        <a:rPr lang="en-US" sz="1000"/>
                        <a:t>1</a:t>
                      </a:r>
                    </a:p>
                  </a:txBody>
                  <a:tcPr/>
                </a:tc>
                <a:tc>
                  <a:txBody>
                    <a:bodyPr/>
                    <a:lstStyle/>
                    <a:p>
                      <a:r>
                        <a:rPr lang="en-US" sz="1000"/>
                        <a:t>0</a:t>
                      </a:r>
                    </a:p>
                  </a:txBody>
                  <a:tcPr/>
                </a:tc>
                <a:tc>
                  <a:txBody>
                    <a:bodyPr/>
                    <a:lstStyle/>
                    <a:p>
                      <a:r>
                        <a:rPr lang="en-US" sz="1000"/>
                        <a:t>6</a:t>
                      </a:r>
                    </a:p>
                  </a:txBody>
                  <a:tcPr/>
                </a:tc>
                <a:tc>
                  <a:txBody>
                    <a:bodyPr/>
                    <a:lstStyle/>
                    <a:p>
                      <a:r>
                        <a:rPr lang="en-US" sz="1000"/>
                        <a:t>61</a:t>
                      </a:r>
                    </a:p>
                  </a:txBody>
                  <a:tcPr/>
                </a:tc>
                <a:tc>
                  <a:txBody>
                    <a:bodyPr/>
                    <a:lstStyle/>
                    <a:p>
                      <a:r>
                        <a:rPr lang="en-US" sz="1000"/>
                        <a:t>0</a:t>
                      </a:r>
                    </a:p>
                  </a:txBody>
                  <a:tcPr/>
                </a:tc>
                <a:tc>
                  <a:txBody>
                    <a:bodyPr/>
                    <a:lstStyle/>
                    <a:p>
                      <a:r>
                        <a:rPr lang="en-US" sz="1000"/>
                        <a:t>6.19 %</a:t>
                      </a:r>
                    </a:p>
                  </a:txBody>
                  <a:tcPr/>
                </a:tc>
                <a:tc>
                  <a:txBody>
                    <a:bodyPr/>
                    <a:lstStyle/>
                    <a:p>
                      <a:r>
                        <a:rPr lang="en-US" sz="1000"/>
                        <a:t>621</a:t>
                      </a:r>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2647566923"/>
                  </a:ext>
                </a:extLst>
              </a:tr>
              <a:tr h="370840">
                <a:tc>
                  <a:txBody>
                    <a:bodyPr/>
                    <a:lstStyle/>
                    <a:p>
                      <a:r>
                        <a:rPr lang="en-US" sz="1000"/>
                        <a:t>04/22/2025 16:38:38</a:t>
                      </a:r>
                    </a:p>
                  </a:txBody>
                  <a:tcPr/>
                </a:tc>
                <a:tc>
                  <a:txBody>
                    <a:bodyPr/>
                    <a:lstStyle/>
                    <a:p>
                      <a:r>
                        <a:rPr lang="en-US" sz="1000"/>
                        <a:t>04/22/2025 16:38:38</a:t>
                      </a:r>
                    </a:p>
                  </a:txBody>
                  <a:tcPr/>
                </a:tc>
                <a:tc>
                  <a:txBody>
                    <a:bodyPr/>
                    <a:lstStyle/>
                    <a:p>
                      <a:r>
                        <a:rPr lang="en-US" sz="1000"/>
                        <a:t>Reel</a:t>
                      </a:r>
                    </a:p>
                  </a:txBody>
                  <a:tcPr/>
                </a:tc>
                <a:tc>
                  <a:txBody>
                    <a:bodyPr/>
                    <a:lstStyle/>
                    <a:p>
                      <a:r>
                        <a:rPr lang="en-US" sz="1000"/>
                        <a:t>648</a:t>
                      </a:r>
                    </a:p>
                  </a:txBody>
                  <a:tcPr/>
                </a:tc>
                <a:tc>
                  <a:txBody>
                    <a:bodyPr/>
                    <a:lstStyle/>
                    <a:p>
                      <a:r>
                        <a:rPr lang="en-US" sz="1000"/>
                        <a:t>45</a:t>
                      </a:r>
                    </a:p>
                  </a:txBody>
                  <a:tcPr/>
                </a:tc>
                <a:tc>
                  <a:txBody>
                    <a:bodyPr/>
                    <a:lstStyle/>
                    <a:p>
                      <a:r>
                        <a:rPr lang="en-US" sz="1000"/>
                        <a:t>2</a:t>
                      </a:r>
                    </a:p>
                  </a:txBody>
                  <a:tcPr/>
                </a:tc>
                <a:tc>
                  <a:txBody>
                    <a:bodyPr/>
                    <a:lstStyle/>
                    <a:p>
                      <a:r>
                        <a:rPr lang="en-US" sz="1000"/>
                        <a:t>0</a:t>
                      </a:r>
                    </a:p>
                  </a:txBody>
                  <a:tcPr/>
                </a:tc>
                <a:tc>
                  <a:txBody>
                    <a:bodyPr/>
                    <a:lstStyle/>
                    <a:p>
                      <a:r>
                        <a:rPr lang="en-US" sz="1000"/>
                        <a:t>2</a:t>
                      </a:r>
                    </a:p>
                  </a:txBody>
                  <a:tcPr/>
                </a:tc>
                <a:tc>
                  <a:txBody>
                    <a:bodyPr/>
                    <a:lstStyle/>
                    <a:p>
                      <a:r>
                        <a:rPr lang="en-US" sz="1000"/>
                        <a:t>49</a:t>
                      </a:r>
                    </a:p>
                  </a:txBody>
                  <a:tcPr/>
                </a:tc>
                <a:tc>
                  <a:txBody>
                    <a:bodyPr/>
                    <a:lstStyle/>
                    <a:p>
                      <a:r>
                        <a:rPr lang="en-US" sz="1000"/>
                        <a:t>0</a:t>
                      </a:r>
                    </a:p>
                  </a:txBody>
                  <a:tcPr/>
                </a:tc>
                <a:tc>
                  <a:txBody>
                    <a:bodyPr/>
                    <a:lstStyle/>
                    <a:p>
                      <a:r>
                        <a:rPr lang="en-US" sz="1000"/>
                        <a:t>7.56 %</a:t>
                      </a:r>
                    </a:p>
                  </a:txBody>
                  <a:tcPr/>
                </a:tc>
                <a:tc>
                  <a:txBody>
                    <a:bodyPr/>
                    <a:lstStyle/>
                    <a:p>
                      <a:r>
                        <a:rPr lang="en-US" sz="1000"/>
                        <a:t>362</a:t>
                      </a:r>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943657194"/>
                  </a:ext>
                </a:extLst>
              </a:tr>
              <a:tr h="370840">
                <a:tc>
                  <a:txBody>
                    <a:bodyPr/>
                    <a:lstStyle/>
                    <a:p>
                      <a:r>
                        <a:rPr lang="en-US" sz="1000"/>
                        <a:t>04/30/2025 14:45:58</a:t>
                      </a:r>
                    </a:p>
                  </a:txBody>
                  <a:tcPr/>
                </a:tc>
                <a:tc>
                  <a:txBody>
                    <a:bodyPr/>
                    <a:lstStyle/>
                    <a:p>
                      <a:r>
                        <a:rPr lang="en-US" sz="1000"/>
                        <a:t>04/30/2025 14:45:58</a:t>
                      </a:r>
                    </a:p>
                  </a:txBody>
                  <a:tcPr/>
                </a:tc>
                <a:tc>
                  <a:txBody>
                    <a:bodyPr/>
                    <a:lstStyle/>
                    <a:p>
                      <a:r>
                        <a:rPr lang="en-US" sz="1000"/>
                        <a:t>Carousel</a:t>
                      </a:r>
                    </a:p>
                  </a:txBody>
                  <a:tcPr/>
                </a:tc>
                <a:tc>
                  <a:txBody>
                    <a:bodyPr/>
                    <a:lstStyle/>
                    <a:p>
                      <a:r>
                        <a:rPr lang="en-US" sz="1000"/>
                        <a:t>537</a:t>
                      </a:r>
                    </a:p>
                  </a:txBody>
                  <a:tcPr/>
                </a:tc>
                <a:tc>
                  <a:txBody>
                    <a:bodyPr/>
                    <a:lstStyle/>
                    <a:p>
                      <a:r>
                        <a:rPr lang="en-US" sz="1000"/>
                        <a:t>42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42</a:t>
                      </a:r>
                    </a:p>
                  </a:txBody>
                  <a:tcPr/>
                </a:tc>
                <a:tc>
                  <a:txBody>
                    <a:bodyPr/>
                    <a:lstStyle/>
                    <a:p>
                      <a:r>
                        <a:rPr lang="en-US" sz="1000"/>
                        <a:t>0</a:t>
                      </a:r>
                    </a:p>
                  </a:txBody>
                  <a:tcPr/>
                </a:tc>
                <a:tc>
                  <a:txBody>
                    <a:bodyPr/>
                    <a:lstStyle/>
                    <a:p>
                      <a:r>
                        <a:rPr lang="en-US" sz="1000"/>
                        <a:t>7.82 %</a:t>
                      </a:r>
                    </a:p>
                  </a:txBody>
                  <a:tcPr/>
                </a:tc>
                <a:tc>
                  <a:txBody>
                    <a:bodyPr/>
                    <a:lstStyle/>
                    <a:p>
                      <a:r>
                        <a:rPr lang="en-US" sz="1000"/>
                        <a:t>295</a:t>
                      </a:r>
                    </a:p>
                  </a:txBody>
                  <a:tcPr/>
                </a:tc>
                <a:tc>
                  <a:txBody>
                    <a:bodyPr/>
                    <a:lstStyle/>
                    <a:p>
                      <a:r>
                        <a:rPr lang="en-US" sz="1000"/>
                        <a:t>n/a</a:t>
                      </a:r>
                    </a:p>
                  </a:txBody>
                  <a:tcPr/>
                </a:tc>
                <a:tc>
                  <a:txBody>
                    <a:bodyPr/>
                    <a:lstStyle/>
                    <a:p>
                      <a:r>
                        <a:rPr lang="en-US" sz="1000"/>
                        <a:t>3</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extLst>
                  <a:ext uri="{0D108BD9-81ED-4DB2-BD59-A6C34878D82A}">
                    <a16:rowId xmlns:a16="http://schemas.microsoft.com/office/drawing/2014/main" val="3095696270"/>
                  </a:ext>
                </a:extLst>
              </a:tr>
              <a:tr h="370840">
                <a:tc>
                  <a:txBody>
                    <a:bodyPr/>
                    <a:lstStyle/>
                    <a:p>
                      <a:r>
                        <a:rPr lang="en-US" sz="1000"/>
                        <a:t>06/09/2025 16:47:28</a:t>
                      </a:r>
                    </a:p>
                  </a:txBody>
                  <a:tcPr/>
                </a:tc>
                <a:tc>
                  <a:txBody>
                    <a:bodyPr/>
                    <a:lstStyle/>
                    <a:p>
                      <a:r>
                        <a:rPr lang="en-US" sz="1000"/>
                        <a:t>06/09/2025 16:47:28</a:t>
                      </a:r>
                    </a:p>
                  </a:txBody>
                  <a:tcPr/>
                </a:tc>
                <a:tc>
                  <a:txBody>
                    <a:bodyPr/>
                    <a:lstStyle/>
                    <a:p>
                      <a:r>
                        <a:rPr lang="en-US" sz="1000"/>
                        <a:t>Carousel</a:t>
                      </a:r>
                    </a:p>
                  </a:txBody>
                  <a:tcPr/>
                </a:tc>
                <a:tc>
                  <a:txBody>
                    <a:bodyPr/>
                    <a:lstStyle/>
                    <a:p>
                      <a:r>
                        <a:rPr lang="en-US" sz="1000"/>
                        <a:t>893</a:t>
                      </a:r>
                    </a:p>
                  </a:txBody>
                  <a:tcPr/>
                </a:tc>
                <a:tc>
                  <a:txBody>
                    <a:bodyPr/>
                    <a:lstStyle/>
                    <a:p>
                      <a:r>
                        <a:rPr lang="en-US" sz="1000"/>
                        <a:t>40</a:t>
                      </a:r>
                    </a:p>
                  </a:txBody>
                  <a:tcPr/>
                </a:tc>
                <a:tc>
                  <a:txBody>
                    <a:bodyPr/>
                    <a:lstStyle/>
                    <a:p>
                      <a:r>
                        <a:rPr lang="en-US" sz="1000"/>
                        <a:t>0</a:t>
                      </a:r>
                    </a:p>
                  </a:txBody>
                  <a:tcPr/>
                </a:tc>
                <a:tc>
                  <a:txBody>
                    <a:bodyPr/>
                    <a:lstStyle/>
                    <a:p>
                      <a:r>
                        <a:rPr lang="en-US" sz="1000"/>
                        <a:t>0</a:t>
                      </a:r>
                    </a:p>
                  </a:txBody>
                  <a:tcPr/>
                </a:tc>
                <a:tc>
                  <a:txBody>
                    <a:bodyPr/>
                    <a:lstStyle/>
                    <a:p>
                      <a:r>
                        <a:rPr lang="en-US" sz="1000"/>
                        <a:t>2</a:t>
                      </a:r>
                    </a:p>
                  </a:txBody>
                  <a:tcPr/>
                </a:tc>
                <a:tc>
                  <a:txBody>
                    <a:bodyPr/>
                    <a:lstStyle/>
                    <a:p>
                      <a:r>
                        <a:rPr lang="en-US" sz="1000"/>
                        <a:t>42</a:t>
                      </a:r>
                    </a:p>
                  </a:txBody>
                  <a:tcPr/>
                </a:tc>
                <a:tc>
                  <a:txBody>
                    <a:bodyPr/>
                    <a:lstStyle/>
                    <a:p>
                      <a:r>
                        <a:rPr lang="en-US" sz="1000"/>
                        <a:t>0</a:t>
                      </a:r>
                    </a:p>
                  </a:txBody>
                  <a:tcPr/>
                </a:tc>
                <a:tc>
                  <a:txBody>
                    <a:bodyPr/>
                    <a:lstStyle/>
                    <a:p>
                      <a:r>
                        <a:rPr lang="en-US" sz="1000"/>
                        <a:t>4.7 %</a:t>
                      </a:r>
                    </a:p>
                  </a:txBody>
                  <a:tcPr/>
                </a:tc>
                <a:tc>
                  <a:txBody>
                    <a:bodyPr/>
                    <a:lstStyle/>
                    <a:p>
                      <a:r>
                        <a:rPr lang="en-US" sz="1000"/>
                        <a:t>563</a:t>
                      </a:r>
                    </a:p>
                  </a:txBody>
                  <a:tcPr/>
                </a:tc>
                <a:tc>
                  <a:txBody>
                    <a:bodyPr/>
                    <a:lstStyle/>
                    <a:p>
                      <a:r>
                        <a:rPr lang="en-US" sz="1000"/>
                        <a:t>n/a</a:t>
                      </a:r>
                    </a:p>
                  </a:txBody>
                  <a:tcPr/>
                </a:tc>
                <a:tc>
                  <a:txBody>
                    <a:bodyPr/>
                    <a:lstStyle/>
                    <a:p>
                      <a:r>
                        <a:rPr lang="en-US" sz="1000"/>
                        <a:t>9</a:t>
                      </a:r>
                    </a:p>
                  </a:txBody>
                  <a:tcPr/>
                </a:tc>
                <a:tc>
                  <a:txBody>
                    <a:bodyPr/>
                    <a:lstStyle/>
                    <a:p>
                      <a:r>
                        <a:rPr lang="en-US" sz="1000"/>
                        <a:t>0</a:t>
                      </a:r>
                    </a:p>
                  </a:txBody>
                  <a:tcPr/>
                </a:tc>
                <a:tc>
                  <a:txBody>
                    <a:bodyPr/>
                    <a:lstStyle/>
                    <a:p>
                      <a:r>
                        <a:rPr lang="en-US" sz="1000"/>
                        <a:t>9</a:t>
                      </a:r>
                    </a:p>
                  </a:txBody>
                  <a:tcPr/>
                </a:tc>
                <a:tc>
                  <a:txBody>
                    <a:bodyPr/>
                    <a:lstStyle/>
                    <a:p>
                      <a:r>
                        <a:rPr lang="en-US" sz="1000"/>
                        <a:t>0</a:t>
                      </a:r>
                    </a:p>
                  </a:txBody>
                  <a:tcPr/>
                </a:tc>
                <a:extLst>
                  <a:ext uri="{0D108BD9-81ED-4DB2-BD59-A6C34878D82A}">
                    <a16:rowId xmlns:a16="http://schemas.microsoft.com/office/drawing/2014/main" val="3636489622"/>
                  </a:ext>
                </a:extLst>
              </a:tr>
              <a:tr h="370840">
                <a:tc>
                  <a:txBody>
                    <a:bodyPr/>
                    <a:lstStyle/>
                    <a:p>
                      <a:r>
                        <a:rPr lang="en-US" sz="1000"/>
                        <a:t>04/14/2025 16:35:00</a:t>
                      </a:r>
                    </a:p>
                  </a:txBody>
                  <a:tcPr/>
                </a:tc>
                <a:tc>
                  <a:txBody>
                    <a:bodyPr/>
                    <a:lstStyle/>
                    <a:p>
                      <a:r>
                        <a:rPr lang="en-US" sz="1000"/>
                        <a:t>04/14/2025 16:35:00</a:t>
                      </a:r>
                    </a:p>
                  </a:txBody>
                  <a:tcPr/>
                </a:tc>
                <a:tc>
                  <a:txBody>
                    <a:bodyPr/>
                    <a:lstStyle/>
                    <a:p>
                      <a:r>
                        <a:rPr lang="en-US" sz="1000"/>
                        <a:t>Carousel</a:t>
                      </a:r>
                    </a:p>
                  </a:txBody>
                  <a:tcPr/>
                </a:tc>
                <a:tc>
                  <a:txBody>
                    <a:bodyPr/>
                    <a:lstStyle/>
                    <a:p>
                      <a:r>
                        <a:rPr lang="en-US" sz="1000"/>
                        <a:t>524</a:t>
                      </a:r>
                    </a:p>
                  </a:txBody>
                  <a:tcPr/>
                </a:tc>
                <a:tc>
                  <a:txBody>
                    <a:bodyPr/>
                    <a:lstStyle/>
                    <a:p>
                      <a:r>
                        <a:rPr lang="en-US" sz="1000"/>
                        <a:t>38</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tc>
                  <a:txBody>
                    <a:bodyPr/>
                    <a:lstStyle/>
                    <a:p>
                      <a:r>
                        <a:rPr lang="en-US" sz="1000"/>
                        <a:t>40</a:t>
                      </a:r>
                    </a:p>
                  </a:txBody>
                  <a:tcPr/>
                </a:tc>
                <a:tc>
                  <a:txBody>
                    <a:bodyPr/>
                    <a:lstStyle/>
                    <a:p>
                      <a:r>
                        <a:rPr lang="en-US" sz="1000"/>
                        <a:t>0</a:t>
                      </a:r>
                    </a:p>
                  </a:txBody>
                  <a:tcPr/>
                </a:tc>
                <a:tc>
                  <a:txBody>
                    <a:bodyPr/>
                    <a:lstStyle/>
                    <a:p>
                      <a:r>
                        <a:rPr lang="en-US" sz="1000"/>
                        <a:t>7.63 %</a:t>
                      </a:r>
                    </a:p>
                  </a:txBody>
                  <a:tcPr/>
                </a:tc>
                <a:tc>
                  <a:txBody>
                    <a:bodyPr/>
                    <a:lstStyle/>
                    <a:p>
                      <a:r>
                        <a:rPr lang="en-US" sz="1000"/>
                        <a:t>317</a:t>
                      </a:r>
                    </a:p>
                  </a:txBody>
                  <a:tcPr/>
                </a:tc>
                <a:tc>
                  <a:txBody>
                    <a:bodyPr/>
                    <a:lstStyle/>
                    <a:p>
                      <a:r>
                        <a:rPr lang="en-US" sz="1000"/>
                        <a:t>n/a</a:t>
                      </a:r>
                    </a:p>
                  </a:txBody>
                  <a:tcPr/>
                </a:tc>
                <a:tc>
                  <a:txBody>
                    <a:bodyPr/>
                    <a:lstStyle/>
                    <a:p>
                      <a:r>
                        <a:rPr lang="en-US" sz="1000"/>
                        <a:t>4</a:t>
                      </a:r>
                    </a:p>
                  </a:txBody>
                  <a:tcPr/>
                </a:tc>
                <a:tc>
                  <a:txBody>
                    <a:bodyPr/>
                    <a:lstStyle/>
                    <a:p>
                      <a:r>
                        <a:rPr lang="en-US" sz="1000"/>
                        <a:t>0</a:t>
                      </a:r>
                    </a:p>
                  </a:txBody>
                  <a:tcPr/>
                </a:tc>
                <a:tc>
                  <a:txBody>
                    <a:bodyPr/>
                    <a:lstStyle/>
                    <a:p>
                      <a:r>
                        <a:rPr lang="en-US" sz="1000"/>
                        <a:t>4</a:t>
                      </a:r>
                    </a:p>
                  </a:txBody>
                  <a:tcPr/>
                </a:tc>
                <a:tc>
                  <a:txBody>
                    <a:bodyPr/>
                    <a:lstStyle/>
                    <a:p>
                      <a:r>
                        <a:rPr lang="en-US" sz="1000"/>
                        <a:t>0</a:t>
                      </a:r>
                    </a:p>
                  </a:txBody>
                  <a:tcPr/>
                </a:tc>
                <a:extLst>
                  <a:ext uri="{0D108BD9-81ED-4DB2-BD59-A6C34878D82A}">
                    <a16:rowId xmlns:a16="http://schemas.microsoft.com/office/drawing/2014/main" val="2451888202"/>
                  </a:ext>
                </a:extLst>
              </a:tr>
            </a:tbl>
          </a:graphicData>
        </a:graphic>
      </p:graphicFrame>
      <p:sp>
        <p:nvSpPr>
          <p:cNvPr id="4" name="Text Placeholder 3">
            <a:extLst>
              <a:ext uri="{FF2B5EF4-FFF2-40B4-BE49-F238E27FC236}">
                <a16:creationId xmlns:a16="http://schemas.microsoft.com/office/drawing/2014/main" id="{48CCE66A-A038-460F-8BBB-F7AAA59BE8C1}"/>
              </a:ext>
            </a:extLst>
          </p:cNvPr>
          <p:cNvSpPr>
            <a:spLocks noGrp="1"/>
          </p:cNvSpPr>
          <p:nvPr>
            <p:ph type="body" sz="quarter" idx="14"/>
          </p:nvPr>
        </p:nvSpPr>
        <p:spPr/>
        <p:txBody>
          <a:bodyPr/>
          <a:lstStyle/>
          <a:p>
            <a:r>
              <a:rPr lang="en-US"/>
              <a:t>04/01/2025 - 06/30/2025</a:t>
            </a:r>
          </a:p>
        </p:txBody>
      </p:sp>
    </p:spTree>
    <p:extLst>
      <p:ext uri="{BB962C8B-B14F-4D97-AF65-F5344CB8AC3E}">
        <p14:creationId xmlns:p14="http://schemas.microsoft.com/office/powerpoint/2010/main" val="11078001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D358D-11E0-4AEB-9699-B08366733EF3}"/>
              </a:ext>
            </a:extLst>
          </p:cNvPr>
          <p:cNvSpPr>
            <a:spLocks noGrp="1"/>
          </p:cNvSpPr>
          <p:nvPr>
            <p:ph type="title"/>
          </p:nvPr>
        </p:nvSpPr>
        <p:spPr/>
        <p:txBody>
          <a:bodyPr/>
          <a:lstStyle/>
          <a:p>
            <a:r>
              <a:rPr lang="en-US"/>
              <a:t>Instagram Stories Key Metrics Table | TMNAS</a:t>
            </a:r>
          </a:p>
        </p:txBody>
      </p:sp>
      <p:graphicFrame>
        <p:nvGraphicFramePr>
          <p:cNvPr id="5" name="Table Placeholder 4">
            <a:extLst>
              <a:ext uri="{FF2B5EF4-FFF2-40B4-BE49-F238E27FC236}">
                <a16:creationId xmlns:a16="http://schemas.microsoft.com/office/drawing/2014/main" id="{0D9B6BD0-4677-46FF-936F-25EA22BDF208}"/>
              </a:ext>
            </a:extLst>
          </p:cNvPr>
          <p:cNvGraphicFramePr>
            <a:graphicFrameLocks noGrp="1"/>
          </p:cNvGraphicFramePr>
          <p:nvPr>
            <p:ph type="tbl" sz="quarter" idx="13"/>
            <p:extLst>
              <p:ext uri="{D42A27DB-BD31-4B8C-83A1-F6EECF244321}">
                <p14:modId xmlns:p14="http://schemas.microsoft.com/office/powerpoint/2010/main" val="32855444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58676168"/>
                    </a:ext>
                  </a:extLst>
                </a:gridCol>
                <a:gridCol w="1234440">
                  <a:extLst>
                    <a:ext uri="{9D8B030D-6E8A-4147-A177-3AD203B41FA5}">
                      <a16:colId xmlns:a16="http://schemas.microsoft.com/office/drawing/2014/main" val="2629587400"/>
                    </a:ext>
                  </a:extLst>
                </a:gridCol>
                <a:gridCol w="576072">
                  <a:extLst>
                    <a:ext uri="{9D8B030D-6E8A-4147-A177-3AD203B41FA5}">
                      <a16:colId xmlns:a16="http://schemas.microsoft.com/office/drawing/2014/main" val="1763528390"/>
                    </a:ext>
                  </a:extLst>
                </a:gridCol>
                <a:gridCol w="1234440">
                  <a:extLst>
                    <a:ext uri="{9D8B030D-6E8A-4147-A177-3AD203B41FA5}">
                      <a16:colId xmlns:a16="http://schemas.microsoft.com/office/drawing/2014/main" val="1181450497"/>
                    </a:ext>
                  </a:extLst>
                </a:gridCol>
                <a:gridCol w="1234440">
                  <a:extLst>
                    <a:ext uri="{9D8B030D-6E8A-4147-A177-3AD203B41FA5}">
                      <a16:colId xmlns:a16="http://schemas.microsoft.com/office/drawing/2014/main" val="1994677268"/>
                    </a:ext>
                  </a:extLst>
                </a:gridCol>
                <a:gridCol w="1234440">
                  <a:extLst>
                    <a:ext uri="{9D8B030D-6E8A-4147-A177-3AD203B41FA5}">
                      <a16:colId xmlns:a16="http://schemas.microsoft.com/office/drawing/2014/main" val="3187225740"/>
                    </a:ext>
                  </a:extLst>
                </a:gridCol>
                <a:gridCol w="1234440">
                  <a:extLst>
                    <a:ext uri="{9D8B030D-6E8A-4147-A177-3AD203B41FA5}">
                      <a16:colId xmlns:a16="http://schemas.microsoft.com/office/drawing/2014/main" val="2901170016"/>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Views per Story</a:t>
                      </a:r>
                    </a:p>
                  </a:txBody>
                  <a:tcPr/>
                </a:tc>
                <a:tc>
                  <a:txBody>
                    <a:bodyPr/>
                    <a:lstStyle/>
                    <a:p>
                      <a:r>
                        <a:rPr lang="en-US" sz="1000"/>
                        <a:t>Avg. Engagements per Story</a:t>
                      </a:r>
                    </a:p>
                  </a:txBody>
                  <a:tcPr/>
                </a:tc>
                <a:tc>
                  <a:txBody>
                    <a:bodyPr/>
                    <a:lstStyle/>
                    <a:p>
                      <a:r>
                        <a:rPr lang="en-US" sz="1000"/>
                        <a:t>Total views</a:t>
                      </a:r>
                    </a:p>
                  </a:txBody>
                  <a:tcPr/>
                </a:tc>
                <a:tc>
                  <a:txBody>
                    <a:bodyPr/>
                    <a:lstStyle/>
                    <a:p>
                      <a:r>
                        <a:rPr lang="en-US" sz="1000"/>
                        <a:t>Total Engagements</a:t>
                      </a:r>
                    </a:p>
                  </a:txBody>
                  <a:tcPr/>
                </a:tc>
                <a:extLst>
                  <a:ext uri="{0D108BD9-81ED-4DB2-BD59-A6C34878D82A}">
                    <a16:rowId xmlns:a16="http://schemas.microsoft.com/office/drawing/2014/main" val="1038273271"/>
                  </a:ext>
                </a:extLst>
              </a:tr>
              <a:tr h="370840">
                <a:tc>
                  <a:txBody>
                    <a:bodyPr/>
                    <a:lstStyle/>
                    <a:p>
                      <a:r>
                        <a:rPr lang="en-US" sz="1000"/>
                        <a:t>37</a:t>
                      </a:r>
                    </a:p>
                  </a:txBody>
                  <a:tcPr/>
                </a:tc>
                <a:tc>
                  <a:txBody>
                    <a:bodyPr/>
                    <a:lstStyle/>
                    <a:p>
                      <a:r>
                        <a:rPr lang="en-US" sz="1000"/>
                        <a:t>0.6472 %</a:t>
                      </a:r>
                    </a:p>
                  </a:txBody>
                  <a:tcPr/>
                </a:tc>
                <a:tc>
                  <a:txBody>
                    <a:bodyPr/>
                    <a:lstStyle/>
                    <a:p>
                      <a:r>
                        <a:rPr lang="en-US" sz="1000"/>
                        <a:t>0.11</a:t>
                      </a:r>
                    </a:p>
                  </a:txBody>
                  <a:tcPr/>
                </a:tc>
                <a:tc>
                  <a:txBody>
                    <a:bodyPr/>
                    <a:lstStyle/>
                    <a:p>
                      <a:r>
                        <a:rPr lang="en-US" sz="1000"/>
                        <a:t>95.04</a:t>
                      </a:r>
                    </a:p>
                  </a:txBody>
                  <a:tcPr/>
                </a:tc>
                <a:tc>
                  <a:txBody>
                    <a:bodyPr/>
                    <a:lstStyle/>
                    <a:p>
                      <a:r>
                        <a:rPr lang="en-US" sz="1000"/>
                        <a:t>58.92</a:t>
                      </a:r>
                    </a:p>
                  </a:txBody>
                  <a:tcPr/>
                </a:tc>
                <a:tc>
                  <a:txBody>
                    <a:bodyPr/>
                    <a:lstStyle/>
                    <a:p>
                      <a:r>
                        <a:rPr lang="en-US" sz="1000"/>
                        <a:t>2186</a:t>
                      </a:r>
                    </a:p>
                  </a:txBody>
                  <a:tcPr/>
                </a:tc>
                <a:tc>
                  <a:txBody>
                    <a:bodyPr/>
                    <a:lstStyle/>
                    <a:p>
                      <a:r>
                        <a:rPr lang="en-US" sz="1000"/>
                        <a:t>2180</a:t>
                      </a:r>
                    </a:p>
                  </a:txBody>
                  <a:tcPr/>
                </a:tc>
                <a:extLst>
                  <a:ext uri="{0D108BD9-81ED-4DB2-BD59-A6C34878D82A}">
                    <a16:rowId xmlns:a16="http://schemas.microsoft.com/office/drawing/2014/main" val="486228490"/>
                  </a:ext>
                </a:extLst>
              </a:tr>
            </a:tbl>
          </a:graphicData>
        </a:graphic>
      </p:graphicFrame>
      <p:sp>
        <p:nvSpPr>
          <p:cNvPr id="4" name="Text Placeholder 3">
            <a:extLst>
              <a:ext uri="{FF2B5EF4-FFF2-40B4-BE49-F238E27FC236}">
                <a16:creationId xmlns:a16="http://schemas.microsoft.com/office/drawing/2014/main" id="{8B3B769D-D122-4B52-9AA7-02BE9612E74E}"/>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359943042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1546</Words>
  <Application>Microsoft Office PowerPoint</Application>
  <PresentationFormat>On-screen Show (4:3)</PresentationFormat>
  <Paragraphs>451</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Calibri</vt:lpstr>
      <vt:lpstr>Arial</vt:lpstr>
      <vt:lpstr>quintly_template</vt:lpstr>
      <vt:lpstr>TMNAS Quarterly Social Media</vt:lpstr>
      <vt:lpstr>Overall Overall Audience | TMNAS</vt:lpstr>
      <vt:lpstr>Facebook Key Metrics Table | TMNAS</vt:lpstr>
      <vt:lpstr>Facebook Facebook Fans Change | TMNAS</vt:lpstr>
      <vt:lpstr>Facebook Average Interactions Per Facebook Post | TMNAS</vt:lpstr>
      <vt:lpstr>Facebook Total Interactions Per Month | TMNAS</vt:lpstr>
      <vt:lpstr>Facebook Facebook Impressions | TMNAS</vt:lpstr>
      <vt:lpstr>Facebook Own Posts Table | TMNAS - 1 of 4</vt:lpstr>
      <vt:lpstr>Facebook Own Posts Table | TMNAS - 2 of 4</vt:lpstr>
      <vt:lpstr>Facebook Own Posts Table | TMNAS - 3 of 4</vt:lpstr>
      <vt:lpstr>Facebook Own Posts Table | TMNAS - 4 of 4</vt:lpstr>
      <vt:lpstr>Twitter Key Metrics Table | TMNAS</vt:lpstr>
      <vt:lpstr>Twitter Twitter Followers Change | TMNAS</vt:lpstr>
      <vt:lpstr>Twitter Average Interactions Per Tweet | TMNAS</vt:lpstr>
      <vt:lpstr>Twitter Total Interactions Per Month | TMNAS</vt:lpstr>
      <vt:lpstr>Twitter Own and Retweeted Tweets Table | TMNAS</vt:lpstr>
      <vt:lpstr>LinkedIn Key Metrics Table | TMNAS</vt:lpstr>
      <vt:lpstr>LinkedIn LinkedIn Followers Change | TMNAS</vt:lpstr>
      <vt:lpstr>LinkedIn Average Interactions Per LinkedIn Update | TMNAS</vt:lpstr>
      <vt:lpstr>LinkedIn Total Interactions Per Month | TMNAS</vt:lpstr>
      <vt:lpstr>LinkedIn Post Impressions | TMNAS</vt:lpstr>
      <vt:lpstr>LinkedIn Posts Table | TMNAS</vt:lpstr>
      <vt:lpstr>Instagram Key Metrics Table | TMNAS</vt:lpstr>
      <vt:lpstr>Instagram Followers Change | TMNAS</vt:lpstr>
      <vt:lpstr>Instagram Average Interactions Per Post | TMNAS</vt:lpstr>
      <vt:lpstr>Instagram Total Interactions Per Month | TMNAS</vt:lpstr>
      <vt:lpstr>Instagram Impressions | TMNAS</vt:lpstr>
      <vt:lpstr>Instagram Posts Table | TMNAS</vt:lpstr>
      <vt:lpstr>Instagram Stories Key Metrics Table | TMNAS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TMNAS Quarterly Social Media</dc:title>
  <dc:creator>Frederik Born</dc:creator>
  <cp:lastModifiedBy>Frederik Born</cp:lastModifiedBy>
  <cp:revision>1</cp:revision>
  <dcterms:created xsi:type="dcterms:W3CDTF">2025-07-10T17:38:15Z</dcterms:created>
  <dcterms:modified xsi:type="dcterms:W3CDTF">2025-07-10T17:38:47Z</dcterms:modified>
</cp:coreProperties>
</file>