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45809</c:v>
                </c:pt>
              </c:numCache>
            </c:numRef>
          </c:cat>
          <c:val>
            <c:numRef>
              <c:f>Sheet1!$B$2</c:f>
              <c:numCache>
                <c:formatCode>General</c:formatCode>
                <c:ptCount val="1"/>
                <c:pt idx="0">
                  <c:v>197</c:v>
                </c:pt>
              </c:numCache>
            </c:numRef>
          </c:val>
          <c:extLst>
            <c:ext xmlns:c16="http://schemas.microsoft.com/office/drawing/2014/chart" uri="{C3380CC4-5D6E-409C-BE32-E72D297353CC}">
              <c16:uniqueId val="{00000000-0B6E-4344-98C0-CC5BA0CE962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45809</c:v>
                </c:pt>
              </c:numCache>
            </c:numRef>
          </c:cat>
          <c:val>
            <c:numRef>
              <c:f>Sheet1!$C$2</c:f>
              <c:numCache>
                <c:formatCode>General</c:formatCode>
                <c:ptCount val="1"/>
                <c:pt idx="0">
                  <c:v>606</c:v>
                </c:pt>
              </c:numCache>
            </c:numRef>
          </c:val>
          <c:extLst>
            <c:ext xmlns:c16="http://schemas.microsoft.com/office/drawing/2014/chart" uri="{C3380CC4-5D6E-409C-BE32-E72D297353CC}">
              <c16:uniqueId val="{00000001-0B6E-4344-98C0-CC5BA0CE962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45809</c:v>
                </c:pt>
              </c:numCache>
            </c:numRef>
          </c:cat>
          <c:val>
            <c:numRef>
              <c:f>Sheet1!$D$2</c:f>
              <c:numCache>
                <c:formatCode>General</c:formatCode>
                <c:ptCount val="1"/>
                <c:pt idx="0">
                  <c:v>27846</c:v>
                </c:pt>
              </c:numCache>
            </c:numRef>
          </c:val>
          <c:extLst>
            <c:ext xmlns:c16="http://schemas.microsoft.com/office/drawing/2014/chart" uri="{C3380CC4-5D6E-409C-BE32-E72D297353CC}">
              <c16:uniqueId val="{00000002-0B6E-4344-98C0-CC5BA0CE962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45809</c:v>
                </c:pt>
              </c:numCache>
            </c:numRef>
          </c:cat>
          <c:val>
            <c:numRef>
              <c:f>Sheet1!$E$2</c:f>
              <c:numCache>
                <c:formatCode>General</c:formatCode>
                <c:ptCount val="1"/>
                <c:pt idx="0">
                  <c:v>194</c:v>
                </c:pt>
              </c:numCache>
            </c:numRef>
          </c:val>
          <c:extLst>
            <c:ext xmlns:c16="http://schemas.microsoft.com/office/drawing/2014/chart" uri="{C3380CC4-5D6E-409C-BE32-E72D297353CC}">
              <c16:uniqueId val="{00000003-0B6E-4344-98C0-CC5BA0CE9623}"/>
            </c:ext>
          </c:extLst>
        </c:ser>
        <c:dLbls>
          <c:showLegendKey val="0"/>
          <c:showVal val="0"/>
          <c:showCatName val="0"/>
          <c:showSerName val="0"/>
          <c:showPercent val="0"/>
          <c:showBubbleSize val="0"/>
        </c:dLbls>
        <c:gapWidth val="219"/>
        <c:overlap val="-27"/>
        <c:axId val="260490736"/>
        <c:axId val="398516944"/>
      </c:barChart>
      <c:dateAx>
        <c:axId val="26049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16944"/>
        <c:crosses val="autoZero"/>
        <c:auto val="1"/>
        <c:lblOffset val="100"/>
        <c:baseTimeUnit val="days"/>
      </c:dateAx>
      <c:valAx>
        <c:axId val="39851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9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-2</c:v>
                </c:pt>
                <c:pt idx="2">
                  <c:v>-1</c:v>
                </c:pt>
                <c:pt idx="3">
                  <c:v>1</c:v>
                </c:pt>
                <c:pt idx="4">
                  <c:v>-2</c:v>
                </c:pt>
                <c:pt idx="5">
                  <c:v>1</c:v>
                </c:pt>
                <c:pt idx="6">
                  <c:v>1</c:v>
                </c:pt>
              </c:numCache>
            </c:numRef>
          </c:val>
          <c:extLst>
            <c:ext xmlns:c16="http://schemas.microsoft.com/office/drawing/2014/chart" uri="{C3380CC4-5D6E-409C-BE32-E72D297353CC}">
              <c16:uniqueId val="{00000000-1213-4BD2-8540-684CC03DC1A2}"/>
            </c:ext>
          </c:extLst>
        </c:ser>
        <c:dLbls>
          <c:showLegendKey val="0"/>
          <c:showVal val="0"/>
          <c:showCatName val="0"/>
          <c:showSerName val="0"/>
          <c:showPercent val="0"/>
          <c:showBubbleSize val="0"/>
        </c:dLbls>
        <c:gapWidth val="219"/>
        <c:overlap val="-27"/>
        <c:axId val="407079624"/>
        <c:axId val="407075688"/>
      </c:barChart>
      <c:dateAx>
        <c:axId val="40707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75688"/>
        <c:crosses val="autoZero"/>
        <c:auto val="1"/>
        <c:lblOffset val="100"/>
        <c:baseTimeUnit val="months"/>
      </c:dateAx>
      <c:valAx>
        <c:axId val="40707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7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1</c:v>
                </c:pt>
                <c:pt idx="2">
                  <c:v>1</c:v>
                </c:pt>
                <c:pt idx="3">
                  <c:v>1</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6F41-41A8-AB5A-9998D0DA4E20}"/>
            </c:ext>
          </c:extLst>
        </c:ser>
        <c:dLbls>
          <c:showLegendKey val="0"/>
          <c:showVal val="0"/>
          <c:showCatName val="0"/>
          <c:showSerName val="0"/>
          <c:showPercent val="0"/>
          <c:showBubbleSize val="0"/>
        </c:dLbls>
        <c:gapWidth val="219"/>
        <c:overlap val="-27"/>
        <c:axId val="407081920"/>
        <c:axId val="407075360"/>
      </c:barChart>
      <c:dateAx>
        <c:axId val="40708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75360"/>
        <c:crosses val="autoZero"/>
        <c:auto val="1"/>
        <c:lblOffset val="100"/>
        <c:baseTimeUnit val="months"/>
      </c:dateAx>
      <c:valAx>
        <c:axId val="40707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8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c:v>
                </c:pt>
                <c:pt idx="1">
                  <c:v>8</c:v>
                </c:pt>
                <c:pt idx="2">
                  <c:v>8</c:v>
                </c:pt>
                <c:pt idx="3">
                  <c:v>11</c:v>
                </c:pt>
                <c:pt idx="4">
                  <c:v>9</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9CE3-4387-A111-A0EBF278366E}"/>
            </c:ext>
          </c:extLst>
        </c:ser>
        <c:dLbls>
          <c:showLegendKey val="0"/>
          <c:showVal val="0"/>
          <c:showCatName val="0"/>
          <c:showSerName val="0"/>
          <c:showPercent val="0"/>
          <c:showBubbleSize val="0"/>
        </c:dLbls>
        <c:gapWidth val="219"/>
        <c:overlap val="-27"/>
        <c:axId val="409339704"/>
        <c:axId val="409340032"/>
      </c:barChart>
      <c:catAx>
        <c:axId val="40933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40032"/>
        <c:crosses val="autoZero"/>
        <c:auto val="1"/>
        <c:lblAlgn val="ctr"/>
        <c:lblOffset val="100"/>
        <c:noMultiLvlLbl val="0"/>
      </c:catAx>
      <c:valAx>
        <c:axId val="40934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3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c:v>
                </c:pt>
                <c:pt idx="1">
                  <c:v>266</c:v>
                </c:pt>
                <c:pt idx="2">
                  <c:v>1174</c:v>
                </c:pt>
                <c:pt idx="3">
                  <c:v>394</c:v>
                </c:pt>
                <c:pt idx="4">
                  <c:v>498</c:v>
                </c:pt>
                <c:pt idx="5">
                  <c:v>465</c:v>
                </c:pt>
                <c:pt idx="6">
                  <c:v>265</c:v>
                </c:pt>
              </c:numCache>
            </c:numRef>
          </c:val>
          <c:extLst>
            <c:ext xmlns:c16="http://schemas.microsoft.com/office/drawing/2014/chart" uri="{C3380CC4-5D6E-409C-BE32-E72D297353CC}">
              <c16:uniqueId val="{00000000-A609-4953-9622-F8A45632AD95}"/>
            </c:ext>
          </c:extLst>
        </c:ser>
        <c:dLbls>
          <c:showLegendKey val="0"/>
          <c:showVal val="0"/>
          <c:showCatName val="0"/>
          <c:showSerName val="0"/>
          <c:showPercent val="0"/>
          <c:showBubbleSize val="0"/>
        </c:dLbls>
        <c:gapWidth val="219"/>
        <c:overlap val="-27"/>
        <c:axId val="408779856"/>
        <c:axId val="408774936"/>
      </c:barChart>
      <c:dateAx>
        <c:axId val="40877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4936"/>
        <c:crosses val="autoZero"/>
        <c:auto val="1"/>
        <c:lblOffset val="100"/>
        <c:baseTimeUnit val="months"/>
      </c:dateAx>
      <c:valAx>
        <c:axId val="40877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48</c:v>
                </c:pt>
                <c:pt idx="1">
                  <c:v>58</c:v>
                </c:pt>
                <c:pt idx="2">
                  <c:v>37</c:v>
                </c:pt>
                <c:pt idx="3">
                  <c:v>56</c:v>
                </c:pt>
                <c:pt idx="4">
                  <c:v>77</c:v>
                </c:pt>
                <c:pt idx="5">
                  <c:v>156</c:v>
                </c:pt>
              </c:numCache>
            </c:numRef>
          </c:val>
          <c:extLst>
            <c:ext xmlns:c16="http://schemas.microsoft.com/office/drawing/2014/chart" uri="{C3380CC4-5D6E-409C-BE32-E72D297353CC}">
              <c16:uniqueId val="{00000000-B30B-4BCF-9610-C2C98A203BDE}"/>
            </c:ext>
          </c:extLst>
        </c:ser>
        <c:dLbls>
          <c:showLegendKey val="0"/>
          <c:showVal val="0"/>
          <c:showCatName val="0"/>
          <c:showSerName val="0"/>
          <c:showPercent val="0"/>
          <c:showBubbleSize val="0"/>
        </c:dLbls>
        <c:gapWidth val="219"/>
        <c:overlap val="-27"/>
        <c:axId val="408777560"/>
        <c:axId val="408778872"/>
      </c:barChart>
      <c:catAx>
        <c:axId val="40877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8872"/>
        <c:crosses val="autoZero"/>
        <c:auto val="1"/>
        <c:lblAlgn val="ctr"/>
        <c:lblOffset val="100"/>
        <c:noMultiLvlLbl val="0"/>
      </c:catAx>
      <c:valAx>
        <c:axId val="40877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339</c:v>
                </c:pt>
                <c:pt idx="1">
                  <c:v>464</c:v>
                </c:pt>
                <c:pt idx="2">
                  <c:v>303</c:v>
                </c:pt>
                <c:pt idx="3">
                  <c:v>512</c:v>
                </c:pt>
                <c:pt idx="4">
                  <c:v>1012</c:v>
                </c:pt>
                <c:pt idx="5">
                  <c:v>312</c:v>
                </c:pt>
              </c:numCache>
            </c:numRef>
          </c:val>
          <c:extLst>
            <c:ext xmlns:c16="http://schemas.microsoft.com/office/drawing/2014/chart" uri="{C3380CC4-5D6E-409C-BE32-E72D297353CC}">
              <c16:uniqueId val="{00000000-B8B7-4046-806F-F82543131104}"/>
            </c:ext>
          </c:extLst>
        </c:ser>
        <c:dLbls>
          <c:showLegendKey val="0"/>
          <c:showVal val="0"/>
          <c:showCatName val="0"/>
          <c:showSerName val="0"/>
          <c:showPercent val="0"/>
          <c:showBubbleSize val="0"/>
        </c:dLbls>
        <c:gapWidth val="219"/>
        <c:overlap val="-27"/>
        <c:axId val="408769688"/>
        <c:axId val="408769032"/>
      </c:barChart>
      <c:catAx>
        <c:axId val="40876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69032"/>
        <c:crosses val="autoZero"/>
        <c:auto val="1"/>
        <c:lblAlgn val="ctr"/>
        <c:lblOffset val="100"/>
        <c:noMultiLvlLbl val="0"/>
      </c:catAx>
      <c:valAx>
        <c:axId val="40876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6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472</c:v>
                </c:pt>
                <c:pt idx="1">
                  <c:v>14180</c:v>
                </c:pt>
                <c:pt idx="2">
                  <c:v>13576</c:v>
                </c:pt>
                <c:pt idx="3">
                  <c:v>10606</c:v>
                </c:pt>
                <c:pt idx="4">
                  <c:v>15033</c:v>
                </c:pt>
                <c:pt idx="5">
                  <c:v>31732</c:v>
                </c:pt>
                <c:pt idx="6">
                  <c:v>22376</c:v>
                </c:pt>
                <c:pt idx="7">
                  <c:v>970</c:v>
                </c:pt>
              </c:numCache>
            </c:numRef>
          </c:val>
          <c:extLst>
            <c:ext xmlns:c16="http://schemas.microsoft.com/office/drawing/2014/chart" uri="{C3380CC4-5D6E-409C-BE32-E72D297353CC}">
              <c16:uniqueId val="{00000000-0D6C-4626-9139-A0C043CE5B6D}"/>
            </c:ext>
          </c:extLst>
        </c:ser>
        <c:dLbls>
          <c:showLegendKey val="0"/>
          <c:showVal val="0"/>
          <c:showCatName val="0"/>
          <c:showSerName val="0"/>
          <c:showPercent val="0"/>
          <c:showBubbleSize val="0"/>
        </c:dLbls>
        <c:gapWidth val="219"/>
        <c:overlap val="-27"/>
        <c:axId val="408768704"/>
        <c:axId val="408771000"/>
      </c:barChart>
      <c:catAx>
        <c:axId val="40876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1000"/>
        <c:crosses val="autoZero"/>
        <c:auto val="1"/>
        <c:lblAlgn val="ctr"/>
        <c:lblOffset val="100"/>
        <c:noMultiLvlLbl val="0"/>
      </c:catAx>
      <c:valAx>
        <c:axId val="40877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6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1</c:v>
                </c:pt>
                <c:pt idx="2">
                  <c:v>3</c:v>
                </c:pt>
                <c:pt idx="3">
                  <c:v>-3</c:v>
                </c:pt>
                <c:pt idx="4">
                  <c:v>4</c:v>
                </c:pt>
                <c:pt idx="5">
                  <c:v>7</c:v>
                </c:pt>
                <c:pt idx="6">
                  <c:v>-2</c:v>
                </c:pt>
              </c:numCache>
            </c:numRef>
          </c:val>
          <c:extLst>
            <c:ext xmlns:c16="http://schemas.microsoft.com/office/drawing/2014/chart" uri="{C3380CC4-5D6E-409C-BE32-E72D297353CC}">
              <c16:uniqueId val="{00000000-B750-4080-9B99-80BA4CC3B0B5}"/>
            </c:ext>
          </c:extLst>
        </c:ser>
        <c:dLbls>
          <c:showLegendKey val="0"/>
          <c:showVal val="0"/>
          <c:showCatName val="0"/>
          <c:showSerName val="0"/>
          <c:showPercent val="0"/>
          <c:showBubbleSize val="0"/>
        </c:dLbls>
        <c:gapWidth val="219"/>
        <c:overlap val="-27"/>
        <c:axId val="569754352"/>
        <c:axId val="569755992"/>
      </c:barChart>
      <c:dateAx>
        <c:axId val="56975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9755992"/>
        <c:crosses val="autoZero"/>
        <c:auto val="1"/>
        <c:lblOffset val="100"/>
        <c:baseTimeUnit val="months"/>
      </c:dateAx>
      <c:valAx>
        <c:axId val="56975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975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c:v>
                </c:pt>
                <c:pt idx="1">
                  <c:v>18</c:v>
                </c:pt>
                <c:pt idx="2">
                  <c:v>22</c:v>
                </c:pt>
                <c:pt idx="3">
                  <c:v>22</c:v>
                </c:pt>
                <c:pt idx="4">
                  <c:v>19</c:v>
                </c:pt>
                <c:pt idx="5">
                  <c:v>31</c:v>
                </c:pt>
                <c:pt idx="6">
                  <c:v>0</c:v>
                </c:pt>
                <c:pt idx="7">
                  <c:v>0</c:v>
                </c:pt>
                <c:pt idx="8">
                  <c:v>0</c:v>
                </c:pt>
                <c:pt idx="9">
                  <c:v>0</c:v>
                </c:pt>
                <c:pt idx="10">
                  <c:v>0</c:v>
                </c:pt>
                <c:pt idx="11">
                  <c:v>0</c:v>
                </c:pt>
              </c:numCache>
            </c:numRef>
          </c:val>
          <c:extLst>
            <c:ext xmlns:c16="http://schemas.microsoft.com/office/drawing/2014/chart" uri="{C3380CC4-5D6E-409C-BE32-E72D297353CC}">
              <c16:uniqueId val="{00000000-0D80-4C68-ADCE-8D969CDF2493}"/>
            </c:ext>
          </c:extLst>
        </c:ser>
        <c:dLbls>
          <c:showLegendKey val="0"/>
          <c:showVal val="0"/>
          <c:showCatName val="0"/>
          <c:showSerName val="0"/>
          <c:showPercent val="0"/>
          <c:showBubbleSize val="0"/>
        </c:dLbls>
        <c:gapWidth val="219"/>
        <c:overlap val="-27"/>
        <c:axId val="569747464"/>
        <c:axId val="569751728"/>
      </c:barChart>
      <c:dateAx>
        <c:axId val="56974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9751728"/>
        <c:crosses val="autoZero"/>
        <c:auto val="1"/>
        <c:lblOffset val="100"/>
        <c:baseTimeUnit val="months"/>
      </c:dateAx>
      <c:valAx>
        <c:axId val="56975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974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77</c:v>
                </c:pt>
                <c:pt idx="1">
                  <c:v>90</c:v>
                </c:pt>
                <c:pt idx="2">
                  <c:v>110</c:v>
                </c:pt>
                <c:pt idx="3">
                  <c:v>132</c:v>
                </c:pt>
                <c:pt idx="4">
                  <c:v>173</c:v>
                </c:pt>
                <c:pt idx="5">
                  <c:v>62</c:v>
                </c:pt>
                <c:pt idx="6">
                  <c:v>0</c:v>
                </c:pt>
                <c:pt idx="7">
                  <c:v>0</c:v>
                </c:pt>
                <c:pt idx="8">
                  <c:v>0</c:v>
                </c:pt>
                <c:pt idx="9">
                  <c:v>0</c:v>
                </c:pt>
                <c:pt idx="10">
                  <c:v>0</c:v>
                </c:pt>
                <c:pt idx="11">
                  <c:v>0</c:v>
                </c:pt>
              </c:numCache>
            </c:numRef>
          </c:val>
          <c:extLst>
            <c:ext xmlns:c16="http://schemas.microsoft.com/office/drawing/2014/chart" uri="{C3380CC4-5D6E-409C-BE32-E72D297353CC}">
              <c16:uniqueId val="{00000000-1755-412F-861D-FF3F276B200F}"/>
            </c:ext>
          </c:extLst>
        </c:ser>
        <c:dLbls>
          <c:showLegendKey val="0"/>
          <c:showVal val="0"/>
          <c:showCatName val="0"/>
          <c:showSerName val="0"/>
          <c:showPercent val="0"/>
          <c:showBubbleSize val="0"/>
        </c:dLbls>
        <c:gapWidth val="219"/>
        <c:overlap val="-27"/>
        <c:axId val="567948296"/>
        <c:axId val="567947640"/>
      </c:barChart>
      <c:catAx>
        <c:axId val="56794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7947640"/>
        <c:crosses val="autoZero"/>
        <c:auto val="1"/>
        <c:lblAlgn val="ctr"/>
        <c:lblOffset val="100"/>
        <c:noMultiLvlLbl val="0"/>
      </c:catAx>
      <c:valAx>
        <c:axId val="56794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794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3352</c:v>
                </c:pt>
                <c:pt idx="1">
                  <c:v>4092</c:v>
                </c:pt>
                <c:pt idx="2">
                  <c:v>2973</c:v>
                </c:pt>
              </c:numCache>
            </c:numRef>
          </c:val>
          <c:extLst>
            <c:ext xmlns:c16="http://schemas.microsoft.com/office/drawing/2014/chart" uri="{C3380CC4-5D6E-409C-BE32-E72D297353CC}">
              <c16:uniqueId val="{00000000-5E43-4431-8733-5C969DD81FA2}"/>
            </c:ext>
          </c:extLst>
        </c:ser>
        <c:dLbls>
          <c:showLegendKey val="0"/>
          <c:showVal val="0"/>
          <c:showCatName val="0"/>
          <c:showSerName val="0"/>
          <c:showPercent val="0"/>
          <c:showBubbleSize val="0"/>
        </c:dLbls>
        <c:gapWidth val="219"/>
        <c:overlap val="-27"/>
        <c:axId val="555362016"/>
        <c:axId val="555361688"/>
      </c:barChart>
      <c:dateAx>
        <c:axId val="55536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361688"/>
        <c:crosses val="autoZero"/>
        <c:auto val="1"/>
        <c:lblOffset val="100"/>
        <c:baseTimeUnit val="months"/>
      </c:dateAx>
      <c:valAx>
        <c:axId val="55536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36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0</c:v>
                </c:pt>
                <c:pt idx="2">
                  <c:v>-1</c:v>
                </c:pt>
                <c:pt idx="3">
                  <c:v>0</c:v>
                </c:pt>
                <c:pt idx="4">
                  <c:v>1</c:v>
                </c:pt>
                <c:pt idx="5">
                  <c:v>0</c:v>
                </c:pt>
                <c:pt idx="6">
                  <c:v>0</c:v>
                </c:pt>
              </c:numCache>
            </c:numRef>
          </c:val>
          <c:extLst>
            <c:ext xmlns:c16="http://schemas.microsoft.com/office/drawing/2014/chart" uri="{C3380CC4-5D6E-409C-BE32-E72D297353CC}">
              <c16:uniqueId val="{00000000-B2BB-435C-B589-D1CC65723E98}"/>
            </c:ext>
          </c:extLst>
        </c:ser>
        <c:dLbls>
          <c:showLegendKey val="0"/>
          <c:showVal val="0"/>
          <c:showCatName val="0"/>
          <c:showSerName val="0"/>
          <c:showPercent val="0"/>
          <c:showBubbleSize val="0"/>
        </c:dLbls>
        <c:gapWidth val="219"/>
        <c:overlap val="-27"/>
        <c:axId val="283258184"/>
        <c:axId val="283255560"/>
      </c:barChart>
      <c:dateAx>
        <c:axId val="28325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55560"/>
        <c:crosses val="autoZero"/>
        <c:auto val="1"/>
        <c:lblOffset val="100"/>
        <c:baseTimeUnit val="months"/>
      </c:dateAx>
      <c:valAx>
        <c:axId val="28325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5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2</c:v>
                </c:pt>
                <c:pt idx="3">
                  <c:v>4</c:v>
                </c:pt>
                <c:pt idx="4">
                  <c:v>6</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5ECF-42D8-BE2C-5B233BF1A73D}"/>
            </c:ext>
          </c:extLst>
        </c:ser>
        <c:dLbls>
          <c:showLegendKey val="0"/>
          <c:showVal val="0"/>
          <c:showCatName val="0"/>
          <c:showSerName val="0"/>
          <c:showPercent val="0"/>
          <c:showBubbleSize val="0"/>
        </c:dLbls>
        <c:gapWidth val="219"/>
        <c:overlap val="-27"/>
        <c:axId val="283262120"/>
        <c:axId val="283261792"/>
      </c:barChart>
      <c:dateAx>
        <c:axId val="28326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1792"/>
        <c:crosses val="autoZero"/>
        <c:auto val="1"/>
        <c:lblOffset val="100"/>
        <c:baseTimeUnit val="months"/>
      </c:dateAx>
      <c:valAx>
        <c:axId val="28326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6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12</c:v>
                </c:pt>
                <c:pt idx="1">
                  <c:v>24</c:v>
                </c:pt>
                <c:pt idx="2">
                  <c:v>16</c:v>
                </c:pt>
                <c:pt idx="3">
                  <c:v>34</c:v>
                </c:pt>
                <c:pt idx="4">
                  <c:v>85</c:v>
                </c:pt>
                <c:pt idx="5">
                  <c:v>19</c:v>
                </c:pt>
                <c:pt idx="6">
                  <c:v>0</c:v>
                </c:pt>
                <c:pt idx="7">
                  <c:v>0</c:v>
                </c:pt>
                <c:pt idx="8">
                  <c:v>0</c:v>
                </c:pt>
                <c:pt idx="9">
                  <c:v>0</c:v>
                </c:pt>
                <c:pt idx="10">
                  <c:v>0</c:v>
                </c:pt>
                <c:pt idx="11">
                  <c:v>0</c:v>
                </c:pt>
              </c:numCache>
            </c:numRef>
          </c:val>
          <c:extLst>
            <c:ext xmlns:c16="http://schemas.microsoft.com/office/drawing/2014/chart" uri="{C3380CC4-5D6E-409C-BE32-E72D297353CC}">
              <c16:uniqueId val="{00000000-CA8A-4E09-952A-06F1784516F5}"/>
            </c:ext>
          </c:extLst>
        </c:ser>
        <c:dLbls>
          <c:showLegendKey val="0"/>
          <c:showVal val="0"/>
          <c:showCatName val="0"/>
          <c:showSerName val="0"/>
          <c:showPercent val="0"/>
          <c:showBubbleSize val="0"/>
        </c:dLbls>
        <c:gapWidth val="219"/>
        <c:overlap val="-27"/>
        <c:axId val="286203536"/>
        <c:axId val="286202224"/>
      </c:barChart>
      <c:catAx>
        <c:axId val="28620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02224"/>
        <c:crosses val="autoZero"/>
        <c:auto val="1"/>
        <c:lblAlgn val="ctr"/>
        <c:lblOffset val="100"/>
        <c:noMultiLvlLbl val="0"/>
      </c:catAx>
      <c:valAx>
        <c:axId val="28620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0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971</c:v>
                </c:pt>
                <c:pt idx="1">
                  <c:v>781</c:v>
                </c:pt>
                <c:pt idx="2">
                  <c:v>598</c:v>
                </c:pt>
                <c:pt idx="3">
                  <c:v>765</c:v>
                </c:pt>
                <c:pt idx="4">
                  <c:v>1457</c:v>
                </c:pt>
                <c:pt idx="5">
                  <c:v>1335</c:v>
                </c:pt>
                <c:pt idx="6">
                  <c:v>18</c:v>
                </c:pt>
                <c:pt idx="7">
                  <c:v>0</c:v>
                </c:pt>
              </c:numCache>
            </c:numRef>
          </c:val>
          <c:extLst>
            <c:ext xmlns:c16="http://schemas.microsoft.com/office/drawing/2014/chart" uri="{C3380CC4-5D6E-409C-BE32-E72D297353CC}">
              <c16:uniqueId val="{00000000-9883-41F4-BCD3-6694406A1FEA}"/>
            </c:ext>
          </c:extLst>
        </c:ser>
        <c:dLbls>
          <c:showLegendKey val="0"/>
          <c:showVal val="0"/>
          <c:showCatName val="0"/>
          <c:showSerName val="0"/>
          <c:showPercent val="0"/>
          <c:showBubbleSize val="0"/>
        </c:dLbls>
        <c:gapWidth val="219"/>
        <c:overlap val="-27"/>
        <c:axId val="286197960"/>
        <c:axId val="286189104"/>
      </c:barChart>
      <c:dateAx>
        <c:axId val="28619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89104"/>
        <c:crosses val="autoZero"/>
        <c:auto val="1"/>
        <c:lblOffset val="100"/>
        <c:baseTimeUnit val="months"/>
      </c:dateAx>
      <c:valAx>
        <c:axId val="28618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9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3ACE3-0EE2-42C4-BBC8-D71777D633AB}"/>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72A00C67-1985-4ABD-847C-9F38460443B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38332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B75A-B134-48CD-8330-73EADF585BE5}"/>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5CCCB1C-E3C7-47F8-966B-5963FB7F4B09}"/>
              </a:ext>
            </a:extLst>
          </p:cNvPr>
          <p:cNvGraphicFramePr>
            <a:graphicFrameLocks noGrp="1"/>
          </p:cNvGraphicFramePr>
          <p:nvPr>
            <p:ph type="chart" sz="quarter" idx="13"/>
            <p:extLst>
              <p:ext uri="{D42A27DB-BD31-4B8C-83A1-F6EECF244321}">
                <p14:modId xmlns:p14="http://schemas.microsoft.com/office/powerpoint/2010/main" val="4070352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B9B71-0C59-4B00-AC60-F6144450C5F1}"/>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D6FE8FFB-3DCD-44EC-B9FF-2EDD744492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496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99D2-DEB2-411F-9390-601988EAFFC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6CE57C2D-22B7-4605-AE03-EC5FEB40EED2}"/>
              </a:ext>
            </a:extLst>
          </p:cNvPr>
          <p:cNvGraphicFramePr>
            <a:graphicFrameLocks noGrp="1"/>
          </p:cNvGraphicFramePr>
          <p:nvPr>
            <p:ph type="tbl" sz="quarter" idx="13"/>
            <p:extLst>
              <p:ext uri="{D42A27DB-BD31-4B8C-83A1-F6EECF244321}">
                <p14:modId xmlns:p14="http://schemas.microsoft.com/office/powerpoint/2010/main" val="2494350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33849787"/>
                    </a:ext>
                  </a:extLst>
                </a:gridCol>
                <a:gridCol w="576072">
                  <a:extLst>
                    <a:ext uri="{9D8B030D-6E8A-4147-A177-3AD203B41FA5}">
                      <a16:colId xmlns:a16="http://schemas.microsoft.com/office/drawing/2014/main" val="661967448"/>
                    </a:ext>
                  </a:extLst>
                </a:gridCol>
                <a:gridCol w="576072">
                  <a:extLst>
                    <a:ext uri="{9D8B030D-6E8A-4147-A177-3AD203B41FA5}">
                      <a16:colId xmlns:a16="http://schemas.microsoft.com/office/drawing/2014/main" val="2892371130"/>
                    </a:ext>
                  </a:extLst>
                </a:gridCol>
                <a:gridCol w="576072">
                  <a:extLst>
                    <a:ext uri="{9D8B030D-6E8A-4147-A177-3AD203B41FA5}">
                      <a16:colId xmlns:a16="http://schemas.microsoft.com/office/drawing/2014/main" val="3712480290"/>
                    </a:ext>
                  </a:extLst>
                </a:gridCol>
                <a:gridCol w="576072">
                  <a:extLst>
                    <a:ext uri="{9D8B030D-6E8A-4147-A177-3AD203B41FA5}">
                      <a16:colId xmlns:a16="http://schemas.microsoft.com/office/drawing/2014/main" val="1135132285"/>
                    </a:ext>
                  </a:extLst>
                </a:gridCol>
                <a:gridCol w="576072">
                  <a:extLst>
                    <a:ext uri="{9D8B030D-6E8A-4147-A177-3AD203B41FA5}">
                      <a16:colId xmlns:a16="http://schemas.microsoft.com/office/drawing/2014/main" val="1597415790"/>
                    </a:ext>
                  </a:extLst>
                </a:gridCol>
                <a:gridCol w="576072">
                  <a:extLst>
                    <a:ext uri="{9D8B030D-6E8A-4147-A177-3AD203B41FA5}">
                      <a16:colId xmlns:a16="http://schemas.microsoft.com/office/drawing/2014/main" val="1912689262"/>
                    </a:ext>
                  </a:extLst>
                </a:gridCol>
                <a:gridCol w="576072">
                  <a:extLst>
                    <a:ext uri="{9D8B030D-6E8A-4147-A177-3AD203B41FA5}">
                      <a16:colId xmlns:a16="http://schemas.microsoft.com/office/drawing/2014/main" val="3514016929"/>
                    </a:ext>
                  </a:extLst>
                </a:gridCol>
                <a:gridCol w="576072">
                  <a:extLst>
                    <a:ext uri="{9D8B030D-6E8A-4147-A177-3AD203B41FA5}">
                      <a16:colId xmlns:a16="http://schemas.microsoft.com/office/drawing/2014/main" val="258611136"/>
                    </a:ext>
                  </a:extLst>
                </a:gridCol>
                <a:gridCol w="576072">
                  <a:extLst>
                    <a:ext uri="{9D8B030D-6E8A-4147-A177-3AD203B41FA5}">
                      <a16:colId xmlns:a16="http://schemas.microsoft.com/office/drawing/2014/main" val="4131414909"/>
                    </a:ext>
                  </a:extLst>
                </a:gridCol>
                <a:gridCol w="576072">
                  <a:extLst>
                    <a:ext uri="{9D8B030D-6E8A-4147-A177-3AD203B41FA5}">
                      <a16:colId xmlns:a16="http://schemas.microsoft.com/office/drawing/2014/main" val="3338328900"/>
                    </a:ext>
                  </a:extLst>
                </a:gridCol>
                <a:gridCol w="576072">
                  <a:extLst>
                    <a:ext uri="{9D8B030D-6E8A-4147-A177-3AD203B41FA5}">
                      <a16:colId xmlns:a16="http://schemas.microsoft.com/office/drawing/2014/main" val="1997258202"/>
                    </a:ext>
                  </a:extLst>
                </a:gridCol>
                <a:gridCol w="576072">
                  <a:extLst>
                    <a:ext uri="{9D8B030D-6E8A-4147-A177-3AD203B41FA5}">
                      <a16:colId xmlns:a16="http://schemas.microsoft.com/office/drawing/2014/main" val="264487161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82169113"/>
                  </a:ext>
                </a:extLst>
              </a:tr>
              <a:tr h="370840">
                <a:tc>
                  <a:txBody>
                    <a:bodyPr/>
                    <a:lstStyle/>
                    <a:p>
                      <a:r>
                        <a:rPr lang="en-US" sz="1000"/>
                        <a:t>194</a:t>
                      </a:r>
                    </a:p>
                  </a:txBody>
                  <a:tcPr/>
                </a:tc>
                <a:tc>
                  <a:txBody>
                    <a:bodyPr/>
                    <a:lstStyle/>
                    <a:p>
                      <a:r>
                        <a:rPr lang="en-US" sz="1000"/>
                        <a:t>1</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0.5181 %</a:t>
                      </a:r>
                    </a:p>
                  </a:txBody>
                  <a:tcPr/>
                </a:tc>
                <a:tc>
                  <a:txBody>
                    <a:bodyPr/>
                    <a:lstStyle/>
                    <a:p>
                      <a:r>
                        <a:rPr lang="en-US" sz="1000"/>
                        <a:t>0.0 %</a:t>
                      </a:r>
                    </a:p>
                  </a:txBody>
                  <a:tcPr/>
                </a:tc>
                <a:extLst>
                  <a:ext uri="{0D108BD9-81ED-4DB2-BD59-A6C34878D82A}">
                    <a16:rowId xmlns:a16="http://schemas.microsoft.com/office/drawing/2014/main" val="2822718912"/>
                  </a:ext>
                </a:extLst>
              </a:tr>
            </a:tbl>
          </a:graphicData>
        </a:graphic>
      </p:graphicFrame>
      <p:sp>
        <p:nvSpPr>
          <p:cNvPr id="4" name="Text Placeholder 3">
            <a:extLst>
              <a:ext uri="{FF2B5EF4-FFF2-40B4-BE49-F238E27FC236}">
                <a16:creationId xmlns:a16="http://schemas.microsoft.com/office/drawing/2014/main" id="{72B17FF5-5A6E-44F0-A79C-D2672809E17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06532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F15DD-4A0C-48B7-A280-4B599E061C2E}"/>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8CB95653-E2AA-4BEC-B136-3122C053607C}"/>
              </a:ext>
            </a:extLst>
          </p:cNvPr>
          <p:cNvGraphicFramePr>
            <a:graphicFrameLocks noGrp="1"/>
          </p:cNvGraphicFramePr>
          <p:nvPr>
            <p:ph type="chart" sz="quarter" idx="13"/>
            <p:extLst>
              <p:ext uri="{D42A27DB-BD31-4B8C-83A1-F6EECF244321}">
                <p14:modId xmlns:p14="http://schemas.microsoft.com/office/powerpoint/2010/main" val="282029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C32DCE-7D2F-4C42-99BC-E78829266A2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A9C1E0-D9E0-46E9-BA36-883F565883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17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13F81-C0F2-47AD-8CC3-37D6B880E90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3E58F3A2-176C-4853-B21B-8EBE8B571D7E}"/>
              </a:ext>
            </a:extLst>
          </p:cNvPr>
          <p:cNvGraphicFramePr>
            <a:graphicFrameLocks noGrp="1"/>
          </p:cNvGraphicFramePr>
          <p:nvPr>
            <p:ph type="chart" sz="quarter" idx="13"/>
            <p:extLst>
              <p:ext uri="{D42A27DB-BD31-4B8C-83A1-F6EECF244321}">
                <p14:modId xmlns:p14="http://schemas.microsoft.com/office/powerpoint/2010/main" val="3493170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0866E4-3914-498F-9D27-5F93DDC02AC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F7FE65D-94C6-4FB1-BFBA-77504DCC0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157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CF616-EFF5-4828-AB13-1D628E5CF650}"/>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8290EAB9-E982-4803-87C8-CE241D8EF8EF}"/>
              </a:ext>
            </a:extLst>
          </p:cNvPr>
          <p:cNvGraphicFramePr>
            <a:graphicFrameLocks noGrp="1"/>
          </p:cNvGraphicFramePr>
          <p:nvPr>
            <p:ph type="chart" sz="quarter" idx="13"/>
            <p:extLst>
              <p:ext uri="{D42A27DB-BD31-4B8C-83A1-F6EECF244321}">
                <p14:modId xmlns:p14="http://schemas.microsoft.com/office/powerpoint/2010/main" val="2115210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3A41E-0B80-4010-ADFF-BDA4A54C7A9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3B76474-E517-4FE6-B793-0BFEEBAA56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702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1D046-B9B1-4FD1-B5F4-6FD83BE050A9}"/>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F93DBB21-B154-4DAA-A8DF-E59343797FB0}"/>
              </a:ext>
            </a:extLst>
          </p:cNvPr>
          <p:cNvGraphicFramePr>
            <a:graphicFrameLocks noGrp="1"/>
          </p:cNvGraphicFramePr>
          <p:nvPr>
            <p:ph type="tbl" sz="quarter" idx="13"/>
            <p:extLst>
              <p:ext uri="{D42A27DB-BD31-4B8C-83A1-F6EECF244321}">
                <p14:modId xmlns:p14="http://schemas.microsoft.com/office/powerpoint/2010/main" val="307111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140674"/>
                    </a:ext>
                  </a:extLst>
                </a:gridCol>
                <a:gridCol w="1152144">
                  <a:extLst>
                    <a:ext uri="{9D8B030D-6E8A-4147-A177-3AD203B41FA5}">
                      <a16:colId xmlns:a16="http://schemas.microsoft.com/office/drawing/2014/main" val="3499871118"/>
                    </a:ext>
                  </a:extLst>
                </a:gridCol>
                <a:gridCol w="1152144">
                  <a:extLst>
                    <a:ext uri="{9D8B030D-6E8A-4147-A177-3AD203B41FA5}">
                      <a16:colId xmlns:a16="http://schemas.microsoft.com/office/drawing/2014/main" val="2642980"/>
                    </a:ext>
                  </a:extLst>
                </a:gridCol>
                <a:gridCol w="1152144">
                  <a:extLst>
                    <a:ext uri="{9D8B030D-6E8A-4147-A177-3AD203B41FA5}">
                      <a16:colId xmlns:a16="http://schemas.microsoft.com/office/drawing/2014/main" val="112350689"/>
                    </a:ext>
                  </a:extLst>
                </a:gridCol>
                <a:gridCol w="1152144">
                  <a:extLst>
                    <a:ext uri="{9D8B030D-6E8A-4147-A177-3AD203B41FA5}">
                      <a16:colId xmlns:a16="http://schemas.microsoft.com/office/drawing/2014/main" val="2587466372"/>
                    </a:ext>
                  </a:extLst>
                </a:gridCol>
                <a:gridCol w="1152144">
                  <a:extLst>
                    <a:ext uri="{9D8B030D-6E8A-4147-A177-3AD203B41FA5}">
                      <a16:colId xmlns:a16="http://schemas.microsoft.com/office/drawing/2014/main" val="6704478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5012907"/>
                  </a:ext>
                </a:extLst>
              </a:tr>
              <a:tr h="370840">
                <a:tc>
                  <a:txBody>
                    <a:bodyPr/>
                    <a:lstStyle/>
                    <a:p>
                      <a:r>
                        <a:rPr lang="en-US" sz="1000" b="1"/>
                        <a:t>@TMNA_Services - 2025-06-04 09:45:42</a:t>
                      </a:r>
                      <a:r>
                        <a:rPr lang="en-US" sz="1000"/>
                        <a:t>
 🌟 Please join us in welcoming our 2025 TMNAS Summer Interns!🌟
This year, 21 talented students from 13 colleges and universities are joining our Accounting &amp;amp; Finance, Actuarial, Corporate Communications, HR, Internal Audit, and IT teams.</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0.5181 %</a:t>
                      </a:r>
                    </a:p>
                  </a:txBody>
                  <a:tcPr/>
                </a:tc>
                <a:extLst>
                  <a:ext uri="{0D108BD9-81ED-4DB2-BD59-A6C34878D82A}">
                    <a16:rowId xmlns:a16="http://schemas.microsoft.com/office/drawing/2014/main" val="3474558180"/>
                  </a:ext>
                </a:extLst>
              </a:tr>
              <a:tr h="370840">
                <a:tc>
                  <a:txBody>
                    <a:bodyPr/>
                    <a:lstStyle/>
                    <a:p>
                      <a:r>
                        <a:rPr lang="en-US" sz="1000" b="1"/>
                        <a:t>@TMNA_Services - 2025-06-09 16:43:05</a:t>
                      </a:r>
                      <a:r>
                        <a:rPr lang="en-US" sz="1000"/>
                        <a:t>
 This past Saturday, our 2025 Dragon Boat Team paddled in the Independence Dragon Boat Regatta on Kelly Drive! Rain or shine, Team TMNAS showed up with determination and spirit.</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0.5181 %</a:t>
                      </a:r>
                    </a:p>
                  </a:txBody>
                  <a:tcPr/>
                </a:tc>
                <a:extLst>
                  <a:ext uri="{0D108BD9-81ED-4DB2-BD59-A6C34878D82A}">
                    <a16:rowId xmlns:a16="http://schemas.microsoft.com/office/drawing/2014/main" val="1505891328"/>
                  </a:ext>
                </a:extLst>
              </a:tr>
            </a:tbl>
          </a:graphicData>
        </a:graphic>
      </p:graphicFrame>
      <p:sp>
        <p:nvSpPr>
          <p:cNvPr id="4" name="Text Placeholder 3">
            <a:extLst>
              <a:ext uri="{FF2B5EF4-FFF2-40B4-BE49-F238E27FC236}">
                <a16:creationId xmlns:a16="http://schemas.microsoft.com/office/drawing/2014/main" id="{9596BCFF-DC97-40C6-BD9D-5211F75C296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545511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3FC3B-98E8-40E3-AF4A-38FA6F89A3D7}"/>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047FF090-6D60-46C2-847B-4953F8325754}"/>
              </a:ext>
            </a:extLst>
          </p:cNvPr>
          <p:cNvGraphicFramePr>
            <a:graphicFrameLocks noGrp="1"/>
          </p:cNvGraphicFramePr>
          <p:nvPr>
            <p:ph type="tbl" sz="quarter" idx="13"/>
            <p:extLst>
              <p:ext uri="{D42A27DB-BD31-4B8C-83A1-F6EECF244321}">
                <p14:modId xmlns:p14="http://schemas.microsoft.com/office/powerpoint/2010/main" val="362915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39534631"/>
                    </a:ext>
                  </a:extLst>
                </a:gridCol>
                <a:gridCol w="658368">
                  <a:extLst>
                    <a:ext uri="{9D8B030D-6E8A-4147-A177-3AD203B41FA5}">
                      <a16:colId xmlns:a16="http://schemas.microsoft.com/office/drawing/2014/main" val="3581629712"/>
                    </a:ext>
                  </a:extLst>
                </a:gridCol>
                <a:gridCol w="658368">
                  <a:extLst>
                    <a:ext uri="{9D8B030D-6E8A-4147-A177-3AD203B41FA5}">
                      <a16:colId xmlns:a16="http://schemas.microsoft.com/office/drawing/2014/main" val="1695784299"/>
                    </a:ext>
                  </a:extLst>
                </a:gridCol>
                <a:gridCol w="658368">
                  <a:extLst>
                    <a:ext uri="{9D8B030D-6E8A-4147-A177-3AD203B41FA5}">
                      <a16:colId xmlns:a16="http://schemas.microsoft.com/office/drawing/2014/main" val="3294616770"/>
                    </a:ext>
                  </a:extLst>
                </a:gridCol>
                <a:gridCol w="658368">
                  <a:extLst>
                    <a:ext uri="{9D8B030D-6E8A-4147-A177-3AD203B41FA5}">
                      <a16:colId xmlns:a16="http://schemas.microsoft.com/office/drawing/2014/main" val="790479071"/>
                    </a:ext>
                  </a:extLst>
                </a:gridCol>
                <a:gridCol w="658368">
                  <a:extLst>
                    <a:ext uri="{9D8B030D-6E8A-4147-A177-3AD203B41FA5}">
                      <a16:colId xmlns:a16="http://schemas.microsoft.com/office/drawing/2014/main" val="600898346"/>
                    </a:ext>
                  </a:extLst>
                </a:gridCol>
                <a:gridCol w="658368">
                  <a:extLst>
                    <a:ext uri="{9D8B030D-6E8A-4147-A177-3AD203B41FA5}">
                      <a16:colId xmlns:a16="http://schemas.microsoft.com/office/drawing/2014/main" val="3203458655"/>
                    </a:ext>
                  </a:extLst>
                </a:gridCol>
                <a:gridCol w="658368">
                  <a:extLst>
                    <a:ext uri="{9D8B030D-6E8A-4147-A177-3AD203B41FA5}">
                      <a16:colId xmlns:a16="http://schemas.microsoft.com/office/drawing/2014/main" val="4204329811"/>
                    </a:ext>
                  </a:extLst>
                </a:gridCol>
                <a:gridCol w="658368">
                  <a:extLst>
                    <a:ext uri="{9D8B030D-6E8A-4147-A177-3AD203B41FA5}">
                      <a16:colId xmlns:a16="http://schemas.microsoft.com/office/drawing/2014/main" val="1114502132"/>
                    </a:ext>
                  </a:extLst>
                </a:gridCol>
                <a:gridCol w="658368">
                  <a:extLst>
                    <a:ext uri="{9D8B030D-6E8A-4147-A177-3AD203B41FA5}">
                      <a16:colId xmlns:a16="http://schemas.microsoft.com/office/drawing/2014/main" val="3473755242"/>
                    </a:ext>
                  </a:extLst>
                </a:gridCol>
                <a:gridCol w="658368">
                  <a:extLst>
                    <a:ext uri="{9D8B030D-6E8A-4147-A177-3AD203B41FA5}">
                      <a16:colId xmlns:a16="http://schemas.microsoft.com/office/drawing/2014/main" val="2480978963"/>
                    </a:ext>
                  </a:extLst>
                </a:gridCol>
                <a:gridCol w="658368">
                  <a:extLst>
                    <a:ext uri="{9D8B030D-6E8A-4147-A177-3AD203B41FA5}">
                      <a16:colId xmlns:a16="http://schemas.microsoft.com/office/drawing/2014/main" val="4005532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39047909"/>
                  </a:ext>
                </a:extLst>
              </a:tr>
              <a:tr h="370840">
                <a:tc>
                  <a:txBody>
                    <a:bodyPr/>
                    <a:lstStyle/>
                    <a:p>
                      <a:r>
                        <a:rPr lang="en-US" sz="1000"/>
                        <a:t>27846</a:t>
                      </a:r>
                    </a:p>
                  </a:txBody>
                  <a:tcPr/>
                </a:tc>
                <a:tc>
                  <a:txBody>
                    <a:bodyPr/>
                    <a:lstStyle/>
                    <a:p>
                      <a:r>
                        <a:rPr lang="en-US" sz="1000"/>
                        <a:t>465</a:t>
                      </a:r>
                    </a:p>
                  </a:txBody>
                  <a:tcPr/>
                </a:tc>
                <a:tc>
                  <a:txBody>
                    <a:bodyPr/>
                    <a:lstStyle/>
                    <a:p>
                      <a:r>
                        <a:rPr lang="en-US" sz="1000"/>
                        <a:t>2</a:t>
                      </a:r>
                    </a:p>
                  </a:txBody>
                  <a:tcPr/>
                </a:tc>
                <a:tc>
                  <a:txBody>
                    <a:bodyPr/>
                    <a:lstStyle/>
                    <a:p>
                      <a:r>
                        <a:rPr lang="en-US" sz="1000"/>
                        <a:t>301</a:t>
                      </a:r>
                    </a:p>
                  </a:txBody>
                  <a:tcPr/>
                </a:tc>
                <a:tc>
                  <a:txBody>
                    <a:bodyPr/>
                    <a:lstStyle/>
                    <a:p>
                      <a:r>
                        <a:rPr lang="en-US" sz="1000"/>
                        <a:t>150.5</a:t>
                      </a:r>
                    </a:p>
                  </a:txBody>
                  <a:tcPr/>
                </a:tc>
                <a:tc>
                  <a:txBody>
                    <a:bodyPr/>
                    <a:lstStyle/>
                    <a:p>
                      <a:r>
                        <a:rPr lang="en-US" sz="1000"/>
                        <a:t>8</a:t>
                      </a:r>
                    </a:p>
                  </a:txBody>
                  <a:tcPr/>
                </a:tc>
                <a:tc>
                  <a:txBody>
                    <a:bodyPr/>
                    <a:lstStyle/>
                    <a:p>
                      <a:r>
                        <a:rPr lang="en-US" sz="1000"/>
                        <a:t>3</a:t>
                      </a:r>
                    </a:p>
                  </a:txBody>
                  <a:tcPr/>
                </a:tc>
                <a:tc>
                  <a:txBody>
                    <a:bodyPr/>
                    <a:lstStyle/>
                    <a:p>
                      <a:r>
                        <a:rPr lang="en-US" sz="1000"/>
                        <a:t>1.5</a:t>
                      </a:r>
                    </a:p>
                  </a:txBody>
                  <a:tcPr/>
                </a:tc>
                <a:tc>
                  <a:txBody>
                    <a:bodyPr/>
                    <a:lstStyle/>
                    <a:p>
                      <a:r>
                        <a:rPr lang="en-US" sz="1000"/>
                        <a:t>1766</a:t>
                      </a:r>
                    </a:p>
                  </a:txBody>
                  <a:tcPr/>
                </a:tc>
                <a:tc>
                  <a:txBody>
                    <a:bodyPr/>
                    <a:lstStyle/>
                    <a:p>
                      <a:r>
                        <a:rPr lang="en-US" sz="1000"/>
                        <a:t>15242</a:t>
                      </a:r>
                    </a:p>
                  </a:txBody>
                  <a:tcPr/>
                </a:tc>
                <a:tc>
                  <a:txBody>
                    <a:bodyPr/>
                    <a:lstStyle/>
                    <a:p>
                      <a:r>
                        <a:rPr lang="en-US" sz="1000"/>
                        <a:t>7621</a:t>
                      </a:r>
                    </a:p>
                  </a:txBody>
                  <a:tcPr/>
                </a:tc>
                <a:tc>
                  <a:txBody>
                    <a:bodyPr/>
                    <a:lstStyle/>
                    <a:p>
                      <a:r>
                        <a:rPr lang="en-US" sz="1000"/>
                        <a:t>14.367414663872 %</a:t>
                      </a:r>
                    </a:p>
                  </a:txBody>
                  <a:tcPr/>
                </a:tc>
                <a:extLst>
                  <a:ext uri="{0D108BD9-81ED-4DB2-BD59-A6C34878D82A}">
                    <a16:rowId xmlns:a16="http://schemas.microsoft.com/office/drawing/2014/main" val="1469792605"/>
                  </a:ext>
                </a:extLst>
              </a:tr>
            </a:tbl>
          </a:graphicData>
        </a:graphic>
      </p:graphicFrame>
      <p:sp>
        <p:nvSpPr>
          <p:cNvPr id="4" name="Text Placeholder 3">
            <a:extLst>
              <a:ext uri="{FF2B5EF4-FFF2-40B4-BE49-F238E27FC236}">
                <a16:creationId xmlns:a16="http://schemas.microsoft.com/office/drawing/2014/main" id="{361EF03C-1B87-494F-9BE2-D2E0B2732BE8}"/>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88103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A46A-CA7F-40FA-A649-B1CFCF659878}"/>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5C81ECBB-DCF7-47E8-88E0-3274310AB255}"/>
              </a:ext>
            </a:extLst>
          </p:cNvPr>
          <p:cNvGraphicFramePr>
            <a:graphicFrameLocks noGrp="1"/>
          </p:cNvGraphicFramePr>
          <p:nvPr>
            <p:ph type="chart" sz="quarter" idx="13"/>
            <p:extLst>
              <p:ext uri="{D42A27DB-BD31-4B8C-83A1-F6EECF244321}">
                <p14:modId xmlns:p14="http://schemas.microsoft.com/office/powerpoint/2010/main" val="2721384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03C33-8032-40C2-983C-FB396A9973A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C07B5C1-367B-4251-AF40-7A3471F3E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5799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19B7-92A3-49B6-BCE3-0D89240DFD15}"/>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052F308F-335D-4835-872D-1B10CA728914}"/>
              </a:ext>
            </a:extLst>
          </p:cNvPr>
          <p:cNvGraphicFramePr>
            <a:graphicFrameLocks noGrp="1"/>
          </p:cNvGraphicFramePr>
          <p:nvPr>
            <p:ph type="chart" sz="quarter" idx="13"/>
            <p:extLst>
              <p:ext uri="{D42A27DB-BD31-4B8C-83A1-F6EECF244321}">
                <p14:modId xmlns:p14="http://schemas.microsoft.com/office/powerpoint/2010/main" val="1635366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A8BBC-B069-4131-8047-AD9D37DFDBC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4770654-EE13-4B79-9E94-CC220DD9D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3087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3279-1797-4556-99BE-DA8CDF20D85B}"/>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68F6E1D8-208D-483F-B9EB-7F5EB482A995}"/>
              </a:ext>
            </a:extLst>
          </p:cNvPr>
          <p:cNvGraphicFramePr>
            <a:graphicFrameLocks noGrp="1"/>
          </p:cNvGraphicFramePr>
          <p:nvPr>
            <p:ph type="chart" sz="quarter" idx="13"/>
            <p:extLst>
              <p:ext uri="{D42A27DB-BD31-4B8C-83A1-F6EECF244321}">
                <p14:modId xmlns:p14="http://schemas.microsoft.com/office/powerpoint/2010/main" val="343685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E05BE-007B-49D9-A41A-2C12A5D3029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9B7D43E-AA4B-4A33-8A5C-4AEC4FE1E4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185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4F28A-EA7D-4778-8A92-A3D2003B197A}"/>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83472C56-0788-47E5-B0C0-D7C19618B868}"/>
              </a:ext>
            </a:extLst>
          </p:cNvPr>
          <p:cNvGraphicFramePr>
            <a:graphicFrameLocks noGrp="1"/>
          </p:cNvGraphicFramePr>
          <p:nvPr>
            <p:ph type="chart" sz="quarter" idx="13"/>
            <p:extLst>
              <p:ext uri="{D42A27DB-BD31-4B8C-83A1-F6EECF244321}">
                <p14:modId xmlns:p14="http://schemas.microsoft.com/office/powerpoint/2010/main" val="1004277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5E83A3-3AE0-4DDF-89D3-97BD3ABBC10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C431D02-1778-49D7-A622-547D005BD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026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7B68-C847-4C73-A2DC-2ECA8F29F3B2}"/>
              </a:ext>
            </a:extLst>
          </p:cNvPr>
          <p:cNvSpPr>
            <a:spLocks noGrp="1"/>
          </p:cNvSpPr>
          <p:nvPr>
            <p:ph type="title"/>
          </p:nvPr>
        </p:nvSpPr>
        <p:spPr/>
        <p:txBody>
          <a:bodyPr/>
          <a:lstStyle/>
          <a:p>
            <a:r>
              <a:rPr lang="en-US"/>
              <a:t>LinkedIn Posts Table | All profiles - 1 of 4</a:t>
            </a:r>
          </a:p>
        </p:txBody>
      </p:sp>
      <p:graphicFrame>
        <p:nvGraphicFramePr>
          <p:cNvPr id="5" name="Table Placeholder 4">
            <a:extLst>
              <a:ext uri="{FF2B5EF4-FFF2-40B4-BE49-F238E27FC236}">
                <a16:creationId xmlns:a16="http://schemas.microsoft.com/office/drawing/2014/main" id="{C961B36B-731E-4792-BB9F-9CAF1852336F}"/>
              </a:ext>
            </a:extLst>
          </p:cNvPr>
          <p:cNvGraphicFramePr>
            <a:graphicFrameLocks noGrp="1"/>
          </p:cNvGraphicFramePr>
          <p:nvPr>
            <p:ph type="tbl" sz="quarter" idx="13"/>
            <p:extLst>
              <p:ext uri="{D42A27DB-BD31-4B8C-83A1-F6EECF244321}">
                <p14:modId xmlns:p14="http://schemas.microsoft.com/office/powerpoint/2010/main" val="283054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22010771"/>
                    </a:ext>
                  </a:extLst>
                </a:gridCol>
                <a:gridCol w="905256">
                  <a:extLst>
                    <a:ext uri="{9D8B030D-6E8A-4147-A177-3AD203B41FA5}">
                      <a16:colId xmlns:a16="http://schemas.microsoft.com/office/drawing/2014/main" val="1535115136"/>
                    </a:ext>
                  </a:extLst>
                </a:gridCol>
                <a:gridCol w="576072">
                  <a:extLst>
                    <a:ext uri="{9D8B030D-6E8A-4147-A177-3AD203B41FA5}">
                      <a16:colId xmlns:a16="http://schemas.microsoft.com/office/drawing/2014/main" val="4197610446"/>
                    </a:ext>
                  </a:extLst>
                </a:gridCol>
                <a:gridCol w="576072">
                  <a:extLst>
                    <a:ext uri="{9D8B030D-6E8A-4147-A177-3AD203B41FA5}">
                      <a16:colId xmlns:a16="http://schemas.microsoft.com/office/drawing/2014/main" val="1907143336"/>
                    </a:ext>
                  </a:extLst>
                </a:gridCol>
                <a:gridCol w="576072">
                  <a:extLst>
                    <a:ext uri="{9D8B030D-6E8A-4147-A177-3AD203B41FA5}">
                      <a16:colId xmlns:a16="http://schemas.microsoft.com/office/drawing/2014/main" val="3740661450"/>
                    </a:ext>
                  </a:extLst>
                </a:gridCol>
                <a:gridCol w="576072">
                  <a:extLst>
                    <a:ext uri="{9D8B030D-6E8A-4147-A177-3AD203B41FA5}">
                      <a16:colId xmlns:a16="http://schemas.microsoft.com/office/drawing/2014/main" val="2709436754"/>
                    </a:ext>
                  </a:extLst>
                </a:gridCol>
                <a:gridCol w="576072">
                  <a:extLst>
                    <a:ext uri="{9D8B030D-6E8A-4147-A177-3AD203B41FA5}">
                      <a16:colId xmlns:a16="http://schemas.microsoft.com/office/drawing/2014/main" val="1883940162"/>
                    </a:ext>
                  </a:extLst>
                </a:gridCol>
                <a:gridCol w="576072">
                  <a:extLst>
                    <a:ext uri="{9D8B030D-6E8A-4147-A177-3AD203B41FA5}">
                      <a16:colId xmlns:a16="http://schemas.microsoft.com/office/drawing/2014/main" val="2475399515"/>
                    </a:ext>
                  </a:extLst>
                </a:gridCol>
                <a:gridCol w="576072">
                  <a:extLst>
                    <a:ext uri="{9D8B030D-6E8A-4147-A177-3AD203B41FA5}">
                      <a16:colId xmlns:a16="http://schemas.microsoft.com/office/drawing/2014/main" val="326032440"/>
                    </a:ext>
                  </a:extLst>
                </a:gridCol>
                <a:gridCol w="576072">
                  <a:extLst>
                    <a:ext uri="{9D8B030D-6E8A-4147-A177-3AD203B41FA5}">
                      <a16:colId xmlns:a16="http://schemas.microsoft.com/office/drawing/2014/main" val="2470060745"/>
                    </a:ext>
                  </a:extLst>
                </a:gridCol>
                <a:gridCol w="576072">
                  <a:extLst>
                    <a:ext uri="{9D8B030D-6E8A-4147-A177-3AD203B41FA5}">
                      <a16:colId xmlns:a16="http://schemas.microsoft.com/office/drawing/2014/main" val="2541658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8301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06/30/2025 14:11:08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3.3783783783784 %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76506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06/23/2025 16:27:02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06/23/2025 16:27:02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4.0800313848568 %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8662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06/23/2025 16:11:34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06/23/2025 16:11:34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6.5842533218748 %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489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17:13:32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17:13:32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6.3666300768386 %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3128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09:00:12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09:00:12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4.3740573152338 %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302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09:00:11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06/18/2025 09:00:11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6.905520514988 %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51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18:54:06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18:54:06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8.1699346405229 %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9010775"/>
                  </a:ext>
                </a:extLst>
              </a:tr>
            </a:tbl>
          </a:graphicData>
        </a:graphic>
      </p:graphicFrame>
      <p:sp>
        <p:nvSpPr>
          <p:cNvPr id="4" name="Text Placeholder 3">
            <a:extLst>
              <a:ext uri="{FF2B5EF4-FFF2-40B4-BE49-F238E27FC236}">
                <a16:creationId xmlns:a16="http://schemas.microsoft.com/office/drawing/2014/main" id="{730FD1ED-063C-43DF-BB29-38ACE8EF6D1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81976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C6729-8849-4871-9D29-3492C6E44078}"/>
              </a:ext>
            </a:extLst>
          </p:cNvPr>
          <p:cNvSpPr>
            <a:spLocks noGrp="1"/>
          </p:cNvSpPr>
          <p:nvPr>
            <p:ph type="title"/>
          </p:nvPr>
        </p:nvSpPr>
        <p:spPr/>
        <p:txBody>
          <a:bodyPr/>
          <a:lstStyle/>
          <a:p>
            <a:r>
              <a:rPr lang="en-US"/>
              <a:t>LinkedIn Posts Table | All profiles - 2 of 4</a:t>
            </a:r>
          </a:p>
        </p:txBody>
      </p:sp>
      <p:graphicFrame>
        <p:nvGraphicFramePr>
          <p:cNvPr id="5" name="Table Placeholder 4">
            <a:extLst>
              <a:ext uri="{FF2B5EF4-FFF2-40B4-BE49-F238E27FC236}">
                <a16:creationId xmlns:a16="http://schemas.microsoft.com/office/drawing/2014/main" id="{F286455F-6BA1-4709-951A-D4468BD1C756}"/>
              </a:ext>
            </a:extLst>
          </p:cNvPr>
          <p:cNvGraphicFramePr>
            <a:graphicFrameLocks noGrp="1"/>
          </p:cNvGraphicFramePr>
          <p:nvPr>
            <p:ph type="tbl" sz="quarter" idx="13"/>
            <p:extLst>
              <p:ext uri="{D42A27DB-BD31-4B8C-83A1-F6EECF244321}">
                <p14:modId xmlns:p14="http://schemas.microsoft.com/office/powerpoint/2010/main" val="2481679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86038994"/>
                    </a:ext>
                  </a:extLst>
                </a:gridCol>
                <a:gridCol w="905256">
                  <a:extLst>
                    <a:ext uri="{9D8B030D-6E8A-4147-A177-3AD203B41FA5}">
                      <a16:colId xmlns:a16="http://schemas.microsoft.com/office/drawing/2014/main" val="2517834747"/>
                    </a:ext>
                  </a:extLst>
                </a:gridCol>
                <a:gridCol w="576072">
                  <a:extLst>
                    <a:ext uri="{9D8B030D-6E8A-4147-A177-3AD203B41FA5}">
                      <a16:colId xmlns:a16="http://schemas.microsoft.com/office/drawing/2014/main" val="4016021662"/>
                    </a:ext>
                  </a:extLst>
                </a:gridCol>
                <a:gridCol w="576072">
                  <a:extLst>
                    <a:ext uri="{9D8B030D-6E8A-4147-A177-3AD203B41FA5}">
                      <a16:colId xmlns:a16="http://schemas.microsoft.com/office/drawing/2014/main" val="4159399994"/>
                    </a:ext>
                  </a:extLst>
                </a:gridCol>
                <a:gridCol w="576072">
                  <a:extLst>
                    <a:ext uri="{9D8B030D-6E8A-4147-A177-3AD203B41FA5}">
                      <a16:colId xmlns:a16="http://schemas.microsoft.com/office/drawing/2014/main" val="1233628654"/>
                    </a:ext>
                  </a:extLst>
                </a:gridCol>
                <a:gridCol w="576072">
                  <a:extLst>
                    <a:ext uri="{9D8B030D-6E8A-4147-A177-3AD203B41FA5}">
                      <a16:colId xmlns:a16="http://schemas.microsoft.com/office/drawing/2014/main" val="72336234"/>
                    </a:ext>
                  </a:extLst>
                </a:gridCol>
                <a:gridCol w="576072">
                  <a:extLst>
                    <a:ext uri="{9D8B030D-6E8A-4147-A177-3AD203B41FA5}">
                      <a16:colId xmlns:a16="http://schemas.microsoft.com/office/drawing/2014/main" val="1154170289"/>
                    </a:ext>
                  </a:extLst>
                </a:gridCol>
                <a:gridCol w="576072">
                  <a:extLst>
                    <a:ext uri="{9D8B030D-6E8A-4147-A177-3AD203B41FA5}">
                      <a16:colId xmlns:a16="http://schemas.microsoft.com/office/drawing/2014/main" val="3547078216"/>
                    </a:ext>
                  </a:extLst>
                </a:gridCol>
                <a:gridCol w="576072">
                  <a:extLst>
                    <a:ext uri="{9D8B030D-6E8A-4147-A177-3AD203B41FA5}">
                      <a16:colId xmlns:a16="http://schemas.microsoft.com/office/drawing/2014/main" val="134132396"/>
                    </a:ext>
                  </a:extLst>
                </a:gridCol>
                <a:gridCol w="576072">
                  <a:extLst>
                    <a:ext uri="{9D8B030D-6E8A-4147-A177-3AD203B41FA5}">
                      <a16:colId xmlns:a16="http://schemas.microsoft.com/office/drawing/2014/main" val="1943175262"/>
                    </a:ext>
                  </a:extLst>
                </a:gridCol>
                <a:gridCol w="576072">
                  <a:extLst>
                    <a:ext uri="{9D8B030D-6E8A-4147-A177-3AD203B41FA5}">
                      <a16:colId xmlns:a16="http://schemas.microsoft.com/office/drawing/2014/main" val="233528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9273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15:10:47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15:10:47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9.4100628043187 %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970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15:02:45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06/13/2025 15:02:45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8.3088954056696 %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7056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18:22:51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18:22:51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3.6496350364963 %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034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13:25:14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13:25:14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5.8361391694725 %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3724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10:47:42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10:47:42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10.36855036855 %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extLst>
                  <a:ext uri="{0D108BD9-81ED-4DB2-BD59-A6C34878D82A}">
                    <a16:rowId xmlns:a16="http://schemas.microsoft.com/office/drawing/2014/main" val="418807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10:10:35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06/10/2025 10:10:35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8.8696687443098 %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4632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16:41:19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16:41:19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15.776499589154 %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49079185"/>
                  </a:ext>
                </a:extLst>
              </a:tr>
            </a:tbl>
          </a:graphicData>
        </a:graphic>
      </p:graphicFrame>
      <p:sp>
        <p:nvSpPr>
          <p:cNvPr id="4" name="Text Placeholder 3">
            <a:extLst>
              <a:ext uri="{FF2B5EF4-FFF2-40B4-BE49-F238E27FC236}">
                <a16:creationId xmlns:a16="http://schemas.microsoft.com/office/drawing/2014/main" id="{589DBBD9-1DCF-4B26-85EA-429FD88044B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124167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519E-2C29-4062-9611-F087B11F7AE9}"/>
              </a:ext>
            </a:extLst>
          </p:cNvPr>
          <p:cNvSpPr>
            <a:spLocks noGrp="1"/>
          </p:cNvSpPr>
          <p:nvPr>
            <p:ph type="title"/>
          </p:nvPr>
        </p:nvSpPr>
        <p:spPr/>
        <p:txBody>
          <a:bodyPr/>
          <a:lstStyle/>
          <a:p>
            <a:r>
              <a:rPr lang="en-US"/>
              <a:t>LinkedIn Posts Table | All profiles - 3 of 4</a:t>
            </a:r>
          </a:p>
        </p:txBody>
      </p:sp>
      <p:graphicFrame>
        <p:nvGraphicFramePr>
          <p:cNvPr id="5" name="Table Placeholder 4">
            <a:extLst>
              <a:ext uri="{FF2B5EF4-FFF2-40B4-BE49-F238E27FC236}">
                <a16:creationId xmlns:a16="http://schemas.microsoft.com/office/drawing/2014/main" id="{F6085B23-3558-4D85-9E15-666FDB290A6E}"/>
              </a:ext>
            </a:extLst>
          </p:cNvPr>
          <p:cNvGraphicFramePr>
            <a:graphicFrameLocks noGrp="1"/>
          </p:cNvGraphicFramePr>
          <p:nvPr>
            <p:ph type="tbl" sz="quarter" idx="13"/>
            <p:extLst>
              <p:ext uri="{D42A27DB-BD31-4B8C-83A1-F6EECF244321}">
                <p14:modId xmlns:p14="http://schemas.microsoft.com/office/powerpoint/2010/main" val="278816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63105442"/>
                    </a:ext>
                  </a:extLst>
                </a:gridCol>
                <a:gridCol w="905256">
                  <a:extLst>
                    <a:ext uri="{9D8B030D-6E8A-4147-A177-3AD203B41FA5}">
                      <a16:colId xmlns:a16="http://schemas.microsoft.com/office/drawing/2014/main" val="4220774054"/>
                    </a:ext>
                  </a:extLst>
                </a:gridCol>
                <a:gridCol w="576072">
                  <a:extLst>
                    <a:ext uri="{9D8B030D-6E8A-4147-A177-3AD203B41FA5}">
                      <a16:colId xmlns:a16="http://schemas.microsoft.com/office/drawing/2014/main" val="3990529070"/>
                    </a:ext>
                  </a:extLst>
                </a:gridCol>
                <a:gridCol w="576072">
                  <a:extLst>
                    <a:ext uri="{9D8B030D-6E8A-4147-A177-3AD203B41FA5}">
                      <a16:colId xmlns:a16="http://schemas.microsoft.com/office/drawing/2014/main" val="3031399447"/>
                    </a:ext>
                  </a:extLst>
                </a:gridCol>
                <a:gridCol w="576072">
                  <a:extLst>
                    <a:ext uri="{9D8B030D-6E8A-4147-A177-3AD203B41FA5}">
                      <a16:colId xmlns:a16="http://schemas.microsoft.com/office/drawing/2014/main" val="2686206419"/>
                    </a:ext>
                  </a:extLst>
                </a:gridCol>
                <a:gridCol w="576072">
                  <a:extLst>
                    <a:ext uri="{9D8B030D-6E8A-4147-A177-3AD203B41FA5}">
                      <a16:colId xmlns:a16="http://schemas.microsoft.com/office/drawing/2014/main" val="2193889636"/>
                    </a:ext>
                  </a:extLst>
                </a:gridCol>
                <a:gridCol w="576072">
                  <a:extLst>
                    <a:ext uri="{9D8B030D-6E8A-4147-A177-3AD203B41FA5}">
                      <a16:colId xmlns:a16="http://schemas.microsoft.com/office/drawing/2014/main" val="3880762838"/>
                    </a:ext>
                  </a:extLst>
                </a:gridCol>
                <a:gridCol w="576072">
                  <a:extLst>
                    <a:ext uri="{9D8B030D-6E8A-4147-A177-3AD203B41FA5}">
                      <a16:colId xmlns:a16="http://schemas.microsoft.com/office/drawing/2014/main" val="2216064713"/>
                    </a:ext>
                  </a:extLst>
                </a:gridCol>
                <a:gridCol w="576072">
                  <a:extLst>
                    <a:ext uri="{9D8B030D-6E8A-4147-A177-3AD203B41FA5}">
                      <a16:colId xmlns:a16="http://schemas.microsoft.com/office/drawing/2014/main" val="3692257928"/>
                    </a:ext>
                  </a:extLst>
                </a:gridCol>
                <a:gridCol w="576072">
                  <a:extLst>
                    <a:ext uri="{9D8B030D-6E8A-4147-A177-3AD203B41FA5}">
                      <a16:colId xmlns:a16="http://schemas.microsoft.com/office/drawing/2014/main" val="236289363"/>
                    </a:ext>
                  </a:extLst>
                </a:gridCol>
                <a:gridCol w="576072">
                  <a:extLst>
                    <a:ext uri="{9D8B030D-6E8A-4147-A177-3AD203B41FA5}">
                      <a16:colId xmlns:a16="http://schemas.microsoft.com/office/drawing/2014/main" val="360117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3880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15:11:33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15:11:33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5.8181818181818 %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633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14:09:48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06/09/2025 14:09:48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7.5264497120664 %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7620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17:15:22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17:15:22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10.328358208955 %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8095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14:03:27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14:03:27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19.553072625698 %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122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12:04:50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06/06/2025 12:04:50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12.233141308031 %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645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15:48:52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15:48:52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7.0282658517953 %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3451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12:58:33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06/05/2025 12:58:33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11.065235342692 %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46012110"/>
                  </a:ext>
                </a:extLst>
              </a:tr>
            </a:tbl>
          </a:graphicData>
        </a:graphic>
      </p:graphicFrame>
      <p:sp>
        <p:nvSpPr>
          <p:cNvPr id="4" name="Text Placeholder 3">
            <a:extLst>
              <a:ext uri="{FF2B5EF4-FFF2-40B4-BE49-F238E27FC236}">
                <a16:creationId xmlns:a16="http://schemas.microsoft.com/office/drawing/2014/main" id="{31925B96-DF7B-4856-9538-9977A2D356E6}"/>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60560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2804E-BA0C-45AF-AEC5-5F996EE8CA11}"/>
              </a:ext>
            </a:extLst>
          </p:cNvPr>
          <p:cNvSpPr>
            <a:spLocks noGrp="1"/>
          </p:cNvSpPr>
          <p:nvPr>
            <p:ph type="title"/>
          </p:nvPr>
        </p:nvSpPr>
        <p:spPr/>
        <p:txBody>
          <a:bodyPr/>
          <a:lstStyle/>
          <a:p>
            <a:r>
              <a:rPr lang="en-US"/>
              <a:t>LinkedIn Posts Table | All profiles - 4 of 4</a:t>
            </a:r>
          </a:p>
        </p:txBody>
      </p:sp>
      <p:graphicFrame>
        <p:nvGraphicFramePr>
          <p:cNvPr id="5" name="Table Placeholder 4">
            <a:extLst>
              <a:ext uri="{FF2B5EF4-FFF2-40B4-BE49-F238E27FC236}">
                <a16:creationId xmlns:a16="http://schemas.microsoft.com/office/drawing/2014/main" id="{835F32FE-63B6-4CC9-ACA0-BAA7EF3609A3}"/>
              </a:ext>
            </a:extLst>
          </p:cNvPr>
          <p:cNvGraphicFramePr>
            <a:graphicFrameLocks noGrp="1"/>
          </p:cNvGraphicFramePr>
          <p:nvPr>
            <p:ph type="tbl" sz="quarter" idx="13"/>
            <p:extLst>
              <p:ext uri="{D42A27DB-BD31-4B8C-83A1-F6EECF244321}">
                <p14:modId xmlns:p14="http://schemas.microsoft.com/office/powerpoint/2010/main" val="189022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51893579"/>
                    </a:ext>
                  </a:extLst>
                </a:gridCol>
                <a:gridCol w="905256">
                  <a:extLst>
                    <a:ext uri="{9D8B030D-6E8A-4147-A177-3AD203B41FA5}">
                      <a16:colId xmlns:a16="http://schemas.microsoft.com/office/drawing/2014/main" val="1169904147"/>
                    </a:ext>
                  </a:extLst>
                </a:gridCol>
                <a:gridCol w="576072">
                  <a:extLst>
                    <a:ext uri="{9D8B030D-6E8A-4147-A177-3AD203B41FA5}">
                      <a16:colId xmlns:a16="http://schemas.microsoft.com/office/drawing/2014/main" val="1457973786"/>
                    </a:ext>
                  </a:extLst>
                </a:gridCol>
                <a:gridCol w="576072">
                  <a:extLst>
                    <a:ext uri="{9D8B030D-6E8A-4147-A177-3AD203B41FA5}">
                      <a16:colId xmlns:a16="http://schemas.microsoft.com/office/drawing/2014/main" val="2260134064"/>
                    </a:ext>
                  </a:extLst>
                </a:gridCol>
                <a:gridCol w="576072">
                  <a:extLst>
                    <a:ext uri="{9D8B030D-6E8A-4147-A177-3AD203B41FA5}">
                      <a16:colId xmlns:a16="http://schemas.microsoft.com/office/drawing/2014/main" val="4096433813"/>
                    </a:ext>
                  </a:extLst>
                </a:gridCol>
                <a:gridCol w="576072">
                  <a:extLst>
                    <a:ext uri="{9D8B030D-6E8A-4147-A177-3AD203B41FA5}">
                      <a16:colId xmlns:a16="http://schemas.microsoft.com/office/drawing/2014/main" val="3214078081"/>
                    </a:ext>
                  </a:extLst>
                </a:gridCol>
                <a:gridCol w="576072">
                  <a:extLst>
                    <a:ext uri="{9D8B030D-6E8A-4147-A177-3AD203B41FA5}">
                      <a16:colId xmlns:a16="http://schemas.microsoft.com/office/drawing/2014/main" val="1341717131"/>
                    </a:ext>
                  </a:extLst>
                </a:gridCol>
                <a:gridCol w="576072">
                  <a:extLst>
                    <a:ext uri="{9D8B030D-6E8A-4147-A177-3AD203B41FA5}">
                      <a16:colId xmlns:a16="http://schemas.microsoft.com/office/drawing/2014/main" val="1502525340"/>
                    </a:ext>
                  </a:extLst>
                </a:gridCol>
                <a:gridCol w="576072">
                  <a:extLst>
                    <a:ext uri="{9D8B030D-6E8A-4147-A177-3AD203B41FA5}">
                      <a16:colId xmlns:a16="http://schemas.microsoft.com/office/drawing/2014/main" val="1394962943"/>
                    </a:ext>
                  </a:extLst>
                </a:gridCol>
                <a:gridCol w="576072">
                  <a:extLst>
                    <a:ext uri="{9D8B030D-6E8A-4147-A177-3AD203B41FA5}">
                      <a16:colId xmlns:a16="http://schemas.microsoft.com/office/drawing/2014/main" val="4250789323"/>
                    </a:ext>
                  </a:extLst>
                </a:gridCol>
                <a:gridCol w="576072">
                  <a:extLst>
                    <a:ext uri="{9D8B030D-6E8A-4147-A177-3AD203B41FA5}">
                      <a16:colId xmlns:a16="http://schemas.microsoft.com/office/drawing/2014/main" val="268331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2042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16:33:49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16:33:49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7.0537722347168 %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756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14:12:19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14:12:19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7.4981440237565 %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a:t>
                      </a:r>
                    </a:p>
                  </a:txBody>
                  <a:tcPr/>
                </a:tc>
                <a:extLst>
                  <a:ext uri="{0D108BD9-81ED-4DB2-BD59-A6C34878D82A}">
                    <a16:rowId xmlns:a16="http://schemas.microsoft.com/office/drawing/2014/main" val="119578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09:46:55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09:46:55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12.95832973859 %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127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13:50:58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13:50:58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12.616822429907 %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9253626"/>
                  </a:ext>
                </a:extLst>
              </a:tr>
            </a:tbl>
          </a:graphicData>
        </a:graphic>
      </p:graphicFrame>
      <p:sp>
        <p:nvSpPr>
          <p:cNvPr id="4" name="Text Placeholder 3">
            <a:extLst>
              <a:ext uri="{FF2B5EF4-FFF2-40B4-BE49-F238E27FC236}">
                <a16:creationId xmlns:a16="http://schemas.microsoft.com/office/drawing/2014/main" id="{F4BA0E9A-DB7A-46CD-99C2-3A07C2EA3D3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638669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3540-C3C9-44E8-9A31-E8D4F4046503}"/>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1ECF99D2-71F7-4638-A9D3-183BBC53D42B}"/>
              </a:ext>
            </a:extLst>
          </p:cNvPr>
          <p:cNvGraphicFramePr>
            <a:graphicFrameLocks noGrp="1"/>
          </p:cNvGraphicFramePr>
          <p:nvPr>
            <p:ph type="tbl" sz="quarter" idx="13"/>
            <p:extLst>
              <p:ext uri="{D42A27DB-BD31-4B8C-83A1-F6EECF244321}">
                <p14:modId xmlns:p14="http://schemas.microsoft.com/office/powerpoint/2010/main" val="407657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1404801"/>
                    </a:ext>
                  </a:extLst>
                </a:gridCol>
                <a:gridCol w="658368">
                  <a:extLst>
                    <a:ext uri="{9D8B030D-6E8A-4147-A177-3AD203B41FA5}">
                      <a16:colId xmlns:a16="http://schemas.microsoft.com/office/drawing/2014/main" val="551980279"/>
                    </a:ext>
                  </a:extLst>
                </a:gridCol>
                <a:gridCol w="658368">
                  <a:extLst>
                    <a:ext uri="{9D8B030D-6E8A-4147-A177-3AD203B41FA5}">
                      <a16:colId xmlns:a16="http://schemas.microsoft.com/office/drawing/2014/main" val="874492814"/>
                    </a:ext>
                  </a:extLst>
                </a:gridCol>
                <a:gridCol w="658368">
                  <a:extLst>
                    <a:ext uri="{9D8B030D-6E8A-4147-A177-3AD203B41FA5}">
                      <a16:colId xmlns:a16="http://schemas.microsoft.com/office/drawing/2014/main" val="1596523586"/>
                    </a:ext>
                  </a:extLst>
                </a:gridCol>
                <a:gridCol w="658368">
                  <a:extLst>
                    <a:ext uri="{9D8B030D-6E8A-4147-A177-3AD203B41FA5}">
                      <a16:colId xmlns:a16="http://schemas.microsoft.com/office/drawing/2014/main" val="2077227715"/>
                    </a:ext>
                  </a:extLst>
                </a:gridCol>
                <a:gridCol w="658368">
                  <a:extLst>
                    <a:ext uri="{9D8B030D-6E8A-4147-A177-3AD203B41FA5}">
                      <a16:colId xmlns:a16="http://schemas.microsoft.com/office/drawing/2014/main" val="2225640190"/>
                    </a:ext>
                  </a:extLst>
                </a:gridCol>
                <a:gridCol w="658368">
                  <a:extLst>
                    <a:ext uri="{9D8B030D-6E8A-4147-A177-3AD203B41FA5}">
                      <a16:colId xmlns:a16="http://schemas.microsoft.com/office/drawing/2014/main" val="1023411391"/>
                    </a:ext>
                  </a:extLst>
                </a:gridCol>
                <a:gridCol w="658368">
                  <a:extLst>
                    <a:ext uri="{9D8B030D-6E8A-4147-A177-3AD203B41FA5}">
                      <a16:colId xmlns:a16="http://schemas.microsoft.com/office/drawing/2014/main" val="396345642"/>
                    </a:ext>
                  </a:extLst>
                </a:gridCol>
                <a:gridCol w="658368">
                  <a:extLst>
                    <a:ext uri="{9D8B030D-6E8A-4147-A177-3AD203B41FA5}">
                      <a16:colId xmlns:a16="http://schemas.microsoft.com/office/drawing/2014/main" val="1565836775"/>
                    </a:ext>
                  </a:extLst>
                </a:gridCol>
                <a:gridCol w="658368">
                  <a:extLst>
                    <a:ext uri="{9D8B030D-6E8A-4147-A177-3AD203B41FA5}">
                      <a16:colId xmlns:a16="http://schemas.microsoft.com/office/drawing/2014/main" val="34054197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599409496"/>
                  </a:ext>
                </a:extLst>
              </a:tr>
              <a:tr h="370840">
                <a:tc>
                  <a:txBody>
                    <a:bodyPr/>
                    <a:lstStyle/>
                    <a:p>
                      <a:r>
                        <a:rPr lang="en-US" sz="1000"/>
                        <a:t>tmna_services</a:t>
                      </a:r>
                    </a:p>
                  </a:txBody>
                  <a:tcPr/>
                </a:tc>
                <a:tc>
                  <a:txBody>
                    <a:bodyPr/>
                    <a:lstStyle/>
                    <a:p>
                      <a:r>
                        <a:rPr lang="en-US" sz="1000"/>
                        <a:t>606</a:t>
                      </a:r>
                    </a:p>
                  </a:txBody>
                  <a:tcPr/>
                </a:tc>
                <a:tc>
                  <a:txBody>
                    <a:bodyPr/>
                    <a:lstStyle/>
                    <a:p>
                      <a:r>
                        <a:rPr lang="en-US" sz="1000"/>
                        <a:t>7</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62</a:t>
                      </a:r>
                    </a:p>
                  </a:txBody>
                  <a:tcPr/>
                </a:tc>
                <a:tc>
                  <a:txBody>
                    <a:bodyPr/>
                    <a:lstStyle/>
                    <a:p>
                      <a:r>
                        <a:rPr lang="en-US" sz="1000"/>
                        <a:t>0</a:t>
                      </a:r>
                    </a:p>
                  </a:txBody>
                  <a:tcPr/>
                </a:tc>
                <a:extLst>
                  <a:ext uri="{0D108BD9-81ED-4DB2-BD59-A6C34878D82A}">
                    <a16:rowId xmlns:a16="http://schemas.microsoft.com/office/drawing/2014/main" val="1639411558"/>
                  </a:ext>
                </a:extLst>
              </a:tr>
            </a:tbl>
          </a:graphicData>
        </a:graphic>
      </p:graphicFrame>
      <p:sp>
        <p:nvSpPr>
          <p:cNvPr id="4" name="Text Placeholder 3">
            <a:extLst>
              <a:ext uri="{FF2B5EF4-FFF2-40B4-BE49-F238E27FC236}">
                <a16:creationId xmlns:a16="http://schemas.microsoft.com/office/drawing/2014/main" id="{6D152549-BD6F-401B-A1E4-E0832F271AD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873555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CBC02-A88D-45D1-8337-5698D7E6480F}"/>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3437741A-BF4D-4278-93E7-0DDB76FC4E31}"/>
              </a:ext>
            </a:extLst>
          </p:cNvPr>
          <p:cNvGraphicFramePr>
            <a:graphicFrameLocks noGrp="1"/>
          </p:cNvGraphicFramePr>
          <p:nvPr>
            <p:ph type="chart" sz="quarter" idx="13"/>
            <p:extLst>
              <p:ext uri="{D42A27DB-BD31-4B8C-83A1-F6EECF244321}">
                <p14:modId xmlns:p14="http://schemas.microsoft.com/office/powerpoint/2010/main" val="1170421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50912C-96B1-4CDF-845A-767D24481E6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1F4875E-B497-48FE-86D0-944CDC690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805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BEE2-BEE6-47CA-BB62-DFCD85DC75D6}"/>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5179657A-F9F0-45A4-A058-37859E38226A}"/>
              </a:ext>
            </a:extLst>
          </p:cNvPr>
          <p:cNvGraphicFramePr>
            <a:graphicFrameLocks noGrp="1"/>
          </p:cNvGraphicFramePr>
          <p:nvPr>
            <p:ph type="chart" sz="quarter" idx="13"/>
            <p:extLst>
              <p:ext uri="{D42A27DB-BD31-4B8C-83A1-F6EECF244321}">
                <p14:modId xmlns:p14="http://schemas.microsoft.com/office/powerpoint/2010/main" val="1548054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4B5C7-4FEF-4179-B4D6-E83AA586E5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4B03C5-910E-4942-BADE-576A28EBC2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676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20B3A-97BA-4FE6-9C88-6481B6473C96}"/>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FF2D337D-3F45-4631-9206-96D7277DA4AD}"/>
              </a:ext>
            </a:extLst>
          </p:cNvPr>
          <p:cNvGraphicFramePr>
            <a:graphicFrameLocks noGrp="1"/>
          </p:cNvGraphicFramePr>
          <p:nvPr>
            <p:ph type="chart" sz="quarter" idx="13"/>
            <p:extLst>
              <p:ext uri="{D42A27DB-BD31-4B8C-83A1-F6EECF244321}">
                <p14:modId xmlns:p14="http://schemas.microsoft.com/office/powerpoint/2010/main" val="114424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616F6F-0662-41F1-B193-63D5DF65757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F48015B-C2EE-4D0E-85EE-F795D9641E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3699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DF8F-E53E-46AD-A810-6F73D2575ECB}"/>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B0ACCB17-7D03-4BA1-ABFB-8118D33B9168}"/>
              </a:ext>
            </a:extLst>
          </p:cNvPr>
          <p:cNvGraphicFramePr>
            <a:graphicFrameLocks noGrp="1"/>
          </p:cNvGraphicFramePr>
          <p:nvPr>
            <p:ph type="chart" sz="quarter" idx="13"/>
            <p:extLst>
              <p:ext uri="{D42A27DB-BD31-4B8C-83A1-F6EECF244321}">
                <p14:modId xmlns:p14="http://schemas.microsoft.com/office/powerpoint/2010/main" val="306824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19E50-5B7B-4545-ADC1-5D46E842CC3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6F98F58-3137-4C17-B139-9604FE689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525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590F3-E052-44F9-BAA4-EF413DE89944}"/>
              </a:ext>
            </a:extLst>
          </p:cNvPr>
          <p:cNvSpPr>
            <a:spLocks noGrp="1"/>
          </p:cNvSpPr>
          <p:nvPr>
            <p:ph type="title"/>
          </p:nvPr>
        </p:nvSpPr>
        <p:spPr/>
        <p:txBody>
          <a:bodyPr/>
          <a:lstStyle/>
          <a:p>
            <a:r>
              <a:rPr lang="en-US"/>
              <a:t>Instagram Posts Table | TMNAS</a:t>
            </a:r>
          </a:p>
        </p:txBody>
      </p:sp>
      <p:graphicFrame>
        <p:nvGraphicFramePr>
          <p:cNvPr id="5" name="Table Placeholder 4">
            <a:extLst>
              <a:ext uri="{FF2B5EF4-FFF2-40B4-BE49-F238E27FC236}">
                <a16:creationId xmlns:a16="http://schemas.microsoft.com/office/drawing/2014/main" id="{376C6CA6-ED06-40D9-8F3B-A67161D04D88}"/>
              </a:ext>
            </a:extLst>
          </p:cNvPr>
          <p:cNvGraphicFramePr>
            <a:graphicFrameLocks noGrp="1"/>
          </p:cNvGraphicFramePr>
          <p:nvPr>
            <p:ph type="tbl" sz="quarter" idx="13"/>
            <p:extLst>
              <p:ext uri="{D42A27DB-BD31-4B8C-83A1-F6EECF244321}">
                <p14:modId xmlns:p14="http://schemas.microsoft.com/office/powerpoint/2010/main" val="327348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70024831"/>
                    </a:ext>
                  </a:extLst>
                </a:gridCol>
                <a:gridCol w="740664">
                  <a:extLst>
                    <a:ext uri="{9D8B030D-6E8A-4147-A177-3AD203B41FA5}">
                      <a16:colId xmlns:a16="http://schemas.microsoft.com/office/drawing/2014/main" val="1002408217"/>
                    </a:ext>
                  </a:extLst>
                </a:gridCol>
                <a:gridCol w="329184">
                  <a:extLst>
                    <a:ext uri="{9D8B030D-6E8A-4147-A177-3AD203B41FA5}">
                      <a16:colId xmlns:a16="http://schemas.microsoft.com/office/drawing/2014/main" val="611748626"/>
                    </a:ext>
                  </a:extLst>
                </a:gridCol>
                <a:gridCol w="329184">
                  <a:extLst>
                    <a:ext uri="{9D8B030D-6E8A-4147-A177-3AD203B41FA5}">
                      <a16:colId xmlns:a16="http://schemas.microsoft.com/office/drawing/2014/main" val="4084740396"/>
                    </a:ext>
                  </a:extLst>
                </a:gridCol>
                <a:gridCol w="329184">
                  <a:extLst>
                    <a:ext uri="{9D8B030D-6E8A-4147-A177-3AD203B41FA5}">
                      <a16:colId xmlns:a16="http://schemas.microsoft.com/office/drawing/2014/main" val="1629366921"/>
                    </a:ext>
                  </a:extLst>
                </a:gridCol>
                <a:gridCol w="329184">
                  <a:extLst>
                    <a:ext uri="{9D8B030D-6E8A-4147-A177-3AD203B41FA5}">
                      <a16:colId xmlns:a16="http://schemas.microsoft.com/office/drawing/2014/main" val="1687736026"/>
                    </a:ext>
                  </a:extLst>
                </a:gridCol>
                <a:gridCol w="329184">
                  <a:extLst>
                    <a:ext uri="{9D8B030D-6E8A-4147-A177-3AD203B41FA5}">
                      <a16:colId xmlns:a16="http://schemas.microsoft.com/office/drawing/2014/main" val="3269337220"/>
                    </a:ext>
                  </a:extLst>
                </a:gridCol>
                <a:gridCol w="329184">
                  <a:extLst>
                    <a:ext uri="{9D8B030D-6E8A-4147-A177-3AD203B41FA5}">
                      <a16:colId xmlns:a16="http://schemas.microsoft.com/office/drawing/2014/main" val="2866665345"/>
                    </a:ext>
                  </a:extLst>
                </a:gridCol>
                <a:gridCol w="329184">
                  <a:extLst>
                    <a:ext uri="{9D8B030D-6E8A-4147-A177-3AD203B41FA5}">
                      <a16:colId xmlns:a16="http://schemas.microsoft.com/office/drawing/2014/main" val="230346536"/>
                    </a:ext>
                  </a:extLst>
                </a:gridCol>
                <a:gridCol w="329184">
                  <a:extLst>
                    <a:ext uri="{9D8B030D-6E8A-4147-A177-3AD203B41FA5}">
                      <a16:colId xmlns:a16="http://schemas.microsoft.com/office/drawing/2014/main" val="3374202374"/>
                    </a:ext>
                  </a:extLst>
                </a:gridCol>
                <a:gridCol w="329184">
                  <a:extLst>
                    <a:ext uri="{9D8B030D-6E8A-4147-A177-3AD203B41FA5}">
                      <a16:colId xmlns:a16="http://schemas.microsoft.com/office/drawing/2014/main" val="349335273"/>
                    </a:ext>
                  </a:extLst>
                </a:gridCol>
                <a:gridCol w="329184">
                  <a:extLst>
                    <a:ext uri="{9D8B030D-6E8A-4147-A177-3AD203B41FA5}">
                      <a16:colId xmlns:a16="http://schemas.microsoft.com/office/drawing/2014/main" val="923154614"/>
                    </a:ext>
                  </a:extLst>
                </a:gridCol>
                <a:gridCol w="329184">
                  <a:extLst>
                    <a:ext uri="{9D8B030D-6E8A-4147-A177-3AD203B41FA5}">
                      <a16:colId xmlns:a16="http://schemas.microsoft.com/office/drawing/2014/main" val="3796127895"/>
                    </a:ext>
                  </a:extLst>
                </a:gridCol>
                <a:gridCol w="329184">
                  <a:extLst>
                    <a:ext uri="{9D8B030D-6E8A-4147-A177-3AD203B41FA5}">
                      <a16:colId xmlns:a16="http://schemas.microsoft.com/office/drawing/2014/main" val="3554379022"/>
                    </a:ext>
                  </a:extLst>
                </a:gridCol>
                <a:gridCol w="329184">
                  <a:extLst>
                    <a:ext uri="{9D8B030D-6E8A-4147-A177-3AD203B41FA5}">
                      <a16:colId xmlns:a16="http://schemas.microsoft.com/office/drawing/2014/main" val="316321700"/>
                    </a:ext>
                  </a:extLst>
                </a:gridCol>
                <a:gridCol w="329184">
                  <a:extLst>
                    <a:ext uri="{9D8B030D-6E8A-4147-A177-3AD203B41FA5}">
                      <a16:colId xmlns:a16="http://schemas.microsoft.com/office/drawing/2014/main" val="2675599873"/>
                    </a:ext>
                  </a:extLst>
                </a:gridCol>
                <a:gridCol w="329184">
                  <a:extLst>
                    <a:ext uri="{9D8B030D-6E8A-4147-A177-3AD203B41FA5}">
                      <a16:colId xmlns:a16="http://schemas.microsoft.com/office/drawing/2014/main" val="3142909209"/>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944265837"/>
                  </a:ext>
                </a:extLst>
              </a:tr>
              <a:tr h="370840">
                <a:tc>
                  <a:txBody>
                    <a:bodyPr/>
                    <a:lstStyle/>
                    <a:p>
                      <a:r>
                        <a:rPr lang="en-US" sz="1000"/>
                        <a:t>06/09/2025 16:47:28</a:t>
                      </a:r>
                    </a:p>
                  </a:txBody>
                  <a:tcPr/>
                </a:tc>
                <a:tc>
                  <a:txBody>
                    <a:bodyPr/>
                    <a:lstStyle/>
                    <a:p>
                      <a:r>
                        <a:rPr lang="en-US" sz="1000"/>
                        <a:t>06/09/2025 16:47:28</a:t>
                      </a:r>
                    </a:p>
                  </a:txBody>
                  <a:tcPr/>
                </a:tc>
                <a:tc>
                  <a:txBody>
                    <a:bodyPr/>
                    <a:lstStyle/>
                    <a:p>
                      <a:r>
                        <a:rPr lang="en-US" sz="1000"/>
                        <a:t>Carousel</a:t>
                      </a:r>
                    </a:p>
                  </a:txBody>
                  <a:tcPr/>
                </a:tc>
                <a:tc>
                  <a:txBody>
                    <a:bodyPr/>
                    <a:lstStyle/>
                    <a:p>
                      <a:r>
                        <a:rPr lang="en-US" sz="1000"/>
                        <a:t>891</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42</a:t>
                      </a:r>
                    </a:p>
                  </a:txBody>
                  <a:tcPr/>
                </a:tc>
                <a:tc>
                  <a:txBody>
                    <a:bodyPr/>
                    <a:lstStyle/>
                    <a:p>
                      <a:r>
                        <a:rPr lang="en-US" sz="1000"/>
                        <a:t>0</a:t>
                      </a:r>
                    </a:p>
                  </a:txBody>
                  <a:tcPr/>
                </a:tc>
                <a:tc>
                  <a:txBody>
                    <a:bodyPr/>
                    <a:lstStyle/>
                    <a:p>
                      <a:r>
                        <a:rPr lang="en-US" sz="1000"/>
                        <a:t>4.71 %</a:t>
                      </a:r>
                    </a:p>
                  </a:txBody>
                  <a:tcPr/>
                </a:tc>
                <a:tc>
                  <a:txBody>
                    <a:bodyPr/>
                    <a:lstStyle/>
                    <a:p>
                      <a:r>
                        <a:rPr lang="en-US" sz="1000"/>
                        <a:t>561</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3169412611"/>
                  </a:ext>
                </a:extLst>
              </a:tr>
              <a:tr h="370840">
                <a:tc>
                  <a:txBody>
                    <a:bodyPr/>
                    <a:lstStyle/>
                    <a:p>
                      <a:r>
                        <a:rPr lang="en-US" sz="1000"/>
                        <a:t>06/04/2025 09:46:13</a:t>
                      </a:r>
                    </a:p>
                  </a:txBody>
                  <a:tcPr/>
                </a:tc>
                <a:tc>
                  <a:txBody>
                    <a:bodyPr/>
                    <a:lstStyle/>
                    <a:p>
                      <a:r>
                        <a:rPr lang="en-US" sz="1000"/>
                        <a:t>06/04/2025 09:46:13</a:t>
                      </a:r>
                    </a:p>
                  </a:txBody>
                  <a:tcPr/>
                </a:tc>
                <a:tc>
                  <a:txBody>
                    <a:bodyPr/>
                    <a:lstStyle/>
                    <a:p>
                      <a:r>
                        <a:rPr lang="en-US" sz="1000"/>
                        <a:t>Image</a:t>
                      </a:r>
                    </a:p>
                  </a:txBody>
                  <a:tcPr/>
                </a:tc>
                <a:tc>
                  <a:txBody>
                    <a:bodyPr/>
                    <a:lstStyle/>
                    <a:p>
                      <a:r>
                        <a:rPr lang="en-US" sz="1000"/>
                        <a:t>401</a:t>
                      </a:r>
                    </a:p>
                  </a:txBody>
                  <a:tcPr/>
                </a:tc>
                <a:tc>
                  <a:txBody>
                    <a:bodyPr/>
                    <a:lstStyle/>
                    <a:p>
                      <a:r>
                        <a:rPr lang="en-US" sz="1000"/>
                        <a:t>22</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27</a:t>
                      </a:r>
                    </a:p>
                  </a:txBody>
                  <a:tcPr/>
                </a:tc>
                <a:tc>
                  <a:txBody>
                    <a:bodyPr/>
                    <a:lstStyle/>
                    <a:p>
                      <a:r>
                        <a:rPr lang="en-US" sz="1000"/>
                        <a:t>0</a:t>
                      </a:r>
                    </a:p>
                  </a:txBody>
                  <a:tcPr/>
                </a:tc>
                <a:tc>
                  <a:txBody>
                    <a:bodyPr/>
                    <a:lstStyle/>
                    <a:p>
                      <a:r>
                        <a:rPr lang="en-US" sz="1000"/>
                        <a:t>6.73 %</a:t>
                      </a:r>
                    </a:p>
                  </a:txBody>
                  <a:tcPr/>
                </a:tc>
                <a:tc>
                  <a:txBody>
                    <a:bodyPr/>
                    <a:lstStyle/>
                    <a:p>
                      <a:r>
                        <a:rPr lang="en-US" sz="1000"/>
                        <a:t>250</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2648407914"/>
                  </a:ext>
                </a:extLst>
              </a:tr>
            </a:tbl>
          </a:graphicData>
        </a:graphic>
      </p:graphicFrame>
      <p:sp>
        <p:nvSpPr>
          <p:cNvPr id="4" name="Text Placeholder 3">
            <a:extLst>
              <a:ext uri="{FF2B5EF4-FFF2-40B4-BE49-F238E27FC236}">
                <a16:creationId xmlns:a16="http://schemas.microsoft.com/office/drawing/2014/main" id="{A9434CD2-E72C-4C86-9A75-E46FD3EA3310}"/>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72481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1A21A-B067-43F1-8BE3-E55B27F30918}"/>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7672B101-7FE3-4ABE-B1A1-E0C6BA28C212}"/>
              </a:ext>
            </a:extLst>
          </p:cNvPr>
          <p:cNvGraphicFramePr>
            <a:graphicFrameLocks noGrp="1"/>
          </p:cNvGraphicFramePr>
          <p:nvPr>
            <p:ph type="tbl" sz="quarter" idx="13"/>
            <p:extLst>
              <p:ext uri="{D42A27DB-BD31-4B8C-83A1-F6EECF244321}">
                <p14:modId xmlns:p14="http://schemas.microsoft.com/office/powerpoint/2010/main" val="1377535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89911674"/>
                    </a:ext>
                  </a:extLst>
                </a:gridCol>
                <a:gridCol w="822960">
                  <a:extLst>
                    <a:ext uri="{9D8B030D-6E8A-4147-A177-3AD203B41FA5}">
                      <a16:colId xmlns:a16="http://schemas.microsoft.com/office/drawing/2014/main" val="2664164563"/>
                    </a:ext>
                  </a:extLst>
                </a:gridCol>
                <a:gridCol w="411480">
                  <a:extLst>
                    <a:ext uri="{9D8B030D-6E8A-4147-A177-3AD203B41FA5}">
                      <a16:colId xmlns:a16="http://schemas.microsoft.com/office/drawing/2014/main" val="3882222490"/>
                    </a:ext>
                  </a:extLst>
                </a:gridCol>
                <a:gridCol w="822960">
                  <a:extLst>
                    <a:ext uri="{9D8B030D-6E8A-4147-A177-3AD203B41FA5}">
                      <a16:colId xmlns:a16="http://schemas.microsoft.com/office/drawing/2014/main" val="2112764052"/>
                    </a:ext>
                  </a:extLst>
                </a:gridCol>
                <a:gridCol w="822960">
                  <a:extLst>
                    <a:ext uri="{9D8B030D-6E8A-4147-A177-3AD203B41FA5}">
                      <a16:colId xmlns:a16="http://schemas.microsoft.com/office/drawing/2014/main" val="1166681315"/>
                    </a:ext>
                  </a:extLst>
                </a:gridCol>
                <a:gridCol w="822960">
                  <a:extLst>
                    <a:ext uri="{9D8B030D-6E8A-4147-A177-3AD203B41FA5}">
                      <a16:colId xmlns:a16="http://schemas.microsoft.com/office/drawing/2014/main" val="697356426"/>
                    </a:ext>
                  </a:extLst>
                </a:gridCol>
                <a:gridCol w="822960">
                  <a:extLst>
                    <a:ext uri="{9D8B030D-6E8A-4147-A177-3AD203B41FA5}">
                      <a16:colId xmlns:a16="http://schemas.microsoft.com/office/drawing/2014/main" val="3387528542"/>
                    </a:ext>
                  </a:extLst>
                </a:gridCol>
                <a:gridCol w="822960">
                  <a:extLst>
                    <a:ext uri="{9D8B030D-6E8A-4147-A177-3AD203B41FA5}">
                      <a16:colId xmlns:a16="http://schemas.microsoft.com/office/drawing/2014/main" val="813061912"/>
                    </a:ext>
                  </a:extLst>
                </a:gridCol>
                <a:gridCol w="822960">
                  <a:extLst>
                    <a:ext uri="{9D8B030D-6E8A-4147-A177-3AD203B41FA5}">
                      <a16:colId xmlns:a16="http://schemas.microsoft.com/office/drawing/2014/main" val="68297749"/>
                    </a:ext>
                  </a:extLst>
                </a:gridCol>
                <a:gridCol w="822960">
                  <a:extLst>
                    <a:ext uri="{9D8B030D-6E8A-4147-A177-3AD203B41FA5}">
                      <a16:colId xmlns:a16="http://schemas.microsoft.com/office/drawing/2014/main" val="46072223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572597246"/>
                  </a:ext>
                </a:extLst>
              </a:tr>
              <a:tr h="370840">
                <a:tc>
                  <a:txBody>
                    <a:bodyPr/>
                    <a:lstStyle/>
                    <a:p>
                      <a:r>
                        <a:rPr lang="en-US" sz="1000"/>
                        <a:t>3</a:t>
                      </a:r>
                    </a:p>
                  </a:txBody>
                  <a:tcPr/>
                </a:tc>
                <a:tc>
                  <a:txBody>
                    <a:bodyPr/>
                    <a:lstStyle/>
                    <a:p>
                      <a:r>
                        <a:rPr lang="en-US" sz="1000"/>
                        <a:t>0.4429 %</a:t>
                      </a:r>
                    </a:p>
                  </a:txBody>
                  <a:tcPr/>
                </a:tc>
                <a:tc>
                  <a:txBody>
                    <a:bodyPr/>
                    <a:lstStyle/>
                    <a:p>
                      <a:r>
                        <a:rPr lang="en-US" sz="1000"/>
                        <a:t>0.00</a:t>
                      </a:r>
                    </a:p>
                  </a:txBody>
                  <a:tcPr/>
                </a:tc>
                <a:tc>
                  <a:txBody>
                    <a:bodyPr/>
                    <a:lstStyle/>
                    <a:p>
                      <a:r>
                        <a:rPr lang="en-US" sz="1000"/>
                        <a:t>186.00</a:t>
                      </a:r>
                    </a:p>
                  </a:txBody>
                  <a:tcPr/>
                </a:tc>
                <a:tc>
                  <a:txBody>
                    <a:bodyPr/>
                    <a:lstStyle/>
                    <a:p>
                      <a:r>
                        <a:rPr lang="en-US" sz="1000"/>
                        <a:t>172.67</a:t>
                      </a:r>
                    </a:p>
                  </a:txBody>
                  <a:tcPr/>
                </a:tc>
                <a:tc>
                  <a:txBody>
                    <a:bodyPr/>
                    <a:lstStyle/>
                    <a:p>
                      <a:r>
                        <a:rPr lang="en-US" sz="1000"/>
                        <a:t>62.67</a:t>
                      </a:r>
                    </a:p>
                  </a:txBody>
                  <a:tcPr/>
                </a:tc>
                <a:tc>
                  <a:txBody>
                    <a:bodyPr/>
                    <a:lstStyle/>
                    <a:p>
                      <a:r>
                        <a:rPr lang="en-US" sz="1000"/>
                        <a:t>62.67</a:t>
                      </a:r>
                    </a:p>
                  </a:txBody>
                  <a:tcPr/>
                </a:tc>
                <a:tc>
                  <a:txBody>
                    <a:bodyPr/>
                    <a:lstStyle/>
                    <a:p>
                      <a:r>
                        <a:rPr lang="en-US" sz="1000"/>
                        <a:t>558</a:t>
                      </a:r>
                    </a:p>
                  </a:txBody>
                  <a:tcPr/>
                </a:tc>
                <a:tc>
                  <a:txBody>
                    <a:bodyPr/>
                    <a:lstStyle/>
                    <a:p>
                      <a:r>
                        <a:rPr lang="en-US" sz="1000"/>
                        <a:t>105</a:t>
                      </a:r>
                    </a:p>
                  </a:txBody>
                  <a:tcPr/>
                </a:tc>
                <a:tc>
                  <a:txBody>
                    <a:bodyPr/>
                    <a:lstStyle/>
                    <a:p>
                      <a:r>
                        <a:rPr lang="en-US" sz="1000"/>
                        <a:t>188</a:t>
                      </a:r>
                    </a:p>
                  </a:txBody>
                  <a:tcPr/>
                </a:tc>
                <a:extLst>
                  <a:ext uri="{0D108BD9-81ED-4DB2-BD59-A6C34878D82A}">
                    <a16:rowId xmlns:a16="http://schemas.microsoft.com/office/drawing/2014/main" val="1017846647"/>
                  </a:ext>
                </a:extLst>
              </a:tr>
            </a:tbl>
          </a:graphicData>
        </a:graphic>
      </p:graphicFrame>
      <p:sp>
        <p:nvSpPr>
          <p:cNvPr id="4" name="Text Placeholder 3">
            <a:extLst>
              <a:ext uri="{FF2B5EF4-FFF2-40B4-BE49-F238E27FC236}">
                <a16:creationId xmlns:a16="http://schemas.microsoft.com/office/drawing/2014/main" id="{CBF225E7-BF76-4AAC-8657-3555C134716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470009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47A41-3AFC-48BE-8287-20480E3B99CB}"/>
              </a:ext>
            </a:extLst>
          </p:cNvPr>
          <p:cNvSpPr>
            <a:spLocks noGrp="1"/>
          </p:cNvSpPr>
          <p:nvPr>
            <p:ph type="title"/>
          </p:nvPr>
        </p:nvSpPr>
        <p:spPr/>
        <p:txBody>
          <a:bodyPr/>
          <a:lstStyle/>
          <a:p>
            <a:r>
              <a:rPr lang="en-US"/>
              <a:t>Instagram Stories Table  | TMNAS</a:t>
            </a:r>
          </a:p>
        </p:txBody>
      </p:sp>
      <p:graphicFrame>
        <p:nvGraphicFramePr>
          <p:cNvPr id="5" name="Table Placeholder 4">
            <a:extLst>
              <a:ext uri="{FF2B5EF4-FFF2-40B4-BE49-F238E27FC236}">
                <a16:creationId xmlns:a16="http://schemas.microsoft.com/office/drawing/2014/main" id="{36CD9DA8-E9AB-4865-84B5-F4B01F65B6D1}"/>
              </a:ext>
            </a:extLst>
          </p:cNvPr>
          <p:cNvGraphicFramePr>
            <a:graphicFrameLocks noGrp="1"/>
          </p:cNvGraphicFramePr>
          <p:nvPr>
            <p:ph type="tbl" sz="quarter" idx="13"/>
            <p:extLst>
              <p:ext uri="{D42A27DB-BD31-4B8C-83A1-F6EECF244321}">
                <p14:modId xmlns:p14="http://schemas.microsoft.com/office/powerpoint/2010/main" val="2888824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07291627"/>
                    </a:ext>
                  </a:extLst>
                </a:gridCol>
                <a:gridCol w="1152143">
                  <a:extLst>
                    <a:ext uri="{9D8B030D-6E8A-4147-A177-3AD203B41FA5}">
                      <a16:colId xmlns:a16="http://schemas.microsoft.com/office/drawing/2014/main" val="4153253425"/>
                    </a:ext>
                  </a:extLst>
                </a:gridCol>
                <a:gridCol w="576072">
                  <a:extLst>
                    <a:ext uri="{9D8B030D-6E8A-4147-A177-3AD203B41FA5}">
                      <a16:colId xmlns:a16="http://schemas.microsoft.com/office/drawing/2014/main" val="3039186555"/>
                    </a:ext>
                  </a:extLst>
                </a:gridCol>
                <a:gridCol w="576072">
                  <a:extLst>
                    <a:ext uri="{9D8B030D-6E8A-4147-A177-3AD203B41FA5}">
                      <a16:colId xmlns:a16="http://schemas.microsoft.com/office/drawing/2014/main" val="3261883269"/>
                    </a:ext>
                  </a:extLst>
                </a:gridCol>
                <a:gridCol w="576072">
                  <a:extLst>
                    <a:ext uri="{9D8B030D-6E8A-4147-A177-3AD203B41FA5}">
                      <a16:colId xmlns:a16="http://schemas.microsoft.com/office/drawing/2014/main" val="187181260"/>
                    </a:ext>
                  </a:extLst>
                </a:gridCol>
                <a:gridCol w="576072">
                  <a:extLst>
                    <a:ext uri="{9D8B030D-6E8A-4147-A177-3AD203B41FA5}">
                      <a16:colId xmlns:a16="http://schemas.microsoft.com/office/drawing/2014/main" val="1026689225"/>
                    </a:ext>
                  </a:extLst>
                </a:gridCol>
                <a:gridCol w="576072">
                  <a:extLst>
                    <a:ext uri="{9D8B030D-6E8A-4147-A177-3AD203B41FA5}">
                      <a16:colId xmlns:a16="http://schemas.microsoft.com/office/drawing/2014/main" val="2244196214"/>
                    </a:ext>
                  </a:extLst>
                </a:gridCol>
                <a:gridCol w="576072">
                  <a:extLst>
                    <a:ext uri="{9D8B030D-6E8A-4147-A177-3AD203B41FA5}">
                      <a16:colId xmlns:a16="http://schemas.microsoft.com/office/drawing/2014/main" val="3120870965"/>
                    </a:ext>
                  </a:extLst>
                </a:gridCol>
                <a:gridCol w="576072">
                  <a:extLst>
                    <a:ext uri="{9D8B030D-6E8A-4147-A177-3AD203B41FA5}">
                      <a16:colId xmlns:a16="http://schemas.microsoft.com/office/drawing/2014/main" val="496308865"/>
                    </a:ext>
                  </a:extLst>
                </a:gridCol>
                <a:gridCol w="576072">
                  <a:extLst>
                    <a:ext uri="{9D8B030D-6E8A-4147-A177-3AD203B41FA5}">
                      <a16:colId xmlns:a16="http://schemas.microsoft.com/office/drawing/2014/main" val="2238871622"/>
                    </a:ext>
                  </a:extLst>
                </a:gridCol>
                <a:gridCol w="576072">
                  <a:extLst>
                    <a:ext uri="{9D8B030D-6E8A-4147-A177-3AD203B41FA5}">
                      <a16:colId xmlns:a16="http://schemas.microsoft.com/office/drawing/2014/main" val="351759994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Views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134650699"/>
                  </a:ext>
                </a:extLst>
              </a:tr>
              <a:tr h="370840">
                <a:tc>
                  <a:txBody>
                    <a:bodyPr/>
                    <a:lstStyle/>
                    <a:p>
                      <a:r>
                        <a:rPr lang="en-US" sz="1000" b="1"/>
                        <a:t>tmna_services - 2025-06-09 16:53:26</a:t>
                      </a:r>
                      <a:r>
                        <a:rPr lang="en-US" sz="1000"/>
                        <a:t>
 Check out our new post!</a:t>
                      </a:r>
                    </a:p>
                  </a:txBody>
                  <a:tcPr/>
                </a:tc>
                <a:tc>
                  <a:txBody>
                    <a:bodyPr/>
                    <a:lstStyle/>
                    <a:p>
                      <a:r>
                        <a:rPr lang="en-US" sz="1000"/>
                        <a:t>https://quintly-eu-image-storage.s3.amazonaws.com/b6aecdce2ad7dc375304f2c67beab3d7/ff47ee6b23c8ed9b488490b295b144f7.jpg</a:t>
                      </a:r>
                    </a:p>
                  </a:txBody>
                  <a:tcPr/>
                </a:tc>
                <a:tc>
                  <a:txBody>
                    <a:bodyPr/>
                    <a:lstStyle/>
                    <a:p>
                      <a:r>
                        <a:rPr lang="en-US" sz="1000"/>
                        <a:t>06/10/2025 16:37:37</a:t>
                      </a:r>
                    </a:p>
                  </a:txBody>
                  <a:tcPr/>
                </a:tc>
                <a:tc>
                  <a:txBody>
                    <a:bodyPr/>
                    <a:lstStyle/>
                    <a:p>
                      <a:r>
                        <a:rPr lang="en-US" sz="1000"/>
                        <a:t>Video</a:t>
                      </a:r>
                    </a:p>
                  </a:txBody>
                  <a:tcPr/>
                </a:tc>
                <a:tc>
                  <a:txBody>
                    <a:bodyPr/>
                    <a:lstStyle/>
                    <a:p>
                      <a:r>
                        <a:rPr lang="en-US" sz="1000"/>
                        <a:t>n/a</a:t>
                      </a:r>
                    </a:p>
                  </a:txBody>
                  <a:tcPr/>
                </a:tc>
                <a:tc>
                  <a:txBody>
                    <a:bodyPr/>
                    <a:lstStyle/>
                    <a:p>
                      <a:r>
                        <a:rPr lang="en-US" sz="1000"/>
                        <a:t>101</a:t>
                      </a:r>
                    </a:p>
                  </a:txBody>
                  <a:tcPr/>
                </a:tc>
                <a:tc>
                  <a:txBody>
                    <a:bodyPr/>
                    <a:lstStyle/>
                    <a:p>
                      <a:r>
                        <a:rPr lang="en-US" sz="1000"/>
                        <a:t>91</a:t>
                      </a:r>
                    </a:p>
                  </a:txBody>
                  <a:tcPr/>
                </a:tc>
                <a:tc>
                  <a:txBody>
                    <a:bodyPr/>
                    <a:lstStyle/>
                    <a:p>
                      <a:r>
                        <a:rPr lang="en-US" sz="1000"/>
                        <a:t>0</a:t>
                      </a:r>
                    </a:p>
                  </a:txBody>
                  <a:tcPr/>
                </a:tc>
                <a:tc>
                  <a:txBody>
                    <a:bodyPr/>
                    <a:lstStyle/>
                    <a:p>
                      <a:r>
                        <a:rPr lang="en-US" sz="1000"/>
                        <a:t>52</a:t>
                      </a:r>
                    </a:p>
                  </a:txBody>
                  <a:tcPr/>
                </a:tc>
                <a:tc>
                  <a:txBody>
                    <a:bodyPr/>
                    <a:lstStyle/>
                    <a:p>
                      <a:r>
                        <a:rPr lang="en-US" sz="1000"/>
                        <a:t>36</a:t>
                      </a:r>
                    </a:p>
                  </a:txBody>
                  <a:tcPr/>
                </a:tc>
                <a:tc>
                  <a:txBody>
                    <a:bodyPr/>
                    <a:lstStyle/>
                    <a:p>
                      <a:r>
                        <a:rPr lang="en-US" sz="1000"/>
                        <a:t>1</a:t>
                      </a:r>
                    </a:p>
                  </a:txBody>
                  <a:tcPr/>
                </a:tc>
                <a:extLst>
                  <a:ext uri="{0D108BD9-81ED-4DB2-BD59-A6C34878D82A}">
                    <a16:rowId xmlns:a16="http://schemas.microsoft.com/office/drawing/2014/main" val="4143361424"/>
                  </a:ext>
                </a:extLst>
              </a:tr>
              <a:tr h="370840">
                <a:tc>
                  <a:txBody>
                    <a:bodyPr/>
                    <a:lstStyle/>
                    <a:p>
                      <a:r>
                        <a:rPr lang="pt-BR" sz="1000" b="1"/>
                        <a:t>tmna_services - 2025-06-07 13:47:28</a:t>
                      </a:r>
                      <a:r>
                        <a:rPr lang="pt-BR" sz="1000"/>
                        <a:t>
 n/a</a:t>
                      </a:r>
                      <a:endParaRPr lang="en-US" sz="1000"/>
                    </a:p>
                  </a:txBody>
                  <a:tcPr/>
                </a:tc>
                <a:tc>
                  <a:txBody>
                    <a:bodyPr/>
                    <a:lstStyle/>
                    <a:p>
                      <a:r>
                        <a:rPr lang="en-US" sz="1000"/>
                        <a:t>https://quintly-eu-image-storage.s3.amazonaws.com/b6aecdce2ad7dc375304f2c67beab3d7/9aa5c83a44e1f35a93d5431c385ed5d1.jpg</a:t>
                      </a:r>
                    </a:p>
                  </a:txBody>
                  <a:tcPr/>
                </a:tc>
                <a:tc>
                  <a:txBody>
                    <a:bodyPr/>
                    <a:lstStyle/>
                    <a:p>
                      <a:r>
                        <a:rPr lang="en-US" sz="1000"/>
                        <a:t>06/08/2025 13:37:36</a:t>
                      </a:r>
                    </a:p>
                  </a:txBody>
                  <a:tcPr/>
                </a:tc>
                <a:tc>
                  <a:txBody>
                    <a:bodyPr/>
                    <a:lstStyle/>
                    <a:p>
                      <a:r>
                        <a:rPr lang="en-US" sz="1000"/>
                        <a:t>Image</a:t>
                      </a:r>
                    </a:p>
                  </a:txBody>
                  <a:tcPr/>
                </a:tc>
                <a:tc>
                  <a:txBody>
                    <a:bodyPr/>
                    <a:lstStyle/>
                    <a:p>
                      <a:r>
                        <a:rPr lang="en-US" sz="1000"/>
                        <a:t>n/a</a:t>
                      </a:r>
                    </a:p>
                  </a:txBody>
                  <a:tcPr/>
                </a:tc>
                <a:tc>
                  <a:txBody>
                    <a:bodyPr/>
                    <a:lstStyle/>
                    <a:p>
                      <a:r>
                        <a:rPr lang="en-US" sz="1000"/>
                        <a:t>334</a:t>
                      </a:r>
                    </a:p>
                  </a:txBody>
                  <a:tcPr/>
                </a:tc>
                <a:tc>
                  <a:txBody>
                    <a:bodyPr/>
                    <a:lstStyle/>
                    <a:p>
                      <a:r>
                        <a:rPr lang="en-US" sz="1000"/>
                        <a:t>316</a:t>
                      </a:r>
                    </a:p>
                  </a:txBody>
                  <a:tcPr/>
                </a:tc>
                <a:tc>
                  <a:txBody>
                    <a:bodyPr/>
                    <a:lstStyle/>
                    <a:p>
                      <a:r>
                        <a:rPr lang="en-US" sz="1000"/>
                        <a:t>0</a:t>
                      </a:r>
                    </a:p>
                  </a:txBody>
                  <a:tcPr/>
                </a:tc>
                <a:tc>
                  <a:txBody>
                    <a:bodyPr/>
                    <a:lstStyle/>
                    <a:p>
                      <a:r>
                        <a:rPr lang="en-US" sz="1000"/>
                        <a:t>33</a:t>
                      </a:r>
                    </a:p>
                  </a:txBody>
                  <a:tcPr/>
                </a:tc>
                <a:tc>
                  <a:txBody>
                    <a:bodyPr/>
                    <a:lstStyle/>
                    <a:p>
                      <a:r>
                        <a:rPr lang="en-US" sz="1000"/>
                        <a:t>64</a:t>
                      </a:r>
                    </a:p>
                  </a:txBody>
                  <a:tcPr/>
                </a:tc>
                <a:tc>
                  <a:txBody>
                    <a:bodyPr/>
                    <a:lstStyle/>
                    <a:p>
                      <a:r>
                        <a:rPr lang="en-US" sz="1000"/>
                        <a:t>11</a:t>
                      </a:r>
                    </a:p>
                  </a:txBody>
                  <a:tcPr/>
                </a:tc>
                <a:extLst>
                  <a:ext uri="{0D108BD9-81ED-4DB2-BD59-A6C34878D82A}">
                    <a16:rowId xmlns:a16="http://schemas.microsoft.com/office/drawing/2014/main" val="3605368778"/>
                  </a:ext>
                </a:extLst>
              </a:tr>
              <a:tr h="370840">
                <a:tc>
                  <a:txBody>
                    <a:bodyPr/>
                    <a:lstStyle/>
                    <a:p>
                      <a:r>
                        <a:rPr lang="en-US" sz="1000" b="1"/>
                        <a:t>tmna_services - 2025-06-07 08:02:57</a:t>
                      </a:r>
                      <a:r>
                        <a:rPr lang="en-US" sz="1000"/>
                        <a:t>
 The races have officially begun! Come cheer on Team TMNAS!🐉</a:t>
                      </a:r>
                    </a:p>
                  </a:txBody>
                  <a:tcPr/>
                </a:tc>
                <a:tc>
                  <a:txBody>
                    <a:bodyPr/>
                    <a:lstStyle/>
                    <a:p>
                      <a:r>
                        <a:rPr lang="en-US" sz="1000"/>
                        <a:t>https://quintly-eu-image-storage.s3.amazonaws.com/b6aecdce2ad7dc375304f2c67beab3d7/75166e2bf9df45319a8d37c6dde0a667.jpg</a:t>
                      </a:r>
                    </a:p>
                  </a:txBody>
                  <a:tcPr/>
                </a:tc>
                <a:tc>
                  <a:txBody>
                    <a:bodyPr/>
                    <a:lstStyle/>
                    <a:p>
                      <a:r>
                        <a:rPr lang="en-US" sz="1000"/>
                        <a:t>06/08/2025 07:37:41</a:t>
                      </a:r>
                    </a:p>
                  </a:txBody>
                  <a:tcPr/>
                </a:tc>
                <a:tc>
                  <a:txBody>
                    <a:bodyPr/>
                    <a:lstStyle/>
                    <a:p>
                      <a:r>
                        <a:rPr lang="en-US" sz="1000"/>
                        <a:t>Video</a:t>
                      </a:r>
                    </a:p>
                  </a:txBody>
                  <a:tcPr/>
                </a:tc>
                <a:tc>
                  <a:txBody>
                    <a:bodyPr/>
                    <a:lstStyle/>
                    <a:p>
                      <a:r>
                        <a:rPr lang="en-US" sz="1000"/>
                        <a:t>n/a</a:t>
                      </a:r>
                    </a:p>
                  </a:txBody>
                  <a:tcPr/>
                </a:tc>
                <a:tc>
                  <a:txBody>
                    <a:bodyPr/>
                    <a:lstStyle/>
                    <a:p>
                      <a:r>
                        <a:rPr lang="en-US" sz="1000"/>
                        <a:t>123</a:t>
                      </a:r>
                    </a:p>
                  </a:txBody>
                  <a:tcPr/>
                </a:tc>
                <a:tc>
                  <a:txBody>
                    <a:bodyPr/>
                    <a:lstStyle/>
                    <a:p>
                      <a:r>
                        <a:rPr lang="en-US" sz="1000"/>
                        <a:t>111</a:t>
                      </a:r>
                    </a:p>
                  </a:txBody>
                  <a:tcPr/>
                </a:tc>
                <a:tc>
                  <a:txBody>
                    <a:bodyPr/>
                    <a:lstStyle/>
                    <a:p>
                      <a:r>
                        <a:rPr lang="en-US" sz="1000"/>
                        <a:t>0</a:t>
                      </a:r>
                    </a:p>
                  </a:txBody>
                  <a:tcPr/>
                </a:tc>
                <a:tc>
                  <a:txBody>
                    <a:bodyPr/>
                    <a:lstStyle/>
                    <a:p>
                      <a:r>
                        <a:rPr lang="en-US" sz="1000"/>
                        <a:t>20</a:t>
                      </a:r>
                    </a:p>
                  </a:txBody>
                  <a:tcPr/>
                </a:tc>
                <a:tc>
                  <a:txBody>
                    <a:bodyPr/>
                    <a:lstStyle/>
                    <a:p>
                      <a:r>
                        <a:rPr lang="en-US" sz="1000"/>
                        <a:t>72</a:t>
                      </a:r>
                    </a:p>
                  </a:txBody>
                  <a:tcPr/>
                </a:tc>
                <a:tc>
                  <a:txBody>
                    <a:bodyPr/>
                    <a:lstStyle/>
                    <a:p>
                      <a:r>
                        <a:rPr lang="en-US" sz="1000"/>
                        <a:t>4</a:t>
                      </a:r>
                    </a:p>
                  </a:txBody>
                  <a:tcPr/>
                </a:tc>
                <a:extLst>
                  <a:ext uri="{0D108BD9-81ED-4DB2-BD59-A6C34878D82A}">
                    <a16:rowId xmlns:a16="http://schemas.microsoft.com/office/drawing/2014/main" val="4051482053"/>
                  </a:ext>
                </a:extLst>
              </a:tr>
            </a:tbl>
          </a:graphicData>
        </a:graphic>
      </p:graphicFrame>
      <p:sp>
        <p:nvSpPr>
          <p:cNvPr id="4" name="Text Placeholder 3">
            <a:extLst>
              <a:ext uri="{FF2B5EF4-FFF2-40B4-BE49-F238E27FC236}">
                <a16:creationId xmlns:a16="http://schemas.microsoft.com/office/drawing/2014/main" id="{5987C638-D705-4236-BDD8-9E17BE8087A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704781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C095-5457-439C-8E0A-FEAE66F7CFC2}"/>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7E3A5290-19D2-4E17-B1A4-80CE5377A063}"/>
              </a:ext>
            </a:extLst>
          </p:cNvPr>
          <p:cNvGraphicFramePr>
            <a:graphicFrameLocks noGrp="1"/>
          </p:cNvGraphicFramePr>
          <p:nvPr>
            <p:ph type="tbl" sz="quarter" idx="13"/>
            <p:extLst>
              <p:ext uri="{D42A27DB-BD31-4B8C-83A1-F6EECF244321}">
                <p14:modId xmlns:p14="http://schemas.microsoft.com/office/powerpoint/2010/main" val="306073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580287453"/>
                    </a:ext>
                  </a:extLst>
                </a:gridCol>
                <a:gridCol w="740665">
                  <a:extLst>
                    <a:ext uri="{9D8B030D-6E8A-4147-A177-3AD203B41FA5}">
                      <a16:colId xmlns:a16="http://schemas.microsoft.com/office/drawing/2014/main" val="732231996"/>
                    </a:ext>
                  </a:extLst>
                </a:gridCol>
                <a:gridCol w="411480">
                  <a:extLst>
                    <a:ext uri="{9D8B030D-6E8A-4147-A177-3AD203B41FA5}">
                      <a16:colId xmlns:a16="http://schemas.microsoft.com/office/drawing/2014/main" val="1977806974"/>
                    </a:ext>
                  </a:extLst>
                </a:gridCol>
                <a:gridCol w="740665">
                  <a:extLst>
                    <a:ext uri="{9D8B030D-6E8A-4147-A177-3AD203B41FA5}">
                      <a16:colId xmlns:a16="http://schemas.microsoft.com/office/drawing/2014/main" val="1542928626"/>
                    </a:ext>
                  </a:extLst>
                </a:gridCol>
                <a:gridCol w="411480">
                  <a:extLst>
                    <a:ext uri="{9D8B030D-6E8A-4147-A177-3AD203B41FA5}">
                      <a16:colId xmlns:a16="http://schemas.microsoft.com/office/drawing/2014/main" val="3148779589"/>
                    </a:ext>
                  </a:extLst>
                </a:gridCol>
                <a:gridCol w="411480">
                  <a:extLst>
                    <a:ext uri="{9D8B030D-6E8A-4147-A177-3AD203B41FA5}">
                      <a16:colId xmlns:a16="http://schemas.microsoft.com/office/drawing/2014/main" val="2611039190"/>
                    </a:ext>
                  </a:extLst>
                </a:gridCol>
                <a:gridCol w="411480">
                  <a:extLst>
                    <a:ext uri="{9D8B030D-6E8A-4147-A177-3AD203B41FA5}">
                      <a16:colId xmlns:a16="http://schemas.microsoft.com/office/drawing/2014/main" val="569212052"/>
                    </a:ext>
                  </a:extLst>
                </a:gridCol>
                <a:gridCol w="411480">
                  <a:extLst>
                    <a:ext uri="{9D8B030D-6E8A-4147-A177-3AD203B41FA5}">
                      <a16:colId xmlns:a16="http://schemas.microsoft.com/office/drawing/2014/main" val="2312877486"/>
                    </a:ext>
                  </a:extLst>
                </a:gridCol>
                <a:gridCol w="411480">
                  <a:extLst>
                    <a:ext uri="{9D8B030D-6E8A-4147-A177-3AD203B41FA5}">
                      <a16:colId xmlns:a16="http://schemas.microsoft.com/office/drawing/2014/main" val="3688741496"/>
                    </a:ext>
                  </a:extLst>
                </a:gridCol>
                <a:gridCol w="411480">
                  <a:extLst>
                    <a:ext uri="{9D8B030D-6E8A-4147-A177-3AD203B41FA5}">
                      <a16:colId xmlns:a16="http://schemas.microsoft.com/office/drawing/2014/main" val="2042734825"/>
                    </a:ext>
                  </a:extLst>
                </a:gridCol>
                <a:gridCol w="411480">
                  <a:extLst>
                    <a:ext uri="{9D8B030D-6E8A-4147-A177-3AD203B41FA5}">
                      <a16:colId xmlns:a16="http://schemas.microsoft.com/office/drawing/2014/main" val="1556770893"/>
                    </a:ext>
                  </a:extLst>
                </a:gridCol>
                <a:gridCol w="411480">
                  <a:extLst>
                    <a:ext uri="{9D8B030D-6E8A-4147-A177-3AD203B41FA5}">
                      <a16:colId xmlns:a16="http://schemas.microsoft.com/office/drawing/2014/main" val="1328841431"/>
                    </a:ext>
                  </a:extLst>
                </a:gridCol>
                <a:gridCol w="411480">
                  <a:extLst>
                    <a:ext uri="{9D8B030D-6E8A-4147-A177-3AD203B41FA5}">
                      <a16:colId xmlns:a16="http://schemas.microsoft.com/office/drawing/2014/main" val="1534003191"/>
                    </a:ext>
                  </a:extLst>
                </a:gridCol>
                <a:gridCol w="411480">
                  <a:extLst>
                    <a:ext uri="{9D8B030D-6E8A-4147-A177-3AD203B41FA5}">
                      <a16:colId xmlns:a16="http://schemas.microsoft.com/office/drawing/2014/main" val="39218689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48461844"/>
                  </a:ext>
                </a:extLst>
              </a:tr>
              <a:tr h="370840">
                <a:tc>
                  <a:txBody>
                    <a:bodyPr/>
                    <a:lstStyle/>
                    <a:p>
                      <a:r>
                        <a:rPr lang="en-US" sz="1000"/>
                        <a:t>Tokio Marine North America Services</a:t>
                      </a:r>
                    </a:p>
                  </a:txBody>
                  <a:tcPr/>
                </a:tc>
                <a:tc>
                  <a:txBody>
                    <a:bodyPr/>
                    <a:lstStyle/>
                    <a:p>
                      <a:r>
                        <a:rPr lang="en-US" sz="1000"/>
                        <a:t>197</a:t>
                      </a:r>
                    </a:p>
                  </a:txBody>
                  <a:tcPr/>
                </a:tc>
                <a:tc>
                  <a:txBody>
                    <a:bodyPr/>
                    <a:lstStyle/>
                    <a:p>
                      <a:r>
                        <a:rPr lang="en-US" sz="1000"/>
                        <a:t>0</a:t>
                      </a:r>
                    </a:p>
                  </a:txBody>
                  <a:tcPr/>
                </a:tc>
                <a:tc>
                  <a:txBody>
                    <a:bodyPr/>
                    <a:lstStyle/>
                    <a:p>
                      <a:r>
                        <a:rPr lang="en-US" sz="1000"/>
                        <a:t>236</a:t>
                      </a:r>
                    </a:p>
                  </a:txBody>
                  <a:tcPr/>
                </a:tc>
                <a:tc>
                  <a:txBody>
                    <a:bodyPr/>
                    <a:lstStyle/>
                    <a:p>
                      <a:r>
                        <a:rPr lang="en-US" sz="1000"/>
                        <a:t>0</a:t>
                      </a:r>
                    </a:p>
                  </a:txBody>
                  <a:tcPr/>
                </a:tc>
                <a:tc>
                  <a:txBody>
                    <a:bodyPr/>
                    <a:lstStyle/>
                    <a:p>
                      <a:r>
                        <a:rPr lang="en-US" sz="1000"/>
                        <a:t>2</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4.8223 %</a:t>
                      </a:r>
                    </a:p>
                  </a:txBody>
                  <a:tcPr/>
                </a:tc>
                <a:tc>
                  <a:txBody>
                    <a:bodyPr/>
                    <a:lstStyle/>
                    <a:p>
                      <a:r>
                        <a:rPr lang="en-US" sz="1000"/>
                        <a:t>0.0 %</a:t>
                      </a:r>
                    </a:p>
                  </a:txBody>
                  <a:tcPr/>
                </a:tc>
                <a:extLst>
                  <a:ext uri="{0D108BD9-81ED-4DB2-BD59-A6C34878D82A}">
                    <a16:rowId xmlns:a16="http://schemas.microsoft.com/office/drawing/2014/main" val="4186898574"/>
                  </a:ext>
                </a:extLst>
              </a:tr>
            </a:tbl>
          </a:graphicData>
        </a:graphic>
      </p:graphicFrame>
      <p:sp>
        <p:nvSpPr>
          <p:cNvPr id="4" name="Text Placeholder 3">
            <a:extLst>
              <a:ext uri="{FF2B5EF4-FFF2-40B4-BE49-F238E27FC236}">
                <a16:creationId xmlns:a16="http://schemas.microsoft.com/office/drawing/2014/main" id="{4F70D0AF-9260-4EBA-82E9-23466CB6002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404223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29F6-E4ED-4773-AB8D-E16D8C6FF695}"/>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17412137-4766-43D8-AEB2-A5F6938F5098}"/>
              </a:ext>
            </a:extLst>
          </p:cNvPr>
          <p:cNvGraphicFramePr>
            <a:graphicFrameLocks noGrp="1"/>
          </p:cNvGraphicFramePr>
          <p:nvPr>
            <p:ph type="tbl" sz="quarter" idx="13"/>
            <p:extLst>
              <p:ext uri="{D42A27DB-BD31-4B8C-83A1-F6EECF244321}">
                <p14:modId xmlns:p14="http://schemas.microsoft.com/office/powerpoint/2010/main" val="212082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98169454"/>
                    </a:ext>
                  </a:extLst>
                </a:gridCol>
                <a:gridCol w="1234440">
                  <a:extLst>
                    <a:ext uri="{9D8B030D-6E8A-4147-A177-3AD203B41FA5}">
                      <a16:colId xmlns:a16="http://schemas.microsoft.com/office/drawing/2014/main" val="2090508471"/>
                    </a:ext>
                  </a:extLst>
                </a:gridCol>
                <a:gridCol w="905256">
                  <a:extLst>
                    <a:ext uri="{9D8B030D-6E8A-4147-A177-3AD203B41FA5}">
                      <a16:colId xmlns:a16="http://schemas.microsoft.com/office/drawing/2014/main" val="2507176982"/>
                    </a:ext>
                  </a:extLst>
                </a:gridCol>
                <a:gridCol w="411480">
                  <a:extLst>
                    <a:ext uri="{9D8B030D-6E8A-4147-A177-3AD203B41FA5}">
                      <a16:colId xmlns:a16="http://schemas.microsoft.com/office/drawing/2014/main" val="4071099905"/>
                    </a:ext>
                  </a:extLst>
                </a:gridCol>
                <a:gridCol w="411480">
                  <a:extLst>
                    <a:ext uri="{9D8B030D-6E8A-4147-A177-3AD203B41FA5}">
                      <a16:colId xmlns:a16="http://schemas.microsoft.com/office/drawing/2014/main" val="4177397683"/>
                    </a:ext>
                  </a:extLst>
                </a:gridCol>
                <a:gridCol w="411480">
                  <a:extLst>
                    <a:ext uri="{9D8B030D-6E8A-4147-A177-3AD203B41FA5}">
                      <a16:colId xmlns:a16="http://schemas.microsoft.com/office/drawing/2014/main" val="1424655032"/>
                    </a:ext>
                  </a:extLst>
                </a:gridCol>
                <a:gridCol w="411480">
                  <a:extLst>
                    <a:ext uri="{9D8B030D-6E8A-4147-A177-3AD203B41FA5}">
                      <a16:colId xmlns:a16="http://schemas.microsoft.com/office/drawing/2014/main" val="2062770405"/>
                    </a:ext>
                  </a:extLst>
                </a:gridCol>
                <a:gridCol w="411480">
                  <a:extLst>
                    <a:ext uri="{9D8B030D-6E8A-4147-A177-3AD203B41FA5}">
                      <a16:colId xmlns:a16="http://schemas.microsoft.com/office/drawing/2014/main" val="775973747"/>
                    </a:ext>
                  </a:extLst>
                </a:gridCol>
                <a:gridCol w="411480">
                  <a:extLst>
                    <a:ext uri="{9D8B030D-6E8A-4147-A177-3AD203B41FA5}">
                      <a16:colId xmlns:a16="http://schemas.microsoft.com/office/drawing/2014/main" val="2016317352"/>
                    </a:ext>
                  </a:extLst>
                </a:gridCol>
                <a:gridCol w="411480">
                  <a:extLst>
                    <a:ext uri="{9D8B030D-6E8A-4147-A177-3AD203B41FA5}">
                      <a16:colId xmlns:a16="http://schemas.microsoft.com/office/drawing/2014/main" val="2786177140"/>
                    </a:ext>
                  </a:extLst>
                </a:gridCol>
                <a:gridCol w="411480">
                  <a:extLst>
                    <a:ext uri="{9D8B030D-6E8A-4147-A177-3AD203B41FA5}">
                      <a16:colId xmlns:a16="http://schemas.microsoft.com/office/drawing/2014/main" val="3169300864"/>
                    </a:ext>
                  </a:extLst>
                </a:gridCol>
                <a:gridCol w="411480">
                  <a:extLst>
                    <a:ext uri="{9D8B030D-6E8A-4147-A177-3AD203B41FA5}">
                      <a16:colId xmlns:a16="http://schemas.microsoft.com/office/drawing/2014/main" val="91209662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tc>
                  <a:txBody>
                    <a:bodyPr/>
                    <a:lstStyle/>
                    <a:p>
                      <a:r>
                        <a:rPr lang="en-US" sz="1000"/>
                        <a:t>Sponsored?</a:t>
                      </a:r>
                    </a:p>
                  </a:txBody>
                  <a:tcPr/>
                </a:tc>
                <a:extLst>
                  <a:ext uri="{0D108BD9-81ED-4DB2-BD59-A6C34878D82A}">
                    <a16:rowId xmlns:a16="http://schemas.microsoft.com/office/drawing/2014/main" val="2533701982"/>
                  </a:ext>
                </a:extLst>
              </a:tr>
              <a:tr h="370840">
                <a:tc>
                  <a:txBody>
                    <a:bodyPr/>
                    <a:lstStyle/>
                    <a:p>
                      <a:r>
                        <a:rPr lang="en-US" sz="1000" b="1"/>
                        <a:t>Tokio Marine North America Services - 2025-06-09 16:49:20</a:t>
                      </a:r>
                      <a:r>
                        <a:rPr lang="en-US" sz="1000"/>
                        <a:t>
 This past Saturday, our 2025 Dragon Boat Team paddled in the Independence Dragon Boat Regatta on Kelly Drive! Rain or shine, Team TMNAS showed up with determination and spirit. We got stronger with every race and though we didn't medal this year, it was a day full of teamwork and great memories which is what really counts. Go Team TMNAS! 💪🐉</a:t>
                      </a:r>
                    </a:p>
                  </a:txBody>
                  <a:tcPr/>
                </a:tc>
                <a:tc>
                  <a:txBody>
                    <a:bodyPr/>
                    <a:lstStyle/>
                    <a:p>
                      <a:r>
                        <a:rPr lang="en-US" sz="1000"/>
                        <a:t>https://quintly-eu-image-storage.s3.amazonaws.com/a1eb1edaae3e86ca5d45b34001303599/7097c036e2002a9b8ef5e11c9d7533c5.jpg</a:t>
                      </a:r>
                    </a:p>
                  </a:txBody>
                  <a:tcPr/>
                </a:tc>
                <a:tc>
                  <a:txBody>
                    <a:bodyPr/>
                    <a:lstStyle/>
                    <a:p>
                      <a:r>
                        <a:rPr lang="en-US" sz="1000"/>
                        <a:t>06/11/2025 00:19:11</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5.0761 %</a:t>
                      </a:r>
                    </a:p>
                  </a:txBody>
                  <a:tcPr/>
                </a:tc>
                <a:tc>
                  <a:txBody>
                    <a:bodyPr/>
                    <a:lstStyle/>
                    <a:p>
                      <a:r>
                        <a:rPr lang="en-US" sz="1000"/>
                        <a:t>Album</a:t>
                      </a:r>
                    </a:p>
                  </a:txBody>
                  <a:tcPr/>
                </a:tc>
                <a:tc>
                  <a:txBody>
                    <a:bodyPr/>
                    <a:lstStyle/>
                    <a:p>
                      <a:r>
                        <a:rPr lang="en-US" sz="1000"/>
                        <a:t>No</a:t>
                      </a:r>
                    </a:p>
                  </a:txBody>
                  <a:tcPr/>
                </a:tc>
                <a:tc>
                  <a:txBody>
                    <a:bodyPr/>
                    <a:lstStyle/>
                    <a:p>
                      <a:r>
                        <a:rPr lang="en-US" sz="1000"/>
                        <a:t>Not yet classified</a:t>
                      </a:r>
                    </a:p>
                  </a:txBody>
                  <a:tcPr/>
                </a:tc>
                <a:extLst>
                  <a:ext uri="{0D108BD9-81ED-4DB2-BD59-A6C34878D82A}">
                    <a16:rowId xmlns:a16="http://schemas.microsoft.com/office/drawing/2014/main" val="1929946726"/>
                  </a:ext>
                </a:extLst>
              </a:tr>
              <a:tr h="370840">
                <a:tc>
                  <a:txBody>
                    <a:bodyPr/>
                    <a:lstStyle/>
                    <a:p>
                      <a:r>
                        <a:rPr lang="en-US" sz="1000" b="1"/>
                        <a:t>Tokio Marine North America Services - 2025-06-04 09:47:21</a:t>
                      </a:r>
                      <a:r>
                        <a:rPr lang="en-US" sz="1000"/>
                        <a:t>
 🌟 Please join us in welcoming our 2025 TMNAS Summer Interns!🌟 
This year, 21 talented students from 13 colleges and universities are joining our Accounting &amp; Finance, Actuarial, Corporate Communications, HR, Internal Audit, and IT teams.
Our Summer Intern Program is all about building skills across various corporate competencies, exploring career paths, and gaining insight into the Tokio Marine Group and the customers we serve.
We’re excited for a summer of learning, growth, and connection with this exceptional group! 
#TMNASInterns #FutureLeaders</a:t>
                      </a:r>
                    </a:p>
                  </a:txBody>
                  <a:tcPr/>
                </a:tc>
                <a:tc>
                  <a:txBody>
                    <a:bodyPr/>
                    <a:lstStyle/>
                    <a:p>
                      <a:r>
                        <a:rPr lang="en-US" sz="1000"/>
                        <a:t>https://quintly-eu-image-storage.s3.amazonaws.com/a1eb1edaae3e86ca5d45b34001303599/cd00ea63ff634bd87643fe6aad190195.jpg</a:t>
                      </a:r>
                    </a:p>
                  </a:txBody>
                  <a:tcPr/>
                </a:tc>
                <a:tc>
                  <a:txBody>
                    <a:bodyPr/>
                    <a:lstStyle/>
                    <a:p>
                      <a:r>
                        <a:rPr lang="en-US" sz="1000"/>
                        <a:t>06/05/2025 06:17:59</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4.5685 %</a:t>
                      </a:r>
                    </a:p>
                  </a:txBody>
                  <a:tcPr/>
                </a:tc>
                <a:tc>
                  <a:txBody>
                    <a:bodyPr/>
                    <a:lstStyle/>
                    <a:p>
                      <a:r>
                        <a:rPr lang="en-US" sz="1000"/>
                        <a:t>Photo</a:t>
                      </a:r>
                    </a:p>
                  </a:txBody>
                  <a:tcPr/>
                </a:tc>
                <a:tc>
                  <a:txBody>
                    <a:bodyPr/>
                    <a:lstStyle/>
                    <a:p>
                      <a:r>
                        <a:rPr lang="en-US" sz="1000"/>
                        <a:t>No</a:t>
                      </a:r>
                    </a:p>
                  </a:txBody>
                  <a:tcPr/>
                </a:tc>
                <a:tc>
                  <a:txBody>
                    <a:bodyPr/>
                    <a:lstStyle/>
                    <a:p>
                      <a:r>
                        <a:rPr lang="en-US" sz="1000"/>
                        <a:t>Not yet classified</a:t>
                      </a:r>
                    </a:p>
                  </a:txBody>
                  <a:tcPr/>
                </a:tc>
                <a:extLst>
                  <a:ext uri="{0D108BD9-81ED-4DB2-BD59-A6C34878D82A}">
                    <a16:rowId xmlns:a16="http://schemas.microsoft.com/office/drawing/2014/main" val="1618905065"/>
                  </a:ext>
                </a:extLst>
              </a:tr>
            </a:tbl>
          </a:graphicData>
        </a:graphic>
      </p:graphicFrame>
      <p:sp>
        <p:nvSpPr>
          <p:cNvPr id="4" name="Text Placeholder 3">
            <a:extLst>
              <a:ext uri="{FF2B5EF4-FFF2-40B4-BE49-F238E27FC236}">
                <a16:creationId xmlns:a16="http://schemas.microsoft.com/office/drawing/2014/main" id="{EB5D0D50-6DE2-46BF-90E0-8B613026293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649683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6BAA-CBB9-4919-8534-C2CF5C35AA50}"/>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3AC3A3F0-C473-4D0D-9DF2-0634D06D4B3D}"/>
              </a:ext>
            </a:extLst>
          </p:cNvPr>
          <p:cNvGraphicFramePr>
            <a:graphicFrameLocks noGrp="1"/>
          </p:cNvGraphicFramePr>
          <p:nvPr>
            <p:ph type="chart" sz="quarter" idx="13"/>
            <p:extLst>
              <p:ext uri="{D42A27DB-BD31-4B8C-83A1-F6EECF244321}">
                <p14:modId xmlns:p14="http://schemas.microsoft.com/office/powerpoint/2010/main" val="77095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672A6-13E5-4FAA-BDE9-49C6FA12C89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93ED0AB-AC94-4846-9139-AC7614A9C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052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55AA-FE65-4312-AD02-394F630468C6}"/>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B0E563A4-DD44-4A8A-8703-5F2E335192C3}"/>
              </a:ext>
            </a:extLst>
          </p:cNvPr>
          <p:cNvGraphicFramePr>
            <a:graphicFrameLocks noGrp="1"/>
          </p:cNvGraphicFramePr>
          <p:nvPr>
            <p:ph type="chart" sz="quarter" idx="13"/>
            <p:extLst>
              <p:ext uri="{D42A27DB-BD31-4B8C-83A1-F6EECF244321}">
                <p14:modId xmlns:p14="http://schemas.microsoft.com/office/powerpoint/2010/main" val="3422590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CBC28-8162-4A10-9828-099AE40C915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1D456BB-6EF5-4409-9AFF-A2AD0C7C5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271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71C8B-ED79-4237-B446-FD0B2632F776}"/>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D64BEA02-B844-4E17-AA55-C0F3511B0CE4}"/>
              </a:ext>
            </a:extLst>
          </p:cNvPr>
          <p:cNvGraphicFramePr>
            <a:graphicFrameLocks noGrp="1"/>
          </p:cNvGraphicFramePr>
          <p:nvPr>
            <p:ph type="chart" sz="quarter" idx="13"/>
            <p:extLst>
              <p:ext uri="{D42A27DB-BD31-4B8C-83A1-F6EECF244321}">
                <p14:modId xmlns:p14="http://schemas.microsoft.com/office/powerpoint/2010/main" val="1313121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8C08C-66F5-434E-B585-B70B9028953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3BD95F5-29BC-432E-8546-A210873F8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5286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DD82-EEFB-4993-984B-F08FF01C7738}"/>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5B4C8F0F-942C-4717-9CB8-B2415C810F5B}"/>
              </a:ext>
            </a:extLst>
          </p:cNvPr>
          <p:cNvGraphicFramePr>
            <a:graphicFrameLocks noGrp="1"/>
          </p:cNvGraphicFramePr>
          <p:nvPr>
            <p:ph type="chart" sz="quarter" idx="13"/>
            <p:extLst>
              <p:ext uri="{D42A27DB-BD31-4B8C-83A1-F6EECF244321}">
                <p14:modId xmlns:p14="http://schemas.microsoft.com/office/powerpoint/2010/main" val="300768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70132-3829-4C90-8CBA-B34FAEAE364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AAD3694-8802-4A62-B35B-BF82766608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5735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1599</Words>
  <Application>Microsoft Office PowerPoint</Application>
  <PresentationFormat>On-screen Show (4:3)</PresentationFormat>
  <Paragraphs>662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All profiles - 1 of 4</vt:lpstr>
      <vt:lpstr>LinkedIn Posts Table | All profiles - 2 of 4</vt:lpstr>
      <vt:lpstr>LinkedIn Posts Table | All profiles - 3 of 4</vt:lpstr>
      <vt:lpstr>LinkedIn Posts Table | All profiles - 4 of 4</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Posts Table | TMNAS</vt:lpstr>
      <vt:lpstr>Instagram Stories Key Metrics Table | TMNAS</vt:lpstr>
      <vt:lpstr>Instagram Stories Table  | TMNAS</vt:lpstr>
      <vt:lpstr>Facebook Key Metrics Table | TMNAS</vt:lpstr>
      <vt:lpstr>Facebook Own Posts Table | TMNAS</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2025-07-08T14:58:24Z</dcterms:created>
  <dcterms:modified xsi:type="dcterms:W3CDTF">2025-07-08T14:59:07Z</dcterms:modified>
</cp:coreProperties>
</file>