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45809</c:v>
                </c:pt>
              </c:numCache>
            </c:numRef>
          </c:cat>
          <c:val>
            <c:numRef>
              <c:f>Sheet1!$B$2</c:f>
              <c:numCache>
                <c:formatCode>General</c:formatCode>
                <c:ptCount val="1"/>
                <c:pt idx="0">
                  <c:v>503</c:v>
                </c:pt>
              </c:numCache>
            </c:numRef>
          </c:val>
          <c:extLst>
            <c:ext xmlns:c16="http://schemas.microsoft.com/office/drawing/2014/chart" uri="{C3380CC4-5D6E-409C-BE32-E72D297353CC}">
              <c16:uniqueId val="{00000000-2544-4A7E-898A-F4BF07B681F1}"/>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45809</c:v>
                </c:pt>
              </c:numCache>
            </c:numRef>
          </c:cat>
          <c:val>
            <c:numRef>
              <c:f>Sheet1!$C$2</c:f>
              <c:numCache>
                <c:formatCode>General</c:formatCode>
                <c:ptCount val="1"/>
                <c:pt idx="0">
                  <c:v>615</c:v>
                </c:pt>
              </c:numCache>
            </c:numRef>
          </c:val>
          <c:extLst>
            <c:ext xmlns:c16="http://schemas.microsoft.com/office/drawing/2014/chart" uri="{C3380CC4-5D6E-409C-BE32-E72D297353CC}">
              <c16:uniqueId val="{00000001-2544-4A7E-898A-F4BF07B681F1}"/>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45809</c:v>
                </c:pt>
              </c:numCache>
            </c:numRef>
          </c:cat>
          <c:val>
            <c:numRef>
              <c:f>Sheet1!$D$2</c:f>
              <c:numCache>
                <c:formatCode>General</c:formatCode>
                <c:ptCount val="1"/>
                <c:pt idx="0">
                  <c:v>24707</c:v>
                </c:pt>
              </c:numCache>
            </c:numRef>
          </c:val>
          <c:extLst>
            <c:ext xmlns:c16="http://schemas.microsoft.com/office/drawing/2014/chart" uri="{C3380CC4-5D6E-409C-BE32-E72D297353CC}">
              <c16:uniqueId val="{00000002-2544-4A7E-898A-F4BF07B681F1}"/>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45809</c:v>
                </c:pt>
              </c:numCache>
            </c:numRef>
          </c:cat>
          <c:val>
            <c:numRef>
              <c:f>Sheet1!$E$2</c:f>
              <c:numCache>
                <c:formatCode>General</c:formatCode>
                <c:ptCount val="1"/>
                <c:pt idx="0">
                  <c:v>294</c:v>
                </c:pt>
              </c:numCache>
            </c:numRef>
          </c:val>
          <c:extLst>
            <c:ext xmlns:c16="http://schemas.microsoft.com/office/drawing/2014/chart" uri="{C3380CC4-5D6E-409C-BE32-E72D297353CC}">
              <c16:uniqueId val="{00000003-2544-4A7E-898A-F4BF07B681F1}"/>
            </c:ext>
          </c:extLst>
        </c:ser>
        <c:dLbls>
          <c:showLegendKey val="0"/>
          <c:showVal val="0"/>
          <c:showCatName val="0"/>
          <c:showSerName val="0"/>
          <c:showPercent val="0"/>
          <c:showBubbleSize val="0"/>
        </c:dLbls>
        <c:gapWidth val="219"/>
        <c:overlap val="-27"/>
        <c:axId val="392012648"/>
        <c:axId val="392012976"/>
      </c:barChart>
      <c:dateAx>
        <c:axId val="392012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012976"/>
        <c:crosses val="autoZero"/>
        <c:auto val="1"/>
        <c:lblOffset val="100"/>
        <c:baseTimeUnit val="days"/>
      </c:dateAx>
      <c:valAx>
        <c:axId val="392012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012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-4</c:v>
                </c:pt>
                <c:pt idx="1">
                  <c:v>0</c:v>
                </c:pt>
                <c:pt idx="2">
                  <c:v>2</c:v>
                </c:pt>
                <c:pt idx="3">
                  <c:v>-6</c:v>
                </c:pt>
                <c:pt idx="4">
                  <c:v>2</c:v>
                </c:pt>
                <c:pt idx="5">
                  <c:v>2</c:v>
                </c:pt>
                <c:pt idx="6">
                  <c:v>-1</c:v>
                </c:pt>
              </c:numCache>
            </c:numRef>
          </c:val>
          <c:extLst>
            <c:ext xmlns:c16="http://schemas.microsoft.com/office/drawing/2014/chart" uri="{C3380CC4-5D6E-409C-BE32-E72D297353CC}">
              <c16:uniqueId val="{00000000-873C-48D6-8910-93A6FC2A6F53}"/>
            </c:ext>
          </c:extLst>
        </c:ser>
        <c:dLbls>
          <c:showLegendKey val="0"/>
          <c:showVal val="0"/>
          <c:showCatName val="0"/>
          <c:showSerName val="0"/>
          <c:showPercent val="0"/>
          <c:showBubbleSize val="0"/>
        </c:dLbls>
        <c:gapWidth val="219"/>
        <c:overlap val="-27"/>
        <c:axId val="389386976"/>
        <c:axId val="389387304"/>
      </c:barChart>
      <c:dateAx>
        <c:axId val="389386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387304"/>
        <c:crosses val="autoZero"/>
        <c:auto val="1"/>
        <c:lblOffset val="100"/>
        <c:baseTimeUnit val="months"/>
      </c:dateAx>
      <c:valAx>
        <c:axId val="389387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386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c:v>
                </c:pt>
                <c:pt idx="1">
                  <c:v>1</c:v>
                </c:pt>
                <c:pt idx="2">
                  <c:v>2</c:v>
                </c:pt>
                <c:pt idx="3">
                  <c:v>2</c:v>
                </c:pt>
                <c:pt idx="4">
                  <c:v>4</c:v>
                </c:pt>
                <c:pt idx="5">
                  <c:v>3</c:v>
                </c:pt>
                <c:pt idx="6">
                  <c:v>5</c:v>
                </c:pt>
                <c:pt idx="7">
                  <c:v>0</c:v>
                </c:pt>
                <c:pt idx="8">
                  <c:v>0</c:v>
                </c:pt>
                <c:pt idx="9">
                  <c:v>0</c:v>
                </c:pt>
                <c:pt idx="10">
                  <c:v>0</c:v>
                </c:pt>
                <c:pt idx="11">
                  <c:v>0</c:v>
                </c:pt>
              </c:numCache>
            </c:numRef>
          </c:val>
          <c:extLst>
            <c:ext xmlns:c16="http://schemas.microsoft.com/office/drawing/2014/chart" uri="{C3380CC4-5D6E-409C-BE32-E72D297353CC}">
              <c16:uniqueId val="{00000000-573B-4061-9716-3605F081F138}"/>
            </c:ext>
          </c:extLst>
        </c:ser>
        <c:dLbls>
          <c:showLegendKey val="0"/>
          <c:showVal val="0"/>
          <c:showCatName val="0"/>
          <c:showSerName val="0"/>
          <c:showPercent val="0"/>
          <c:showBubbleSize val="0"/>
        </c:dLbls>
        <c:gapWidth val="219"/>
        <c:overlap val="-27"/>
        <c:axId val="397342056"/>
        <c:axId val="397339432"/>
      </c:barChart>
      <c:dateAx>
        <c:axId val="397342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339432"/>
        <c:crosses val="autoZero"/>
        <c:auto val="1"/>
        <c:lblOffset val="100"/>
        <c:baseTimeUnit val="months"/>
      </c:dateAx>
      <c:valAx>
        <c:axId val="397339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342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31</c:v>
                </c:pt>
                <c:pt idx="1">
                  <c:v>18</c:v>
                </c:pt>
                <c:pt idx="2">
                  <c:v>39</c:v>
                </c:pt>
                <c:pt idx="3">
                  <c:v>42</c:v>
                </c:pt>
                <c:pt idx="4">
                  <c:v>62</c:v>
                </c:pt>
                <c:pt idx="5">
                  <c:v>31</c:v>
                </c:pt>
                <c:pt idx="6">
                  <c:v>7</c:v>
                </c:pt>
                <c:pt idx="7">
                  <c:v>0</c:v>
                </c:pt>
                <c:pt idx="8">
                  <c:v>0</c:v>
                </c:pt>
                <c:pt idx="9">
                  <c:v>0</c:v>
                </c:pt>
                <c:pt idx="10">
                  <c:v>0</c:v>
                </c:pt>
                <c:pt idx="11">
                  <c:v>0</c:v>
                </c:pt>
              </c:numCache>
            </c:numRef>
          </c:val>
          <c:extLst>
            <c:ext xmlns:c16="http://schemas.microsoft.com/office/drawing/2014/chart" uri="{C3380CC4-5D6E-409C-BE32-E72D297353CC}">
              <c16:uniqueId val="{00000000-AA5F-4214-85FF-C014C9917A0B}"/>
            </c:ext>
          </c:extLst>
        </c:ser>
        <c:dLbls>
          <c:showLegendKey val="0"/>
          <c:showVal val="0"/>
          <c:showCatName val="0"/>
          <c:showSerName val="0"/>
          <c:showPercent val="0"/>
          <c:showBubbleSize val="0"/>
        </c:dLbls>
        <c:gapWidth val="219"/>
        <c:overlap val="-27"/>
        <c:axId val="397341728"/>
        <c:axId val="397343040"/>
      </c:barChart>
      <c:catAx>
        <c:axId val="397341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343040"/>
        <c:crosses val="autoZero"/>
        <c:auto val="1"/>
        <c:lblAlgn val="ctr"/>
        <c:lblOffset val="100"/>
        <c:noMultiLvlLbl val="0"/>
      </c:catAx>
      <c:valAx>
        <c:axId val="397343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341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926</c:v>
                </c:pt>
                <c:pt idx="1">
                  <c:v>795</c:v>
                </c:pt>
                <c:pt idx="2">
                  <c:v>946</c:v>
                </c:pt>
                <c:pt idx="3">
                  <c:v>1002</c:v>
                </c:pt>
                <c:pt idx="4">
                  <c:v>1053</c:v>
                </c:pt>
                <c:pt idx="5">
                  <c:v>1788</c:v>
                </c:pt>
                <c:pt idx="6">
                  <c:v>201</c:v>
                </c:pt>
                <c:pt idx="7">
                  <c:v>0</c:v>
                </c:pt>
              </c:numCache>
            </c:numRef>
          </c:val>
          <c:extLst>
            <c:ext xmlns:c16="http://schemas.microsoft.com/office/drawing/2014/chart" uri="{C3380CC4-5D6E-409C-BE32-E72D297353CC}">
              <c16:uniqueId val="{00000000-E0EB-44DD-9E7C-E87892B15F0E}"/>
            </c:ext>
          </c:extLst>
        </c:ser>
        <c:dLbls>
          <c:showLegendKey val="0"/>
          <c:showVal val="0"/>
          <c:showCatName val="0"/>
          <c:showSerName val="0"/>
          <c:showPercent val="0"/>
          <c:showBubbleSize val="0"/>
        </c:dLbls>
        <c:gapWidth val="219"/>
        <c:overlap val="-27"/>
        <c:axId val="395972008"/>
        <c:axId val="395973976"/>
      </c:barChart>
      <c:dateAx>
        <c:axId val="395972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973976"/>
        <c:crosses val="autoZero"/>
        <c:auto val="1"/>
        <c:lblOffset val="100"/>
        <c:baseTimeUnit val="months"/>
      </c:dateAx>
      <c:valAx>
        <c:axId val="395973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972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-4</c:v>
                </c:pt>
                <c:pt idx="1">
                  <c:v>1</c:v>
                </c:pt>
                <c:pt idx="2">
                  <c:v>2</c:v>
                </c:pt>
                <c:pt idx="3">
                  <c:v>2</c:v>
                </c:pt>
                <c:pt idx="4">
                  <c:v>0</c:v>
                </c:pt>
                <c:pt idx="5">
                  <c:v>5</c:v>
                </c:pt>
                <c:pt idx="6">
                  <c:v>1</c:v>
                </c:pt>
              </c:numCache>
            </c:numRef>
          </c:val>
          <c:extLst>
            <c:ext xmlns:c16="http://schemas.microsoft.com/office/drawing/2014/chart" uri="{C3380CC4-5D6E-409C-BE32-E72D297353CC}">
              <c16:uniqueId val="{00000000-F318-4EC4-A632-6E2A4B9BE3BD}"/>
            </c:ext>
          </c:extLst>
        </c:ser>
        <c:dLbls>
          <c:showLegendKey val="0"/>
          <c:showVal val="0"/>
          <c:showCatName val="0"/>
          <c:showSerName val="0"/>
          <c:showPercent val="0"/>
          <c:showBubbleSize val="0"/>
        </c:dLbls>
        <c:gapWidth val="219"/>
        <c:overlap val="-27"/>
        <c:axId val="496231960"/>
        <c:axId val="496232288"/>
      </c:barChart>
      <c:dateAx>
        <c:axId val="496231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232288"/>
        <c:crosses val="autoZero"/>
        <c:auto val="1"/>
        <c:lblOffset val="100"/>
        <c:baseTimeUnit val="months"/>
      </c:dateAx>
      <c:valAx>
        <c:axId val="496232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231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0</c:v>
                </c:pt>
                <c:pt idx="1">
                  <c:v>1</c:v>
                </c:pt>
                <c:pt idx="2">
                  <c:v>1</c:v>
                </c:pt>
                <c:pt idx="3">
                  <c:v>0</c:v>
                </c:pt>
                <c:pt idx="4">
                  <c:v>0</c:v>
                </c:pt>
                <c:pt idx="5">
                  <c:v>1</c:v>
                </c:pt>
                <c:pt idx="6">
                  <c:v>2</c:v>
                </c:pt>
                <c:pt idx="7">
                  <c:v>0</c:v>
                </c:pt>
                <c:pt idx="8">
                  <c:v>0</c:v>
                </c:pt>
                <c:pt idx="9">
                  <c:v>0</c:v>
                </c:pt>
                <c:pt idx="10">
                  <c:v>0</c:v>
                </c:pt>
                <c:pt idx="11">
                  <c:v>0</c:v>
                </c:pt>
              </c:numCache>
            </c:numRef>
          </c:val>
          <c:extLst>
            <c:ext xmlns:c16="http://schemas.microsoft.com/office/drawing/2014/chart" uri="{C3380CC4-5D6E-409C-BE32-E72D297353CC}">
              <c16:uniqueId val="{00000000-F775-4DC9-99A9-A703D13AF8EB}"/>
            </c:ext>
          </c:extLst>
        </c:ser>
        <c:dLbls>
          <c:showLegendKey val="0"/>
          <c:showVal val="0"/>
          <c:showCatName val="0"/>
          <c:showSerName val="0"/>
          <c:showPercent val="0"/>
          <c:showBubbleSize val="0"/>
        </c:dLbls>
        <c:gapWidth val="219"/>
        <c:overlap val="-27"/>
        <c:axId val="496236880"/>
        <c:axId val="496237536"/>
      </c:barChart>
      <c:dateAx>
        <c:axId val="496236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237536"/>
        <c:crosses val="autoZero"/>
        <c:auto val="1"/>
        <c:lblOffset val="100"/>
        <c:baseTimeUnit val="months"/>
      </c:dateAx>
      <c:valAx>
        <c:axId val="496237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236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9</c:v>
                </c:pt>
                <c:pt idx="1">
                  <c:v>16</c:v>
                </c:pt>
                <c:pt idx="2">
                  <c:v>16</c:v>
                </c:pt>
                <c:pt idx="3">
                  <c:v>8</c:v>
                </c:pt>
                <c:pt idx="4">
                  <c:v>8</c:v>
                </c:pt>
                <c:pt idx="5">
                  <c:v>10</c:v>
                </c:pt>
                <c:pt idx="6">
                  <c:v>2</c:v>
                </c:pt>
                <c:pt idx="7">
                  <c:v>0</c:v>
                </c:pt>
                <c:pt idx="8">
                  <c:v>0</c:v>
                </c:pt>
                <c:pt idx="9">
                  <c:v>0</c:v>
                </c:pt>
                <c:pt idx="10">
                  <c:v>0</c:v>
                </c:pt>
                <c:pt idx="11">
                  <c:v>0</c:v>
                </c:pt>
              </c:numCache>
            </c:numRef>
          </c:val>
          <c:extLst>
            <c:ext xmlns:c16="http://schemas.microsoft.com/office/drawing/2014/chart" uri="{C3380CC4-5D6E-409C-BE32-E72D297353CC}">
              <c16:uniqueId val="{00000000-766F-4338-B9B7-6529931BA186}"/>
            </c:ext>
          </c:extLst>
        </c:ser>
        <c:dLbls>
          <c:showLegendKey val="0"/>
          <c:showVal val="0"/>
          <c:showCatName val="0"/>
          <c:showSerName val="0"/>
          <c:showPercent val="0"/>
          <c:showBubbleSize val="0"/>
        </c:dLbls>
        <c:gapWidth val="219"/>
        <c:overlap val="-27"/>
        <c:axId val="496233272"/>
        <c:axId val="496238520"/>
      </c:barChart>
      <c:catAx>
        <c:axId val="496233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238520"/>
        <c:crosses val="autoZero"/>
        <c:auto val="1"/>
        <c:lblAlgn val="ctr"/>
        <c:lblOffset val="100"/>
        <c:noMultiLvlLbl val="0"/>
      </c:catAx>
      <c:valAx>
        <c:axId val="496238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233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96</c:v>
                </c:pt>
                <c:pt idx="1">
                  <c:v>97</c:v>
                </c:pt>
                <c:pt idx="2">
                  <c:v>141</c:v>
                </c:pt>
                <c:pt idx="3">
                  <c:v>177</c:v>
                </c:pt>
                <c:pt idx="4">
                  <c:v>217</c:v>
                </c:pt>
                <c:pt idx="5">
                  <c:v>197</c:v>
                </c:pt>
                <c:pt idx="6">
                  <c:v>44</c:v>
                </c:pt>
              </c:numCache>
            </c:numRef>
          </c:val>
          <c:extLst>
            <c:ext xmlns:c16="http://schemas.microsoft.com/office/drawing/2014/chart" uri="{C3380CC4-5D6E-409C-BE32-E72D297353CC}">
              <c16:uniqueId val="{00000000-C274-463D-8D3C-E1063BC381E7}"/>
            </c:ext>
          </c:extLst>
        </c:ser>
        <c:dLbls>
          <c:showLegendKey val="0"/>
          <c:showVal val="0"/>
          <c:showCatName val="0"/>
          <c:showSerName val="0"/>
          <c:showPercent val="0"/>
          <c:showBubbleSize val="0"/>
        </c:dLbls>
        <c:gapWidth val="219"/>
        <c:overlap val="-27"/>
        <c:axId val="496222448"/>
        <c:axId val="496223432"/>
      </c:barChart>
      <c:dateAx>
        <c:axId val="496222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223432"/>
        <c:crosses val="autoZero"/>
        <c:auto val="1"/>
        <c:lblOffset val="100"/>
        <c:baseTimeUnit val="months"/>
      </c:dateAx>
      <c:valAx>
        <c:axId val="496223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222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Sheet1!$A$2:$A$8</c:f>
              <c:strCache>
                <c:ptCount val="7"/>
                <c:pt idx="0">
                  <c:v>2025-01</c:v>
                </c:pt>
                <c:pt idx="1">
                  <c:v>2025-02</c:v>
                </c:pt>
                <c:pt idx="2">
                  <c:v>2025-03</c:v>
                </c:pt>
                <c:pt idx="3">
                  <c:v>2025-04</c:v>
                </c:pt>
                <c:pt idx="4">
                  <c:v>2025-05</c:v>
                </c:pt>
                <c:pt idx="5">
                  <c:v>2025-06</c:v>
                </c:pt>
                <c:pt idx="6">
                  <c:v>2025-07</c:v>
                </c:pt>
              </c:strCache>
            </c:strRef>
          </c:cat>
          <c:val>
            <c:numRef>
              <c:f>Sheet1!$B$2:$B$8</c:f>
              <c:numCache>
                <c:formatCode>General</c:formatCode>
                <c:ptCount val="7"/>
                <c:pt idx="0">
                  <c:v>30</c:v>
                </c:pt>
                <c:pt idx="1">
                  <c:v>45</c:v>
                </c:pt>
                <c:pt idx="2">
                  <c:v>47</c:v>
                </c:pt>
                <c:pt idx="3">
                  <c:v>69</c:v>
                </c:pt>
                <c:pt idx="4">
                  <c:v>70</c:v>
                </c:pt>
                <c:pt idx="5">
                  <c:v>52</c:v>
                </c:pt>
                <c:pt idx="6">
                  <c:v>74</c:v>
                </c:pt>
              </c:numCache>
            </c:numRef>
          </c:val>
          <c:extLst>
            <c:ext xmlns:c16="http://schemas.microsoft.com/office/drawing/2014/chart" uri="{C3380CC4-5D6E-409C-BE32-E72D297353CC}">
              <c16:uniqueId val="{00000000-470A-40EC-85D6-8A23810F43F4}"/>
            </c:ext>
          </c:extLst>
        </c:ser>
        <c:dLbls>
          <c:showLegendKey val="0"/>
          <c:showVal val="0"/>
          <c:showCatName val="0"/>
          <c:showSerName val="0"/>
          <c:showPercent val="0"/>
          <c:showBubbleSize val="0"/>
        </c:dLbls>
        <c:gapWidth val="219"/>
        <c:overlap val="-27"/>
        <c:axId val="395975616"/>
        <c:axId val="500374904"/>
      </c:barChart>
      <c:catAx>
        <c:axId val="395975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374904"/>
        <c:crosses val="autoZero"/>
        <c:auto val="1"/>
        <c:lblAlgn val="ctr"/>
        <c:lblOffset val="100"/>
        <c:noMultiLvlLbl val="0"/>
      </c:catAx>
      <c:valAx>
        <c:axId val="500374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975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Sheet1!$A$2:$A$8</c:f>
              <c:strCache>
                <c:ptCount val="7"/>
                <c:pt idx="0">
                  <c:v>2025-01</c:v>
                </c:pt>
                <c:pt idx="1">
                  <c:v>2025-02</c:v>
                </c:pt>
                <c:pt idx="2">
                  <c:v>2025-03</c:v>
                </c:pt>
                <c:pt idx="3">
                  <c:v>2025-04</c:v>
                </c:pt>
                <c:pt idx="4">
                  <c:v>2025-05</c:v>
                </c:pt>
                <c:pt idx="5">
                  <c:v>2025-06</c:v>
                </c:pt>
                <c:pt idx="6">
                  <c:v>2025-07</c:v>
                </c:pt>
              </c:strCache>
            </c:strRef>
          </c:cat>
          <c:val>
            <c:numRef>
              <c:f>Sheet1!$B$2:$B$8</c:f>
              <c:numCache>
                <c:formatCode>General</c:formatCode>
                <c:ptCount val="7"/>
                <c:pt idx="0">
                  <c:v>397</c:v>
                </c:pt>
                <c:pt idx="1">
                  <c:v>541</c:v>
                </c:pt>
                <c:pt idx="2">
                  <c:v>617</c:v>
                </c:pt>
                <c:pt idx="3">
                  <c:v>907</c:v>
                </c:pt>
                <c:pt idx="4">
                  <c:v>914</c:v>
                </c:pt>
                <c:pt idx="5">
                  <c:v>470</c:v>
                </c:pt>
                <c:pt idx="6">
                  <c:v>74</c:v>
                </c:pt>
              </c:numCache>
            </c:numRef>
          </c:val>
          <c:extLst>
            <c:ext xmlns:c16="http://schemas.microsoft.com/office/drawing/2014/chart" uri="{C3380CC4-5D6E-409C-BE32-E72D297353CC}">
              <c16:uniqueId val="{00000000-DF5B-4EF0-A2ED-07DC1E94DD8A}"/>
            </c:ext>
          </c:extLst>
        </c:ser>
        <c:dLbls>
          <c:showLegendKey val="0"/>
          <c:showVal val="0"/>
          <c:showCatName val="0"/>
          <c:showSerName val="0"/>
          <c:showPercent val="0"/>
          <c:showBubbleSize val="0"/>
        </c:dLbls>
        <c:gapWidth val="219"/>
        <c:overlap val="-27"/>
        <c:axId val="500367688"/>
        <c:axId val="500369000"/>
      </c:barChart>
      <c:catAx>
        <c:axId val="500367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369000"/>
        <c:crosses val="autoZero"/>
        <c:auto val="1"/>
        <c:lblAlgn val="ctr"/>
        <c:lblOffset val="100"/>
        <c:noMultiLvlLbl val="0"/>
      </c:catAx>
      <c:valAx>
        <c:axId val="500369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367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2024-12</c:v>
                </c:pt>
                <c:pt idx="1">
                  <c:v>2025-01</c:v>
                </c:pt>
                <c:pt idx="2">
                  <c:v>2025-02</c:v>
                </c:pt>
                <c:pt idx="3">
                  <c:v>2025-03</c:v>
                </c:pt>
                <c:pt idx="4">
                  <c:v>2025-04</c:v>
                </c:pt>
                <c:pt idx="5">
                  <c:v>2025-05</c:v>
                </c:pt>
                <c:pt idx="6">
                  <c:v>2025-06</c:v>
                </c:pt>
                <c:pt idx="7">
                  <c:v>2025-07</c:v>
                </c:pt>
                <c:pt idx="8">
                  <c:v>2025-08</c:v>
                </c:pt>
                <c:pt idx="9">
                  <c:v>2025-09</c:v>
                </c:pt>
                <c:pt idx="10">
                  <c:v>2025-10</c:v>
                </c:pt>
                <c:pt idx="11">
                  <c:v>2025-11</c:v>
                </c:pt>
                <c:pt idx="12">
                  <c:v>2025-12</c:v>
                </c:pt>
              </c:strCache>
            </c:strRef>
          </c:cat>
          <c:val>
            <c:numRef>
              <c:f>Sheet1!$B$2:$B$14</c:f>
              <c:numCache>
                <c:formatCode>General</c:formatCode>
                <c:ptCount val="13"/>
                <c:pt idx="0">
                  <c:v>568</c:v>
                </c:pt>
                <c:pt idx="1">
                  <c:v>19492</c:v>
                </c:pt>
                <c:pt idx="2">
                  <c:v>15168</c:v>
                </c:pt>
                <c:pt idx="3">
                  <c:v>18809</c:v>
                </c:pt>
                <c:pt idx="4">
                  <c:v>23244</c:v>
                </c:pt>
                <c:pt idx="5">
                  <c:v>31537</c:v>
                </c:pt>
                <c:pt idx="6">
                  <c:v>28465</c:v>
                </c:pt>
                <c:pt idx="7">
                  <c:v>3060</c:v>
                </c:pt>
              </c:numCache>
            </c:numRef>
          </c:val>
          <c:extLst>
            <c:ext xmlns:c16="http://schemas.microsoft.com/office/drawing/2014/chart" uri="{C3380CC4-5D6E-409C-BE32-E72D297353CC}">
              <c16:uniqueId val="{00000000-7F57-4AF9-9918-84D9B84D7564}"/>
            </c:ext>
          </c:extLst>
        </c:ser>
        <c:dLbls>
          <c:showLegendKey val="0"/>
          <c:showVal val="0"/>
          <c:showCatName val="0"/>
          <c:showSerName val="0"/>
          <c:showPercent val="0"/>
          <c:showBubbleSize val="0"/>
        </c:dLbls>
        <c:gapWidth val="219"/>
        <c:overlap val="-27"/>
        <c:axId val="500375560"/>
        <c:axId val="500367360"/>
      </c:barChart>
      <c:catAx>
        <c:axId val="500375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367360"/>
        <c:crosses val="autoZero"/>
        <c:auto val="1"/>
        <c:lblAlgn val="ctr"/>
        <c:lblOffset val="100"/>
        <c:noMultiLvlLbl val="0"/>
      </c:catAx>
      <c:valAx>
        <c:axId val="500367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375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c:v>
                </c:pt>
                <c:pt idx="1">
                  <c:v>4</c:v>
                </c:pt>
                <c:pt idx="2">
                  <c:v>2</c:v>
                </c:pt>
                <c:pt idx="3">
                  <c:v>2</c:v>
                </c:pt>
                <c:pt idx="4">
                  <c:v>9</c:v>
                </c:pt>
                <c:pt idx="5">
                  <c:v>7</c:v>
                </c:pt>
                <c:pt idx="6">
                  <c:v>4</c:v>
                </c:pt>
              </c:numCache>
            </c:numRef>
          </c:val>
          <c:extLst>
            <c:ext xmlns:c16="http://schemas.microsoft.com/office/drawing/2014/chart" uri="{C3380CC4-5D6E-409C-BE32-E72D297353CC}">
              <c16:uniqueId val="{00000000-41EA-4746-BA2B-3FBAAF64F350}"/>
            </c:ext>
          </c:extLst>
        </c:ser>
        <c:dLbls>
          <c:showLegendKey val="0"/>
          <c:showVal val="0"/>
          <c:showCatName val="0"/>
          <c:showSerName val="0"/>
          <c:showPercent val="0"/>
          <c:showBubbleSize val="0"/>
        </c:dLbls>
        <c:gapWidth val="219"/>
        <c:overlap val="-27"/>
        <c:axId val="395973320"/>
        <c:axId val="395970696"/>
      </c:barChart>
      <c:dateAx>
        <c:axId val="395973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970696"/>
        <c:crosses val="autoZero"/>
        <c:auto val="1"/>
        <c:lblOffset val="100"/>
        <c:baseTimeUnit val="months"/>
      </c:dateAx>
      <c:valAx>
        <c:axId val="395970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973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c:v>
                </c:pt>
                <c:pt idx="1">
                  <c:v>5</c:v>
                </c:pt>
                <c:pt idx="2">
                  <c:v>6</c:v>
                </c:pt>
                <c:pt idx="3">
                  <c:v>7</c:v>
                </c:pt>
                <c:pt idx="4">
                  <c:v>9</c:v>
                </c:pt>
                <c:pt idx="5">
                  <c:v>7</c:v>
                </c:pt>
                <c:pt idx="6">
                  <c:v>0</c:v>
                </c:pt>
                <c:pt idx="7">
                  <c:v>0</c:v>
                </c:pt>
                <c:pt idx="8">
                  <c:v>0</c:v>
                </c:pt>
                <c:pt idx="9">
                  <c:v>0</c:v>
                </c:pt>
                <c:pt idx="10">
                  <c:v>0</c:v>
                </c:pt>
                <c:pt idx="11">
                  <c:v>0</c:v>
                </c:pt>
              </c:numCache>
            </c:numRef>
          </c:val>
          <c:extLst>
            <c:ext xmlns:c16="http://schemas.microsoft.com/office/drawing/2014/chart" uri="{C3380CC4-5D6E-409C-BE32-E72D297353CC}">
              <c16:uniqueId val="{00000000-0080-4E31-A0E9-90FB4A9F66B8}"/>
            </c:ext>
          </c:extLst>
        </c:ser>
        <c:dLbls>
          <c:showLegendKey val="0"/>
          <c:showVal val="0"/>
          <c:showCatName val="0"/>
          <c:showSerName val="0"/>
          <c:showPercent val="0"/>
          <c:showBubbleSize val="0"/>
        </c:dLbls>
        <c:gapWidth val="219"/>
        <c:overlap val="-27"/>
        <c:axId val="397338776"/>
        <c:axId val="496239504"/>
      </c:barChart>
      <c:dateAx>
        <c:axId val="397338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239504"/>
        <c:crosses val="autoZero"/>
        <c:auto val="1"/>
        <c:lblOffset val="100"/>
        <c:baseTimeUnit val="months"/>
      </c:dateAx>
      <c:valAx>
        <c:axId val="496239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338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47</c:v>
                </c:pt>
                <c:pt idx="1">
                  <c:v>49</c:v>
                </c:pt>
                <c:pt idx="2">
                  <c:v>82</c:v>
                </c:pt>
                <c:pt idx="3">
                  <c:v>85</c:v>
                </c:pt>
                <c:pt idx="4">
                  <c:v>122</c:v>
                </c:pt>
                <c:pt idx="5">
                  <c:v>50</c:v>
                </c:pt>
                <c:pt idx="6">
                  <c:v>0</c:v>
                </c:pt>
                <c:pt idx="7">
                  <c:v>0</c:v>
                </c:pt>
                <c:pt idx="8">
                  <c:v>0</c:v>
                </c:pt>
                <c:pt idx="9">
                  <c:v>0</c:v>
                </c:pt>
                <c:pt idx="10">
                  <c:v>0</c:v>
                </c:pt>
                <c:pt idx="11">
                  <c:v>0</c:v>
                </c:pt>
              </c:numCache>
            </c:numRef>
          </c:val>
          <c:extLst>
            <c:ext xmlns:c16="http://schemas.microsoft.com/office/drawing/2014/chart" uri="{C3380CC4-5D6E-409C-BE32-E72D297353CC}">
              <c16:uniqueId val="{00000000-A4A9-409D-AE7A-348F847AE7A3}"/>
            </c:ext>
          </c:extLst>
        </c:ser>
        <c:dLbls>
          <c:showLegendKey val="0"/>
          <c:showVal val="0"/>
          <c:showCatName val="0"/>
          <c:showSerName val="0"/>
          <c:showPercent val="0"/>
          <c:showBubbleSize val="0"/>
        </c:dLbls>
        <c:gapWidth val="219"/>
        <c:overlap val="-27"/>
        <c:axId val="481531464"/>
        <c:axId val="481525232"/>
      </c:barChart>
      <c:catAx>
        <c:axId val="481531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525232"/>
        <c:crosses val="autoZero"/>
        <c:auto val="1"/>
        <c:lblAlgn val="ctr"/>
        <c:lblOffset val="100"/>
        <c:noMultiLvlLbl val="0"/>
      </c:catAx>
      <c:valAx>
        <c:axId val="481525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531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1262</c:v>
                </c:pt>
                <c:pt idx="1">
                  <c:v>1759</c:v>
                </c:pt>
                <c:pt idx="2">
                  <c:v>1503</c:v>
                </c:pt>
              </c:numCache>
            </c:numRef>
          </c:val>
          <c:extLst>
            <c:ext xmlns:c16="http://schemas.microsoft.com/office/drawing/2014/chart" uri="{C3380CC4-5D6E-409C-BE32-E72D297353CC}">
              <c16:uniqueId val="{00000000-7CCD-4761-9033-7F503EBA55D2}"/>
            </c:ext>
          </c:extLst>
        </c:ser>
        <c:dLbls>
          <c:showLegendKey val="0"/>
          <c:showVal val="0"/>
          <c:showCatName val="0"/>
          <c:showSerName val="0"/>
          <c:showPercent val="0"/>
          <c:showBubbleSize val="0"/>
        </c:dLbls>
        <c:gapWidth val="219"/>
        <c:overlap val="-27"/>
        <c:axId val="481526872"/>
        <c:axId val="481529496"/>
      </c:barChart>
      <c:dateAx>
        <c:axId val="481526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529496"/>
        <c:crosses val="autoZero"/>
        <c:auto val="1"/>
        <c:lblOffset val="100"/>
        <c:baseTimeUnit val="months"/>
      </c:dateAx>
      <c:valAx>
        <c:axId val="481529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526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A21A4-C389-4C6E-AA56-A1D1C3DFAF4B}"/>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BF8C5D81-A3BC-4F7B-A616-7277457F47B8}"/>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4609978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0A698-4AD5-4623-AE49-CB956E690410}"/>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76475AEA-5C25-41CC-9E5A-194796CD95B3}"/>
              </a:ext>
            </a:extLst>
          </p:cNvPr>
          <p:cNvGraphicFramePr>
            <a:graphicFrameLocks noGrp="1"/>
          </p:cNvGraphicFramePr>
          <p:nvPr>
            <p:ph type="chart" sz="quarter" idx="13"/>
            <p:extLst>
              <p:ext uri="{D42A27DB-BD31-4B8C-83A1-F6EECF244321}">
                <p14:modId xmlns:p14="http://schemas.microsoft.com/office/powerpoint/2010/main" val="28634660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97CE4D-2609-4349-891B-37C9386BB3DF}"/>
              </a:ext>
            </a:extLst>
          </p:cNvPr>
          <p:cNvSpPr>
            <a:spLocks noGrp="1"/>
          </p:cNvSpPr>
          <p:nvPr>
            <p:ph type="body" sz="quarter" idx="14"/>
          </p:nvPr>
        </p:nvSpPr>
        <p:spPr/>
        <p:txBody>
          <a:bodyPr/>
          <a:lstStyle/>
          <a:p>
            <a:r>
              <a:rPr lang="en-US"/>
              <a:t>06/01/2025 - 06/30/2025</a:t>
            </a:r>
          </a:p>
        </p:txBody>
      </p:sp>
      <p:sp>
        <p:nvSpPr>
          <p:cNvPr id="5" name="Footer Placeholder 4">
            <a:extLst>
              <a:ext uri="{FF2B5EF4-FFF2-40B4-BE49-F238E27FC236}">
                <a16:creationId xmlns:a16="http://schemas.microsoft.com/office/drawing/2014/main" id="{7A3944D8-73BB-4FEE-9092-17EC528CF0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68869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6F850-76F6-41DC-B240-01D964FDE9E2}"/>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0E87C25F-1369-4932-9FF9-037B3C933375}"/>
              </a:ext>
            </a:extLst>
          </p:cNvPr>
          <p:cNvGraphicFramePr>
            <a:graphicFrameLocks noGrp="1"/>
          </p:cNvGraphicFramePr>
          <p:nvPr>
            <p:ph type="tbl" sz="quarter" idx="13"/>
            <p:extLst>
              <p:ext uri="{D42A27DB-BD31-4B8C-83A1-F6EECF244321}">
                <p14:modId xmlns:p14="http://schemas.microsoft.com/office/powerpoint/2010/main" val="35466952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744566000"/>
                    </a:ext>
                  </a:extLst>
                </a:gridCol>
                <a:gridCol w="905256">
                  <a:extLst>
                    <a:ext uri="{9D8B030D-6E8A-4147-A177-3AD203B41FA5}">
                      <a16:colId xmlns:a16="http://schemas.microsoft.com/office/drawing/2014/main" val="2572804954"/>
                    </a:ext>
                  </a:extLst>
                </a:gridCol>
                <a:gridCol w="905256">
                  <a:extLst>
                    <a:ext uri="{9D8B030D-6E8A-4147-A177-3AD203B41FA5}">
                      <a16:colId xmlns:a16="http://schemas.microsoft.com/office/drawing/2014/main" val="2963191463"/>
                    </a:ext>
                  </a:extLst>
                </a:gridCol>
                <a:gridCol w="905256">
                  <a:extLst>
                    <a:ext uri="{9D8B030D-6E8A-4147-A177-3AD203B41FA5}">
                      <a16:colId xmlns:a16="http://schemas.microsoft.com/office/drawing/2014/main" val="3884256432"/>
                    </a:ext>
                  </a:extLst>
                </a:gridCol>
                <a:gridCol w="905256">
                  <a:extLst>
                    <a:ext uri="{9D8B030D-6E8A-4147-A177-3AD203B41FA5}">
                      <a16:colId xmlns:a16="http://schemas.microsoft.com/office/drawing/2014/main" val="208961358"/>
                    </a:ext>
                  </a:extLst>
                </a:gridCol>
                <a:gridCol w="905256">
                  <a:extLst>
                    <a:ext uri="{9D8B030D-6E8A-4147-A177-3AD203B41FA5}">
                      <a16:colId xmlns:a16="http://schemas.microsoft.com/office/drawing/2014/main" val="269038832"/>
                    </a:ext>
                  </a:extLst>
                </a:gridCol>
                <a:gridCol w="905256">
                  <a:extLst>
                    <a:ext uri="{9D8B030D-6E8A-4147-A177-3AD203B41FA5}">
                      <a16:colId xmlns:a16="http://schemas.microsoft.com/office/drawing/2014/main" val="2110629339"/>
                    </a:ext>
                  </a:extLst>
                </a:gridCol>
                <a:gridCol w="905256">
                  <a:extLst>
                    <a:ext uri="{9D8B030D-6E8A-4147-A177-3AD203B41FA5}">
                      <a16:colId xmlns:a16="http://schemas.microsoft.com/office/drawing/2014/main" val="4040367869"/>
                    </a:ext>
                  </a:extLst>
                </a:gridCol>
                <a:gridCol w="905256">
                  <a:extLst>
                    <a:ext uri="{9D8B030D-6E8A-4147-A177-3AD203B41FA5}">
                      <a16:colId xmlns:a16="http://schemas.microsoft.com/office/drawing/2014/main" val="2027537071"/>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168031076"/>
                  </a:ext>
                </a:extLst>
              </a:tr>
              <a:tr h="370840">
                <a:tc>
                  <a:txBody>
                    <a:bodyPr/>
                    <a:lstStyle/>
                    <a:p>
                      <a:r>
                        <a:rPr lang="en-US" sz="1000"/>
                        <a:t>503</a:t>
                      </a:r>
                    </a:p>
                  </a:txBody>
                  <a:tcPr/>
                </a:tc>
                <a:tc>
                  <a:txBody>
                    <a:bodyPr/>
                    <a:lstStyle/>
                    <a:p>
                      <a:r>
                        <a:rPr lang="en-US" sz="1000"/>
                        <a:t>1</a:t>
                      </a:r>
                    </a:p>
                  </a:txBody>
                  <a:tcPr/>
                </a:tc>
                <a:tc>
                  <a:txBody>
                    <a:bodyPr/>
                    <a:lstStyle/>
                    <a:p>
                      <a:r>
                        <a:rPr lang="en-US" sz="1000"/>
                        <a:t>9</a:t>
                      </a:r>
                    </a:p>
                  </a:txBody>
                  <a:tcPr/>
                </a:tc>
                <a:tc>
                  <a:txBody>
                    <a:bodyPr/>
                    <a:lstStyle/>
                    <a:p>
                      <a:r>
                        <a:rPr lang="en-US" sz="1000"/>
                        <a:t>29</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0.6861 %</a:t>
                      </a:r>
                    </a:p>
                  </a:txBody>
                  <a:tcPr/>
                </a:tc>
                <a:tc>
                  <a:txBody>
                    <a:bodyPr/>
                    <a:lstStyle/>
                    <a:p>
                      <a:r>
                        <a:rPr lang="en-US" sz="1000"/>
                        <a:t>0.0 %</a:t>
                      </a:r>
                    </a:p>
                  </a:txBody>
                  <a:tcPr/>
                </a:tc>
                <a:extLst>
                  <a:ext uri="{0D108BD9-81ED-4DB2-BD59-A6C34878D82A}">
                    <a16:rowId xmlns:a16="http://schemas.microsoft.com/office/drawing/2014/main" val="1825414209"/>
                  </a:ext>
                </a:extLst>
              </a:tr>
            </a:tbl>
          </a:graphicData>
        </a:graphic>
      </p:graphicFrame>
      <p:sp>
        <p:nvSpPr>
          <p:cNvPr id="4" name="Text Placeholder 3">
            <a:extLst>
              <a:ext uri="{FF2B5EF4-FFF2-40B4-BE49-F238E27FC236}">
                <a16:creationId xmlns:a16="http://schemas.microsoft.com/office/drawing/2014/main" id="{B3695318-A091-403E-954F-6D34330CF23F}"/>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37927892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A73BA-C3D0-4D06-8DB1-3C50E20DF663}"/>
              </a:ext>
            </a:extLst>
          </p:cNvPr>
          <p:cNvSpPr>
            <a:spLocks noGrp="1"/>
          </p:cNvSpPr>
          <p:nvPr>
            <p:ph type="title"/>
          </p:nvPr>
        </p:nvSpPr>
        <p:spPr/>
        <p:txBody>
          <a:bodyPr/>
          <a:lstStyle/>
          <a:p>
            <a:r>
              <a:rPr lang="en-US"/>
              <a:t>Facebook Followers Change | Tokio Marine America</a:t>
            </a:r>
          </a:p>
        </p:txBody>
      </p:sp>
      <p:graphicFrame>
        <p:nvGraphicFramePr>
          <p:cNvPr id="6" name="Chart Placeholder 5">
            <a:extLst>
              <a:ext uri="{FF2B5EF4-FFF2-40B4-BE49-F238E27FC236}">
                <a16:creationId xmlns:a16="http://schemas.microsoft.com/office/drawing/2014/main" id="{C0DAE306-C5CE-4C2F-BB34-D1613A54EB3C}"/>
              </a:ext>
            </a:extLst>
          </p:cNvPr>
          <p:cNvGraphicFramePr>
            <a:graphicFrameLocks noGrp="1"/>
          </p:cNvGraphicFramePr>
          <p:nvPr>
            <p:ph type="chart" sz="quarter" idx="13"/>
            <p:extLst>
              <p:ext uri="{D42A27DB-BD31-4B8C-83A1-F6EECF244321}">
                <p14:modId xmlns:p14="http://schemas.microsoft.com/office/powerpoint/2010/main" val="22920656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26E5A3-9DB0-436E-BBB0-E3D0388C9564}"/>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62D78355-D691-445E-B11C-9F08D5123F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00297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521D1-7FC2-4E9F-9C1A-92A1B6B3746B}"/>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FE6F8821-F623-48EF-B9C1-DF935B48286D}"/>
              </a:ext>
            </a:extLst>
          </p:cNvPr>
          <p:cNvGraphicFramePr>
            <a:graphicFrameLocks noGrp="1"/>
          </p:cNvGraphicFramePr>
          <p:nvPr>
            <p:ph type="chart" sz="quarter" idx="13"/>
            <p:extLst>
              <p:ext uri="{D42A27DB-BD31-4B8C-83A1-F6EECF244321}">
                <p14:modId xmlns:p14="http://schemas.microsoft.com/office/powerpoint/2010/main" val="29942863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EAD9CF-4A08-477D-8EA7-59A423E73832}"/>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7DE8A94C-8E42-47E4-BEDF-6FE97CD881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89304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78657-95C5-46D8-AD52-C78C1CA67239}"/>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0AFB2ECD-FD2B-44B5-A9C4-3323B0AC3C04}"/>
              </a:ext>
            </a:extLst>
          </p:cNvPr>
          <p:cNvGraphicFramePr>
            <a:graphicFrameLocks noGrp="1"/>
          </p:cNvGraphicFramePr>
          <p:nvPr>
            <p:ph type="chart" sz="quarter" idx="13"/>
            <p:extLst>
              <p:ext uri="{D42A27DB-BD31-4B8C-83A1-F6EECF244321}">
                <p14:modId xmlns:p14="http://schemas.microsoft.com/office/powerpoint/2010/main" val="26426738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0630A6-6644-4249-839E-83D360132B43}"/>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76A65D0C-0588-4C86-AF96-7187601578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128395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61F11-F981-44E3-9599-14CB09B3B6A4}"/>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16EB58F4-10FC-4ED5-9109-D9F57D18724C}"/>
              </a:ext>
            </a:extLst>
          </p:cNvPr>
          <p:cNvGraphicFramePr>
            <a:graphicFrameLocks noGrp="1"/>
          </p:cNvGraphicFramePr>
          <p:nvPr>
            <p:ph type="chart" sz="quarter" idx="13"/>
            <p:extLst>
              <p:ext uri="{D42A27DB-BD31-4B8C-83A1-F6EECF244321}">
                <p14:modId xmlns:p14="http://schemas.microsoft.com/office/powerpoint/2010/main" val="24275432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025125-BD06-42C9-A20B-B52DE22F6901}"/>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3001426B-DAB9-4B8C-BDDB-94499AC731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57917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61518-1FE3-4A1B-B48C-2A53BD1BA005}"/>
              </a:ext>
            </a:extLst>
          </p:cNvPr>
          <p:cNvSpPr>
            <a:spLocks noGrp="1"/>
          </p:cNvSpPr>
          <p:nvPr>
            <p:ph type="title"/>
          </p:nvPr>
        </p:nvSpPr>
        <p:spPr/>
        <p:txBody>
          <a:bodyPr/>
          <a:lstStyle/>
          <a:p>
            <a:r>
              <a:rPr lang="en-US"/>
              <a:t>Facebook Original Own Posts Table | Tokio Marine America - 1 of 4</a:t>
            </a:r>
          </a:p>
        </p:txBody>
      </p:sp>
      <p:graphicFrame>
        <p:nvGraphicFramePr>
          <p:cNvPr id="5" name="Table Placeholder 4">
            <a:extLst>
              <a:ext uri="{FF2B5EF4-FFF2-40B4-BE49-F238E27FC236}">
                <a16:creationId xmlns:a16="http://schemas.microsoft.com/office/drawing/2014/main" id="{C5D40534-CC5C-4052-B81F-45EE41E9DCCE}"/>
              </a:ext>
            </a:extLst>
          </p:cNvPr>
          <p:cNvGraphicFramePr>
            <a:graphicFrameLocks noGrp="1"/>
          </p:cNvGraphicFramePr>
          <p:nvPr>
            <p:ph type="tbl" sz="quarter" idx="13"/>
            <p:extLst>
              <p:ext uri="{D42A27DB-BD31-4B8C-83A1-F6EECF244321}">
                <p14:modId xmlns:p14="http://schemas.microsoft.com/office/powerpoint/2010/main" val="28588801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936517169"/>
                    </a:ext>
                  </a:extLst>
                </a:gridCol>
                <a:gridCol w="1481328">
                  <a:extLst>
                    <a:ext uri="{9D8B030D-6E8A-4147-A177-3AD203B41FA5}">
                      <a16:colId xmlns:a16="http://schemas.microsoft.com/office/drawing/2014/main" val="3490949326"/>
                    </a:ext>
                  </a:extLst>
                </a:gridCol>
                <a:gridCol w="329184">
                  <a:extLst>
                    <a:ext uri="{9D8B030D-6E8A-4147-A177-3AD203B41FA5}">
                      <a16:colId xmlns:a16="http://schemas.microsoft.com/office/drawing/2014/main" val="1241567880"/>
                    </a:ext>
                  </a:extLst>
                </a:gridCol>
                <a:gridCol w="329184">
                  <a:extLst>
                    <a:ext uri="{9D8B030D-6E8A-4147-A177-3AD203B41FA5}">
                      <a16:colId xmlns:a16="http://schemas.microsoft.com/office/drawing/2014/main" val="3093873898"/>
                    </a:ext>
                  </a:extLst>
                </a:gridCol>
                <a:gridCol w="329184">
                  <a:extLst>
                    <a:ext uri="{9D8B030D-6E8A-4147-A177-3AD203B41FA5}">
                      <a16:colId xmlns:a16="http://schemas.microsoft.com/office/drawing/2014/main" val="798092720"/>
                    </a:ext>
                  </a:extLst>
                </a:gridCol>
                <a:gridCol w="329184">
                  <a:extLst>
                    <a:ext uri="{9D8B030D-6E8A-4147-A177-3AD203B41FA5}">
                      <a16:colId xmlns:a16="http://schemas.microsoft.com/office/drawing/2014/main" val="1079709327"/>
                    </a:ext>
                  </a:extLst>
                </a:gridCol>
                <a:gridCol w="329184">
                  <a:extLst>
                    <a:ext uri="{9D8B030D-6E8A-4147-A177-3AD203B41FA5}">
                      <a16:colId xmlns:a16="http://schemas.microsoft.com/office/drawing/2014/main" val="1559978102"/>
                    </a:ext>
                  </a:extLst>
                </a:gridCol>
                <a:gridCol w="329184">
                  <a:extLst>
                    <a:ext uri="{9D8B030D-6E8A-4147-A177-3AD203B41FA5}">
                      <a16:colId xmlns:a16="http://schemas.microsoft.com/office/drawing/2014/main" val="3298994722"/>
                    </a:ext>
                  </a:extLst>
                </a:gridCol>
                <a:gridCol w="329184">
                  <a:extLst>
                    <a:ext uri="{9D8B030D-6E8A-4147-A177-3AD203B41FA5}">
                      <a16:colId xmlns:a16="http://schemas.microsoft.com/office/drawing/2014/main" val="1058307521"/>
                    </a:ext>
                  </a:extLst>
                </a:gridCol>
                <a:gridCol w="329184">
                  <a:extLst>
                    <a:ext uri="{9D8B030D-6E8A-4147-A177-3AD203B41FA5}">
                      <a16:colId xmlns:a16="http://schemas.microsoft.com/office/drawing/2014/main" val="956742725"/>
                    </a:ext>
                  </a:extLst>
                </a:gridCol>
                <a:gridCol w="329184">
                  <a:extLst>
                    <a:ext uri="{9D8B030D-6E8A-4147-A177-3AD203B41FA5}">
                      <a16:colId xmlns:a16="http://schemas.microsoft.com/office/drawing/2014/main" val="1024319672"/>
                    </a:ext>
                  </a:extLst>
                </a:gridCol>
                <a:gridCol w="329184">
                  <a:extLst>
                    <a:ext uri="{9D8B030D-6E8A-4147-A177-3AD203B41FA5}">
                      <a16:colId xmlns:a16="http://schemas.microsoft.com/office/drawing/2014/main" val="451986458"/>
                    </a:ext>
                  </a:extLst>
                </a:gridCol>
                <a:gridCol w="329184">
                  <a:extLst>
                    <a:ext uri="{9D8B030D-6E8A-4147-A177-3AD203B41FA5}">
                      <a16:colId xmlns:a16="http://schemas.microsoft.com/office/drawing/2014/main" val="771133837"/>
                    </a:ext>
                  </a:extLst>
                </a:gridCol>
                <a:gridCol w="329184">
                  <a:extLst>
                    <a:ext uri="{9D8B030D-6E8A-4147-A177-3AD203B41FA5}">
                      <a16:colId xmlns:a16="http://schemas.microsoft.com/office/drawing/2014/main" val="1443291594"/>
                    </a:ext>
                  </a:extLst>
                </a:gridCol>
                <a:gridCol w="329184">
                  <a:extLst>
                    <a:ext uri="{9D8B030D-6E8A-4147-A177-3AD203B41FA5}">
                      <a16:colId xmlns:a16="http://schemas.microsoft.com/office/drawing/2014/main" val="1736935487"/>
                    </a:ext>
                  </a:extLst>
                </a:gridCol>
                <a:gridCol w="329184">
                  <a:extLst>
                    <a:ext uri="{9D8B030D-6E8A-4147-A177-3AD203B41FA5}">
                      <a16:colId xmlns:a16="http://schemas.microsoft.com/office/drawing/2014/main" val="16600689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688166"/>
                  </a:ext>
                </a:extLst>
              </a:tr>
            </a:tbl>
          </a:graphicData>
        </a:graphic>
      </p:graphicFrame>
      <p:sp>
        <p:nvSpPr>
          <p:cNvPr id="4" name="Text Placeholder 3">
            <a:extLst>
              <a:ext uri="{FF2B5EF4-FFF2-40B4-BE49-F238E27FC236}">
                <a16:creationId xmlns:a16="http://schemas.microsoft.com/office/drawing/2014/main" id="{5A35A5FB-600F-4D71-87A8-C283F9556060}"/>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26301176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5D7B5-E43D-4071-A13F-BDA86EF9CB56}"/>
              </a:ext>
            </a:extLst>
          </p:cNvPr>
          <p:cNvSpPr>
            <a:spLocks noGrp="1"/>
          </p:cNvSpPr>
          <p:nvPr>
            <p:ph type="title"/>
          </p:nvPr>
        </p:nvSpPr>
        <p:spPr/>
        <p:txBody>
          <a:bodyPr/>
          <a:lstStyle/>
          <a:p>
            <a:r>
              <a:rPr lang="en-US"/>
              <a:t>Facebook Original Own Posts Table | Tokio Marine America - 2 of 4</a:t>
            </a:r>
          </a:p>
        </p:txBody>
      </p:sp>
      <p:graphicFrame>
        <p:nvGraphicFramePr>
          <p:cNvPr id="5" name="Table Placeholder 4">
            <a:extLst>
              <a:ext uri="{FF2B5EF4-FFF2-40B4-BE49-F238E27FC236}">
                <a16:creationId xmlns:a16="http://schemas.microsoft.com/office/drawing/2014/main" id="{1E7D3401-55B5-42A4-BA02-F18AF817A500}"/>
              </a:ext>
            </a:extLst>
          </p:cNvPr>
          <p:cNvGraphicFramePr>
            <a:graphicFrameLocks noGrp="1"/>
          </p:cNvGraphicFramePr>
          <p:nvPr>
            <p:ph type="tbl" sz="quarter" idx="13"/>
            <p:extLst>
              <p:ext uri="{D42A27DB-BD31-4B8C-83A1-F6EECF244321}">
                <p14:modId xmlns:p14="http://schemas.microsoft.com/office/powerpoint/2010/main" val="16257449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38416224"/>
                    </a:ext>
                  </a:extLst>
                </a:gridCol>
                <a:gridCol w="1481328">
                  <a:extLst>
                    <a:ext uri="{9D8B030D-6E8A-4147-A177-3AD203B41FA5}">
                      <a16:colId xmlns:a16="http://schemas.microsoft.com/office/drawing/2014/main" val="686858902"/>
                    </a:ext>
                  </a:extLst>
                </a:gridCol>
                <a:gridCol w="329184">
                  <a:extLst>
                    <a:ext uri="{9D8B030D-6E8A-4147-A177-3AD203B41FA5}">
                      <a16:colId xmlns:a16="http://schemas.microsoft.com/office/drawing/2014/main" val="3214789179"/>
                    </a:ext>
                  </a:extLst>
                </a:gridCol>
                <a:gridCol w="329184">
                  <a:extLst>
                    <a:ext uri="{9D8B030D-6E8A-4147-A177-3AD203B41FA5}">
                      <a16:colId xmlns:a16="http://schemas.microsoft.com/office/drawing/2014/main" val="4181561116"/>
                    </a:ext>
                  </a:extLst>
                </a:gridCol>
                <a:gridCol w="329184">
                  <a:extLst>
                    <a:ext uri="{9D8B030D-6E8A-4147-A177-3AD203B41FA5}">
                      <a16:colId xmlns:a16="http://schemas.microsoft.com/office/drawing/2014/main" val="2464473836"/>
                    </a:ext>
                  </a:extLst>
                </a:gridCol>
                <a:gridCol w="329184">
                  <a:extLst>
                    <a:ext uri="{9D8B030D-6E8A-4147-A177-3AD203B41FA5}">
                      <a16:colId xmlns:a16="http://schemas.microsoft.com/office/drawing/2014/main" val="3839817195"/>
                    </a:ext>
                  </a:extLst>
                </a:gridCol>
                <a:gridCol w="329184">
                  <a:extLst>
                    <a:ext uri="{9D8B030D-6E8A-4147-A177-3AD203B41FA5}">
                      <a16:colId xmlns:a16="http://schemas.microsoft.com/office/drawing/2014/main" val="1336526058"/>
                    </a:ext>
                  </a:extLst>
                </a:gridCol>
                <a:gridCol w="329184">
                  <a:extLst>
                    <a:ext uri="{9D8B030D-6E8A-4147-A177-3AD203B41FA5}">
                      <a16:colId xmlns:a16="http://schemas.microsoft.com/office/drawing/2014/main" val="435696768"/>
                    </a:ext>
                  </a:extLst>
                </a:gridCol>
                <a:gridCol w="329184">
                  <a:extLst>
                    <a:ext uri="{9D8B030D-6E8A-4147-A177-3AD203B41FA5}">
                      <a16:colId xmlns:a16="http://schemas.microsoft.com/office/drawing/2014/main" val="3802544678"/>
                    </a:ext>
                  </a:extLst>
                </a:gridCol>
                <a:gridCol w="329184">
                  <a:extLst>
                    <a:ext uri="{9D8B030D-6E8A-4147-A177-3AD203B41FA5}">
                      <a16:colId xmlns:a16="http://schemas.microsoft.com/office/drawing/2014/main" val="3471361693"/>
                    </a:ext>
                  </a:extLst>
                </a:gridCol>
                <a:gridCol w="329184">
                  <a:extLst>
                    <a:ext uri="{9D8B030D-6E8A-4147-A177-3AD203B41FA5}">
                      <a16:colId xmlns:a16="http://schemas.microsoft.com/office/drawing/2014/main" val="2010405999"/>
                    </a:ext>
                  </a:extLst>
                </a:gridCol>
                <a:gridCol w="329184">
                  <a:extLst>
                    <a:ext uri="{9D8B030D-6E8A-4147-A177-3AD203B41FA5}">
                      <a16:colId xmlns:a16="http://schemas.microsoft.com/office/drawing/2014/main" val="1108949157"/>
                    </a:ext>
                  </a:extLst>
                </a:gridCol>
                <a:gridCol w="329184">
                  <a:extLst>
                    <a:ext uri="{9D8B030D-6E8A-4147-A177-3AD203B41FA5}">
                      <a16:colId xmlns:a16="http://schemas.microsoft.com/office/drawing/2014/main" val="2256935841"/>
                    </a:ext>
                  </a:extLst>
                </a:gridCol>
                <a:gridCol w="329184">
                  <a:extLst>
                    <a:ext uri="{9D8B030D-6E8A-4147-A177-3AD203B41FA5}">
                      <a16:colId xmlns:a16="http://schemas.microsoft.com/office/drawing/2014/main" val="3669783805"/>
                    </a:ext>
                  </a:extLst>
                </a:gridCol>
                <a:gridCol w="329184">
                  <a:extLst>
                    <a:ext uri="{9D8B030D-6E8A-4147-A177-3AD203B41FA5}">
                      <a16:colId xmlns:a16="http://schemas.microsoft.com/office/drawing/2014/main" val="3658072434"/>
                    </a:ext>
                  </a:extLst>
                </a:gridCol>
                <a:gridCol w="329184">
                  <a:extLst>
                    <a:ext uri="{9D8B030D-6E8A-4147-A177-3AD203B41FA5}">
                      <a16:colId xmlns:a16="http://schemas.microsoft.com/office/drawing/2014/main" val="38267513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49895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- 2025-06-06 14:03:30</a:t>
                      </a:r>
                      <a:r>
                        <a:rPr kumimoji="0" lang="en-US" sz="1000" b="0" i="0" u="none" strike="noStrike" kern="1200" cap="none" spc="0" normalizeH="0" baseline="0" noProof="0">
                          <a:ln>
                            <a:noFill/>
                          </a:ln>
                          <a:solidFill>
                            <a:prstClr val="black"/>
                          </a:solidFill>
                          <a:effectLst/>
                          <a:uLnTx/>
                          <a:uFillTx/>
                          <a:latin typeface="Calibri"/>
                          <a:ea typeface="+mn-ea"/>
                          <a:cs typeface="+mn-cs"/>
                        </a:rPr>
                        <a:t>
 Our Jersey City team put pen to paper, writing letters of encouragement and appreciation to our Deployed Troops, Recruit Graduates, Veterans, Caregivers, and First Responders. ✉️
Those serving our nation need our support, and that's why Tokio Marine America is partnering with Operation Gratitude, a nonprofit dedicated to lifting the spirits of our military and first responder communities through handwritten letters.
For anyone who wants to learn more, visit www.operatiogratitude.com.
To all who serve - thank you.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https://quintly-eu-image-storage.s3.amazonaws.com/e33bbb9956bb05844e7317a82c09a400/88f79f335cde89d82218fd3c70753159.jpg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292172055"/>
                  </a:ext>
                </a:extLst>
              </a:tr>
            </a:tbl>
          </a:graphicData>
        </a:graphic>
      </p:graphicFrame>
      <p:sp>
        <p:nvSpPr>
          <p:cNvPr id="4" name="Text Placeholder 3">
            <a:extLst>
              <a:ext uri="{FF2B5EF4-FFF2-40B4-BE49-F238E27FC236}">
                <a16:creationId xmlns:a16="http://schemas.microsoft.com/office/drawing/2014/main" id="{B225C451-1A34-4D42-8BE7-EE7673286937}"/>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3304499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AC4EF-06F4-4099-8CF3-C170FC89ECED}"/>
              </a:ext>
            </a:extLst>
          </p:cNvPr>
          <p:cNvSpPr>
            <a:spLocks noGrp="1"/>
          </p:cNvSpPr>
          <p:nvPr>
            <p:ph type="title"/>
          </p:nvPr>
        </p:nvSpPr>
        <p:spPr/>
        <p:txBody>
          <a:bodyPr/>
          <a:lstStyle/>
          <a:p>
            <a:r>
              <a:rPr lang="en-US"/>
              <a:t>Facebook Original Own Posts Table | Tokio Marine America - 3 of 4</a:t>
            </a:r>
          </a:p>
        </p:txBody>
      </p:sp>
      <p:graphicFrame>
        <p:nvGraphicFramePr>
          <p:cNvPr id="5" name="Table Placeholder 4">
            <a:extLst>
              <a:ext uri="{FF2B5EF4-FFF2-40B4-BE49-F238E27FC236}">
                <a16:creationId xmlns:a16="http://schemas.microsoft.com/office/drawing/2014/main" id="{8F41AF3B-22AE-4B20-8FC7-2399BDB5D931}"/>
              </a:ext>
            </a:extLst>
          </p:cNvPr>
          <p:cNvGraphicFramePr>
            <a:graphicFrameLocks noGrp="1"/>
          </p:cNvGraphicFramePr>
          <p:nvPr>
            <p:ph type="tbl" sz="quarter" idx="13"/>
            <p:extLst>
              <p:ext uri="{D42A27DB-BD31-4B8C-83A1-F6EECF244321}">
                <p14:modId xmlns:p14="http://schemas.microsoft.com/office/powerpoint/2010/main" val="1589741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018103155"/>
                    </a:ext>
                  </a:extLst>
                </a:gridCol>
                <a:gridCol w="1481328">
                  <a:extLst>
                    <a:ext uri="{9D8B030D-6E8A-4147-A177-3AD203B41FA5}">
                      <a16:colId xmlns:a16="http://schemas.microsoft.com/office/drawing/2014/main" val="1783302419"/>
                    </a:ext>
                  </a:extLst>
                </a:gridCol>
                <a:gridCol w="329184">
                  <a:extLst>
                    <a:ext uri="{9D8B030D-6E8A-4147-A177-3AD203B41FA5}">
                      <a16:colId xmlns:a16="http://schemas.microsoft.com/office/drawing/2014/main" val="2379512831"/>
                    </a:ext>
                  </a:extLst>
                </a:gridCol>
                <a:gridCol w="329184">
                  <a:extLst>
                    <a:ext uri="{9D8B030D-6E8A-4147-A177-3AD203B41FA5}">
                      <a16:colId xmlns:a16="http://schemas.microsoft.com/office/drawing/2014/main" val="917338238"/>
                    </a:ext>
                  </a:extLst>
                </a:gridCol>
                <a:gridCol w="329184">
                  <a:extLst>
                    <a:ext uri="{9D8B030D-6E8A-4147-A177-3AD203B41FA5}">
                      <a16:colId xmlns:a16="http://schemas.microsoft.com/office/drawing/2014/main" val="974643970"/>
                    </a:ext>
                  </a:extLst>
                </a:gridCol>
                <a:gridCol w="329184">
                  <a:extLst>
                    <a:ext uri="{9D8B030D-6E8A-4147-A177-3AD203B41FA5}">
                      <a16:colId xmlns:a16="http://schemas.microsoft.com/office/drawing/2014/main" val="10348013"/>
                    </a:ext>
                  </a:extLst>
                </a:gridCol>
                <a:gridCol w="329184">
                  <a:extLst>
                    <a:ext uri="{9D8B030D-6E8A-4147-A177-3AD203B41FA5}">
                      <a16:colId xmlns:a16="http://schemas.microsoft.com/office/drawing/2014/main" val="2120870832"/>
                    </a:ext>
                  </a:extLst>
                </a:gridCol>
                <a:gridCol w="329184">
                  <a:extLst>
                    <a:ext uri="{9D8B030D-6E8A-4147-A177-3AD203B41FA5}">
                      <a16:colId xmlns:a16="http://schemas.microsoft.com/office/drawing/2014/main" val="1368557410"/>
                    </a:ext>
                  </a:extLst>
                </a:gridCol>
                <a:gridCol w="329184">
                  <a:extLst>
                    <a:ext uri="{9D8B030D-6E8A-4147-A177-3AD203B41FA5}">
                      <a16:colId xmlns:a16="http://schemas.microsoft.com/office/drawing/2014/main" val="598603000"/>
                    </a:ext>
                  </a:extLst>
                </a:gridCol>
                <a:gridCol w="329184">
                  <a:extLst>
                    <a:ext uri="{9D8B030D-6E8A-4147-A177-3AD203B41FA5}">
                      <a16:colId xmlns:a16="http://schemas.microsoft.com/office/drawing/2014/main" val="2892952646"/>
                    </a:ext>
                  </a:extLst>
                </a:gridCol>
                <a:gridCol w="329184">
                  <a:extLst>
                    <a:ext uri="{9D8B030D-6E8A-4147-A177-3AD203B41FA5}">
                      <a16:colId xmlns:a16="http://schemas.microsoft.com/office/drawing/2014/main" val="622274935"/>
                    </a:ext>
                  </a:extLst>
                </a:gridCol>
                <a:gridCol w="329184">
                  <a:extLst>
                    <a:ext uri="{9D8B030D-6E8A-4147-A177-3AD203B41FA5}">
                      <a16:colId xmlns:a16="http://schemas.microsoft.com/office/drawing/2014/main" val="4171899672"/>
                    </a:ext>
                  </a:extLst>
                </a:gridCol>
                <a:gridCol w="329184">
                  <a:extLst>
                    <a:ext uri="{9D8B030D-6E8A-4147-A177-3AD203B41FA5}">
                      <a16:colId xmlns:a16="http://schemas.microsoft.com/office/drawing/2014/main" val="2590561309"/>
                    </a:ext>
                  </a:extLst>
                </a:gridCol>
                <a:gridCol w="329184">
                  <a:extLst>
                    <a:ext uri="{9D8B030D-6E8A-4147-A177-3AD203B41FA5}">
                      <a16:colId xmlns:a16="http://schemas.microsoft.com/office/drawing/2014/main" val="3570078027"/>
                    </a:ext>
                  </a:extLst>
                </a:gridCol>
                <a:gridCol w="329184">
                  <a:extLst>
                    <a:ext uri="{9D8B030D-6E8A-4147-A177-3AD203B41FA5}">
                      <a16:colId xmlns:a16="http://schemas.microsoft.com/office/drawing/2014/main" val="1520448267"/>
                    </a:ext>
                  </a:extLst>
                </a:gridCol>
                <a:gridCol w="329184">
                  <a:extLst>
                    <a:ext uri="{9D8B030D-6E8A-4147-A177-3AD203B41FA5}">
                      <a16:colId xmlns:a16="http://schemas.microsoft.com/office/drawing/2014/main" val="22592714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89303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- 2025-06-10 10:45:56</a:t>
                      </a:r>
                      <a:r>
                        <a:rPr kumimoji="0" lang="en-US" sz="1000" b="0" i="0" u="none" strike="noStrike" kern="1200" cap="none" spc="0" normalizeH="0" baseline="0" noProof="0">
                          <a:ln>
                            <a:noFill/>
                          </a:ln>
                          <a:solidFill>
                            <a:prstClr val="black"/>
                          </a:solidFill>
                          <a:effectLst/>
                          <a:uLnTx/>
                          <a:uFillTx/>
                          <a:latin typeface="Calibri"/>
                          <a:ea typeface="+mn-ea"/>
                          <a:cs typeface="+mn-cs"/>
                        </a:rPr>
                        <a:t>
 UPDATE: Please see our most recent post on 7/1 for the latest information.
We are currently experiencing a network outage impacting Tokio Marine America systems. This outage affects our phone and email systems, as well as customer access to online applications. We are working to resolve this issue as soon as possible and apologize for any inconvenience.
Policyholders who need to initiate a claim can contact us by phone at 1-877-LOSS4TM (877-567-7486) or email Claims@ACTEC.net
We will provide status updates as more information becomes available.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https://quintly-eu-image-storage.s3.amazonaws.com/e33bbb9956bb05844e7317a82c09a400/a203d96d1d97315afbed64cba8e05145.jpg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extLst>
                  <a:ext uri="{0D108BD9-81ED-4DB2-BD59-A6C34878D82A}">
                    <a16:rowId xmlns:a16="http://schemas.microsoft.com/office/drawing/2014/main" val="1602490306"/>
                  </a:ext>
                </a:extLst>
              </a:tr>
            </a:tbl>
          </a:graphicData>
        </a:graphic>
      </p:graphicFrame>
      <p:sp>
        <p:nvSpPr>
          <p:cNvPr id="4" name="Text Placeholder 3">
            <a:extLst>
              <a:ext uri="{FF2B5EF4-FFF2-40B4-BE49-F238E27FC236}">
                <a16:creationId xmlns:a16="http://schemas.microsoft.com/office/drawing/2014/main" id="{4CC2874D-4BC8-4283-AD15-6B15ECE3AECC}"/>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1933236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DAF68-FC91-496A-8958-E1C54F71B03B}"/>
              </a:ext>
            </a:extLst>
          </p:cNvPr>
          <p:cNvSpPr>
            <a:spLocks noGrp="1"/>
          </p:cNvSpPr>
          <p:nvPr>
            <p:ph type="title"/>
          </p:nvPr>
        </p:nvSpPr>
        <p:spPr/>
        <p:txBody>
          <a:bodyPr/>
          <a:lstStyle/>
          <a:p>
            <a:r>
              <a:rPr lang="en-US"/>
              <a:t>Facebook Original Own Posts Table | Tokio Marine America - 4 of 4</a:t>
            </a:r>
          </a:p>
        </p:txBody>
      </p:sp>
      <p:graphicFrame>
        <p:nvGraphicFramePr>
          <p:cNvPr id="5" name="Table Placeholder 4">
            <a:extLst>
              <a:ext uri="{FF2B5EF4-FFF2-40B4-BE49-F238E27FC236}">
                <a16:creationId xmlns:a16="http://schemas.microsoft.com/office/drawing/2014/main" id="{778924D9-4779-4F38-AD9A-FB29CA49BDD0}"/>
              </a:ext>
            </a:extLst>
          </p:cNvPr>
          <p:cNvGraphicFramePr>
            <a:graphicFrameLocks noGrp="1"/>
          </p:cNvGraphicFramePr>
          <p:nvPr>
            <p:ph type="tbl" sz="quarter" idx="13"/>
            <p:extLst>
              <p:ext uri="{D42A27DB-BD31-4B8C-83A1-F6EECF244321}">
                <p14:modId xmlns:p14="http://schemas.microsoft.com/office/powerpoint/2010/main" val="13828695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576157673"/>
                    </a:ext>
                  </a:extLst>
                </a:gridCol>
                <a:gridCol w="1481328">
                  <a:extLst>
                    <a:ext uri="{9D8B030D-6E8A-4147-A177-3AD203B41FA5}">
                      <a16:colId xmlns:a16="http://schemas.microsoft.com/office/drawing/2014/main" val="3337956911"/>
                    </a:ext>
                  </a:extLst>
                </a:gridCol>
                <a:gridCol w="329184">
                  <a:extLst>
                    <a:ext uri="{9D8B030D-6E8A-4147-A177-3AD203B41FA5}">
                      <a16:colId xmlns:a16="http://schemas.microsoft.com/office/drawing/2014/main" val="18408526"/>
                    </a:ext>
                  </a:extLst>
                </a:gridCol>
                <a:gridCol w="329184">
                  <a:extLst>
                    <a:ext uri="{9D8B030D-6E8A-4147-A177-3AD203B41FA5}">
                      <a16:colId xmlns:a16="http://schemas.microsoft.com/office/drawing/2014/main" val="3996770787"/>
                    </a:ext>
                  </a:extLst>
                </a:gridCol>
                <a:gridCol w="329184">
                  <a:extLst>
                    <a:ext uri="{9D8B030D-6E8A-4147-A177-3AD203B41FA5}">
                      <a16:colId xmlns:a16="http://schemas.microsoft.com/office/drawing/2014/main" val="35743020"/>
                    </a:ext>
                  </a:extLst>
                </a:gridCol>
                <a:gridCol w="329184">
                  <a:extLst>
                    <a:ext uri="{9D8B030D-6E8A-4147-A177-3AD203B41FA5}">
                      <a16:colId xmlns:a16="http://schemas.microsoft.com/office/drawing/2014/main" val="3250605015"/>
                    </a:ext>
                  </a:extLst>
                </a:gridCol>
                <a:gridCol w="329184">
                  <a:extLst>
                    <a:ext uri="{9D8B030D-6E8A-4147-A177-3AD203B41FA5}">
                      <a16:colId xmlns:a16="http://schemas.microsoft.com/office/drawing/2014/main" val="4123939667"/>
                    </a:ext>
                  </a:extLst>
                </a:gridCol>
                <a:gridCol w="329184">
                  <a:extLst>
                    <a:ext uri="{9D8B030D-6E8A-4147-A177-3AD203B41FA5}">
                      <a16:colId xmlns:a16="http://schemas.microsoft.com/office/drawing/2014/main" val="1967847165"/>
                    </a:ext>
                  </a:extLst>
                </a:gridCol>
                <a:gridCol w="329184">
                  <a:extLst>
                    <a:ext uri="{9D8B030D-6E8A-4147-A177-3AD203B41FA5}">
                      <a16:colId xmlns:a16="http://schemas.microsoft.com/office/drawing/2014/main" val="736712599"/>
                    </a:ext>
                  </a:extLst>
                </a:gridCol>
                <a:gridCol w="329184">
                  <a:extLst>
                    <a:ext uri="{9D8B030D-6E8A-4147-A177-3AD203B41FA5}">
                      <a16:colId xmlns:a16="http://schemas.microsoft.com/office/drawing/2014/main" val="3286908708"/>
                    </a:ext>
                  </a:extLst>
                </a:gridCol>
                <a:gridCol w="329184">
                  <a:extLst>
                    <a:ext uri="{9D8B030D-6E8A-4147-A177-3AD203B41FA5}">
                      <a16:colId xmlns:a16="http://schemas.microsoft.com/office/drawing/2014/main" val="3051119301"/>
                    </a:ext>
                  </a:extLst>
                </a:gridCol>
                <a:gridCol w="329184">
                  <a:extLst>
                    <a:ext uri="{9D8B030D-6E8A-4147-A177-3AD203B41FA5}">
                      <a16:colId xmlns:a16="http://schemas.microsoft.com/office/drawing/2014/main" val="63645775"/>
                    </a:ext>
                  </a:extLst>
                </a:gridCol>
                <a:gridCol w="329184">
                  <a:extLst>
                    <a:ext uri="{9D8B030D-6E8A-4147-A177-3AD203B41FA5}">
                      <a16:colId xmlns:a16="http://schemas.microsoft.com/office/drawing/2014/main" val="3559900702"/>
                    </a:ext>
                  </a:extLst>
                </a:gridCol>
                <a:gridCol w="329184">
                  <a:extLst>
                    <a:ext uri="{9D8B030D-6E8A-4147-A177-3AD203B41FA5}">
                      <a16:colId xmlns:a16="http://schemas.microsoft.com/office/drawing/2014/main" val="2188195859"/>
                    </a:ext>
                  </a:extLst>
                </a:gridCol>
                <a:gridCol w="329184">
                  <a:extLst>
                    <a:ext uri="{9D8B030D-6E8A-4147-A177-3AD203B41FA5}">
                      <a16:colId xmlns:a16="http://schemas.microsoft.com/office/drawing/2014/main" val="1925198650"/>
                    </a:ext>
                  </a:extLst>
                </a:gridCol>
                <a:gridCol w="329184">
                  <a:extLst>
                    <a:ext uri="{9D8B030D-6E8A-4147-A177-3AD203B41FA5}">
                      <a16:colId xmlns:a16="http://schemas.microsoft.com/office/drawing/2014/main" val="10477203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45965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- 2025-06-04 16:33:43</a:t>
                      </a:r>
                      <a:r>
                        <a:rPr kumimoji="0" lang="en-US" sz="1000" b="0" i="0" u="none" strike="noStrike" kern="1200" cap="none" spc="0" normalizeH="0" baseline="0" noProof="0">
                          <a:ln>
                            <a:noFill/>
                          </a:ln>
                          <a:solidFill>
                            <a:prstClr val="black"/>
                          </a:solidFill>
                          <a:effectLst/>
                          <a:uLnTx/>
                          <a:uFillTx/>
                          <a:latin typeface="Calibri"/>
                          <a:ea typeface="+mn-ea"/>
                          <a:cs typeface="+mn-cs"/>
                        </a:rPr>
                        <a:t>
 We know summer has officially arrived when our interns are here! ☀
We are thrilled to kick off our 2025 Summer Intern Program and would like to give a warm welcome to the talented students joining Tokio Marine America. Our interns come from colleges and universities across the country. They bring fresh ideas and curiosity as they dive into the world of insurance and gain hands-on experience.
Stay tuned over the next few weeks as we showcase each of our incredible interns!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https://quintly-eu-image-storage.s3.amazonaws.com/e33bbb9956bb05844e7317a82c09a400/c23d2e4eab1628519563dbc9fb958cee.jpg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001051264"/>
                  </a:ext>
                </a:extLst>
              </a:tr>
            </a:tbl>
          </a:graphicData>
        </a:graphic>
      </p:graphicFrame>
      <p:sp>
        <p:nvSpPr>
          <p:cNvPr id="4" name="Text Placeholder 3">
            <a:extLst>
              <a:ext uri="{FF2B5EF4-FFF2-40B4-BE49-F238E27FC236}">
                <a16:creationId xmlns:a16="http://schemas.microsoft.com/office/drawing/2014/main" id="{09F49F89-DE76-4B1C-9ED7-8A624789DB2C}"/>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23792194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AC4B2-82D6-46A4-A0AB-E925B70D9B39}"/>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6251A965-E31D-4638-9CD0-98D734A3A6D5}"/>
              </a:ext>
            </a:extLst>
          </p:cNvPr>
          <p:cNvGraphicFramePr>
            <a:graphicFrameLocks noGrp="1"/>
          </p:cNvGraphicFramePr>
          <p:nvPr>
            <p:ph type="tbl" sz="quarter" idx="13"/>
            <p:extLst>
              <p:ext uri="{D42A27DB-BD31-4B8C-83A1-F6EECF244321}">
                <p14:modId xmlns:p14="http://schemas.microsoft.com/office/powerpoint/2010/main" val="14946002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078094474"/>
                    </a:ext>
                  </a:extLst>
                </a:gridCol>
                <a:gridCol w="576072">
                  <a:extLst>
                    <a:ext uri="{9D8B030D-6E8A-4147-A177-3AD203B41FA5}">
                      <a16:colId xmlns:a16="http://schemas.microsoft.com/office/drawing/2014/main" val="1048406579"/>
                    </a:ext>
                  </a:extLst>
                </a:gridCol>
                <a:gridCol w="576072">
                  <a:extLst>
                    <a:ext uri="{9D8B030D-6E8A-4147-A177-3AD203B41FA5}">
                      <a16:colId xmlns:a16="http://schemas.microsoft.com/office/drawing/2014/main" val="80996264"/>
                    </a:ext>
                  </a:extLst>
                </a:gridCol>
                <a:gridCol w="576072">
                  <a:extLst>
                    <a:ext uri="{9D8B030D-6E8A-4147-A177-3AD203B41FA5}">
                      <a16:colId xmlns:a16="http://schemas.microsoft.com/office/drawing/2014/main" val="3667509081"/>
                    </a:ext>
                  </a:extLst>
                </a:gridCol>
                <a:gridCol w="576072">
                  <a:extLst>
                    <a:ext uri="{9D8B030D-6E8A-4147-A177-3AD203B41FA5}">
                      <a16:colId xmlns:a16="http://schemas.microsoft.com/office/drawing/2014/main" val="1991885652"/>
                    </a:ext>
                  </a:extLst>
                </a:gridCol>
                <a:gridCol w="576072">
                  <a:extLst>
                    <a:ext uri="{9D8B030D-6E8A-4147-A177-3AD203B41FA5}">
                      <a16:colId xmlns:a16="http://schemas.microsoft.com/office/drawing/2014/main" val="2488168932"/>
                    </a:ext>
                  </a:extLst>
                </a:gridCol>
                <a:gridCol w="576072">
                  <a:extLst>
                    <a:ext uri="{9D8B030D-6E8A-4147-A177-3AD203B41FA5}">
                      <a16:colId xmlns:a16="http://schemas.microsoft.com/office/drawing/2014/main" val="3448462526"/>
                    </a:ext>
                  </a:extLst>
                </a:gridCol>
                <a:gridCol w="576072">
                  <a:extLst>
                    <a:ext uri="{9D8B030D-6E8A-4147-A177-3AD203B41FA5}">
                      <a16:colId xmlns:a16="http://schemas.microsoft.com/office/drawing/2014/main" val="392246466"/>
                    </a:ext>
                  </a:extLst>
                </a:gridCol>
                <a:gridCol w="576072">
                  <a:extLst>
                    <a:ext uri="{9D8B030D-6E8A-4147-A177-3AD203B41FA5}">
                      <a16:colId xmlns:a16="http://schemas.microsoft.com/office/drawing/2014/main" val="1647235557"/>
                    </a:ext>
                  </a:extLst>
                </a:gridCol>
                <a:gridCol w="576072">
                  <a:extLst>
                    <a:ext uri="{9D8B030D-6E8A-4147-A177-3AD203B41FA5}">
                      <a16:colId xmlns:a16="http://schemas.microsoft.com/office/drawing/2014/main" val="1955748380"/>
                    </a:ext>
                  </a:extLst>
                </a:gridCol>
                <a:gridCol w="576072">
                  <a:extLst>
                    <a:ext uri="{9D8B030D-6E8A-4147-A177-3AD203B41FA5}">
                      <a16:colId xmlns:a16="http://schemas.microsoft.com/office/drawing/2014/main" val="1587480644"/>
                    </a:ext>
                  </a:extLst>
                </a:gridCol>
                <a:gridCol w="576072">
                  <a:extLst>
                    <a:ext uri="{9D8B030D-6E8A-4147-A177-3AD203B41FA5}">
                      <a16:colId xmlns:a16="http://schemas.microsoft.com/office/drawing/2014/main" val="3643577166"/>
                    </a:ext>
                  </a:extLst>
                </a:gridCol>
                <a:gridCol w="576072">
                  <a:extLst>
                    <a:ext uri="{9D8B030D-6E8A-4147-A177-3AD203B41FA5}">
                      <a16:colId xmlns:a16="http://schemas.microsoft.com/office/drawing/2014/main" val="3982311356"/>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891609084"/>
                  </a:ext>
                </a:extLst>
              </a:tr>
              <a:tr h="370840">
                <a:tc>
                  <a:txBody>
                    <a:bodyPr/>
                    <a:lstStyle/>
                    <a:p>
                      <a:r>
                        <a:rPr lang="en-US" sz="1000"/>
                        <a:t>294</a:t>
                      </a:r>
                    </a:p>
                  </a:txBody>
                  <a:tcPr/>
                </a:tc>
                <a:tc>
                  <a:txBody>
                    <a:bodyPr/>
                    <a:lstStyle/>
                    <a:p>
                      <a:r>
                        <a:rPr lang="en-US" sz="1000"/>
                        <a:t>5</a:t>
                      </a:r>
                    </a:p>
                  </a:txBody>
                  <a:tcPr/>
                </a:tc>
                <a:tc>
                  <a:txBody>
                    <a:bodyPr/>
                    <a:lstStyle/>
                    <a:p>
                      <a:r>
                        <a:rPr lang="en-US" sz="1000"/>
                        <a:t>10</a:t>
                      </a:r>
                    </a:p>
                  </a:txBody>
                  <a:tcPr/>
                </a:tc>
                <a:tc>
                  <a:txBody>
                    <a:bodyPr/>
                    <a:lstStyle/>
                    <a:p>
                      <a:r>
                        <a:rPr lang="en-US" sz="1000"/>
                        <a:t>7</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6</a:t>
                      </a:r>
                    </a:p>
                  </a:txBody>
                  <a:tcPr/>
                </a:tc>
                <a:tc>
                  <a:txBody>
                    <a:bodyPr/>
                    <a:lstStyle/>
                    <a:p>
                      <a:r>
                        <a:rPr lang="en-US" sz="1000"/>
                        <a:t>4</a:t>
                      </a:r>
                    </a:p>
                  </a:txBody>
                  <a:tcPr/>
                </a:tc>
                <a:tc>
                  <a:txBody>
                    <a:bodyPr/>
                    <a:lstStyle/>
                    <a:p>
                      <a:r>
                        <a:rPr lang="en-US" sz="1000"/>
                        <a:t>3</a:t>
                      </a:r>
                    </a:p>
                  </a:txBody>
                  <a:tcPr/>
                </a:tc>
                <a:tc>
                  <a:txBody>
                    <a:bodyPr/>
                    <a:lstStyle/>
                    <a:p>
                      <a:r>
                        <a:rPr lang="en-US" sz="1000"/>
                        <a:t>0.4909 %</a:t>
                      </a:r>
                    </a:p>
                  </a:txBody>
                  <a:tcPr/>
                </a:tc>
                <a:tc>
                  <a:txBody>
                    <a:bodyPr/>
                    <a:lstStyle/>
                    <a:p>
                      <a:r>
                        <a:rPr lang="en-US" sz="1000"/>
                        <a:t>0.0 %</a:t>
                      </a:r>
                    </a:p>
                  </a:txBody>
                  <a:tcPr/>
                </a:tc>
                <a:extLst>
                  <a:ext uri="{0D108BD9-81ED-4DB2-BD59-A6C34878D82A}">
                    <a16:rowId xmlns:a16="http://schemas.microsoft.com/office/drawing/2014/main" val="1672607049"/>
                  </a:ext>
                </a:extLst>
              </a:tr>
            </a:tbl>
          </a:graphicData>
        </a:graphic>
      </p:graphicFrame>
      <p:sp>
        <p:nvSpPr>
          <p:cNvPr id="4" name="Text Placeholder 3">
            <a:extLst>
              <a:ext uri="{FF2B5EF4-FFF2-40B4-BE49-F238E27FC236}">
                <a16:creationId xmlns:a16="http://schemas.microsoft.com/office/drawing/2014/main" id="{0555D356-B510-452F-A346-5C0BD0DBE414}"/>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19690669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C16C2-C90D-4E08-8A18-8473A38CBA25}"/>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1DD220F4-9352-4E40-83E4-7BC10E15C8AC}"/>
              </a:ext>
            </a:extLst>
          </p:cNvPr>
          <p:cNvGraphicFramePr>
            <a:graphicFrameLocks noGrp="1"/>
          </p:cNvGraphicFramePr>
          <p:nvPr>
            <p:ph type="chart" sz="quarter" idx="13"/>
            <p:extLst>
              <p:ext uri="{D42A27DB-BD31-4B8C-83A1-F6EECF244321}">
                <p14:modId xmlns:p14="http://schemas.microsoft.com/office/powerpoint/2010/main" val="36225013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C41724-1E72-4853-9FC6-FD90BE8C5A2E}"/>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4729D5C0-F94A-4CCE-8181-094E99AEB8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00372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00D2B-3456-4CDD-93B1-B010239E3DF9}"/>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53754444-7EE3-43B9-A506-BA66A5E228F5}"/>
              </a:ext>
            </a:extLst>
          </p:cNvPr>
          <p:cNvGraphicFramePr>
            <a:graphicFrameLocks noGrp="1"/>
          </p:cNvGraphicFramePr>
          <p:nvPr>
            <p:ph type="chart" sz="quarter" idx="13"/>
            <p:extLst>
              <p:ext uri="{D42A27DB-BD31-4B8C-83A1-F6EECF244321}">
                <p14:modId xmlns:p14="http://schemas.microsoft.com/office/powerpoint/2010/main" val="31863413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215F56-BFBE-43B6-AEBC-8C9AEAA4FFE1}"/>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2EF701F1-DE37-45FF-9C07-43370D630E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405686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F801F-C715-406E-A16A-54BFDF0B2DB8}"/>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18B5B1E5-A9B7-4B1F-B01F-839FDC0DF161}"/>
              </a:ext>
            </a:extLst>
          </p:cNvPr>
          <p:cNvGraphicFramePr>
            <a:graphicFrameLocks noGrp="1"/>
          </p:cNvGraphicFramePr>
          <p:nvPr>
            <p:ph type="chart" sz="quarter" idx="13"/>
            <p:extLst>
              <p:ext uri="{D42A27DB-BD31-4B8C-83A1-F6EECF244321}">
                <p14:modId xmlns:p14="http://schemas.microsoft.com/office/powerpoint/2010/main" val="15759624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5BF0ED-95AC-4F30-AA7E-165C2D3CAF13}"/>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9BD023E5-64ED-407E-96E8-29029D567D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32505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4A37C-7B48-4988-991C-521A4EDF2B6E}"/>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162D9986-7C1A-4DE7-A2A6-8B9D063EDCD5}"/>
              </a:ext>
            </a:extLst>
          </p:cNvPr>
          <p:cNvGraphicFramePr>
            <a:graphicFrameLocks noGrp="1"/>
          </p:cNvGraphicFramePr>
          <p:nvPr>
            <p:ph type="tbl" sz="quarter" idx="13"/>
            <p:extLst>
              <p:ext uri="{D42A27DB-BD31-4B8C-83A1-F6EECF244321}">
                <p14:modId xmlns:p14="http://schemas.microsoft.com/office/powerpoint/2010/main" val="4082047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68691057"/>
                    </a:ext>
                  </a:extLst>
                </a:gridCol>
                <a:gridCol w="1152144">
                  <a:extLst>
                    <a:ext uri="{9D8B030D-6E8A-4147-A177-3AD203B41FA5}">
                      <a16:colId xmlns:a16="http://schemas.microsoft.com/office/drawing/2014/main" val="1906518881"/>
                    </a:ext>
                  </a:extLst>
                </a:gridCol>
                <a:gridCol w="1152144">
                  <a:extLst>
                    <a:ext uri="{9D8B030D-6E8A-4147-A177-3AD203B41FA5}">
                      <a16:colId xmlns:a16="http://schemas.microsoft.com/office/drawing/2014/main" val="695554508"/>
                    </a:ext>
                  </a:extLst>
                </a:gridCol>
                <a:gridCol w="1152144">
                  <a:extLst>
                    <a:ext uri="{9D8B030D-6E8A-4147-A177-3AD203B41FA5}">
                      <a16:colId xmlns:a16="http://schemas.microsoft.com/office/drawing/2014/main" val="2979046080"/>
                    </a:ext>
                  </a:extLst>
                </a:gridCol>
                <a:gridCol w="1152144">
                  <a:extLst>
                    <a:ext uri="{9D8B030D-6E8A-4147-A177-3AD203B41FA5}">
                      <a16:colId xmlns:a16="http://schemas.microsoft.com/office/drawing/2014/main" val="4082900725"/>
                    </a:ext>
                  </a:extLst>
                </a:gridCol>
                <a:gridCol w="1152144">
                  <a:extLst>
                    <a:ext uri="{9D8B030D-6E8A-4147-A177-3AD203B41FA5}">
                      <a16:colId xmlns:a16="http://schemas.microsoft.com/office/drawing/2014/main" val="2557008332"/>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1340350010"/>
                  </a:ext>
                </a:extLst>
              </a:tr>
              <a:tr h="370840">
                <a:tc>
                  <a:txBody>
                    <a:bodyPr/>
                    <a:lstStyle/>
                    <a:p>
                      <a:r>
                        <a:rPr lang="en-US" sz="1000" b="1"/>
                        <a:t>@TokioMAmerica - 2025-06-02 16:39:42</a:t>
                      </a:r>
                      <a:r>
                        <a:rPr lang="en-US" sz="1000"/>
                        <a:t>
 Help us give a rockin' welcome to our newest team member, Randy H.! 
Randy joins us as a Technical Underwriting Specialist based in our Jersey City, NJ office. He enjoys guitars, classic cars, football, &amp;amp; spending time with his family, including his three dogs. https://t.co/rD3eEzPInI</a:t>
                      </a:r>
                    </a:p>
                  </a:txBody>
                  <a:tcPr/>
                </a:tc>
                <a:tc>
                  <a:txBody>
                    <a:bodyPr/>
                    <a:lstStyle/>
                    <a:p>
                      <a:r>
                        <a:rPr lang="en-US" sz="1000"/>
                        <a:t>0</a:t>
                      </a:r>
                    </a:p>
                  </a:txBody>
                  <a:tcPr/>
                </a:tc>
                <a:tc>
                  <a:txBody>
                    <a:bodyPr/>
                    <a:lstStyle/>
                    <a:p>
                      <a:r>
                        <a:rPr lang="en-US" sz="1000"/>
                        <a:t>3</a:t>
                      </a:r>
                    </a:p>
                  </a:txBody>
                  <a:tcPr/>
                </a:tc>
                <a:tc>
                  <a:txBody>
                    <a:bodyPr/>
                    <a:lstStyle/>
                    <a:p>
                      <a:r>
                        <a:rPr lang="en-US" sz="1000"/>
                        <a:t>1</a:t>
                      </a:r>
                    </a:p>
                  </a:txBody>
                  <a:tcPr/>
                </a:tc>
                <a:tc>
                  <a:txBody>
                    <a:bodyPr/>
                    <a:lstStyle/>
                    <a:p>
                      <a:r>
                        <a:rPr lang="en-US" sz="1000"/>
                        <a:t>4</a:t>
                      </a:r>
                    </a:p>
                  </a:txBody>
                  <a:tcPr/>
                </a:tc>
                <a:tc>
                  <a:txBody>
                    <a:bodyPr/>
                    <a:lstStyle/>
                    <a:p>
                      <a:r>
                        <a:rPr lang="en-US" sz="1000"/>
                        <a:t>1.3841 %</a:t>
                      </a:r>
                    </a:p>
                  </a:txBody>
                  <a:tcPr/>
                </a:tc>
                <a:extLst>
                  <a:ext uri="{0D108BD9-81ED-4DB2-BD59-A6C34878D82A}">
                    <a16:rowId xmlns:a16="http://schemas.microsoft.com/office/drawing/2014/main" val="2798233545"/>
                  </a:ext>
                </a:extLst>
              </a:tr>
              <a:tr h="370840">
                <a:tc>
                  <a:txBody>
                    <a:bodyPr/>
                    <a:lstStyle/>
                    <a:p>
                      <a:r>
                        <a:rPr lang="en-US" sz="1000" b="1"/>
                        <a:t>@TokioMAmerica - 2025-06-10 17:06:46</a:t>
                      </a:r>
                      <a:r>
                        <a:rPr lang="en-US" sz="1000"/>
                        <a:t>
 We are currently experiencing a network outage impacting Tokio Marine America systems. This outage affects our phone and email systems, as well as customer access to online applications. We are working to resolve this issue as soon as possible and apologize for any inconvenience.</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tc>
                  <a:txBody>
                    <a:bodyPr/>
                    <a:lstStyle/>
                    <a:p>
                      <a:r>
                        <a:rPr lang="en-US" sz="1000"/>
                        <a:t>2</a:t>
                      </a:r>
                    </a:p>
                  </a:txBody>
                  <a:tcPr/>
                </a:tc>
                <a:tc>
                  <a:txBody>
                    <a:bodyPr/>
                    <a:lstStyle/>
                    <a:p>
                      <a:r>
                        <a:rPr lang="en-US" sz="1000"/>
                        <a:t>0.6897 %</a:t>
                      </a:r>
                    </a:p>
                  </a:txBody>
                  <a:tcPr/>
                </a:tc>
                <a:extLst>
                  <a:ext uri="{0D108BD9-81ED-4DB2-BD59-A6C34878D82A}">
                    <a16:rowId xmlns:a16="http://schemas.microsoft.com/office/drawing/2014/main" val="3179714257"/>
                  </a:ext>
                </a:extLst>
              </a:tr>
              <a:tr h="370840">
                <a:tc>
                  <a:txBody>
                    <a:bodyPr/>
                    <a:lstStyle/>
                    <a:p>
                      <a:r>
                        <a:rPr lang="en-US" sz="1000" b="1"/>
                        <a:t>@TokioMAmerica - 2025-06-04 16:36:43</a:t>
                      </a:r>
                      <a:r>
                        <a:rPr lang="en-US" sz="1000"/>
                        <a:t>
 We know summer has officially arrived when our interns are here! We're thrilled to kick off our Summer Intern Program &amp;amp; would like to welcome the talented students joining TMA. They bring fresh ideas &amp;amp; curiosity as they dive into the insurance world &amp;amp; gain hands-on experience. https://t.co/f2dKq1mKPg</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0.3460 %</a:t>
                      </a:r>
                    </a:p>
                  </a:txBody>
                  <a:tcPr/>
                </a:tc>
                <a:extLst>
                  <a:ext uri="{0D108BD9-81ED-4DB2-BD59-A6C34878D82A}">
                    <a16:rowId xmlns:a16="http://schemas.microsoft.com/office/drawing/2014/main" val="153503364"/>
                  </a:ext>
                </a:extLst>
              </a:tr>
            </a:tbl>
          </a:graphicData>
        </a:graphic>
      </p:graphicFrame>
      <p:sp>
        <p:nvSpPr>
          <p:cNvPr id="4" name="Text Placeholder 3">
            <a:extLst>
              <a:ext uri="{FF2B5EF4-FFF2-40B4-BE49-F238E27FC236}">
                <a16:creationId xmlns:a16="http://schemas.microsoft.com/office/drawing/2014/main" id="{AC2DE570-BB31-4BC4-8974-806A958043E4}"/>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3882926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EC5C0-4FC9-46CE-B2CE-6AF17232548B}"/>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7A6E9C74-A73D-4850-86EA-308E810CB0F4}"/>
              </a:ext>
            </a:extLst>
          </p:cNvPr>
          <p:cNvGraphicFramePr>
            <a:graphicFrameLocks noGrp="1"/>
          </p:cNvGraphicFramePr>
          <p:nvPr>
            <p:ph type="tbl" sz="quarter" idx="13"/>
            <p:extLst>
              <p:ext uri="{D42A27DB-BD31-4B8C-83A1-F6EECF244321}">
                <p14:modId xmlns:p14="http://schemas.microsoft.com/office/powerpoint/2010/main" val="17518703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762218202"/>
                    </a:ext>
                  </a:extLst>
                </a:gridCol>
                <a:gridCol w="658368">
                  <a:extLst>
                    <a:ext uri="{9D8B030D-6E8A-4147-A177-3AD203B41FA5}">
                      <a16:colId xmlns:a16="http://schemas.microsoft.com/office/drawing/2014/main" val="3984705673"/>
                    </a:ext>
                  </a:extLst>
                </a:gridCol>
                <a:gridCol w="658368">
                  <a:extLst>
                    <a:ext uri="{9D8B030D-6E8A-4147-A177-3AD203B41FA5}">
                      <a16:colId xmlns:a16="http://schemas.microsoft.com/office/drawing/2014/main" val="2803091373"/>
                    </a:ext>
                  </a:extLst>
                </a:gridCol>
                <a:gridCol w="658368">
                  <a:extLst>
                    <a:ext uri="{9D8B030D-6E8A-4147-A177-3AD203B41FA5}">
                      <a16:colId xmlns:a16="http://schemas.microsoft.com/office/drawing/2014/main" val="3010854478"/>
                    </a:ext>
                  </a:extLst>
                </a:gridCol>
                <a:gridCol w="658368">
                  <a:extLst>
                    <a:ext uri="{9D8B030D-6E8A-4147-A177-3AD203B41FA5}">
                      <a16:colId xmlns:a16="http://schemas.microsoft.com/office/drawing/2014/main" val="639856235"/>
                    </a:ext>
                  </a:extLst>
                </a:gridCol>
                <a:gridCol w="658368">
                  <a:extLst>
                    <a:ext uri="{9D8B030D-6E8A-4147-A177-3AD203B41FA5}">
                      <a16:colId xmlns:a16="http://schemas.microsoft.com/office/drawing/2014/main" val="3495358842"/>
                    </a:ext>
                  </a:extLst>
                </a:gridCol>
                <a:gridCol w="658368">
                  <a:extLst>
                    <a:ext uri="{9D8B030D-6E8A-4147-A177-3AD203B41FA5}">
                      <a16:colId xmlns:a16="http://schemas.microsoft.com/office/drawing/2014/main" val="4087375941"/>
                    </a:ext>
                  </a:extLst>
                </a:gridCol>
                <a:gridCol w="658368">
                  <a:extLst>
                    <a:ext uri="{9D8B030D-6E8A-4147-A177-3AD203B41FA5}">
                      <a16:colId xmlns:a16="http://schemas.microsoft.com/office/drawing/2014/main" val="185451978"/>
                    </a:ext>
                  </a:extLst>
                </a:gridCol>
                <a:gridCol w="658368">
                  <a:extLst>
                    <a:ext uri="{9D8B030D-6E8A-4147-A177-3AD203B41FA5}">
                      <a16:colId xmlns:a16="http://schemas.microsoft.com/office/drawing/2014/main" val="700192874"/>
                    </a:ext>
                  </a:extLst>
                </a:gridCol>
                <a:gridCol w="658368">
                  <a:extLst>
                    <a:ext uri="{9D8B030D-6E8A-4147-A177-3AD203B41FA5}">
                      <a16:colId xmlns:a16="http://schemas.microsoft.com/office/drawing/2014/main" val="1079765353"/>
                    </a:ext>
                  </a:extLst>
                </a:gridCol>
                <a:gridCol w="658368">
                  <a:extLst>
                    <a:ext uri="{9D8B030D-6E8A-4147-A177-3AD203B41FA5}">
                      <a16:colId xmlns:a16="http://schemas.microsoft.com/office/drawing/2014/main" val="3043562793"/>
                    </a:ext>
                  </a:extLst>
                </a:gridCol>
                <a:gridCol w="658368">
                  <a:extLst>
                    <a:ext uri="{9D8B030D-6E8A-4147-A177-3AD203B41FA5}">
                      <a16:colId xmlns:a16="http://schemas.microsoft.com/office/drawing/2014/main" val="3310185493"/>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178714837"/>
                  </a:ext>
                </a:extLst>
              </a:tr>
              <a:tr h="370840">
                <a:tc>
                  <a:txBody>
                    <a:bodyPr/>
                    <a:lstStyle/>
                    <a:p>
                      <a:r>
                        <a:rPr lang="en-US" sz="1000"/>
                        <a:t>24707</a:t>
                      </a:r>
                    </a:p>
                  </a:txBody>
                  <a:tcPr/>
                </a:tc>
                <a:tc>
                  <a:txBody>
                    <a:bodyPr/>
                    <a:lstStyle/>
                    <a:p>
                      <a:r>
                        <a:rPr lang="en-US" sz="1000"/>
                        <a:t>197</a:t>
                      </a:r>
                    </a:p>
                  </a:txBody>
                  <a:tcPr/>
                </a:tc>
                <a:tc>
                  <a:txBody>
                    <a:bodyPr/>
                    <a:lstStyle/>
                    <a:p>
                      <a:r>
                        <a:rPr lang="en-US" sz="1000"/>
                        <a:t>9</a:t>
                      </a:r>
                    </a:p>
                  </a:txBody>
                  <a:tcPr/>
                </a:tc>
                <a:tc>
                  <a:txBody>
                    <a:bodyPr/>
                    <a:lstStyle/>
                    <a:p>
                      <a:r>
                        <a:rPr lang="en-US" sz="1000"/>
                        <a:t>449</a:t>
                      </a:r>
                    </a:p>
                  </a:txBody>
                  <a:tcPr/>
                </a:tc>
                <a:tc>
                  <a:txBody>
                    <a:bodyPr/>
                    <a:lstStyle/>
                    <a:p>
                      <a:r>
                        <a:rPr lang="en-US" sz="1000"/>
                        <a:t>49.888888888889</a:t>
                      </a:r>
                    </a:p>
                  </a:txBody>
                  <a:tcPr/>
                </a:tc>
                <a:tc>
                  <a:txBody>
                    <a:bodyPr/>
                    <a:lstStyle/>
                    <a:p>
                      <a:r>
                        <a:rPr lang="en-US" sz="1000"/>
                        <a:t>3</a:t>
                      </a:r>
                    </a:p>
                  </a:txBody>
                  <a:tcPr/>
                </a:tc>
                <a:tc>
                  <a:txBody>
                    <a:bodyPr/>
                    <a:lstStyle/>
                    <a:p>
                      <a:r>
                        <a:rPr lang="en-US" sz="1000"/>
                        <a:t>18</a:t>
                      </a:r>
                    </a:p>
                  </a:txBody>
                  <a:tcPr/>
                </a:tc>
                <a:tc>
                  <a:txBody>
                    <a:bodyPr/>
                    <a:lstStyle/>
                    <a:p>
                      <a:r>
                        <a:rPr lang="en-US" sz="1000"/>
                        <a:t>1487</a:t>
                      </a:r>
                    </a:p>
                  </a:txBody>
                  <a:tcPr/>
                </a:tc>
                <a:tc>
                  <a:txBody>
                    <a:bodyPr/>
                    <a:lstStyle/>
                    <a:p>
                      <a:r>
                        <a:rPr lang="en-US" sz="1000"/>
                        <a:t>23790</a:t>
                      </a:r>
                    </a:p>
                  </a:txBody>
                  <a:tcPr/>
                </a:tc>
                <a:tc>
                  <a:txBody>
                    <a:bodyPr/>
                    <a:lstStyle/>
                    <a:p>
                      <a:r>
                        <a:rPr lang="en-US" sz="1000"/>
                        <a:t>2643.3333333333</a:t>
                      </a:r>
                    </a:p>
                  </a:txBody>
                  <a:tcPr/>
                </a:tc>
                <a:tc>
                  <a:txBody>
                    <a:bodyPr/>
                    <a:lstStyle/>
                    <a:p>
                      <a:r>
                        <a:rPr lang="en-US" sz="1000"/>
                        <a:t>8.4354971612895 %</a:t>
                      </a:r>
                    </a:p>
                  </a:txBody>
                  <a:tcPr/>
                </a:tc>
                <a:tc>
                  <a:txBody>
                    <a:bodyPr/>
                    <a:lstStyle/>
                    <a:p>
                      <a:r>
                        <a:rPr lang="en-US" sz="1000"/>
                        <a:t>884</a:t>
                      </a:r>
                    </a:p>
                  </a:txBody>
                  <a:tcPr/>
                </a:tc>
                <a:extLst>
                  <a:ext uri="{0D108BD9-81ED-4DB2-BD59-A6C34878D82A}">
                    <a16:rowId xmlns:a16="http://schemas.microsoft.com/office/drawing/2014/main" val="4131028777"/>
                  </a:ext>
                </a:extLst>
              </a:tr>
            </a:tbl>
          </a:graphicData>
        </a:graphic>
      </p:graphicFrame>
      <p:sp>
        <p:nvSpPr>
          <p:cNvPr id="4" name="Text Placeholder 3">
            <a:extLst>
              <a:ext uri="{FF2B5EF4-FFF2-40B4-BE49-F238E27FC236}">
                <a16:creationId xmlns:a16="http://schemas.microsoft.com/office/drawing/2014/main" id="{91A6D097-D137-4170-86CE-93B8173052E8}"/>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9057780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23C21-6DC7-4A41-A42B-95B4DC821702}"/>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675EBF15-876B-4EFE-930B-6188E8709ED7}"/>
              </a:ext>
            </a:extLst>
          </p:cNvPr>
          <p:cNvGraphicFramePr>
            <a:graphicFrameLocks noGrp="1"/>
          </p:cNvGraphicFramePr>
          <p:nvPr>
            <p:ph type="chart" sz="quarter" idx="13"/>
            <p:extLst>
              <p:ext uri="{D42A27DB-BD31-4B8C-83A1-F6EECF244321}">
                <p14:modId xmlns:p14="http://schemas.microsoft.com/office/powerpoint/2010/main" val="33775016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6630CA-FC9B-4E8D-8C37-AEF24A536E2A}"/>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C8377FB8-CF47-400C-B22B-7A27A5074D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790494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23B296-508A-4193-AC84-35A082EFF3EF}"/>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E0A3B603-72C7-4ED6-A99D-1384F4C06A8C}"/>
              </a:ext>
            </a:extLst>
          </p:cNvPr>
          <p:cNvGraphicFramePr>
            <a:graphicFrameLocks noGrp="1"/>
          </p:cNvGraphicFramePr>
          <p:nvPr>
            <p:ph type="chart" sz="quarter" idx="13"/>
            <p:extLst>
              <p:ext uri="{D42A27DB-BD31-4B8C-83A1-F6EECF244321}">
                <p14:modId xmlns:p14="http://schemas.microsoft.com/office/powerpoint/2010/main" val="26492032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C26F70-3227-459C-BE14-7FEF3B8EFC75}"/>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ADF9BC4C-D8DA-49B4-8503-FCF37C3422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176415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AD5F9-AC84-4864-9E15-7FBB6A29F45A}"/>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D1481C86-45D0-4BC0-993F-17E0C9B98758}"/>
              </a:ext>
            </a:extLst>
          </p:cNvPr>
          <p:cNvGraphicFramePr>
            <a:graphicFrameLocks noGrp="1"/>
          </p:cNvGraphicFramePr>
          <p:nvPr>
            <p:ph type="chart" sz="quarter" idx="13"/>
            <p:extLst>
              <p:ext uri="{D42A27DB-BD31-4B8C-83A1-F6EECF244321}">
                <p14:modId xmlns:p14="http://schemas.microsoft.com/office/powerpoint/2010/main" val="16210677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D0A0DF-1C6E-4A24-BC5A-B9681776EA41}"/>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2664ED0E-4F33-4B91-9798-D69B4FA19D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163690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9FA94-39FC-46DF-A6FF-D496ED1A9983}"/>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DD21F757-2E01-4720-9DE3-E4540C8712AE}"/>
              </a:ext>
            </a:extLst>
          </p:cNvPr>
          <p:cNvGraphicFramePr>
            <a:graphicFrameLocks noGrp="1"/>
          </p:cNvGraphicFramePr>
          <p:nvPr>
            <p:ph type="chart" sz="quarter" idx="13"/>
            <p:extLst>
              <p:ext uri="{D42A27DB-BD31-4B8C-83A1-F6EECF244321}">
                <p14:modId xmlns:p14="http://schemas.microsoft.com/office/powerpoint/2010/main" val="37534721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5F862C-4A62-45F8-90FA-AF32AEAD5992}"/>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6CFC8813-974C-4EBC-8204-EA49DDEE8B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745121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5BC48-2838-4A36-8BF7-AC033A69FC90}"/>
              </a:ext>
            </a:extLst>
          </p:cNvPr>
          <p:cNvSpPr>
            <a:spLocks noGrp="1"/>
          </p:cNvSpPr>
          <p:nvPr>
            <p:ph type="title"/>
          </p:nvPr>
        </p:nvSpPr>
        <p:spPr/>
        <p:txBody>
          <a:bodyPr/>
          <a:lstStyle/>
          <a:p>
            <a:r>
              <a:rPr lang="en-US"/>
              <a:t>LinkedIn Posts Table | Tokio Marine America</a:t>
            </a:r>
          </a:p>
        </p:txBody>
      </p:sp>
      <p:graphicFrame>
        <p:nvGraphicFramePr>
          <p:cNvPr id="5" name="Table Placeholder 4">
            <a:extLst>
              <a:ext uri="{FF2B5EF4-FFF2-40B4-BE49-F238E27FC236}">
                <a16:creationId xmlns:a16="http://schemas.microsoft.com/office/drawing/2014/main" id="{A6A925C3-6BA2-4897-8C25-D8ED1460BE08}"/>
              </a:ext>
            </a:extLst>
          </p:cNvPr>
          <p:cNvGraphicFramePr>
            <a:graphicFrameLocks noGrp="1"/>
          </p:cNvGraphicFramePr>
          <p:nvPr>
            <p:ph type="tbl" sz="quarter" idx="13"/>
            <p:extLst>
              <p:ext uri="{D42A27DB-BD31-4B8C-83A1-F6EECF244321}">
                <p14:modId xmlns:p14="http://schemas.microsoft.com/office/powerpoint/2010/main" val="3602842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090867465"/>
                    </a:ext>
                  </a:extLst>
                </a:gridCol>
                <a:gridCol w="905256">
                  <a:extLst>
                    <a:ext uri="{9D8B030D-6E8A-4147-A177-3AD203B41FA5}">
                      <a16:colId xmlns:a16="http://schemas.microsoft.com/office/drawing/2014/main" val="1046920847"/>
                    </a:ext>
                  </a:extLst>
                </a:gridCol>
                <a:gridCol w="576072">
                  <a:extLst>
                    <a:ext uri="{9D8B030D-6E8A-4147-A177-3AD203B41FA5}">
                      <a16:colId xmlns:a16="http://schemas.microsoft.com/office/drawing/2014/main" val="4205212454"/>
                    </a:ext>
                  </a:extLst>
                </a:gridCol>
                <a:gridCol w="576072">
                  <a:extLst>
                    <a:ext uri="{9D8B030D-6E8A-4147-A177-3AD203B41FA5}">
                      <a16:colId xmlns:a16="http://schemas.microsoft.com/office/drawing/2014/main" val="1766337406"/>
                    </a:ext>
                  </a:extLst>
                </a:gridCol>
                <a:gridCol w="576072">
                  <a:extLst>
                    <a:ext uri="{9D8B030D-6E8A-4147-A177-3AD203B41FA5}">
                      <a16:colId xmlns:a16="http://schemas.microsoft.com/office/drawing/2014/main" val="4060196237"/>
                    </a:ext>
                  </a:extLst>
                </a:gridCol>
                <a:gridCol w="576072">
                  <a:extLst>
                    <a:ext uri="{9D8B030D-6E8A-4147-A177-3AD203B41FA5}">
                      <a16:colId xmlns:a16="http://schemas.microsoft.com/office/drawing/2014/main" val="3057126637"/>
                    </a:ext>
                  </a:extLst>
                </a:gridCol>
                <a:gridCol w="576072">
                  <a:extLst>
                    <a:ext uri="{9D8B030D-6E8A-4147-A177-3AD203B41FA5}">
                      <a16:colId xmlns:a16="http://schemas.microsoft.com/office/drawing/2014/main" val="2368300713"/>
                    </a:ext>
                  </a:extLst>
                </a:gridCol>
                <a:gridCol w="576072">
                  <a:extLst>
                    <a:ext uri="{9D8B030D-6E8A-4147-A177-3AD203B41FA5}">
                      <a16:colId xmlns:a16="http://schemas.microsoft.com/office/drawing/2014/main" val="2109439606"/>
                    </a:ext>
                  </a:extLst>
                </a:gridCol>
                <a:gridCol w="576072">
                  <a:extLst>
                    <a:ext uri="{9D8B030D-6E8A-4147-A177-3AD203B41FA5}">
                      <a16:colId xmlns:a16="http://schemas.microsoft.com/office/drawing/2014/main" val="275253995"/>
                    </a:ext>
                  </a:extLst>
                </a:gridCol>
                <a:gridCol w="576072">
                  <a:extLst>
                    <a:ext uri="{9D8B030D-6E8A-4147-A177-3AD203B41FA5}">
                      <a16:colId xmlns:a16="http://schemas.microsoft.com/office/drawing/2014/main" val="299390906"/>
                    </a:ext>
                  </a:extLst>
                </a:gridCol>
                <a:gridCol w="576072">
                  <a:extLst>
                    <a:ext uri="{9D8B030D-6E8A-4147-A177-3AD203B41FA5}">
                      <a16:colId xmlns:a16="http://schemas.microsoft.com/office/drawing/2014/main" val="3384209781"/>
                    </a:ext>
                  </a:extLst>
                </a:gridCol>
              </a:tblGrid>
              <a:tr h="370840">
                <a:tc>
                  <a:txBody>
                    <a:bodyPr/>
                    <a:lstStyle/>
                    <a:p>
                      <a:r>
                        <a:rPr lang="en-US" sz="1000"/>
                        <a:t>Post</a:t>
                      </a:r>
                    </a:p>
                  </a:txBody>
                  <a:tcPr/>
                </a:tc>
                <a:tc>
                  <a:txBody>
                    <a:bodyPr/>
                    <a:lstStyle/>
                    <a:p>
                      <a:r>
                        <a:rPr lang="en-US" sz="1000"/>
                        <a:t>Published at</a:t>
                      </a:r>
                    </a:p>
                  </a:txBody>
                  <a:tcPr/>
                </a:tc>
                <a:tc>
                  <a:txBody>
                    <a:bodyPr/>
                    <a:lstStyle/>
                    <a:p>
                      <a:r>
                        <a:rPr lang="en-US" sz="1000"/>
                        <a:t>Type</a:t>
                      </a:r>
                    </a:p>
                  </a:txBody>
                  <a:tcPr/>
                </a:tc>
                <a:tc>
                  <a:txBody>
                    <a:bodyPr/>
                    <a:lstStyle/>
                    <a:p>
                      <a:r>
                        <a:rPr lang="en-US" sz="1000"/>
                        <a:t>Total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Reach</a:t>
                      </a:r>
                    </a:p>
                  </a:txBody>
                  <a:tcPr/>
                </a:tc>
                <a:tc>
                  <a:txBody>
                    <a:bodyPr/>
                    <a:lstStyle/>
                    <a:p>
                      <a:r>
                        <a:rPr lang="en-US" sz="1000"/>
                        <a:t>Video Views</a:t>
                      </a:r>
                    </a:p>
                  </a:txBody>
                  <a:tcPr/>
                </a:tc>
                <a:extLst>
                  <a:ext uri="{0D108BD9-81ED-4DB2-BD59-A6C34878D82A}">
                    <a16:rowId xmlns:a16="http://schemas.microsoft.com/office/drawing/2014/main" val="3281790271"/>
                  </a:ext>
                </a:extLst>
              </a:tr>
              <a:tr h="370840">
                <a:tc>
                  <a:txBody>
                    <a:bodyPr/>
                    <a:lstStyle/>
                    <a:p>
                      <a:r>
                        <a:rPr lang="en-US" sz="1000"/>
                        <a:t>06/04/2025 16:33:49</a:t>
                      </a:r>
                    </a:p>
                  </a:txBody>
                  <a:tcPr/>
                </a:tc>
                <a:tc>
                  <a:txBody>
                    <a:bodyPr/>
                    <a:lstStyle/>
                    <a:p>
                      <a:r>
                        <a:rPr lang="en-US" sz="1000"/>
                        <a:t>06/04/2025 16:33:49</a:t>
                      </a:r>
                    </a:p>
                  </a:txBody>
                  <a:tcPr/>
                </a:tc>
                <a:tc>
                  <a:txBody>
                    <a:bodyPr/>
                    <a:lstStyle/>
                    <a:p>
                      <a:r>
                        <a:rPr lang="en-US" sz="1000"/>
                        <a:t>Image</a:t>
                      </a:r>
                    </a:p>
                  </a:txBody>
                  <a:tcPr/>
                </a:tc>
                <a:tc>
                  <a:txBody>
                    <a:bodyPr/>
                    <a:lstStyle/>
                    <a:p>
                      <a:r>
                        <a:rPr lang="en-US" sz="1000"/>
                        <a:t>117</a:t>
                      </a:r>
                    </a:p>
                  </a:txBody>
                  <a:tcPr/>
                </a:tc>
                <a:tc>
                  <a:txBody>
                    <a:bodyPr/>
                    <a:lstStyle/>
                    <a:p>
                      <a:r>
                        <a:rPr lang="en-US" sz="1000"/>
                        <a:t>0</a:t>
                      </a:r>
                    </a:p>
                  </a:txBody>
                  <a:tcPr/>
                </a:tc>
                <a:tc>
                  <a:txBody>
                    <a:bodyPr/>
                    <a:lstStyle/>
                    <a:p>
                      <a:r>
                        <a:rPr lang="en-US" sz="1000"/>
                        <a:t>0</a:t>
                      </a:r>
                    </a:p>
                  </a:txBody>
                  <a:tcPr/>
                </a:tc>
                <a:tc>
                  <a:txBody>
                    <a:bodyPr/>
                    <a:lstStyle/>
                    <a:p>
                      <a:r>
                        <a:rPr lang="en-US" sz="1000"/>
                        <a:t>228</a:t>
                      </a:r>
                    </a:p>
                  </a:txBody>
                  <a:tcPr/>
                </a:tc>
                <a:tc>
                  <a:txBody>
                    <a:bodyPr/>
                    <a:lstStyle/>
                    <a:p>
                      <a:r>
                        <a:rPr lang="en-US" sz="1000"/>
                        <a:t>7.0595457335789 %</a:t>
                      </a:r>
                    </a:p>
                  </a:txBody>
                  <a:tcPr/>
                </a:tc>
                <a:tc>
                  <a:txBody>
                    <a:bodyPr/>
                    <a:lstStyle/>
                    <a:p>
                      <a:r>
                        <a:rPr lang="en-US" sz="1000"/>
                        <a:t>4887</a:t>
                      </a:r>
                    </a:p>
                  </a:txBody>
                  <a:tcPr/>
                </a:tc>
                <a:tc>
                  <a:txBody>
                    <a:bodyPr/>
                    <a:lstStyle/>
                    <a:p>
                      <a:r>
                        <a:rPr lang="en-US" sz="1000"/>
                        <a:t>3036</a:t>
                      </a:r>
                    </a:p>
                  </a:txBody>
                  <a:tcPr/>
                </a:tc>
                <a:tc>
                  <a:txBody>
                    <a:bodyPr/>
                    <a:lstStyle/>
                    <a:p>
                      <a:r>
                        <a:rPr lang="en-US" sz="1000"/>
                        <a:t>n/a</a:t>
                      </a:r>
                    </a:p>
                  </a:txBody>
                  <a:tcPr/>
                </a:tc>
                <a:extLst>
                  <a:ext uri="{0D108BD9-81ED-4DB2-BD59-A6C34878D82A}">
                    <a16:rowId xmlns:a16="http://schemas.microsoft.com/office/drawing/2014/main" val="298584458"/>
                  </a:ext>
                </a:extLst>
              </a:tr>
              <a:tr h="370840">
                <a:tc>
                  <a:txBody>
                    <a:bodyPr/>
                    <a:lstStyle/>
                    <a:p>
                      <a:r>
                        <a:rPr lang="en-US" sz="1000"/>
                        <a:t>06/06/2025 14:03:27</a:t>
                      </a:r>
                    </a:p>
                  </a:txBody>
                  <a:tcPr/>
                </a:tc>
                <a:tc>
                  <a:txBody>
                    <a:bodyPr/>
                    <a:lstStyle/>
                    <a:p>
                      <a:r>
                        <a:rPr lang="en-US" sz="1000"/>
                        <a:t>06/06/2025 14:03:27</a:t>
                      </a:r>
                    </a:p>
                  </a:txBody>
                  <a:tcPr/>
                </a:tc>
                <a:tc>
                  <a:txBody>
                    <a:bodyPr/>
                    <a:lstStyle/>
                    <a:p>
                      <a:r>
                        <a:rPr lang="en-US" sz="1000"/>
                        <a:t>Gallery</a:t>
                      </a:r>
                    </a:p>
                  </a:txBody>
                  <a:tcPr/>
                </a:tc>
                <a:tc>
                  <a:txBody>
                    <a:bodyPr/>
                    <a:lstStyle/>
                    <a:p>
                      <a:r>
                        <a:rPr lang="en-US" sz="1000"/>
                        <a:t>69</a:t>
                      </a:r>
                    </a:p>
                  </a:txBody>
                  <a:tcPr/>
                </a:tc>
                <a:tc>
                  <a:txBody>
                    <a:bodyPr/>
                    <a:lstStyle/>
                    <a:p>
                      <a:r>
                        <a:rPr lang="en-US" sz="1000"/>
                        <a:t>1</a:t>
                      </a:r>
                    </a:p>
                  </a:txBody>
                  <a:tcPr/>
                </a:tc>
                <a:tc>
                  <a:txBody>
                    <a:bodyPr/>
                    <a:lstStyle/>
                    <a:p>
                      <a:r>
                        <a:rPr lang="en-US" sz="1000"/>
                        <a:t>0</a:t>
                      </a:r>
                    </a:p>
                  </a:txBody>
                  <a:tcPr/>
                </a:tc>
                <a:tc>
                  <a:txBody>
                    <a:bodyPr/>
                    <a:lstStyle/>
                    <a:p>
                      <a:r>
                        <a:rPr lang="en-US" sz="1000"/>
                        <a:t>349</a:t>
                      </a:r>
                    </a:p>
                  </a:txBody>
                  <a:tcPr/>
                </a:tc>
                <a:tc>
                  <a:txBody>
                    <a:bodyPr/>
                    <a:lstStyle/>
                    <a:p>
                      <a:r>
                        <a:rPr lang="en-US" sz="1000"/>
                        <a:t>19.588592800374 %</a:t>
                      </a:r>
                    </a:p>
                  </a:txBody>
                  <a:tcPr/>
                </a:tc>
                <a:tc>
                  <a:txBody>
                    <a:bodyPr/>
                    <a:lstStyle/>
                    <a:p>
                      <a:r>
                        <a:rPr lang="en-US" sz="1000"/>
                        <a:t>2139</a:t>
                      </a:r>
                    </a:p>
                  </a:txBody>
                  <a:tcPr/>
                </a:tc>
                <a:tc>
                  <a:txBody>
                    <a:bodyPr/>
                    <a:lstStyle/>
                    <a:p>
                      <a:r>
                        <a:rPr lang="en-US" sz="1000"/>
                        <a:t>1103</a:t>
                      </a:r>
                    </a:p>
                  </a:txBody>
                  <a:tcPr/>
                </a:tc>
                <a:tc>
                  <a:txBody>
                    <a:bodyPr/>
                    <a:lstStyle/>
                    <a:p>
                      <a:r>
                        <a:rPr lang="en-US" sz="1000"/>
                        <a:t>n/a</a:t>
                      </a:r>
                    </a:p>
                  </a:txBody>
                  <a:tcPr/>
                </a:tc>
                <a:extLst>
                  <a:ext uri="{0D108BD9-81ED-4DB2-BD59-A6C34878D82A}">
                    <a16:rowId xmlns:a16="http://schemas.microsoft.com/office/drawing/2014/main" val="2864079885"/>
                  </a:ext>
                </a:extLst>
              </a:tr>
              <a:tr h="370840">
                <a:tc>
                  <a:txBody>
                    <a:bodyPr/>
                    <a:lstStyle/>
                    <a:p>
                      <a:r>
                        <a:rPr lang="en-US" sz="1000"/>
                        <a:t>06/13/2025 15:02:45</a:t>
                      </a:r>
                    </a:p>
                  </a:txBody>
                  <a:tcPr/>
                </a:tc>
                <a:tc>
                  <a:txBody>
                    <a:bodyPr/>
                    <a:lstStyle/>
                    <a:p>
                      <a:r>
                        <a:rPr lang="en-US" sz="1000"/>
                        <a:t>06/13/2025 15:02:45</a:t>
                      </a:r>
                    </a:p>
                  </a:txBody>
                  <a:tcPr/>
                </a:tc>
                <a:tc>
                  <a:txBody>
                    <a:bodyPr/>
                    <a:lstStyle/>
                    <a:p>
                      <a:r>
                        <a:rPr lang="en-US" sz="1000"/>
                        <a:t>Image</a:t>
                      </a:r>
                    </a:p>
                  </a:txBody>
                  <a:tcPr/>
                </a:tc>
                <a:tc>
                  <a:txBody>
                    <a:bodyPr/>
                    <a:lstStyle/>
                    <a:p>
                      <a:r>
                        <a:rPr lang="en-US" sz="1000"/>
                        <a:t>68</a:t>
                      </a:r>
                    </a:p>
                  </a:txBody>
                  <a:tcPr/>
                </a:tc>
                <a:tc>
                  <a:txBody>
                    <a:bodyPr/>
                    <a:lstStyle/>
                    <a:p>
                      <a:r>
                        <a:rPr lang="en-US" sz="1000"/>
                        <a:t>0</a:t>
                      </a:r>
                    </a:p>
                  </a:txBody>
                  <a:tcPr/>
                </a:tc>
                <a:tc>
                  <a:txBody>
                    <a:bodyPr/>
                    <a:lstStyle/>
                    <a:p>
                      <a:r>
                        <a:rPr lang="en-US" sz="1000"/>
                        <a:t>7</a:t>
                      </a:r>
                    </a:p>
                  </a:txBody>
                  <a:tcPr/>
                </a:tc>
                <a:tc>
                  <a:txBody>
                    <a:bodyPr/>
                    <a:lstStyle/>
                    <a:p>
                      <a:r>
                        <a:rPr lang="en-US" sz="1000"/>
                        <a:t>349</a:t>
                      </a:r>
                    </a:p>
                  </a:txBody>
                  <a:tcPr/>
                </a:tc>
                <a:tc>
                  <a:txBody>
                    <a:bodyPr/>
                    <a:lstStyle/>
                    <a:p>
                      <a:r>
                        <a:rPr lang="en-US" sz="1000"/>
                        <a:t>8.3546798029557 %</a:t>
                      </a:r>
                    </a:p>
                  </a:txBody>
                  <a:tcPr/>
                </a:tc>
                <a:tc>
                  <a:txBody>
                    <a:bodyPr/>
                    <a:lstStyle/>
                    <a:p>
                      <a:r>
                        <a:rPr lang="en-US" sz="1000"/>
                        <a:t>5075</a:t>
                      </a:r>
                    </a:p>
                  </a:txBody>
                  <a:tcPr/>
                </a:tc>
                <a:tc>
                  <a:txBody>
                    <a:bodyPr/>
                    <a:lstStyle/>
                    <a:p>
                      <a:r>
                        <a:rPr lang="en-US" sz="1000"/>
                        <a:t>2917</a:t>
                      </a:r>
                    </a:p>
                  </a:txBody>
                  <a:tcPr/>
                </a:tc>
                <a:tc>
                  <a:txBody>
                    <a:bodyPr/>
                    <a:lstStyle/>
                    <a:p>
                      <a:r>
                        <a:rPr lang="en-US" sz="1000"/>
                        <a:t>n/a</a:t>
                      </a:r>
                    </a:p>
                  </a:txBody>
                  <a:tcPr/>
                </a:tc>
                <a:extLst>
                  <a:ext uri="{0D108BD9-81ED-4DB2-BD59-A6C34878D82A}">
                    <a16:rowId xmlns:a16="http://schemas.microsoft.com/office/drawing/2014/main" val="382159256"/>
                  </a:ext>
                </a:extLst>
              </a:tr>
            </a:tbl>
          </a:graphicData>
        </a:graphic>
      </p:graphicFrame>
      <p:sp>
        <p:nvSpPr>
          <p:cNvPr id="4" name="Text Placeholder 3">
            <a:extLst>
              <a:ext uri="{FF2B5EF4-FFF2-40B4-BE49-F238E27FC236}">
                <a16:creationId xmlns:a16="http://schemas.microsoft.com/office/drawing/2014/main" id="{128738C5-55A0-498A-9928-36B174443C0A}"/>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17558435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838D9-95F4-4C59-A841-8B609EDFAB65}"/>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692C5EB9-7B9B-4A7D-A4D9-BBFE8DA951EB}"/>
              </a:ext>
            </a:extLst>
          </p:cNvPr>
          <p:cNvGraphicFramePr>
            <a:graphicFrameLocks noGrp="1"/>
          </p:cNvGraphicFramePr>
          <p:nvPr>
            <p:ph type="tbl" sz="quarter" idx="13"/>
            <p:extLst>
              <p:ext uri="{D42A27DB-BD31-4B8C-83A1-F6EECF244321}">
                <p14:modId xmlns:p14="http://schemas.microsoft.com/office/powerpoint/2010/main" val="1918878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728173746"/>
                    </a:ext>
                  </a:extLst>
                </a:gridCol>
                <a:gridCol w="576072">
                  <a:extLst>
                    <a:ext uri="{9D8B030D-6E8A-4147-A177-3AD203B41FA5}">
                      <a16:colId xmlns:a16="http://schemas.microsoft.com/office/drawing/2014/main" val="3752302713"/>
                    </a:ext>
                  </a:extLst>
                </a:gridCol>
                <a:gridCol w="576072">
                  <a:extLst>
                    <a:ext uri="{9D8B030D-6E8A-4147-A177-3AD203B41FA5}">
                      <a16:colId xmlns:a16="http://schemas.microsoft.com/office/drawing/2014/main" val="2481207823"/>
                    </a:ext>
                  </a:extLst>
                </a:gridCol>
                <a:gridCol w="576072">
                  <a:extLst>
                    <a:ext uri="{9D8B030D-6E8A-4147-A177-3AD203B41FA5}">
                      <a16:colId xmlns:a16="http://schemas.microsoft.com/office/drawing/2014/main" val="2732586730"/>
                    </a:ext>
                  </a:extLst>
                </a:gridCol>
                <a:gridCol w="576072">
                  <a:extLst>
                    <a:ext uri="{9D8B030D-6E8A-4147-A177-3AD203B41FA5}">
                      <a16:colId xmlns:a16="http://schemas.microsoft.com/office/drawing/2014/main" val="3209484229"/>
                    </a:ext>
                  </a:extLst>
                </a:gridCol>
                <a:gridCol w="576072">
                  <a:extLst>
                    <a:ext uri="{9D8B030D-6E8A-4147-A177-3AD203B41FA5}">
                      <a16:colId xmlns:a16="http://schemas.microsoft.com/office/drawing/2014/main" val="1632500612"/>
                    </a:ext>
                  </a:extLst>
                </a:gridCol>
                <a:gridCol w="576072">
                  <a:extLst>
                    <a:ext uri="{9D8B030D-6E8A-4147-A177-3AD203B41FA5}">
                      <a16:colId xmlns:a16="http://schemas.microsoft.com/office/drawing/2014/main" val="2511057514"/>
                    </a:ext>
                  </a:extLst>
                </a:gridCol>
                <a:gridCol w="576072">
                  <a:extLst>
                    <a:ext uri="{9D8B030D-6E8A-4147-A177-3AD203B41FA5}">
                      <a16:colId xmlns:a16="http://schemas.microsoft.com/office/drawing/2014/main" val="1566517790"/>
                    </a:ext>
                  </a:extLst>
                </a:gridCol>
                <a:gridCol w="576072">
                  <a:extLst>
                    <a:ext uri="{9D8B030D-6E8A-4147-A177-3AD203B41FA5}">
                      <a16:colId xmlns:a16="http://schemas.microsoft.com/office/drawing/2014/main" val="3566533449"/>
                    </a:ext>
                  </a:extLst>
                </a:gridCol>
                <a:gridCol w="576072">
                  <a:extLst>
                    <a:ext uri="{9D8B030D-6E8A-4147-A177-3AD203B41FA5}">
                      <a16:colId xmlns:a16="http://schemas.microsoft.com/office/drawing/2014/main" val="3825970213"/>
                    </a:ext>
                  </a:extLst>
                </a:gridCol>
                <a:gridCol w="576072">
                  <a:extLst>
                    <a:ext uri="{9D8B030D-6E8A-4147-A177-3AD203B41FA5}">
                      <a16:colId xmlns:a16="http://schemas.microsoft.com/office/drawing/2014/main" val="401124357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2701607593"/>
                  </a:ext>
                </a:extLst>
              </a:tr>
              <a:tr h="370840">
                <a:tc>
                  <a:txBody>
                    <a:bodyPr/>
                    <a:lstStyle/>
                    <a:p>
                      <a:r>
                        <a:rPr lang="en-US" sz="1000"/>
                        <a:t>tmamerica</a:t>
                      </a:r>
                    </a:p>
                  </a:txBody>
                  <a:tcPr/>
                </a:tc>
                <a:tc>
                  <a:txBody>
                    <a:bodyPr/>
                    <a:lstStyle/>
                    <a:p>
                      <a:r>
                        <a:rPr lang="en-US" sz="1000"/>
                        <a:t>615</a:t>
                      </a:r>
                    </a:p>
                  </a:txBody>
                  <a:tcPr/>
                </a:tc>
                <a:tc>
                  <a:txBody>
                    <a:bodyPr/>
                    <a:lstStyle/>
                    <a:p>
                      <a:r>
                        <a:rPr lang="en-US" sz="1000"/>
                        <a:t>7</a:t>
                      </a:r>
                    </a:p>
                  </a:txBody>
                  <a:tcPr/>
                </a:tc>
                <a:tc>
                  <a:txBody>
                    <a:bodyPr/>
                    <a:lstStyle/>
                    <a:p>
                      <a:r>
                        <a:rPr lang="en-US" sz="1000"/>
                        <a:t>4</a:t>
                      </a:r>
                    </a:p>
                  </a:txBody>
                  <a:tcPr/>
                </a:tc>
                <a:tc>
                  <a:txBody>
                    <a:bodyPr/>
                    <a:lstStyle/>
                    <a:p>
                      <a:r>
                        <a:rPr lang="en-US" sz="1000"/>
                        <a:t>2</a:t>
                      </a:r>
                    </a:p>
                  </a:txBody>
                  <a:tcPr/>
                </a:tc>
                <a:tc>
                  <a:txBody>
                    <a:bodyPr/>
                    <a:lstStyle/>
                    <a:p>
                      <a:r>
                        <a:rPr lang="en-US" sz="1000"/>
                        <a:t>0</a:t>
                      </a:r>
                    </a:p>
                  </a:txBody>
                  <a:tcPr/>
                </a:tc>
                <a:tc>
                  <a:txBody>
                    <a:bodyPr/>
                    <a:lstStyle/>
                    <a:p>
                      <a:r>
                        <a:rPr lang="en-US" sz="1000"/>
                        <a:t>1</a:t>
                      </a:r>
                    </a:p>
                  </a:txBody>
                  <a:tcPr/>
                </a:tc>
                <a:tc>
                  <a:txBody>
                    <a:bodyPr/>
                    <a:lstStyle/>
                    <a:p>
                      <a:r>
                        <a:rPr lang="en-US" sz="1000"/>
                        <a:t>7</a:t>
                      </a:r>
                    </a:p>
                  </a:txBody>
                  <a:tcPr/>
                </a:tc>
                <a:tc>
                  <a:txBody>
                    <a:bodyPr/>
                    <a:lstStyle/>
                    <a:p>
                      <a:r>
                        <a:rPr lang="en-US" sz="1000"/>
                        <a:t>52</a:t>
                      </a:r>
                    </a:p>
                  </a:txBody>
                  <a:tcPr/>
                </a:tc>
                <a:tc>
                  <a:txBody>
                    <a:bodyPr/>
                    <a:lstStyle/>
                    <a:p>
                      <a:r>
                        <a:rPr lang="en-US" sz="1000"/>
                        <a:t>2</a:t>
                      </a:r>
                    </a:p>
                  </a:txBody>
                  <a:tcPr/>
                </a:tc>
                <a:tc>
                  <a:txBody>
                    <a:bodyPr/>
                    <a:lstStyle/>
                    <a:p>
                      <a:r>
                        <a:rPr lang="en-US" sz="1000"/>
                        <a:t>1.2626 %</a:t>
                      </a:r>
                    </a:p>
                  </a:txBody>
                  <a:tcPr/>
                </a:tc>
                <a:extLst>
                  <a:ext uri="{0D108BD9-81ED-4DB2-BD59-A6C34878D82A}">
                    <a16:rowId xmlns:a16="http://schemas.microsoft.com/office/drawing/2014/main" val="3050663633"/>
                  </a:ext>
                </a:extLst>
              </a:tr>
            </a:tbl>
          </a:graphicData>
        </a:graphic>
      </p:graphicFrame>
      <p:sp>
        <p:nvSpPr>
          <p:cNvPr id="4" name="Text Placeholder 3">
            <a:extLst>
              <a:ext uri="{FF2B5EF4-FFF2-40B4-BE49-F238E27FC236}">
                <a16:creationId xmlns:a16="http://schemas.microsoft.com/office/drawing/2014/main" id="{EAAA5CF2-9506-4AED-B86F-79E6EC2F9330}"/>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35808655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4FAE7-8DD5-4340-9961-58B2E0380D6D}"/>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FBE75790-CBDE-42AC-B9F1-F78BFC70D62A}"/>
              </a:ext>
            </a:extLst>
          </p:cNvPr>
          <p:cNvGraphicFramePr>
            <a:graphicFrameLocks noGrp="1"/>
          </p:cNvGraphicFramePr>
          <p:nvPr>
            <p:ph type="chart" sz="quarter" idx="13"/>
            <p:extLst>
              <p:ext uri="{D42A27DB-BD31-4B8C-83A1-F6EECF244321}">
                <p14:modId xmlns:p14="http://schemas.microsoft.com/office/powerpoint/2010/main" val="30327999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860417-7853-4FF0-B371-96326C48B9EB}"/>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9C882707-9539-4B22-BE66-E51C53133D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1785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49363-60EB-484B-8CE4-1D5665FC3E4C}"/>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6DF6F743-F9A6-4B02-AD81-431B5C455897}"/>
              </a:ext>
            </a:extLst>
          </p:cNvPr>
          <p:cNvGraphicFramePr>
            <a:graphicFrameLocks noGrp="1"/>
          </p:cNvGraphicFramePr>
          <p:nvPr>
            <p:ph type="chart" sz="quarter" idx="13"/>
            <p:extLst>
              <p:ext uri="{D42A27DB-BD31-4B8C-83A1-F6EECF244321}">
                <p14:modId xmlns:p14="http://schemas.microsoft.com/office/powerpoint/2010/main" val="20115932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2B035F-3CF3-4991-9011-D2E551804714}"/>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677CA8B6-1935-4DF1-A2B9-56003B78D9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976359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B7457-725A-4AB6-AE70-DCCCF5ED4BF7}"/>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EA413E01-D501-4EF8-8B5C-2B2C79438D3A}"/>
              </a:ext>
            </a:extLst>
          </p:cNvPr>
          <p:cNvGraphicFramePr>
            <a:graphicFrameLocks noGrp="1"/>
          </p:cNvGraphicFramePr>
          <p:nvPr>
            <p:ph type="chart" sz="quarter" idx="13"/>
            <p:extLst>
              <p:ext uri="{D42A27DB-BD31-4B8C-83A1-F6EECF244321}">
                <p14:modId xmlns:p14="http://schemas.microsoft.com/office/powerpoint/2010/main" val="38213815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7966BA-38F3-4945-ABB8-FD62A7149F70}"/>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A479D7A5-1130-44E2-9E04-109F99D3A4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715209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6B765-F0EB-4551-8CC1-B0BF8ADF18C0}"/>
              </a:ext>
            </a:extLst>
          </p:cNvPr>
          <p:cNvSpPr>
            <a:spLocks noGrp="1"/>
          </p:cNvSpPr>
          <p:nvPr>
            <p:ph type="title"/>
          </p:nvPr>
        </p:nvSpPr>
        <p:spPr/>
        <p:txBody>
          <a:bodyPr/>
          <a:lstStyle/>
          <a:p>
            <a:r>
              <a:rPr lang="en-US"/>
              <a:t>Instagram Impressions | Tokio Marine America</a:t>
            </a:r>
          </a:p>
        </p:txBody>
      </p:sp>
      <p:graphicFrame>
        <p:nvGraphicFramePr>
          <p:cNvPr id="6" name="Chart Placeholder 5">
            <a:extLst>
              <a:ext uri="{FF2B5EF4-FFF2-40B4-BE49-F238E27FC236}">
                <a16:creationId xmlns:a16="http://schemas.microsoft.com/office/drawing/2014/main" id="{6B31D6EF-BC44-4EAC-B0C3-E977FDAB7879}"/>
              </a:ext>
            </a:extLst>
          </p:cNvPr>
          <p:cNvGraphicFramePr>
            <a:graphicFrameLocks noGrp="1"/>
          </p:cNvGraphicFramePr>
          <p:nvPr>
            <p:ph type="chart" sz="quarter" idx="13"/>
            <p:extLst>
              <p:ext uri="{D42A27DB-BD31-4B8C-83A1-F6EECF244321}">
                <p14:modId xmlns:p14="http://schemas.microsoft.com/office/powerpoint/2010/main" val="2958730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A73A87-452C-4C43-871F-C226EAFC9BFE}"/>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9632D123-86BC-4BA9-9AF0-C0B362A1D2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225193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DB972-F392-4F1D-8C76-43EED12A9CAB}"/>
              </a:ext>
            </a:extLst>
          </p:cNvPr>
          <p:cNvSpPr>
            <a:spLocks noGrp="1"/>
          </p:cNvSpPr>
          <p:nvPr>
            <p:ph type="title"/>
          </p:nvPr>
        </p:nvSpPr>
        <p:spPr/>
        <p:txBody>
          <a:bodyPr/>
          <a:lstStyle/>
          <a:p>
            <a:r>
              <a:rPr lang="en-US"/>
              <a:t>Instagram Posts Table | Tokio Marine America</a:t>
            </a:r>
          </a:p>
        </p:txBody>
      </p:sp>
      <p:graphicFrame>
        <p:nvGraphicFramePr>
          <p:cNvPr id="5" name="Table Placeholder 4">
            <a:extLst>
              <a:ext uri="{FF2B5EF4-FFF2-40B4-BE49-F238E27FC236}">
                <a16:creationId xmlns:a16="http://schemas.microsoft.com/office/drawing/2014/main" id="{127928D4-1734-4533-8E6A-F6D06C4D493C}"/>
              </a:ext>
            </a:extLst>
          </p:cNvPr>
          <p:cNvGraphicFramePr>
            <a:graphicFrameLocks noGrp="1"/>
          </p:cNvGraphicFramePr>
          <p:nvPr>
            <p:ph type="tbl" sz="quarter" idx="13"/>
            <p:extLst>
              <p:ext uri="{D42A27DB-BD31-4B8C-83A1-F6EECF244321}">
                <p14:modId xmlns:p14="http://schemas.microsoft.com/office/powerpoint/2010/main" val="2299219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165705827"/>
                    </a:ext>
                  </a:extLst>
                </a:gridCol>
                <a:gridCol w="822960">
                  <a:extLst>
                    <a:ext uri="{9D8B030D-6E8A-4147-A177-3AD203B41FA5}">
                      <a16:colId xmlns:a16="http://schemas.microsoft.com/office/drawing/2014/main" val="3439398283"/>
                    </a:ext>
                  </a:extLst>
                </a:gridCol>
                <a:gridCol w="411480">
                  <a:extLst>
                    <a:ext uri="{9D8B030D-6E8A-4147-A177-3AD203B41FA5}">
                      <a16:colId xmlns:a16="http://schemas.microsoft.com/office/drawing/2014/main" val="561478836"/>
                    </a:ext>
                  </a:extLst>
                </a:gridCol>
                <a:gridCol w="411480">
                  <a:extLst>
                    <a:ext uri="{9D8B030D-6E8A-4147-A177-3AD203B41FA5}">
                      <a16:colId xmlns:a16="http://schemas.microsoft.com/office/drawing/2014/main" val="3696645090"/>
                    </a:ext>
                  </a:extLst>
                </a:gridCol>
                <a:gridCol w="411480">
                  <a:extLst>
                    <a:ext uri="{9D8B030D-6E8A-4147-A177-3AD203B41FA5}">
                      <a16:colId xmlns:a16="http://schemas.microsoft.com/office/drawing/2014/main" val="3680357321"/>
                    </a:ext>
                  </a:extLst>
                </a:gridCol>
                <a:gridCol w="411480">
                  <a:extLst>
                    <a:ext uri="{9D8B030D-6E8A-4147-A177-3AD203B41FA5}">
                      <a16:colId xmlns:a16="http://schemas.microsoft.com/office/drawing/2014/main" val="792908451"/>
                    </a:ext>
                  </a:extLst>
                </a:gridCol>
                <a:gridCol w="411480">
                  <a:extLst>
                    <a:ext uri="{9D8B030D-6E8A-4147-A177-3AD203B41FA5}">
                      <a16:colId xmlns:a16="http://schemas.microsoft.com/office/drawing/2014/main" val="1901040435"/>
                    </a:ext>
                  </a:extLst>
                </a:gridCol>
                <a:gridCol w="411480">
                  <a:extLst>
                    <a:ext uri="{9D8B030D-6E8A-4147-A177-3AD203B41FA5}">
                      <a16:colId xmlns:a16="http://schemas.microsoft.com/office/drawing/2014/main" val="1462297173"/>
                    </a:ext>
                  </a:extLst>
                </a:gridCol>
                <a:gridCol w="411480">
                  <a:extLst>
                    <a:ext uri="{9D8B030D-6E8A-4147-A177-3AD203B41FA5}">
                      <a16:colId xmlns:a16="http://schemas.microsoft.com/office/drawing/2014/main" val="3216857873"/>
                    </a:ext>
                  </a:extLst>
                </a:gridCol>
                <a:gridCol w="411480">
                  <a:extLst>
                    <a:ext uri="{9D8B030D-6E8A-4147-A177-3AD203B41FA5}">
                      <a16:colId xmlns:a16="http://schemas.microsoft.com/office/drawing/2014/main" val="4079588583"/>
                    </a:ext>
                  </a:extLst>
                </a:gridCol>
                <a:gridCol w="411480">
                  <a:extLst>
                    <a:ext uri="{9D8B030D-6E8A-4147-A177-3AD203B41FA5}">
                      <a16:colId xmlns:a16="http://schemas.microsoft.com/office/drawing/2014/main" val="3130328617"/>
                    </a:ext>
                  </a:extLst>
                </a:gridCol>
                <a:gridCol w="411480">
                  <a:extLst>
                    <a:ext uri="{9D8B030D-6E8A-4147-A177-3AD203B41FA5}">
                      <a16:colId xmlns:a16="http://schemas.microsoft.com/office/drawing/2014/main" val="1214117293"/>
                    </a:ext>
                  </a:extLst>
                </a:gridCol>
                <a:gridCol w="411480">
                  <a:extLst>
                    <a:ext uri="{9D8B030D-6E8A-4147-A177-3AD203B41FA5}">
                      <a16:colId xmlns:a16="http://schemas.microsoft.com/office/drawing/2014/main" val="553023091"/>
                    </a:ext>
                  </a:extLst>
                </a:gridCol>
                <a:gridCol w="411480">
                  <a:extLst>
                    <a:ext uri="{9D8B030D-6E8A-4147-A177-3AD203B41FA5}">
                      <a16:colId xmlns:a16="http://schemas.microsoft.com/office/drawing/2014/main" val="2744251528"/>
                    </a:ext>
                  </a:extLst>
                </a:gridCol>
                <a:gridCol w="411480">
                  <a:extLst>
                    <a:ext uri="{9D8B030D-6E8A-4147-A177-3AD203B41FA5}">
                      <a16:colId xmlns:a16="http://schemas.microsoft.com/office/drawing/2014/main" val="1345283976"/>
                    </a:ext>
                  </a:extLst>
                </a:gridCol>
                <a:gridCol w="411480">
                  <a:extLst>
                    <a:ext uri="{9D8B030D-6E8A-4147-A177-3AD203B41FA5}">
                      <a16:colId xmlns:a16="http://schemas.microsoft.com/office/drawing/2014/main" val="4102175669"/>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Type</a:t>
                      </a:r>
                    </a:p>
                  </a:txBody>
                  <a:tcPr/>
                </a:tc>
                <a:tc>
                  <a:txBody>
                    <a:bodyPr/>
                    <a:lstStyle/>
                    <a:p>
                      <a:r>
                        <a:rPr lang="en-US" sz="1000"/>
                        <a:t>Views</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Shares (Organic)</a:t>
                      </a:r>
                    </a:p>
                  </a:txBody>
                  <a:tcPr/>
                </a:tc>
                <a:tc>
                  <a:txBody>
                    <a:bodyPr/>
                    <a:lstStyle/>
                    <a:p>
                      <a:r>
                        <a:rPr lang="en-US" sz="1000"/>
                        <a:t>Engagements (Organic)</a:t>
                      </a:r>
                    </a:p>
                  </a:txBody>
                  <a:tcPr/>
                </a:tc>
                <a:tc>
                  <a:txBody>
                    <a:bodyPr/>
                    <a:lstStyle/>
                    <a:p>
                      <a:r>
                        <a:rPr lang="en-US" sz="1000"/>
                        <a:t>Engagement Rate (Organic)</a:t>
                      </a:r>
                    </a:p>
                  </a:txBody>
                  <a:tcPr/>
                </a:tc>
                <a:tc>
                  <a:txBody>
                    <a:bodyPr/>
                    <a:lstStyle/>
                    <a:p>
                      <a:r>
                        <a:rPr lang="en-US" sz="1000"/>
                        <a:t>Reach (Organic)</a:t>
                      </a:r>
                    </a:p>
                  </a:txBody>
                  <a:tcPr/>
                </a:tc>
                <a:tc>
                  <a:txBody>
                    <a:bodyPr/>
                    <a:lstStyle/>
                    <a:p>
                      <a:r>
                        <a:rPr lang="en-US" sz="1000"/>
                        <a:t>Video Views (Organic)</a:t>
                      </a:r>
                    </a:p>
                  </a:txBody>
                  <a:tcPr/>
                </a:tc>
                <a:tc>
                  <a:txBody>
                    <a:bodyPr/>
                    <a:lstStyle/>
                    <a:p>
                      <a:r>
                        <a:rPr lang="en-US" sz="1000"/>
                        <a:t>Profile activity</a:t>
                      </a:r>
                    </a:p>
                  </a:txBody>
                  <a:tcPr/>
                </a:tc>
                <a:tc>
                  <a:txBody>
                    <a:bodyPr/>
                    <a:lstStyle/>
                    <a:p>
                      <a:r>
                        <a:rPr lang="en-US" sz="1000"/>
                        <a:t>Follows</a:t>
                      </a:r>
                    </a:p>
                  </a:txBody>
                  <a:tcPr/>
                </a:tc>
                <a:tc>
                  <a:txBody>
                    <a:bodyPr/>
                    <a:lstStyle/>
                    <a:p>
                      <a:r>
                        <a:rPr lang="en-US" sz="1000"/>
                        <a:t>Profile Visits</a:t>
                      </a:r>
                    </a:p>
                  </a:txBody>
                  <a:tcPr/>
                </a:tc>
                <a:tc>
                  <a:txBody>
                    <a:bodyPr/>
                    <a:lstStyle/>
                    <a:p>
                      <a:r>
                        <a:rPr lang="en-US" sz="1000"/>
                        <a:t>Website taps</a:t>
                      </a:r>
                    </a:p>
                  </a:txBody>
                  <a:tcPr/>
                </a:tc>
                <a:extLst>
                  <a:ext uri="{0D108BD9-81ED-4DB2-BD59-A6C34878D82A}">
                    <a16:rowId xmlns:a16="http://schemas.microsoft.com/office/drawing/2014/main" val="1159895988"/>
                  </a:ext>
                </a:extLst>
              </a:tr>
              <a:tr h="370840">
                <a:tc>
                  <a:txBody>
                    <a:bodyPr/>
                    <a:lstStyle/>
                    <a:p>
                      <a:r>
                        <a:rPr lang="en-US" sz="1000"/>
                        <a:t>06/04/2025 16:33:46</a:t>
                      </a:r>
                    </a:p>
                  </a:txBody>
                  <a:tcPr/>
                </a:tc>
                <a:tc>
                  <a:txBody>
                    <a:bodyPr/>
                    <a:lstStyle/>
                    <a:p>
                      <a:r>
                        <a:rPr lang="en-US" sz="1000"/>
                        <a:t>06/04/2025 16:33:46</a:t>
                      </a:r>
                    </a:p>
                  </a:txBody>
                  <a:tcPr/>
                </a:tc>
                <a:tc>
                  <a:txBody>
                    <a:bodyPr/>
                    <a:lstStyle/>
                    <a:p>
                      <a:r>
                        <a:rPr lang="en-US" sz="1000"/>
                        <a:t>Image</a:t>
                      </a:r>
                    </a:p>
                  </a:txBody>
                  <a:tcPr/>
                </a:tc>
                <a:tc>
                  <a:txBody>
                    <a:bodyPr/>
                    <a:lstStyle/>
                    <a:p>
                      <a:r>
                        <a:rPr lang="en-US" sz="1000"/>
                        <a:t>279</a:t>
                      </a:r>
                    </a:p>
                  </a:txBody>
                  <a:tcPr/>
                </a:tc>
                <a:tc>
                  <a:txBody>
                    <a:bodyPr/>
                    <a:lstStyle/>
                    <a:p>
                      <a:r>
                        <a:rPr lang="en-US" sz="1000"/>
                        <a:t>14</a:t>
                      </a:r>
                    </a:p>
                  </a:txBody>
                  <a:tcPr/>
                </a:tc>
                <a:tc>
                  <a:txBody>
                    <a:bodyPr/>
                    <a:lstStyle/>
                    <a:p>
                      <a:r>
                        <a:rPr lang="en-US" sz="1000"/>
                        <a:t>1</a:t>
                      </a:r>
                    </a:p>
                  </a:txBody>
                  <a:tcPr/>
                </a:tc>
                <a:tc>
                  <a:txBody>
                    <a:bodyPr/>
                    <a:lstStyle/>
                    <a:p>
                      <a:r>
                        <a:rPr lang="en-US" sz="1000"/>
                        <a:t>1</a:t>
                      </a:r>
                    </a:p>
                  </a:txBody>
                  <a:tcPr/>
                </a:tc>
                <a:tc>
                  <a:txBody>
                    <a:bodyPr/>
                    <a:lstStyle/>
                    <a:p>
                      <a:r>
                        <a:rPr lang="en-US" sz="1000"/>
                        <a:t>1</a:t>
                      </a:r>
                    </a:p>
                  </a:txBody>
                  <a:tcPr/>
                </a:tc>
                <a:tc>
                  <a:txBody>
                    <a:bodyPr/>
                    <a:lstStyle/>
                    <a:p>
                      <a:r>
                        <a:rPr lang="en-US" sz="1000"/>
                        <a:t>17</a:t>
                      </a:r>
                    </a:p>
                  </a:txBody>
                  <a:tcPr/>
                </a:tc>
                <a:tc>
                  <a:txBody>
                    <a:bodyPr/>
                    <a:lstStyle/>
                    <a:p>
                      <a:r>
                        <a:rPr lang="en-US" sz="1000"/>
                        <a:t>6.09 %</a:t>
                      </a:r>
                    </a:p>
                  </a:txBody>
                  <a:tcPr/>
                </a:tc>
                <a:tc>
                  <a:txBody>
                    <a:bodyPr/>
                    <a:lstStyle/>
                    <a:p>
                      <a:r>
                        <a:rPr lang="en-US" sz="1000"/>
                        <a:t>132</a:t>
                      </a:r>
                    </a:p>
                  </a:txBody>
                  <a:tcPr/>
                </a:tc>
                <a:tc>
                  <a:txBody>
                    <a:bodyPr/>
                    <a:lstStyle/>
                    <a:p>
                      <a:r>
                        <a:rPr lang="en-US" sz="1000"/>
                        <a:t>n/a</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extLst>
                  <a:ext uri="{0D108BD9-81ED-4DB2-BD59-A6C34878D82A}">
                    <a16:rowId xmlns:a16="http://schemas.microsoft.com/office/drawing/2014/main" val="2983508282"/>
                  </a:ext>
                </a:extLst>
              </a:tr>
              <a:tr h="370840">
                <a:tc>
                  <a:txBody>
                    <a:bodyPr/>
                    <a:lstStyle/>
                    <a:p>
                      <a:r>
                        <a:rPr lang="en-US" sz="1000"/>
                        <a:t>06/06/2025 14:03:35</a:t>
                      </a:r>
                    </a:p>
                  </a:txBody>
                  <a:tcPr/>
                </a:tc>
                <a:tc>
                  <a:txBody>
                    <a:bodyPr/>
                    <a:lstStyle/>
                    <a:p>
                      <a:r>
                        <a:rPr lang="en-US" sz="1000"/>
                        <a:t>06/06/2025 14:03:35</a:t>
                      </a:r>
                    </a:p>
                  </a:txBody>
                  <a:tcPr/>
                </a:tc>
                <a:tc>
                  <a:txBody>
                    <a:bodyPr/>
                    <a:lstStyle/>
                    <a:p>
                      <a:r>
                        <a:rPr lang="en-US" sz="1000"/>
                        <a:t>Carousel</a:t>
                      </a:r>
                    </a:p>
                  </a:txBody>
                  <a:tcPr/>
                </a:tc>
                <a:tc>
                  <a:txBody>
                    <a:bodyPr/>
                    <a:lstStyle/>
                    <a:p>
                      <a:r>
                        <a:rPr lang="en-US" sz="1000"/>
                        <a:t>307</a:t>
                      </a:r>
                    </a:p>
                  </a:txBody>
                  <a:tcPr/>
                </a:tc>
                <a:tc>
                  <a:txBody>
                    <a:bodyPr/>
                    <a:lstStyle/>
                    <a:p>
                      <a:r>
                        <a:rPr lang="en-US" sz="1000"/>
                        <a:t>15</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17</a:t>
                      </a:r>
                    </a:p>
                  </a:txBody>
                  <a:tcPr/>
                </a:tc>
                <a:tc>
                  <a:txBody>
                    <a:bodyPr/>
                    <a:lstStyle/>
                    <a:p>
                      <a:r>
                        <a:rPr lang="en-US" sz="1000"/>
                        <a:t>5.54 %</a:t>
                      </a:r>
                    </a:p>
                  </a:txBody>
                  <a:tcPr/>
                </a:tc>
                <a:tc>
                  <a:txBody>
                    <a:bodyPr/>
                    <a:lstStyle/>
                    <a:p>
                      <a:r>
                        <a:rPr lang="en-US" sz="1000"/>
                        <a:t>138</a:t>
                      </a:r>
                    </a:p>
                  </a:txBody>
                  <a:tcPr/>
                </a:tc>
                <a:tc>
                  <a:txBody>
                    <a:bodyPr/>
                    <a:lstStyle/>
                    <a:p>
                      <a:r>
                        <a:rPr lang="en-US" sz="1000"/>
                        <a:t>n/a</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extLst>
                  <a:ext uri="{0D108BD9-81ED-4DB2-BD59-A6C34878D82A}">
                    <a16:rowId xmlns:a16="http://schemas.microsoft.com/office/drawing/2014/main" val="4281543536"/>
                  </a:ext>
                </a:extLst>
              </a:tr>
              <a:tr h="370840">
                <a:tc>
                  <a:txBody>
                    <a:bodyPr/>
                    <a:lstStyle/>
                    <a:p>
                      <a:r>
                        <a:rPr lang="en-US" sz="1000"/>
                        <a:t>06/13/2025 15:12:01</a:t>
                      </a:r>
                    </a:p>
                  </a:txBody>
                  <a:tcPr/>
                </a:tc>
                <a:tc>
                  <a:txBody>
                    <a:bodyPr/>
                    <a:lstStyle/>
                    <a:p>
                      <a:r>
                        <a:rPr lang="en-US" sz="1000"/>
                        <a:t>06/13/2025 15:12:01</a:t>
                      </a:r>
                    </a:p>
                  </a:txBody>
                  <a:tcPr/>
                </a:tc>
                <a:tc>
                  <a:txBody>
                    <a:bodyPr/>
                    <a:lstStyle/>
                    <a:p>
                      <a:r>
                        <a:rPr lang="en-US" sz="1000"/>
                        <a:t>Image</a:t>
                      </a:r>
                    </a:p>
                  </a:txBody>
                  <a:tcPr/>
                </a:tc>
                <a:tc>
                  <a:txBody>
                    <a:bodyPr/>
                    <a:lstStyle/>
                    <a:p>
                      <a:r>
                        <a:rPr lang="en-US" sz="1000"/>
                        <a:t>391</a:t>
                      </a:r>
                    </a:p>
                  </a:txBody>
                  <a:tcPr/>
                </a:tc>
                <a:tc>
                  <a:txBody>
                    <a:bodyPr/>
                    <a:lstStyle/>
                    <a:p>
                      <a:r>
                        <a:rPr lang="en-US" sz="1000"/>
                        <a:t>12</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13</a:t>
                      </a:r>
                    </a:p>
                  </a:txBody>
                  <a:tcPr/>
                </a:tc>
                <a:tc>
                  <a:txBody>
                    <a:bodyPr/>
                    <a:lstStyle/>
                    <a:p>
                      <a:r>
                        <a:rPr lang="en-US" sz="1000"/>
                        <a:t>3.32 %</a:t>
                      </a:r>
                    </a:p>
                  </a:txBody>
                  <a:tcPr/>
                </a:tc>
                <a:tc>
                  <a:txBody>
                    <a:bodyPr/>
                    <a:lstStyle/>
                    <a:p>
                      <a:r>
                        <a:rPr lang="en-US" sz="1000"/>
                        <a:t>192</a:t>
                      </a:r>
                    </a:p>
                  </a:txBody>
                  <a:tcPr/>
                </a:tc>
                <a:tc>
                  <a:txBody>
                    <a:bodyPr/>
                    <a:lstStyle/>
                    <a:p>
                      <a:r>
                        <a:rPr lang="en-US" sz="1000"/>
                        <a:t>n/a</a:t>
                      </a:r>
                    </a:p>
                  </a:txBody>
                  <a:tcPr/>
                </a:tc>
                <a:tc>
                  <a:txBody>
                    <a:bodyPr/>
                    <a:lstStyle/>
                    <a:p>
                      <a:r>
                        <a:rPr lang="en-US" sz="1000"/>
                        <a:t>4</a:t>
                      </a:r>
                    </a:p>
                  </a:txBody>
                  <a:tcPr/>
                </a:tc>
                <a:tc>
                  <a:txBody>
                    <a:bodyPr/>
                    <a:lstStyle/>
                    <a:p>
                      <a:r>
                        <a:rPr lang="en-US" sz="1000"/>
                        <a:t>0</a:t>
                      </a:r>
                    </a:p>
                  </a:txBody>
                  <a:tcPr/>
                </a:tc>
                <a:tc>
                  <a:txBody>
                    <a:bodyPr/>
                    <a:lstStyle/>
                    <a:p>
                      <a:r>
                        <a:rPr lang="en-US" sz="1000"/>
                        <a:t>3</a:t>
                      </a:r>
                    </a:p>
                  </a:txBody>
                  <a:tcPr/>
                </a:tc>
                <a:tc>
                  <a:txBody>
                    <a:bodyPr/>
                    <a:lstStyle/>
                    <a:p>
                      <a:r>
                        <a:rPr lang="en-US" sz="1000"/>
                        <a:t>1</a:t>
                      </a:r>
                    </a:p>
                  </a:txBody>
                  <a:tcPr/>
                </a:tc>
                <a:extLst>
                  <a:ext uri="{0D108BD9-81ED-4DB2-BD59-A6C34878D82A}">
                    <a16:rowId xmlns:a16="http://schemas.microsoft.com/office/drawing/2014/main" val="4147548414"/>
                  </a:ext>
                </a:extLst>
              </a:tr>
            </a:tbl>
          </a:graphicData>
        </a:graphic>
      </p:graphicFrame>
      <p:sp>
        <p:nvSpPr>
          <p:cNvPr id="4" name="Text Placeholder 3">
            <a:extLst>
              <a:ext uri="{FF2B5EF4-FFF2-40B4-BE49-F238E27FC236}">
                <a16:creationId xmlns:a16="http://schemas.microsoft.com/office/drawing/2014/main" id="{9CD2FAD9-2072-4D26-AC87-20D877F05D7C}"/>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12195144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609A2-DBBB-453C-A4D9-5955B4A39291}"/>
              </a:ext>
            </a:extLst>
          </p:cNvPr>
          <p:cNvSpPr>
            <a:spLocks noGrp="1"/>
          </p:cNvSpPr>
          <p:nvPr>
            <p:ph type="title"/>
          </p:nvPr>
        </p:nvSpPr>
        <p:spPr/>
        <p:txBody>
          <a:bodyPr/>
          <a:lstStyle/>
          <a:p>
            <a:r>
              <a:rPr lang="en-US"/>
              <a:t>Instagram Stories Key Metrics Table | Tokio Marine America</a:t>
            </a:r>
          </a:p>
        </p:txBody>
      </p:sp>
      <p:graphicFrame>
        <p:nvGraphicFramePr>
          <p:cNvPr id="5" name="Table Placeholder 4">
            <a:extLst>
              <a:ext uri="{FF2B5EF4-FFF2-40B4-BE49-F238E27FC236}">
                <a16:creationId xmlns:a16="http://schemas.microsoft.com/office/drawing/2014/main" id="{F7296E8A-E40D-4AA7-851D-CB6262396834}"/>
              </a:ext>
            </a:extLst>
          </p:cNvPr>
          <p:cNvGraphicFramePr>
            <a:graphicFrameLocks noGrp="1"/>
          </p:cNvGraphicFramePr>
          <p:nvPr>
            <p:ph type="tbl" sz="quarter" idx="13"/>
            <p:extLst>
              <p:ext uri="{D42A27DB-BD31-4B8C-83A1-F6EECF244321}">
                <p14:modId xmlns:p14="http://schemas.microsoft.com/office/powerpoint/2010/main" val="30730846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05175643"/>
                    </a:ext>
                  </a:extLst>
                </a:gridCol>
                <a:gridCol w="1069848">
                  <a:extLst>
                    <a:ext uri="{9D8B030D-6E8A-4147-A177-3AD203B41FA5}">
                      <a16:colId xmlns:a16="http://schemas.microsoft.com/office/drawing/2014/main" val="2691811929"/>
                    </a:ext>
                  </a:extLst>
                </a:gridCol>
                <a:gridCol w="493776">
                  <a:extLst>
                    <a:ext uri="{9D8B030D-6E8A-4147-A177-3AD203B41FA5}">
                      <a16:colId xmlns:a16="http://schemas.microsoft.com/office/drawing/2014/main" val="3619838524"/>
                    </a:ext>
                  </a:extLst>
                </a:gridCol>
                <a:gridCol w="1069848">
                  <a:extLst>
                    <a:ext uri="{9D8B030D-6E8A-4147-A177-3AD203B41FA5}">
                      <a16:colId xmlns:a16="http://schemas.microsoft.com/office/drawing/2014/main" val="1850971653"/>
                    </a:ext>
                  </a:extLst>
                </a:gridCol>
                <a:gridCol w="1069848">
                  <a:extLst>
                    <a:ext uri="{9D8B030D-6E8A-4147-A177-3AD203B41FA5}">
                      <a16:colId xmlns:a16="http://schemas.microsoft.com/office/drawing/2014/main" val="2858439689"/>
                    </a:ext>
                  </a:extLst>
                </a:gridCol>
                <a:gridCol w="1069848">
                  <a:extLst>
                    <a:ext uri="{9D8B030D-6E8A-4147-A177-3AD203B41FA5}">
                      <a16:colId xmlns:a16="http://schemas.microsoft.com/office/drawing/2014/main" val="1337902167"/>
                    </a:ext>
                  </a:extLst>
                </a:gridCol>
                <a:gridCol w="1069848">
                  <a:extLst>
                    <a:ext uri="{9D8B030D-6E8A-4147-A177-3AD203B41FA5}">
                      <a16:colId xmlns:a16="http://schemas.microsoft.com/office/drawing/2014/main" val="1677344104"/>
                    </a:ext>
                  </a:extLst>
                </a:gridCol>
                <a:gridCol w="1069848">
                  <a:extLst>
                    <a:ext uri="{9D8B030D-6E8A-4147-A177-3AD203B41FA5}">
                      <a16:colId xmlns:a16="http://schemas.microsoft.com/office/drawing/2014/main" val="3241907456"/>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Views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Total views</a:t>
                      </a:r>
                    </a:p>
                  </a:txBody>
                  <a:tcPr/>
                </a:tc>
                <a:tc>
                  <a:txBody>
                    <a:bodyPr/>
                    <a:lstStyle/>
                    <a:p>
                      <a:r>
                        <a:rPr lang="en-US" sz="1000"/>
                        <a:t>Total Engagements</a:t>
                      </a:r>
                    </a:p>
                  </a:txBody>
                  <a:tcPr/>
                </a:tc>
                <a:extLst>
                  <a:ext uri="{0D108BD9-81ED-4DB2-BD59-A6C34878D82A}">
                    <a16:rowId xmlns:a16="http://schemas.microsoft.com/office/drawing/2014/main" val="2564483412"/>
                  </a:ext>
                </a:extLst>
              </a:tr>
              <a:tr h="370840">
                <a:tc>
                  <a:txBody>
                    <a:bodyPr/>
                    <a:lstStyle/>
                    <a:p>
                      <a:r>
                        <a:rPr lang="en-US" sz="1000"/>
                        <a:t>1</a:t>
                      </a:r>
                    </a:p>
                  </a:txBody>
                  <a:tcPr/>
                </a:tc>
                <a:tc>
                  <a:txBody>
                    <a:bodyPr/>
                    <a:lstStyle/>
                    <a:p>
                      <a:r>
                        <a:rPr lang="en-US" sz="1000"/>
                        <a:t>0.4405 %</a:t>
                      </a:r>
                    </a:p>
                  </a:txBody>
                  <a:tcPr/>
                </a:tc>
                <a:tc>
                  <a:txBody>
                    <a:bodyPr/>
                    <a:lstStyle/>
                    <a:p>
                      <a:r>
                        <a:rPr lang="en-US" sz="1000"/>
                        <a:t>0.00</a:t>
                      </a:r>
                    </a:p>
                  </a:txBody>
                  <a:tcPr/>
                </a:tc>
                <a:tc>
                  <a:txBody>
                    <a:bodyPr/>
                    <a:lstStyle/>
                    <a:p>
                      <a:r>
                        <a:rPr lang="en-US" sz="1000"/>
                        <a:t>94.00</a:t>
                      </a:r>
                    </a:p>
                  </a:txBody>
                  <a:tcPr/>
                </a:tc>
                <a:tc>
                  <a:txBody>
                    <a:bodyPr/>
                    <a:lstStyle/>
                    <a:p>
                      <a:r>
                        <a:rPr lang="en-US" sz="1000"/>
                        <a:t>84.00</a:t>
                      </a:r>
                    </a:p>
                  </a:txBody>
                  <a:tcPr/>
                </a:tc>
                <a:tc>
                  <a:txBody>
                    <a:bodyPr/>
                    <a:lstStyle/>
                    <a:p>
                      <a:r>
                        <a:rPr lang="en-US" sz="1000"/>
                        <a:t>37.00</a:t>
                      </a:r>
                    </a:p>
                  </a:txBody>
                  <a:tcPr/>
                </a:tc>
                <a:tc>
                  <a:txBody>
                    <a:bodyPr/>
                    <a:lstStyle/>
                    <a:p>
                      <a:r>
                        <a:rPr lang="en-US" sz="1000"/>
                        <a:t>94</a:t>
                      </a:r>
                    </a:p>
                  </a:txBody>
                  <a:tcPr/>
                </a:tc>
                <a:tc>
                  <a:txBody>
                    <a:bodyPr/>
                    <a:lstStyle/>
                    <a:p>
                      <a:r>
                        <a:rPr lang="en-US" sz="1000"/>
                        <a:t>37</a:t>
                      </a:r>
                    </a:p>
                  </a:txBody>
                  <a:tcPr/>
                </a:tc>
                <a:extLst>
                  <a:ext uri="{0D108BD9-81ED-4DB2-BD59-A6C34878D82A}">
                    <a16:rowId xmlns:a16="http://schemas.microsoft.com/office/drawing/2014/main" val="2877251553"/>
                  </a:ext>
                </a:extLst>
              </a:tr>
            </a:tbl>
          </a:graphicData>
        </a:graphic>
      </p:graphicFrame>
      <p:sp>
        <p:nvSpPr>
          <p:cNvPr id="4" name="Text Placeholder 3">
            <a:extLst>
              <a:ext uri="{FF2B5EF4-FFF2-40B4-BE49-F238E27FC236}">
                <a16:creationId xmlns:a16="http://schemas.microsoft.com/office/drawing/2014/main" id="{7C8788FE-58CA-4D96-8D8B-2B669E0828D4}"/>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39282920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BA08B-D2A7-4467-B999-5AE984BC712A}"/>
              </a:ext>
            </a:extLst>
          </p:cNvPr>
          <p:cNvSpPr>
            <a:spLocks noGrp="1"/>
          </p:cNvSpPr>
          <p:nvPr>
            <p:ph type="title"/>
          </p:nvPr>
        </p:nvSpPr>
        <p:spPr/>
        <p:txBody>
          <a:bodyPr/>
          <a:lstStyle/>
          <a:p>
            <a:r>
              <a:rPr lang="en-US"/>
              <a:t>Instagram Stories Table  | Tokio Marine America</a:t>
            </a:r>
          </a:p>
        </p:txBody>
      </p:sp>
      <p:graphicFrame>
        <p:nvGraphicFramePr>
          <p:cNvPr id="5" name="Table Placeholder 4">
            <a:extLst>
              <a:ext uri="{FF2B5EF4-FFF2-40B4-BE49-F238E27FC236}">
                <a16:creationId xmlns:a16="http://schemas.microsoft.com/office/drawing/2014/main" id="{4D135FD5-79D1-4AB3-8F77-266E1A424D10}"/>
              </a:ext>
            </a:extLst>
          </p:cNvPr>
          <p:cNvGraphicFramePr>
            <a:graphicFrameLocks noGrp="1"/>
          </p:cNvGraphicFramePr>
          <p:nvPr>
            <p:ph type="tbl" sz="quarter" idx="13"/>
            <p:extLst>
              <p:ext uri="{D42A27DB-BD31-4B8C-83A1-F6EECF244321}">
                <p14:modId xmlns:p14="http://schemas.microsoft.com/office/powerpoint/2010/main" val="11365365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215862841"/>
                    </a:ext>
                  </a:extLst>
                </a:gridCol>
                <a:gridCol w="1728216">
                  <a:extLst>
                    <a:ext uri="{9D8B030D-6E8A-4147-A177-3AD203B41FA5}">
                      <a16:colId xmlns:a16="http://schemas.microsoft.com/office/drawing/2014/main" val="1957187492"/>
                    </a:ext>
                  </a:extLst>
                </a:gridCol>
                <a:gridCol w="822960">
                  <a:extLst>
                    <a:ext uri="{9D8B030D-6E8A-4147-A177-3AD203B41FA5}">
                      <a16:colId xmlns:a16="http://schemas.microsoft.com/office/drawing/2014/main" val="1458182988"/>
                    </a:ext>
                  </a:extLst>
                </a:gridCol>
                <a:gridCol w="822960">
                  <a:extLst>
                    <a:ext uri="{9D8B030D-6E8A-4147-A177-3AD203B41FA5}">
                      <a16:colId xmlns:a16="http://schemas.microsoft.com/office/drawing/2014/main" val="4072720713"/>
                    </a:ext>
                  </a:extLst>
                </a:gridCol>
                <a:gridCol w="822960">
                  <a:extLst>
                    <a:ext uri="{9D8B030D-6E8A-4147-A177-3AD203B41FA5}">
                      <a16:colId xmlns:a16="http://schemas.microsoft.com/office/drawing/2014/main" val="2381018097"/>
                    </a:ext>
                  </a:extLst>
                </a:gridCol>
                <a:gridCol w="822960">
                  <a:extLst>
                    <a:ext uri="{9D8B030D-6E8A-4147-A177-3AD203B41FA5}">
                      <a16:colId xmlns:a16="http://schemas.microsoft.com/office/drawing/2014/main" val="674852407"/>
                    </a:ext>
                  </a:extLst>
                </a:gridCol>
                <a:gridCol w="822960">
                  <a:extLst>
                    <a:ext uri="{9D8B030D-6E8A-4147-A177-3AD203B41FA5}">
                      <a16:colId xmlns:a16="http://schemas.microsoft.com/office/drawing/2014/main" val="1315822211"/>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Type</a:t>
                      </a:r>
                    </a:p>
                  </a:txBody>
                  <a:tcPr/>
                </a:tc>
                <a:tc>
                  <a:txBody>
                    <a:bodyPr/>
                    <a:lstStyle/>
                    <a:p>
                      <a:r>
                        <a:rPr lang="en-US" sz="1000"/>
                        <a:t>Impressions</a:t>
                      </a:r>
                    </a:p>
                  </a:txBody>
                  <a:tcPr/>
                </a:tc>
                <a:tc>
                  <a:txBody>
                    <a:bodyPr/>
                    <a:lstStyle/>
                    <a:p>
                      <a:r>
                        <a:rPr lang="en-US" sz="1000"/>
                        <a:t>Views</a:t>
                      </a:r>
                    </a:p>
                  </a:txBody>
                  <a:tcPr/>
                </a:tc>
                <a:tc>
                  <a:txBody>
                    <a:bodyPr/>
                    <a:lstStyle/>
                    <a:p>
                      <a:r>
                        <a:rPr lang="en-US" sz="1000"/>
                        <a:t>Reach</a:t>
                      </a:r>
                    </a:p>
                  </a:txBody>
                  <a:tcPr/>
                </a:tc>
                <a:tc>
                  <a:txBody>
                    <a:bodyPr/>
                    <a:lstStyle/>
                    <a:p>
                      <a:r>
                        <a:rPr lang="en-US" sz="1000"/>
                        <a:t>Replies</a:t>
                      </a:r>
                    </a:p>
                  </a:txBody>
                  <a:tcPr/>
                </a:tc>
                <a:extLst>
                  <a:ext uri="{0D108BD9-81ED-4DB2-BD59-A6C34878D82A}">
                    <a16:rowId xmlns:a16="http://schemas.microsoft.com/office/drawing/2014/main" val="1914059857"/>
                  </a:ext>
                </a:extLst>
              </a:tr>
              <a:tr h="370840">
                <a:tc>
                  <a:txBody>
                    <a:bodyPr/>
                    <a:lstStyle/>
                    <a:p>
                      <a:r>
                        <a:rPr lang="pt-BR" sz="1000" b="1"/>
                        <a:t>tmamerica - 2025-06-10 10:45:52</a:t>
                      </a:r>
                      <a:r>
                        <a:rPr lang="pt-BR" sz="1000"/>
                        <a:t>
 n/a</a:t>
                      </a:r>
                      <a:endParaRPr lang="en-US" sz="1000"/>
                    </a:p>
                  </a:txBody>
                  <a:tcPr/>
                </a:tc>
                <a:tc>
                  <a:txBody>
                    <a:bodyPr/>
                    <a:lstStyle/>
                    <a:p>
                      <a:r>
                        <a:rPr lang="en-US" sz="1000"/>
                        <a:t>https://quintly-eu-image-storage.s3.amazonaws.com/ea0e6a3ca65b01a392bf1b0a36d01601/3b98a5d7b004333e005f289f9e5b9340.jpg</a:t>
                      </a:r>
                    </a:p>
                  </a:txBody>
                  <a:tcPr/>
                </a:tc>
                <a:tc>
                  <a:txBody>
                    <a:bodyPr/>
                    <a:lstStyle/>
                    <a:p>
                      <a:r>
                        <a:rPr lang="en-US" sz="1000"/>
                        <a:t>Video</a:t>
                      </a:r>
                    </a:p>
                  </a:txBody>
                  <a:tcPr/>
                </a:tc>
                <a:tc>
                  <a:txBody>
                    <a:bodyPr/>
                    <a:lstStyle/>
                    <a:p>
                      <a:r>
                        <a:rPr lang="en-US" sz="1000"/>
                        <a:t>n/a</a:t>
                      </a:r>
                    </a:p>
                  </a:txBody>
                  <a:tcPr/>
                </a:tc>
                <a:tc>
                  <a:txBody>
                    <a:bodyPr/>
                    <a:lstStyle/>
                    <a:p>
                      <a:r>
                        <a:rPr lang="en-US" sz="1000"/>
                        <a:t>94</a:t>
                      </a:r>
                    </a:p>
                  </a:txBody>
                  <a:tcPr/>
                </a:tc>
                <a:tc>
                  <a:txBody>
                    <a:bodyPr/>
                    <a:lstStyle/>
                    <a:p>
                      <a:r>
                        <a:rPr lang="en-US" sz="1000"/>
                        <a:t>84</a:t>
                      </a:r>
                    </a:p>
                  </a:txBody>
                  <a:tcPr/>
                </a:tc>
                <a:tc>
                  <a:txBody>
                    <a:bodyPr/>
                    <a:lstStyle/>
                    <a:p>
                      <a:r>
                        <a:rPr lang="en-US" sz="1000"/>
                        <a:t>0</a:t>
                      </a:r>
                    </a:p>
                  </a:txBody>
                  <a:tcPr/>
                </a:tc>
                <a:extLst>
                  <a:ext uri="{0D108BD9-81ED-4DB2-BD59-A6C34878D82A}">
                    <a16:rowId xmlns:a16="http://schemas.microsoft.com/office/drawing/2014/main" val="3246878851"/>
                  </a:ext>
                </a:extLst>
              </a:tr>
            </a:tbl>
          </a:graphicData>
        </a:graphic>
      </p:graphicFrame>
      <p:sp>
        <p:nvSpPr>
          <p:cNvPr id="4" name="Text Placeholder 3">
            <a:extLst>
              <a:ext uri="{FF2B5EF4-FFF2-40B4-BE49-F238E27FC236}">
                <a16:creationId xmlns:a16="http://schemas.microsoft.com/office/drawing/2014/main" id="{23E2826F-E7BF-49E9-B5D6-B68C14630563}"/>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119023717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1517</Words>
  <Application>Microsoft Office PowerPoint</Application>
  <PresentationFormat>On-screen Show (4:3)</PresentationFormat>
  <Paragraphs>440</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Calibri</vt:lpstr>
      <vt:lpstr>Arial</vt:lpstr>
      <vt:lpstr>quintly_template</vt:lpstr>
      <vt:lpstr>TMA Social Media</vt:lpstr>
      <vt:lpstr>Overall Overall Audience | Tokio Marine America</vt:lpstr>
      <vt:lpstr>Facebook Key Metrics Table | Tokio Marine America</vt:lpstr>
      <vt:lpstr>Facebook Followers Change | Tokio Marine America</vt:lpstr>
      <vt:lpstr>Facebook Average Interactions Per Facebook Post | Tokio Marine America</vt:lpstr>
      <vt:lpstr>Facebook Total Interactions Per Month | Tokio Marine America</vt:lpstr>
      <vt:lpstr>Facebook Facebook Impressions | Tokio Marine America</vt:lpstr>
      <vt:lpstr>Facebook Original Own Posts Table | Tokio Marine America - 1 of 4</vt:lpstr>
      <vt:lpstr>Facebook Original Own Posts Table | Tokio Marine America - 2 of 4</vt:lpstr>
      <vt:lpstr>Facebook Original Own Posts Table | Tokio Marine America - 3 of 4</vt:lpstr>
      <vt:lpstr>Facebook Original Own Posts Table | Tokio Marine America - 4 of 4</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Impressions | Tokio Marine America</vt:lpstr>
      <vt:lpstr>Instagram Posts Table | Tokio Marine America</vt:lpstr>
      <vt:lpstr>Instagram Stories Key Metrics Table | Tokio Marine America</vt:lpstr>
      <vt:lpstr>Instagram Stories Table  | Tokio Marine America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Born</dc:creator>
  <cp:lastModifiedBy>Frederik Born</cp:lastModifiedBy>
  <cp:revision>1</cp:revision>
  <dcterms:created xsi:type="dcterms:W3CDTF">2025-07-07T17:37:39Z</dcterms:created>
  <dcterms:modified xsi:type="dcterms:W3CDTF">2025-07-07T17:38:10Z</dcterms:modified>
</cp:coreProperties>
</file>