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Sheet1!$B$2:$B$5</c:f>
              <c:numCache>
                <c:formatCode>General</c:formatCode>
                <c:ptCount val="4"/>
                <c:pt idx="0">
                  <c:v>7563</c:v>
                </c:pt>
                <c:pt idx="1">
                  <c:v>7559</c:v>
                </c:pt>
                <c:pt idx="2">
                  <c:v>7549</c:v>
                </c:pt>
                <c:pt idx="3">
                  <c:v>7512</c:v>
                </c:pt>
              </c:numCache>
            </c:numRef>
          </c:val>
          <c:smooth val="0"/>
          <c:extLst>
            <c:ext xmlns:c16="http://schemas.microsoft.com/office/drawing/2014/chart" uri="{C3380CC4-5D6E-409C-BE32-E72D297353CC}">
              <c16:uniqueId val="{00000000-3A3B-4D6D-A0F0-5D469D81C43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Sheet1!$C$2:$C$5</c:f>
              <c:numCache>
                <c:formatCode>General</c:formatCode>
                <c:ptCount val="4"/>
                <c:pt idx="0">
                  <c:v>3942</c:v>
                </c:pt>
                <c:pt idx="1">
                  <c:v>3939</c:v>
                </c:pt>
                <c:pt idx="2">
                  <c:v>3951</c:v>
                </c:pt>
                <c:pt idx="3">
                  <c:v>3947</c:v>
                </c:pt>
              </c:numCache>
            </c:numRef>
          </c:val>
          <c:smooth val="0"/>
          <c:extLst>
            <c:ext xmlns:c16="http://schemas.microsoft.com/office/drawing/2014/chart" uri="{C3380CC4-5D6E-409C-BE32-E72D297353CC}">
              <c16:uniqueId val="{00000001-3A3B-4D6D-A0F0-5D469D81C43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Sheet1!$D$2:$D$5</c:f>
              <c:numCache>
                <c:formatCode>General</c:formatCode>
                <c:ptCount val="4"/>
                <c:pt idx="0">
                  <c:v>0</c:v>
                </c:pt>
                <c:pt idx="1">
                  <c:v>0</c:v>
                </c:pt>
                <c:pt idx="2">
                  <c:v>0</c:v>
                </c:pt>
                <c:pt idx="3">
                  <c:v>0</c:v>
                </c:pt>
              </c:numCache>
            </c:numRef>
          </c:val>
          <c:smooth val="0"/>
          <c:extLst>
            <c:ext xmlns:c16="http://schemas.microsoft.com/office/drawing/2014/chart" uri="{C3380CC4-5D6E-409C-BE32-E72D297353CC}">
              <c16:uniqueId val="{00000002-3A3B-4D6D-A0F0-5D469D81C436}"/>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Sheet1!$E$2:$E$5</c:f>
              <c:numCache>
                <c:formatCode>General</c:formatCode>
                <c:ptCount val="4"/>
                <c:pt idx="0">
                  <c:v>46705</c:v>
                </c:pt>
                <c:pt idx="1">
                  <c:v>47141</c:v>
                </c:pt>
                <c:pt idx="2">
                  <c:v>47705</c:v>
                </c:pt>
                <c:pt idx="3">
                  <c:v>48477</c:v>
                </c:pt>
              </c:numCache>
            </c:numRef>
          </c:val>
          <c:smooth val="0"/>
          <c:extLst>
            <c:ext xmlns:c16="http://schemas.microsoft.com/office/drawing/2014/chart" uri="{C3380CC4-5D6E-409C-BE32-E72D297353CC}">
              <c16:uniqueId val="{00000003-3A3B-4D6D-A0F0-5D469D81C436}"/>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Sheet1!$F$2:$F$5</c:f>
              <c:numCache>
                <c:formatCode>General</c:formatCode>
                <c:ptCount val="4"/>
                <c:pt idx="0">
                  <c:v>3866</c:v>
                </c:pt>
                <c:pt idx="1">
                  <c:v>3883</c:v>
                </c:pt>
                <c:pt idx="2">
                  <c:v>3904</c:v>
                </c:pt>
                <c:pt idx="3">
                  <c:v>4037</c:v>
                </c:pt>
              </c:numCache>
            </c:numRef>
          </c:val>
          <c:smooth val="0"/>
          <c:extLst>
            <c:ext xmlns:c16="http://schemas.microsoft.com/office/drawing/2014/chart" uri="{C3380CC4-5D6E-409C-BE32-E72D297353CC}">
              <c16:uniqueId val="{00000004-3A3B-4D6D-A0F0-5D469D81C436}"/>
            </c:ext>
          </c:extLst>
        </c:ser>
        <c:dLbls>
          <c:showLegendKey val="0"/>
          <c:showVal val="0"/>
          <c:showCatName val="0"/>
          <c:showSerName val="0"/>
          <c:showPercent val="0"/>
          <c:showBubbleSize val="0"/>
        </c:dLbls>
        <c:smooth val="0"/>
        <c:axId val="395611752"/>
        <c:axId val="337618248"/>
      </c:lineChart>
      <c:dateAx>
        <c:axId val="39561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18248"/>
        <c:crosses val="autoZero"/>
        <c:auto val="1"/>
        <c:lblOffset val="100"/>
        <c:baseTimeUnit val="months"/>
      </c:dateAx>
      <c:valAx>
        <c:axId val="33761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0</c:v>
                </c:pt>
                <c:pt idx="7">
                  <c:v>0</c:v>
                </c:pt>
              </c:numCache>
            </c:numRef>
          </c:val>
          <c:extLst>
            <c:ext xmlns:c16="http://schemas.microsoft.com/office/drawing/2014/chart" uri="{C3380CC4-5D6E-409C-BE32-E72D297353CC}">
              <c16:uniqueId val="{00000000-8C07-4F2D-AFA3-B4A95FF4BC2D}"/>
            </c:ext>
          </c:extLst>
        </c:ser>
        <c:dLbls>
          <c:showLegendKey val="0"/>
          <c:showVal val="0"/>
          <c:showCatName val="0"/>
          <c:showSerName val="0"/>
          <c:showPercent val="0"/>
          <c:showBubbleSize val="0"/>
        </c:dLbls>
        <c:gapWidth val="219"/>
        <c:overlap val="-27"/>
        <c:axId val="399232184"/>
        <c:axId val="399233824"/>
      </c:barChart>
      <c:dateAx>
        <c:axId val="39923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33824"/>
        <c:crosses val="autoZero"/>
        <c:auto val="1"/>
        <c:lblOffset val="100"/>
        <c:baseTimeUnit val="months"/>
      </c:dateAx>
      <c:valAx>
        <c:axId val="39923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3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87</c:v>
                </c:pt>
                <c:pt idx="7">
                  <c:v>0</c:v>
                </c:pt>
                <c:pt idx="8">
                  <c:v>0</c:v>
                </c:pt>
                <c:pt idx="9">
                  <c:v>0</c:v>
                </c:pt>
                <c:pt idx="10">
                  <c:v>0</c:v>
                </c:pt>
                <c:pt idx="11">
                  <c:v>0</c:v>
                </c:pt>
              </c:numCache>
            </c:numRef>
          </c:val>
          <c:extLst>
            <c:ext xmlns:c16="http://schemas.microsoft.com/office/drawing/2014/chart" uri="{C3380CC4-5D6E-409C-BE32-E72D297353CC}">
              <c16:uniqueId val="{00000000-9410-4232-9C07-15663D7D0612}"/>
            </c:ext>
          </c:extLst>
        </c:ser>
        <c:dLbls>
          <c:showLegendKey val="0"/>
          <c:showVal val="0"/>
          <c:showCatName val="0"/>
          <c:showSerName val="0"/>
          <c:showPercent val="0"/>
          <c:showBubbleSize val="0"/>
        </c:dLbls>
        <c:gapWidth val="219"/>
        <c:overlap val="-27"/>
        <c:axId val="399229232"/>
        <c:axId val="399229560"/>
      </c:barChart>
      <c:dateAx>
        <c:axId val="39922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9560"/>
        <c:crosses val="autoZero"/>
        <c:auto val="1"/>
        <c:lblOffset val="100"/>
        <c:baseTimeUnit val="months"/>
      </c:dateAx>
      <c:valAx>
        <c:axId val="39922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488</c:v>
                </c:pt>
                <c:pt idx="6">
                  <c:v>113</c:v>
                </c:pt>
                <c:pt idx="7">
                  <c:v>0</c:v>
                </c:pt>
                <c:pt idx="8">
                  <c:v>0</c:v>
                </c:pt>
                <c:pt idx="9">
                  <c:v>0</c:v>
                </c:pt>
                <c:pt idx="10">
                  <c:v>0</c:v>
                </c:pt>
                <c:pt idx="11">
                  <c:v>0</c:v>
                </c:pt>
              </c:numCache>
            </c:numRef>
          </c:val>
          <c:extLst>
            <c:ext xmlns:c16="http://schemas.microsoft.com/office/drawing/2014/chart" uri="{C3380CC4-5D6E-409C-BE32-E72D297353CC}">
              <c16:uniqueId val="{00000000-C597-42BC-82A1-1C822AB0204F}"/>
            </c:ext>
          </c:extLst>
        </c:ser>
        <c:dLbls>
          <c:showLegendKey val="0"/>
          <c:showVal val="0"/>
          <c:showCatName val="0"/>
          <c:showSerName val="0"/>
          <c:showPercent val="0"/>
          <c:showBubbleSize val="0"/>
        </c:dLbls>
        <c:gapWidth val="219"/>
        <c:overlap val="-27"/>
        <c:axId val="401085456"/>
        <c:axId val="401086112"/>
      </c:barChart>
      <c:catAx>
        <c:axId val="40108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86112"/>
        <c:crosses val="autoZero"/>
        <c:auto val="1"/>
        <c:lblAlgn val="ctr"/>
        <c:lblOffset val="100"/>
        <c:noMultiLvlLbl val="0"/>
      </c:catAx>
      <c:valAx>
        <c:axId val="40108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8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0</c:v>
                </c:pt>
                <c:pt idx="7">
                  <c:v>0</c:v>
                </c:pt>
              </c:numCache>
            </c:numRef>
          </c:val>
          <c:extLst>
            <c:ext xmlns:c16="http://schemas.microsoft.com/office/drawing/2014/chart" uri="{C3380CC4-5D6E-409C-BE32-E72D297353CC}">
              <c16:uniqueId val="{00000000-1EC8-499A-9330-5260D9E2CA0C}"/>
            </c:ext>
          </c:extLst>
        </c:ser>
        <c:dLbls>
          <c:showLegendKey val="0"/>
          <c:showVal val="0"/>
          <c:showCatName val="0"/>
          <c:showSerName val="0"/>
          <c:showPercent val="0"/>
          <c:showBubbleSize val="0"/>
        </c:dLbls>
        <c:gapWidth val="219"/>
        <c:overlap val="-27"/>
        <c:axId val="401088408"/>
        <c:axId val="401088736"/>
      </c:barChart>
      <c:dateAx>
        <c:axId val="401088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88736"/>
        <c:crosses val="autoZero"/>
        <c:auto val="1"/>
        <c:lblOffset val="100"/>
        <c:baseTimeUnit val="months"/>
      </c:dateAx>
      <c:valAx>
        <c:axId val="40108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8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D8FF-4D4B-8C50-C5460FDFB6B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D8FF-4D4B-8C50-C5460FDFB6BA}"/>
            </c:ext>
          </c:extLst>
        </c:ser>
        <c:dLbls>
          <c:showLegendKey val="0"/>
          <c:showVal val="0"/>
          <c:showCatName val="0"/>
          <c:showSerName val="0"/>
          <c:showPercent val="0"/>
          <c:showBubbleSize val="0"/>
        </c:dLbls>
        <c:gapWidth val="219"/>
        <c:overlap val="-27"/>
        <c:axId val="494068944"/>
        <c:axId val="390238704"/>
      </c:barChart>
      <c:catAx>
        <c:axId val="49406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38704"/>
        <c:crosses val="autoZero"/>
        <c:auto val="1"/>
        <c:lblAlgn val="ctr"/>
        <c:lblOffset val="100"/>
        <c:noMultiLvlLbl val="0"/>
      </c:catAx>
      <c:valAx>
        <c:axId val="39023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6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-5</c:v>
                </c:pt>
              </c:numCache>
            </c:numRef>
          </c:val>
          <c:extLst>
            <c:ext xmlns:c16="http://schemas.microsoft.com/office/drawing/2014/chart" uri="{C3380CC4-5D6E-409C-BE32-E72D297353CC}">
              <c16:uniqueId val="{00000000-4538-4A26-B790-CB6C269EF621}"/>
            </c:ext>
          </c:extLst>
        </c:ser>
        <c:dLbls>
          <c:showLegendKey val="0"/>
          <c:showVal val="0"/>
          <c:showCatName val="0"/>
          <c:showSerName val="0"/>
          <c:showPercent val="0"/>
          <c:showBubbleSize val="0"/>
        </c:dLbls>
        <c:gapWidth val="219"/>
        <c:overlap val="-27"/>
        <c:axId val="506386280"/>
        <c:axId val="506389560"/>
      </c:barChart>
      <c:dateAx>
        <c:axId val="50638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89560"/>
        <c:crosses val="autoZero"/>
        <c:auto val="1"/>
        <c:lblOffset val="100"/>
        <c:baseTimeUnit val="months"/>
      </c:dateAx>
      <c:valAx>
        <c:axId val="50638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8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4</c:v>
                </c:pt>
                <c:pt idx="7">
                  <c:v>0</c:v>
                </c:pt>
                <c:pt idx="8">
                  <c:v>0</c:v>
                </c:pt>
                <c:pt idx="9">
                  <c:v>0</c:v>
                </c:pt>
                <c:pt idx="10">
                  <c:v>0</c:v>
                </c:pt>
                <c:pt idx="11">
                  <c:v>0</c:v>
                </c:pt>
              </c:numCache>
            </c:numRef>
          </c:val>
          <c:extLst>
            <c:ext xmlns:c16="http://schemas.microsoft.com/office/drawing/2014/chart" uri="{C3380CC4-5D6E-409C-BE32-E72D297353CC}">
              <c16:uniqueId val="{00000000-CE30-4087-8E74-E73AC11EABDA}"/>
            </c:ext>
          </c:extLst>
        </c:ser>
        <c:dLbls>
          <c:showLegendKey val="0"/>
          <c:showVal val="0"/>
          <c:showCatName val="0"/>
          <c:showSerName val="0"/>
          <c:showPercent val="0"/>
          <c:showBubbleSize val="0"/>
        </c:dLbls>
        <c:gapWidth val="219"/>
        <c:overlap val="-27"/>
        <c:axId val="506390544"/>
        <c:axId val="506392512"/>
      </c:barChart>
      <c:dateAx>
        <c:axId val="50639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92512"/>
        <c:crosses val="autoZero"/>
        <c:auto val="1"/>
        <c:lblOffset val="100"/>
        <c:baseTimeUnit val="months"/>
      </c:dateAx>
      <c:valAx>
        <c:axId val="50639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9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c:v>
                </c:pt>
                <c:pt idx="7">
                  <c:v>0</c:v>
                </c:pt>
                <c:pt idx="8">
                  <c:v>0</c:v>
                </c:pt>
                <c:pt idx="9">
                  <c:v>0</c:v>
                </c:pt>
                <c:pt idx="10">
                  <c:v>0</c:v>
                </c:pt>
                <c:pt idx="11">
                  <c:v>0</c:v>
                </c:pt>
              </c:numCache>
            </c:numRef>
          </c:val>
          <c:extLst>
            <c:ext xmlns:c16="http://schemas.microsoft.com/office/drawing/2014/chart" uri="{C3380CC4-5D6E-409C-BE32-E72D297353CC}">
              <c16:uniqueId val="{00000000-5B5E-40BB-8863-BA30C69B55AA}"/>
            </c:ext>
          </c:extLst>
        </c:ser>
        <c:dLbls>
          <c:showLegendKey val="0"/>
          <c:showVal val="0"/>
          <c:showCatName val="0"/>
          <c:showSerName val="0"/>
          <c:showPercent val="0"/>
          <c:showBubbleSize val="0"/>
        </c:dLbls>
        <c:gapWidth val="219"/>
        <c:overlap val="-27"/>
        <c:axId val="506395464"/>
        <c:axId val="506368896"/>
      </c:barChart>
      <c:catAx>
        <c:axId val="50639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68896"/>
        <c:crosses val="autoZero"/>
        <c:auto val="1"/>
        <c:lblAlgn val="ctr"/>
        <c:lblOffset val="100"/>
        <c:noMultiLvlLbl val="0"/>
      </c:catAx>
      <c:valAx>
        <c:axId val="50636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9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0</c:v>
                </c:pt>
                <c:pt idx="7">
                  <c:v>0</c:v>
                </c:pt>
                <c:pt idx="8">
                  <c:v>0</c:v>
                </c:pt>
                <c:pt idx="9">
                  <c:v>0</c:v>
                </c:pt>
                <c:pt idx="10">
                  <c:v>0</c:v>
                </c:pt>
                <c:pt idx="11">
                  <c:v>0</c:v>
                </c:pt>
              </c:numCache>
            </c:numRef>
          </c:val>
          <c:extLst>
            <c:ext xmlns:c16="http://schemas.microsoft.com/office/drawing/2014/chart" uri="{C3380CC4-5D6E-409C-BE32-E72D297353CC}">
              <c16:uniqueId val="{00000000-9F49-4A93-AE77-6E2F80EC180B}"/>
            </c:ext>
          </c:extLst>
        </c:ser>
        <c:dLbls>
          <c:showLegendKey val="0"/>
          <c:showVal val="0"/>
          <c:showCatName val="0"/>
          <c:showSerName val="0"/>
          <c:showPercent val="0"/>
          <c:showBubbleSize val="0"/>
        </c:dLbls>
        <c:gapWidth val="219"/>
        <c:overlap val="-27"/>
        <c:axId val="396512760"/>
        <c:axId val="396513416"/>
      </c:barChart>
      <c:dateAx>
        <c:axId val="396512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13416"/>
        <c:crosses val="autoZero"/>
        <c:auto val="1"/>
        <c:lblOffset val="100"/>
        <c:baseTimeUnit val="months"/>
      </c:dateAx>
      <c:valAx>
        <c:axId val="39651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1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50</c:v>
                </c:pt>
              </c:numCache>
            </c:numRef>
          </c:val>
          <c:extLst>
            <c:ext xmlns:c16="http://schemas.microsoft.com/office/drawing/2014/chart" uri="{C3380CC4-5D6E-409C-BE32-E72D297353CC}">
              <c16:uniqueId val="{00000000-14A7-42AC-AF7B-2B8830353377}"/>
            </c:ext>
          </c:extLst>
        </c:ser>
        <c:dLbls>
          <c:showLegendKey val="0"/>
          <c:showVal val="0"/>
          <c:showCatName val="0"/>
          <c:showSerName val="0"/>
          <c:showPercent val="0"/>
          <c:showBubbleSize val="0"/>
        </c:dLbls>
        <c:gapWidth val="219"/>
        <c:overlap val="-27"/>
        <c:axId val="541885448"/>
        <c:axId val="541886104"/>
      </c:barChart>
      <c:dateAx>
        <c:axId val="54188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86104"/>
        <c:crosses val="autoZero"/>
        <c:auto val="1"/>
        <c:lblOffset val="100"/>
        <c:baseTimeUnit val="months"/>
      </c:dateAx>
      <c:valAx>
        <c:axId val="54188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8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2025-01</c:v>
                </c:pt>
                <c:pt idx="1">
                  <c:v>2025-02</c:v>
                </c:pt>
                <c:pt idx="2">
                  <c:v>2025-03</c:v>
                </c:pt>
                <c:pt idx="3">
                  <c:v>2025-04</c:v>
                </c:pt>
                <c:pt idx="4">
                  <c:v>2025-05</c:v>
                </c:pt>
                <c:pt idx="5">
                  <c:v>2025-06</c:v>
                </c:pt>
                <c:pt idx="6">
                  <c:v>2025-07</c:v>
                </c:pt>
              </c:strCache>
            </c:strRef>
          </c:cat>
          <c:val>
            <c:numRef>
              <c:f>Sheet1!$B$2:$B$8</c:f>
              <c:numCache>
                <c:formatCode>General</c:formatCode>
                <c:ptCount val="7"/>
                <c:pt idx="0">
                  <c:v>98</c:v>
                </c:pt>
                <c:pt idx="1">
                  <c:v>99</c:v>
                </c:pt>
                <c:pt idx="2">
                  <c:v>84</c:v>
                </c:pt>
                <c:pt idx="3">
                  <c:v>93</c:v>
                </c:pt>
                <c:pt idx="4">
                  <c:v>98</c:v>
                </c:pt>
                <c:pt idx="5">
                  <c:v>192</c:v>
                </c:pt>
                <c:pt idx="6">
                  <c:v>382</c:v>
                </c:pt>
              </c:numCache>
            </c:numRef>
          </c:val>
          <c:extLst>
            <c:ext xmlns:c16="http://schemas.microsoft.com/office/drawing/2014/chart" uri="{C3380CC4-5D6E-409C-BE32-E72D297353CC}">
              <c16:uniqueId val="{00000000-A813-4A77-B5C6-E609295D83B7}"/>
            </c:ext>
          </c:extLst>
        </c:ser>
        <c:dLbls>
          <c:showLegendKey val="0"/>
          <c:showVal val="0"/>
          <c:showCatName val="0"/>
          <c:showSerName val="0"/>
          <c:showPercent val="0"/>
          <c:showBubbleSize val="0"/>
        </c:dLbls>
        <c:gapWidth val="219"/>
        <c:overlap val="-27"/>
        <c:axId val="542623056"/>
        <c:axId val="542622072"/>
      </c:barChart>
      <c:catAx>
        <c:axId val="54262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622072"/>
        <c:crosses val="autoZero"/>
        <c:auto val="1"/>
        <c:lblAlgn val="ctr"/>
        <c:lblOffset val="100"/>
        <c:noMultiLvlLbl val="0"/>
      </c:catAx>
      <c:valAx>
        <c:axId val="54262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62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2025-01</c:v>
                </c:pt>
                <c:pt idx="1">
                  <c:v>2025-02</c:v>
                </c:pt>
                <c:pt idx="2">
                  <c:v>2025-03</c:v>
                </c:pt>
                <c:pt idx="3">
                  <c:v>2025-04</c:v>
                </c:pt>
                <c:pt idx="4">
                  <c:v>2025-05</c:v>
                </c:pt>
                <c:pt idx="5">
                  <c:v>2025-06</c:v>
                </c:pt>
                <c:pt idx="6">
                  <c:v>2025-07</c:v>
                </c:pt>
              </c:strCache>
            </c:strRef>
          </c:cat>
          <c:val>
            <c:numRef>
              <c:f>Sheet1!$B$2:$B$8</c:f>
              <c:numCache>
                <c:formatCode>General</c:formatCode>
                <c:ptCount val="7"/>
                <c:pt idx="0">
                  <c:v>1977</c:v>
                </c:pt>
                <c:pt idx="1">
                  <c:v>1997</c:v>
                </c:pt>
                <c:pt idx="2">
                  <c:v>1946</c:v>
                </c:pt>
                <c:pt idx="3">
                  <c:v>2792</c:v>
                </c:pt>
                <c:pt idx="4">
                  <c:v>2174</c:v>
                </c:pt>
                <c:pt idx="5">
                  <c:v>1920</c:v>
                </c:pt>
                <c:pt idx="6">
                  <c:v>382</c:v>
                </c:pt>
              </c:numCache>
            </c:numRef>
          </c:val>
          <c:extLst>
            <c:ext xmlns:c16="http://schemas.microsoft.com/office/drawing/2014/chart" uri="{C3380CC4-5D6E-409C-BE32-E72D297353CC}">
              <c16:uniqueId val="{00000000-16DD-4579-8D42-317DE5BE1763}"/>
            </c:ext>
          </c:extLst>
        </c:ser>
        <c:dLbls>
          <c:showLegendKey val="0"/>
          <c:showVal val="0"/>
          <c:showCatName val="0"/>
          <c:showSerName val="0"/>
          <c:showPercent val="0"/>
          <c:showBubbleSize val="0"/>
        </c:dLbls>
        <c:gapWidth val="219"/>
        <c:overlap val="-27"/>
        <c:axId val="393722224"/>
        <c:axId val="393722552"/>
      </c:barChart>
      <c:catAx>
        <c:axId val="39372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22552"/>
        <c:crosses val="autoZero"/>
        <c:auto val="1"/>
        <c:lblAlgn val="ctr"/>
        <c:lblOffset val="100"/>
        <c:noMultiLvlLbl val="0"/>
      </c:catAx>
      <c:valAx>
        <c:axId val="39372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2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122546</c:v>
                </c:pt>
                <c:pt idx="7">
                  <c:v>8661</c:v>
                </c:pt>
              </c:numCache>
            </c:numRef>
          </c:val>
          <c:extLst>
            <c:ext xmlns:c16="http://schemas.microsoft.com/office/drawing/2014/chart" uri="{C3380CC4-5D6E-409C-BE32-E72D297353CC}">
              <c16:uniqueId val="{00000000-0BCA-4D4A-A29C-0F7D776E1C6C}"/>
            </c:ext>
          </c:extLst>
        </c:ser>
        <c:dLbls>
          <c:showLegendKey val="0"/>
          <c:showVal val="0"/>
          <c:showCatName val="0"/>
          <c:showSerName val="0"/>
          <c:showPercent val="0"/>
          <c:showBubbleSize val="0"/>
        </c:dLbls>
        <c:gapWidth val="219"/>
        <c:overlap val="-27"/>
        <c:axId val="73055176"/>
        <c:axId val="73051896"/>
      </c:barChart>
      <c:catAx>
        <c:axId val="7305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051896"/>
        <c:crosses val="autoZero"/>
        <c:auto val="1"/>
        <c:lblAlgn val="ctr"/>
        <c:lblOffset val="100"/>
        <c:noMultiLvlLbl val="0"/>
      </c:catAx>
      <c:valAx>
        <c:axId val="7305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05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3</c:v>
                </c:pt>
              </c:numCache>
            </c:numRef>
          </c:val>
          <c:extLst>
            <c:ext xmlns:c16="http://schemas.microsoft.com/office/drawing/2014/chart" uri="{C3380CC4-5D6E-409C-BE32-E72D297353CC}">
              <c16:uniqueId val="{00000000-A86E-4213-AF48-482D1E7EFB98}"/>
            </c:ext>
          </c:extLst>
        </c:ser>
        <c:dLbls>
          <c:showLegendKey val="0"/>
          <c:showVal val="0"/>
          <c:showCatName val="0"/>
          <c:showSerName val="0"/>
          <c:showPercent val="0"/>
          <c:showBubbleSize val="0"/>
        </c:dLbls>
        <c:gapWidth val="219"/>
        <c:overlap val="-27"/>
        <c:axId val="389599152"/>
        <c:axId val="389599480"/>
      </c:barChart>
      <c:dateAx>
        <c:axId val="38959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9480"/>
        <c:crosses val="autoZero"/>
        <c:auto val="1"/>
        <c:lblOffset val="100"/>
        <c:baseTimeUnit val="months"/>
      </c:dateAx>
      <c:valAx>
        <c:axId val="38959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0</c:v>
                </c:pt>
                <c:pt idx="7">
                  <c:v>0</c:v>
                </c:pt>
                <c:pt idx="8">
                  <c:v>0</c:v>
                </c:pt>
                <c:pt idx="9">
                  <c:v>0</c:v>
                </c:pt>
                <c:pt idx="10">
                  <c:v>0</c:v>
                </c:pt>
                <c:pt idx="11">
                  <c:v>0</c:v>
                </c:pt>
              </c:numCache>
            </c:numRef>
          </c:val>
          <c:extLst>
            <c:ext xmlns:c16="http://schemas.microsoft.com/office/drawing/2014/chart" uri="{C3380CC4-5D6E-409C-BE32-E72D297353CC}">
              <c16:uniqueId val="{00000000-2FE2-4D31-A271-6603F83014A2}"/>
            </c:ext>
          </c:extLst>
        </c:ser>
        <c:dLbls>
          <c:showLegendKey val="0"/>
          <c:showVal val="0"/>
          <c:showCatName val="0"/>
          <c:showSerName val="0"/>
          <c:showPercent val="0"/>
          <c:showBubbleSize val="0"/>
        </c:dLbls>
        <c:gapWidth val="219"/>
        <c:overlap val="-27"/>
        <c:axId val="544543600"/>
        <c:axId val="544545568"/>
      </c:barChart>
      <c:dateAx>
        <c:axId val="54454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545568"/>
        <c:crosses val="autoZero"/>
        <c:auto val="1"/>
        <c:lblOffset val="100"/>
        <c:baseTimeUnit val="months"/>
      </c:dateAx>
      <c:valAx>
        <c:axId val="54454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54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616</c:v>
                </c:pt>
                <c:pt idx="5">
                  <c:v>212</c:v>
                </c:pt>
                <c:pt idx="6">
                  <c:v>0</c:v>
                </c:pt>
                <c:pt idx="7">
                  <c:v>0</c:v>
                </c:pt>
                <c:pt idx="8">
                  <c:v>0</c:v>
                </c:pt>
                <c:pt idx="9">
                  <c:v>0</c:v>
                </c:pt>
                <c:pt idx="10">
                  <c:v>0</c:v>
                </c:pt>
                <c:pt idx="11">
                  <c:v>0</c:v>
                </c:pt>
              </c:numCache>
            </c:numRef>
          </c:val>
          <c:extLst>
            <c:ext xmlns:c16="http://schemas.microsoft.com/office/drawing/2014/chart" uri="{C3380CC4-5D6E-409C-BE32-E72D297353CC}">
              <c16:uniqueId val="{00000000-017D-42ED-B0AE-A8908F539C35}"/>
            </c:ext>
          </c:extLst>
        </c:ser>
        <c:dLbls>
          <c:showLegendKey val="0"/>
          <c:showVal val="0"/>
          <c:showCatName val="0"/>
          <c:showSerName val="0"/>
          <c:showPercent val="0"/>
          <c:showBubbleSize val="0"/>
        </c:dLbls>
        <c:gapWidth val="219"/>
        <c:overlap val="-27"/>
        <c:axId val="544539992"/>
        <c:axId val="544540648"/>
      </c:barChart>
      <c:catAx>
        <c:axId val="54453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540648"/>
        <c:crosses val="autoZero"/>
        <c:auto val="1"/>
        <c:lblAlgn val="ctr"/>
        <c:lblOffset val="100"/>
        <c:noMultiLvlLbl val="0"/>
      </c:catAx>
      <c:valAx>
        <c:axId val="54454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53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pt idx="2">
                  <c:v>13661</c:v>
                </c:pt>
              </c:numCache>
            </c:numRef>
          </c:val>
          <c:extLst>
            <c:ext xmlns:c16="http://schemas.microsoft.com/office/drawing/2014/chart" uri="{C3380CC4-5D6E-409C-BE32-E72D297353CC}">
              <c16:uniqueId val="{00000000-BE28-4777-9BA2-41F6ACC38FEC}"/>
            </c:ext>
          </c:extLst>
        </c:ser>
        <c:dLbls>
          <c:showLegendKey val="0"/>
          <c:showVal val="0"/>
          <c:showCatName val="0"/>
          <c:showSerName val="0"/>
          <c:showPercent val="0"/>
          <c:showBubbleSize val="0"/>
        </c:dLbls>
        <c:gapWidth val="219"/>
        <c:overlap val="-27"/>
        <c:axId val="484214960"/>
        <c:axId val="484206432"/>
      </c:barChart>
      <c:dateAx>
        <c:axId val="48421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06432"/>
        <c:crosses val="autoZero"/>
        <c:auto val="1"/>
        <c:lblOffset val="100"/>
        <c:baseTimeUnit val="months"/>
      </c:dateAx>
      <c:valAx>
        <c:axId val="48420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1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E1933-00BD-4CFC-A868-BCB04925FFE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83BDAC7-6095-4E46-B265-77F82244C00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39835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6A2C-6C86-4011-AE1D-61F0FA7F4615}"/>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F5B8EA86-4778-43C8-A506-A5E3578DFB6A}"/>
              </a:ext>
            </a:extLst>
          </p:cNvPr>
          <p:cNvGraphicFramePr>
            <a:graphicFrameLocks noGrp="1"/>
          </p:cNvGraphicFramePr>
          <p:nvPr>
            <p:ph type="chart" sz="quarter" idx="13"/>
            <p:extLst>
              <p:ext uri="{D42A27DB-BD31-4B8C-83A1-F6EECF244321}">
                <p14:modId xmlns:p14="http://schemas.microsoft.com/office/powerpoint/2010/main" val="3654722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26E01-9387-4CCB-B3BD-9B54EB5F050D}"/>
              </a:ext>
            </a:extLst>
          </p:cNvPr>
          <p:cNvSpPr>
            <a:spLocks noGrp="1"/>
          </p:cNvSpPr>
          <p:nvPr>
            <p:ph type="body" sz="quarter" idx="14"/>
          </p:nvPr>
        </p:nvSpPr>
        <p:spPr/>
        <p:txBody>
          <a:bodyPr/>
          <a:lstStyle/>
          <a:p>
            <a:r>
              <a:rPr lang="en-US"/>
              <a:t>01/01/2025 - 04/30/2025</a:t>
            </a:r>
          </a:p>
        </p:txBody>
      </p:sp>
      <p:sp>
        <p:nvSpPr>
          <p:cNvPr id="5" name="Footer Placeholder 4">
            <a:extLst>
              <a:ext uri="{FF2B5EF4-FFF2-40B4-BE49-F238E27FC236}">
                <a16:creationId xmlns:a16="http://schemas.microsoft.com/office/drawing/2014/main" id="{E2A03F78-D136-4778-B327-C148F2249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897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A6BF6-2BCA-4F76-979A-EAA5D1B8831E}"/>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42FCEC21-DBDE-4F19-84D3-E628D5B9B725}"/>
              </a:ext>
            </a:extLst>
          </p:cNvPr>
          <p:cNvGraphicFramePr>
            <a:graphicFrameLocks noGrp="1"/>
          </p:cNvGraphicFramePr>
          <p:nvPr>
            <p:ph type="tbl" sz="quarter" idx="13"/>
            <p:extLst>
              <p:ext uri="{D42A27DB-BD31-4B8C-83A1-F6EECF244321}">
                <p14:modId xmlns:p14="http://schemas.microsoft.com/office/powerpoint/2010/main" val="3381125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80223268"/>
                    </a:ext>
                  </a:extLst>
                </a:gridCol>
                <a:gridCol w="905256">
                  <a:extLst>
                    <a:ext uri="{9D8B030D-6E8A-4147-A177-3AD203B41FA5}">
                      <a16:colId xmlns:a16="http://schemas.microsoft.com/office/drawing/2014/main" val="1237106774"/>
                    </a:ext>
                  </a:extLst>
                </a:gridCol>
                <a:gridCol w="905256">
                  <a:extLst>
                    <a:ext uri="{9D8B030D-6E8A-4147-A177-3AD203B41FA5}">
                      <a16:colId xmlns:a16="http://schemas.microsoft.com/office/drawing/2014/main" val="3130002929"/>
                    </a:ext>
                  </a:extLst>
                </a:gridCol>
                <a:gridCol w="905256">
                  <a:extLst>
                    <a:ext uri="{9D8B030D-6E8A-4147-A177-3AD203B41FA5}">
                      <a16:colId xmlns:a16="http://schemas.microsoft.com/office/drawing/2014/main" val="2147442868"/>
                    </a:ext>
                  </a:extLst>
                </a:gridCol>
                <a:gridCol w="905256">
                  <a:extLst>
                    <a:ext uri="{9D8B030D-6E8A-4147-A177-3AD203B41FA5}">
                      <a16:colId xmlns:a16="http://schemas.microsoft.com/office/drawing/2014/main" val="1787491015"/>
                    </a:ext>
                  </a:extLst>
                </a:gridCol>
                <a:gridCol w="905256">
                  <a:extLst>
                    <a:ext uri="{9D8B030D-6E8A-4147-A177-3AD203B41FA5}">
                      <a16:colId xmlns:a16="http://schemas.microsoft.com/office/drawing/2014/main" val="2935699936"/>
                    </a:ext>
                  </a:extLst>
                </a:gridCol>
                <a:gridCol w="905256">
                  <a:extLst>
                    <a:ext uri="{9D8B030D-6E8A-4147-A177-3AD203B41FA5}">
                      <a16:colId xmlns:a16="http://schemas.microsoft.com/office/drawing/2014/main" val="363958710"/>
                    </a:ext>
                  </a:extLst>
                </a:gridCol>
                <a:gridCol w="905256">
                  <a:extLst>
                    <a:ext uri="{9D8B030D-6E8A-4147-A177-3AD203B41FA5}">
                      <a16:colId xmlns:a16="http://schemas.microsoft.com/office/drawing/2014/main" val="2106420851"/>
                    </a:ext>
                  </a:extLst>
                </a:gridCol>
                <a:gridCol w="905256">
                  <a:extLst>
                    <a:ext uri="{9D8B030D-6E8A-4147-A177-3AD203B41FA5}">
                      <a16:colId xmlns:a16="http://schemas.microsoft.com/office/drawing/2014/main" val="401536786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8573970"/>
                  </a:ext>
                </a:extLst>
              </a:tr>
              <a:tr h="370840">
                <a:tc>
                  <a:txBody>
                    <a:bodyPr/>
                    <a:lstStyle/>
                    <a:p>
                      <a:r>
                        <a:rPr lang="en-US" sz="1000"/>
                        <a:t>7534</a:t>
                      </a:r>
                    </a:p>
                  </a:txBody>
                  <a:tcPr/>
                </a:tc>
                <a:tc>
                  <a:txBody>
                    <a:bodyPr/>
                    <a:lstStyle/>
                    <a:p>
                      <a:r>
                        <a:rPr lang="en-US" sz="1000"/>
                        <a:t>16</a:t>
                      </a:r>
                    </a:p>
                  </a:txBody>
                  <a:tcPr/>
                </a:tc>
                <a:tc>
                  <a:txBody>
                    <a:bodyPr/>
                    <a:lstStyle/>
                    <a:p>
                      <a:r>
                        <a:rPr lang="en-US" sz="1000"/>
                        <a:t>10</a:t>
                      </a:r>
                    </a:p>
                  </a:txBody>
                  <a:tcPr/>
                </a:tc>
                <a:tc>
                  <a:txBody>
                    <a:bodyPr/>
                    <a:lstStyle/>
                    <a:p>
                      <a:r>
                        <a:rPr lang="en-US" sz="1000"/>
                        <a:t>420</a:t>
                      </a:r>
                    </a:p>
                  </a:txBody>
                  <a:tcPr/>
                </a:tc>
                <a:tc>
                  <a:txBody>
                    <a:bodyPr/>
                    <a:lstStyle/>
                    <a:p>
                      <a:r>
                        <a:rPr lang="en-US" sz="1000"/>
                        <a:t>5</a:t>
                      </a:r>
                    </a:p>
                  </a:txBody>
                  <a:tcPr/>
                </a:tc>
                <a:tc>
                  <a:txBody>
                    <a:bodyPr/>
                    <a:lstStyle/>
                    <a:p>
                      <a:r>
                        <a:rPr lang="en-US" sz="1000"/>
                        <a:t>63</a:t>
                      </a:r>
                    </a:p>
                  </a:txBody>
                  <a:tcPr/>
                </a:tc>
                <a:tc>
                  <a:txBody>
                    <a:bodyPr/>
                    <a:lstStyle/>
                    <a:p>
                      <a:r>
                        <a:rPr lang="en-US" sz="1000"/>
                        <a:t>0</a:t>
                      </a:r>
                    </a:p>
                  </a:txBody>
                  <a:tcPr/>
                </a:tc>
                <a:tc>
                  <a:txBody>
                    <a:bodyPr/>
                    <a:lstStyle/>
                    <a:p>
                      <a:r>
                        <a:rPr lang="en-US" sz="1000"/>
                        <a:t>0.6484 %</a:t>
                      </a:r>
                    </a:p>
                  </a:txBody>
                  <a:tcPr/>
                </a:tc>
                <a:tc>
                  <a:txBody>
                    <a:bodyPr/>
                    <a:lstStyle/>
                    <a:p>
                      <a:r>
                        <a:rPr lang="en-US" sz="1000"/>
                        <a:t>0.0 %</a:t>
                      </a:r>
                    </a:p>
                  </a:txBody>
                  <a:tcPr/>
                </a:tc>
                <a:extLst>
                  <a:ext uri="{0D108BD9-81ED-4DB2-BD59-A6C34878D82A}">
                    <a16:rowId xmlns:a16="http://schemas.microsoft.com/office/drawing/2014/main" val="3069989773"/>
                  </a:ext>
                </a:extLst>
              </a:tr>
            </a:tbl>
          </a:graphicData>
        </a:graphic>
      </p:graphicFrame>
      <p:sp>
        <p:nvSpPr>
          <p:cNvPr id="4" name="Text Placeholder 3">
            <a:extLst>
              <a:ext uri="{FF2B5EF4-FFF2-40B4-BE49-F238E27FC236}">
                <a16:creationId xmlns:a16="http://schemas.microsoft.com/office/drawing/2014/main" id="{04FD6EED-5E82-4546-AF20-D3585C8CDBD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208122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1A6E7-9B5C-4FE5-829B-38D4B53E82F0}"/>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31E93469-3B78-4219-8FCF-B9B8B83A97D6}"/>
              </a:ext>
            </a:extLst>
          </p:cNvPr>
          <p:cNvGraphicFramePr>
            <a:graphicFrameLocks noGrp="1"/>
          </p:cNvGraphicFramePr>
          <p:nvPr>
            <p:ph type="chart" sz="quarter" idx="13"/>
            <p:extLst>
              <p:ext uri="{D42A27DB-BD31-4B8C-83A1-F6EECF244321}">
                <p14:modId xmlns:p14="http://schemas.microsoft.com/office/powerpoint/2010/main" val="395615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43DAE-79AB-4A2D-8893-41F387F709F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57CBFD7-3A0B-4A1C-A002-EF3874DE13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519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DDB28-B84C-4026-8395-A0C600AE041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306C8B06-D396-44B1-AA78-1E714E398B40}"/>
              </a:ext>
            </a:extLst>
          </p:cNvPr>
          <p:cNvGraphicFramePr>
            <a:graphicFrameLocks noGrp="1"/>
          </p:cNvGraphicFramePr>
          <p:nvPr>
            <p:ph type="chart" sz="quarter" idx="13"/>
            <p:extLst>
              <p:ext uri="{D42A27DB-BD31-4B8C-83A1-F6EECF244321}">
                <p14:modId xmlns:p14="http://schemas.microsoft.com/office/powerpoint/2010/main" val="2984060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40167-D847-4956-ACFA-7A1B93C3AE0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7E7B72E-92EE-452E-9B0A-41E902FCC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0015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FFB82-4717-42C4-90AF-50BF14AFA7C0}"/>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F992E780-5E5A-4680-81D7-939AF5D2F73D}"/>
              </a:ext>
            </a:extLst>
          </p:cNvPr>
          <p:cNvGraphicFramePr>
            <a:graphicFrameLocks noGrp="1"/>
          </p:cNvGraphicFramePr>
          <p:nvPr>
            <p:ph type="chart" sz="quarter" idx="13"/>
            <p:extLst>
              <p:ext uri="{D42A27DB-BD31-4B8C-83A1-F6EECF244321}">
                <p14:modId xmlns:p14="http://schemas.microsoft.com/office/powerpoint/2010/main" val="4002918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F1040-4148-42A8-AF92-FFB9509BD67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1AF789A-EC56-4CB1-9D7A-28D9AEB72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274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9E30-84A4-4F79-9482-1CE0C224877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692C3E6-669C-4CED-B5C4-28099D5415C0}"/>
              </a:ext>
            </a:extLst>
          </p:cNvPr>
          <p:cNvGraphicFramePr>
            <a:graphicFrameLocks noGrp="1"/>
          </p:cNvGraphicFramePr>
          <p:nvPr>
            <p:ph type="chart" sz="quarter" idx="13"/>
            <p:extLst>
              <p:ext uri="{D42A27DB-BD31-4B8C-83A1-F6EECF244321}">
                <p14:modId xmlns:p14="http://schemas.microsoft.com/office/powerpoint/2010/main" val="564444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2EB7AF-F931-4181-8278-409D611FC0C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CFE7F36-FEB1-44DB-ADF4-0D585DB39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686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5DD4-DF4D-4D5D-9CA8-89BBF6BE212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D9F84249-014F-4D15-9274-7EA8684E19E2}"/>
              </a:ext>
            </a:extLst>
          </p:cNvPr>
          <p:cNvGraphicFramePr>
            <a:graphicFrameLocks noGrp="1"/>
          </p:cNvGraphicFramePr>
          <p:nvPr>
            <p:ph type="tbl" sz="quarter" idx="13"/>
            <p:extLst>
              <p:ext uri="{D42A27DB-BD31-4B8C-83A1-F6EECF244321}">
                <p14:modId xmlns:p14="http://schemas.microsoft.com/office/powerpoint/2010/main" val="3618295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13729000"/>
                    </a:ext>
                  </a:extLst>
                </a:gridCol>
                <a:gridCol w="1481328">
                  <a:extLst>
                    <a:ext uri="{9D8B030D-6E8A-4147-A177-3AD203B41FA5}">
                      <a16:colId xmlns:a16="http://schemas.microsoft.com/office/drawing/2014/main" val="2258669324"/>
                    </a:ext>
                  </a:extLst>
                </a:gridCol>
                <a:gridCol w="329184">
                  <a:extLst>
                    <a:ext uri="{9D8B030D-6E8A-4147-A177-3AD203B41FA5}">
                      <a16:colId xmlns:a16="http://schemas.microsoft.com/office/drawing/2014/main" val="1684947305"/>
                    </a:ext>
                  </a:extLst>
                </a:gridCol>
                <a:gridCol w="329184">
                  <a:extLst>
                    <a:ext uri="{9D8B030D-6E8A-4147-A177-3AD203B41FA5}">
                      <a16:colId xmlns:a16="http://schemas.microsoft.com/office/drawing/2014/main" val="3797034775"/>
                    </a:ext>
                  </a:extLst>
                </a:gridCol>
                <a:gridCol w="329184">
                  <a:extLst>
                    <a:ext uri="{9D8B030D-6E8A-4147-A177-3AD203B41FA5}">
                      <a16:colId xmlns:a16="http://schemas.microsoft.com/office/drawing/2014/main" val="246866789"/>
                    </a:ext>
                  </a:extLst>
                </a:gridCol>
                <a:gridCol w="329184">
                  <a:extLst>
                    <a:ext uri="{9D8B030D-6E8A-4147-A177-3AD203B41FA5}">
                      <a16:colId xmlns:a16="http://schemas.microsoft.com/office/drawing/2014/main" val="4043977034"/>
                    </a:ext>
                  </a:extLst>
                </a:gridCol>
                <a:gridCol w="329184">
                  <a:extLst>
                    <a:ext uri="{9D8B030D-6E8A-4147-A177-3AD203B41FA5}">
                      <a16:colId xmlns:a16="http://schemas.microsoft.com/office/drawing/2014/main" val="2038364289"/>
                    </a:ext>
                  </a:extLst>
                </a:gridCol>
                <a:gridCol w="329184">
                  <a:extLst>
                    <a:ext uri="{9D8B030D-6E8A-4147-A177-3AD203B41FA5}">
                      <a16:colId xmlns:a16="http://schemas.microsoft.com/office/drawing/2014/main" val="1227227437"/>
                    </a:ext>
                  </a:extLst>
                </a:gridCol>
                <a:gridCol w="329184">
                  <a:extLst>
                    <a:ext uri="{9D8B030D-6E8A-4147-A177-3AD203B41FA5}">
                      <a16:colId xmlns:a16="http://schemas.microsoft.com/office/drawing/2014/main" val="1079727445"/>
                    </a:ext>
                  </a:extLst>
                </a:gridCol>
                <a:gridCol w="329184">
                  <a:extLst>
                    <a:ext uri="{9D8B030D-6E8A-4147-A177-3AD203B41FA5}">
                      <a16:colId xmlns:a16="http://schemas.microsoft.com/office/drawing/2014/main" val="1716663439"/>
                    </a:ext>
                  </a:extLst>
                </a:gridCol>
                <a:gridCol w="329184">
                  <a:extLst>
                    <a:ext uri="{9D8B030D-6E8A-4147-A177-3AD203B41FA5}">
                      <a16:colId xmlns:a16="http://schemas.microsoft.com/office/drawing/2014/main" val="173142967"/>
                    </a:ext>
                  </a:extLst>
                </a:gridCol>
                <a:gridCol w="329184">
                  <a:extLst>
                    <a:ext uri="{9D8B030D-6E8A-4147-A177-3AD203B41FA5}">
                      <a16:colId xmlns:a16="http://schemas.microsoft.com/office/drawing/2014/main" val="3477881377"/>
                    </a:ext>
                  </a:extLst>
                </a:gridCol>
                <a:gridCol w="329184">
                  <a:extLst>
                    <a:ext uri="{9D8B030D-6E8A-4147-A177-3AD203B41FA5}">
                      <a16:colId xmlns:a16="http://schemas.microsoft.com/office/drawing/2014/main" val="2578098094"/>
                    </a:ext>
                  </a:extLst>
                </a:gridCol>
                <a:gridCol w="329184">
                  <a:extLst>
                    <a:ext uri="{9D8B030D-6E8A-4147-A177-3AD203B41FA5}">
                      <a16:colId xmlns:a16="http://schemas.microsoft.com/office/drawing/2014/main" val="229510500"/>
                    </a:ext>
                  </a:extLst>
                </a:gridCol>
                <a:gridCol w="329184">
                  <a:extLst>
                    <a:ext uri="{9D8B030D-6E8A-4147-A177-3AD203B41FA5}">
                      <a16:colId xmlns:a16="http://schemas.microsoft.com/office/drawing/2014/main" val="1448855476"/>
                    </a:ext>
                  </a:extLst>
                </a:gridCol>
                <a:gridCol w="329184">
                  <a:extLst>
                    <a:ext uri="{9D8B030D-6E8A-4147-A177-3AD203B41FA5}">
                      <a16:colId xmlns:a16="http://schemas.microsoft.com/office/drawing/2014/main" val="197466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8194333"/>
                  </a:ext>
                </a:extLst>
              </a:tr>
            </a:tbl>
          </a:graphicData>
        </a:graphic>
      </p:graphicFrame>
      <p:sp>
        <p:nvSpPr>
          <p:cNvPr id="4" name="Text Placeholder 3">
            <a:extLst>
              <a:ext uri="{FF2B5EF4-FFF2-40B4-BE49-F238E27FC236}">
                <a16:creationId xmlns:a16="http://schemas.microsoft.com/office/drawing/2014/main" id="{F727E66F-BDC8-4B27-8DA3-32C508BA990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067760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3C5B-6F58-4DF3-91E4-DF8639196B43}"/>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EB85FCA3-5247-45D2-AA96-093C2E1D4F7E}"/>
              </a:ext>
            </a:extLst>
          </p:cNvPr>
          <p:cNvGraphicFramePr>
            <a:graphicFrameLocks noGrp="1"/>
          </p:cNvGraphicFramePr>
          <p:nvPr>
            <p:ph type="tbl" sz="quarter" idx="13"/>
            <p:extLst>
              <p:ext uri="{D42A27DB-BD31-4B8C-83A1-F6EECF244321}">
                <p14:modId xmlns:p14="http://schemas.microsoft.com/office/powerpoint/2010/main" val="250535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9504633"/>
                    </a:ext>
                  </a:extLst>
                </a:gridCol>
                <a:gridCol w="1481328">
                  <a:extLst>
                    <a:ext uri="{9D8B030D-6E8A-4147-A177-3AD203B41FA5}">
                      <a16:colId xmlns:a16="http://schemas.microsoft.com/office/drawing/2014/main" val="437837543"/>
                    </a:ext>
                  </a:extLst>
                </a:gridCol>
                <a:gridCol w="329184">
                  <a:extLst>
                    <a:ext uri="{9D8B030D-6E8A-4147-A177-3AD203B41FA5}">
                      <a16:colId xmlns:a16="http://schemas.microsoft.com/office/drawing/2014/main" val="1243219760"/>
                    </a:ext>
                  </a:extLst>
                </a:gridCol>
                <a:gridCol w="329184">
                  <a:extLst>
                    <a:ext uri="{9D8B030D-6E8A-4147-A177-3AD203B41FA5}">
                      <a16:colId xmlns:a16="http://schemas.microsoft.com/office/drawing/2014/main" val="2204773302"/>
                    </a:ext>
                  </a:extLst>
                </a:gridCol>
                <a:gridCol w="329184">
                  <a:extLst>
                    <a:ext uri="{9D8B030D-6E8A-4147-A177-3AD203B41FA5}">
                      <a16:colId xmlns:a16="http://schemas.microsoft.com/office/drawing/2014/main" val="3641170738"/>
                    </a:ext>
                  </a:extLst>
                </a:gridCol>
                <a:gridCol w="329184">
                  <a:extLst>
                    <a:ext uri="{9D8B030D-6E8A-4147-A177-3AD203B41FA5}">
                      <a16:colId xmlns:a16="http://schemas.microsoft.com/office/drawing/2014/main" val="2208413915"/>
                    </a:ext>
                  </a:extLst>
                </a:gridCol>
                <a:gridCol w="329184">
                  <a:extLst>
                    <a:ext uri="{9D8B030D-6E8A-4147-A177-3AD203B41FA5}">
                      <a16:colId xmlns:a16="http://schemas.microsoft.com/office/drawing/2014/main" val="4279450057"/>
                    </a:ext>
                  </a:extLst>
                </a:gridCol>
                <a:gridCol w="329184">
                  <a:extLst>
                    <a:ext uri="{9D8B030D-6E8A-4147-A177-3AD203B41FA5}">
                      <a16:colId xmlns:a16="http://schemas.microsoft.com/office/drawing/2014/main" val="803388464"/>
                    </a:ext>
                  </a:extLst>
                </a:gridCol>
                <a:gridCol w="329184">
                  <a:extLst>
                    <a:ext uri="{9D8B030D-6E8A-4147-A177-3AD203B41FA5}">
                      <a16:colId xmlns:a16="http://schemas.microsoft.com/office/drawing/2014/main" val="3817124786"/>
                    </a:ext>
                  </a:extLst>
                </a:gridCol>
                <a:gridCol w="329184">
                  <a:extLst>
                    <a:ext uri="{9D8B030D-6E8A-4147-A177-3AD203B41FA5}">
                      <a16:colId xmlns:a16="http://schemas.microsoft.com/office/drawing/2014/main" val="3816632620"/>
                    </a:ext>
                  </a:extLst>
                </a:gridCol>
                <a:gridCol w="329184">
                  <a:extLst>
                    <a:ext uri="{9D8B030D-6E8A-4147-A177-3AD203B41FA5}">
                      <a16:colId xmlns:a16="http://schemas.microsoft.com/office/drawing/2014/main" val="670358672"/>
                    </a:ext>
                  </a:extLst>
                </a:gridCol>
                <a:gridCol w="329184">
                  <a:extLst>
                    <a:ext uri="{9D8B030D-6E8A-4147-A177-3AD203B41FA5}">
                      <a16:colId xmlns:a16="http://schemas.microsoft.com/office/drawing/2014/main" val="2049614177"/>
                    </a:ext>
                  </a:extLst>
                </a:gridCol>
                <a:gridCol w="329184">
                  <a:extLst>
                    <a:ext uri="{9D8B030D-6E8A-4147-A177-3AD203B41FA5}">
                      <a16:colId xmlns:a16="http://schemas.microsoft.com/office/drawing/2014/main" val="1329302591"/>
                    </a:ext>
                  </a:extLst>
                </a:gridCol>
                <a:gridCol w="329184">
                  <a:extLst>
                    <a:ext uri="{9D8B030D-6E8A-4147-A177-3AD203B41FA5}">
                      <a16:colId xmlns:a16="http://schemas.microsoft.com/office/drawing/2014/main" val="1207640290"/>
                    </a:ext>
                  </a:extLst>
                </a:gridCol>
                <a:gridCol w="329184">
                  <a:extLst>
                    <a:ext uri="{9D8B030D-6E8A-4147-A177-3AD203B41FA5}">
                      <a16:colId xmlns:a16="http://schemas.microsoft.com/office/drawing/2014/main" val="1382339168"/>
                    </a:ext>
                  </a:extLst>
                </a:gridCol>
                <a:gridCol w="329184">
                  <a:extLst>
                    <a:ext uri="{9D8B030D-6E8A-4147-A177-3AD203B41FA5}">
                      <a16:colId xmlns:a16="http://schemas.microsoft.com/office/drawing/2014/main" val="1630851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771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- 2025-06-10 10:12:56</a:t>
                      </a:r>
                      <a:r>
                        <a:rPr kumimoji="0" lang="en-US" sz="1000" b="0" i="0" u="none" strike="noStrike" kern="1200" cap="none" spc="0" normalizeH="0" baseline="0" noProof="0">
                          <a:ln>
                            <a:noFill/>
                          </a:ln>
                          <a:solidFill>
                            <a:prstClr val="black"/>
                          </a:solidFill>
                          <a:effectLst/>
                          <a:uLnTx/>
                          <a:uFillTx/>
                          <a:latin typeface="Calibri"/>
                          <a:ea typeface="+mn-ea"/>
                          <a:cs typeface="+mn-cs"/>
                        </a:rPr>
                        <a:t>
 UPDATE: Please see our most recent post on 7/1 for the latest information.
We are currently experiencing a network outage impacting PHLY systems. This outage affects our phone and email systems, as well as customer access to online applications. We are working to resolve this issue as soon as possible and apologize for any inconvenience.
Policyholders who need to initiate a claim can contact us via phone at 800.765.9749 (option #3).
We will provide status updates as information becomes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1215767878"/>
                  </a:ext>
                </a:extLst>
              </a:tr>
            </a:tbl>
          </a:graphicData>
        </a:graphic>
      </p:graphicFrame>
      <p:sp>
        <p:nvSpPr>
          <p:cNvPr id="4" name="Text Placeholder 3">
            <a:extLst>
              <a:ext uri="{FF2B5EF4-FFF2-40B4-BE49-F238E27FC236}">
                <a16:creationId xmlns:a16="http://schemas.microsoft.com/office/drawing/2014/main" id="{D01AD795-4877-4332-8EF3-C3AD1D903B0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83022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A95B-6CDA-419D-9DE5-38A5F074EEE2}"/>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2340795E-FD04-41AF-8814-2557B9B56A95}"/>
              </a:ext>
            </a:extLst>
          </p:cNvPr>
          <p:cNvGraphicFramePr>
            <a:graphicFrameLocks noGrp="1"/>
          </p:cNvGraphicFramePr>
          <p:nvPr>
            <p:ph type="tbl" sz="quarter" idx="13"/>
            <p:extLst>
              <p:ext uri="{D42A27DB-BD31-4B8C-83A1-F6EECF244321}">
                <p14:modId xmlns:p14="http://schemas.microsoft.com/office/powerpoint/2010/main" val="3127038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686004"/>
                    </a:ext>
                  </a:extLst>
                </a:gridCol>
                <a:gridCol w="1481328">
                  <a:extLst>
                    <a:ext uri="{9D8B030D-6E8A-4147-A177-3AD203B41FA5}">
                      <a16:colId xmlns:a16="http://schemas.microsoft.com/office/drawing/2014/main" val="276862535"/>
                    </a:ext>
                  </a:extLst>
                </a:gridCol>
                <a:gridCol w="329184">
                  <a:extLst>
                    <a:ext uri="{9D8B030D-6E8A-4147-A177-3AD203B41FA5}">
                      <a16:colId xmlns:a16="http://schemas.microsoft.com/office/drawing/2014/main" val="3779723199"/>
                    </a:ext>
                  </a:extLst>
                </a:gridCol>
                <a:gridCol w="329184">
                  <a:extLst>
                    <a:ext uri="{9D8B030D-6E8A-4147-A177-3AD203B41FA5}">
                      <a16:colId xmlns:a16="http://schemas.microsoft.com/office/drawing/2014/main" val="3804165848"/>
                    </a:ext>
                  </a:extLst>
                </a:gridCol>
                <a:gridCol w="329184">
                  <a:extLst>
                    <a:ext uri="{9D8B030D-6E8A-4147-A177-3AD203B41FA5}">
                      <a16:colId xmlns:a16="http://schemas.microsoft.com/office/drawing/2014/main" val="623182974"/>
                    </a:ext>
                  </a:extLst>
                </a:gridCol>
                <a:gridCol w="329184">
                  <a:extLst>
                    <a:ext uri="{9D8B030D-6E8A-4147-A177-3AD203B41FA5}">
                      <a16:colId xmlns:a16="http://schemas.microsoft.com/office/drawing/2014/main" val="1136203972"/>
                    </a:ext>
                  </a:extLst>
                </a:gridCol>
                <a:gridCol w="329184">
                  <a:extLst>
                    <a:ext uri="{9D8B030D-6E8A-4147-A177-3AD203B41FA5}">
                      <a16:colId xmlns:a16="http://schemas.microsoft.com/office/drawing/2014/main" val="4066679232"/>
                    </a:ext>
                  </a:extLst>
                </a:gridCol>
                <a:gridCol w="329184">
                  <a:extLst>
                    <a:ext uri="{9D8B030D-6E8A-4147-A177-3AD203B41FA5}">
                      <a16:colId xmlns:a16="http://schemas.microsoft.com/office/drawing/2014/main" val="2611302189"/>
                    </a:ext>
                  </a:extLst>
                </a:gridCol>
                <a:gridCol w="329184">
                  <a:extLst>
                    <a:ext uri="{9D8B030D-6E8A-4147-A177-3AD203B41FA5}">
                      <a16:colId xmlns:a16="http://schemas.microsoft.com/office/drawing/2014/main" val="2800758793"/>
                    </a:ext>
                  </a:extLst>
                </a:gridCol>
                <a:gridCol w="329184">
                  <a:extLst>
                    <a:ext uri="{9D8B030D-6E8A-4147-A177-3AD203B41FA5}">
                      <a16:colId xmlns:a16="http://schemas.microsoft.com/office/drawing/2014/main" val="2205150809"/>
                    </a:ext>
                  </a:extLst>
                </a:gridCol>
                <a:gridCol w="329184">
                  <a:extLst>
                    <a:ext uri="{9D8B030D-6E8A-4147-A177-3AD203B41FA5}">
                      <a16:colId xmlns:a16="http://schemas.microsoft.com/office/drawing/2014/main" val="2092546695"/>
                    </a:ext>
                  </a:extLst>
                </a:gridCol>
                <a:gridCol w="329184">
                  <a:extLst>
                    <a:ext uri="{9D8B030D-6E8A-4147-A177-3AD203B41FA5}">
                      <a16:colId xmlns:a16="http://schemas.microsoft.com/office/drawing/2014/main" val="644894616"/>
                    </a:ext>
                  </a:extLst>
                </a:gridCol>
                <a:gridCol w="329184">
                  <a:extLst>
                    <a:ext uri="{9D8B030D-6E8A-4147-A177-3AD203B41FA5}">
                      <a16:colId xmlns:a16="http://schemas.microsoft.com/office/drawing/2014/main" val="1322673432"/>
                    </a:ext>
                  </a:extLst>
                </a:gridCol>
                <a:gridCol w="329184">
                  <a:extLst>
                    <a:ext uri="{9D8B030D-6E8A-4147-A177-3AD203B41FA5}">
                      <a16:colId xmlns:a16="http://schemas.microsoft.com/office/drawing/2014/main" val="48886034"/>
                    </a:ext>
                  </a:extLst>
                </a:gridCol>
                <a:gridCol w="329184">
                  <a:extLst>
                    <a:ext uri="{9D8B030D-6E8A-4147-A177-3AD203B41FA5}">
                      <a16:colId xmlns:a16="http://schemas.microsoft.com/office/drawing/2014/main" val="2383741840"/>
                    </a:ext>
                  </a:extLst>
                </a:gridCol>
                <a:gridCol w="329184">
                  <a:extLst>
                    <a:ext uri="{9D8B030D-6E8A-4147-A177-3AD203B41FA5}">
                      <a16:colId xmlns:a16="http://schemas.microsoft.com/office/drawing/2014/main" val="3755970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6334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- 2025-06-13 15:30:28</a:t>
                      </a:r>
                      <a:r>
                        <a:rPr kumimoji="0" lang="en-US" sz="1000" b="0" i="0" u="none" strike="noStrike" kern="1200" cap="none" spc="0" normalizeH="0" baseline="0" noProof="0">
                          <a:ln>
                            <a:noFill/>
                          </a:ln>
                          <a:solidFill>
                            <a:prstClr val="black"/>
                          </a:solidFill>
                          <a:effectLst/>
                          <a:uLnTx/>
                          <a:uFillTx/>
                          <a:latin typeface="Calibri"/>
                          <a:ea typeface="+mn-ea"/>
                          <a:cs typeface="+mn-cs"/>
                        </a:rPr>
                        <a:t>
 UPDATE: Please see our most recent post on 7/1 for the latest information.
Philadelphia Insurance Companies continues to experience a network outage, which also impacts our email, phone, and online applications.
We acknowledge the frustration and inconvenience this may have caused our customers, agents, brokers, and valued partners. We fully understand how much you rely on our company, and we take that responsibility very seriously.
Our teams have been working around the clock to resolve this issue as quickly as possible. While a return to full business operations will take time, our priority remains clear: to deliver the reliable service, responsiveness, and partnership you’ve come to expect from our company.
Our website will continue to be updated with the latest information, and we appreciate your understanding. www.phly.com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2288306388"/>
                  </a:ext>
                </a:extLst>
              </a:tr>
            </a:tbl>
          </a:graphicData>
        </a:graphic>
      </p:graphicFrame>
      <p:sp>
        <p:nvSpPr>
          <p:cNvPr id="4" name="Text Placeholder 3">
            <a:extLst>
              <a:ext uri="{FF2B5EF4-FFF2-40B4-BE49-F238E27FC236}">
                <a16:creationId xmlns:a16="http://schemas.microsoft.com/office/drawing/2014/main" id="{8A320586-9CB4-4492-A8E5-358BE7D47FA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640343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2869B-BC1A-403C-A75F-6C3EDE18292D}"/>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38594CE-6DB7-46EA-8EEA-14048F66306D}"/>
              </a:ext>
            </a:extLst>
          </p:cNvPr>
          <p:cNvGraphicFramePr>
            <a:graphicFrameLocks noGrp="1"/>
          </p:cNvGraphicFramePr>
          <p:nvPr>
            <p:ph type="tbl" sz="quarter" idx="13"/>
            <p:extLst>
              <p:ext uri="{D42A27DB-BD31-4B8C-83A1-F6EECF244321}">
                <p14:modId xmlns:p14="http://schemas.microsoft.com/office/powerpoint/2010/main" val="124131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18116376"/>
                    </a:ext>
                  </a:extLst>
                </a:gridCol>
                <a:gridCol w="1481328">
                  <a:extLst>
                    <a:ext uri="{9D8B030D-6E8A-4147-A177-3AD203B41FA5}">
                      <a16:colId xmlns:a16="http://schemas.microsoft.com/office/drawing/2014/main" val="1298335682"/>
                    </a:ext>
                  </a:extLst>
                </a:gridCol>
                <a:gridCol w="329184">
                  <a:extLst>
                    <a:ext uri="{9D8B030D-6E8A-4147-A177-3AD203B41FA5}">
                      <a16:colId xmlns:a16="http://schemas.microsoft.com/office/drawing/2014/main" val="919413654"/>
                    </a:ext>
                  </a:extLst>
                </a:gridCol>
                <a:gridCol w="329184">
                  <a:extLst>
                    <a:ext uri="{9D8B030D-6E8A-4147-A177-3AD203B41FA5}">
                      <a16:colId xmlns:a16="http://schemas.microsoft.com/office/drawing/2014/main" val="2413577523"/>
                    </a:ext>
                  </a:extLst>
                </a:gridCol>
                <a:gridCol w="329184">
                  <a:extLst>
                    <a:ext uri="{9D8B030D-6E8A-4147-A177-3AD203B41FA5}">
                      <a16:colId xmlns:a16="http://schemas.microsoft.com/office/drawing/2014/main" val="537775232"/>
                    </a:ext>
                  </a:extLst>
                </a:gridCol>
                <a:gridCol w="329184">
                  <a:extLst>
                    <a:ext uri="{9D8B030D-6E8A-4147-A177-3AD203B41FA5}">
                      <a16:colId xmlns:a16="http://schemas.microsoft.com/office/drawing/2014/main" val="3569899523"/>
                    </a:ext>
                  </a:extLst>
                </a:gridCol>
                <a:gridCol w="329184">
                  <a:extLst>
                    <a:ext uri="{9D8B030D-6E8A-4147-A177-3AD203B41FA5}">
                      <a16:colId xmlns:a16="http://schemas.microsoft.com/office/drawing/2014/main" val="600044783"/>
                    </a:ext>
                  </a:extLst>
                </a:gridCol>
                <a:gridCol w="329184">
                  <a:extLst>
                    <a:ext uri="{9D8B030D-6E8A-4147-A177-3AD203B41FA5}">
                      <a16:colId xmlns:a16="http://schemas.microsoft.com/office/drawing/2014/main" val="1209378456"/>
                    </a:ext>
                  </a:extLst>
                </a:gridCol>
                <a:gridCol w="329184">
                  <a:extLst>
                    <a:ext uri="{9D8B030D-6E8A-4147-A177-3AD203B41FA5}">
                      <a16:colId xmlns:a16="http://schemas.microsoft.com/office/drawing/2014/main" val="3536895074"/>
                    </a:ext>
                  </a:extLst>
                </a:gridCol>
                <a:gridCol w="329184">
                  <a:extLst>
                    <a:ext uri="{9D8B030D-6E8A-4147-A177-3AD203B41FA5}">
                      <a16:colId xmlns:a16="http://schemas.microsoft.com/office/drawing/2014/main" val="768807524"/>
                    </a:ext>
                  </a:extLst>
                </a:gridCol>
                <a:gridCol w="329184">
                  <a:extLst>
                    <a:ext uri="{9D8B030D-6E8A-4147-A177-3AD203B41FA5}">
                      <a16:colId xmlns:a16="http://schemas.microsoft.com/office/drawing/2014/main" val="3240718972"/>
                    </a:ext>
                  </a:extLst>
                </a:gridCol>
                <a:gridCol w="329184">
                  <a:extLst>
                    <a:ext uri="{9D8B030D-6E8A-4147-A177-3AD203B41FA5}">
                      <a16:colId xmlns:a16="http://schemas.microsoft.com/office/drawing/2014/main" val="878617044"/>
                    </a:ext>
                  </a:extLst>
                </a:gridCol>
                <a:gridCol w="329184">
                  <a:extLst>
                    <a:ext uri="{9D8B030D-6E8A-4147-A177-3AD203B41FA5}">
                      <a16:colId xmlns:a16="http://schemas.microsoft.com/office/drawing/2014/main" val="480370598"/>
                    </a:ext>
                  </a:extLst>
                </a:gridCol>
                <a:gridCol w="329184">
                  <a:extLst>
                    <a:ext uri="{9D8B030D-6E8A-4147-A177-3AD203B41FA5}">
                      <a16:colId xmlns:a16="http://schemas.microsoft.com/office/drawing/2014/main" val="982539038"/>
                    </a:ext>
                  </a:extLst>
                </a:gridCol>
                <a:gridCol w="329184">
                  <a:extLst>
                    <a:ext uri="{9D8B030D-6E8A-4147-A177-3AD203B41FA5}">
                      <a16:colId xmlns:a16="http://schemas.microsoft.com/office/drawing/2014/main" val="3208716746"/>
                    </a:ext>
                  </a:extLst>
                </a:gridCol>
                <a:gridCol w="329184">
                  <a:extLst>
                    <a:ext uri="{9D8B030D-6E8A-4147-A177-3AD203B41FA5}">
                      <a16:colId xmlns:a16="http://schemas.microsoft.com/office/drawing/2014/main" val="269963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7047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- 2025-06-18 09:47:28</a:t>
                      </a:r>
                      <a:r>
                        <a:rPr kumimoji="0" lang="en-US" sz="1000" b="0" i="0" u="none" strike="noStrike" kern="1200" cap="none" spc="0" normalizeH="0" baseline="0" noProof="0">
                          <a:ln>
                            <a:noFill/>
                          </a:ln>
                          <a:solidFill>
                            <a:prstClr val="black"/>
                          </a:solidFill>
                          <a:effectLst/>
                          <a:uLnTx/>
                          <a:uFillTx/>
                          <a:latin typeface="Calibri"/>
                          <a:ea typeface="+mn-ea"/>
                          <a:cs typeface="+mn-cs"/>
                        </a:rPr>
                        <a:t>
 UPDATE: Please see our most recent post on 7/1 for the latest information.
We are committed to keeping our agents and customers informed during our network outage. We have made progress in restoring limited network access, and our teams are working around the clock to resume full business operations.
Our top priority remains supporting our policyholders, agents, brokers, and other valued partners. Our claims and customer service call centers have remained available, and we’re doing everything we can to ensure you receive the service you rely on.
Thank you for your understanding as we work through this complex challenge. Please visit our website for the latest update. www.PHLY.com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1225384769"/>
                  </a:ext>
                </a:extLst>
              </a:tr>
            </a:tbl>
          </a:graphicData>
        </a:graphic>
      </p:graphicFrame>
      <p:sp>
        <p:nvSpPr>
          <p:cNvPr id="4" name="Text Placeholder 3">
            <a:extLst>
              <a:ext uri="{FF2B5EF4-FFF2-40B4-BE49-F238E27FC236}">
                <a16:creationId xmlns:a16="http://schemas.microsoft.com/office/drawing/2014/main" id="{2AC91BD9-055A-4C86-8BB5-FC068D7431D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566818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CA693-2D59-4AE9-B5C7-577B027528A1}"/>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7080AF2D-64E3-48BD-8A25-0CFC42B49F40}"/>
              </a:ext>
            </a:extLst>
          </p:cNvPr>
          <p:cNvGraphicFramePr>
            <a:graphicFrameLocks noGrp="1"/>
          </p:cNvGraphicFramePr>
          <p:nvPr>
            <p:ph type="tbl" sz="quarter" idx="13"/>
            <p:extLst>
              <p:ext uri="{D42A27DB-BD31-4B8C-83A1-F6EECF244321}">
                <p14:modId xmlns:p14="http://schemas.microsoft.com/office/powerpoint/2010/main" val="199830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80484182"/>
                    </a:ext>
                  </a:extLst>
                </a:gridCol>
                <a:gridCol w="1481328">
                  <a:extLst>
                    <a:ext uri="{9D8B030D-6E8A-4147-A177-3AD203B41FA5}">
                      <a16:colId xmlns:a16="http://schemas.microsoft.com/office/drawing/2014/main" val="696273008"/>
                    </a:ext>
                  </a:extLst>
                </a:gridCol>
                <a:gridCol w="329184">
                  <a:extLst>
                    <a:ext uri="{9D8B030D-6E8A-4147-A177-3AD203B41FA5}">
                      <a16:colId xmlns:a16="http://schemas.microsoft.com/office/drawing/2014/main" val="2097420648"/>
                    </a:ext>
                  </a:extLst>
                </a:gridCol>
                <a:gridCol w="329184">
                  <a:extLst>
                    <a:ext uri="{9D8B030D-6E8A-4147-A177-3AD203B41FA5}">
                      <a16:colId xmlns:a16="http://schemas.microsoft.com/office/drawing/2014/main" val="2023221871"/>
                    </a:ext>
                  </a:extLst>
                </a:gridCol>
                <a:gridCol w="329184">
                  <a:extLst>
                    <a:ext uri="{9D8B030D-6E8A-4147-A177-3AD203B41FA5}">
                      <a16:colId xmlns:a16="http://schemas.microsoft.com/office/drawing/2014/main" val="2952082838"/>
                    </a:ext>
                  </a:extLst>
                </a:gridCol>
                <a:gridCol w="329184">
                  <a:extLst>
                    <a:ext uri="{9D8B030D-6E8A-4147-A177-3AD203B41FA5}">
                      <a16:colId xmlns:a16="http://schemas.microsoft.com/office/drawing/2014/main" val="675867546"/>
                    </a:ext>
                  </a:extLst>
                </a:gridCol>
                <a:gridCol w="329184">
                  <a:extLst>
                    <a:ext uri="{9D8B030D-6E8A-4147-A177-3AD203B41FA5}">
                      <a16:colId xmlns:a16="http://schemas.microsoft.com/office/drawing/2014/main" val="2357628764"/>
                    </a:ext>
                  </a:extLst>
                </a:gridCol>
                <a:gridCol w="329184">
                  <a:extLst>
                    <a:ext uri="{9D8B030D-6E8A-4147-A177-3AD203B41FA5}">
                      <a16:colId xmlns:a16="http://schemas.microsoft.com/office/drawing/2014/main" val="4250394104"/>
                    </a:ext>
                  </a:extLst>
                </a:gridCol>
                <a:gridCol w="329184">
                  <a:extLst>
                    <a:ext uri="{9D8B030D-6E8A-4147-A177-3AD203B41FA5}">
                      <a16:colId xmlns:a16="http://schemas.microsoft.com/office/drawing/2014/main" val="524070459"/>
                    </a:ext>
                  </a:extLst>
                </a:gridCol>
                <a:gridCol w="329184">
                  <a:extLst>
                    <a:ext uri="{9D8B030D-6E8A-4147-A177-3AD203B41FA5}">
                      <a16:colId xmlns:a16="http://schemas.microsoft.com/office/drawing/2014/main" val="1669156506"/>
                    </a:ext>
                  </a:extLst>
                </a:gridCol>
                <a:gridCol w="329184">
                  <a:extLst>
                    <a:ext uri="{9D8B030D-6E8A-4147-A177-3AD203B41FA5}">
                      <a16:colId xmlns:a16="http://schemas.microsoft.com/office/drawing/2014/main" val="1130922347"/>
                    </a:ext>
                  </a:extLst>
                </a:gridCol>
                <a:gridCol w="329184">
                  <a:extLst>
                    <a:ext uri="{9D8B030D-6E8A-4147-A177-3AD203B41FA5}">
                      <a16:colId xmlns:a16="http://schemas.microsoft.com/office/drawing/2014/main" val="2306984732"/>
                    </a:ext>
                  </a:extLst>
                </a:gridCol>
                <a:gridCol w="329184">
                  <a:extLst>
                    <a:ext uri="{9D8B030D-6E8A-4147-A177-3AD203B41FA5}">
                      <a16:colId xmlns:a16="http://schemas.microsoft.com/office/drawing/2014/main" val="855858364"/>
                    </a:ext>
                  </a:extLst>
                </a:gridCol>
                <a:gridCol w="329184">
                  <a:extLst>
                    <a:ext uri="{9D8B030D-6E8A-4147-A177-3AD203B41FA5}">
                      <a16:colId xmlns:a16="http://schemas.microsoft.com/office/drawing/2014/main" val="2388039543"/>
                    </a:ext>
                  </a:extLst>
                </a:gridCol>
                <a:gridCol w="329184">
                  <a:extLst>
                    <a:ext uri="{9D8B030D-6E8A-4147-A177-3AD203B41FA5}">
                      <a16:colId xmlns:a16="http://schemas.microsoft.com/office/drawing/2014/main" val="3407980180"/>
                    </a:ext>
                  </a:extLst>
                </a:gridCol>
                <a:gridCol w="329184">
                  <a:extLst>
                    <a:ext uri="{9D8B030D-6E8A-4147-A177-3AD203B41FA5}">
                      <a16:colId xmlns:a16="http://schemas.microsoft.com/office/drawing/2014/main" val="189781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263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- 2025-06-23 16:23:04</a:t>
                      </a:r>
                      <a:r>
                        <a:rPr kumimoji="0" lang="en-US" sz="1000" b="0" i="0" u="none" strike="noStrike" kern="1200" cap="none" spc="0" normalizeH="0" baseline="0" noProof="0">
                          <a:ln>
                            <a:noFill/>
                          </a:ln>
                          <a:solidFill>
                            <a:prstClr val="black"/>
                          </a:solidFill>
                          <a:effectLst/>
                          <a:uLnTx/>
                          <a:uFillTx/>
                          <a:latin typeface="Calibri"/>
                          <a:ea typeface="+mn-ea"/>
                          <a:cs typeface="+mn-cs"/>
                        </a:rPr>
                        <a:t>
 UPDATE: Please see our most recent post on 7/1 for the latest information.
Thank you to our customers, agents, and brokers for your continued support during our network outage. PHLY continues to service claims, new accounts, renewals, and update current policies via phone or email, while we work to quickly and securely restore our systems.
Please note that some services may be limited as our dedicated employees continue working around the clock to get us closer to full business operations. 
Our website has the latest updates and answers to Frequently Asked Questions (FAQs): www.PHLY.com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1413524174"/>
                  </a:ext>
                </a:extLst>
              </a:tr>
            </a:tbl>
          </a:graphicData>
        </a:graphic>
      </p:graphicFrame>
      <p:sp>
        <p:nvSpPr>
          <p:cNvPr id="4" name="Text Placeholder 3">
            <a:extLst>
              <a:ext uri="{FF2B5EF4-FFF2-40B4-BE49-F238E27FC236}">
                <a16:creationId xmlns:a16="http://schemas.microsoft.com/office/drawing/2014/main" id="{BD80F28A-BB40-461F-9276-AD8D4118916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202285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29A48-AA73-4038-A321-BA1FD5A427C3}"/>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965359D7-79D2-4CD7-B806-29977744C5EA}"/>
              </a:ext>
            </a:extLst>
          </p:cNvPr>
          <p:cNvGraphicFramePr>
            <a:graphicFrameLocks noGrp="1"/>
          </p:cNvGraphicFramePr>
          <p:nvPr>
            <p:ph type="tbl" sz="quarter" idx="13"/>
            <p:extLst>
              <p:ext uri="{D42A27DB-BD31-4B8C-83A1-F6EECF244321}">
                <p14:modId xmlns:p14="http://schemas.microsoft.com/office/powerpoint/2010/main" val="193984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51573002"/>
                    </a:ext>
                  </a:extLst>
                </a:gridCol>
                <a:gridCol w="1481328">
                  <a:extLst>
                    <a:ext uri="{9D8B030D-6E8A-4147-A177-3AD203B41FA5}">
                      <a16:colId xmlns:a16="http://schemas.microsoft.com/office/drawing/2014/main" val="1188667889"/>
                    </a:ext>
                  </a:extLst>
                </a:gridCol>
                <a:gridCol w="329184">
                  <a:extLst>
                    <a:ext uri="{9D8B030D-6E8A-4147-A177-3AD203B41FA5}">
                      <a16:colId xmlns:a16="http://schemas.microsoft.com/office/drawing/2014/main" val="1651473291"/>
                    </a:ext>
                  </a:extLst>
                </a:gridCol>
                <a:gridCol w="329184">
                  <a:extLst>
                    <a:ext uri="{9D8B030D-6E8A-4147-A177-3AD203B41FA5}">
                      <a16:colId xmlns:a16="http://schemas.microsoft.com/office/drawing/2014/main" val="480495701"/>
                    </a:ext>
                  </a:extLst>
                </a:gridCol>
                <a:gridCol w="329184">
                  <a:extLst>
                    <a:ext uri="{9D8B030D-6E8A-4147-A177-3AD203B41FA5}">
                      <a16:colId xmlns:a16="http://schemas.microsoft.com/office/drawing/2014/main" val="4125928024"/>
                    </a:ext>
                  </a:extLst>
                </a:gridCol>
                <a:gridCol w="329184">
                  <a:extLst>
                    <a:ext uri="{9D8B030D-6E8A-4147-A177-3AD203B41FA5}">
                      <a16:colId xmlns:a16="http://schemas.microsoft.com/office/drawing/2014/main" val="306356483"/>
                    </a:ext>
                  </a:extLst>
                </a:gridCol>
                <a:gridCol w="329184">
                  <a:extLst>
                    <a:ext uri="{9D8B030D-6E8A-4147-A177-3AD203B41FA5}">
                      <a16:colId xmlns:a16="http://schemas.microsoft.com/office/drawing/2014/main" val="1048984658"/>
                    </a:ext>
                  </a:extLst>
                </a:gridCol>
                <a:gridCol w="329184">
                  <a:extLst>
                    <a:ext uri="{9D8B030D-6E8A-4147-A177-3AD203B41FA5}">
                      <a16:colId xmlns:a16="http://schemas.microsoft.com/office/drawing/2014/main" val="2628852039"/>
                    </a:ext>
                  </a:extLst>
                </a:gridCol>
                <a:gridCol w="329184">
                  <a:extLst>
                    <a:ext uri="{9D8B030D-6E8A-4147-A177-3AD203B41FA5}">
                      <a16:colId xmlns:a16="http://schemas.microsoft.com/office/drawing/2014/main" val="3798018925"/>
                    </a:ext>
                  </a:extLst>
                </a:gridCol>
                <a:gridCol w="329184">
                  <a:extLst>
                    <a:ext uri="{9D8B030D-6E8A-4147-A177-3AD203B41FA5}">
                      <a16:colId xmlns:a16="http://schemas.microsoft.com/office/drawing/2014/main" val="1495798705"/>
                    </a:ext>
                  </a:extLst>
                </a:gridCol>
                <a:gridCol w="329184">
                  <a:extLst>
                    <a:ext uri="{9D8B030D-6E8A-4147-A177-3AD203B41FA5}">
                      <a16:colId xmlns:a16="http://schemas.microsoft.com/office/drawing/2014/main" val="1721524646"/>
                    </a:ext>
                  </a:extLst>
                </a:gridCol>
                <a:gridCol w="329184">
                  <a:extLst>
                    <a:ext uri="{9D8B030D-6E8A-4147-A177-3AD203B41FA5}">
                      <a16:colId xmlns:a16="http://schemas.microsoft.com/office/drawing/2014/main" val="2993341595"/>
                    </a:ext>
                  </a:extLst>
                </a:gridCol>
                <a:gridCol w="329184">
                  <a:extLst>
                    <a:ext uri="{9D8B030D-6E8A-4147-A177-3AD203B41FA5}">
                      <a16:colId xmlns:a16="http://schemas.microsoft.com/office/drawing/2014/main" val="1850543518"/>
                    </a:ext>
                  </a:extLst>
                </a:gridCol>
                <a:gridCol w="329184">
                  <a:extLst>
                    <a:ext uri="{9D8B030D-6E8A-4147-A177-3AD203B41FA5}">
                      <a16:colId xmlns:a16="http://schemas.microsoft.com/office/drawing/2014/main" val="1953557186"/>
                    </a:ext>
                  </a:extLst>
                </a:gridCol>
                <a:gridCol w="329184">
                  <a:extLst>
                    <a:ext uri="{9D8B030D-6E8A-4147-A177-3AD203B41FA5}">
                      <a16:colId xmlns:a16="http://schemas.microsoft.com/office/drawing/2014/main" val="2265571384"/>
                    </a:ext>
                  </a:extLst>
                </a:gridCol>
                <a:gridCol w="329184">
                  <a:extLst>
                    <a:ext uri="{9D8B030D-6E8A-4147-A177-3AD203B41FA5}">
                      <a16:colId xmlns:a16="http://schemas.microsoft.com/office/drawing/2014/main" val="3785206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9618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- 2025-06-05 13:32:48</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the fight against #bloodcancer by raising more than K to support The Leukemia &amp; Lymphoma Society's #BigClimb! 🚶‍♂️💪 
PHLY ranked as a top Corporate #Fundraising Team, supporting the non-profit's mission to cure blood cancer. Every dollar raised goes towards life-saving research and patient 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https://quintly-eu-image-storage.s3.amazonaws.com/d123f9c23f3abec6e562a564c92f236a/b98152c9e05c819c1e35bcc8fa41fea6.jpg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0259003"/>
                  </a:ext>
                </a:extLst>
              </a:tr>
            </a:tbl>
          </a:graphicData>
        </a:graphic>
      </p:graphicFrame>
      <p:sp>
        <p:nvSpPr>
          <p:cNvPr id="4" name="Text Placeholder 3">
            <a:extLst>
              <a:ext uri="{FF2B5EF4-FFF2-40B4-BE49-F238E27FC236}">
                <a16:creationId xmlns:a16="http://schemas.microsoft.com/office/drawing/2014/main" id="{4928AB9C-05AA-47FD-AE5D-E4DC6166DC0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43577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A608-5FB9-4EBF-AE29-CEAEEAC4842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E44FDDFB-43E5-4E1E-BFF1-DA4FA82B3903}"/>
              </a:ext>
            </a:extLst>
          </p:cNvPr>
          <p:cNvGraphicFramePr>
            <a:graphicFrameLocks noGrp="1"/>
          </p:cNvGraphicFramePr>
          <p:nvPr>
            <p:ph type="chart" sz="quarter" idx="13"/>
            <p:extLst>
              <p:ext uri="{D42A27DB-BD31-4B8C-83A1-F6EECF244321}">
                <p14:modId xmlns:p14="http://schemas.microsoft.com/office/powerpoint/2010/main" val="2618275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3DB16-9CE6-4069-806C-422AD56F9E58}"/>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1478433F-3AC4-4BB2-90B1-7EDA65570A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40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5600-0B2B-4DCD-A309-DFFC5E80FCC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28061B93-705B-4E04-BC8D-1A7CF66FC72D}"/>
              </a:ext>
            </a:extLst>
          </p:cNvPr>
          <p:cNvGraphicFramePr>
            <a:graphicFrameLocks noGrp="1"/>
          </p:cNvGraphicFramePr>
          <p:nvPr>
            <p:ph type="tbl" sz="quarter" idx="13"/>
            <p:extLst>
              <p:ext uri="{D42A27DB-BD31-4B8C-83A1-F6EECF244321}">
                <p14:modId xmlns:p14="http://schemas.microsoft.com/office/powerpoint/2010/main" val="2865641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74755597"/>
                    </a:ext>
                  </a:extLst>
                </a:gridCol>
                <a:gridCol w="576072">
                  <a:extLst>
                    <a:ext uri="{9D8B030D-6E8A-4147-A177-3AD203B41FA5}">
                      <a16:colId xmlns:a16="http://schemas.microsoft.com/office/drawing/2014/main" val="3382734278"/>
                    </a:ext>
                  </a:extLst>
                </a:gridCol>
                <a:gridCol w="576072">
                  <a:extLst>
                    <a:ext uri="{9D8B030D-6E8A-4147-A177-3AD203B41FA5}">
                      <a16:colId xmlns:a16="http://schemas.microsoft.com/office/drawing/2014/main" val="705435304"/>
                    </a:ext>
                  </a:extLst>
                </a:gridCol>
                <a:gridCol w="576072">
                  <a:extLst>
                    <a:ext uri="{9D8B030D-6E8A-4147-A177-3AD203B41FA5}">
                      <a16:colId xmlns:a16="http://schemas.microsoft.com/office/drawing/2014/main" val="3559241981"/>
                    </a:ext>
                  </a:extLst>
                </a:gridCol>
                <a:gridCol w="576072">
                  <a:extLst>
                    <a:ext uri="{9D8B030D-6E8A-4147-A177-3AD203B41FA5}">
                      <a16:colId xmlns:a16="http://schemas.microsoft.com/office/drawing/2014/main" val="525440762"/>
                    </a:ext>
                  </a:extLst>
                </a:gridCol>
                <a:gridCol w="576072">
                  <a:extLst>
                    <a:ext uri="{9D8B030D-6E8A-4147-A177-3AD203B41FA5}">
                      <a16:colId xmlns:a16="http://schemas.microsoft.com/office/drawing/2014/main" val="3556819200"/>
                    </a:ext>
                  </a:extLst>
                </a:gridCol>
                <a:gridCol w="576072">
                  <a:extLst>
                    <a:ext uri="{9D8B030D-6E8A-4147-A177-3AD203B41FA5}">
                      <a16:colId xmlns:a16="http://schemas.microsoft.com/office/drawing/2014/main" val="557135884"/>
                    </a:ext>
                  </a:extLst>
                </a:gridCol>
                <a:gridCol w="576072">
                  <a:extLst>
                    <a:ext uri="{9D8B030D-6E8A-4147-A177-3AD203B41FA5}">
                      <a16:colId xmlns:a16="http://schemas.microsoft.com/office/drawing/2014/main" val="742032214"/>
                    </a:ext>
                  </a:extLst>
                </a:gridCol>
                <a:gridCol w="576072">
                  <a:extLst>
                    <a:ext uri="{9D8B030D-6E8A-4147-A177-3AD203B41FA5}">
                      <a16:colId xmlns:a16="http://schemas.microsoft.com/office/drawing/2014/main" val="3040643369"/>
                    </a:ext>
                  </a:extLst>
                </a:gridCol>
                <a:gridCol w="576072">
                  <a:extLst>
                    <a:ext uri="{9D8B030D-6E8A-4147-A177-3AD203B41FA5}">
                      <a16:colId xmlns:a16="http://schemas.microsoft.com/office/drawing/2014/main" val="3465561219"/>
                    </a:ext>
                  </a:extLst>
                </a:gridCol>
                <a:gridCol w="576072">
                  <a:extLst>
                    <a:ext uri="{9D8B030D-6E8A-4147-A177-3AD203B41FA5}">
                      <a16:colId xmlns:a16="http://schemas.microsoft.com/office/drawing/2014/main" val="412540867"/>
                    </a:ext>
                  </a:extLst>
                </a:gridCol>
                <a:gridCol w="576072">
                  <a:extLst>
                    <a:ext uri="{9D8B030D-6E8A-4147-A177-3AD203B41FA5}">
                      <a16:colId xmlns:a16="http://schemas.microsoft.com/office/drawing/2014/main" val="3441894814"/>
                    </a:ext>
                  </a:extLst>
                </a:gridCol>
                <a:gridCol w="576072">
                  <a:extLst>
                    <a:ext uri="{9D8B030D-6E8A-4147-A177-3AD203B41FA5}">
                      <a16:colId xmlns:a16="http://schemas.microsoft.com/office/drawing/2014/main" val="42353851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52873705"/>
                  </a:ext>
                </a:extLst>
              </a:tr>
              <a:tr h="370840">
                <a:tc>
                  <a:txBody>
                    <a:bodyPr/>
                    <a:lstStyle/>
                    <a:p>
                      <a:r>
                        <a:rPr lang="en-US" sz="1000"/>
                        <a:t>3955</a:t>
                      </a:r>
                    </a:p>
                  </a:txBody>
                  <a:tcPr/>
                </a:tc>
                <a:tc>
                  <a:txBody>
                    <a:bodyPr/>
                    <a:lstStyle/>
                    <a:p>
                      <a:r>
                        <a:rPr lang="en-US" sz="1000"/>
                        <a:t>19</a:t>
                      </a:r>
                    </a:p>
                  </a:txBody>
                  <a:tcPr/>
                </a:tc>
                <a:tc>
                  <a:txBody>
                    <a:bodyPr/>
                    <a:lstStyle/>
                    <a:p>
                      <a:r>
                        <a:rPr lang="en-US" sz="1000"/>
                        <a:t>13</a:t>
                      </a:r>
                    </a:p>
                  </a:txBody>
                  <a:tcPr/>
                </a:tc>
                <a:tc>
                  <a:txBody>
                    <a:bodyPr/>
                    <a:lstStyle/>
                    <a:p>
                      <a:r>
                        <a:rPr lang="en-US" sz="1000"/>
                        <a:t>7</a:t>
                      </a:r>
                    </a:p>
                  </a:txBody>
                  <a:tcPr/>
                </a:tc>
                <a:tc>
                  <a:txBody>
                    <a:bodyPr/>
                    <a:lstStyle/>
                    <a:p>
                      <a:r>
                        <a:rPr lang="en-US" sz="1000"/>
                        <a:t>1</a:t>
                      </a:r>
                    </a:p>
                  </a:txBody>
                  <a:tcPr/>
                </a:tc>
                <a:tc>
                  <a:txBody>
                    <a:bodyPr/>
                    <a:lstStyle/>
                    <a:p>
                      <a:r>
                        <a:rPr lang="en-US" sz="1000"/>
                        <a:t>5</a:t>
                      </a:r>
                    </a:p>
                  </a:txBody>
                  <a:tcPr/>
                </a:tc>
                <a:tc>
                  <a:txBody>
                    <a:bodyPr/>
                    <a:lstStyle/>
                    <a:p>
                      <a:r>
                        <a:rPr lang="en-US" sz="1000"/>
                        <a:t>2</a:t>
                      </a:r>
                    </a:p>
                  </a:txBody>
                  <a:tcPr/>
                </a:tc>
                <a:tc>
                  <a:txBody>
                    <a:bodyPr/>
                    <a:lstStyle/>
                    <a:p>
                      <a:r>
                        <a:rPr lang="en-US" sz="1000"/>
                        <a:t>2</a:t>
                      </a:r>
                    </a:p>
                  </a:txBody>
                  <a:tcPr/>
                </a:tc>
                <a:tc>
                  <a:txBody>
                    <a:bodyPr/>
                    <a:lstStyle/>
                    <a:p>
                      <a:r>
                        <a:rPr lang="en-US" sz="1000"/>
                        <a:t>10</a:t>
                      </a:r>
                    </a:p>
                  </a:txBody>
                  <a:tcPr/>
                </a:tc>
                <a:tc>
                  <a:txBody>
                    <a:bodyPr/>
                    <a:lstStyle/>
                    <a:p>
                      <a:r>
                        <a:rPr lang="en-US" sz="1000"/>
                        <a:t>4</a:t>
                      </a:r>
                    </a:p>
                  </a:txBody>
                  <a:tcPr/>
                </a:tc>
                <a:tc>
                  <a:txBody>
                    <a:bodyPr/>
                    <a:lstStyle/>
                    <a:p>
                      <a:r>
                        <a:rPr lang="en-US" sz="1000"/>
                        <a:t>63</a:t>
                      </a:r>
                    </a:p>
                  </a:txBody>
                  <a:tcPr/>
                </a:tc>
                <a:tc>
                  <a:txBody>
                    <a:bodyPr/>
                    <a:lstStyle/>
                    <a:p>
                      <a:r>
                        <a:rPr lang="en-US" sz="1000"/>
                        <a:t>0.0579 %</a:t>
                      </a:r>
                    </a:p>
                  </a:txBody>
                  <a:tcPr/>
                </a:tc>
                <a:tc>
                  <a:txBody>
                    <a:bodyPr/>
                    <a:lstStyle/>
                    <a:p>
                      <a:r>
                        <a:rPr lang="en-US" sz="1000"/>
                        <a:t>0.0 %</a:t>
                      </a:r>
                    </a:p>
                  </a:txBody>
                  <a:tcPr/>
                </a:tc>
                <a:extLst>
                  <a:ext uri="{0D108BD9-81ED-4DB2-BD59-A6C34878D82A}">
                    <a16:rowId xmlns:a16="http://schemas.microsoft.com/office/drawing/2014/main" val="3104605714"/>
                  </a:ext>
                </a:extLst>
              </a:tr>
            </a:tbl>
          </a:graphicData>
        </a:graphic>
      </p:graphicFrame>
      <p:sp>
        <p:nvSpPr>
          <p:cNvPr id="4" name="Text Placeholder 3">
            <a:extLst>
              <a:ext uri="{FF2B5EF4-FFF2-40B4-BE49-F238E27FC236}">
                <a16:creationId xmlns:a16="http://schemas.microsoft.com/office/drawing/2014/main" id="{B3711784-A3A1-4CB4-A8AE-18C738FF89B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86894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086C6-FC94-48EE-9B30-D2FD70EBA1E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644E538-5964-4BB2-B46E-5E591C796849}"/>
              </a:ext>
            </a:extLst>
          </p:cNvPr>
          <p:cNvGraphicFramePr>
            <a:graphicFrameLocks noGrp="1"/>
          </p:cNvGraphicFramePr>
          <p:nvPr>
            <p:ph type="chart" sz="quarter" idx="13"/>
            <p:extLst>
              <p:ext uri="{D42A27DB-BD31-4B8C-83A1-F6EECF244321}">
                <p14:modId xmlns:p14="http://schemas.microsoft.com/office/powerpoint/2010/main" val="393400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ADDB18-FB58-4CA3-ABBC-90FFFE3AFA6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6221250-A091-4E3A-9EEE-8ACDA689BA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311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B693D-C1FD-4C72-A104-51820A5D93E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04E02BC-A1D9-4ADC-94F0-F2170603B460}"/>
              </a:ext>
            </a:extLst>
          </p:cNvPr>
          <p:cNvGraphicFramePr>
            <a:graphicFrameLocks noGrp="1"/>
          </p:cNvGraphicFramePr>
          <p:nvPr>
            <p:ph type="chart" sz="quarter" idx="13"/>
            <p:extLst>
              <p:ext uri="{D42A27DB-BD31-4B8C-83A1-F6EECF244321}">
                <p14:modId xmlns:p14="http://schemas.microsoft.com/office/powerpoint/2010/main" val="2787002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29959-74EF-410C-B467-68CA752A08D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9F5253B-A5B8-4294-BD41-DFEBF596A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4869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68987-E055-4CB7-B2E3-6665048DECB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57628F5C-80CA-45A3-84C5-50793F05F4B1}"/>
              </a:ext>
            </a:extLst>
          </p:cNvPr>
          <p:cNvGraphicFramePr>
            <a:graphicFrameLocks noGrp="1"/>
          </p:cNvGraphicFramePr>
          <p:nvPr>
            <p:ph type="chart" sz="quarter" idx="13"/>
            <p:extLst>
              <p:ext uri="{D42A27DB-BD31-4B8C-83A1-F6EECF244321}">
                <p14:modId xmlns:p14="http://schemas.microsoft.com/office/powerpoint/2010/main" val="3296255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414DE-019D-4E45-B60A-73081482063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25B68A6-C115-4E35-A8EC-D5CE44E3D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075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B452-29D4-4D31-A443-DB4751B850E2}"/>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9140A48-EFCF-420F-B2AB-386405E3A0B2}"/>
              </a:ext>
            </a:extLst>
          </p:cNvPr>
          <p:cNvGraphicFramePr>
            <a:graphicFrameLocks noGrp="1"/>
          </p:cNvGraphicFramePr>
          <p:nvPr>
            <p:ph type="chart" sz="quarter" idx="13"/>
            <p:extLst>
              <p:ext uri="{D42A27DB-BD31-4B8C-83A1-F6EECF244321}">
                <p14:modId xmlns:p14="http://schemas.microsoft.com/office/powerpoint/2010/main" val="2537966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E8B63D-0069-470C-817F-CCEA0B86866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DED28C4-228D-4441-8949-AE3AB184CD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413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1C45-CA37-4B6A-9EAE-65A9D27074C5}"/>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71769FF-6BED-43FE-B354-C7B52064D6E2}"/>
              </a:ext>
            </a:extLst>
          </p:cNvPr>
          <p:cNvGraphicFramePr>
            <a:graphicFrameLocks noGrp="1"/>
          </p:cNvGraphicFramePr>
          <p:nvPr>
            <p:ph type="tbl" sz="quarter" idx="13"/>
            <p:extLst>
              <p:ext uri="{D42A27DB-BD31-4B8C-83A1-F6EECF244321}">
                <p14:modId xmlns:p14="http://schemas.microsoft.com/office/powerpoint/2010/main" val="266410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576791758"/>
                    </a:ext>
                  </a:extLst>
                </a:gridCol>
                <a:gridCol w="2468880">
                  <a:extLst>
                    <a:ext uri="{9D8B030D-6E8A-4147-A177-3AD203B41FA5}">
                      <a16:colId xmlns:a16="http://schemas.microsoft.com/office/drawing/2014/main" val="2459452707"/>
                    </a:ext>
                  </a:extLst>
                </a:gridCol>
                <a:gridCol w="2468880">
                  <a:extLst>
                    <a:ext uri="{9D8B030D-6E8A-4147-A177-3AD203B41FA5}">
                      <a16:colId xmlns:a16="http://schemas.microsoft.com/office/drawing/2014/main" val="95355119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97861752"/>
                  </a:ext>
                </a:extLst>
              </a:tr>
              <a:tr h="370840">
                <a:tc>
                  <a:txBody>
                    <a:bodyPr/>
                    <a:lstStyle/>
                    <a:p>
                      <a:r>
                        <a:rPr lang="en-US" sz="1000" b="1"/>
                        <a:t>@MantisFunds</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935000067"/>
                  </a:ext>
                </a:extLst>
              </a:tr>
              <a:tr h="370840">
                <a:tc>
                  <a:txBody>
                    <a:bodyPr/>
                    <a:lstStyle/>
                    <a:p>
                      <a:r>
                        <a:rPr lang="en-US" sz="1000" b="1"/>
                        <a:t>@timeovertiming</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285603368"/>
                  </a:ext>
                </a:extLst>
              </a:tr>
              <a:tr h="370840">
                <a:tc>
                  <a:txBody>
                    <a:bodyPr/>
                    <a:lstStyle/>
                    <a:p>
                      <a:r>
                        <a:rPr lang="en-US" sz="1000" b="1"/>
                        <a:t>@BusInsMagazine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961396346"/>
                  </a:ext>
                </a:extLst>
              </a:tr>
              <a:tr h="370840">
                <a:tc>
                  <a:txBody>
                    <a:bodyPr/>
                    <a:lstStyle/>
                    <a:p>
                      <a:r>
                        <a:rPr lang="en-US" sz="1000" b="1"/>
                        <a:t>@johnbutters0123</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764134718"/>
                  </a:ext>
                </a:extLst>
              </a:tr>
              <a:tr h="370840">
                <a:tc>
                  <a:txBody>
                    <a:bodyPr/>
                    <a:lstStyle/>
                    <a:p>
                      <a:r>
                        <a:rPr lang="en-US" sz="1000" b="1"/>
                        <a:t>@golfarrive</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657652533"/>
                  </a:ext>
                </a:extLst>
              </a:tr>
              <a:tr h="370840">
                <a:tc>
                  <a:txBody>
                    <a:bodyPr/>
                    <a:lstStyle/>
                    <a:p>
                      <a:r>
                        <a:rPr lang="en-US" sz="1000" b="1"/>
                        <a:t>@RodneyR58127664</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134128646"/>
                  </a:ext>
                </a:extLst>
              </a:tr>
              <a:tr h="370840">
                <a:tc>
                  <a:txBody>
                    <a:bodyPr/>
                    <a:lstStyle/>
                    <a:p>
                      <a:r>
                        <a:rPr lang="en-US" sz="1000" b="1"/>
                        <a:t>@LatoyaSvjis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425845834"/>
                  </a:ext>
                </a:extLst>
              </a:tr>
              <a:tr h="370840">
                <a:tc>
                  <a:txBody>
                    <a:bodyPr/>
                    <a:lstStyle/>
                    <a:p>
                      <a:r>
                        <a:rPr lang="en-US" sz="1000" b="1"/>
                        <a:t>@Phillies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301796287"/>
                  </a:ext>
                </a:extLst>
              </a:tr>
              <a:tr h="370840">
                <a:tc>
                  <a:txBody>
                    <a:bodyPr/>
                    <a:lstStyle/>
                    <a:p>
                      <a:r>
                        <a:rPr lang="en-US" sz="1000" b="1"/>
                        <a:t>@DotByHurts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503725879"/>
                  </a:ext>
                </a:extLst>
              </a:tr>
              <a:tr h="370840">
                <a:tc>
                  <a:txBody>
                    <a:bodyPr/>
                    <a:lstStyle/>
                    <a:p>
                      <a:r>
                        <a:rPr lang="en-US" sz="1000" b="1"/>
                        <a:t>@nickdan2726</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44860794"/>
                  </a:ext>
                </a:extLst>
              </a:tr>
            </a:tbl>
          </a:graphicData>
        </a:graphic>
      </p:graphicFrame>
      <p:sp>
        <p:nvSpPr>
          <p:cNvPr id="4" name="Text Placeholder 3">
            <a:extLst>
              <a:ext uri="{FF2B5EF4-FFF2-40B4-BE49-F238E27FC236}">
                <a16:creationId xmlns:a16="http://schemas.microsoft.com/office/drawing/2014/main" id="{59E0495B-45D6-4CB8-A293-9924F903969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6084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BF4F-E9C2-47FD-8CE3-A8375E8076C6}"/>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183D98D-3541-4346-BB00-461D4FF43ED0}"/>
              </a:ext>
            </a:extLst>
          </p:cNvPr>
          <p:cNvGraphicFramePr>
            <a:graphicFrameLocks noGrp="1"/>
          </p:cNvGraphicFramePr>
          <p:nvPr>
            <p:ph type="tbl" sz="quarter" idx="13"/>
            <p:extLst>
              <p:ext uri="{D42A27DB-BD31-4B8C-83A1-F6EECF244321}">
                <p14:modId xmlns:p14="http://schemas.microsoft.com/office/powerpoint/2010/main" val="284938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13848072"/>
                    </a:ext>
                  </a:extLst>
                </a:gridCol>
                <a:gridCol w="1152144">
                  <a:extLst>
                    <a:ext uri="{9D8B030D-6E8A-4147-A177-3AD203B41FA5}">
                      <a16:colId xmlns:a16="http://schemas.microsoft.com/office/drawing/2014/main" val="618312690"/>
                    </a:ext>
                  </a:extLst>
                </a:gridCol>
                <a:gridCol w="1152144">
                  <a:extLst>
                    <a:ext uri="{9D8B030D-6E8A-4147-A177-3AD203B41FA5}">
                      <a16:colId xmlns:a16="http://schemas.microsoft.com/office/drawing/2014/main" val="1790026155"/>
                    </a:ext>
                  </a:extLst>
                </a:gridCol>
                <a:gridCol w="1152144">
                  <a:extLst>
                    <a:ext uri="{9D8B030D-6E8A-4147-A177-3AD203B41FA5}">
                      <a16:colId xmlns:a16="http://schemas.microsoft.com/office/drawing/2014/main" val="3408546352"/>
                    </a:ext>
                  </a:extLst>
                </a:gridCol>
                <a:gridCol w="1152144">
                  <a:extLst>
                    <a:ext uri="{9D8B030D-6E8A-4147-A177-3AD203B41FA5}">
                      <a16:colId xmlns:a16="http://schemas.microsoft.com/office/drawing/2014/main" val="70410363"/>
                    </a:ext>
                  </a:extLst>
                </a:gridCol>
                <a:gridCol w="1152144">
                  <a:extLst>
                    <a:ext uri="{9D8B030D-6E8A-4147-A177-3AD203B41FA5}">
                      <a16:colId xmlns:a16="http://schemas.microsoft.com/office/drawing/2014/main" val="2219208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3590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- 2025-06-10 10:14:31</a:t>
                      </a:r>
                      <a:r>
                        <a:rPr kumimoji="0" lang="en-US" sz="1000" b="0" i="0" u="none" strike="noStrike" kern="1200" cap="none" spc="0" normalizeH="0" baseline="0" noProof="0">
                          <a:ln>
                            <a:noFill/>
                          </a:ln>
                          <a:solidFill>
                            <a:prstClr val="black"/>
                          </a:solidFill>
                          <a:effectLst/>
                          <a:uLnTx/>
                          <a:uFillTx/>
                          <a:latin typeface="Calibri"/>
                          <a:ea typeface="+mn-ea"/>
                          <a:cs typeface="+mn-cs"/>
                        </a:rPr>
                        <a:t>
 Philadelphia Insurance Companies is experiencing a network issue that impacts access to our online systems. We are working to restore access as soon as possible. We apologize for any inconvenience.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0.1522 %</a:t>
                      </a:r>
                    </a:p>
                  </a:txBody>
                  <a:tcPr/>
                </a:tc>
                <a:extLst>
                  <a:ext uri="{0D108BD9-81ED-4DB2-BD59-A6C34878D82A}">
                    <a16:rowId xmlns:a16="http://schemas.microsoft.com/office/drawing/2014/main" val="111934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- 2025-06-04 14:35:40</a:t>
                      </a:r>
                      <a:r>
                        <a:rPr kumimoji="0" lang="en-US" sz="1000" b="0" i="0" u="none" strike="noStrike" kern="1200" cap="none" spc="0" normalizeH="0" baseline="0" noProof="0">
                          <a:ln>
                            <a:noFill/>
                          </a:ln>
                          <a:solidFill>
                            <a:prstClr val="black"/>
                          </a:solidFill>
                          <a:effectLst/>
                          <a:uLnTx/>
                          <a:uFillTx/>
                          <a:latin typeface="Calibri"/>
                          <a:ea typeface="+mn-ea"/>
                          <a:cs typeface="+mn-cs"/>
                        </a:rPr>
                        <a:t>
 #TEAMPHLY partnered with @ShoesThatFit and the @PhilaUnion to gift new shoes to 200 student-athletes from Olney High School during a memorable day at Subaru Park!
🧵 https://t.co/u7b1AnI1Z4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0.0762 %</a:t>
                      </a:r>
                    </a:p>
                  </a:txBody>
                  <a:tcPr/>
                </a:tc>
                <a:extLst>
                  <a:ext uri="{0D108BD9-81ED-4DB2-BD59-A6C34878D82A}">
                    <a16:rowId xmlns:a16="http://schemas.microsoft.com/office/drawing/2014/main" val="373085207"/>
                  </a:ext>
                </a:extLst>
              </a:tr>
            </a:tbl>
          </a:graphicData>
        </a:graphic>
      </p:graphicFrame>
      <p:sp>
        <p:nvSpPr>
          <p:cNvPr id="4" name="Text Placeholder 3">
            <a:extLst>
              <a:ext uri="{FF2B5EF4-FFF2-40B4-BE49-F238E27FC236}">
                <a16:creationId xmlns:a16="http://schemas.microsoft.com/office/drawing/2014/main" id="{89F457B5-88D4-4A11-9BB2-22D2BF00904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64391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38E32-2E74-4730-9D18-EE45DF7F5F9D}"/>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2C5D099A-3D1F-4E9F-B83C-E69CE4055DBB}"/>
              </a:ext>
            </a:extLst>
          </p:cNvPr>
          <p:cNvGraphicFramePr>
            <a:graphicFrameLocks noGrp="1"/>
          </p:cNvGraphicFramePr>
          <p:nvPr>
            <p:ph type="tbl" sz="quarter" idx="13"/>
            <p:extLst>
              <p:ext uri="{D42A27DB-BD31-4B8C-83A1-F6EECF244321}">
                <p14:modId xmlns:p14="http://schemas.microsoft.com/office/powerpoint/2010/main" val="2086077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63119605"/>
                    </a:ext>
                  </a:extLst>
                </a:gridCol>
                <a:gridCol w="1152144">
                  <a:extLst>
                    <a:ext uri="{9D8B030D-6E8A-4147-A177-3AD203B41FA5}">
                      <a16:colId xmlns:a16="http://schemas.microsoft.com/office/drawing/2014/main" val="2077057930"/>
                    </a:ext>
                  </a:extLst>
                </a:gridCol>
                <a:gridCol w="1152144">
                  <a:extLst>
                    <a:ext uri="{9D8B030D-6E8A-4147-A177-3AD203B41FA5}">
                      <a16:colId xmlns:a16="http://schemas.microsoft.com/office/drawing/2014/main" val="2264755980"/>
                    </a:ext>
                  </a:extLst>
                </a:gridCol>
                <a:gridCol w="1152144">
                  <a:extLst>
                    <a:ext uri="{9D8B030D-6E8A-4147-A177-3AD203B41FA5}">
                      <a16:colId xmlns:a16="http://schemas.microsoft.com/office/drawing/2014/main" val="782538767"/>
                    </a:ext>
                  </a:extLst>
                </a:gridCol>
                <a:gridCol w="1152144">
                  <a:extLst>
                    <a:ext uri="{9D8B030D-6E8A-4147-A177-3AD203B41FA5}">
                      <a16:colId xmlns:a16="http://schemas.microsoft.com/office/drawing/2014/main" val="2089390355"/>
                    </a:ext>
                  </a:extLst>
                </a:gridCol>
                <a:gridCol w="1152144">
                  <a:extLst>
                    <a:ext uri="{9D8B030D-6E8A-4147-A177-3AD203B41FA5}">
                      <a16:colId xmlns:a16="http://schemas.microsoft.com/office/drawing/2014/main" val="3916519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8283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- 2025-06-09 14:42:28</a:t>
                      </a:r>
                      <a:r>
                        <a:rPr kumimoji="0" lang="en-US" sz="1000" b="0" i="0" u="none" strike="noStrike" kern="1200" cap="none" spc="0" normalizeH="0" baseline="0" noProof="0">
                          <a:ln>
                            <a:noFill/>
                          </a:ln>
                          <a:solidFill>
                            <a:prstClr val="black"/>
                          </a:solidFill>
                          <a:effectLst/>
                          <a:uLnTx/>
                          <a:uFillTx/>
                          <a:latin typeface="Calibri"/>
                          <a:ea typeface="+mn-ea"/>
                          <a:cs typeface="+mn-cs"/>
                        </a:rPr>
                        <a:t>
 Are you a college grad looking for work? If you haven’t found a #job yet, here’s 1⃣ thing you should do right now. Check out our open roles➡️https://t.co/Cexwug2YIY
We’re hiring nationwide across a variety of roles &amp;amp; we’re looking for driven, ready-to-grow grads just like you! https://t.co/zsf35l8vAu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0.0508 %</a:t>
                      </a:r>
                    </a:p>
                  </a:txBody>
                  <a:tcPr/>
                </a:tc>
                <a:extLst>
                  <a:ext uri="{0D108BD9-81ED-4DB2-BD59-A6C34878D82A}">
                    <a16:rowId xmlns:a16="http://schemas.microsoft.com/office/drawing/2014/main" val="371958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- 2025-06-13 15:17:29</a:t>
                      </a:r>
                      <a:r>
                        <a:rPr kumimoji="0" lang="en-US" sz="1000" b="0" i="0" u="none" strike="noStrike" kern="1200" cap="none" spc="0" normalizeH="0" baseline="0" noProof="0">
                          <a:ln>
                            <a:noFill/>
                          </a:ln>
                          <a:solidFill>
                            <a:prstClr val="black"/>
                          </a:solidFill>
                          <a:effectLst/>
                          <a:uLnTx/>
                          <a:uFillTx/>
                          <a:latin typeface="Calibri"/>
                          <a:ea typeface="+mn-ea"/>
                          <a:cs typeface="+mn-cs"/>
                        </a:rPr>
                        <a:t>
 Philadelphia Insurance Companies continues to experience a network outage, which also impacts our email, phone, and online applications. Our website will continue to be updated with the latest information. We appreciate your understanding. https://t.co/vBSAuutcyN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0.0507 %</a:t>
                      </a:r>
                    </a:p>
                  </a:txBody>
                  <a:tcPr/>
                </a:tc>
                <a:extLst>
                  <a:ext uri="{0D108BD9-81ED-4DB2-BD59-A6C34878D82A}">
                    <a16:rowId xmlns:a16="http://schemas.microsoft.com/office/drawing/2014/main" val="3565910039"/>
                  </a:ext>
                </a:extLst>
              </a:tr>
            </a:tbl>
          </a:graphicData>
        </a:graphic>
      </p:graphicFrame>
      <p:sp>
        <p:nvSpPr>
          <p:cNvPr id="4" name="Text Placeholder 3">
            <a:extLst>
              <a:ext uri="{FF2B5EF4-FFF2-40B4-BE49-F238E27FC236}">
                <a16:creationId xmlns:a16="http://schemas.microsoft.com/office/drawing/2014/main" id="{EB9FF2F2-187B-4DED-9B7B-321168A39E1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0229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E67B1-87AB-48F6-B62D-2110C54BEF1F}"/>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C0B73E50-0C18-4F78-B36E-EAF587AD80DD}"/>
              </a:ext>
            </a:extLst>
          </p:cNvPr>
          <p:cNvGraphicFramePr>
            <a:graphicFrameLocks noGrp="1"/>
          </p:cNvGraphicFramePr>
          <p:nvPr>
            <p:ph type="tbl" sz="quarter" idx="13"/>
            <p:extLst>
              <p:ext uri="{D42A27DB-BD31-4B8C-83A1-F6EECF244321}">
                <p14:modId xmlns:p14="http://schemas.microsoft.com/office/powerpoint/2010/main" val="3928714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3890552"/>
                    </a:ext>
                  </a:extLst>
                </a:gridCol>
                <a:gridCol w="1152144">
                  <a:extLst>
                    <a:ext uri="{9D8B030D-6E8A-4147-A177-3AD203B41FA5}">
                      <a16:colId xmlns:a16="http://schemas.microsoft.com/office/drawing/2014/main" val="1968175901"/>
                    </a:ext>
                  </a:extLst>
                </a:gridCol>
                <a:gridCol w="1152144">
                  <a:extLst>
                    <a:ext uri="{9D8B030D-6E8A-4147-A177-3AD203B41FA5}">
                      <a16:colId xmlns:a16="http://schemas.microsoft.com/office/drawing/2014/main" val="2297248275"/>
                    </a:ext>
                  </a:extLst>
                </a:gridCol>
                <a:gridCol w="1152144">
                  <a:extLst>
                    <a:ext uri="{9D8B030D-6E8A-4147-A177-3AD203B41FA5}">
                      <a16:colId xmlns:a16="http://schemas.microsoft.com/office/drawing/2014/main" val="3730060044"/>
                    </a:ext>
                  </a:extLst>
                </a:gridCol>
                <a:gridCol w="1152144">
                  <a:extLst>
                    <a:ext uri="{9D8B030D-6E8A-4147-A177-3AD203B41FA5}">
                      <a16:colId xmlns:a16="http://schemas.microsoft.com/office/drawing/2014/main" val="2495059196"/>
                    </a:ext>
                  </a:extLst>
                </a:gridCol>
                <a:gridCol w="1152144">
                  <a:extLst>
                    <a:ext uri="{9D8B030D-6E8A-4147-A177-3AD203B41FA5}">
                      <a16:colId xmlns:a16="http://schemas.microsoft.com/office/drawing/2014/main" val="389287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8862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- 2025-06-02 14:21:07</a:t>
                      </a:r>
                      <a:r>
                        <a:rPr kumimoji="0" lang="en-US" sz="1000" b="0" i="0" u="none" strike="noStrike" kern="1200" cap="none" spc="0" normalizeH="0" baseline="0" noProof="0">
                          <a:ln>
                            <a:noFill/>
                          </a:ln>
                          <a:solidFill>
                            <a:prstClr val="black"/>
                          </a:solidFill>
                          <a:effectLst/>
                          <a:uLnTx/>
                          <a:uFillTx/>
                          <a:latin typeface="Calibri"/>
                          <a:ea typeface="+mn-ea"/>
                          <a:cs typeface="+mn-cs"/>
                        </a:rPr>
                        <a:t>
 💬 "𝘐 𝘭𝘰𝘷𝘦 𝘗𝘏𝘓𝘠 𝘣𝘦𝘤𝘢𝘶𝘴𝘦 𝘸𝘦 𝘤𝘢𝘳𝘦 𝘢𝘣𝘰𝘶𝘵 𝘰𝘶𝘳 𝘦𝘮𝘱𝘭𝘰𝘺𝘦𝘦𝘴' 𝘸𝘦𝘭𝘭-𝘣𝘦𝘪𝘯𝘨 &amp;amp; 𝘶𝘯𝘥𝘦𝘳𝘴𝘵𝘢𝘯𝘥 𝘵𝘩𝘦 𝘪𝘮𝘱𝘰𝘳𝘵𝘢𝘯𝘤𝘦 𝘰𝘧 𝘮𝘢𝘪𝘯𝘵𝘢𝘪𝘯𝘪𝘯𝘨 𝘢 𝘩𝘦𝘢𝘭𝘵𝘩𝘺 𝘸𝘰𝘳𝘬-𝘭𝘪𝘧𝘦 𝘣𝘢𝘭𝘢𝘯𝘤𝘦" - PHLY Acct Associate Supervisor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0.0254 %</a:t>
                      </a:r>
                    </a:p>
                  </a:txBody>
                  <a:tcPr/>
                </a:tc>
                <a:extLst>
                  <a:ext uri="{0D108BD9-81ED-4DB2-BD59-A6C34878D82A}">
                    <a16:rowId xmlns:a16="http://schemas.microsoft.com/office/drawing/2014/main" val="2994752008"/>
                  </a:ext>
                </a:extLst>
              </a:tr>
            </a:tbl>
          </a:graphicData>
        </a:graphic>
      </p:graphicFrame>
      <p:sp>
        <p:nvSpPr>
          <p:cNvPr id="4" name="Text Placeholder 3">
            <a:extLst>
              <a:ext uri="{FF2B5EF4-FFF2-40B4-BE49-F238E27FC236}">
                <a16:creationId xmlns:a16="http://schemas.microsoft.com/office/drawing/2014/main" id="{2F70D6D6-9136-4803-BAA8-72E90FA9EA2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06445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99949-0660-4249-89D4-1AEE90F1727E}"/>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09BDBF2-EBCD-47E9-85CE-629D59467715}"/>
              </a:ext>
            </a:extLst>
          </p:cNvPr>
          <p:cNvGraphicFramePr>
            <a:graphicFrameLocks noGrp="1"/>
          </p:cNvGraphicFramePr>
          <p:nvPr>
            <p:ph type="tbl" sz="quarter" idx="13"/>
            <p:extLst>
              <p:ext uri="{D42A27DB-BD31-4B8C-83A1-F6EECF244321}">
                <p14:modId xmlns:p14="http://schemas.microsoft.com/office/powerpoint/2010/main" val="1357943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62054385"/>
                    </a:ext>
                  </a:extLst>
                </a:gridCol>
                <a:gridCol w="576072">
                  <a:extLst>
                    <a:ext uri="{9D8B030D-6E8A-4147-A177-3AD203B41FA5}">
                      <a16:colId xmlns:a16="http://schemas.microsoft.com/office/drawing/2014/main" val="2484829292"/>
                    </a:ext>
                  </a:extLst>
                </a:gridCol>
                <a:gridCol w="576072">
                  <a:extLst>
                    <a:ext uri="{9D8B030D-6E8A-4147-A177-3AD203B41FA5}">
                      <a16:colId xmlns:a16="http://schemas.microsoft.com/office/drawing/2014/main" val="3623938553"/>
                    </a:ext>
                  </a:extLst>
                </a:gridCol>
                <a:gridCol w="576072">
                  <a:extLst>
                    <a:ext uri="{9D8B030D-6E8A-4147-A177-3AD203B41FA5}">
                      <a16:colId xmlns:a16="http://schemas.microsoft.com/office/drawing/2014/main" val="3971510502"/>
                    </a:ext>
                  </a:extLst>
                </a:gridCol>
                <a:gridCol w="576072">
                  <a:extLst>
                    <a:ext uri="{9D8B030D-6E8A-4147-A177-3AD203B41FA5}">
                      <a16:colId xmlns:a16="http://schemas.microsoft.com/office/drawing/2014/main" val="3942856297"/>
                    </a:ext>
                  </a:extLst>
                </a:gridCol>
                <a:gridCol w="576072">
                  <a:extLst>
                    <a:ext uri="{9D8B030D-6E8A-4147-A177-3AD203B41FA5}">
                      <a16:colId xmlns:a16="http://schemas.microsoft.com/office/drawing/2014/main" val="252057836"/>
                    </a:ext>
                  </a:extLst>
                </a:gridCol>
                <a:gridCol w="576072">
                  <a:extLst>
                    <a:ext uri="{9D8B030D-6E8A-4147-A177-3AD203B41FA5}">
                      <a16:colId xmlns:a16="http://schemas.microsoft.com/office/drawing/2014/main" val="506120711"/>
                    </a:ext>
                  </a:extLst>
                </a:gridCol>
                <a:gridCol w="576072">
                  <a:extLst>
                    <a:ext uri="{9D8B030D-6E8A-4147-A177-3AD203B41FA5}">
                      <a16:colId xmlns:a16="http://schemas.microsoft.com/office/drawing/2014/main" val="2394971282"/>
                    </a:ext>
                  </a:extLst>
                </a:gridCol>
                <a:gridCol w="576072">
                  <a:extLst>
                    <a:ext uri="{9D8B030D-6E8A-4147-A177-3AD203B41FA5}">
                      <a16:colId xmlns:a16="http://schemas.microsoft.com/office/drawing/2014/main" val="3398080466"/>
                    </a:ext>
                  </a:extLst>
                </a:gridCol>
                <a:gridCol w="576072">
                  <a:extLst>
                    <a:ext uri="{9D8B030D-6E8A-4147-A177-3AD203B41FA5}">
                      <a16:colId xmlns:a16="http://schemas.microsoft.com/office/drawing/2014/main" val="3313027946"/>
                    </a:ext>
                  </a:extLst>
                </a:gridCol>
                <a:gridCol w="576072">
                  <a:extLst>
                    <a:ext uri="{9D8B030D-6E8A-4147-A177-3AD203B41FA5}">
                      <a16:colId xmlns:a16="http://schemas.microsoft.com/office/drawing/2014/main" val="828144894"/>
                    </a:ext>
                  </a:extLst>
                </a:gridCol>
                <a:gridCol w="576072">
                  <a:extLst>
                    <a:ext uri="{9D8B030D-6E8A-4147-A177-3AD203B41FA5}">
                      <a16:colId xmlns:a16="http://schemas.microsoft.com/office/drawing/2014/main" val="2554323659"/>
                    </a:ext>
                  </a:extLst>
                </a:gridCol>
                <a:gridCol w="576072">
                  <a:extLst>
                    <a:ext uri="{9D8B030D-6E8A-4147-A177-3AD203B41FA5}">
                      <a16:colId xmlns:a16="http://schemas.microsoft.com/office/drawing/2014/main" val="51054133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976448272"/>
                  </a:ext>
                </a:extLst>
              </a:tr>
              <a:tr h="370840">
                <a:tc>
                  <a:txBody>
                    <a:bodyPr/>
                    <a:lstStyle/>
                    <a:p>
                      <a:r>
                        <a:rPr lang="en-US" sz="1000"/>
                        <a:t>49694</a:t>
                      </a:r>
                    </a:p>
                  </a:txBody>
                  <a:tcPr/>
                </a:tc>
                <a:tc>
                  <a:txBody>
                    <a:bodyPr/>
                    <a:lstStyle/>
                    <a:p>
                      <a:r>
                        <a:rPr lang="en-US" sz="1000"/>
                        <a:t>651</a:t>
                      </a:r>
                    </a:p>
                  </a:txBody>
                  <a:tcPr/>
                </a:tc>
                <a:tc>
                  <a:txBody>
                    <a:bodyPr/>
                    <a:lstStyle/>
                    <a:p>
                      <a:r>
                        <a:rPr lang="en-US" sz="1000"/>
                        <a:t>10</a:t>
                      </a:r>
                    </a:p>
                  </a:txBody>
                  <a:tcPr/>
                </a:tc>
                <a:tc>
                  <a:txBody>
                    <a:bodyPr/>
                    <a:lstStyle/>
                    <a:p>
                      <a:r>
                        <a:rPr lang="en-US" sz="1000"/>
                        <a:t>1413</a:t>
                      </a:r>
                    </a:p>
                  </a:txBody>
                  <a:tcPr/>
                </a:tc>
                <a:tc>
                  <a:txBody>
                    <a:bodyPr/>
                    <a:lstStyle/>
                    <a:p>
                      <a:r>
                        <a:rPr lang="en-US" sz="1000"/>
                        <a:t>141.3</a:t>
                      </a:r>
                    </a:p>
                  </a:txBody>
                  <a:tcPr/>
                </a:tc>
                <a:tc>
                  <a:txBody>
                    <a:bodyPr/>
                    <a:lstStyle/>
                    <a:p>
                      <a:r>
                        <a:rPr lang="en-US" sz="1000"/>
                        <a:t>24</a:t>
                      </a:r>
                    </a:p>
                  </a:txBody>
                  <a:tcPr/>
                </a:tc>
                <a:tc>
                  <a:txBody>
                    <a:bodyPr/>
                    <a:lstStyle/>
                    <a:p>
                      <a:r>
                        <a:rPr lang="en-US" sz="1000"/>
                        <a:t>483</a:t>
                      </a:r>
                    </a:p>
                  </a:txBody>
                  <a:tcPr/>
                </a:tc>
                <a:tc>
                  <a:txBody>
                    <a:bodyPr/>
                    <a:lstStyle/>
                    <a:p>
                      <a:r>
                        <a:rPr lang="en-US" sz="1000"/>
                        <a:t>48.3</a:t>
                      </a:r>
                    </a:p>
                  </a:txBody>
                  <a:tcPr/>
                </a:tc>
                <a:tc>
                  <a:txBody>
                    <a:bodyPr/>
                    <a:lstStyle/>
                    <a:p>
                      <a:r>
                        <a:rPr lang="en-US" sz="1000"/>
                        <a:t>6756</a:t>
                      </a:r>
                    </a:p>
                  </a:txBody>
                  <a:tcPr/>
                </a:tc>
                <a:tc>
                  <a:txBody>
                    <a:bodyPr/>
                    <a:lstStyle/>
                    <a:p>
                      <a:r>
                        <a:rPr lang="en-US" sz="1000"/>
                        <a:t>675.6</a:t>
                      </a:r>
                    </a:p>
                  </a:txBody>
                  <a:tcPr/>
                </a:tc>
                <a:tc>
                  <a:txBody>
                    <a:bodyPr/>
                    <a:lstStyle/>
                    <a:p>
                      <a:r>
                        <a:rPr lang="en-US" sz="1000"/>
                        <a:t>100999</a:t>
                      </a:r>
                    </a:p>
                  </a:txBody>
                  <a:tcPr/>
                </a:tc>
                <a:tc>
                  <a:txBody>
                    <a:bodyPr/>
                    <a:lstStyle/>
                    <a:p>
                      <a:r>
                        <a:rPr lang="en-US" sz="1000"/>
                        <a:t>10099.9</a:t>
                      </a:r>
                    </a:p>
                  </a:txBody>
                  <a:tcPr/>
                </a:tc>
                <a:tc>
                  <a:txBody>
                    <a:bodyPr/>
                    <a:lstStyle/>
                    <a:p>
                      <a:r>
                        <a:rPr lang="en-US" sz="1000"/>
                        <a:t>8.2036399493977 %</a:t>
                      </a:r>
                    </a:p>
                  </a:txBody>
                  <a:tcPr/>
                </a:tc>
                <a:extLst>
                  <a:ext uri="{0D108BD9-81ED-4DB2-BD59-A6C34878D82A}">
                    <a16:rowId xmlns:a16="http://schemas.microsoft.com/office/drawing/2014/main" val="4011521380"/>
                  </a:ext>
                </a:extLst>
              </a:tr>
            </a:tbl>
          </a:graphicData>
        </a:graphic>
      </p:graphicFrame>
      <p:sp>
        <p:nvSpPr>
          <p:cNvPr id="4" name="Text Placeholder 3">
            <a:extLst>
              <a:ext uri="{FF2B5EF4-FFF2-40B4-BE49-F238E27FC236}">
                <a16:creationId xmlns:a16="http://schemas.microsoft.com/office/drawing/2014/main" id="{11C9418B-2756-48A1-9EA5-D6623F54D51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89099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AAA4-2542-450F-880A-77F9C02D1135}"/>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9962870D-F865-459E-B504-B653E27D9D9F}"/>
              </a:ext>
            </a:extLst>
          </p:cNvPr>
          <p:cNvGraphicFramePr>
            <a:graphicFrameLocks noGrp="1"/>
          </p:cNvGraphicFramePr>
          <p:nvPr>
            <p:ph type="chart" sz="quarter" idx="13"/>
            <p:extLst>
              <p:ext uri="{D42A27DB-BD31-4B8C-83A1-F6EECF244321}">
                <p14:modId xmlns:p14="http://schemas.microsoft.com/office/powerpoint/2010/main" val="2152480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D3495-1218-41A8-A77B-644913C1AE1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CF6698C-0227-4470-BBC1-F6F6F0569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352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2BD4-DB33-46F2-AA9E-ADE978D2118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1B9B7C6-9FEF-4471-8F72-8C8DAE044ECE}"/>
              </a:ext>
            </a:extLst>
          </p:cNvPr>
          <p:cNvGraphicFramePr>
            <a:graphicFrameLocks noGrp="1"/>
          </p:cNvGraphicFramePr>
          <p:nvPr>
            <p:ph type="chart" sz="quarter" idx="13"/>
            <p:extLst>
              <p:ext uri="{D42A27DB-BD31-4B8C-83A1-F6EECF244321}">
                <p14:modId xmlns:p14="http://schemas.microsoft.com/office/powerpoint/2010/main" val="3809052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23217-1500-4ECB-A449-B5AC28017D7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279E128-325B-427B-8681-B798E1EC96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25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02485-FBDF-412F-BE1C-53C04D00882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DE16C670-2F02-433F-BF89-83535415D7BC}"/>
              </a:ext>
            </a:extLst>
          </p:cNvPr>
          <p:cNvGraphicFramePr>
            <a:graphicFrameLocks noGrp="1"/>
          </p:cNvGraphicFramePr>
          <p:nvPr>
            <p:ph type="chart" sz="quarter" idx="13"/>
            <p:extLst>
              <p:ext uri="{D42A27DB-BD31-4B8C-83A1-F6EECF244321}">
                <p14:modId xmlns:p14="http://schemas.microsoft.com/office/powerpoint/2010/main" val="1208937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9E0AD9-5521-4E47-A1D6-FD01F4A7F64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833B78E-A475-4380-9595-1E9508B5EB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005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49FCE-1586-4203-A8AC-85D3156D681C}"/>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B176C415-D805-43DA-875B-2FBD278E4DE1}"/>
              </a:ext>
            </a:extLst>
          </p:cNvPr>
          <p:cNvGraphicFramePr>
            <a:graphicFrameLocks noGrp="1"/>
          </p:cNvGraphicFramePr>
          <p:nvPr>
            <p:ph type="chart" sz="quarter" idx="13"/>
            <p:extLst>
              <p:ext uri="{D42A27DB-BD31-4B8C-83A1-F6EECF244321}">
                <p14:modId xmlns:p14="http://schemas.microsoft.com/office/powerpoint/2010/main" val="2237967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DEBC6-1C91-44AB-A8ED-A30710B7B1F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1CDD890-EB60-46EE-B76E-D735DE2513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0350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1FE4-430E-4939-A5AD-A317AC3B4F9A}"/>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D83E03A9-93CE-44B8-9A8F-FA18F31DD191}"/>
              </a:ext>
            </a:extLst>
          </p:cNvPr>
          <p:cNvGraphicFramePr>
            <a:graphicFrameLocks noGrp="1"/>
          </p:cNvGraphicFramePr>
          <p:nvPr>
            <p:ph type="tbl" sz="quarter" idx="13"/>
            <p:extLst>
              <p:ext uri="{D42A27DB-BD31-4B8C-83A1-F6EECF244321}">
                <p14:modId xmlns:p14="http://schemas.microsoft.com/office/powerpoint/2010/main" val="2914324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196253306"/>
                    </a:ext>
                  </a:extLst>
                </a:gridCol>
                <a:gridCol w="905256">
                  <a:extLst>
                    <a:ext uri="{9D8B030D-6E8A-4147-A177-3AD203B41FA5}">
                      <a16:colId xmlns:a16="http://schemas.microsoft.com/office/drawing/2014/main" val="259803289"/>
                    </a:ext>
                  </a:extLst>
                </a:gridCol>
                <a:gridCol w="576072">
                  <a:extLst>
                    <a:ext uri="{9D8B030D-6E8A-4147-A177-3AD203B41FA5}">
                      <a16:colId xmlns:a16="http://schemas.microsoft.com/office/drawing/2014/main" val="3654071292"/>
                    </a:ext>
                  </a:extLst>
                </a:gridCol>
                <a:gridCol w="576072">
                  <a:extLst>
                    <a:ext uri="{9D8B030D-6E8A-4147-A177-3AD203B41FA5}">
                      <a16:colId xmlns:a16="http://schemas.microsoft.com/office/drawing/2014/main" val="372433530"/>
                    </a:ext>
                  </a:extLst>
                </a:gridCol>
                <a:gridCol w="576072">
                  <a:extLst>
                    <a:ext uri="{9D8B030D-6E8A-4147-A177-3AD203B41FA5}">
                      <a16:colId xmlns:a16="http://schemas.microsoft.com/office/drawing/2014/main" val="2940536949"/>
                    </a:ext>
                  </a:extLst>
                </a:gridCol>
                <a:gridCol w="576072">
                  <a:extLst>
                    <a:ext uri="{9D8B030D-6E8A-4147-A177-3AD203B41FA5}">
                      <a16:colId xmlns:a16="http://schemas.microsoft.com/office/drawing/2014/main" val="3623642460"/>
                    </a:ext>
                  </a:extLst>
                </a:gridCol>
                <a:gridCol w="576072">
                  <a:extLst>
                    <a:ext uri="{9D8B030D-6E8A-4147-A177-3AD203B41FA5}">
                      <a16:colId xmlns:a16="http://schemas.microsoft.com/office/drawing/2014/main" val="3546834820"/>
                    </a:ext>
                  </a:extLst>
                </a:gridCol>
                <a:gridCol w="576072">
                  <a:extLst>
                    <a:ext uri="{9D8B030D-6E8A-4147-A177-3AD203B41FA5}">
                      <a16:colId xmlns:a16="http://schemas.microsoft.com/office/drawing/2014/main" val="143449661"/>
                    </a:ext>
                  </a:extLst>
                </a:gridCol>
                <a:gridCol w="576072">
                  <a:extLst>
                    <a:ext uri="{9D8B030D-6E8A-4147-A177-3AD203B41FA5}">
                      <a16:colId xmlns:a16="http://schemas.microsoft.com/office/drawing/2014/main" val="3031919649"/>
                    </a:ext>
                  </a:extLst>
                </a:gridCol>
                <a:gridCol w="576072">
                  <a:extLst>
                    <a:ext uri="{9D8B030D-6E8A-4147-A177-3AD203B41FA5}">
                      <a16:colId xmlns:a16="http://schemas.microsoft.com/office/drawing/2014/main" val="1804243270"/>
                    </a:ext>
                  </a:extLst>
                </a:gridCol>
                <a:gridCol w="576072">
                  <a:extLst>
                    <a:ext uri="{9D8B030D-6E8A-4147-A177-3AD203B41FA5}">
                      <a16:colId xmlns:a16="http://schemas.microsoft.com/office/drawing/2014/main" val="3012659119"/>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056573643"/>
                  </a:ext>
                </a:extLst>
              </a:tr>
              <a:tr h="370840">
                <a:tc>
                  <a:txBody>
                    <a:bodyPr/>
                    <a:lstStyle/>
                    <a:p>
                      <a:r>
                        <a:rPr lang="en-US" sz="1000"/>
                        <a:t>06/23/2025 16:11:34</a:t>
                      </a:r>
                    </a:p>
                  </a:txBody>
                  <a:tcPr/>
                </a:tc>
                <a:tc>
                  <a:txBody>
                    <a:bodyPr/>
                    <a:lstStyle/>
                    <a:p>
                      <a:r>
                        <a:rPr lang="en-US" sz="1000"/>
                        <a:t>06/23/2025 16:11:34</a:t>
                      </a:r>
                    </a:p>
                  </a:txBody>
                  <a:tcPr/>
                </a:tc>
                <a:tc>
                  <a:txBody>
                    <a:bodyPr/>
                    <a:lstStyle/>
                    <a:p>
                      <a:r>
                        <a:rPr lang="en-US" sz="1000"/>
                        <a:t>Status</a:t>
                      </a:r>
                    </a:p>
                  </a:txBody>
                  <a:tcPr/>
                </a:tc>
                <a:tc>
                  <a:txBody>
                    <a:bodyPr/>
                    <a:lstStyle/>
                    <a:p>
                      <a:r>
                        <a:rPr lang="en-US" sz="1000"/>
                        <a:t>303</a:t>
                      </a:r>
                    </a:p>
                  </a:txBody>
                  <a:tcPr/>
                </a:tc>
                <a:tc>
                  <a:txBody>
                    <a:bodyPr/>
                    <a:lstStyle/>
                    <a:p>
                      <a:r>
                        <a:rPr lang="en-US" sz="1000"/>
                        <a:t>2</a:t>
                      </a:r>
                    </a:p>
                  </a:txBody>
                  <a:tcPr/>
                </a:tc>
                <a:tc>
                  <a:txBody>
                    <a:bodyPr/>
                    <a:lstStyle/>
                    <a:p>
                      <a:r>
                        <a:rPr lang="en-US" sz="1000"/>
                        <a:t>60</a:t>
                      </a:r>
                    </a:p>
                  </a:txBody>
                  <a:tcPr/>
                </a:tc>
                <a:tc>
                  <a:txBody>
                    <a:bodyPr/>
                    <a:lstStyle/>
                    <a:p>
                      <a:r>
                        <a:rPr lang="en-US" sz="1000"/>
                        <a:t>608</a:t>
                      </a:r>
                    </a:p>
                  </a:txBody>
                  <a:tcPr/>
                </a:tc>
                <a:tc>
                  <a:txBody>
                    <a:bodyPr/>
                    <a:lstStyle/>
                    <a:p>
                      <a:r>
                        <a:rPr lang="en-US" sz="1000"/>
                        <a:t>6.7908989391401 %</a:t>
                      </a:r>
                    </a:p>
                  </a:txBody>
                  <a:tcPr/>
                </a:tc>
                <a:tc>
                  <a:txBody>
                    <a:bodyPr/>
                    <a:lstStyle/>
                    <a:p>
                      <a:r>
                        <a:rPr lang="en-US" sz="1000"/>
                        <a:t>14328</a:t>
                      </a:r>
                    </a:p>
                  </a:txBody>
                  <a:tcPr/>
                </a:tc>
                <a:tc>
                  <a:txBody>
                    <a:bodyPr/>
                    <a:lstStyle/>
                    <a:p>
                      <a:r>
                        <a:rPr lang="en-US" sz="1000"/>
                        <a:t>9120</a:t>
                      </a:r>
                    </a:p>
                  </a:txBody>
                  <a:tcPr/>
                </a:tc>
                <a:tc>
                  <a:txBody>
                    <a:bodyPr/>
                    <a:lstStyle/>
                    <a:p>
                      <a:r>
                        <a:rPr lang="en-US" sz="1000"/>
                        <a:t>n/a</a:t>
                      </a:r>
                    </a:p>
                  </a:txBody>
                  <a:tcPr/>
                </a:tc>
                <a:extLst>
                  <a:ext uri="{0D108BD9-81ED-4DB2-BD59-A6C34878D82A}">
                    <a16:rowId xmlns:a16="http://schemas.microsoft.com/office/drawing/2014/main" val="1163780978"/>
                  </a:ext>
                </a:extLst>
              </a:tr>
              <a:tr h="370840">
                <a:tc>
                  <a:txBody>
                    <a:bodyPr/>
                    <a:lstStyle/>
                    <a:p>
                      <a:r>
                        <a:rPr lang="en-US" sz="1000"/>
                        <a:t>06/13/2025 15:10:47</a:t>
                      </a:r>
                    </a:p>
                  </a:txBody>
                  <a:tcPr/>
                </a:tc>
                <a:tc>
                  <a:txBody>
                    <a:bodyPr/>
                    <a:lstStyle/>
                    <a:p>
                      <a:r>
                        <a:rPr lang="en-US" sz="1000"/>
                        <a:t>06/13/2025 15:10:47</a:t>
                      </a:r>
                    </a:p>
                  </a:txBody>
                  <a:tcPr/>
                </a:tc>
                <a:tc>
                  <a:txBody>
                    <a:bodyPr/>
                    <a:lstStyle/>
                    <a:p>
                      <a:r>
                        <a:rPr lang="en-US" sz="1000"/>
                        <a:t>Status</a:t>
                      </a:r>
                    </a:p>
                  </a:txBody>
                  <a:tcPr/>
                </a:tc>
                <a:tc>
                  <a:txBody>
                    <a:bodyPr/>
                    <a:lstStyle/>
                    <a:p>
                      <a:r>
                        <a:rPr lang="en-US" sz="1000"/>
                        <a:t>252</a:t>
                      </a:r>
                    </a:p>
                  </a:txBody>
                  <a:tcPr/>
                </a:tc>
                <a:tc>
                  <a:txBody>
                    <a:bodyPr/>
                    <a:lstStyle/>
                    <a:p>
                      <a:r>
                        <a:rPr lang="en-US" sz="1000"/>
                        <a:t>3</a:t>
                      </a:r>
                    </a:p>
                  </a:txBody>
                  <a:tcPr/>
                </a:tc>
                <a:tc>
                  <a:txBody>
                    <a:bodyPr/>
                    <a:lstStyle/>
                    <a:p>
                      <a:r>
                        <a:rPr lang="en-US" sz="1000"/>
                        <a:t>96</a:t>
                      </a:r>
                    </a:p>
                  </a:txBody>
                  <a:tcPr/>
                </a:tc>
                <a:tc>
                  <a:txBody>
                    <a:bodyPr/>
                    <a:lstStyle/>
                    <a:p>
                      <a:r>
                        <a:rPr lang="en-US" sz="1000"/>
                        <a:t>2228</a:t>
                      </a:r>
                    </a:p>
                  </a:txBody>
                  <a:tcPr/>
                </a:tc>
                <a:tc>
                  <a:txBody>
                    <a:bodyPr/>
                    <a:lstStyle/>
                    <a:p>
                      <a:r>
                        <a:rPr lang="en-US" sz="1000"/>
                        <a:t>9.8472699503627 %</a:t>
                      </a:r>
                    </a:p>
                  </a:txBody>
                  <a:tcPr/>
                </a:tc>
                <a:tc>
                  <a:txBody>
                    <a:bodyPr/>
                    <a:lstStyle/>
                    <a:p>
                      <a:r>
                        <a:rPr lang="en-US" sz="1000"/>
                        <a:t>26190</a:t>
                      </a:r>
                    </a:p>
                  </a:txBody>
                  <a:tcPr/>
                </a:tc>
                <a:tc>
                  <a:txBody>
                    <a:bodyPr/>
                    <a:lstStyle/>
                    <a:p>
                      <a:r>
                        <a:rPr lang="en-US" sz="1000"/>
                        <a:t>13937</a:t>
                      </a:r>
                    </a:p>
                  </a:txBody>
                  <a:tcPr/>
                </a:tc>
                <a:tc>
                  <a:txBody>
                    <a:bodyPr/>
                    <a:lstStyle/>
                    <a:p>
                      <a:r>
                        <a:rPr lang="en-US" sz="1000"/>
                        <a:t>n/a</a:t>
                      </a:r>
                    </a:p>
                  </a:txBody>
                  <a:tcPr/>
                </a:tc>
                <a:extLst>
                  <a:ext uri="{0D108BD9-81ED-4DB2-BD59-A6C34878D82A}">
                    <a16:rowId xmlns:a16="http://schemas.microsoft.com/office/drawing/2014/main" val="210487273"/>
                  </a:ext>
                </a:extLst>
              </a:tr>
              <a:tr h="370840">
                <a:tc>
                  <a:txBody>
                    <a:bodyPr/>
                    <a:lstStyle/>
                    <a:p>
                      <a:r>
                        <a:rPr lang="en-US" sz="1000"/>
                        <a:t>06/18/2025 09:00:11</a:t>
                      </a:r>
                    </a:p>
                  </a:txBody>
                  <a:tcPr/>
                </a:tc>
                <a:tc>
                  <a:txBody>
                    <a:bodyPr/>
                    <a:lstStyle/>
                    <a:p>
                      <a:r>
                        <a:rPr lang="en-US" sz="1000"/>
                        <a:t>06/18/2025 09:00:11</a:t>
                      </a:r>
                    </a:p>
                  </a:txBody>
                  <a:tcPr/>
                </a:tc>
                <a:tc>
                  <a:txBody>
                    <a:bodyPr/>
                    <a:lstStyle/>
                    <a:p>
                      <a:r>
                        <a:rPr lang="en-US" sz="1000"/>
                        <a:t>Status</a:t>
                      </a:r>
                    </a:p>
                  </a:txBody>
                  <a:tcPr/>
                </a:tc>
                <a:tc>
                  <a:txBody>
                    <a:bodyPr/>
                    <a:lstStyle/>
                    <a:p>
                      <a:r>
                        <a:rPr lang="en-US" sz="1000"/>
                        <a:t>230</a:t>
                      </a:r>
                    </a:p>
                  </a:txBody>
                  <a:tcPr/>
                </a:tc>
                <a:tc>
                  <a:txBody>
                    <a:bodyPr/>
                    <a:lstStyle/>
                    <a:p>
                      <a:r>
                        <a:rPr lang="en-US" sz="1000"/>
                        <a:t>1</a:t>
                      </a:r>
                    </a:p>
                  </a:txBody>
                  <a:tcPr/>
                </a:tc>
                <a:tc>
                  <a:txBody>
                    <a:bodyPr/>
                    <a:lstStyle/>
                    <a:p>
                      <a:r>
                        <a:rPr lang="en-US" sz="1000"/>
                        <a:t>65</a:t>
                      </a:r>
                    </a:p>
                  </a:txBody>
                  <a:tcPr/>
                </a:tc>
                <a:tc>
                  <a:txBody>
                    <a:bodyPr/>
                    <a:lstStyle/>
                    <a:p>
                      <a:r>
                        <a:rPr lang="en-US" sz="1000"/>
                        <a:t>717</a:t>
                      </a:r>
                    </a:p>
                  </a:txBody>
                  <a:tcPr/>
                </a:tc>
                <a:tc>
                  <a:txBody>
                    <a:bodyPr/>
                    <a:lstStyle/>
                    <a:p>
                      <a:r>
                        <a:rPr lang="en-US" sz="1000"/>
                        <a:t>7.4250531408048 %</a:t>
                      </a:r>
                    </a:p>
                  </a:txBody>
                  <a:tcPr/>
                </a:tc>
                <a:tc>
                  <a:txBody>
                    <a:bodyPr/>
                    <a:lstStyle/>
                    <a:p>
                      <a:r>
                        <a:rPr lang="en-US" sz="1000"/>
                        <a:t>13643</a:t>
                      </a:r>
                    </a:p>
                  </a:txBody>
                  <a:tcPr/>
                </a:tc>
                <a:tc>
                  <a:txBody>
                    <a:bodyPr/>
                    <a:lstStyle/>
                    <a:p>
                      <a:r>
                        <a:rPr lang="en-US" sz="1000"/>
                        <a:t>8194</a:t>
                      </a:r>
                    </a:p>
                  </a:txBody>
                  <a:tcPr/>
                </a:tc>
                <a:tc>
                  <a:txBody>
                    <a:bodyPr/>
                    <a:lstStyle/>
                    <a:p>
                      <a:r>
                        <a:rPr lang="en-US" sz="1000"/>
                        <a:t>n/a</a:t>
                      </a:r>
                    </a:p>
                  </a:txBody>
                  <a:tcPr/>
                </a:tc>
                <a:extLst>
                  <a:ext uri="{0D108BD9-81ED-4DB2-BD59-A6C34878D82A}">
                    <a16:rowId xmlns:a16="http://schemas.microsoft.com/office/drawing/2014/main" val="4176886518"/>
                  </a:ext>
                </a:extLst>
              </a:tr>
              <a:tr h="370840">
                <a:tc>
                  <a:txBody>
                    <a:bodyPr/>
                    <a:lstStyle/>
                    <a:p>
                      <a:r>
                        <a:rPr lang="en-US" sz="1000"/>
                        <a:t>06/10/2025 10:10:35</a:t>
                      </a:r>
                    </a:p>
                  </a:txBody>
                  <a:tcPr/>
                </a:tc>
                <a:tc>
                  <a:txBody>
                    <a:bodyPr/>
                    <a:lstStyle/>
                    <a:p>
                      <a:r>
                        <a:rPr lang="en-US" sz="1000"/>
                        <a:t>06/10/2025 10:10:35</a:t>
                      </a:r>
                    </a:p>
                  </a:txBody>
                  <a:tcPr/>
                </a:tc>
                <a:tc>
                  <a:txBody>
                    <a:bodyPr/>
                    <a:lstStyle/>
                    <a:p>
                      <a:r>
                        <a:rPr lang="en-US" sz="1000"/>
                        <a:t>Status</a:t>
                      </a:r>
                    </a:p>
                  </a:txBody>
                  <a:tcPr/>
                </a:tc>
                <a:tc>
                  <a:txBody>
                    <a:bodyPr/>
                    <a:lstStyle/>
                    <a:p>
                      <a:r>
                        <a:rPr lang="en-US" sz="1000"/>
                        <a:t>205</a:t>
                      </a:r>
                    </a:p>
                  </a:txBody>
                  <a:tcPr/>
                </a:tc>
                <a:tc>
                  <a:txBody>
                    <a:bodyPr/>
                    <a:lstStyle/>
                    <a:p>
                      <a:r>
                        <a:rPr lang="en-US" sz="1000"/>
                        <a:t>6</a:t>
                      </a:r>
                    </a:p>
                  </a:txBody>
                  <a:tcPr/>
                </a:tc>
                <a:tc>
                  <a:txBody>
                    <a:bodyPr/>
                    <a:lstStyle/>
                    <a:p>
                      <a:r>
                        <a:rPr lang="en-US" sz="1000"/>
                        <a:t>214</a:t>
                      </a:r>
                    </a:p>
                  </a:txBody>
                  <a:tcPr/>
                </a:tc>
                <a:tc>
                  <a:txBody>
                    <a:bodyPr/>
                    <a:lstStyle/>
                    <a:p>
                      <a:r>
                        <a:rPr lang="en-US" sz="1000"/>
                        <a:t>2088</a:t>
                      </a:r>
                    </a:p>
                  </a:txBody>
                  <a:tcPr/>
                </a:tc>
                <a:tc>
                  <a:txBody>
                    <a:bodyPr/>
                    <a:lstStyle/>
                    <a:p>
                      <a:r>
                        <a:rPr lang="en-US" sz="1000"/>
                        <a:t>9.1318725244377 %</a:t>
                      </a:r>
                    </a:p>
                  </a:txBody>
                  <a:tcPr/>
                </a:tc>
                <a:tc>
                  <a:txBody>
                    <a:bodyPr/>
                    <a:lstStyle/>
                    <a:p>
                      <a:r>
                        <a:rPr lang="en-US" sz="1000"/>
                        <a:t>27519</a:t>
                      </a:r>
                    </a:p>
                  </a:txBody>
                  <a:tcPr/>
                </a:tc>
                <a:tc>
                  <a:txBody>
                    <a:bodyPr/>
                    <a:lstStyle/>
                    <a:p>
                      <a:r>
                        <a:rPr lang="en-US" sz="1000"/>
                        <a:t>13588</a:t>
                      </a:r>
                    </a:p>
                  </a:txBody>
                  <a:tcPr/>
                </a:tc>
                <a:tc>
                  <a:txBody>
                    <a:bodyPr/>
                    <a:lstStyle/>
                    <a:p>
                      <a:r>
                        <a:rPr lang="en-US" sz="1000"/>
                        <a:t>n/a</a:t>
                      </a:r>
                    </a:p>
                  </a:txBody>
                  <a:tcPr/>
                </a:tc>
                <a:extLst>
                  <a:ext uri="{0D108BD9-81ED-4DB2-BD59-A6C34878D82A}">
                    <a16:rowId xmlns:a16="http://schemas.microsoft.com/office/drawing/2014/main" val="2658696195"/>
                  </a:ext>
                </a:extLst>
              </a:tr>
              <a:tr h="370840">
                <a:tc>
                  <a:txBody>
                    <a:bodyPr/>
                    <a:lstStyle/>
                    <a:p>
                      <a:r>
                        <a:rPr lang="en-US" sz="1000"/>
                        <a:t>06/09/2025 14:09:48</a:t>
                      </a:r>
                    </a:p>
                  </a:txBody>
                  <a:tcPr/>
                </a:tc>
                <a:tc>
                  <a:txBody>
                    <a:bodyPr/>
                    <a:lstStyle/>
                    <a:p>
                      <a:r>
                        <a:rPr lang="en-US" sz="1000"/>
                        <a:t>06/09/2025 14:09:48</a:t>
                      </a:r>
                    </a:p>
                  </a:txBody>
                  <a:tcPr/>
                </a:tc>
                <a:tc>
                  <a:txBody>
                    <a:bodyPr/>
                    <a:lstStyle/>
                    <a:p>
                      <a:r>
                        <a:rPr lang="en-US" sz="1000"/>
                        <a:t>Image</a:t>
                      </a:r>
                    </a:p>
                  </a:txBody>
                  <a:tcPr/>
                </a:tc>
                <a:tc>
                  <a:txBody>
                    <a:bodyPr/>
                    <a:lstStyle/>
                    <a:p>
                      <a:r>
                        <a:rPr lang="en-US" sz="1000"/>
                        <a:t>103</a:t>
                      </a:r>
                    </a:p>
                  </a:txBody>
                  <a:tcPr/>
                </a:tc>
                <a:tc>
                  <a:txBody>
                    <a:bodyPr/>
                    <a:lstStyle/>
                    <a:p>
                      <a:r>
                        <a:rPr lang="en-US" sz="1000"/>
                        <a:t>3</a:t>
                      </a:r>
                    </a:p>
                  </a:txBody>
                  <a:tcPr/>
                </a:tc>
                <a:tc>
                  <a:txBody>
                    <a:bodyPr/>
                    <a:lstStyle/>
                    <a:p>
                      <a:r>
                        <a:rPr lang="en-US" sz="1000"/>
                        <a:t>9</a:t>
                      </a:r>
                    </a:p>
                  </a:txBody>
                  <a:tcPr/>
                </a:tc>
                <a:tc>
                  <a:txBody>
                    <a:bodyPr/>
                    <a:lstStyle/>
                    <a:p>
                      <a:r>
                        <a:rPr lang="en-US" sz="1000"/>
                        <a:t>437</a:t>
                      </a:r>
                    </a:p>
                  </a:txBody>
                  <a:tcPr/>
                </a:tc>
                <a:tc>
                  <a:txBody>
                    <a:bodyPr/>
                    <a:lstStyle/>
                    <a:p>
                      <a:r>
                        <a:rPr lang="en-US" sz="1000"/>
                        <a:t>7.6581576026637 %</a:t>
                      </a:r>
                    </a:p>
                  </a:txBody>
                  <a:tcPr/>
                </a:tc>
                <a:tc>
                  <a:txBody>
                    <a:bodyPr/>
                    <a:lstStyle/>
                    <a:p>
                      <a:r>
                        <a:rPr lang="en-US" sz="1000"/>
                        <a:t>7208</a:t>
                      </a:r>
                    </a:p>
                  </a:txBody>
                  <a:tcPr/>
                </a:tc>
                <a:tc>
                  <a:txBody>
                    <a:bodyPr/>
                    <a:lstStyle/>
                    <a:p>
                      <a:r>
                        <a:rPr lang="en-US" sz="1000"/>
                        <a:t>3822</a:t>
                      </a:r>
                    </a:p>
                  </a:txBody>
                  <a:tcPr/>
                </a:tc>
                <a:tc>
                  <a:txBody>
                    <a:bodyPr/>
                    <a:lstStyle/>
                    <a:p>
                      <a:r>
                        <a:rPr lang="en-US" sz="1000"/>
                        <a:t>n/a</a:t>
                      </a:r>
                    </a:p>
                  </a:txBody>
                  <a:tcPr/>
                </a:tc>
                <a:extLst>
                  <a:ext uri="{0D108BD9-81ED-4DB2-BD59-A6C34878D82A}">
                    <a16:rowId xmlns:a16="http://schemas.microsoft.com/office/drawing/2014/main" val="1242192343"/>
                  </a:ext>
                </a:extLst>
              </a:tr>
            </a:tbl>
          </a:graphicData>
        </a:graphic>
      </p:graphicFrame>
      <p:sp>
        <p:nvSpPr>
          <p:cNvPr id="4" name="Text Placeholder 3">
            <a:extLst>
              <a:ext uri="{FF2B5EF4-FFF2-40B4-BE49-F238E27FC236}">
                <a16:creationId xmlns:a16="http://schemas.microsoft.com/office/drawing/2014/main" id="{C6A718E6-A675-4970-BFBE-99D24BA9C0A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33197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14F30-8756-4EA2-BC15-97597B8EA95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0ECCC3B1-91C8-4FEF-8A74-9A8C09E37FDE}"/>
              </a:ext>
            </a:extLst>
          </p:cNvPr>
          <p:cNvGraphicFramePr>
            <a:graphicFrameLocks noGrp="1"/>
          </p:cNvGraphicFramePr>
          <p:nvPr>
            <p:ph type="tbl" sz="quarter" idx="13"/>
            <p:extLst>
              <p:ext uri="{D42A27DB-BD31-4B8C-83A1-F6EECF244321}">
                <p14:modId xmlns:p14="http://schemas.microsoft.com/office/powerpoint/2010/main" val="92942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59540960"/>
                    </a:ext>
                  </a:extLst>
                </a:gridCol>
                <a:gridCol w="576072">
                  <a:extLst>
                    <a:ext uri="{9D8B030D-6E8A-4147-A177-3AD203B41FA5}">
                      <a16:colId xmlns:a16="http://schemas.microsoft.com/office/drawing/2014/main" val="622945352"/>
                    </a:ext>
                  </a:extLst>
                </a:gridCol>
                <a:gridCol w="576072">
                  <a:extLst>
                    <a:ext uri="{9D8B030D-6E8A-4147-A177-3AD203B41FA5}">
                      <a16:colId xmlns:a16="http://schemas.microsoft.com/office/drawing/2014/main" val="3628000220"/>
                    </a:ext>
                  </a:extLst>
                </a:gridCol>
                <a:gridCol w="576072">
                  <a:extLst>
                    <a:ext uri="{9D8B030D-6E8A-4147-A177-3AD203B41FA5}">
                      <a16:colId xmlns:a16="http://schemas.microsoft.com/office/drawing/2014/main" val="4017081859"/>
                    </a:ext>
                  </a:extLst>
                </a:gridCol>
                <a:gridCol w="576072">
                  <a:extLst>
                    <a:ext uri="{9D8B030D-6E8A-4147-A177-3AD203B41FA5}">
                      <a16:colId xmlns:a16="http://schemas.microsoft.com/office/drawing/2014/main" val="350058840"/>
                    </a:ext>
                  </a:extLst>
                </a:gridCol>
                <a:gridCol w="576072">
                  <a:extLst>
                    <a:ext uri="{9D8B030D-6E8A-4147-A177-3AD203B41FA5}">
                      <a16:colId xmlns:a16="http://schemas.microsoft.com/office/drawing/2014/main" val="411181329"/>
                    </a:ext>
                  </a:extLst>
                </a:gridCol>
                <a:gridCol w="576072">
                  <a:extLst>
                    <a:ext uri="{9D8B030D-6E8A-4147-A177-3AD203B41FA5}">
                      <a16:colId xmlns:a16="http://schemas.microsoft.com/office/drawing/2014/main" val="1298756462"/>
                    </a:ext>
                  </a:extLst>
                </a:gridCol>
                <a:gridCol w="576072">
                  <a:extLst>
                    <a:ext uri="{9D8B030D-6E8A-4147-A177-3AD203B41FA5}">
                      <a16:colId xmlns:a16="http://schemas.microsoft.com/office/drawing/2014/main" val="1903835381"/>
                    </a:ext>
                  </a:extLst>
                </a:gridCol>
                <a:gridCol w="576072">
                  <a:extLst>
                    <a:ext uri="{9D8B030D-6E8A-4147-A177-3AD203B41FA5}">
                      <a16:colId xmlns:a16="http://schemas.microsoft.com/office/drawing/2014/main" val="3025202916"/>
                    </a:ext>
                  </a:extLst>
                </a:gridCol>
                <a:gridCol w="576072">
                  <a:extLst>
                    <a:ext uri="{9D8B030D-6E8A-4147-A177-3AD203B41FA5}">
                      <a16:colId xmlns:a16="http://schemas.microsoft.com/office/drawing/2014/main" val="1557559718"/>
                    </a:ext>
                  </a:extLst>
                </a:gridCol>
                <a:gridCol w="576072">
                  <a:extLst>
                    <a:ext uri="{9D8B030D-6E8A-4147-A177-3AD203B41FA5}">
                      <a16:colId xmlns:a16="http://schemas.microsoft.com/office/drawing/2014/main" val="21245034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800363792"/>
                  </a:ext>
                </a:extLst>
              </a:tr>
              <a:tr h="370840">
                <a:tc>
                  <a:txBody>
                    <a:bodyPr/>
                    <a:lstStyle/>
                    <a:p>
                      <a:r>
                        <a:rPr lang="en-US" sz="1000"/>
                        <a:t>phlyinsurance</a:t>
                      </a:r>
                    </a:p>
                  </a:txBody>
                  <a:tcPr/>
                </a:tc>
                <a:tc>
                  <a:txBody>
                    <a:bodyPr/>
                    <a:lstStyle/>
                    <a:p>
                      <a:r>
                        <a:rPr lang="en-US" sz="1000"/>
                        <a:t>4114</a:t>
                      </a:r>
                    </a:p>
                  </a:txBody>
                  <a:tcPr/>
                </a:tc>
                <a:tc>
                  <a:txBody>
                    <a:bodyPr/>
                    <a:lstStyle/>
                    <a:p>
                      <a:r>
                        <a:rPr lang="en-US" sz="1000"/>
                        <a:t>38</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255</a:t>
                      </a:r>
                    </a:p>
                  </a:txBody>
                  <a:tcPr/>
                </a:tc>
                <a:tc>
                  <a:txBody>
                    <a:bodyPr/>
                    <a:lstStyle/>
                    <a:p>
                      <a:r>
                        <a:rPr lang="en-US" sz="1000"/>
                        <a:t>4</a:t>
                      </a:r>
                    </a:p>
                  </a:txBody>
                  <a:tcPr/>
                </a:tc>
                <a:tc>
                  <a:txBody>
                    <a:bodyPr/>
                    <a:lstStyle/>
                    <a:p>
                      <a:r>
                        <a:rPr lang="en-US" sz="1000"/>
                        <a:t>1.0541 %</a:t>
                      </a:r>
                    </a:p>
                  </a:txBody>
                  <a:tcPr/>
                </a:tc>
                <a:extLst>
                  <a:ext uri="{0D108BD9-81ED-4DB2-BD59-A6C34878D82A}">
                    <a16:rowId xmlns:a16="http://schemas.microsoft.com/office/drawing/2014/main" val="3408057870"/>
                  </a:ext>
                </a:extLst>
              </a:tr>
            </a:tbl>
          </a:graphicData>
        </a:graphic>
      </p:graphicFrame>
      <p:sp>
        <p:nvSpPr>
          <p:cNvPr id="4" name="Text Placeholder 3">
            <a:extLst>
              <a:ext uri="{FF2B5EF4-FFF2-40B4-BE49-F238E27FC236}">
                <a16:creationId xmlns:a16="http://schemas.microsoft.com/office/drawing/2014/main" id="{DF0C4606-CEB0-42E3-AE9A-7C342D73A4D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6076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AB68B-D513-4179-9986-27A9E3E5BB7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F059B739-82E0-4E97-8809-3158B595D4CE}"/>
              </a:ext>
            </a:extLst>
          </p:cNvPr>
          <p:cNvGraphicFramePr>
            <a:graphicFrameLocks noGrp="1"/>
          </p:cNvGraphicFramePr>
          <p:nvPr>
            <p:ph type="chart" sz="quarter" idx="13"/>
            <p:extLst>
              <p:ext uri="{D42A27DB-BD31-4B8C-83A1-F6EECF244321}">
                <p14:modId xmlns:p14="http://schemas.microsoft.com/office/powerpoint/2010/main" val="3790687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D8C24F-7511-4D23-9ED6-288D125BB6E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D0E7A90-B48B-40E4-AC54-54DE876BB9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804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CDDE9-0A89-44AE-830A-3EA1230E8F4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4C348E4-528C-43FD-BFA7-1E5B5A28AC0C}"/>
              </a:ext>
            </a:extLst>
          </p:cNvPr>
          <p:cNvGraphicFramePr>
            <a:graphicFrameLocks noGrp="1"/>
          </p:cNvGraphicFramePr>
          <p:nvPr>
            <p:ph type="chart" sz="quarter" idx="13"/>
            <p:extLst>
              <p:ext uri="{D42A27DB-BD31-4B8C-83A1-F6EECF244321}">
                <p14:modId xmlns:p14="http://schemas.microsoft.com/office/powerpoint/2010/main" val="3970221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179F4-F0EA-489E-AC12-E37C7D70356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51D85E1-4A03-41F1-978D-48BC861AF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982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1B3C-3D25-4937-BC11-0EAB6B916D06}"/>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0C52D31-9A15-4BE0-81DA-FAE625EAF196}"/>
              </a:ext>
            </a:extLst>
          </p:cNvPr>
          <p:cNvGraphicFramePr>
            <a:graphicFrameLocks noGrp="1"/>
          </p:cNvGraphicFramePr>
          <p:nvPr>
            <p:ph type="chart" sz="quarter" idx="13"/>
            <p:extLst>
              <p:ext uri="{D42A27DB-BD31-4B8C-83A1-F6EECF244321}">
                <p14:modId xmlns:p14="http://schemas.microsoft.com/office/powerpoint/2010/main" val="3884719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EB41A-57FC-4E11-8BDE-D0330C227B7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97D781-D22C-4E7B-BDBD-2F75C1ACB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8883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8DC9-8712-4116-A636-2F88D0CFF53A}"/>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8E281B97-77BE-4A3D-B2AB-7E9CC0A3A923}"/>
              </a:ext>
            </a:extLst>
          </p:cNvPr>
          <p:cNvGraphicFramePr>
            <a:graphicFrameLocks noGrp="1"/>
          </p:cNvGraphicFramePr>
          <p:nvPr>
            <p:ph type="chart" sz="quarter" idx="13"/>
            <p:extLst>
              <p:ext uri="{D42A27DB-BD31-4B8C-83A1-F6EECF244321}">
                <p14:modId xmlns:p14="http://schemas.microsoft.com/office/powerpoint/2010/main" val="4053025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C823CE-A94D-468C-BE5A-6F6CA611CDE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4C73E1E-CBBF-46EA-A759-4D973B4893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67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9F879-027A-460C-ABF1-B0B48A52CE7C}"/>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848B5B90-E20D-4EEF-9E82-EF1AAF36AE1A}"/>
              </a:ext>
            </a:extLst>
          </p:cNvPr>
          <p:cNvGraphicFramePr>
            <a:graphicFrameLocks noGrp="1"/>
          </p:cNvGraphicFramePr>
          <p:nvPr>
            <p:ph type="tbl" sz="quarter" idx="13"/>
            <p:extLst>
              <p:ext uri="{D42A27DB-BD31-4B8C-83A1-F6EECF244321}">
                <p14:modId xmlns:p14="http://schemas.microsoft.com/office/powerpoint/2010/main" val="361479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58143292"/>
                    </a:ext>
                  </a:extLst>
                </a:gridCol>
                <a:gridCol w="822960">
                  <a:extLst>
                    <a:ext uri="{9D8B030D-6E8A-4147-A177-3AD203B41FA5}">
                      <a16:colId xmlns:a16="http://schemas.microsoft.com/office/drawing/2014/main" val="1800056692"/>
                    </a:ext>
                  </a:extLst>
                </a:gridCol>
                <a:gridCol w="411480">
                  <a:extLst>
                    <a:ext uri="{9D8B030D-6E8A-4147-A177-3AD203B41FA5}">
                      <a16:colId xmlns:a16="http://schemas.microsoft.com/office/drawing/2014/main" val="369931819"/>
                    </a:ext>
                  </a:extLst>
                </a:gridCol>
                <a:gridCol w="411480">
                  <a:extLst>
                    <a:ext uri="{9D8B030D-6E8A-4147-A177-3AD203B41FA5}">
                      <a16:colId xmlns:a16="http://schemas.microsoft.com/office/drawing/2014/main" val="3739350980"/>
                    </a:ext>
                  </a:extLst>
                </a:gridCol>
                <a:gridCol w="411480">
                  <a:extLst>
                    <a:ext uri="{9D8B030D-6E8A-4147-A177-3AD203B41FA5}">
                      <a16:colId xmlns:a16="http://schemas.microsoft.com/office/drawing/2014/main" val="3478424380"/>
                    </a:ext>
                  </a:extLst>
                </a:gridCol>
                <a:gridCol w="411480">
                  <a:extLst>
                    <a:ext uri="{9D8B030D-6E8A-4147-A177-3AD203B41FA5}">
                      <a16:colId xmlns:a16="http://schemas.microsoft.com/office/drawing/2014/main" val="2654313656"/>
                    </a:ext>
                  </a:extLst>
                </a:gridCol>
                <a:gridCol w="411480">
                  <a:extLst>
                    <a:ext uri="{9D8B030D-6E8A-4147-A177-3AD203B41FA5}">
                      <a16:colId xmlns:a16="http://schemas.microsoft.com/office/drawing/2014/main" val="4274177186"/>
                    </a:ext>
                  </a:extLst>
                </a:gridCol>
                <a:gridCol w="411480">
                  <a:extLst>
                    <a:ext uri="{9D8B030D-6E8A-4147-A177-3AD203B41FA5}">
                      <a16:colId xmlns:a16="http://schemas.microsoft.com/office/drawing/2014/main" val="381881627"/>
                    </a:ext>
                  </a:extLst>
                </a:gridCol>
                <a:gridCol w="411480">
                  <a:extLst>
                    <a:ext uri="{9D8B030D-6E8A-4147-A177-3AD203B41FA5}">
                      <a16:colId xmlns:a16="http://schemas.microsoft.com/office/drawing/2014/main" val="628297045"/>
                    </a:ext>
                  </a:extLst>
                </a:gridCol>
                <a:gridCol w="411480">
                  <a:extLst>
                    <a:ext uri="{9D8B030D-6E8A-4147-A177-3AD203B41FA5}">
                      <a16:colId xmlns:a16="http://schemas.microsoft.com/office/drawing/2014/main" val="4217005674"/>
                    </a:ext>
                  </a:extLst>
                </a:gridCol>
                <a:gridCol w="411480">
                  <a:extLst>
                    <a:ext uri="{9D8B030D-6E8A-4147-A177-3AD203B41FA5}">
                      <a16:colId xmlns:a16="http://schemas.microsoft.com/office/drawing/2014/main" val="1202331276"/>
                    </a:ext>
                  </a:extLst>
                </a:gridCol>
                <a:gridCol w="411480">
                  <a:extLst>
                    <a:ext uri="{9D8B030D-6E8A-4147-A177-3AD203B41FA5}">
                      <a16:colId xmlns:a16="http://schemas.microsoft.com/office/drawing/2014/main" val="1176949826"/>
                    </a:ext>
                  </a:extLst>
                </a:gridCol>
                <a:gridCol w="411480">
                  <a:extLst>
                    <a:ext uri="{9D8B030D-6E8A-4147-A177-3AD203B41FA5}">
                      <a16:colId xmlns:a16="http://schemas.microsoft.com/office/drawing/2014/main" val="3993388416"/>
                    </a:ext>
                  </a:extLst>
                </a:gridCol>
                <a:gridCol w="411480">
                  <a:extLst>
                    <a:ext uri="{9D8B030D-6E8A-4147-A177-3AD203B41FA5}">
                      <a16:colId xmlns:a16="http://schemas.microsoft.com/office/drawing/2014/main" val="3284503831"/>
                    </a:ext>
                  </a:extLst>
                </a:gridCol>
                <a:gridCol w="411480">
                  <a:extLst>
                    <a:ext uri="{9D8B030D-6E8A-4147-A177-3AD203B41FA5}">
                      <a16:colId xmlns:a16="http://schemas.microsoft.com/office/drawing/2014/main" val="3579682251"/>
                    </a:ext>
                  </a:extLst>
                </a:gridCol>
                <a:gridCol w="411480">
                  <a:extLst>
                    <a:ext uri="{9D8B030D-6E8A-4147-A177-3AD203B41FA5}">
                      <a16:colId xmlns:a16="http://schemas.microsoft.com/office/drawing/2014/main" val="95299744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582916453"/>
                  </a:ext>
                </a:extLst>
              </a:tr>
              <a:tr h="370840">
                <a:tc>
                  <a:txBody>
                    <a:bodyPr/>
                    <a:lstStyle/>
                    <a:p>
                      <a:r>
                        <a:rPr lang="en-US" sz="1000"/>
                        <a:t>06/13/2025 15:13:22</a:t>
                      </a:r>
                    </a:p>
                  </a:txBody>
                  <a:tcPr/>
                </a:tc>
                <a:tc>
                  <a:txBody>
                    <a:bodyPr/>
                    <a:lstStyle/>
                    <a:p>
                      <a:r>
                        <a:rPr lang="en-US" sz="1000"/>
                        <a:t>06/13/2025 15:13:22</a:t>
                      </a:r>
                    </a:p>
                  </a:txBody>
                  <a:tcPr/>
                </a:tc>
                <a:tc>
                  <a:txBody>
                    <a:bodyPr/>
                    <a:lstStyle/>
                    <a:p>
                      <a:r>
                        <a:rPr lang="en-US" sz="1000"/>
                        <a:t>Image</a:t>
                      </a:r>
                    </a:p>
                  </a:txBody>
                  <a:tcPr/>
                </a:tc>
                <a:tc>
                  <a:txBody>
                    <a:bodyPr/>
                    <a:lstStyle/>
                    <a:p>
                      <a:r>
                        <a:rPr lang="en-US" sz="1000"/>
                        <a:t>1568</a:t>
                      </a:r>
                    </a:p>
                  </a:txBody>
                  <a:tcPr/>
                </a:tc>
                <a:tc>
                  <a:txBody>
                    <a:bodyPr/>
                    <a:lstStyle/>
                    <a:p>
                      <a:r>
                        <a:rPr lang="en-US" sz="1000"/>
                        <a:t>92</a:t>
                      </a:r>
                    </a:p>
                  </a:txBody>
                  <a:tcPr/>
                </a:tc>
                <a:tc>
                  <a:txBody>
                    <a:bodyPr/>
                    <a:lstStyle/>
                    <a:p>
                      <a:r>
                        <a:rPr lang="en-US" sz="1000"/>
                        <a:t>1</a:t>
                      </a:r>
                    </a:p>
                  </a:txBody>
                  <a:tcPr/>
                </a:tc>
                <a:tc>
                  <a:txBody>
                    <a:bodyPr/>
                    <a:lstStyle/>
                    <a:p>
                      <a:r>
                        <a:rPr lang="en-US" sz="1000"/>
                        <a:t>2</a:t>
                      </a:r>
                    </a:p>
                  </a:txBody>
                  <a:tcPr/>
                </a:tc>
                <a:tc>
                  <a:txBody>
                    <a:bodyPr/>
                    <a:lstStyle/>
                    <a:p>
                      <a:r>
                        <a:rPr lang="en-US" sz="1000"/>
                        <a:t>10</a:t>
                      </a:r>
                    </a:p>
                  </a:txBody>
                  <a:tcPr/>
                </a:tc>
                <a:tc>
                  <a:txBody>
                    <a:bodyPr/>
                    <a:lstStyle/>
                    <a:p>
                      <a:r>
                        <a:rPr lang="en-US" sz="1000"/>
                        <a:t>105</a:t>
                      </a:r>
                    </a:p>
                  </a:txBody>
                  <a:tcPr/>
                </a:tc>
                <a:tc>
                  <a:txBody>
                    <a:bodyPr/>
                    <a:lstStyle/>
                    <a:p>
                      <a:r>
                        <a:rPr lang="en-US" sz="1000"/>
                        <a:t>6.7 %</a:t>
                      </a:r>
                    </a:p>
                  </a:txBody>
                  <a:tcPr/>
                </a:tc>
                <a:tc>
                  <a:txBody>
                    <a:bodyPr/>
                    <a:lstStyle/>
                    <a:p>
                      <a:r>
                        <a:rPr lang="en-US" sz="1000"/>
                        <a:t>998</a:t>
                      </a:r>
                    </a:p>
                  </a:txBody>
                  <a:tcPr/>
                </a:tc>
                <a:tc>
                  <a:txBody>
                    <a:bodyPr/>
                    <a:lstStyle/>
                    <a:p>
                      <a:r>
                        <a:rPr lang="en-US" sz="1000"/>
                        <a:t>n/a</a:t>
                      </a:r>
                    </a:p>
                  </a:txBody>
                  <a:tcPr/>
                </a:tc>
                <a:tc>
                  <a:txBody>
                    <a:bodyPr/>
                    <a:lstStyle/>
                    <a:p>
                      <a:r>
                        <a:rPr lang="en-US" sz="1000"/>
                        <a:t>34</a:t>
                      </a:r>
                    </a:p>
                  </a:txBody>
                  <a:tcPr/>
                </a:tc>
                <a:tc>
                  <a:txBody>
                    <a:bodyPr/>
                    <a:lstStyle/>
                    <a:p>
                      <a:r>
                        <a:rPr lang="en-US" sz="1000"/>
                        <a:t>1</a:t>
                      </a:r>
                    </a:p>
                  </a:txBody>
                  <a:tcPr/>
                </a:tc>
                <a:tc>
                  <a:txBody>
                    <a:bodyPr/>
                    <a:lstStyle/>
                    <a:p>
                      <a:r>
                        <a:rPr lang="en-US" sz="1000"/>
                        <a:t>30</a:t>
                      </a:r>
                    </a:p>
                  </a:txBody>
                  <a:tcPr/>
                </a:tc>
                <a:tc>
                  <a:txBody>
                    <a:bodyPr/>
                    <a:lstStyle/>
                    <a:p>
                      <a:r>
                        <a:rPr lang="en-US" sz="1000"/>
                        <a:t>3</a:t>
                      </a:r>
                    </a:p>
                  </a:txBody>
                  <a:tcPr/>
                </a:tc>
                <a:extLst>
                  <a:ext uri="{0D108BD9-81ED-4DB2-BD59-A6C34878D82A}">
                    <a16:rowId xmlns:a16="http://schemas.microsoft.com/office/drawing/2014/main" val="734101152"/>
                  </a:ext>
                </a:extLst>
              </a:tr>
              <a:tr h="370840">
                <a:tc>
                  <a:txBody>
                    <a:bodyPr/>
                    <a:lstStyle/>
                    <a:p>
                      <a:r>
                        <a:rPr lang="en-US" sz="1000"/>
                        <a:t>06/04/2025 14:18:27</a:t>
                      </a:r>
                    </a:p>
                  </a:txBody>
                  <a:tcPr/>
                </a:tc>
                <a:tc>
                  <a:txBody>
                    <a:bodyPr/>
                    <a:lstStyle/>
                    <a:p>
                      <a:r>
                        <a:rPr lang="en-US" sz="1000"/>
                        <a:t>06/04/2025 14:18:27</a:t>
                      </a:r>
                    </a:p>
                  </a:txBody>
                  <a:tcPr/>
                </a:tc>
                <a:tc>
                  <a:txBody>
                    <a:bodyPr/>
                    <a:lstStyle/>
                    <a:p>
                      <a:r>
                        <a:rPr lang="en-US" sz="1000"/>
                        <a:t>Reel</a:t>
                      </a:r>
                    </a:p>
                  </a:txBody>
                  <a:tcPr/>
                </a:tc>
                <a:tc>
                  <a:txBody>
                    <a:bodyPr/>
                    <a:lstStyle/>
                    <a:p>
                      <a:r>
                        <a:rPr lang="en-US" sz="1000"/>
                        <a:t>1140</a:t>
                      </a:r>
                    </a:p>
                  </a:txBody>
                  <a:tcPr/>
                </a:tc>
                <a:tc>
                  <a:txBody>
                    <a:bodyPr/>
                    <a:lstStyle/>
                    <a:p>
                      <a:r>
                        <a:rPr lang="en-US" sz="1000"/>
                        <a:t>45</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53</a:t>
                      </a:r>
                    </a:p>
                  </a:txBody>
                  <a:tcPr/>
                </a:tc>
                <a:tc>
                  <a:txBody>
                    <a:bodyPr/>
                    <a:lstStyle/>
                    <a:p>
                      <a:r>
                        <a:rPr lang="en-US" sz="1000"/>
                        <a:t>4.65 %</a:t>
                      </a:r>
                    </a:p>
                  </a:txBody>
                  <a:tcPr/>
                </a:tc>
                <a:tc>
                  <a:txBody>
                    <a:bodyPr/>
                    <a:lstStyle/>
                    <a:p>
                      <a:r>
                        <a:rPr lang="en-US" sz="1000"/>
                        <a:t>760</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50145272"/>
                  </a:ext>
                </a:extLst>
              </a:tr>
              <a:tr h="370840">
                <a:tc>
                  <a:txBody>
                    <a:bodyPr/>
                    <a:lstStyle/>
                    <a:p>
                      <a:r>
                        <a:rPr lang="en-US" sz="1000"/>
                        <a:t>06/02/2025 14:11:27</a:t>
                      </a:r>
                    </a:p>
                  </a:txBody>
                  <a:tcPr/>
                </a:tc>
                <a:tc>
                  <a:txBody>
                    <a:bodyPr/>
                    <a:lstStyle/>
                    <a:p>
                      <a:r>
                        <a:rPr lang="en-US" sz="1000"/>
                        <a:t>06/02/2025 14:11:27</a:t>
                      </a:r>
                    </a:p>
                  </a:txBody>
                  <a:tcPr/>
                </a:tc>
                <a:tc>
                  <a:txBody>
                    <a:bodyPr/>
                    <a:lstStyle/>
                    <a:p>
                      <a:r>
                        <a:rPr lang="en-US" sz="1000"/>
                        <a:t>Image</a:t>
                      </a:r>
                    </a:p>
                  </a:txBody>
                  <a:tcPr/>
                </a:tc>
                <a:tc>
                  <a:txBody>
                    <a:bodyPr/>
                    <a:lstStyle/>
                    <a:p>
                      <a:r>
                        <a:rPr lang="en-US" sz="1000"/>
                        <a:t>693</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43</a:t>
                      </a:r>
                    </a:p>
                  </a:txBody>
                  <a:tcPr/>
                </a:tc>
                <a:tc>
                  <a:txBody>
                    <a:bodyPr/>
                    <a:lstStyle/>
                    <a:p>
                      <a:r>
                        <a:rPr lang="en-US" sz="1000"/>
                        <a:t>6.2 %</a:t>
                      </a:r>
                    </a:p>
                  </a:txBody>
                  <a:tcPr/>
                </a:tc>
                <a:tc>
                  <a:txBody>
                    <a:bodyPr/>
                    <a:lstStyle/>
                    <a:p>
                      <a:r>
                        <a:rPr lang="en-US" sz="1000"/>
                        <a:t>540</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641447997"/>
                  </a:ext>
                </a:extLst>
              </a:tr>
              <a:tr h="370840">
                <a:tc>
                  <a:txBody>
                    <a:bodyPr/>
                    <a:lstStyle/>
                    <a:p>
                      <a:r>
                        <a:rPr lang="en-US" sz="1000"/>
                        <a:t>06/09/2025 14:39:42</a:t>
                      </a:r>
                    </a:p>
                  </a:txBody>
                  <a:tcPr/>
                </a:tc>
                <a:tc>
                  <a:txBody>
                    <a:bodyPr/>
                    <a:lstStyle/>
                    <a:p>
                      <a:r>
                        <a:rPr lang="en-US" sz="1000"/>
                        <a:t>06/09/2025 14:39:42</a:t>
                      </a:r>
                    </a:p>
                  </a:txBody>
                  <a:tcPr/>
                </a:tc>
                <a:tc>
                  <a:txBody>
                    <a:bodyPr/>
                    <a:lstStyle/>
                    <a:p>
                      <a:r>
                        <a:rPr lang="en-US" sz="1000"/>
                        <a:t>Image</a:t>
                      </a:r>
                    </a:p>
                  </a:txBody>
                  <a:tcPr/>
                </a:tc>
                <a:tc>
                  <a:txBody>
                    <a:bodyPr/>
                    <a:lstStyle/>
                    <a:p>
                      <a:r>
                        <a:rPr lang="en-US" sz="1000"/>
                        <a:t>925</a:t>
                      </a:r>
                    </a:p>
                  </a:txBody>
                  <a:tcPr/>
                </a:tc>
                <a:tc>
                  <a:txBody>
                    <a:bodyPr/>
                    <a:lstStyle/>
                    <a:p>
                      <a:r>
                        <a:rPr lang="en-US" sz="1000"/>
                        <a:t>31</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36</a:t>
                      </a:r>
                    </a:p>
                  </a:txBody>
                  <a:tcPr/>
                </a:tc>
                <a:tc>
                  <a:txBody>
                    <a:bodyPr/>
                    <a:lstStyle/>
                    <a:p>
                      <a:r>
                        <a:rPr lang="en-US" sz="1000"/>
                        <a:t>3.89 %</a:t>
                      </a:r>
                    </a:p>
                  </a:txBody>
                  <a:tcPr/>
                </a:tc>
                <a:tc>
                  <a:txBody>
                    <a:bodyPr/>
                    <a:lstStyle/>
                    <a:p>
                      <a:r>
                        <a:rPr lang="en-US" sz="1000"/>
                        <a:t>588</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extLst>
                  <a:ext uri="{0D108BD9-81ED-4DB2-BD59-A6C34878D82A}">
                    <a16:rowId xmlns:a16="http://schemas.microsoft.com/office/drawing/2014/main" val="2485188767"/>
                  </a:ext>
                </a:extLst>
              </a:tr>
              <a:tr h="370840">
                <a:tc>
                  <a:txBody>
                    <a:bodyPr/>
                    <a:lstStyle/>
                    <a:p>
                      <a:r>
                        <a:rPr lang="en-US" sz="1000"/>
                        <a:t>06/05/2025 14:53:52</a:t>
                      </a:r>
                    </a:p>
                  </a:txBody>
                  <a:tcPr/>
                </a:tc>
                <a:tc>
                  <a:txBody>
                    <a:bodyPr/>
                    <a:lstStyle/>
                    <a:p>
                      <a:r>
                        <a:rPr lang="en-US" sz="1000"/>
                        <a:t>06/05/2025 14:53:52</a:t>
                      </a:r>
                    </a:p>
                  </a:txBody>
                  <a:tcPr/>
                </a:tc>
                <a:tc>
                  <a:txBody>
                    <a:bodyPr/>
                    <a:lstStyle/>
                    <a:p>
                      <a:r>
                        <a:rPr lang="en-US" sz="1000"/>
                        <a:t>Image</a:t>
                      </a:r>
                    </a:p>
                  </a:txBody>
                  <a:tcPr/>
                </a:tc>
                <a:tc>
                  <a:txBody>
                    <a:bodyPr/>
                    <a:lstStyle/>
                    <a:p>
                      <a:r>
                        <a:rPr lang="en-US" sz="1000"/>
                        <a:t>669</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32</a:t>
                      </a:r>
                    </a:p>
                  </a:txBody>
                  <a:tcPr/>
                </a:tc>
                <a:tc>
                  <a:txBody>
                    <a:bodyPr/>
                    <a:lstStyle/>
                    <a:p>
                      <a:r>
                        <a:rPr lang="en-US" sz="1000"/>
                        <a:t>4.78 %</a:t>
                      </a:r>
                    </a:p>
                  </a:txBody>
                  <a:tcPr/>
                </a:tc>
                <a:tc>
                  <a:txBody>
                    <a:bodyPr/>
                    <a:lstStyle/>
                    <a:p>
                      <a:r>
                        <a:rPr lang="en-US" sz="1000"/>
                        <a:t>422</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204033158"/>
                  </a:ext>
                </a:extLst>
              </a:tr>
            </a:tbl>
          </a:graphicData>
        </a:graphic>
      </p:graphicFrame>
      <p:sp>
        <p:nvSpPr>
          <p:cNvPr id="4" name="Text Placeholder 3">
            <a:extLst>
              <a:ext uri="{FF2B5EF4-FFF2-40B4-BE49-F238E27FC236}">
                <a16:creationId xmlns:a16="http://schemas.microsoft.com/office/drawing/2014/main" id="{62848D14-90C4-412F-9D49-1563B863106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205199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ED518-33D9-48E9-8B85-6893002D0A09}"/>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8676A55D-81B6-4AAD-81BD-743255EAACDE}"/>
              </a:ext>
            </a:extLst>
          </p:cNvPr>
          <p:cNvGraphicFramePr>
            <a:graphicFrameLocks noGrp="1"/>
          </p:cNvGraphicFramePr>
          <p:nvPr>
            <p:ph type="tbl" sz="quarter" idx="13"/>
            <p:extLst>
              <p:ext uri="{D42A27DB-BD31-4B8C-83A1-F6EECF244321}">
                <p14:modId xmlns:p14="http://schemas.microsoft.com/office/powerpoint/2010/main" val="1985302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19435984"/>
                    </a:ext>
                  </a:extLst>
                </a:gridCol>
                <a:gridCol w="905256">
                  <a:extLst>
                    <a:ext uri="{9D8B030D-6E8A-4147-A177-3AD203B41FA5}">
                      <a16:colId xmlns:a16="http://schemas.microsoft.com/office/drawing/2014/main" val="2224523907"/>
                    </a:ext>
                  </a:extLst>
                </a:gridCol>
                <a:gridCol w="411480">
                  <a:extLst>
                    <a:ext uri="{9D8B030D-6E8A-4147-A177-3AD203B41FA5}">
                      <a16:colId xmlns:a16="http://schemas.microsoft.com/office/drawing/2014/main" val="4181228446"/>
                    </a:ext>
                  </a:extLst>
                </a:gridCol>
                <a:gridCol w="905256">
                  <a:extLst>
                    <a:ext uri="{9D8B030D-6E8A-4147-A177-3AD203B41FA5}">
                      <a16:colId xmlns:a16="http://schemas.microsoft.com/office/drawing/2014/main" val="1902700293"/>
                    </a:ext>
                  </a:extLst>
                </a:gridCol>
                <a:gridCol w="905256">
                  <a:extLst>
                    <a:ext uri="{9D8B030D-6E8A-4147-A177-3AD203B41FA5}">
                      <a16:colId xmlns:a16="http://schemas.microsoft.com/office/drawing/2014/main" val="1101000971"/>
                    </a:ext>
                  </a:extLst>
                </a:gridCol>
                <a:gridCol w="905256">
                  <a:extLst>
                    <a:ext uri="{9D8B030D-6E8A-4147-A177-3AD203B41FA5}">
                      <a16:colId xmlns:a16="http://schemas.microsoft.com/office/drawing/2014/main" val="2254389941"/>
                    </a:ext>
                  </a:extLst>
                </a:gridCol>
                <a:gridCol w="905256">
                  <a:extLst>
                    <a:ext uri="{9D8B030D-6E8A-4147-A177-3AD203B41FA5}">
                      <a16:colId xmlns:a16="http://schemas.microsoft.com/office/drawing/2014/main" val="2814633111"/>
                    </a:ext>
                  </a:extLst>
                </a:gridCol>
                <a:gridCol w="905256">
                  <a:extLst>
                    <a:ext uri="{9D8B030D-6E8A-4147-A177-3AD203B41FA5}">
                      <a16:colId xmlns:a16="http://schemas.microsoft.com/office/drawing/2014/main" val="449812118"/>
                    </a:ext>
                  </a:extLst>
                </a:gridCol>
                <a:gridCol w="905256">
                  <a:extLst>
                    <a:ext uri="{9D8B030D-6E8A-4147-A177-3AD203B41FA5}">
                      <a16:colId xmlns:a16="http://schemas.microsoft.com/office/drawing/2014/main" val="227968833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560012391"/>
                  </a:ext>
                </a:extLst>
              </a:tr>
              <a:tr h="370840">
                <a:tc>
                  <a:txBody>
                    <a:bodyPr/>
                    <a:lstStyle/>
                    <a:p>
                      <a:r>
                        <a:rPr lang="en-US" sz="1000"/>
                        <a:t>6</a:t>
                      </a:r>
                    </a:p>
                  </a:txBody>
                  <a:tcPr/>
                </a:tc>
                <a:tc>
                  <a:txBody>
                    <a:bodyPr/>
                    <a:lstStyle/>
                    <a:p>
                      <a:r>
                        <a:rPr lang="en-US" sz="1000"/>
                        <a:t>0.8763 %</a:t>
                      </a:r>
                    </a:p>
                  </a:txBody>
                  <a:tcPr/>
                </a:tc>
                <a:tc>
                  <a:txBody>
                    <a:bodyPr/>
                    <a:lstStyle/>
                    <a:p>
                      <a:r>
                        <a:rPr lang="en-US" sz="1000"/>
                        <a:t>0.17</a:t>
                      </a:r>
                    </a:p>
                  </a:txBody>
                  <a:tcPr/>
                </a:tc>
                <a:tc>
                  <a:txBody>
                    <a:bodyPr/>
                    <a:lstStyle/>
                    <a:p>
                      <a:r>
                        <a:rPr lang="en-US" sz="1000"/>
                        <a:t>261.33</a:t>
                      </a:r>
                    </a:p>
                  </a:txBody>
                  <a:tcPr/>
                </a:tc>
                <a:tc>
                  <a:txBody>
                    <a:bodyPr/>
                    <a:lstStyle/>
                    <a:p>
                      <a:r>
                        <a:rPr lang="en-US" sz="1000"/>
                        <a:t>243.00</a:t>
                      </a:r>
                    </a:p>
                  </a:txBody>
                  <a:tcPr/>
                </a:tc>
                <a:tc>
                  <a:txBody>
                    <a:bodyPr/>
                    <a:lstStyle/>
                    <a:p>
                      <a:r>
                        <a:rPr lang="en-US" sz="1000"/>
                        <a:t>216.83</a:t>
                      </a:r>
                    </a:p>
                  </a:txBody>
                  <a:tcPr/>
                </a:tc>
                <a:tc>
                  <a:txBody>
                    <a:bodyPr/>
                    <a:lstStyle/>
                    <a:p>
                      <a:r>
                        <a:rPr lang="en-US" sz="1000"/>
                        <a:t>216.67</a:t>
                      </a:r>
                    </a:p>
                  </a:txBody>
                  <a:tcPr/>
                </a:tc>
                <a:tc>
                  <a:txBody>
                    <a:bodyPr/>
                    <a:lstStyle/>
                    <a:p>
                      <a:r>
                        <a:rPr lang="en-US" sz="1000"/>
                        <a:t>1568</a:t>
                      </a:r>
                    </a:p>
                  </a:txBody>
                  <a:tcPr/>
                </a:tc>
                <a:tc>
                  <a:txBody>
                    <a:bodyPr/>
                    <a:lstStyle/>
                    <a:p>
                      <a:r>
                        <a:rPr lang="en-US" sz="1000"/>
                        <a:t>1301</a:t>
                      </a:r>
                    </a:p>
                  </a:txBody>
                  <a:tcPr/>
                </a:tc>
                <a:extLst>
                  <a:ext uri="{0D108BD9-81ED-4DB2-BD59-A6C34878D82A}">
                    <a16:rowId xmlns:a16="http://schemas.microsoft.com/office/drawing/2014/main" val="2522873748"/>
                  </a:ext>
                </a:extLst>
              </a:tr>
            </a:tbl>
          </a:graphicData>
        </a:graphic>
      </p:graphicFrame>
      <p:sp>
        <p:nvSpPr>
          <p:cNvPr id="4" name="Text Placeholder 3">
            <a:extLst>
              <a:ext uri="{FF2B5EF4-FFF2-40B4-BE49-F238E27FC236}">
                <a16:creationId xmlns:a16="http://schemas.microsoft.com/office/drawing/2014/main" id="{9992109E-0CA2-4F6C-A40A-25D2D76A81D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08773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B236D-73AF-4AC2-A27D-78BD3C23CB3F}"/>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D7E17BC8-193B-45CD-903E-0FF17372EBF3}"/>
              </a:ext>
            </a:extLst>
          </p:cNvPr>
          <p:cNvGraphicFramePr>
            <a:graphicFrameLocks noGrp="1"/>
          </p:cNvGraphicFramePr>
          <p:nvPr>
            <p:ph type="tbl" sz="quarter" idx="13"/>
            <p:extLst>
              <p:ext uri="{D42A27DB-BD31-4B8C-83A1-F6EECF244321}">
                <p14:modId xmlns:p14="http://schemas.microsoft.com/office/powerpoint/2010/main" val="142414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8824771"/>
                    </a:ext>
                  </a:extLst>
                </a:gridCol>
                <a:gridCol w="1316736">
                  <a:extLst>
                    <a:ext uri="{9D8B030D-6E8A-4147-A177-3AD203B41FA5}">
                      <a16:colId xmlns:a16="http://schemas.microsoft.com/office/drawing/2014/main" val="2742682571"/>
                    </a:ext>
                  </a:extLst>
                </a:gridCol>
                <a:gridCol w="658368">
                  <a:extLst>
                    <a:ext uri="{9D8B030D-6E8A-4147-A177-3AD203B41FA5}">
                      <a16:colId xmlns:a16="http://schemas.microsoft.com/office/drawing/2014/main" val="1151004561"/>
                    </a:ext>
                  </a:extLst>
                </a:gridCol>
                <a:gridCol w="658368">
                  <a:extLst>
                    <a:ext uri="{9D8B030D-6E8A-4147-A177-3AD203B41FA5}">
                      <a16:colId xmlns:a16="http://schemas.microsoft.com/office/drawing/2014/main" val="642726650"/>
                    </a:ext>
                  </a:extLst>
                </a:gridCol>
                <a:gridCol w="658368">
                  <a:extLst>
                    <a:ext uri="{9D8B030D-6E8A-4147-A177-3AD203B41FA5}">
                      <a16:colId xmlns:a16="http://schemas.microsoft.com/office/drawing/2014/main" val="1075105293"/>
                    </a:ext>
                  </a:extLst>
                </a:gridCol>
                <a:gridCol w="658368">
                  <a:extLst>
                    <a:ext uri="{9D8B030D-6E8A-4147-A177-3AD203B41FA5}">
                      <a16:colId xmlns:a16="http://schemas.microsoft.com/office/drawing/2014/main" val="837779694"/>
                    </a:ext>
                  </a:extLst>
                </a:gridCol>
                <a:gridCol w="658368">
                  <a:extLst>
                    <a:ext uri="{9D8B030D-6E8A-4147-A177-3AD203B41FA5}">
                      <a16:colId xmlns:a16="http://schemas.microsoft.com/office/drawing/2014/main" val="3353387617"/>
                    </a:ext>
                  </a:extLst>
                </a:gridCol>
                <a:gridCol w="658368">
                  <a:extLst>
                    <a:ext uri="{9D8B030D-6E8A-4147-A177-3AD203B41FA5}">
                      <a16:colId xmlns:a16="http://schemas.microsoft.com/office/drawing/2014/main" val="3761161204"/>
                    </a:ext>
                  </a:extLst>
                </a:gridCol>
                <a:gridCol w="658368">
                  <a:extLst>
                    <a:ext uri="{9D8B030D-6E8A-4147-A177-3AD203B41FA5}">
                      <a16:colId xmlns:a16="http://schemas.microsoft.com/office/drawing/2014/main" val="2196430635"/>
                    </a:ext>
                  </a:extLst>
                </a:gridCol>
                <a:gridCol w="658368">
                  <a:extLst>
                    <a:ext uri="{9D8B030D-6E8A-4147-A177-3AD203B41FA5}">
                      <a16:colId xmlns:a16="http://schemas.microsoft.com/office/drawing/2014/main" val="41101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95762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- 2025-06-11 15:28:31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https://quintly-eu-image-storage.s3.amazonaws.com/c303562b672a3318c686cfcc37b7e67a/c35cfed99dad8a037a71650a7d267669.jpg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38805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- 2025-06-10 10:35:02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https://quintly-eu-image-storage.s3.amazonaws.com/c303562b672a3318c686cfcc37b7e67a/7fbdc83ddd3ea51a4662d385f13a9ce9.jpg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8255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- 2025-06-10 10:35:02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https://quintly-eu-image-storage.s3.amazonaws.com/c303562b672a3318c686cfcc37b7e67a/7fbdc83ddd3ea51a4662d385f13a9ce9.jpg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extLst>
                  <a:ext uri="{0D108BD9-81ED-4DB2-BD59-A6C34878D82A}">
                    <a16:rowId xmlns:a16="http://schemas.microsoft.com/office/drawing/2014/main" val="4181404401"/>
                  </a:ext>
                </a:extLst>
              </a:tr>
            </a:tbl>
          </a:graphicData>
        </a:graphic>
      </p:graphicFrame>
      <p:sp>
        <p:nvSpPr>
          <p:cNvPr id="4" name="Text Placeholder 3">
            <a:extLst>
              <a:ext uri="{FF2B5EF4-FFF2-40B4-BE49-F238E27FC236}">
                <a16:creationId xmlns:a16="http://schemas.microsoft.com/office/drawing/2014/main" id="{65222439-00CC-40A2-B3C8-29FC2039231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31287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A8BDE-4895-47A6-8183-6F64653DB653}"/>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D1AFE8E2-2992-4D4F-9FAC-82707B6DDDF3}"/>
              </a:ext>
            </a:extLst>
          </p:cNvPr>
          <p:cNvGraphicFramePr>
            <a:graphicFrameLocks noGrp="1"/>
          </p:cNvGraphicFramePr>
          <p:nvPr>
            <p:ph type="tbl" sz="quarter" idx="13"/>
            <p:extLst>
              <p:ext uri="{D42A27DB-BD31-4B8C-83A1-F6EECF244321}">
                <p14:modId xmlns:p14="http://schemas.microsoft.com/office/powerpoint/2010/main" val="2512510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25881082"/>
                    </a:ext>
                  </a:extLst>
                </a:gridCol>
                <a:gridCol w="1316736">
                  <a:extLst>
                    <a:ext uri="{9D8B030D-6E8A-4147-A177-3AD203B41FA5}">
                      <a16:colId xmlns:a16="http://schemas.microsoft.com/office/drawing/2014/main" val="1393193219"/>
                    </a:ext>
                  </a:extLst>
                </a:gridCol>
                <a:gridCol w="658368">
                  <a:extLst>
                    <a:ext uri="{9D8B030D-6E8A-4147-A177-3AD203B41FA5}">
                      <a16:colId xmlns:a16="http://schemas.microsoft.com/office/drawing/2014/main" val="402477440"/>
                    </a:ext>
                  </a:extLst>
                </a:gridCol>
                <a:gridCol w="658368">
                  <a:extLst>
                    <a:ext uri="{9D8B030D-6E8A-4147-A177-3AD203B41FA5}">
                      <a16:colId xmlns:a16="http://schemas.microsoft.com/office/drawing/2014/main" val="4182076679"/>
                    </a:ext>
                  </a:extLst>
                </a:gridCol>
                <a:gridCol w="658368">
                  <a:extLst>
                    <a:ext uri="{9D8B030D-6E8A-4147-A177-3AD203B41FA5}">
                      <a16:colId xmlns:a16="http://schemas.microsoft.com/office/drawing/2014/main" val="87821747"/>
                    </a:ext>
                  </a:extLst>
                </a:gridCol>
                <a:gridCol w="658368">
                  <a:extLst>
                    <a:ext uri="{9D8B030D-6E8A-4147-A177-3AD203B41FA5}">
                      <a16:colId xmlns:a16="http://schemas.microsoft.com/office/drawing/2014/main" val="3555844308"/>
                    </a:ext>
                  </a:extLst>
                </a:gridCol>
                <a:gridCol w="658368">
                  <a:extLst>
                    <a:ext uri="{9D8B030D-6E8A-4147-A177-3AD203B41FA5}">
                      <a16:colId xmlns:a16="http://schemas.microsoft.com/office/drawing/2014/main" val="1613205365"/>
                    </a:ext>
                  </a:extLst>
                </a:gridCol>
                <a:gridCol w="658368">
                  <a:extLst>
                    <a:ext uri="{9D8B030D-6E8A-4147-A177-3AD203B41FA5}">
                      <a16:colId xmlns:a16="http://schemas.microsoft.com/office/drawing/2014/main" val="4089659655"/>
                    </a:ext>
                  </a:extLst>
                </a:gridCol>
                <a:gridCol w="658368">
                  <a:extLst>
                    <a:ext uri="{9D8B030D-6E8A-4147-A177-3AD203B41FA5}">
                      <a16:colId xmlns:a16="http://schemas.microsoft.com/office/drawing/2014/main" val="3319012817"/>
                    </a:ext>
                  </a:extLst>
                </a:gridCol>
                <a:gridCol w="658368">
                  <a:extLst>
                    <a:ext uri="{9D8B030D-6E8A-4147-A177-3AD203B41FA5}">
                      <a16:colId xmlns:a16="http://schemas.microsoft.com/office/drawing/2014/main" val="2320751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69768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- 2025-06-10 10:35:02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https://quintly-eu-image-storage.s3.amazonaws.com/c303562b672a3318c686cfcc37b7e67a/7fbdc83ddd3ea51a4662d385f13a9ce9.jpg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extLst>
                  <a:ext uri="{0D108BD9-81ED-4DB2-BD59-A6C34878D82A}">
                    <a16:rowId xmlns:a16="http://schemas.microsoft.com/office/drawing/2014/main" val="176529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- 2025-06-06 09:42:20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https://quintly-eu-image-storage.s3.amazonaws.com/c303562b672a3318c686cfcc37b7e67a/ede0eb903239e618ba6779bfc3be2cae.jpg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533689115"/>
                  </a:ext>
                </a:extLst>
              </a:tr>
            </a:tbl>
          </a:graphicData>
        </a:graphic>
      </p:graphicFrame>
      <p:sp>
        <p:nvSpPr>
          <p:cNvPr id="4" name="Text Placeholder 3">
            <a:extLst>
              <a:ext uri="{FF2B5EF4-FFF2-40B4-BE49-F238E27FC236}">
                <a16:creationId xmlns:a16="http://schemas.microsoft.com/office/drawing/2014/main" id="{E050C7D4-6952-4EB7-AB1A-4CC50B63930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292981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2382</Words>
  <Application>Microsoft Office PowerPoint</Application>
  <PresentationFormat>On-screen Show (4:3)</PresentationFormat>
  <Paragraphs>693</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2025-07-03T15:51:56Z</dcterms:created>
  <dcterms:modified xsi:type="dcterms:W3CDTF">2025-07-03T15:52:41Z</dcterms:modified>
</cp:coreProperties>
</file>