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5" r:id="rId38"/>
    <p:sldId id="296" r:id="rId3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7563</c:v>
                </c:pt>
                <c:pt idx="1">
                  <c:v>7559</c:v>
                </c:pt>
                <c:pt idx="2">
                  <c:v>7549</c:v>
                </c:pt>
                <c:pt idx="3">
                  <c:v>7512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E8-4245-8762-080D028ED0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3942</c:v>
                </c:pt>
                <c:pt idx="1">
                  <c:v>3939</c:v>
                </c:pt>
                <c:pt idx="2">
                  <c:v>3951</c:v>
                </c:pt>
                <c:pt idx="3">
                  <c:v>3947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E8-4245-8762-080D028ED0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E8-4245-8762-080D028ED01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46705</c:v>
                </c:pt>
                <c:pt idx="1">
                  <c:v>47141</c:v>
                </c:pt>
                <c:pt idx="2">
                  <c:v>47705</c:v>
                </c:pt>
                <c:pt idx="3">
                  <c:v>48477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CE8-4245-8762-080D028ED01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</c:numCache>
            </c:numRef>
          </c:cat>
          <c:val>
            <c:numRef>
              <c:f>Sheet1!$F$2:$F$5</c:f>
              <c:numCache>
                <c:formatCode>General</c:formatCode>
                <c:ptCount val="4"/>
                <c:pt idx="0">
                  <c:v>3866</c:v>
                </c:pt>
                <c:pt idx="1">
                  <c:v>3883</c:v>
                </c:pt>
                <c:pt idx="2">
                  <c:v>3904</c:v>
                </c:pt>
                <c:pt idx="3">
                  <c:v>4037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CE8-4245-8762-080D028ED0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629312"/>
        <c:axId val="259636640"/>
      </c:lineChart>
      <c:dateAx>
        <c:axId val="76629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636640"/>
        <c:crosses val="autoZero"/>
        <c:auto val="1"/>
        <c:lblOffset val="100"/>
        <c:baseTimeUnit val="months"/>
      </c:dateAx>
      <c:valAx>
        <c:axId val="25963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62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17</c:v>
                </c:pt>
                <c:pt idx="1">
                  <c:v>27</c:v>
                </c:pt>
                <c:pt idx="2">
                  <c:v>15</c:v>
                </c:pt>
                <c:pt idx="3">
                  <c:v>22</c:v>
                </c:pt>
                <c:pt idx="4">
                  <c:v>14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3F-4F38-9FF4-64C8AE07D8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6309168"/>
        <c:axId val="266309496"/>
      </c:barChart>
      <c:dateAx>
        <c:axId val="266309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309496"/>
        <c:crosses val="autoZero"/>
        <c:auto val="1"/>
        <c:lblOffset val="100"/>
        <c:baseTimeUnit val="months"/>
      </c:dateAx>
      <c:valAx>
        <c:axId val="266309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30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25</c:v>
                </c:pt>
                <c:pt idx="1">
                  <c:v>25</c:v>
                </c:pt>
                <c:pt idx="2">
                  <c:v>22</c:v>
                </c:pt>
                <c:pt idx="3">
                  <c:v>53</c:v>
                </c:pt>
                <c:pt idx="4">
                  <c:v>22</c:v>
                </c:pt>
                <c:pt idx="5">
                  <c:v>10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B3-4FD8-80C9-398A942ADA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2138960"/>
        <c:axId val="403329792"/>
      </c:barChart>
      <c:dateAx>
        <c:axId val="82138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29792"/>
        <c:crosses val="autoZero"/>
        <c:auto val="1"/>
        <c:lblOffset val="100"/>
        <c:baseTimeUnit val="months"/>
      </c:dateAx>
      <c:valAx>
        <c:axId val="40332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13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2025-01</c:v>
                </c:pt>
                <c:pt idx="1">
                  <c:v>2025-02</c:v>
                </c:pt>
                <c:pt idx="2">
                  <c:v>2025-03</c:v>
                </c:pt>
                <c:pt idx="3">
                  <c:v>2025-04</c:v>
                </c:pt>
                <c:pt idx="4">
                  <c:v>2025-05</c:v>
                </c:pt>
                <c:pt idx="5">
                  <c:v>2025-06</c:v>
                </c:pt>
                <c:pt idx="6">
                  <c:v>2025-07</c:v>
                </c:pt>
                <c:pt idx="7">
                  <c:v>2025-08</c:v>
                </c:pt>
                <c:pt idx="8">
                  <c:v>2025-09</c:v>
                </c:pt>
                <c:pt idx="9">
                  <c:v>2025-10</c:v>
                </c:pt>
                <c:pt idx="10">
                  <c:v>2025-11</c:v>
                </c:pt>
                <c:pt idx="11">
                  <c:v>2025-12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559</c:v>
                </c:pt>
                <c:pt idx="1">
                  <c:v>565</c:v>
                </c:pt>
                <c:pt idx="2">
                  <c:v>557</c:v>
                </c:pt>
                <c:pt idx="3">
                  <c:v>1251</c:v>
                </c:pt>
                <c:pt idx="4">
                  <c:v>595</c:v>
                </c:pt>
                <c:pt idx="5">
                  <c:v>24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6C-46DF-925C-7AE20FED76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334712"/>
        <c:axId val="403335368"/>
      </c:barChart>
      <c:catAx>
        <c:axId val="403334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35368"/>
        <c:crosses val="autoZero"/>
        <c:auto val="1"/>
        <c:lblAlgn val="ctr"/>
        <c:lblOffset val="100"/>
        <c:noMultiLvlLbl val="0"/>
      </c:catAx>
      <c:valAx>
        <c:axId val="40333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3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16429</c:v>
                </c:pt>
                <c:pt idx="1">
                  <c:v>19110</c:v>
                </c:pt>
                <c:pt idx="2">
                  <c:v>12735</c:v>
                </c:pt>
                <c:pt idx="3">
                  <c:v>115608</c:v>
                </c:pt>
                <c:pt idx="4">
                  <c:v>37540</c:v>
                </c:pt>
                <c:pt idx="5">
                  <c:v>22194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42-4CC7-A7B1-EB5C5D00ED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331760"/>
        <c:axId val="405004632"/>
      </c:barChart>
      <c:dateAx>
        <c:axId val="403331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004632"/>
        <c:crosses val="autoZero"/>
        <c:auto val="1"/>
        <c:lblOffset val="100"/>
        <c:baseTimeUnit val="months"/>
      </c:dateAx>
      <c:valAx>
        <c:axId val="405004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31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</c:v>
                </c:pt>
                <c:pt idx="1">
                  <c:v>263</c:v>
                </c:pt>
                <c:pt idx="2">
                  <c:v>460</c:v>
                </c:pt>
                <c:pt idx="3">
                  <c:v>412</c:v>
                </c:pt>
                <c:pt idx="4">
                  <c:v>375</c:v>
                </c:pt>
                <c:pt idx="5">
                  <c:v>354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A1-4FDD-BD8F-6637BB7AF2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26</c:v>
                </c:pt>
                <c:pt idx="1">
                  <c:v>306</c:v>
                </c:pt>
                <c:pt idx="2">
                  <c:v>621</c:v>
                </c:pt>
                <c:pt idx="3">
                  <c:v>684</c:v>
                </c:pt>
                <c:pt idx="4">
                  <c:v>640</c:v>
                </c:pt>
                <c:pt idx="5">
                  <c:v>503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A1-4FDD-BD8F-6637BB7AF2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0803672"/>
        <c:axId val="500799080"/>
      </c:barChart>
      <c:catAx>
        <c:axId val="500803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99080"/>
        <c:crosses val="autoZero"/>
        <c:auto val="1"/>
        <c:lblAlgn val="ctr"/>
        <c:lblOffset val="100"/>
        <c:noMultiLvlLbl val="0"/>
      </c:catAx>
      <c:valAx>
        <c:axId val="50079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803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-3</c:v>
                </c:pt>
                <c:pt idx="2">
                  <c:v>12</c:v>
                </c:pt>
                <c:pt idx="3">
                  <c:v>-4</c:v>
                </c:pt>
                <c:pt idx="4">
                  <c:v>-11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65-4AA4-843E-D3F0882E6E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7981576"/>
        <c:axId val="507979936"/>
      </c:barChart>
      <c:dateAx>
        <c:axId val="507981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979936"/>
        <c:crosses val="autoZero"/>
        <c:auto val="1"/>
        <c:lblOffset val="100"/>
        <c:baseTimeUnit val="months"/>
      </c:dateAx>
      <c:valAx>
        <c:axId val="50797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981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CD-4094-AE62-D4CEEC24D1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7983216"/>
        <c:axId val="507983872"/>
      </c:barChart>
      <c:dateAx>
        <c:axId val="507983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983872"/>
        <c:crosses val="autoZero"/>
        <c:auto val="1"/>
        <c:lblOffset val="100"/>
        <c:baseTimeUnit val="months"/>
      </c:dateAx>
      <c:valAx>
        <c:axId val="50798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98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2025-01</c:v>
                </c:pt>
                <c:pt idx="1">
                  <c:v>2025-02</c:v>
                </c:pt>
                <c:pt idx="2">
                  <c:v>2025-03</c:v>
                </c:pt>
                <c:pt idx="3">
                  <c:v>2025-04</c:v>
                </c:pt>
                <c:pt idx="4">
                  <c:v>2025-05</c:v>
                </c:pt>
                <c:pt idx="5">
                  <c:v>2025-06</c:v>
                </c:pt>
                <c:pt idx="6">
                  <c:v>2025-07</c:v>
                </c:pt>
                <c:pt idx="7">
                  <c:v>2025-08</c:v>
                </c:pt>
                <c:pt idx="8">
                  <c:v>2025-09</c:v>
                </c:pt>
                <c:pt idx="9">
                  <c:v>2025-10</c:v>
                </c:pt>
                <c:pt idx="10">
                  <c:v>2025-11</c:v>
                </c:pt>
                <c:pt idx="11">
                  <c:v>2025-12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58</c:v>
                </c:pt>
                <c:pt idx="1">
                  <c:v>55</c:v>
                </c:pt>
                <c:pt idx="2">
                  <c:v>37</c:v>
                </c:pt>
                <c:pt idx="3">
                  <c:v>30</c:v>
                </c:pt>
                <c:pt idx="4">
                  <c:v>37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27-46E2-B0DC-22AC6EEB42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7995352"/>
        <c:axId val="507995680"/>
      </c:barChart>
      <c:catAx>
        <c:axId val="507995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995680"/>
        <c:crosses val="autoZero"/>
        <c:auto val="1"/>
        <c:lblAlgn val="ctr"/>
        <c:lblOffset val="100"/>
        <c:noMultiLvlLbl val="0"/>
      </c:catAx>
      <c:valAx>
        <c:axId val="50799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995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</c:v>
                </c:pt>
                <c:pt idx="1">
                  <c:v>8</c:v>
                </c:pt>
                <c:pt idx="2">
                  <c:v>4</c:v>
                </c:pt>
                <c:pt idx="3">
                  <c:v>5</c:v>
                </c:pt>
                <c:pt idx="4">
                  <c:v>23</c:v>
                </c:pt>
                <c:pt idx="5">
                  <c:v>48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91-408E-BEBC-19F928B1E1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7987152"/>
        <c:axId val="507994040"/>
      </c:barChart>
      <c:dateAx>
        <c:axId val="507987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994040"/>
        <c:crosses val="autoZero"/>
        <c:auto val="1"/>
        <c:lblOffset val="100"/>
        <c:baseTimeUnit val="months"/>
      </c:dateAx>
      <c:valAx>
        <c:axId val="50799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98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437</c:v>
                </c:pt>
                <c:pt idx="1">
                  <c:v>436</c:v>
                </c:pt>
                <c:pt idx="2">
                  <c:v>564</c:v>
                </c:pt>
                <c:pt idx="3">
                  <c:v>772</c:v>
                </c:pt>
                <c:pt idx="4">
                  <c:v>566</c:v>
                </c:pt>
                <c:pt idx="5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0E-497C-A80F-D1A37CB4EE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118688"/>
        <c:axId val="295126560"/>
      </c:barChart>
      <c:dateAx>
        <c:axId val="295118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26560"/>
        <c:crosses val="autoZero"/>
        <c:auto val="1"/>
        <c:lblOffset val="100"/>
        <c:baseTimeUnit val="months"/>
      </c:dateAx>
      <c:valAx>
        <c:axId val="29512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18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2025-01</c:v>
                </c:pt>
                <c:pt idx="1">
                  <c:v>2025-02</c:v>
                </c:pt>
                <c:pt idx="2">
                  <c:v>2025-03</c:v>
                </c:pt>
                <c:pt idx="3">
                  <c:v>2025-04</c:v>
                </c:pt>
                <c:pt idx="4">
                  <c:v>2025-05</c:v>
                </c:pt>
                <c:pt idx="5">
                  <c:v>2025-06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98</c:v>
                </c:pt>
                <c:pt idx="1">
                  <c:v>99</c:v>
                </c:pt>
                <c:pt idx="2">
                  <c:v>84</c:v>
                </c:pt>
                <c:pt idx="3">
                  <c:v>92</c:v>
                </c:pt>
                <c:pt idx="4">
                  <c:v>90</c:v>
                </c:pt>
                <c:pt idx="5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7F-4EB4-BDF9-FD1FC9EA9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124592"/>
        <c:axId val="295125576"/>
      </c:barChart>
      <c:catAx>
        <c:axId val="295124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25576"/>
        <c:crosses val="autoZero"/>
        <c:auto val="1"/>
        <c:lblAlgn val="ctr"/>
        <c:lblOffset val="100"/>
        <c:noMultiLvlLbl val="0"/>
      </c:catAx>
      <c:valAx>
        <c:axId val="295125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24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2025-01</c:v>
                </c:pt>
                <c:pt idx="1">
                  <c:v>2025-02</c:v>
                </c:pt>
                <c:pt idx="2">
                  <c:v>2025-03</c:v>
                </c:pt>
                <c:pt idx="3">
                  <c:v>2025-04</c:v>
                </c:pt>
                <c:pt idx="4">
                  <c:v>2025-05</c:v>
                </c:pt>
                <c:pt idx="5">
                  <c:v>2025-06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1977</c:v>
                </c:pt>
                <c:pt idx="1">
                  <c:v>1997</c:v>
                </c:pt>
                <c:pt idx="2">
                  <c:v>1946</c:v>
                </c:pt>
                <c:pt idx="3">
                  <c:v>2780</c:v>
                </c:pt>
                <c:pt idx="4">
                  <c:v>1985</c:v>
                </c:pt>
                <c:pt idx="5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7B-48F9-8491-61A8FBA807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128200"/>
        <c:axId val="295128528"/>
      </c:barChart>
      <c:catAx>
        <c:axId val="295128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28528"/>
        <c:crosses val="autoZero"/>
        <c:auto val="1"/>
        <c:lblAlgn val="ctr"/>
        <c:lblOffset val="100"/>
        <c:noMultiLvlLbl val="0"/>
      </c:catAx>
      <c:valAx>
        <c:axId val="29512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2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2024-12</c:v>
                </c:pt>
                <c:pt idx="1">
                  <c:v>2025-01</c:v>
                </c:pt>
                <c:pt idx="2">
                  <c:v>2025-02</c:v>
                </c:pt>
                <c:pt idx="3">
                  <c:v>2025-03</c:v>
                </c:pt>
                <c:pt idx="4">
                  <c:v>2025-04</c:v>
                </c:pt>
                <c:pt idx="5">
                  <c:v>2025-05</c:v>
                </c:pt>
                <c:pt idx="6">
                  <c:v>2025-06</c:v>
                </c:pt>
                <c:pt idx="7">
                  <c:v>2025-07</c:v>
                </c:pt>
                <c:pt idx="8">
                  <c:v>2025-08</c:v>
                </c:pt>
                <c:pt idx="9">
                  <c:v>2025-09</c:v>
                </c:pt>
                <c:pt idx="10">
                  <c:v>2025-10</c:v>
                </c:pt>
                <c:pt idx="11">
                  <c:v>2025-11</c:v>
                </c:pt>
                <c:pt idx="12">
                  <c:v>2025-12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1230</c:v>
                </c:pt>
                <c:pt idx="1">
                  <c:v>58494</c:v>
                </c:pt>
                <c:pt idx="2">
                  <c:v>51817</c:v>
                </c:pt>
                <c:pt idx="3">
                  <c:v>46792</c:v>
                </c:pt>
                <c:pt idx="4">
                  <c:v>62668</c:v>
                </c:pt>
                <c:pt idx="5">
                  <c:v>60209</c:v>
                </c:pt>
                <c:pt idx="6">
                  <c:v>3830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D5-4194-92EB-A0884E871B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099008"/>
        <c:axId val="295104912"/>
      </c:barChart>
      <c:catAx>
        <c:axId val="29509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04912"/>
        <c:crosses val="autoZero"/>
        <c:auto val="1"/>
        <c:lblAlgn val="ctr"/>
        <c:lblOffset val="100"/>
        <c:noMultiLvlLbl val="0"/>
      </c:catAx>
      <c:valAx>
        <c:axId val="295104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9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16</c:v>
                </c:pt>
                <c:pt idx="1">
                  <c:v>17</c:v>
                </c:pt>
                <c:pt idx="2">
                  <c:v>21</c:v>
                </c:pt>
                <c:pt idx="3">
                  <c:v>133</c:v>
                </c:pt>
                <c:pt idx="4">
                  <c:v>39</c:v>
                </c:pt>
                <c:pt idx="5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67-4D12-BDD1-CF16245E03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4623688"/>
        <c:axId val="484630576"/>
      </c:barChart>
      <c:dateAx>
        <c:axId val="484623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630576"/>
        <c:crosses val="autoZero"/>
        <c:auto val="1"/>
        <c:lblOffset val="100"/>
        <c:baseTimeUnit val="months"/>
      </c:dateAx>
      <c:valAx>
        <c:axId val="48463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623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30</c:v>
                </c:pt>
                <c:pt idx="1">
                  <c:v>33</c:v>
                </c:pt>
                <c:pt idx="2">
                  <c:v>29</c:v>
                </c:pt>
                <c:pt idx="3">
                  <c:v>28</c:v>
                </c:pt>
                <c:pt idx="4">
                  <c:v>31</c:v>
                </c:pt>
                <c:pt idx="5">
                  <c:v>28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B2-4B09-A69D-39982430C9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4634184"/>
        <c:axId val="484643368"/>
      </c:barChart>
      <c:dateAx>
        <c:axId val="484634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643368"/>
        <c:crosses val="autoZero"/>
        <c:auto val="1"/>
        <c:lblOffset val="100"/>
        <c:baseTimeUnit val="months"/>
      </c:dateAx>
      <c:valAx>
        <c:axId val="48464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63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2025-01</c:v>
                </c:pt>
                <c:pt idx="1">
                  <c:v>2025-02</c:v>
                </c:pt>
                <c:pt idx="2">
                  <c:v>2025-03</c:v>
                </c:pt>
                <c:pt idx="3">
                  <c:v>2025-04</c:v>
                </c:pt>
                <c:pt idx="4">
                  <c:v>2025-05</c:v>
                </c:pt>
                <c:pt idx="5">
                  <c:v>2025-06</c:v>
                </c:pt>
                <c:pt idx="6">
                  <c:v>2025-07</c:v>
                </c:pt>
                <c:pt idx="7">
                  <c:v>2025-08</c:v>
                </c:pt>
                <c:pt idx="8">
                  <c:v>2025-09</c:v>
                </c:pt>
                <c:pt idx="9">
                  <c:v>2025-10</c:v>
                </c:pt>
                <c:pt idx="10">
                  <c:v>2025-11</c:v>
                </c:pt>
                <c:pt idx="11">
                  <c:v>2025-12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544</c:v>
                </c:pt>
                <c:pt idx="1">
                  <c:v>537</c:v>
                </c:pt>
                <c:pt idx="2">
                  <c:v>560</c:v>
                </c:pt>
                <c:pt idx="3">
                  <c:v>426</c:v>
                </c:pt>
                <c:pt idx="4">
                  <c:v>599</c:v>
                </c:pt>
                <c:pt idx="5">
                  <c:v>28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F1-4638-9CF0-266A9DD198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4634840"/>
        <c:axId val="484640744"/>
      </c:barChart>
      <c:catAx>
        <c:axId val="48463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640744"/>
        <c:crosses val="autoZero"/>
        <c:auto val="1"/>
        <c:lblAlgn val="ctr"/>
        <c:lblOffset val="100"/>
        <c:noMultiLvlLbl val="0"/>
      </c:catAx>
      <c:valAx>
        <c:axId val="48464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63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12095</c:v>
                </c:pt>
                <c:pt idx="1">
                  <c:v>14860</c:v>
                </c:pt>
                <c:pt idx="2">
                  <c:v>13661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B7-46FF-A675-122B0289FB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4643696"/>
        <c:axId val="484644352"/>
      </c:barChart>
      <c:dateAx>
        <c:axId val="484643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644352"/>
        <c:crosses val="autoZero"/>
        <c:auto val="1"/>
        <c:lblOffset val="100"/>
        <c:baseTimeUnit val="months"/>
      </c:dateAx>
      <c:valAx>
        <c:axId val="48464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643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06B90-32FB-4E5E-9C54-E8AD3CA5AC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PHLY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DB5559-0D18-4FED-9F9B-E2F7D4F01B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2338613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AD10F-8FC7-4D05-98A5-F749B2DD3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FF10A9-4E63-4333-B616-4034EC6DC2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58781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7C1AE1-6DE0-452D-B010-8F2048BFC6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EF9B80-DC50-4E49-8962-5A08CE7F2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718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EC0FA-1964-484B-AB37-48AF71521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Key Metrics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CFF1F5-3C85-4AEB-B0FB-4FB5AE3E09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76162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0633978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883497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78530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508347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993681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203199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919868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881787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56322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974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7518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5917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98765-6F48-41AB-A9B0-EC59974ECB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2404338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2ED38-B493-4BA7-9527-3A69842B2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Gained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D8521B-E3DE-4146-8BA9-13B6629E91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0881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448CD-F62F-4AF8-9646-ADD7796975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1834A-0E83-4B88-AD3F-94D73B872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85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7F7DE-DC06-49CF-971B-D5FF24EDB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3ACBD6-045D-4834-876C-BCA13B5F8A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1487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98C0F-6154-4AC7-B587-70998E9798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076A5-2945-4C45-B07E-1D3846402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192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B06B4-FD22-461A-A4D4-2440DC39E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6CC9E7-D271-435A-BF54-99D28FC162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8169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D1938-0EB7-4709-AF02-F44AB6182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DC519-4369-4A2C-ADD6-327495F8D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664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92195-7028-4FB6-BB01-7143EA0A5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CD43BD-4645-49E5-B93E-A965D89849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7540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4CE01-E67E-44E6-8F55-3526BB17B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43F53-0FA7-42E3-8C10-C459D50C4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568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8A821-1034-4F0B-9683-86D2509E6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46FDDD-1637-4755-87FD-7C7A879B5B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4119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6490860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7047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6447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0153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5582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8901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5164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9927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90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4818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5784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7060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9812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8874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5565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734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549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296DC-F112-403F-B64C-5A45C698C6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12282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D1967-FACC-4528-B223-BB0F1D027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513722-CD13-4BB4-9CBF-0F69AC0828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1105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92128435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85758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3421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3927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4568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7027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7165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0298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2589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2723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3114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1099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9935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5235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9506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9943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62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- 2025-05-05 12:33:47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PHLY was proud to lace up and sponsor the 45th Independence Blue Cross Broad Street Run this weekend! 🏃‍♀️🏅 #TEAMPHLY hit the street alongside thousands of runners, racing through the heart of the #CityOfBrotherlyLove and making every mile count on this iconic 10-mile course. 💙 
Congratulations to all the runners who took on the challenge and crossed that finish line! 💪👏 #BroadStreetRun #IBXBSR25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https://quintly-eu-image-storage.s3.amazonaws.com/d123f9c23f3abec6e562a564c92f236a/8e560bd13825d2694d5a143e5461e2b2.jpg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971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828FA-1839-412B-B6F5-FCD67144B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1771481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DB1A6-B2E7-4D95-A99A-9F52FBA9E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3C3F35-6D9C-4BB5-B4B9-1C22FC1454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88750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65589629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07645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454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3356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2740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1468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170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613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9066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9189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3229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2259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3448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9369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685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4627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102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- 2025-05-19 13:47:38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We’re excited to announce that PHLY ranked #2 on the list of Top Workplaces in #Philadelphia for the fourth year in a row! 🏆👏🏼 PHLY is among 21 large companies nominated this year, and this is the 16th year in a row we have received this recognition.
We value employee feedback and are pleased to receive this recognition which is based solely on surveys completed by our employees. Thanks to #TEAMPHLY for making us a #TopWorkplace! 🙌
Learn more about careers at PHLY ➡ bit.ly/WorkAtPHLY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https://quintly-eu-image-storage.s3.amazonaws.com/d123f9c23f3abec6e562a564c92f236a/4a938856ecddb3d1b1b11b8448e36bab.jpg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672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7171D-097F-43CA-88F5-545BD7E249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1273897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4DC16-CEE6-4819-9244-1677DF1AD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952622-65C6-4124-99EC-37503FD647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6204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27440484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02576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6414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5494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8655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4397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6448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6874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8743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1246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6145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690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2685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1768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5047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2798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542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- 2025-05-28 14:57:43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🎉 Nothing says summer like a stroll 𝘖𝘯 𝘵𝘩𝘦 𝘉𝘰𝘢𝘳𝘥𝘸𝘢𝘭𝘬! Home Office employees, along with their family and friends, had a blast kicking off the season at this year’s #companyouting. 
Hosted at the Lincoln Financial Field’s Hyundai Club, #TEAMPHLY enjoyed an unforgettable evening with catered food, live music, and boardwalk games. 📸 Check out these snapshots from the event!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https://quintly-eu-image-storage.s3.amazonaws.com/d123f9c23f3abec6e562a564c92f236a/268ecd0bfde791a21d950567f97450af.jpg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688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2509F-9B6A-454B-AF73-41F6D3C940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652364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74F62-694C-44ED-95F5-61123436E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16DC18-88A3-48B5-9F23-0BAD18F3EF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2148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69934758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39587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6754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6043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523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8848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7715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0542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5247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4659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8398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7186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0524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80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5371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8703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205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- 2025-05-01 13:46:21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Tokio Marine Emerging Leaders Program recently kicked off in Miami, FL, bringing together 74 rising stars ⭐ from 11 Tokio Marine Group companies — the program’s largest class to date!
Over nine months, participants dive into real-world business improvement projects while learning best practices from Tokio Marine Group companies around the world. 💡🌐
#TEAMPHLY is proud to be part of this year’s program! After days packed with immersive learning, the group also made time to give back through a team-building charity activity — and capped it all off with a scenic dinner cruise around Miami Bay. 🚢🌅 #insurancecareers #professionaldevelopment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https://quintly-eu-image-storage.s3.amazonaws.com/d123f9c23f3abec6e562a564c92f236a/192ebac6ef91bdd0d4f1ad507389e61b.jpg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758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6AFB7-7D94-485C-90AB-38907C8F63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4288820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934A8-12C1-46ED-AA2A-3DB766067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C5DD84-0B67-42B3-B360-228033590D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5960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01094219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81885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6463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7821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1953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9402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2365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7077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2509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7211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7070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4094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6482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7001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3777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8428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67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- 2025-05-06 14:41:40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 pulled together for a great cause! Home Office employees joined hundreds of #community members at Atlantic Aviation for the annual Plane Pull benefiting Ronald McDonald House Charities of the Philadelphia Region to haul a 76,000-pound plane! 💪✈️
Fueled by #teamwork and determination, the teams competed for the fastest time, raising money for seriously ill children and their families staying at #RMHCPhilly throughout the year. Our team helped lift hope a little higher by raising over ,000 for the organization.❤️💥 #planepull #RMHC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https://quintly-eu-image-storage.s3.amazonaws.com/d123f9c23f3abec6e562a564c92f236a/f947c9335d534d510b2cc32cebdae437.jpg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666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08A56B-BC97-44CC-ABBA-4ACA88082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24739823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E2053-A04F-4C21-ABDF-85CBB056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069545-8668-4514-B00C-08E8DBE5AE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5491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1706E7-0F45-4729-866B-3636D087B0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6640A-DE2E-48FD-9627-F9C57078D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880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8D6BD-10E7-44E3-8B15-D3B032D4B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54767C-2F94-4A1B-82DD-E09A6D7FE1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5969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4407003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09206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43076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191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459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79296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86988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35859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46816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25316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7553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37558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4125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221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834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99A4C-4E39-4EBE-8E60-AA92A9503A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4280548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8A405-FD48-4441-9C21-147972E3C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C1B07F-3387-4D79-8E9B-5DAC2D43C9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79716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88D53-92ED-43C9-BD24-0A9110D8E3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7D125-DBB9-4963-988A-62F15CDEA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550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9F9FD-4397-4092-A3C5-AEA41B024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A87CB6-FD45-44AC-AE24-C5590F13E4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9448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894BE-D3BE-4BB7-A893-60DA2B9435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83ABF1-5F53-4F84-95C1-9BB64F3F0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26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A0B91-4627-428F-9F44-AD4F706E8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780A87-C3AD-4A0F-87C6-EE56296156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5079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B161A-35A5-47C5-AE6E-85C0062B26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A7A84-EE20-4769-B49F-791B8D58B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482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F3E00-9AAF-4A48-8E2A-870DCAEBE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PHLY Twitter Mentions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8CDC34-AEC3-4CA3-832F-8983873DDA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8085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4B760-CCCC-4C86-9181-47B5D8D9CA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0DE78-937B-4F0F-87C2-EBD11FF61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18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A9B2F-FB24-4CC5-8460-651910784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C9573A-EA60-4BDA-B17B-F53A00C5E2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4952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12726075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456676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88609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689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@BusInsMagazine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186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@PFPmedia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023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@Phillies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462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@BobBake3019884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90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@njpatriotx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536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@ffsemenalo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0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@MendyWalke26914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85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@gousebhai48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547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@Tinaharmony__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654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@doug_bonar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303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94626-71D6-4A87-935C-75F97BBBAF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16371183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CC606-9C51-4AA7-B8AB-7888B0A10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C5108F-BC3E-4B00-AABC-79B574A66C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7099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376197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377888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329090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842098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217133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67261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454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- 2025-05-19 13:55:48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We’re excited to announce that PHLY ranked #2 on the list of @TopWorkplaces in Philadelphia for the fourth year in a row! 🏆👏🏼 PHLY is among 21 large companies nominated this year, and this is the 16th year in a row we have received this recognition.
Thread🧵 https://t.co/OHtAsKWEqp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0.1525 %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929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- 2025-05-15 15:21:17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 stepped up for a good cause and filled a box with 30+ donated sneakers for @SneakerImpact. The Miami-based organization collects and recycles gently used sneakers, giving them a second life while supporting micro-entrepreneurs around the world. https://t.co/BhW0dnc0Pe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488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B1D98-21A0-4C50-AB2C-03D0B3B81A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19452687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D5700-5303-4ACB-81BE-677E30E7B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A01ABE-7BB8-4C76-BA33-33943722C3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9205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158848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674835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386312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633673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165894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49738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238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- 2025-05-20 15:24:28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had a great time sponsoring the @OneGoalGraduate #CareerExpo and connecting with the talented students building bright futures through this program! 🎓
🧵 https://t.co/xSXb4kKdvg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493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- 2025-05-23 10:09:18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PHLY offices are closing at 3 p.m. today and will be closed on Monday, May 26th for #MemorialDay. We hope you have a safe and wonderful weekend! #TEAMPHLY https://t.co/7e7U3y1hdx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359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44CA9A-21F9-4F2F-AABF-BEC570C022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42522897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3DB53-5F0E-4904-9A4D-3DF702972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8298A8-8DFB-4179-AC39-9A66332C86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8764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358528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13073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388250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352321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2709926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3184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81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- 2025-05-14 15:27:29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energy was high in Seattle as #TEAMPHLY joined the @AmDiabetesAssn’s Tour de Cure! 🚴‍♀️We were proud to support this event, helping make the day run smoothly for cyclists riding with purpose. Every mile pedaled helped fund life-changing diabetes research, advocacy, &amp;amp; education. https://t.co/TLpGA40bWS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663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AC2C88-53DB-4FFA-9161-92D02079A5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36679629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CE90D-8A5C-4A42-8AF6-5D0A9386F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BFA9E9-D34F-4655-BB14-6403EFFB4F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9244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8672246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15403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7779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17234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69530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98123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42763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1729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22899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6334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08572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8712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4202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779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49043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83.318181818182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343.36363636364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2223.3636363636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16.996095487145 %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333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6519A2-FB12-4073-9439-D58BA500D9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733766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FD0E0-1071-4122-8A73-7E5CB1472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29B314-838B-46F3-B969-331FD7D59D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65477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F676AD-490F-46F3-B3F0-425F5C051D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E6208-4326-4E3F-9275-2FA51B092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9496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D471F-42F8-4C40-9970-30066FE7F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792C8A-20B2-40B8-ACFA-169F106537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08574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A7E6A-FA96-45B7-8920-26AF7B581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FB3181-A150-43EF-AB5C-AF6C62CA4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3351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DA37E-82CE-4D01-8A1C-D7BC621F4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1B3BFE-5648-418B-94B1-A7342F44E8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9245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C164D-9C3C-4CD8-B8F0-92BD4DD59C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2841A-0DC8-4759-9E24-77C8B1BF3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6530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E4120-5921-4241-BF7E-59B85F9E7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22A281-70DB-421B-8B29-1195A3DE7E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2884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95BD6-880A-4D35-8EAD-64ED9F2800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9C1D0-D947-4676-B750-BC9473A3F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66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1F768-23FC-4305-A0CA-60977DD06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7FE19F-1128-426D-A7FF-9A566747AE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5552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6852163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866716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23562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35725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79061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60314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00018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13563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92941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59457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2519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946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05/05/2025 12:27:52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05/05/2025 12:27:52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51.071675501268 %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532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05/01/2025 13:40:24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05/01/2025 13:40:24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25.010275380189 %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676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05/12/2025 13:58:46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05/12/2025 13:58:46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12.026116259478 %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944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05/19/2025 13:34:17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05/19/2025 13:34:17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8.685376661743 %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917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05/11/2025 10:00:07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05/11/2025 10:00:07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10.297666934835 %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796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CB03D-6015-4403-A65D-AF9E095A3B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36171876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3C070-02DB-47FC-BF85-1A6A62B5C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A5AB0A-F702-42F2-9E30-581DB6C1E1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1024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5025750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8918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7365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00212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52946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57917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56172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83659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83215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25635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6902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885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385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652D25-0A1F-4A40-BEC0-226896A473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18989628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CE5B9-AC92-4D2C-AE47-051F51942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EF5DDF-98DB-4DB3-8E93-571B2FC287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7565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3D37D7-052A-42C2-9EDD-14EC6A8CD7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E8634-B8F4-433F-B47D-B12EE8ED2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9806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00687-B9E3-48F4-A37B-4AD2C6ECD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Instagram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B2165F-3954-43E2-9A3C-7610DEC3BB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6788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47679-FAF6-410C-A918-1898084290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F0C01-0AB3-4F7F-B857-4EBC5E9CD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6667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89B64-D1AF-4F26-9BA6-01AF1B60F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D35552-C6CC-41E5-B055-651B79B6BC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8876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45BC5-5202-46D0-AA1E-19390481ED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8C8A9-BF3B-42FD-A1F8-41F61F41B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0810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8E513-ACE1-4B3A-92B2-4E4FD1F88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A6831C-F271-41D9-A470-18B2C94667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09068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157B09-15D4-400F-BF2A-5D5503F18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814F3-CFD3-422B-9A9E-9C357B8A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7605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20111-24AC-410F-A56F-8545EBF93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930EB5-CC79-40BD-84B5-00E16249B3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752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581809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8608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6610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435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69235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43036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67939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6644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7500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426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81310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8306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21886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3567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7887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2076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652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05/28/2025 15:14:18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05/28/2025 15:14:18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991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05/05/2025 12:44:00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05/05/2025 12:44:00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372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05/01/2025 13:51:12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05/01/2025 13:51:12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722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05/16/2025 14:42:10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05/16/2025 14:42:10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84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05/06/2025 14:28:46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05/06/2025 14:28:46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926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C679D8-33AE-4B8F-8A2C-4DCF68BFB4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26904419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33B44-FE43-441D-A330-74E337A9B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DAB8BD-A3E1-499D-90A6-CA3AA6C106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9960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2663701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2101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67535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882562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699863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851897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821529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876646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96834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270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969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EE6CD-B51C-4641-82F0-D3661F897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38834154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0AC25-2CA9-4CCD-948A-69AB2FBC2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351153-800B-4DF8-B86D-207736BEBD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7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8265813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19279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364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0809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2005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1498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2347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4840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4037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0887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045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- 2025-05-29 14:50:48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PHLY SUMMER ASSOCIATES  #PHLYINTERNLIFE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https://quintly-eu-image-storage.s3.amazonaws.com/c303562b672a3318c686cfcc37b7e67a/453a7f19986b87a389cd16f78586e4d3.jpg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849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- 2025-05-28 15:45:06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PHLY COMPANY OUTING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https://quintly-eu-image-storage.s3.amazonaws.com/c303562b672a3318c686cfcc37b7e67a/2b21f81cc723dc5475899683c43a6964.jpg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234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- 2025-05-28 10:15:38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https://quintly-eu-image-storage.s3.amazonaws.com/c303562b672a3318c686cfcc37b7e67a/ca8ea38a862acfefcd05feb911007fd4.jpg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214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04D972-8051-442C-9E88-83AFFCFCAB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30504278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91BA7-8FD3-4578-8948-EBEA7521E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2EFDF2-39F4-4601-B458-6418A40FF0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17620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4286729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48108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7312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6565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1932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4139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5367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5502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8448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2975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803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- 2025-05-23 10:15:14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https://quintly-eu-image-storage.s3.amazonaws.com/c303562b672a3318c686cfcc37b7e67a/fdaa1c6f37bd7a93fcde542ecc57aab1.jpg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5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- 2025-05-19 14:12:15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Thanks to #TEAMPHLY for making us a Top Workplace!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https://quintly-eu-image-storage.s3.amazonaws.com/c303562b672a3318c686cfcc37b7e67a/1a6fec126865bb354fb933394c997ce0.jpg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485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5DDF4E-21D7-48DD-9511-C708ADA78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4211117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2373</Words>
  <Application>Microsoft Office PowerPoint</Application>
  <PresentationFormat>On-screen Show (4:3)</PresentationFormat>
  <Paragraphs>693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Calibri</vt:lpstr>
      <vt:lpstr>Arial</vt:lpstr>
      <vt:lpstr>quintly_template</vt:lpstr>
      <vt:lpstr>PHLY Social Media</vt:lpstr>
      <vt:lpstr>Overall Overall Audience | Philadelphia Insurance</vt:lpstr>
      <vt:lpstr>Facebook Facebook Key Metrics | Philadelphia Insurance</vt:lpstr>
      <vt:lpstr>Facebook Fans Gained | Philadelphia Insurance</vt:lpstr>
      <vt:lpstr>Facebook Average Interactions Per Facebook Post | Philadelphia Insurance</vt:lpstr>
      <vt:lpstr>Facebook Total Interactions Per Month | Philadelphia Insurance</vt:lpstr>
      <vt:lpstr>Facebook Facebook Impressions | Philadelphia Insurance</vt:lpstr>
      <vt:lpstr>Facebook Original Own Posts Table | Philadelphia Insurance - 1 of 6</vt:lpstr>
      <vt:lpstr>Facebook Original Own Posts Table | Philadelphia Insurance - 2 of 6</vt:lpstr>
      <vt:lpstr>Facebook Original Own Posts Table | Philadelphia Insurance - 3 of 6</vt:lpstr>
      <vt:lpstr>Facebook Original Own Posts Table | Philadelphia Insurance - 4 of 6</vt:lpstr>
      <vt:lpstr>Facebook Original Own Posts Table | Philadelphia Insurance - 5 of 6</vt:lpstr>
      <vt:lpstr>Facebook Original Own Posts Table | Philadelphia Insurance - 6 of 6</vt:lpstr>
      <vt:lpstr>Facebook Fan Demographics | Philadelphia Insurance</vt:lpstr>
      <vt:lpstr>Twitter Key Metrics Table | Philadelphia Insurance</vt:lpstr>
      <vt:lpstr>Twitter Twitter Followers Change | Philadelphia Insurance</vt:lpstr>
      <vt:lpstr>Twitter Average Interactions Per Tweet | Philadelphia Insurance</vt:lpstr>
      <vt:lpstr>Twitter Total Interactions Per Month | Philadelphia Insurance</vt:lpstr>
      <vt:lpstr>Twitter PHLY Twitter Mentions | Philadelphia Insurance</vt:lpstr>
      <vt:lpstr>Twitter Key Influencers | Philadelphia Insurance</vt:lpstr>
      <vt:lpstr>Twitter Own and Retweeted Tweets Table | Philadelphia Insurance - 1 of 3</vt:lpstr>
      <vt:lpstr>Twitter Own and Retweeted Tweets Table | Philadelphia Insurance - 2 of 3</vt:lpstr>
      <vt:lpstr>Twitter Own and Retweeted Tweets Table | Philadelphia Insurance - 3 of 3</vt:lpstr>
      <vt:lpstr>LinkedIn Key Metrics Table | Philadelphia Insurance</vt:lpstr>
      <vt:lpstr>LinkedIn LinkedIn Followers Change | Philadelphia Insurance</vt:lpstr>
      <vt:lpstr>LinkedIn Average Interactions Per LinkedIn Update | Philadelphia Insurance</vt:lpstr>
      <vt:lpstr>LinkedIn Total Interactions Per Month | Philadelphia Insurance</vt:lpstr>
      <vt:lpstr>LinkedIn Post Impressions | Philadelphia Insurance</vt:lpstr>
      <vt:lpstr>LinkedIn Posts Table | Philadelphia Insurance</vt:lpstr>
      <vt:lpstr>Instagram Key Metrics Table | Philadelphia Insurance</vt:lpstr>
      <vt:lpstr>Instagram Instagram Followers Change | Philadelphia Insurance</vt:lpstr>
      <vt:lpstr>Instagram Average Interactions Per Instagram Post | Philadelphia Insurance</vt:lpstr>
      <vt:lpstr>Instagram Total Interactions Per Month | Philadelphia Insurance</vt:lpstr>
      <vt:lpstr>Instagram Impressions | Philadelphia Insurance</vt:lpstr>
      <vt:lpstr>Instagram Posts Table | Philadelphia Insurance</vt:lpstr>
      <vt:lpstr>Instagram Stories Key Metrics Table | Philadelphia Insurance</vt:lpstr>
      <vt:lpstr>Instagram Stories Table  | Philadelphia Insurance - 1 of 2</vt:lpstr>
      <vt:lpstr>Instagram Stories Table  | Philadelphia Insurance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PHLY Social Media</dc:title>
  <dc:creator>Frederik Born</dc:creator>
  <cp:lastModifiedBy>Frederik Born</cp:lastModifiedBy>
  <cp:revision>1</cp:revision>
  <dcterms:created xsi:type="dcterms:W3CDTF">2025-06-04T17:27:23Z</dcterms:created>
  <dcterms:modified xsi:type="dcterms:W3CDTF">2025-06-04T17:28:23Z</dcterms:modified>
</cp:coreProperties>
</file>