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1D-4334-92C4-AEAB90714D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1D-4334-92C4-AEAB90714D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1D-4334-92C4-AEAB90714D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1D-4334-92C4-AEAB90714D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1D-4334-92C4-AEAB90714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251848"/>
        <c:axId val="256249880"/>
      </c:lineChart>
      <c:dateAx>
        <c:axId val="256251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49880"/>
        <c:crosses val="autoZero"/>
        <c:auto val="1"/>
        <c:lblOffset val="100"/>
        <c:baseTimeUnit val="months"/>
      </c:dateAx>
      <c:valAx>
        <c:axId val="25624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5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27</c:v>
                </c:pt>
                <c:pt idx="2">
                  <c:v>15</c:v>
                </c:pt>
                <c:pt idx="3">
                  <c:v>22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F3-4B2C-AD15-D5A1D1C17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331792"/>
        <c:axId val="401332120"/>
      </c:barChart>
      <c:dateAx>
        <c:axId val="40133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32120"/>
        <c:crosses val="autoZero"/>
        <c:auto val="1"/>
        <c:lblOffset val="100"/>
        <c:baseTimeUnit val="months"/>
      </c:dateAx>
      <c:valAx>
        <c:axId val="40133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3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25</c:v>
                </c:pt>
                <c:pt idx="2">
                  <c:v>22</c:v>
                </c:pt>
                <c:pt idx="3">
                  <c:v>53</c:v>
                </c:pt>
                <c:pt idx="4">
                  <c:v>22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D5-4EB2-9D51-1DAA2B9B4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335728"/>
        <c:axId val="401334744"/>
      </c:barChart>
      <c:dateAx>
        <c:axId val="40133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34744"/>
        <c:crosses val="autoZero"/>
        <c:auto val="1"/>
        <c:lblOffset val="100"/>
        <c:baseTimeUnit val="months"/>
      </c:dateAx>
      <c:valAx>
        <c:axId val="40133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3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559</c:v>
                </c:pt>
                <c:pt idx="1">
                  <c:v>565</c:v>
                </c:pt>
                <c:pt idx="2">
                  <c:v>557</c:v>
                </c:pt>
                <c:pt idx="3">
                  <c:v>1251</c:v>
                </c:pt>
                <c:pt idx="4">
                  <c:v>592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9-43CE-8E39-1660766C0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712216"/>
        <c:axId val="402715168"/>
      </c:barChart>
      <c:catAx>
        <c:axId val="40271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15168"/>
        <c:crosses val="autoZero"/>
        <c:auto val="1"/>
        <c:lblAlgn val="ctr"/>
        <c:lblOffset val="100"/>
        <c:noMultiLvlLbl val="0"/>
      </c:catAx>
      <c:valAx>
        <c:axId val="40271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1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16429</c:v>
                </c:pt>
                <c:pt idx="1">
                  <c:v>19110</c:v>
                </c:pt>
                <c:pt idx="2">
                  <c:v>12735</c:v>
                </c:pt>
                <c:pt idx="3">
                  <c:v>115608</c:v>
                </c:pt>
                <c:pt idx="4">
                  <c:v>37540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E3-4644-B59C-2FACD9C7F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715824"/>
        <c:axId val="402711232"/>
      </c:barChart>
      <c:dateAx>
        <c:axId val="402715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11232"/>
        <c:crosses val="autoZero"/>
        <c:auto val="1"/>
        <c:lblOffset val="100"/>
        <c:baseTimeUnit val="months"/>
      </c:dateAx>
      <c:valAx>
        <c:axId val="4027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1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263</c:v>
                </c:pt>
                <c:pt idx="2">
                  <c:v>460</c:v>
                </c:pt>
                <c:pt idx="3">
                  <c:v>412</c:v>
                </c:pt>
                <c:pt idx="4">
                  <c:v>375</c:v>
                </c:pt>
                <c:pt idx="5">
                  <c:v>354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F6-441C-832B-7FC8980423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306</c:v>
                </c:pt>
                <c:pt idx="2">
                  <c:v>621</c:v>
                </c:pt>
                <c:pt idx="3">
                  <c:v>684</c:v>
                </c:pt>
                <c:pt idx="4">
                  <c:v>640</c:v>
                </c:pt>
                <c:pt idx="5">
                  <c:v>503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F6-441C-832B-7FC898042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4099584"/>
        <c:axId val="494101552"/>
      </c:barChart>
      <c:catAx>
        <c:axId val="49409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101552"/>
        <c:crosses val="autoZero"/>
        <c:auto val="1"/>
        <c:lblAlgn val="ctr"/>
        <c:lblOffset val="100"/>
        <c:noMultiLvlLbl val="0"/>
      </c:catAx>
      <c:valAx>
        <c:axId val="49410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409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-3</c:v>
                </c:pt>
                <c:pt idx="2">
                  <c:v>12</c:v>
                </c:pt>
                <c:pt idx="3">
                  <c:v>-4</c:v>
                </c:pt>
                <c:pt idx="4">
                  <c:v>-11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7B-4A45-B581-CE8A6FBC1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362856"/>
        <c:axId val="502363184"/>
      </c:barChart>
      <c:dateAx>
        <c:axId val="50236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63184"/>
        <c:crosses val="autoZero"/>
        <c:auto val="1"/>
        <c:lblOffset val="100"/>
        <c:baseTimeUnit val="months"/>
      </c:dateAx>
      <c:valAx>
        <c:axId val="50236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6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1-4D65-B1F0-0F00C54CA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344816"/>
        <c:axId val="502345144"/>
      </c:barChart>
      <c:dateAx>
        <c:axId val="50234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45144"/>
        <c:crosses val="autoZero"/>
        <c:auto val="1"/>
        <c:lblOffset val="100"/>
        <c:baseTimeUnit val="months"/>
      </c:dateAx>
      <c:valAx>
        <c:axId val="50234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4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58</c:v>
                </c:pt>
                <c:pt idx="1">
                  <c:v>55</c:v>
                </c:pt>
                <c:pt idx="2">
                  <c:v>37</c:v>
                </c:pt>
                <c:pt idx="3">
                  <c:v>30</c:v>
                </c:pt>
                <c:pt idx="4">
                  <c:v>37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B4-459B-B953-16788A9AA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345800"/>
        <c:axId val="502342848"/>
      </c:barChart>
      <c:catAx>
        <c:axId val="50234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42848"/>
        <c:crosses val="autoZero"/>
        <c:auto val="1"/>
        <c:lblAlgn val="ctr"/>
        <c:lblOffset val="100"/>
        <c:noMultiLvlLbl val="0"/>
      </c:catAx>
      <c:valAx>
        <c:axId val="50234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4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8</c:v>
                </c:pt>
                <c:pt idx="2">
                  <c:v>4</c:v>
                </c:pt>
                <c:pt idx="3">
                  <c:v>5</c:v>
                </c:pt>
                <c:pt idx="4">
                  <c:v>23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8-4EEF-BD8E-38A217AA2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339896"/>
        <c:axId val="502340224"/>
      </c:barChart>
      <c:dateAx>
        <c:axId val="50233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40224"/>
        <c:crosses val="autoZero"/>
        <c:auto val="1"/>
        <c:lblOffset val="100"/>
        <c:baseTimeUnit val="months"/>
      </c:dateAx>
      <c:valAx>
        <c:axId val="50234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33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437</c:v>
                </c:pt>
                <c:pt idx="1">
                  <c:v>436</c:v>
                </c:pt>
                <c:pt idx="2">
                  <c:v>564</c:v>
                </c:pt>
                <c:pt idx="3">
                  <c:v>772</c:v>
                </c:pt>
                <c:pt idx="4">
                  <c:v>566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0C-42A8-BD88-0900884CF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036384"/>
        <c:axId val="286036056"/>
      </c:barChart>
      <c:dateAx>
        <c:axId val="286036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6056"/>
        <c:crosses val="autoZero"/>
        <c:auto val="1"/>
        <c:lblOffset val="100"/>
        <c:baseTimeUnit val="months"/>
      </c:dateAx>
      <c:valAx>
        <c:axId val="28603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99</c:v>
                </c:pt>
                <c:pt idx="2">
                  <c:v>84</c:v>
                </c:pt>
                <c:pt idx="3">
                  <c:v>92</c:v>
                </c:pt>
                <c:pt idx="4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F8-45ED-8D5C-7F002042C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032120"/>
        <c:axId val="286039008"/>
      </c:barChart>
      <c:catAx>
        <c:axId val="28603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9008"/>
        <c:crosses val="autoZero"/>
        <c:auto val="1"/>
        <c:lblAlgn val="ctr"/>
        <c:lblOffset val="100"/>
        <c:noMultiLvlLbl val="0"/>
      </c:catAx>
      <c:valAx>
        <c:axId val="28603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1977</c:v>
                </c:pt>
                <c:pt idx="1">
                  <c:v>1997</c:v>
                </c:pt>
                <c:pt idx="2">
                  <c:v>1946</c:v>
                </c:pt>
                <c:pt idx="3">
                  <c:v>2779</c:v>
                </c:pt>
                <c:pt idx="4">
                  <c:v>1930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D-4A73-A237-F31A6D40E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661440"/>
        <c:axId val="406660784"/>
      </c:barChart>
      <c:catAx>
        <c:axId val="40666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60784"/>
        <c:crosses val="autoZero"/>
        <c:auto val="1"/>
        <c:lblAlgn val="ctr"/>
        <c:lblOffset val="100"/>
        <c:noMultiLvlLbl val="0"/>
      </c:catAx>
      <c:valAx>
        <c:axId val="40666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6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2024-12</c:v>
                </c:pt>
                <c:pt idx="1">
                  <c:v>2025-01</c:v>
                </c:pt>
                <c:pt idx="2">
                  <c:v>2025-02</c:v>
                </c:pt>
                <c:pt idx="3">
                  <c:v>2025-03</c:v>
                </c:pt>
                <c:pt idx="4">
                  <c:v>2025-04</c:v>
                </c:pt>
                <c:pt idx="5">
                  <c:v>2025-05</c:v>
                </c:pt>
                <c:pt idx="6">
                  <c:v>2025-06</c:v>
                </c:pt>
                <c:pt idx="7">
                  <c:v>2025-07</c:v>
                </c:pt>
                <c:pt idx="8">
                  <c:v>2025-08</c:v>
                </c:pt>
                <c:pt idx="9">
                  <c:v>2025-09</c:v>
                </c:pt>
                <c:pt idx="10">
                  <c:v>2025-10</c:v>
                </c:pt>
                <c:pt idx="11">
                  <c:v>2025-11</c:v>
                </c:pt>
                <c:pt idx="12">
                  <c:v>2025-12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1230</c:v>
                </c:pt>
                <c:pt idx="1">
                  <c:v>58494</c:v>
                </c:pt>
                <c:pt idx="2">
                  <c:v>51817</c:v>
                </c:pt>
                <c:pt idx="3">
                  <c:v>46792</c:v>
                </c:pt>
                <c:pt idx="4">
                  <c:v>62668</c:v>
                </c:pt>
                <c:pt idx="5">
                  <c:v>60209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6C-41F0-82D6-4745492C9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663736"/>
        <c:axId val="406663408"/>
      </c:barChart>
      <c:catAx>
        <c:axId val="40666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63408"/>
        <c:crosses val="autoZero"/>
        <c:auto val="1"/>
        <c:lblAlgn val="ctr"/>
        <c:lblOffset val="100"/>
        <c:noMultiLvlLbl val="0"/>
      </c:catAx>
      <c:valAx>
        <c:axId val="40666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6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</c:v>
                </c:pt>
                <c:pt idx="1">
                  <c:v>17</c:v>
                </c:pt>
                <c:pt idx="2">
                  <c:v>21</c:v>
                </c:pt>
                <c:pt idx="3">
                  <c:v>133</c:v>
                </c:pt>
                <c:pt idx="4">
                  <c:v>39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08-4DA5-BDFE-2DAE50326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01088"/>
        <c:axId val="402598088"/>
      </c:barChart>
      <c:dateAx>
        <c:axId val="39470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98088"/>
        <c:crosses val="autoZero"/>
        <c:auto val="1"/>
        <c:lblOffset val="100"/>
        <c:baseTimeUnit val="months"/>
      </c:dateAx>
      <c:valAx>
        <c:axId val="40259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0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</c:v>
                </c:pt>
                <c:pt idx="1">
                  <c:v>33</c:v>
                </c:pt>
                <c:pt idx="2">
                  <c:v>29</c:v>
                </c:pt>
                <c:pt idx="3">
                  <c:v>28</c:v>
                </c:pt>
                <c:pt idx="4">
                  <c:v>30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8-4E72-AF59-340D39CFE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9809768"/>
        <c:axId val="479805832"/>
      </c:barChart>
      <c:dateAx>
        <c:axId val="479809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805832"/>
        <c:crosses val="autoZero"/>
        <c:auto val="1"/>
        <c:lblOffset val="100"/>
        <c:baseTimeUnit val="months"/>
      </c:dateAx>
      <c:valAx>
        <c:axId val="47980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80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544</c:v>
                </c:pt>
                <c:pt idx="1">
                  <c:v>537</c:v>
                </c:pt>
                <c:pt idx="2">
                  <c:v>560</c:v>
                </c:pt>
                <c:pt idx="3">
                  <c:v>426</c:v>
                </c:pt>
                <c:pt idx="4">
                  <c:v>588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2-4A47-8268-CA1683522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9809440"/>
        <c:axId val="479812392"/>
      </c:barChart>
      <c:catAx>
        <c:axId val="47980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812392"/>
        <c:crosses val="autoZero"/>
        <c:auto val="1"/>
        <c:lblAlgn val="ctr"/>
        <c:lblOffset val="100"/>
        <c:noMultiLvlLbl val="0"/>
      </c:catAx>
      <c:valAx>
        <c:axId val="47981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80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12095</c:v>
                </c:pt>
                <c:pt idx="1">
                  <c:v>14860</c:v>
                </c:pt>
                <c:pt idx="2">
                  <c:v>13661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D8-4EA3-B1FA-DE24641E1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9816984"/>
        <c:axId val="479819936"/>
      </c:barChart>
      <c:dateAx>
        <c:axId val="47981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819936"/>
        <c:crosses val="autoZero"/>
        <c:auto val="1"/>
        <c:lblOffset val="100"/>
        <c:baseTimeUnit val="months"/>
      </c:dateAx>
      <c:valAx>
        <c:axId val="47981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981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6201-93F8-44CA-9C8C-32F9ECA54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005D5-955C-423F-B7DB-36BC26DFFD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8507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A1CB3-27BA-45CA-9D5B-0607492B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3EEA9A-7C10-45B8-B45E-1D6AF8204F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759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F3E70-E566-49C0-8A79-16100C35C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713F1-7314-4B5F-AA1A-30A4956B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65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E844C-D328-4CA9-85EB-10F557F32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94AA9-9549-4F09-B8AE-D2FA1E3AB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445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85626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34080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0997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6842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48051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0002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39749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99475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5073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0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0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5DA2C-8CE9-4CA1-B259-9B659FD11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669434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3CB8F-641C-4263-B892-4ADBE239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F83B49-5130-474C-96F1-BEFAD2887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85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A2761-9E9C-41C1-8F26-319E3C32C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89C59-31F4-4A99-B522-DF80E7174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10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57CEC-7AF4-48D9-96D9-B3CF488FF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FD3A27-1044-492E-9780-DCD914EDC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5364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676FC-B30F-4979-A35C-B199FCD2C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FA0C0-D329-4D32-A141-8E1AF72B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3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0BE3-DA67-4182-B11D-906567CA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E6ADE-40B6-45C0-A7EC-617626C9EC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5056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BA9FC-E694-4B18-8860-36D6E1AC7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A2873-181A-4D95-AA93-03A6C4FF0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436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E9D1A-7017-4B3C-A5BD-F1FD9B5D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F55751-F098-42C6-B8B2-D1859268AE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970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D7016-4BD1-44E3-BD80-A5345317A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FFABC-330C-4805-8618-DB650F281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626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39045-82CD-4957-B2F5-77D790554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B6E16-7BBE-4729-B55F-8720FAF6B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733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497112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62517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937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830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7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532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935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360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67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757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212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242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057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512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399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949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798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43A59-D8C9-4B8F-9512-F5E6116D8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656041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0C787-09AA-45B4-A8B6-36D8620B4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3C159-D4B4-407F-88D3-A3E0EE23F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110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878442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61814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261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002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816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236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076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85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637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62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779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33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565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325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574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217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3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- 2025-05-05 12:33:47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was proud to lace up and sponsor the 45th Independence Blue Cross Broad Street Run this weekend! 🏃‍♀️🏅 #TEAMPHLY hit the street alongside thousands of runners, racing through the heart of the #CityOfBrotherlyLove and making every mile count on this iconic 10-mile course. 💙 
Congratulations to all the runners who took on the challenge and crossed that finish line! 💪👏 #BroadStreetRun #IBXBSR25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https://quintly-eu-image-storage.s3.amazonaws.com/d123f9c23f3abec6e562a564c92f236a/8e560bd13825d2694d5a143e5461e2b2.jpg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09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561B8-817A-408A-B2CB-20A5DDFC9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456021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AFAD8-5831-4553-AB82-291F1A90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D5C28-618B-4F42-A508-47CE1A226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475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562244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2881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540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577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851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941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477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27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19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685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876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583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74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709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929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67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99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- 2025-05-19 13:47:38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excited to announce that PHLY ranked #2 on the list of Top Workplaces in #Philadelphia for the fourth year in a row! 🏆👏🏼 PHLY is among 21 large companies nominated this year, and this is the 16th year in a row we have received this recognition.
We value employee feedback and are pleased to receive this recognition which is based solely on surveys completed by our employees. Thanks to #TEAMPHLY for making us a #TopWorkplace! 🙌
Learn more about careers at PHLY ➡ bit.ly/WorkAtPHLY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https://quintly-eu-image-storage.s3.amazonaws.com/d123f9c23f3abec6e562a564c92f236a/4a938856ecddb3d1b1b11b8448e36bab.jpg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85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9AF09-DBC3-416D-B963-E25E9E73F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426446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10268-96D7-4A0F-BD4D-A52E6075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E486C-CE79-40BE-AFA2-65B76A9E2C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58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427852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39854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161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126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57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33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821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43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759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914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170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79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43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916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277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099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14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- 2025-05-01 13:46:21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Tokio Marine Emerging Leaders Program recently kicked off in Miami, FL, bringing together 74 rising stars ⭐ from 11 Tokio Marine Group companies — the program’s largest class to date!
Over nine months, participants dive into real-world business improvement projects while learning best practices from Tokio Marine Group companies around the world. 💡🌐
#TEAMPHLY is proud to be part of this year’s program! After days packed with immersive learning, the group also made time to give back through a team-building charity activity — and capped it all off with a scenic dinner cruise around Miami Bay. 🚢🌅 #insurancecareers #professionaldevelopment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https://quintly-eu-image-storage.s3.amazonaws.com/d123f9c23f3abec6e562a564c92f236a/192ebac6ef91bdd0d4f1ad507389e61b.jpg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525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60210-0B48-4C23-969A-048BBDD59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575498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B5B84-2FBC-4B45-9C1E-0DA73B361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124C4-6656-4BD1-8A6E-C5F1B3511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936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498563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8872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492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180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239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658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485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969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658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858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789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04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473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157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78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540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08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- 2025-05-06 14:41:40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pulled together for a great cause! Home Office employees joined hundreds of #community members at Atlantic Aviation for the annual Plane Pull benefiting Ronald McDonald House Charities of the Philadelphia Region to haul a 76,000-pound plane! 💪✈️
Fueled by #teamwork and determination, the teams competed for the fastest time, raising money for seriously ill children and their families staying at #RMHCPhilly throughout the year. Our team helped lift hope a little higher by raising over ,000 for the organization.❤️💥 #planepull #RMHC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https://quintly-eu-image-storage.s3.amazonaws.com/d123f9c23f3abec6e562a564c92f236a/f947c9335d534d510b2cc32cebdae437.jpg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89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86CBE-B621-45D4-A6F3-E2E103EC0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40967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2B411-38B6-482E-A6E4-EB4F3D1F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346F8-FF06-4E2C-884B-DA45E69FE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092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88538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56434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699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12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986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386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953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153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79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676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60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898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329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339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5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802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1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- 2025-05-28 14:57:43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Nothing says summer like a stroll 𝘖𝘯 𝘵𝘩𝘦 𝘉𝘰𝘢𝘳𝘥𝘸𝘢𝘭𝘬! Home Office employees, along with their family and friends, had a blast kicking off the season at this year’s #companyouting. 
Hosted at the Lincoln Financial Field’s Hyundai Club, #TEAMPHLY enjoyed an unforgettable evening with catered food, live music, and boardwalk games. 📸 Check out these snapshots from the event!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https://quintly-eu-image-storage.s3.amazonaws.com/d123f9c23f3abec6e562a564c92f236a/268ecd0bfde791a21d950567f97450af.jpg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548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505C9-760C-4427-B2EA-F772E2A1E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962693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87189-E8F1-45A3-AD64-BDE7BF44C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BEAE43-45EA-4524-B8A5-E2CFC88CBB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639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0DE95-3E9D-43A1-A3F5-8A94E2C63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FA410-7D60-4A81-8AA7-E56FDFE4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74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5692-32B8-42A0-AFAC-2490A4560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03FDC-3BD4-435C-B084-A5EFB58F1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143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289596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2143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6231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42608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637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7159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9627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6003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3591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5919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74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2653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976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01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287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A2D11-A834-4F7C-8D2B-3E3A37685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926619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AF986-B657-45E6-B2AE-7B066AC05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CC3B27-B39B-49F8-8CA7-369851B42E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5928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60563-F34B-4A7F-8E4A-F8EB44C34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A5E59-2993-4D5E-A9EA-095B50C46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805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90E4-AE09-46FC-A443-30AA97EE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382C48-37B6-494D-98CB-E0A25BAD8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435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5DD03-6D75-439E-A0D6-3661C2133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F4CD5-D295-43BF-9F2A-4BEAECBD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99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71C36-3FBD-421B-9D6C-233705A4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AFFED-D54E-4709-A5BA-D2BAC7390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7011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0A6A2-CE26-43E0-B0D8-75B58097D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5AE49-D01F-49CD-813E-8C74F49D2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10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B58B0-3BA7-4CC1-B627-60053A1B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64CC9-2C78-4993-8225-D22CF12A70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4926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8BF50-AF82-4FD0-9EB9-AFE3FD287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D9224-AD1E-4BD4-9576-534206204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47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C206A-D320-418F-B526-A4CF7410C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6158F-866A-4041-BF5A-B91A2C347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1573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8408719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5099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9027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6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@BusInsMagazine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02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@PFPmedia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44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7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@BobBake3019884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50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@njpatriotx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9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@ffsemenalo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@MendyWalke26914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0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@gousebhai48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2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@Tinaharmony__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@doug_bonar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63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52CDB-B9C6-4F20-B2F2-096DF01CA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175932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8347E-B3AB-4FF1-B1DB-24C0736E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CD8AFE-DBFF-4832-B5BD-2878AE05C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479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67399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05575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66563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89061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40392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573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9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- 2025-05-19 13:55:48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excited to announce that PHLY ranked #2 on the list of @TopWorkplaces in Philadelphia for the fourth year in a row! 🏆👏🏼 PHLY is among 21 large companies nominated this year, and this is the 16th year in a row we have received this recognition.
Thread🧵 https://t.co/OHtAsKWEqp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04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- 2025-05-15 15:21:17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stepped up for a good cause and filled a box with 30+ donated sneakers for @SneakerImpact. The Miami-based organization collects and recycles gently used sneakers, giving them a second life while supporting micro-entrepreneurs around the world. https://t.co/BhW0dnc0Pe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27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CFE0D-52B6-4099-81A1-6FB966288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650010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B5FFD-1A22-4D1B-91A9-964A5EB7E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2C7AE-65A9-4C53-9728-C88696245A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637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839537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12371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532449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15017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17600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5073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68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- 2025-05-20 15:24:28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had a great time sponsoring the @OneGoalGraduate #CareerExpo and connecting with the talented students building bright futures through this program! 🎓
🧵 https://t.co/xSXb4kKdvg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66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- 2025-05-23 10:09:18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offices are closing at 3 p.m. today and will be closed on Monday, May 26th for #MemorialDay. We hope you have a safe and wonderful weekend! #TEAMPHLY https://t.co/7e7U3y1hdx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647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840A2-D1D8-45F9-B968-C864CFA29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645776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4FCD8-EEF5-4179-972A-3667A5AEE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8FD70B-8B56-4C37-86C5-FA7FE5704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122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291643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16718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623914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51981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80352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1724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- 2025-05-14 15:27:29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energy was high in Seattle as #TEAMPHLY joined the @AmDiabetesAssn’s Tour de Cure! 🚴‍♀️We were proud to support this event, helping make the day run smoothly for cyclists riding with purpose. Every mile pedaled helped fund life-changing diabetes research, advocacy, &amp;amp; education. https://t.co/TLpGA40bWS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130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52835-7AFF-4DD1-886D-003E5F3B8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564774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17B49-3197-4F76-AABD-CB6F8651B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27F34A-3787-45E0-944E-52943611A7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835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305626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653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800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4425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636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2674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8602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2737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715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2321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0987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5446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5196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76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49043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2131.5909090909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16.964932344068 %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00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93618-AF58-45BD-AC8C-F4E1B36B0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735567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0115-6D82-4D62-B0C2-6206D460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C333E-5AF1-48E2-844A-B5400A24A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294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40B67-67A8-4117-83DC-F9D981868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CD295-75CE-4DC2-BEB0-02065EAF0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143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5391-5072-4238-9C66-377F75A0E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7FC3E6-DEF6-4A74-959F-6331985904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453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FC979-A390-41AF-A86E-1CEA79036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22A43-0302-4D85-BEC4-8635B2AA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0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D26AB-C666-4386-A22D-5D20BF4A1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38D68-36C2-498B-AB39-4A1E7405BE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757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49D24-0C67-4C92-8565-C3D70DFB4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B1429-4A15-47FC-B540-5EBF260A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787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49D19-205C-4DB5-9190-27E3FD26A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4E7055-434D-49C8-8804-229730E385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3450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FE094-B306-4CD6-AAE4-56468C689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1B784-66C4-4F81-8EB2-996CA429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86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F6667-0D0E-4045-833E-9DAA20325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A5707-D302-4F28-BB6B-C364B54F8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284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899506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0906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8469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9239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1864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342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3361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5568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2221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980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3669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37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05/05/2025 12:27:52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05/05/2025 12:27:52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51.017105871475 %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09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05/01/2025 13:40:24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05/01/2025 13:40:24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25.015416238438 %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96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05/12/2025 13:58:46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05/12/2025 13:58:46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12.085050987199 %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5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05/19/2025 13:34:17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05/19/2025 13:34:17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9.1251175917215 %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8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05/11/2025 10:00:07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05/11/2025 10:00:07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10.500410172272 %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830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607E4-B745-4313-B6DA-7D07FD7A2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589961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3ACFC-6058-420F-ADA9-A659A39DE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1E03FF-0319-4955-B17D-3449C67D05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7763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088921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278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809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5793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3083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2798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0120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884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5323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4617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0604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14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503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C9B08-CF67-4C9E-ABC7-F14910A4E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7367948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4D6E4-E7FA-4141-ADDE-6392036F7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CB909B-9FD3-4160-A5E2-BD5E2CC33E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442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67C50-9DEC-478D-9EE6-6665968D3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38A5C-F031-46D5-AD96-AF1A555B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311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3C9DB-2700-4362-96D8-53DA6143E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B435F1-48C1-4394-9AF7-C34EE88C82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273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6BA37-5F77-4B97-BB36-86C6DA0E4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D240A-FE06-440E-9E3F-8B886602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84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FDD0-297E-4C50-8402-8DAE4DC1B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62138A-B0C6-4615-BA43-F89EF6A5B1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081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A9E1B-3CFB-4239-8B0D-873A2E301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95544-1ECB-4F65-8E78-D49ED4C34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9303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AF188-08E1-4B5E-92FE-44DC0AC62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6255A4-9A5C-45AB-A0DC-C3942F696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2456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DF724-D530-43D9-A051-34519120E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EA916-DD01-4A63-A6CB-72369EED9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571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F7C62-6E42-4F16-ACEB-771CC506E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17A8F-45EC-45E6-AE6E-276200497F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978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28663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563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757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4131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5430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773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266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139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976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9607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3361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5728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280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736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8537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828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87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05/28/2025 15:14:18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05/28/2025 15:14:18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3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05/05/2025 12:44:00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05/05/2025 12:44:00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14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05/01/2025 13:51:12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05/01/2025 13:51:12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3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05/16/2025 14:42:10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05/16/2025 14:42:10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95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05/06/2025 14:28:46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05/06/2025 14:28:46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757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83861-A98E-453F-A4C6-4FC41BC90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736927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FB5E-6BA0-40AA-857F-8D5220991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F0AD1-C553-4782-ABA4-B651E8C8E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324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193712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0642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77136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08356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27985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42374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159236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72586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72977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1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551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9981A-A3C6-43B1-99C9-E3874C113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0849580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563EC-6D88-4012-A6F1-D03DC6E1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C7FDF3-1EA5-4116-AD1B-DBDFBCC45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924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215065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4886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991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723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4608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87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03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356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663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432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61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- 2025-05-29 14:50:48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SUMMER ASSOCIATES  #PHLYINTERNLIFE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https://quintly-eu-image-storage.s3.amazonaws.com/c303562b672a3318c686cfcc37b7e67a/453a7f19986b87a389cd16f78586e4d3.jpg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61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- 2025-05-28 15:45:06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COMPANY OUTING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https://quintly-eu-image-storage.s3.amazonaws.com/c303562b672a3318c686cfcc37b7e67a/2b21f81cc723dc5475899683c43a6964.jpg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82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- 2025-05-28 10:15:38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https://quintly-eu-image-storage.s3.amazonaws.com/c303562b672a3318c686cfcc37b7e67a/ca8ea38a862acfefcd05feb911007fd4.jpg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64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618F7-420C-482C-A261-55B30B318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614249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F18D1-044A-4B44-B8B1-60557574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87DC0E-A706-488F-9053-A83FC7523D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22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796913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8379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5036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541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780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479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595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8738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16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524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4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- 2025-05-23 10:15:14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https://quintly-eu-image-storage.s3.amazonaws.com/c303562b672a3318c686cfcc37b7e67a/fdaa1c6f37bd7a93fcde542ecc57aab1.jpg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3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- 2025-05-19 14:12:15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Thanks to #TEAMPHLY for making us a Top Workplace!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https://quintly-eu-image-storage.s3.amazonaws.com/c303562b672a3318c686cfcc37b7e67a/1a6fec126865bb354fb933394c997ce0.jpg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35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0BB72-B1EE-4064-950E-1F4E9C3E1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7884007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2373</Words>
  <Application>Microsoft Office PowerPoint</Application>
  <PresentationFormat>On-screen Show (4:3)</PresentationFormat>
  <Paragraphs>693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2025-06-02T17:53:14Z</dcterms:created>
  <dcterms:modified xsi:type="dcterms:W3CDTF">2025-06-02T17:54:12Z</dcterms:modified>
</cp:coreProperties>
</file>