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5" r:id="rId38"/>
    <p:sldId id="296" r:id="rId3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7563</c:v>
                </c:pt>
                <c:pt idx="1">
                  <c:v>7559</c:v>
                </c:pt>
                <c:pt idx="2">
                  <c:v>7549</c:v>
                </c:pt>
                <c:pt idx="3">
                  <c:v>7512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EA-4E73-97EA-61EEF03DEE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3942</c:v>
                </c:pt>
                <c:pt idx="1">
                  <c:v>3939</c:v>
                </c:pt>
                <c:pt idx="2">
                  <c:v>3951</c:v>
                </c:pt>
                <c:pt idx="3">
                  <c:v>3947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EA-4E73-97EA-61EEF03DEE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EA-4E73-97EA-61EEF03DEE0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46705</c:v>
                </c:pt>
                <c:pt idx="1">
                  <c:v>47141</c:v>
                </c:pt>
                <c:pt idx="2">
                  <c:v>47705</c:v>
                </c:pt>
                <c:pt idx="3">
                  <c:v>48477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3EA-4E73-97EA-61EEF03DEE0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</c:numCache>
            </c:numRef>
          </c:cat>
          <c:val>
            <c:numRef>
              <c:f>Sheet1!$F$2:$F$5</c:f>
              <c:numCache>
                <c:formatCode>General</c:formatCode>
                <c:ptCount val="4"/>
                <c:pt idx="0">
                  <c:v>3866</c:v>
                </c:pt>
                <c:pt idx="1">
                  <c:v>3883</c:v>
                </c:pt>
                <c:pt idx="2">
                  <c:v>3904</c:v>
                </c:pt>
                <c:pt idx="3">
                  <c:v>4037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3EA-4E73-97EA-61EEF03DEE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210160"/>
        <c:axId val="395205240"/>
      </c:lineChart>
      <c:dateAx>
        <c:axId val="395210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05240"/>
        <c:crosses val="autoZero"/>
        <c:auto val="1"/>
        <c:lblOffset val="100"/>
        <c:baseTimeUnit val="months"/>
      </c:dateAx>
      <c:valAx>
        <c:axId val="39520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1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17</c:v>
                </c:pt>
                <c:pt idx="1">
                  <c:v>27</c:v>
                </c:pt>
                <c:pt idx="2">
                  <c:v>15</c:v>
                </c:pt>
                <c:pt idx="3">
                  <c:v>22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B8-4308-9DF6-6EDA727EF9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211328"/>
        <c:axId val="81543408"/>
      </c:barChart>
      <c:dateAx>
        <c:axId val="391211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543408"/>
        <c:crosses val="autoZero"/>
        <c:auto val="1"/>
        <c:lblOffset val="100"/>
        <c:baseTimeUnit val="months"/>
      </c:dateAx>
      <c:valAx>
        <c:axId val="8154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21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25</c:v>
                </c:pt>
                <c:pt idx="1">
                  <c:v>25</c:v>
                </c:pt>
                <c:pt idx="2">
                  <c:v>22</c:v>
                </c:pt>
                <c:pt idx="3">
                  <c:v>53</c:v>
                </c:pt>
                <c:pt idx="4">
                  <c:v>23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FF-46D7-93DD-4E5042EA08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114408"/>
        <c:axId val="398116048"/>
      </c:barChart>
      <c:dateAx>
        <c:axId val="398114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16048"/>
        <c:crosses val="autoZero"/>
        <c:auto val="1"/>
        <c:lblOffset val="100"/>
        <c:baseTimeUnit val="months"/>
      </c:dateAx>
      <c:valAx>
        <c:axId val="398116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14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2025-01</c:v>
                </c:pt>
                <c:pt idx="1">
                  <c:v>2025-02</c:v>
                </c:pt>
                <c:pt idx="2">
                  <c:v>2025-03</c:v>
                </c:pt>
                <c:pt idx="3">
                  <c:v>2025-04</c:v>
                </c:pt>
                <c:pt idx="4">
                  <c:v>2025-05</c:v>
                </c:pt>
                <c:pt idx="5">
                  <c:v>2025-06</c:v>
                </c:pt>
                <c:pt idx="6">
                  <c:v>2025-07</c:v>
                </c:pt>
                <c:pt idx="7">
                  <c:v>2025-08</c:v>
                </c:pt>
                <c:pt idx="8">
                  <c:v>2025-09</c:v>
                </c:pt>
                <c:pt idx="9">
                  <c:v>2025-10</c:v>
                </c:pt>
                <c:pt idx="10">
                  <c:v>2025-11</c:v>
                </c:pt>
                <c:pt idx="11">
                  <c:v>2025-12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559</c:v>
                </c:pt>
                <c:pt idx="1">
                  <c:v>565</c:v>
                </c:pt>
                <c:pt idx="2">
                  <c:v>557</c:v>
                </c:pt>
                <c:pt idx="3">
                  <c:v>1253</c:v>
                </c:pt>
                <c:pt idx="4">
                  <c:v>191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DC-4101-B438-AEFE8A46B0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112440"/>
        <c:axId val="390355888"/>
      </c:barChart>
      <c:catAx>
        <c:axId val="398112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55888"/>
        <c:crosses val="autoZero"/>
        <c:auto val="1"/>
        <c:lblAlgn val="ctr"/>
        <c:lblOffset val="100"/>
        <c:noMultiLvlLbl val="0"/>
      </c:catAx>
      <c:valAx>
        <c:axId val="39035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1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16429</c:v>
                </c:pt>
                <c:pt idx="1">
                  <c:v>19110</c:v>
                </c:pt>
                <c:pt idx="2">
                  <c:v>12735</c:v>
                </c:pt>
                <c:pt idx="3">
                  <c:v>115608</c:v>
                </c:pt>
                <c:pt idx="4">
                  <c:v>18838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0D-45BF-A95F-73C60647B3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572408"/>
        <c:axId val="402574048"/>
      </c:barChart>
      <c:dateAx>
        <c:axId val="402572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74048"/>
        <c:crosses val="autoZero"/>
        <c:auto val="1"/>
        <c:lblOffset val="100"/>
        <c:baseTimeUnit val="months"/>
      </c:dateAx>
      <c:valAx>
        <c:axId val="40257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72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</c:v>
                </c:pt>
                <c:pt idx="1">
                  <c:v>263</c:v>
                </c:pt>
                <c:pt idx="2">
                  <c:v>460</c:v>
                </c:pt>
                <c:pt idx="3">
                  <c:v>412</c:v>
                </c:pt>
                <c:pt idx="4">
                  <c:v>375</c:v>
                </c:pt>
                <c:pt idx="5">
                  <c:v>354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CC-41E5-AF3C-5DFA3AEBEC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26</c:v>
                </c:pt>
                <c:pt idx="1">
                  <c:v>306</c:v>
                </c:pt>
                <c:pt idx="2">
                  <c:v>621</c:v>
                </c:pt>
                <c:pt idx="3">
                  <c:v>684</c:v>
                </c:pt>
                <c:pt idx="4">
                  <c:v>640</c:v>
                </c:pt>
                <c:pt idx="5">
                  <c:v>503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CC-41E5-AF3C-5DFA3AEBE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4639248"/>
        <c:axId val="504639904"/>
      </c:barChart>
      <c:catAx>
        <c:axId val="50463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639904"/>
        <c:crosses val="autoZero"/>
        <c:auto val="1"/>
        <c:lblAlgn val="ctr"/>
        <c:lblOffset val="100"/>
        <c:noMultiLvlLbl val="0"/>
      </c:catAx>
      <c:valAx>
        <c:axId val="50463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63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-3</c:v>
                </c:pt>
                <c:pt idx="2">
                  <c:v>12</c:v>
                </c:pt>
                <c:pt idx="3">
                  <c:v>-4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48-43C0-A1BE-AC49D22676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4616944"/>
        <c:axId val="504621536"/>
      </c:barChart>
      <c:dateAx>
        <c:axId val="504616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621536"/>
        <c:crosses val="autoZero"/>
        <c:auto val="1"/>
        <c:lblOffset val="100"/>
        <c:baseTimeUnit val="months"/>
      </c:dateAx>
      <c:valAx>
        <c:axId val="50462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61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BE-4C6B-BAEB-1E96BB2A2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1135648"/>
        <c:axId val="511139256"/>
      </c:barChart>
      <c:dateAx>
        <c:axId val="511135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139256"/>
        <c:crosses val="autoZero"/>
        <c:auto val="1"/>
        <c:lblOffset val="100"/>
        <c:baseTimeUnit val="months"/>
      </c:dateAx>
      <c:valAx>
        <c:axId val="51113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13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2025-01</c:v>
                </c:pt>
                <c:pt idx="1">
                  <c:v>2025-02</c:v>
                </c:pt>
                <c:pt idx="2">
                  <c:v>2025-03</c:v>
                </c:pt>
                <c:pt idx="3">
                  <c:v>2025-04</c:v>
                </c:pt>
                <c:pt idx="4">
                  <c:v>2025-05</c:v>
                </c:pt>
                <c:pt idx="5">
                  <c:v>2025-06</c:v>
                </c:pt>
                <c:pt idx="6">
                  <c:v>2025-07</c:v>
                </c:pt>
                <c:pt idx="7">
                  <c:v>2025-08</c:v>
                </c:pt>
                <c:pt idx="8">
                  <c:v>2025-09</c:v>
                </c:pt>
                <c:pt idx="9">
                  <c:v>2025-10</c:v>
                </c:pt>
                <c:pt idx="10">
                  <c:v>2025-11</c:v>
                </c:pt>
                <c:pt idx="11">
                  <c:v>2025-12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58</c:v>
                </c:pt>
                <c:pt idx="1">
                  <c:v>55</c:v>
                </c:pt>
                <c:pt idx="2">
                  <c:v>37</c:v>
                </c:pt>
                <c:pt idx="3">
                  <c:v>30</c:v>
                </c:pt>
                <c:pt idx="4">
                  <c:v>7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82-4B6F-98A3-4EBD51757E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1135976"/>
        <c:axId val="511133024"/>
      </c:barChart>
      <c:catAx>
        <c:axId val="511135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133024"/>
        <c:crosses val="autoZero"/>
        <c:auto val="1"/>
        <c:lblAlgn val="ctr"/>
        <c:lblOffset val="100"/>
        <c:noMultiLvlLbl val="0"/>
      </c:catAx>
      <c:valAx>
        <c:axId val="51113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135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</c:v>
                </c:pt>
                <c:pt idx="1">
                  <c:v>8</c:v>
                </c:pt>
                <c:pt idx="2">
                  <c:v>4</c:v>
                </c:pt>
                <c:pt idx="3">
                  <c:v>5</c:v>
                </c:pt>
                <c:pt idx="4">
                  <c:v>9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07-474E-95D6-9CC46BE8F2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1145160"/>
        <c:axId val="511142208"/>
      </c:barChart>
      <c:dateAx>
        <c:axId val="511145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142208"/>
        <c:crosses val="autoZero"/>
        <c:auto val="1"/>
        <c:lblOffset val="100"/>
        <c:baseTimeUnit val="months"/>
      </c:dateAx>
      <c:valAx>
        <c:axId val="511142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14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437</c:v>
                </c:pt>
                <c:pt idx="1">
                  <c:v>436</c:v>
                </c:pt>
                <c:pt idx="2">
                  <c:v>564</c:v>
                </c:pt>
                <c:pt idx="3">
                  <c:v>772</c:v>
                </c:pt>
                <c:pt idx="4">
                  <c:v>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D3-47B3-94B9-3841E74196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6750128"/>
        <c:axId val="516750456"/>
      </c:barChart>
      <c:dateAx>
        <c:axId val="516750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6750456"/>
        <c:crosses val="autoZero"/>
        <c:auto val="1"/>
        <c:lblOffset val="100"/>
        <c:baseTimeUnit val="months"/>
      </c:dateAx>
      <c:valAx>
        <c:axId val="516750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675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2025-01</c:v>
                </c:pt>
                <c:pt idx="1">
                  <c:v>2025-02</c:v>
                </c:pt>
                <c:pt idx="2">
                  <c:v>2025-03</c:v>
                </c:pt>
                <c:pt idx="3">
                  <c:v>2025-04</c:v>
                </c:pt>
                <c:pt idx="4">
                  <c:v>2025-05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98</c:v>
                </c:pt>
                <c:pt idx="1">
                  <c:v>99</c:v>
                </c:pt>
                <c:pt idx="2">
                  <c:v>84</c:v>
                </c:pt>
                <c:pt idx="3">
                  <c:v>87</c:v>
                </c:pt>
                <c:pt idx="4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4C-4AD2-8654-4FE539796B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906032"/>
        <c:axId val="292900784"/>
      </c:barChart>
      <c:catAx>
        <c:axId val="29290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00784"/>
        <c:crosses val="autoZero"/>
        <c:auto val="1"/>
        <c:lblAlgn val="ctr"/>
        <c:lblOffset val="100"/>
        <c:noMultiLvlLbl val="0"/>
      </c:catAx>
      <c:valAx>
        <c:axId val="292900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0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2025-01</c:v>
                </c:pt>
                <c:pt idx="1">
                  <c:v>2025-02</c:v>
                </c:pt>
                <c:pt idx="2">
                  <c:v>2025-03</c:v>
                </c:pt>
                <c:pt idx="3">
                  <c:v>2025-04</c:v>
                </c:pt>
                <c:pt idx="4">
                  <c:v>2025-05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1977</c:v>
                </c:pt>
                <c:pt idx="1">
                  <c:v>1995</c:v>
                </c:pt>
                <c:pt idx="2">
                  <c:v>1939</c:v>
                </c:pt>
                <c:pt idx="3">
                  <c:v>2626</c:v>
                </c:pt>
                <c:pt idx="4">
                  <c:v>453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53-464F-BF70-AA77F95CC8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907672"/>
        <c:axId val="292903080"/>
      </c:barChart>
      <c:catAx>
        <c:axId val="292907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03080"/>
        <c:crosses val="autoZero"/>
        <c:auto val="1"/>
        <c:lblAlgn val="ctr"/>
        <c:lblOffset val="100"/>
        <c:noMultiLvlLbl val="0"/>
      </c:catAx>
      <c:valAx>
        <c:axId val="292903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0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2024-12</c:v>
                </c:pt>
                <c:pt idx="1">
                  <c:v>2025-01</c:v>
                </c:pt>
                <c:pt idx="2">
                  <c:v>2025-02</c:v>
                </c:pt>
                <c:pt idx="3">
                  <c:v>2025-03</c:v>
                </c:pt>
                <c:pt idx="4">
                  <c:v>2025-04</c:v>
                </c:pt>
                <c:pt idx="5">
                  <c:v>2025-05</c:v>
                </c:pt>
                <c:pt idx="6">
                  <c:v>2025-06</c:v>
                </c:pt>
                <c:pt idx="7">
                  <c:v>2025-07</c:v>
                </c:pt>
                <c:pt idx="8">
                  <c:v>2025-08</c:v>
                </c:pt>
                <c:pt idx="9">
                  <c:v>2025-09</c:v>
                </c:pt>
                <c:pt idx="10">
                  <c:v>2025-10</c:v>
                </c:pt>
                <c:pt idx="11">
                  <c:v>2025-11</c:v>
                </c:pt>
                <c:pt idx="12">
                  <c:v>2025-12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1230</c:v>
                </c:pt>
                <c:pt idx="1">
                  <c:v>58494</c:v>
                </c:pt>
                <c:pt idx="2">
                  <c:v>51817</c:v>
                </c:pt>
                <c:pt idx="3">
                  <c:v>46792</c:v>
                </c:pt>
                <c:pt idx="4">
                  <c:v>62672</c:v>
                </c:pt>
                <c:pt idx="5">
                  <c:v>15667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E5-4A34-859C-3F9923F1CA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899800"/>
        <c:axId val="292903408"/>
      </c:barChart>
      <c:catAx>
        <c:axId val="292899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03408"/>
        <c:crosses val="autoZero"/>
        <c:auto val="1"/>
        <c:lblAlgn val="ctr"/>
        <c:lblOffset val="100"/>
        <c:noMultiLvlLbl val="0"/>
      </c:catAx>
      <c:valAx>
        <c:axId val="29290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99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16</c:v>
                </c:pt>
                <c:pt idx="1">
                  <c:v>17</c:v>
                </c:pt>
                <c:pt idx="2">
                  <c:v>21</c:v>
                </c:pt>
                <c:pt idx="3">
                  <c:v>133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1F-4B25-9E46-65CD86D6EE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585528"/>
        <c:axId val="402585856"/>
      </c:barChart>
      <c:dateAx>
        <c:axId val="402585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85856"/>
        <c:crosses val="autoZero"/>
        <c:auto val="1"/>
        <c:lblOffset val="100"/>
        <c:baseTimeUnit val="months"/>
      </c:dateAx>
      <c:valAx>
        <c:axId val="40258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85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30</c:v>
                </c:pt>
                <c:pt idx="1">
                  <c:v>33</c:v>
                </c:pt>
                <c:pt idx="2">
                  <c:v>29</c:v>
                </c:pt>
                <c:pt idx="3">
                  <c:v>28</c:v>
                </c:pt>
                <c:pt idx="4">
                  <c:v>45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0E-4EFB-BC32-E69102B61E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002384"/>
        <c:axId val="401001728"/>
      </c:barChart>
      <c:dateAx>
        <c:axId val="401002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01728"/>
        <c:crosses val="autoZero"/>
        <c:auto val="1"/>
        <c:lblOffset val="100"/>
        <c:baseTimeUnit val="months"/>
      </c:dateAx>
      <c:valAx>
        <c:axId val="401001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0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2025-01</c:v>
                </c:pt>
                <c:pt idx="1">
                  <c:v>2025-02</c:v>
                </c:pt>
                <c:pt idx="2">
                  <c:v>2025-03</c:v>
                </c:pt>
                <c:pt idx="3">
                  <c:v>2025-04</c:v>
                </c:pt>
                <c:pt idx="4">
                  <c:v>2025-05</c:v>
                </c:pt>
                <c:pt idx="5">
                  <c:v>2025-06</c:v>
                </c:pt>
                <c:pt idx="6">
                  <c:v>2025-07</c:v>
                </c:pt>
                <c:pt idx="7">
                  <c:v>2025-08</c:v>
                </c:pt>
                <c:pt idx="8">
                  <c:v>2025-09</c:v>
                </c:pt>
                <c:pt idx="9">
                  <c:v>2025-10</c:v>
                </c:pt>
                <c:pt idx="10">
                  <c:v>2025-11</c:v>
                </c:pt>
                <c:pt idx="11">
                  <c:v>2025-12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544</c:v>
                </c:pt>
                <c:pt idx="1">
                  <c:v>537</c:v>
                </c:pt>
                <c:pt idx="2">
                  <c:v>560</c:v>
                </c:pt>
                <c:pt idx="3">
                  <c:v>424</c:v>
                </c:pt>
                <c:pt idx="4">
                  <c:v>226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14-4FE2-89DD-7B957B915F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005664"/>
        <c:axId val="395939256"/>
      </c:barChart>
      <c:catAx>
        <c:axId val="40100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39256"/>
        <c:crosses val="autoZero"/>
        <c:auto val="1"/>
        <c:lblAlgn val="ctr"/>
        <c:lblOffset val="100"/>
        <c:noMultiLvlLbl val="0"/>
      </c:catAx>
      <c:valAx>
        <c:axId val="39593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0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12095</c:v>
                </c:pt>
                <c:pt idx="1">
                  <c:v>14860</c:v>
                </c:pt>
                <c:pt idx="2">
                  <c:v>13661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5E-439B-BDFD-5D81D5EB62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942208"/>
        <c:axId val="395943192"/>
      </c:barChart>
      <c:dateAx>
        <c:axId val="395942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43192"/>
        <c:crosses val="autoZero"/>
        <c:auto val="1"/>
        <c:lblOffset val="100"/>
        <c:baseTimeUnit val="months"/>
      </c:dateAx>
      <c:valAx>
        <c:axId val="395943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4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E9295-4468-4E43-8441-6ED2263ADB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PHLY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3F066C-C44C-4ADA-8745-0153401BF7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3501527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8F51A-0379-43BE-9A66-950355D6E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DA7AC3-AD78-4250-BDCB-B41F1EFD2E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17923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E5B43-E75D-47FA-811A-471C02721E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AA136-2AF5-4972-8315-F8461BBF8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307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986FA-C8F1-4AB5-9504-B124F3C7E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Key Metrics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53BBF6-6E2A-4198-9E58-17217400ED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6425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1937153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800334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167949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644036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450197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039893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275340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748667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73047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989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7512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742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6EA39B-553D-45A7-9AE4-8AFFCD95A2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1711098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CA8D-4F31-4D05-9BDD-F7F31E03B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Gained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26CDD9-7BBD-4396-AB7F-FB1B80F29F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65183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52DD6C-0293-4EF1-BB31-231C730F80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A66761-1555-44E3-B586-2D8B102AB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146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9DAF3-E764-40FC-891C-E1F7EA072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3B3A77-9117-466E-B1B0-0B240CFF84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37124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B59F8-C78B-48AB-A870-D5BE185C09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73B6C-5919-49E8-9558-40AE052FA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368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CAE2F-118F-4B42-8857-D8CA0843C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C26CA5-1E45-4FC4-8CE3-59AA8C1D10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7316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C1C553-D1BC-48A4-93B5-A7BACACA1A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45746-D1C6-45F3-A713-8247F1283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254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1C392-9C6D-4520-8D49-73DDCB7CB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1AD60B-2B9D-4442-BA9F-0F32ED1BA5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674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1184D0-9810-4D13-9549-E320561449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0A09A-68F9-4DD3-B5D0-403F682BA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752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D5DD6-7614-4311-9006-316B48493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6046D6-7C3D-4613-AB7F-B9D24A1AC6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6439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48327921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381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0323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4524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1155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6362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2065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0361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0631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3091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9691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4581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2314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1139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6019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4193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307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38AA45-CB60-4E7A-9232-92A2F53B39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3222522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3C0DF-C4B3-412E-9C9F-B19763E58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0CC263-8F58-464F-983C-81BB219F66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4119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80700873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19756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4363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9716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8370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332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8979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5083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7493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2923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6922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5791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0156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3699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444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3626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570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- 2025-04-14 13:51:33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We’re excited to welcome 53 new faces to #TEAMPHLY! They just wrapped up New Hire Training at our Home Office, learning about PHLY’s culture, products, and services. 
From team-building activities to workshops, our new hires connected with colleagues through #onboarding events designed to sharpen their skills and get them ready for success! 👏 
Curious about careers at PHLY? Visit bit.ly/WorkAtPHLY to check out our open roles 💼🔍 #insurancecareers #insuranceindustry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https://quintly-eu-image-storage.s3.amazonaws.com/d123f9c23f3abec6e562a564c92f236a/cb31a23bed4b937403f7dc990bf0349b.jpg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905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92664-956C-451D-A02A-330479120C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1668903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8001F-113F-4D05-89B5-B11D6E6F1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97C15E-BFE8-4D03-A847-D2DEDDBCF1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2558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77632360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41843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8357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6610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1200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7016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3850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1926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7471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1749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5803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7074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4505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5314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4624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1779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946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- 2025-04-21 14:48:58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 recently brought together employees from across the country for The PHLY Experience — a program designed for those who haven’t had an opportunity to visit the Home Office. 💼✈️ 
From connecting with senior leaders and teammates to volunteering for a cause that matters, it was a deep dive into what makes our culture so special. 
As part of the experience, #TEAMPHLY came together to donate stuffed animals to The EVAN Foundation at Children's Hospital of Philadelphia 🧸— spreading smiles and comfort to kids who need it most.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https://quintly-eu-image-storage.s3.amazonaws.com/d123f9c23f3abec6e562a564c92f236a/18ccadb7b1c68cfb7dabb4c7422a331e.jpg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515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D7BEFC-22A4-45AB-B435-E988A2EBD5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3306116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AEC71-5591-45C3-929B-15FBF4108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FBA959-43EA-4CF2-A56D-B9B65B974C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2335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31632386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81519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0675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8994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1015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3787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2525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0098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6984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8380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7791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5528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4153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3908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8560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615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764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- 2025-04-24 19:03:04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Today we welcomed #TEAMPHLY’s children to our Home Office for #TakeYourChildToWorkDay! Our mini coworkers had a blast learning the ABCs of #insurance, creating arts and crafts, playing games, and exploring all kinds of fun activities throughout the day. 🥳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https://quintly-eu-image-storage.s3.amazonaws.com/d123f9c23f3abec6e562a564c92f236a/7156d6d8ce3ad5030f38f317faff1da7.jpg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114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26F1AC-03C1-431F-96BF-5FD1E78EA9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2039832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1A4B6-5A6C-462F-97A6-3624CFD04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797EE3-492D-4E40-8114-4927D26409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78996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31364752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30723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9464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6078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7404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5140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2557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110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4727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6907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0175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8790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0372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7587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4967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8547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26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- 2025-04-15 10:52:25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Please join us in congratulating #TEAMPHLY's newest Senior Vice President, Katie Jones! 👏
Read more 👉 bit.ly/42gEDkx #insurance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https://quintly-eu-image-storage.s3.amazonaws.com/d123f9c23f3abec6e562a564c92f236a/93901a9469dd445d83e86256b1d75734.jpg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67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9E6FB-3E1E-4BDA-9719-8484C7C4EF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948120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D8482-7285-4717-88AE-3B7027B0C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70E867-F071-468D-9D97-F3D09CAD19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2608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76432058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45958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8106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7450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2047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3074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8342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0762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7877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5721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9402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3532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8008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7622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5550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3345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902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- 2025-04-16 11:39:04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We’re always inspired by the local #nonprofits we get to connect with at the annual Philadelphia Eagles Care Summit at Lincoln Financial Field! 🦅🏈 
This PHLY-sponsored event brings together 100+ non-profit organizations from across the #Philadelphia region to share insights, build connections, and strengthen our community. During this year’s event, PHLY's Kevin McCabe spoke about how non-profits can try to effectively navigate today's evolving legal climate while still prioritizing their mission.  
A big thank you to everyone who joined us and for the meaningful work you do every day! 🙌 #insuranceindustry #supportnonprofits #communityservice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https://quintly-eu-image-storage.s3.amazonaws.com/d123f9c23f3abec6e562a564c92f236a/e8ba7058addad9864307b0582a22974e.jpg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850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8AF42F-D8B5-45E4-85F6-52CDE825C5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3951005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CBA77-69D1-4B25-903F-6FC5DAFB5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345272-466C-419B-B920-CD663422CF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3373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E5C51-4F1A-4C10-8C80-D0E328803F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57E60-F309-434C-8D89-C26437867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693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81D5A-F98D-4150-8BA7-46EDAF864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81EF43-CE78-40A9-BF84-460300AFA1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9184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173703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98340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900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71172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34855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45316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3559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9873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84907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54233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63422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42218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2893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477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6494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C1032-0ECA-4658-A192-5BC5ED2768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714514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4377F-DE7B-4364-B892-7708113B0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24ED74-B965-40D2-A6FE-138D7ED088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56291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5D420-24CC-4CE9-ADC2-499F8C2D43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21D6E6-3334-42FA-AD21-B885D7E4E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989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7A4B5-EFF2-440C-BA36-1CE4BF46E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61FD2D-62DE-470F-9E48-99F2FF80E6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16297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FF3CF-09C8-4E39-91CF-4A8C0F5819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D76D9-1BEE-4356-AADB-87910599A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712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BC0E9-3F74-432D-A3D1-15870F93D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C44EA6-5B12-423E-9AEB-00D798AC27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07227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D60A4-25C4-421B-A46E-167A70C394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36417-890D-4B34-8CDF-AAA588D24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999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D5EAD-08A4-4729-B963-911F59EC4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PHLY Twitter Mentions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E2B5C7-E331-44BF-8E40-414D249C86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43300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0819A-14D2-40CB-BB33-743C463AD0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80C78-636B-4055-8804-11D787AED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183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4E2EA-F3F3-476F-9378-DA7A746F0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A0C173-71EF-4EB6-ACEA-937BE20182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5350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42829885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195427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61540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51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@OneGoalGraduate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817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@SunFound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95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@TMNA_Services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962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@IBXRun10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709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@PFPmedia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382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D32B00-5BFD-42DE-8994-1E31B8CBFB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1440197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2F15F-536F-4195-8FB3-C1C71A84C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E7A9F5-0EF7-455A-B59D-12C4602C4C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462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827362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652807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721272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452558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400580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16574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003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- 2025-04-17 09:49:00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Our offices are closing at 3 p.m. today and will be closed on Friday, April 18th in preparation for the #Easter holiday. We hope you have a wonderful weekend! https://t.co/7e5AXBGFrD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795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- 2025-04-01 13:48:45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#TEAMPHLY had a great time connecting with students at the @OneGoalGraduate Texas Student Summit, sharing insights into exciting career opportunities in the insurance industry! 🧑‍🎓
🧵 https://t.co/859miayv6F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368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0491B-7070-48CC-BFD9-3270D32F42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2228710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CA338-1C31-400E-BA0F-F3FF99C96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729E7C-9E89-4DAC-BCEA-FDE43B892C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6758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749297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584701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226957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0575597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983673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57501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894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- 2025-04-16 15:11:33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We’re always inspired by the local #nonprofits we get to connect with at the annual @Eagles Care Summit at Lincoln Financial Field! 🦅🏈 This PHLY-sponsored event brings together 100+ non-profits from the Philadelphia region to share insights &amp;amp; build connections. 
🧵 https://t.co/A2xa7BKySM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970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- 2025-04-25 13:10:09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🌳 Happy #NationalArborDay! Since 2015, we’ve proudly partnered with @arborday to plant 80,000 trees each year in areas that need it most — totaling 650,000 trees (and counting!) across the country. 🌱🌎
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623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C9018-A94E-4701-BEF3-C2D7F8F2E1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31961207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9A53D-3038-4F58-A2EF-A846B3CCD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00E9A4-309A-423F-A225-3BFDD0A1CC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066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283874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191442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5251052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607471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713335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58847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473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- 2025-04-28 13:30:49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💬“𝘐 𝘭𝘰𝘷𝘦 𝘗𝘏𝘓𝘠 𝘧𝘰𝘳 𝘵𝘩𝘦 𝘳𝘦𝘭𝘢𝘵𝘪𝘰𝘯𝘴𝘩𝘪𝘱𝘴 𝘪𝘵 𝘩𝘢𝘴 𝘩𝘦𝘭𝘱𝘦𝘥 𝘮𝘦 𝘣𝘶𝘪𝘭𝘥 𝘢𝘯𝘥 𝘵𝘩𝘦 𝘴𝘵𝘳𝘰𝘯𝘨 𝘴𝘦𝘯𝘴𝘦 𝘰𝘧 𝘤𝘰𝘮𝘮𝘶𝘯𝘪𝘵𝘺 𝘪𝘵 𝘧𝘰𝘴𝘵𝘦𝘳𝘴” – PHLY Regional Sales Manager 
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3053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D868E-22C9-457B-941A-92286D77BE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41018140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8E2F1-0AF5-484F-87DD-5FEE54E24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457473-5D19-4DDC-813E-C384215FAD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9608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7091133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24519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46826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84803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00946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08468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54939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51565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61125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76954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92750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15393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8704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468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48477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237.06666666667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1925.9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15.154709941401 %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497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631290-E2A3-4F41-A360-5AFFFEE36E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21648933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E24C7-2BB1-48FF-9659-0B138A9CD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6A59B3-E94C-4001-B123-C2CF96ACDE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64305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D83885-E8F9-448C-903F-5ADE276B21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39730-88B3-441B-970B-3FEE97E29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8376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84500-C560-4743-AC46-69463D036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DB3206-FBE0-4891-BF7E-E6BFCAD37D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8749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73ECA3-5717-418D-B955-E03AD9E8F0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C067EF-02AA-4E82-9312-E9EE7517A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474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2C366-3CCA-4276-AF7F-A42802025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C09CC4-9BB8-40BE-ADF5-0ED023880B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84311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15291-AADE-4726-B771-F3F9B82C45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8CCCCB-E5D3-4200-8303-85AEBF961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9518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D9E8E-1240-45DD-8B5F-8BAE23432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7363C6-8FB0-42EE-B58C-5044B7B95A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7239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ED7507-FE8E-4D19-B592-4B9B27129F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1B20B-6BBF-42F0-B5E0-E28ED16F9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9000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BD5AF-E3E4-46D1-9C76-377A2F8D2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8438F4-0152-40C8-9248-E5EAE5BBFE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7497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7344858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299410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43530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04815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50667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55637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38443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17639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67535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5345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3868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Punlished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501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04/14/2025 13:48:52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04/14/2025 13:48:52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12.77410372433 %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330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04/15/2025 10:51:11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04/15/2025 10:51:11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10.238805970149 %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253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04/24/2025 14:36:55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04/24/2025 14:36:55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69.533359043579 %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027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04/08/2025 13:55:22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04/08/2025 13:55:22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12.588749317313 %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414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04/21/2025 14:38:37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04/21/2025 14:38:37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23.584628923438 %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863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AE7A62-9184-448E-9BBF-6F2EBBC907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8224685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FB301-405C-4990-B1C5-D3D482D78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947CDA-185E-4C82-A903-D6F07BCB9F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367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66166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36971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45446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43420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03628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30472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01548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9289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90540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77941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9154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394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phlyinsurance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816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E5AD75-E16C-47DD-B1E5-A798EECF60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2252508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F4BB5-4F90-46CD-8247-2FEC2B2E0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8ADF99-F3C5-4338-A517-0D12D601EF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06312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674529-59C3-453C-94EA-C949BCCE82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4B810-9F0E-4669-9825-BF606606F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077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6E823-87D8-4044-9915-FF983A4AD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Instagram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4AC300-45D4-4594-BEE7-E94D1A515D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65866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164226-5E05-4CB0-9BA5-E161810573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8891C-9813-40A3-BACA-BC4B10546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1658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5B12A-7337-4909-B720-370010F43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11D7CE-7E83-4732-A925-C0CA1698EC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36359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3A99D8-60EA-49BA-B4AE-1A11EAA52B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714D9-FD4A-4FD2-A439-BBD3CB3AF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2964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16CDA-074F-496B-9AA0-6F6141343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CA00F5-A0C4-4CAC-BEA4-8E3DA2E1F8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7759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5929F-F6CF-4A0B-94E6-31D9E796DE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04D229-9402-4ABE-8BF6-B771336A0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4646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3F678-11FD-43A0-AE9E-E99C0095C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412033-612D-4334-A40F-26AC1AFAAB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8393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8049972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6721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1271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8386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7628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1261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3886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2852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2506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5403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8325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5757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4372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8928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414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8872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779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05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04/14/2025 13:57:15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04/14/2025 13:57:15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893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04/30/2025 16:05:52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04/30/2025 16:05:52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08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04/16/2025 11:46:45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04/16/2025 11:46:45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825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04/24/2025 19:10:00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04/24/2025 19:10:00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942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04/03/2025 16:03:43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04/03/2025 16:03:43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719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D6987-FA0A-4CE1-975A-00CDAB2C1D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35445043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473F3-4D27-463B-9F64-683C0D50A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932434-B82F-4100-AEB1-7017EFC554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7680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40675918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113350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46275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43656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819570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351800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550555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189702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95820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118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97.81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282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1E2C25-0329-4613-98D6-71C5ED8E08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5790528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B3258-5E44-43EA-906D-669DC1B7E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9E7F90-37F4-41DB-B846-3A5409869C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5604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08952194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60021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8047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8291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707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7941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9351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2057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3898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010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- 2025-04-30 16:19:57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https://quintly-eu-image-storage.s3.amazonaws.com/c303562b672a3318c686cfcc37b7e67a/a7d03849d149b2e890d9432de30e84ce.jpg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103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- 2025-04-30 16:18:47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#TEAMPHLY got their steps in with a one-mile lunchtime walk 🚶🚶‍♀️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https://quintly-eu-image-storage.s3.amazonaws.com/c303562b672a3318c686cfcc37b7e67a/081253ec43af182b8dd8db04ef20a031.jpg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778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- 2025-04-30 16:15:18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https://quintly-eu-image-storage.s3.amazonaws.com/c303562b672a3318c686cfcc37b7e67a/7702f49fd35d624deb5e09aec914219d.jpg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877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CFBFF-6E30-4A00-AA03-B724D719C9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13889470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AA4B4-44A4-43B3-B01A-26850D571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03CE6B-380A-43A9-B183-7588E83051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6372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24559390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22906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7293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8542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2033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8561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0748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324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6109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704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- 2025-04-30 16:11:38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#TEAMPHLY celebrated #NationalWalkAtLunchDay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https://quintly-eu-image-storage.s3.amazonaws.com/c303562b672a3318c686cfcc37b7e67a/1e153f21e7059d5072537aabf90ac912.jpg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830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- 2025-04-28 16:20:27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https://quintly-eu-image-storage.s3.amazonaws.com/c303562b672a3318c686cfcc37b7e67a/f94f53924a8c010a4f1d75d630e9096d.jpg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571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576F4-8728-4736-BBF8-8F1AC92A7F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10430421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2213</Words>
  <Application>Microsoft Office PowerPoint</Application>
  <PresentationFormat>On-screen Show (4:3)</PresentationFormat>
  <Paragraphs>677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Calibri</vt:lpstr>
      <vt:lpstr>Arial</vt:lpstr>
      <vt:lpstr>quintly_template</vt:lpstr>
      <vt:lpstr>PHLY Social Media</vt:lpstr>
      <vt:lpstr>Overall Overall Audience | Philadelphia Insurance</vt:lpstr>
      <vt:lpstr>Facebook Facebook Key Metrics | Philadelphia Insurance</vt:lpstr>
      <vt:lpstr>Facebook Fans Gained | Philadelphia Insurance</vt:lpstr>
      <vt:lpstr>Facebook Average Interactions Per Facebook Post | Philadelphia Insurance</vt:lpstr>
      <vt:lpstr>Facebook Total Interactions Per Month | Philadelphia Insurance</vt:lpstr>
      <vt:lpstr>Facebook Facebook Impressions | Philadelphia Insurance</vt:lpstr>
      <vt:lpstr>Facebook Original Own Posts Table | Philadelphia Insurance - 1 of 6</vt:lpstr>
      <vt:lpstr>Facebook Original Own Posts Table | Philadelphia Insurance - 2 of 6</vt:lpstr>
      <vt:lpstr>Facebook Original Own Posts Table | Philadelphia Insurance - 3 of 6</vt:lpstr>
      <vt:lpstr>Facebook Original Own Posts Table | Philadelphia Insurance - 4 of 6</vt:lpstr>
      <vt:lpstr>Facebook Original Own Posts Table | Philadelphia Insurance - 5 of 6</vt:lpstr>
      <vt:lpstr>Facebook Original Own Posts Table | Philadelphia Insurance - 6 of 6</vt:lpstr>
      <vt:lpstr>Facebook Fan Demographics | Philadelphia Insurance</vt:lpstr>
      <vt:lpstr>Twitter Key Metrics Table | Philadelphia Insurance</vt:lpstr>
      <vt:lpstr>Twitter Twitter Followers Change | Philadelphia Insurance</vt:lpstr>
      <vt:lpstr>Twitter Average Interactions Per Tweet | Philadelphia Insurance</vt:lpstr>
      <vt:lpstr>Twitter Total Interactions Per Month | Philadelphia Insurance</vt:lpstr>
      <vt:lpstr>Twitter PHLY Twitter Mentions | Philadelphia Insurance</vt:lpstr>
      <vt:lpstr>Twitter Key Influencers | Philadelphia Insurance</vt:lpstr>
      <vt:lpstr>Twitter Own and Retweeted Tweets Table | Philadelphia Insurance - 1 of 3</vt:lpstr>
      <vt:lpstr>Twitter Own and Retweeted Tweets Table | Philadelphia Insurance - 2 of 3</vt:lpstr>
      <vt:lpstr>Twitter Own and Retweeted Tweets Table | Philadelphia Insurance - 3 of 3</vt:lpstr>
      <vt:lpstr>LinkedIn Key Metrics Table | Philadelphia Insurance</vt:lpstr>
      <vt:lpstr>LinkedIn LinkedIn Followers Change | Philadelphia Insurance</vt:lpstr>
      <vt:lpstr>LinkedIn Average Interactions Per LinkedIn Update | Philadelphia Insurance</vt:lpstr>
      <vt:lpstr>LinkedIn Total Interactions Per Month | Philadelphia Insurance</vt:lpstr>
      <vt:lpstr>LinkedIn Post Impressions | Philadelphia Insurance</vt:lpstr>
      <vt:lpstr>LinkedIn Posts Table | Philadelphia Insurance</vt:lpstr>
      <vt:lpstr>Instagram Key Metrics Table | Philadelphia Insurance</vt:lpstr>
      <vt:lpstr>Instagram Instagram Followers Change | Philadelphia Insurance</vt:lpstr>
      <vt:lpstr>Instagram Average Interactions Per Instagram Post | Philadelphia Insurance</vt:lpstr>
      <vt:lpstr>Instagram Total Interactions Per Month | Philadelphia Insurance</vt:lpstr>
      <vt:lpstr>Instagram Impressions | Philadelphia Insurance</vt:lpstr>
      <vt:lpstr>Instagram Posts Table | Philadelphia Insurance</vt:lpstr>
      <vt:lpstr>Instagram Stories Key Metrics Table | Philadelphia Insurance</vt:lpstr>
      <vt:lpstr>Instagram Stories Table  | Philadelphia Insurance - 1 of 2</vt:lpstr>
      <vt:lpstr>Instagram Stories Table  | Philadelphia Insurance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PHLY Social Media</dc:title>
  <dc:creator>Frederik Born</dc:creator>
  <cp:lastModifiedBy>Frederik Born</cp:lastModifiedBy>
  <cp:revision>1</cp:revision>
  <dcterms:created xsi:type="dcterms:W3CDTF">2025-05-09T15:41:46Z</dcterms:created>
  <dcterms:modified xsi:type="dcterms:W3CDTF">2025-05-09T15:42:45Z</dcterms:modified>
</cp:coreProperties>
</file>