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45748</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CC4B-4F12-963A-137926299D0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45748</c:v>
                </c:pt>
              </c:numCache>
            </c:numRef>
          </c:cat>
          <c:val>
            <c:numRef>
              <c:f>Sheet1!$C$2</c:f>
              <c:numCache>
                <c:formatCode>General</c:formatCode>
                <c:ptCount val="1"/>
                <c:pt idx="0">
                  <c:v>599</c:v>
                </c:pt>
              </c:numCache>
            </c:numRef>
          </c:val>
          <c:extLst>
            <c:ext xmlns:c16="http://schemas.microsoft.com/office/drawing/2014/chart" uri="{C3380CC4-5D6E-409C-BE32-E72D297353CC}">
              <c16:uniqueId val="{00000001-CC4B-4F12-963A-137926299D0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45748</c:v>
                </c:pt>
              </c:numCache>
            </c:numRef>
          </c:cat>
          <c:val>
            <c:numRef>
              <c:f>Sheet1!$D$2</c:f>
              <c:numCache>
                <c:formatCode>General</c:formatCode>
                <c:ptCount val="1"/>
                <c:pt idx="0">
                  <c:v>24293</c:v>
                </c:pt>
              </c:numCache>
            </c:numRef>
          </c:val>
          <c:extLst>
            <c:ext xmlns:c16="http://schemas.microsoft.com/office/drawing/2014/chart" uri="{C3380CC4-5D6E-409C-BE32-E72D297353CC}">
              <c16:uniqueId val="{00000002-CC4B-4F12-963A-137926299D0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45748</c:v>
                </c:pt>
              </c:numCache>
            </c:numRef>
          </c:cat>
          <c:val>
            <c:numRef>
              <c:f>Sheet1!$E$2</c:f>
              <c:numCache>
                <c:formatCode>General</c:formatCode>
                <c:ptCount val="1"/>
                <c:pt idx="0">
                  <c:v>289</c:v>
                </c:pt>
              </c:numCache>
            </c:numRef>
          </c:val>
          <c:extLst>
            <c:ext xmlns:c16="http://schemas.microsoft.com/office/drawing/2014/chart" uri="{C3380CC4-5D6E-409C-BE32-E72D297353CC}">
              <c16:uniqueId val="{00000003-CC4B-4F12-963A-137926299D00}"/>
            </c:ext>
          </c:extLst>
        </c:ser>
        <c:dLbls>
          <c:showLegendKey val="0"/>
          <c:showVal val="0"/>
          <c:showCatName val="0"/>
          <c:showSerName val="0"/>
          <c:showPercent val="0"/>
          <c:showBubbleSize val="0"/>
        </c:dLbls>
        <c:gapWidth val="219"/>
        <c:overlap val="-27"/>
        <c:axId val="383053576"/>
        <c:axId val="383050624"/>
      </c:barChart>
      <c:dateAx>
        <c:axId val="38305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50624"/>
        <c:crosses val="autoZero"/>
        <c:auto val="1"/>
        <c:lblOffset val="100"/>
        <c:baseTimeUnit val="days"/>
      </c:dateAx>
      <c:valAx>
        <c:axId val="38305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5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0</c:v>
                </c:pt>
              </c:numCache>
            </c:numRef>
          </c:val>
          <c:extLst>
            <c:ext xmlns:c16="http://schemas.microsoft.com/office/drawing/2014/chart" uri="{C3380CC4-5D6E-409C-BE32-E72D297353CC}">
              <c16:uniqueId val="{00000000-63A4-4F04-BE53-5E8C55A23091}"/>
            </c:ext>
          </c:extLst>
        </c:ser>
        <c:dLbls>
          <c:showLegendKey val="0"/>
          <c:showVal val="0"/>
          <c:showCatName val="0"/>
          <c:showSerName val="0"/>
          <c:showPercent val="0"/>
          <c:showBubbleSize val="0"/>
        </c:dLbls>
        <c:gapWidth val="219"/>
        <c:overlap val="-27"/>
        <c:axId val="382116264"/>
        <c:axId val="382116592"/>
      </c:barChart>
      <c:dateAx>
        <c:axId val="38211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16592"/>
        <c:crosses val="autoZero"/>
        <c:auto val="1"/>
        <c:lblOffset val="100"/>
        <c:baseTimeUnit val="months"/>
      </c:dateAx>
      <c:valAx>
        <c:axId val="38211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1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72-4EF6-9E94-D03C74ED2FD1}"/>
            </c:ext>
          </c:extLst>
        </c:ser>
        <c:dLbls>
          <c:showLegendKey val="0"/>
          <c:showVal val="0"/>
          <c:showCatName val="0"/>
          <c:showSerName val="0"/>
          <c:showPercent val="0"/>
          <c:showBubbleSize val="0"/>
        </c:dLbls>
        <c:gapWidth val="219"/>
        <c:overlap val="-27"/>
        <c:axId val="390366368"/>
        <c:axId val="390365056"/>
      </c:barChart>
      <c:dateAx>
        <c:axId val="39036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5056"/>
        <c:crosses val="autoZero"/>
        <c:auto val="1"/>
        <c:lblOffset val="100"/>
        <c:baseTimeUnit val="months"/>
      </c:dateAx>
      <c:valAx>
        <c:axId val="39036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530-4A38-ABE2-CE019617FBCF}"/>
            </c:ext>
          </c:extLst>
        </c:ser>
        <c:dLbls>
          <c:showLegendKey val="0"/>
          <c:showVal val="0"/>
          <c:showCatName val="0"/>
          <c:showSerName val="0"/>
          <c:showPercent val="0"/>
          <c:showBubbleSize val="0"/>
        </c:dLbls>
        <c:gapWidth val="219"/>
        <c:overlap val="-27"/>
        <c:axId val="391636072"/>
        <c:axId val="391633776"/>
      </c:barChart>
      <c:catAx>
        <c:axId val="39163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3776"/>
        <c:crosses val="autoZero"/>
        <c:auto val="1"/>
        <c:lblAlgn val="ctr"/>
        <c:lblOffset val="100"/>
        <c:noMultiLvlLbl val="0"/>
      </c:catAx>
      <c:valAx>
        <c:axId val="39163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12</c:v>
                </c:pt>
                <c:pt idx="5">
                  <c:v>0</c:v>
                </c:pt>
              </c:numCache>
            </c:numRef>
          </c:val>
          <c:extLst>
            <c:ext xmlns:c16="http://schemas.microsoft.com/office/drawing/2014/chart" uri="{C3380CC4-5D6E-409C-BE32-E72D297353CC}">
              <c16:uniqueId val="{00000000-74D5-4C65-B585-442818C935AB}"/>
            </c:ext>
          </c:extLst>
        </c:ser>
        <c:dLbls>
          <c:showLegendKey val="0"/>
          <c:showVal val="0"/>
          <c:showCatName val="0"/>
          <c:showSerName val="0"/>
          <c:showPercent val="0"/>
          <c:showBubbleSize val="0"/>
        </c:dLbls>
        <c:gapWidth val="219"/>
        <c:overlap val="-27"/>
        <c:axId val="390365384"/>
        <c:axId val="69626352"/>
      </c:barChart>
      <c:dateAx>
        <c:axId val="39036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6352"/>
        <c:crosses val="autoZero"/>
        <c:auto val="1"/>
        <c:lblOffset val="100"/>
        <c:baseTimeUnit val="months"/>
      </c:dateAx>
      <c:valAx>
        <c:axId val="6962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numCache>
            </c:numRef>
          </c:val>
          <c:extLst>
            <c:ext xmlns:c16="http://schemas.microsoft.com/office/drawing/2014/chart" uri="{C3380CC4-5D6E-409C-BE32-E72D297353CC}">
              <c16:uniqueId val="{00000000-42EB-4955-AC44-78DC22DE4DF7}"/>
            </c:ext>
          </c:extLst>
        </c:ser>
        <c:dLbls>
          <c:showLegendKey val="0"/>
          <c:showVal val="0"/>
          <c:showCatName val="0"/>
          <c:showSerName val="0"/>
          <c:showPercent val="0"/>
          <c:showBubbleSize val="0"/>
        </c:dLbls>
        <c:gapWidth val="219"/>
        <c:overlap val="-27"/>
        <c:axId val="486333624"/>
        <c:axId val="486341496"/>
      </c:barChart>
      <c:dateAx>
        <c:axId val="48633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41496"/>
        <c:crosses val="autoZero"/>
        <c:auto val="1"/>
        <c:lblOffset val="100"/>
        <c:baseTimeUnit val="months"/>
      </c:dateAx>
      <c:valAx>
        <c:axId val="48634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3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8D-4616-8066-D719428745A9}"/>
            </c:ext>
          </c:extLst>
        </c:ser>
        <c:dLbls>
          <c:showLegendKey val="0"/>
          <c:showVal val="0"/>
          <c:showCatName val="0"/>
          <c:showSerName val="0"/>
          <c:showPercent val="0"/>
          <c:showBubbleSize val="0"/>
        </c:dLbls>
        <c:gapWidth val="219"/>
        <c:overlap val="-27"/>
        <c:axId val="486345104"/>
        <c:axId val="486353632"/>
      </c:barChart>
      <c:dateAx>
        <c:axId val="48634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53632"/>
        <c:crosses val="autoZero"/>
        <c:auto val="1"/>
        <c:lblOffset val="100"/>
        <c:baseTimeUnit val="months"/>
      </c:dateAx>
      <c:valAx>
        <c:axId val="48635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4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8CD-495C-A570-A067E7A1855A}"/>
            </c:ext>
          </c:extLst>
        </c:ser>
        <c:dLbls>
          <c:showLegendKey val="0"/>
          <c:showVal val="0"/>
          <c:showCatName val="0"/>
          <c:showSerName val="0"/>
          <c:showPercent val="0"/>
          <c:showBubbleSize val="0"/>
        </c:dLbls>
        <c:gapWidth val="219"/>
        <c:overlap val="-27"/>
        <c:axId val="486345432"/>
        <c:axId val="486350352"/>
      </c:barChart>
      <c:catAx>
        <c:axId val="48634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50352"/>
        <c:crosses val="autoZero"/>
        <c:auto val="1"/>
        <c:lblAlgn val="ctr"/>
        <c:lblOffset val="100"/>
        <c:noMultiLvlLbl val="0"/>
      </c:catAx>
      <c:valAx>
        <c:axId val="48635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24</c:v>
                </c:pt>
              </c:numCache>
            </c:numRef>
          </c:val>
          <c:extLst>
            <c:ext xmlns:c16="http://schemas.microsoft.com/office/drawing/2014/chart" uri="{C3380CC4-5D6E-409C-BE32-E72D297353CC}">
              <c16:uniqueId val="{00000000-3EDD-403E-BE52-3A4EDB145CE7}"/>
            </c:ext>
          </c:extLst>
        </c:ser>
        <c:dLbls>
          <c:showLegendKey val="0"/>
          <c:showVal val="0"/>
          <c:showCatName val="0"/>
          <c:showSerName val="0"/>
          <c:showPercent val="0"/>
          <c:showBubbleSize val="0"/>
        </c:dLbls>
        <c:gapWidth val="219"/>
        <c:overlap val="-27"/>
        <c:axId val="492968760"/>
        <c:axId val="492969416"/>
      </c:barChart>
      <c:dateAx>
        <c:axId val="49296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69416"/>
        <c:crosses val="autoZero"/>
        <c:auto val="1"/>
        <c:lblOffset val="100"/>
        <c:baseTimeUnit val="months"/>
      </c:dateAx>
      <c:valAx>
        <c:axId val="49296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30</c:v>
                </c:pt>
                <c:pt idx="1">
                  <c:v>45</c:v>
                </c:pt>
                <c:pt idx="2">
                  <c:v>47</c:v>
                </c:pt>
                <c:pt idx="3">
                  <c:v>61</c:v>
                </c:pt>
                <c:pt idx="4">
                  <c:v>8</c:v>
                </c:pt>
              </c:numCache>
            </c:numRef>
          </c:val>
          <c:extLst>
            <c:ext xmlns:c16="http://schemas.microsoft.com/office/drawing/2014/chart" uri="{C3380CC4-5D6E-409C-BE32-E72D297353CC}">
              <c16:uniqueId val="{00000000-4ADA-41F4-B2B3-D265BFCCB3CD}"/>
            </c:ext>
          </c:extLst>
        </c:ser>
        <c:dLbls>
          <c:showLegendKey val="0"/>
          <c:showVal val="0"/>
          <c:showCatName val="0"/>
          <c:showSerName val="0"/>
          <c:showPercent val="0"/>
          <c:showBubbleSize val="0"/>
        </c:dLbls>
        <c:gapWidth val="219"/>
        <c:overlap val="-27"/>
        <c:axId val="492973352"/>
        <c:axId val="492967120"/>
      </c:barChart>
      <c:catAx>
        <c:axId val="49297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67120"/>
        <c:crosses val="autoZero"/>
        <c:auto val="1"/>
        <c:lblAlgn val="ctr"/>
        <c:lblOffset val="100"/>
        <c:noMultiLvlLbl val="0"/>
      </c:catAx>
      <c:valAx>
        <c:axId val="49296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7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399</c:v>
                </c:pt>
                <c:pt idx="1">
                  <c:v>544</c:v>
                </c:pt>
                <c:pt idx="2">
                  <c:v>619</c:v>
                </c:pt>
                <c:pt idx="3">
                  <c:v>795</c:v>
                </c:pt>
                <c:pt idx="4">
                  <c:v>8</c:v>
                </c:pt>
              </c:numCache>
            </c:numRef>
          </c:val>
          <c:extLst>
            <c:ext xmlns:c16="http://schemas.microsoft.com/office/drawing/2014/chart" uri="{C3380CC4-5D6E-409C-BE32-E72D297353CC}">
              <c16:uniqueId val="{00000000-C109-4E39-81B3-917E69FD7F08}"/>
            </c:ext>
          </c:extLst>
        </c:ser>
        <c:dLbls>
          <c:showLegendKey val="0"/>
          <c:showVal val="0"/>
          <c:showCatName val="0"/>
          <c:showSerName val="0"/>
          <c:showPercent val="0"/>
          <c:showBubbleSize val="0"/>
        </c:dLbls>
        <c:gapWidth val="219"/>
        <c:overlap val="-27"/>
        <c:axId val="492969088"/>
        <c:axId val="492977616"/>
      </c:barChart>
      <c:catAx>
        <c:axId val="49296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77616"/>
        <c:crosses val="autoZero"/>
        <c:auto val="1"/>
        <c:lblAlgn val="ctr"/>
        <c:lblOffset val="100"/>
        <c:noMultiLvlLbl val="0"/>
      </c:catAx>
      <c:valAx>
        <c:axId val="49297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6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2730</c:v>
                </c:pt>
              </c:numCache>
            </c:numRef>
          </c:val>
          <c:extLst>
            <c:ext xmlns:c16="http://schemas.microsoft.com/office/drawing/2014/chart" uri="{C3380CC4-5D6E-409C-BE32-E72D297353CC}">
              <c16:uniqueId val="{00000000-1B5B-4901-8B40-31935D73D8B8}"/>
            </c:ext>
          </c:extLst>
        </c:ser>
        <c:dLbls>
          <c:showLegendKey val="0"/>
          <c:showVal val="0"/>
          <c:showCatName val="0"/>
          <c:showSerName val="0"/>
          <c:showPercent val="0"/>
          <c:showBubbleSize val="0"/>
        </c:dLbls>
        <c:gapWidth val="219"/>
        <c:overlap val="-27"/>
        <c:axId val="492982208"/>
        <c:axId val="492979256"/>
      </c:barChart>
      <c:catAx>
        <c:axId val="49298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79256"/>
        <c:crosses val="autoZero"/>
        <c:auto val="1"/>
        <c:lblAlgn val="ctr"/>
        <c:lblOffset val="100"/>
        <c:noMultiLvlLbl val="0"/>
      </c:catAx>
      <c:valAx>
        <c:axId val="49297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8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2</c:v>
                </c:pt>
              </c:numCache>
            </c:numRef>
          </c:val>
          <c:extLst>
            <c:ext xmlns:c16="http://schemas.microsoft.com/office/drawing/2014/chart" uri="{C3380CC4-5D6E-409C-BE32-E72D297353CC}">
              <c16:uniqueId val="{00000000-3359-477F-934C-1D1262152EFF}"/>
            </c:ext>
          </c:extLst>
        </c:ser>
        <c:dLbls>
          <c:showLegendKey val="0"/>
          <c:showVal val="0"/>
          <c:showCatName val="0"/>
          <c:showSerName val="0"/>
          <c:showPercent val="0"/>
          <c:showBubbleSize val="0"/>
        </c:dLbls>
        <c:gapWidth val="219"/>
        <c:overlap val="-27"/>
        <c:axId val="388789072"/>
        <c:axId val="388793336"/>
      </c:barChart>
      <c:dateAx>
        <c:axId val="38878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93336"/>
        <c:crosses val="autoZero"/>
        <c:auto val="1"/>
        <c:lblOffset val="100"/>
        <c:baseTimeUnit val="months"/>
      </c:dateAx>
      <c:valAx>
        <c:axId val="38879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8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64F-4AB1-80B5-EEB593370C36}"/>
            </c:ext>
          </c:extLst>
        </c:ser>
        <c:dLbls>
          <c:showLegendKey val="0"/>
          <c:showVal val="0"/>
          <c:showCatName val="0"/>
          <c:showSerName val="0"/>
          <c:showPercent val="0"/>
          <c:showBubbleSize val="0"/>
        </c:dLbls>
        <c:gapWidth val="219"/>
        <c:overlap val="-27"/>
        <c:axId val="388794320"/>
        <c:axId val="388794648"/>
      </c:barChart>
      <c:dateAx>
        <c:axId val="38879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94648"/>
        <c:crosses val="autoZero"/>
        <c:auto val="1"/>
        <c:lblOffset val="100"/>
        <c:baseTimeUnit val="months"/>
      </c:dateAx>
      <c:valAx>
        <c:axId val="38879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9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81</c:v>
                </c:pt>
                <c:pt idx="3">
                  <c:v>82</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C42-4DA7-ABBB-C1317F015A08}"/>
            </c:ext>
          </c:extLst>
        </c:ser>
        <c:dLbls>
          <c:showLegendKey val="0"/>
          <c:showVal val="0"/>
          <c:showCatName val="0"/>
          <c:showSerName val="0"/>
          <c:showPercent val="0"/>
          <c:showBubbleSize val="0"/>
        </c:dLbls>
        <c:gapWidth val="219"/>
        <c:overlap val="-27"/>
        <c:axId val="69624384"/>
        <c:axId val="69630616"/>
      </c:barChart>
      <c:catAx>
        <c:axId val="6962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30616"/>
        <c:crosses val="autoZero"/>
        <c:auto val="1"/>
        <c:lblAlgn val="ctr"/>
        <c:lblOffset val="100"/>
        <c:noMultiLvlLbl val="0"/>
      </c:catAx>
      <c:valAx>
        <c:axId val="6963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numCache>
            </c:numRef>
          </c:val>
          <c:extLst>
            <c:ext xmlns:c16="http://schemas.microsoft.com/office/drawing/2014/chart" uri="{C3380CC4-5D6E-409C-BE32-E72D297353CC}">
              <c16:uniqueId val="{00000000-6692-4839-9AD1-FBB3BC23ACA1}"/>
            </c:ext>
          </c:extLst>
        </c:ser>
        <c:dLbls>
          <c:showLegendKey val="0"/>
          <c:showVal val="0"/>
          <c:showCatName val="0"/>
          <c:showSerName val="0"/>
          <c:showPercent val="0"/>
          <c:showBubbleSize val="0"/>
        </c:dLbls>
        <c:gapWidth val="219"/>
        <c:overlap val="-27"/>
        <c:axId val="69624056"/>
        <c:axId val="69624712"/>
      </c:barChart>
      <c:dateAx>
        <c:axId val="6962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4712"/>
        <c:crosses val="autoZero"/>
        <c:auto val="1"/>
        <c:lblOffset val="100"/>
        <c:baseTimeUnit val="months"/>
      </c:dateAx>
      <c:valAx>
        <c:axId val="6962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2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4B38-D9DB-4E26-B7A7-4D1497D36DB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FFA409D-9D68-4446-934C-0ABF2F41BB4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27385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791A-6810-41D4-91A1-3C4411C0D1C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2E55562-CA86-4156-A795-7014EDC96C68}"/>
              </a:ext>
            </a:extLst>
          </p:cNvPr>
          <p:cNvGraphicFramePr>
            <a:graphicFrameLocks noGrp="1"/>
          </p:cNvGraphicFramePr>
          <p:nvPr>
            <p:ph type="chart" sz="quarter" idx="13"/>
            <p:extLst>
              <p:ext uri="{D42A27DB-BD31-4B8C-83A1-F6EECF244321}">
                <p14:modId xmlns:p14="http://schemas.microsoft.com/office/powerpoint/2010/main" val="739758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DAEBB-F13A-49E6-AF8C-C83546E3D8A6}"/>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4AA1F6B1-657E-403C-BB6D-07362B8E3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607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8C48-153C-41E5-8BC3-1C4D15B7CA5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DAF24C9-3F87-4E99-A6D0-DDC3C1DE9921}"/>
              </a:ext>
            </a:extLst>
          </p:cNvPr>
          <p:cNvGraphicFramePr>
            <a:graphicFrameLocks noGrp="1"/>
          </p:cNvGraphicFramePr>
          <p:nvPr>
            <p:ph type="tbl" sz="quarter" idx="13"/>
            <p:extLst>
              <p:ext uri="{D42A27DB-BD31-4B8C-83A1-F6EECF244321}">
                <p14:modId xmlns:p14="http://schemas.microsoft.com/office/powerpoint/2010/main" val="311699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63975604"/>
                    </a:ext>
                  </a:extLst>
                </a:gridCol>
                <a:gridCol w="905256">
                  <a:extLst>
                    <a:ext uri="{9D8B030D-6E8A-4147-A177-3AD203B41FA5}">
                      <a16:colId xmlns:a16="http://schemas.microsoft.com/office/drawing/2014/main" val="3823882682"/>
                    </a:ext>
                  </a:extLst>
                </a:gridCol>
                <a:gridCol w="905256">
                  <a:extLst>
                    <a:ext uri="{9D8B030D-6E8A-4147-A177-3AD203B41FA5}">
                      <a16:colId xmlns:a16="http://schemas.microsoft.com/office/drawing/2014/main" val="2636764744"/>
                    </a:ext>
                  </a:extLst>
                </a:gridCol>
                <a:gridCol w="905256">
                  <a:extLst>
                    <a:ext uri="{9D8B030D-6E8A-4147-A177-3AD203B41FA5}">
                      <a16:colId xmlns:a16="http://schemas.microsoft.com/office/drawing/2014/main" val="1964580593"/>
                    </a:ext>
                  </a:extLst>
                </a:gridCol>
                <a:gridCol w="905256">
                  <a:extLst>
                    <a:ext uri="{9D8B030D-6E8A-4147-A177-3AD203B41FA5}">
                      <a16:colId xmlns:a16="http://schemas.microsoft.com/office/drawing/2014/main" val="1131956119"/>
                    </a:ext>
                  </a:extLst>
                </a:gridCol>
                <a:gridCol w="905256">
                  <a:extLst>
                    <a:ext uri="{9D8B030D-6E8A-4147-A177-3AD203B41FA5}">
                      <a16:colId xmlns:a16="http://schemas.microsoft.com/office/drawing/2014/main" val="3690588167"/>
                    </a:ext>
                  </a:extLst>
                </a:gridCol>
                <a:gridCol w="905256">
                  <a:extLst>
                    <a:ext uri="{9D8B030D-6E8A-4147-A177-3AD203B41FA5}">
                      <a16:colId xmlns:a16="http://schemas.microsoft.com/office/drawing/2014/main" val="3746245668"/>
                    </a:ext>
                  </a:extLst>
                </a:gridCol>
                <a:gridCol w="905256">
                  <a:extLst>
                    <a:ext uri="{9D8B030D-6E8A-4147-A177-3AD203B41FA5}">
                      <a16:colId xmlns:a16="http://schemas.microsoft.com/office/drawing/2014/main" val="1062508571"/>
                    </a:ext>
                  </a:extLst>
                </a:gridCol>
                <a:gridCol w="905256">
                  <a:extLst>
                    <a:ext uri="{9D8B030D-6E8A-4147-A177-3AD203B41FA5}">
                      <a16:colId xmlns:a16="http://schemas.microsoft.com/office/drawing/2014/main" val="364372192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5094734"/>
                  </a:ext>
                </a:extLst>
              </a:tr>
              <a:tr h="370840">
                <a:tc>
                  <a:txBody>
                    <a:bodyPr/>
                    <a:lstStyle/>
                    <a:p>
                      <a:r>
                        <a:rPr lang="en-US" sz="1000"/>
                        <a:t>502</a:t>
                      </a:r>
                    </a:p>
                  </a:txBody>
                  <a:tcPr/>
                </a:tc>
                <a:tc>
                  <a:txBody>
                    <a:bodyPr/>
                    <a:lstStyle/>
                    <a:p>
                      <a:r>
                        <a:rPr lang="en-US" sz="1000"/>
                        <a:t>-1</a:t>
                      </a:r>
                    </a:p>
                  </a:txBody>
                  <a:tcPr/>
                </a:tc>
                <a:tc>
                  <a:txBody>
                    <a:bodyPr/>
                    <a:lstStyle/>
                    <a:p>
                      <a:r>
                        <a:rPr lang="en-US" sz="1000"/>
                        <a:t>13</a:t>
                      </a:r>
                    </a:p>
                  </a:txBody>
                  <a:tcPr/>
                </a:tc>
                <a:tc>
                  <a:txBody>
                    <a:bodyPr/>
                    <a:lstStyle/>
                    <a:p>
                      <a:r>
                        <a:rPr lang="en-US" sz="1000"/>
                        <a:t>39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0.6129 %</a:t>
                      </a:r>
                    </a:p>
                  </a:txBody>
                  <a:tcPr/>
                </a:tc>
                <a:tc>
                  <a:txBody>
                    <a:bodyPr/>
                    <a:lstStyle/>
                    <a:p>
                      <a:r>
                        <a:rPr lang="en-US" sz="1000"/>
                        <a:t>0.0 %</a:t>
                      </a:r>
                    </a:p>
                  </a:txBody>
                  <a:tcPr/>
                </a:tc>
                <a:extLst>
                  <a:ext uri="{0D108BD9-81ED-4DB2-BD59-A6C34878D82A}">
                    <a16:rowId xmlns:a16="http://schemas.microsoft.com/office/drawing/2014/main" val="204565225"/>
                  </a:ext>
                </a:extLst>
              </a:tr>
            </a:tbl>
          </a:graphicData>
        </a:graphic>
      </p:graphicFrame>
      <p:sp>
        <p:nvSpPr>
          <p:cNvPr id="4" name="Text Placeholder 3">
            <a:extLst>
              <a:ext uri="{FF2B5EF4-FFF2-40B4-BE49-F238E27FC236}">
                <a16:creationId xmlns:a16="http://schemas.microsoft.com/office/drawing/2014/main" id="{F1784B0A-C54A-4BC0-BE33-362CAEB1437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25675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6FCA1-E34B-4489-99BA-117058523C14}"/>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887E3C6F-4FD7-4CC9-A2CC-1A5D6333FE64}"/>
              </a:ext>
            </a:extLst>
          </p:cNvPr>
          <p:cNvGraphicFramePr>
            <a:graphicFrameLocks noGrp="1"/>
          </p:cNvGraphicFramePr>
          <p:nvPr>
            <p:ph type="chart" sz="quarter" idx="13"/>
            <p:extLst>
              <p:ext uri="{D42A27DB-BD31-4B8C-83A1-F6EECF244321}">
                <p14:modId xmlns:p14="http://schemas.microsoft.com/office/powerpoint/2010/main" val="3350414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96904A-7172-44F4-BD96-9E5F2BCA5BC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E8EB801-844E-41C7-8CFC-CC2D331A6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934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6783-2023-4D82-A950-0C1B3A0242B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B0C1172-4827-468A-AC74-34E92B97932F}"/>
              </a:ext>
            </a:extLst>
          </p:cNvPr>
          <p:cNvGraphicFramePr>
            <a:graphicFrameLocks noGrp="1"/>
          </p:cNvGraphicFramePr>
          <p:nvPr>
            <p:ph type="chart" sz="quarter" idx="13"/>
            <p:extLst>
              <p:ext uri="{D42A27DB-BD31-4B8C-83A1-F6EECF244321}">
                <p14:modId xmlns:p14="http://schemas.microsoft.com/office/powerpoint/2010/main" val="41760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DEE91-26FE-4A17-A066-5B9FA3EF00D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89A084-35BA-4706-B22B-3BDAF2C66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36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9B12B-D96E-4833-9224-FA57EC5140AD}"/>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1C61C6EA-94A7-41DB-B65D-8CF128545E90}"/>
              </a:ext>
            </a:extLst>
          </p:cNvPr>
          <p:cNvGraphicFramePr>
            <a:graphicFrameLocks noGrp="1"/>
          </p:cNvGraphicFramePr>
          <p:nvPr>
            <p:ph type="chart" sz="quarter" idx="13"/>
            <p:extLst>
              <p:ext uri="{D42A27DB-BD31-4B8C-83A1-F6EECF244321}">
                <p14:modId xmlns:p14="http://schemas.microsoft.com/office/powerpoint/2010/main" val="989791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80ED9-2077-4EF4-952A-A81BD3C2DB8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0E5926E-6AFA-4494-B93D-4CB9E91555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308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25623-3C64-46B4-B29A-5D31A0AB4BC6}"/>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FB888E2-BB1B-4040-89AF-67896DACEC3E}"/>
              </a:ext>
            </a:extLst>
          </p:cNvPr>
          <p:cNvGraphicFramePr>
            <a:graphicFrameLocks noGrp="1"/>
          </p:cNvGraphicFramePr>
          <p:nvPr>
            <p:ph type="chart" sz="quarter" idx="13"/>
            <p:extLst>
              <p:ext uri="{D42A27DB-BD31-4B8C-83A1-F6EECF244321}">
                <p14:modId xmlns:p14="http://schemas.microsoft.com/office/powerpoint/2010/main" val="1520071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7F21F-7D4A-416B-A480-9936747F592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D2498DD-C1F0-4BDA-9C3B-A16F3C967A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0224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6D75-811F-4345-83F8-80D89388CFB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58927C13-964E-47DD-8824-892AD1426331}"/>
              </a:ext>
            </a:extLst>
          </p:cNvPr>
          <p:cNvGraphicFramePr>
            <a:graphicFrameLocks noGrp="1"/>
          </p:cNvGraphicFramePr>
          <p:nvPr>
            <p:ph type="tbl" sz="quarter" idx="13"/>
            <p:extLst>
              <p:ext uri="{D42A27DB-BD31-4B8C-83A1-F6EECF244321}">
                <p14:modId xmlns:p14="http://schemas.microsoft.com/office/powerpoint/2010/main" val="322319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9325626"/>
                    </a:ext>
                  </a:extLst>
                </a:gridCol>
                <a:gridCol w="1481328">
                  <a:extLst>
                    <a:ext uri="{9D8B030D-6E8A-4147-A177-3AD203B41FA5}">
                      <a16:colId xmlns:a16="http://schemas.microsoft.com/office/drawing/2014/main" val="1622269327"/>
                    </a:ext>
                  </a:extLst>
                </a:gridCol>
                <a:gridCol w="329184">
                  <a:extLst>
                    <a:ext uri="{9D8B030D-6E8A-4147-A177-3AD203B41FA5}">
                      <a16:colId xmlns:a16="http://schemas.microsoft.com/office/drawing/2014/main" val="449148936"/>
                    </a:ext>
                  </a:extLst>
                </a:gridCol>
                <a:gridCol w="329184">
                  <a:extLst>
                    <a:ext uri="{9D8B030D-6E8A-4147-A177-3AD203B41FA5}">
                      <a16:colId xmlns:a16="http://schemas.microsoft.com/office/drawing/2014/main" val="2707452281"/>
                    </a:ext>
                  </a:extLst>
                </a:gridCol>
                <a:gridCol w="329184">
                  <a:extLst>
                    <a:ext uri="{9D8B030D-6E8A-4147-A177-3AD203B41FA5}">
                      <a16:colId xmlns:a16="http://schemas.microsoft.com/office/drawing/2014/main" val="1757472142"/>
                    </a:ext>
                  </a:extLst>
                </a:gridCol>
                <a:gridCol w="329184">
                  <a:extLst>
                    <a:ext uri="{9D8B030D-6E8A-4147-A177-3AD203B41FA5}">
                      <a16:colId xmlns:a16="http://schemas.microsoft.com/office/drawing/2014/main" val="6277877"/>
                    </a:ext>
                  </a:extLst>
                </a:gridCol>
                <a:gridCol w="329184">
                  <a:extLst>
                    <a:ext uri="{9D8B030D-6E8A-4147-A177-3AD203B41FA5}">
                      <a16:colId xmlns:a16="http://schemas.microsoft.com/office/drawing/2014/main" val="1704722211"/>
                    </a:ext>
                  </a:extLst>
                </a:gridCol>
                <a:gridCol w="329184">
                  <a:extLst>
                    <a:ext uri="{9D8B030D-6E8A-4147-A177-3AD203B41FA5}">
                      <a16:colId xmlns:a16="http://schemas.microsoft.com/office/drawing/2014/main" val="3289898672"/>
                    </a:ext>
                  </a:extLst>
                </a:gridCol>
                <a:gridCol w="329184">
                  <a:extLst>
                    <a:ext uri="{9D8B030D-6E8A-4147-A177-3AD203B41FA5}">
                      <a16:colId xmlns:a16="http://schemas.microsoft.com/office/drawing/2014/main" val="470651514"/>
                    </a:ext>
                  </a:extLst>
                </a:gridCol>
                <a:gridCol w="329184">
                  <a:extLst>
                    <a:ext uri="{9D8B030D-6E8A-4147-A177-3AD203B41FA5}">
                      <a16:colId xmlns:a16="http://schemas.microsoft.com/office/drawing/2014/main" val="3038343301"/>
                    </a:ext>
                  </a:extLst>
                </a:gridCol>
                <a:gridCol w="329184">
                  <a:extLst>
                    <a:ext uri="{9D8B030D-6E8A-4147-A177-3AD203B41FA5}">
                      <a16:colId xmlns:a16="http://schemas.microsoft.com/office/drawing/2014/main" val="1372504495"/>
                    </a:ext>
                  </a:extLst>
                </a:gridCol>
                <a:gridCol w="329184">
                  <a:extLst>
                    <a:ext uri="{9D8B030D-6E8A-4147-A177-3AD203B41FA5}">
                      <a16:colId xmlns:a16="http://schemas.microsoft.com/office/drawing/2014/main" val="3231196190"/>
                    </a:ext>
                  </a:extLst>
                </a:gridCol>
                <a:gridCol w="329184">
                  <a:extLst>
                    <a:ext uri="{9D8B030D-6E8A-4147-A177-3AD203B41FA5}">
                      <a16:colId xmlns:a16="http://schemas.microsoft.com/office/drawing/2014/main" val="963512524"/>
                    </a:ext>
                  </a:extLst>
                </a:gridCol>
                <a:gridCol w="329184">
                  <a:extLst>
                    <a:ext uri="{9D8B030D-6E8A-4147-A177-3AD203B41FA5}">
                      <a16:colId xmlns:a16="http://schemas.microsoft.com/office/drawing/2014/main" val="3042063582"/>
                    </a:ext>
                  </a:extLst>
                </a:gridCol>
                <a:gridCol w="329184">
                  <a:extLst>
                    <a:ext uri="{9D8B030D-6E8A-4147-A177-3AD203B41FA5}">
                      <a16:colId xmlns:a16="http://schemas.microsoft.com/office/drawing/2014/main" val="3038369159"/>
                    </a:ext>
                  </a:extLst>
                </a:gridCol>
                <a:gridCol w="329184">
                  <a:extLst>
                    <a:ext uri="{9D8B030D-6E8A-4147-A177-3AD203B41FA5}">
                      <a16:colId xmlns:a16="http://schemas.microsoft.com/office/drawing/2014/main" val="361168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6734417"/>
                  </a:ext>
                </a:extLst>
              </a:tr>
            </a:tbl>
          </a:graphicData>
        </a:graphic>
      </p:graphicFrame>
      <p:sp>
        <p:nvSpPr>
          <p:cNvPr id="4" name="Text Placeholder 3">
            <a:extLst>
              <a:ext uri="{FF2B5EF4-FFF2-40B4-BE49-F238E27FC236}">
                <a16:creationId xmlns:a16="http://schemas.microsoft.com/office/drawing/2014/main" id="{99C8BF34-0A21-4CA0-9380-C8D0DF3854F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28433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4A5B-AEC2-4748-B052-86721C06410E}"/>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E0546F86-DC84-432A-9C76-61602271AAB4}"/>
              </a:ext>
            </a:extLst>
          </p:cNvPr>
          <p:cNvGraphicFramePr>
            <a:graphicFrameLocks noGrp="1"/>
          </p:cNvGraphicFramePr>
          <p:nvPr>
            <p:ph type="tbl" sz="quarter" idx="13"/>
            <p:extLst>
              <p:ext uri="{D42A27DB-BD31-4B8C-83A1-F6EECF244321}">
                <p14:modId xmlns:p14="http://schemas.microsoft.com/office/powerpoint/2010/main" val="336351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1578285"/>
                    </a:ext>
                  </a:extLst>
                </a:gridCol>
                <a:gridCol w="1481328">
                  <a:extLst>
                    <a:ext uri="{9D8B030D-6E8A-4147-A177-3AD203B41FA5}">
                      <a16:colId xmlns:a16="http://schemas.microsoft.com/office/drawing/2014/main" val="2212947035"/>
                    </a:ext>
                  </a:extLst>
                </a:gridCol>
                <a:gridCol w="329184">
                  <a:extLst>
                    <a:ext uri="{9D8B030D-6E8A-4147-A177-3AD203B41FA5}">
                      <a16:colId xmlns:a16="http://schemas.microsoft.com/office/drawing/2014/main" val="4177773469"/>
                    </a:ext>
                  </a:extLst>
                </a:gridCol>
                <a:gridCol w="329184">
                  <a:extLst>
                    <a:ext uri="{9D8B030D-6E8A-4147-A177-3AD203B41FA5}">
                      <a16:colId xmlns:a16="http://schemas.microsoft.com/office/drawing/2014/main" val="1871291528"/>
                    </a:ext>
                  </a:extLst>
                </a:gridCol>
                <a:gridCol w="329184">
                  <a:extLst>
                    <a:ext uri="{9D8B030D-6E8A-4147-A177-3AD203B41FA5}">
                      <a16:colId xmlns:a16="http://schemas.microsoft.com/office/drawing/2014/main" val="629352305"/>
                    </a:ext>
                  </a:extLst>
                </a:gridCol>
                <a:gridCol w="329184">
                  <a:extLst>
                    <a:ext uri="{9D8B030D-6E8A-4147-A177-3AD203B41FA5}">
                      <a16:colId xmlns:a16="http://schemas.microsoft.com/office/drawing/2014/main" val="163236549"/>
                    </a:ext>
                  </a:extLst>
                </a:gridCol>
                <a:gridCol w="329184">
                  <a:extLst>
                    <a:ext uri="{9D8B030D-6E8A-4147-A177-3AD203B41FA5}">
                      <a16:colId xmlns:a16="http://schemas.microsoft.com/office/drawing/2014/main" val="2888937238"/>
                    </a:ext>
                  </a:extLst>
                </a:gridCol>
                <a:gridCol w="329184">
                  <a:extLst>
                    <a:ext uri="{9D8B030D-6E8A-4147-A177-3AD203B41FA5}">
                      <a16:colId xmlns:a16="http://schemas.microsoft.com/office/drawing/2014/main" val="2620698847"/>
                    </a:ext>
                  </a:extLst>
                </a:gridCol>
                <a:gridCol w="329184">
                  <a:extLst>
                    <a:ext uri="{9D8B030D-6E8A-4147-A177-3AD203B41FA5}">
                      <a16:colId xmlns:a16="http://schemas.microsoft.com/office/drawing/2014/main" val="817843536"/>
                    </a:ext>
                  </a:extLst>
                </a:gridCol>
                <a:gridCol w="329184">
                  <a:extLst>
                    <a:ext uri="{9D8B030D-6E8A-4147-A177-3AD203B41FA5}">
                      <a16:colId xmlns:a16="http://schemas.microsoft.com/office/drawing/2014/main" val="226101728"/>
                    </a:ext>
                  </a:extLst>
                </a:gridCol>
                <a:gridCol w="329184">
                  <a:extLst>
                    <a:ext uri="{9D8B030D-6E8A-4147-A177-3AD203B41FA5}">
                      <a16:colId xmlns:a16="http://schemas.microsoft.com/office/drawing/2014/main" val="1964876114"/>
                    </a:ext>
                  </a:extLst>
                </a:gridCol>
                <a:gridCol w="329184">
                  <a:extLst>
                    <a:ext uri="{9D8B030D-6E8A-4147-A177-3AD203B41FA5}">
                      <a16:colId xmlns:a16="http://schemas.microsoft.com/office/drawing/2014/main" val="1399860528"/>
                    </a:ext>
                  </a:extLst>
                </a:gridCol>
                <a:gridCol w="329184">
                  <a:extLst>
                    <a:ext uri="{9D8B030D-6E8A-4147-A177-3AD203B41FA5}">
                      <a16:colId xmlns:a16="http://schemas.microsoft.com/office/drawing/2014/main" val="1110456025"/>
                    </a:ext>
                  </a:extLst>
                </a:gridCol>
                <a:gridCol w="329184">
                  <a:extLst>
                    <a:ext uri="{9D8B030D-6E8A-4147-A177-3AD203B41FA5}">
                      <a16:colId xmlns:a16="http://schemas.microsoft.com/office/drawing/2014/main" val="3867227284"/>
                    </a:ext>
                  </a:extLst>
                </a:gridCol>
                <a:gridCol w="329184">
                  <a:extLst>
                    <a:ext uri="{9D8B030D-6E8A-4147-A177-3AD203B41FA5}">
                      <a16:colId xmlns:a16="http://schemas.microsoft.com/office/drawing/2014/main" val="3778592220"/>
                    </a:ext>
                  </a:extLst>
                </a:gridCol>
                <a:gridCol w="329184">
                  <a:extLst>
                    <a:ext uri="{9D8B030D-6E8A-4147-A177-3AD203B41FA5}">
                      <a16:colId xmlns:a16="http://schemas.microsoft.com/office/drawing/2014/main" val="402064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934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- 2025-04-30 16:00:55</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Senior Vice President of Inland Marine, Ben Tuttle, who was elected Vice Chair and Officer of the Inland Marine Underwriters Association (IMUA)! 👏
Ben is an active member of IMUA, representing Tokio Marine America. Nine members of our team recently attended the 94th annual IMUA Conference in Bonita Springs, FL, where they connected with other inland marine professionals, gained insights into the latest trends in the marketplace, and participated in a volunteer event supporting Rise Against Hunger. 
We are so proud of Ben and his role as a leader in the inland marine industry! Interested in working with Ben and our incredible team? We're looking for a Senior Ocean Cargo Underwriting Specialist to join us. 
🔗 Check out our opening and apply today: https://bit.ly/3FldiEA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https://quintly-eu-image-storage.s3.amazonaws.com/e33bbb9956bb05844e7317a82c09a400/8902571724a9c46a17e06c237a5735ec.jpg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55993709"/>
                  </a:ext>
                </a:extLst>
              </a:tr>
            </a:tbl>
          </a:graphicData>
        </a:graphic>
      </p:graphicFrame>
      <p:sp>
        <p:nvSpPr>
          <p:cNvPr id="4" name="Text Placeholder 3">
            <a:extLst>
              <a:ext uri="{FF2B5EF4-FFF2-40B4-BE49-F238E27FC236}">
                <a16:creationId xmlns:a16="http://schemas.microsoft.com/office/drawing/2014/main" id="{727F37AD-F5F6-4BCB-86CB-677C680CB6DE}"/>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056209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9F0DC-A7D4-444D-B96C-528406C80115}"/>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CA6B27F-55DC-4CFD-9572-EF3CB5BAF66F}"/>
              </a:ext>
            </a:extLst>
          </p:cNvPr>
          <p:cNvGraphicFramePr>
            <a:graphicFrameLocks noGrp="1"/>
          </p:cNvGraphicFramePr>
          <p:nvPr>
            <p:ph type="tbl" sz="quarter" idx="13"/>
            <p:extLst>
              <p:ext uri="{D42A27DB-BD31-4B8C-83A1-F6EECF244321}">
                <p14:modId xmlns:p14="http://schemas.microsoft.com/office/powerpoint/2010/main" val="360465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64272491"/>
                    </a:ext>
                  </a:extLst>
                </a:gridCol>
                <a:gridCol w="1481328">
                  <a:extLst>
                    <a:ext uri="{9D8B030D-6E8A-4147-A177-3AD203B41FA5}">
                      <a16:colId xmlns:a16="http://schemas.microsoft.com/office/drawing/2014/main" val="339241297"/>
                    </a:ext>
                  </a:extLst>
                </a:gridCol>
                <a:gridCol w="329184">
                  <a:extLst>
                    <a:ext uri="{9D8B030D-6E8A-4147-A177-3AD203B41FA5}">
                      <a16:colId xmlns:a16="http://schemas.microsoft.com/office/drawing/2014/main" val="2900078650"/>
                    </a:ext>
                  </a:extLst>
                </a:gridCol>
                <a:gridCol w="329184">
                  <a:extLst>
                    <a:ext uri="{9D8B030D-6E8A-4147-A177-3AD203B41FA5}">
                      <a16:colId xmlns:a16="http://schemas.microsoft.com/office/drawing/2014/main" val="2982355215"/>
                    </a:ext>
                  </a:extLst>
                </a:gridCol>
                <a:gridCol w="329184">
                  <a:extLst>
                    <a:ext uri="{9D8B030D-6E8A-4147-A177-3AD203B41FA5}">
                      <a16:colId xmlns:a16="http://schemas.microsoft.com/office/drawing/2014/main" val="2880716917"/>
                    </a:ext>
                  </a:extLst>
                </a:gridCol>
                <a:gridCol w="329184">
                  <a:extLst>
                    <a:ext uri="{9D8B030D-6E8A-4147-A177-3AD203B41FA5}">
                      <a16:colId xmlns:a16="http://schemas.microsoft.com/office/drawing/2014/main" val="4143157634"/>
                    </a:ext>
                  </a:extLst>
                </a:gridCol>
                <a:gridCol w="329184">
                  <a:extLst>
                    <a:ext uri="{9D8B030D-6E8A-4147-A177-3AD203B41FA5}">
                      <a16:colId xmlns:a16="http://schemas.microsoft.com/office/drawing/2014/main" val="4284452476"/>
                    </a:ext>
                  </a:extLst>
                </a:gridCol>
                <a:gridCol w="329184">
                  <a:extLst>
                    <a:ext uri="{9D8B030D-6E8A-4147-A177-3AD203B41FA5}">
                      <a16:colId xmlns:a16="http://schemas.microsoft.com/office/drawing/2014/main" val="1740506557"/>
                    </a:ext>
                  </a:extLst>
                </a:gridCol>
                <a:gridCol w="329184">
                  <a:extLst>
                    <a:ext uri="{9D8B030D-6E8A-4147-A177-3AD203B41FA5}">
                      <a16:colId xmlns:a16="http://schemas.microsoft.com/office/drawing/2014/main" val="4000223831"/>
                    </a:ext>
                  </a:extLst>
                </a:gridCol>
                <a:gridCol w="329184">
                  <a:extLst>
                    <a:ext uri="{9D8B030D-6E8A-4147-A177-3AD203B41FA5}">
                      <a16:colId xmlns:a16="http://schemas.microsoft.com/office/drawing/2014/main" val="1701023425"/>
                    </a:ext>
                  </a:extLst>
                </a:gridCol>
                <a:gridCol w="329184">
                  <a:extLst>
                    <a:ext uri="{9D8B030D-6E8A-4147-A177-3AD203B41FA5}">
                      <a16:colId xmlns:a16="http://schemas.microsoft.com/office/drawing/2014/main" val="369758414"/>
                    </a:ext>
                  </a:extLst>
                </a:gridCol>
                <a:gridCol w="329184">
                  <a:extLst>
                    <a:ext uri="{9D8B030D-6E8A-4147-A177-3AD203B41FA5}">
                      <a16:colId xmlns:a16="http://schemas.microsoft.com/office/drawing/2014/main" val="4196028985"/>
                    </a:ext>
                  </a:extLst>
                </a:gridCol>
                <a:gridCol w="329184">
                  <a:extLst>
                    <a:ext uri="{9D8B030D-6E8A-4147-A177-3AD203B41FA5}">
                      <a16:colId xmlns:a16="http://schemas.microsoft.com/office/drawing/2014/main" val="2997282318"/>
                    </a:ext>
                  </a:extLst>
                </a:gridCol>
                <a:gridCol w="329184">
                  <a:extLst>
                    <a:ext uri="{9D8B030D-6E8A-4147-A177-3AD203B41FA5}">
                      <a16:colId xmlns:a16="http://schemas.microsoft.com/office/drawing/2014/main" val="1843953814"/>
                    </a:ext>
                  </a:extLst>
                </a:gridCol>
                <a:gridCol w="329184">
                  <a:extLst>
                    <a:ext uri="{9D8B030D-6E8A-4147-A177-3AD203B41FA5}">
                      <a16:colId xmlns:a16="http://schemas.microsoft.com/office/drawing/2014/main" val="1701411210"/>
                    </a:ext>
                  </a:extLst>
                </a:gridCol>
                <a:gridCol w="329184">
                  <a:extLst>
                    <a:ext uri="{9D8B030D-6E8A-4147-A177-3AD203B41FA5}">
                      <a16:colId xmlns:a16="http://schemas.microsoft.com/office/drawing/2014/main" val="64173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675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- 2025-04-28 13:30:03</a:t>
                      </a:r>
                      <a:r>
                        <a:rPr kumimoji="0" lang="en-US" sz="1000" b="0" i="0" u="none" strike="noStrike" kern="1200" cap="none" spc="0" normalizeH="0" baseline="0" noProof="0">
                          <a:ln>
                            <a:noFill/>
                          </a:ln>
                          <a:solidFill>
                            <a:prstClr val="black"/>
                          </a:solidFill>
                          <a:effectLst/>
                          <a:uLnTx/>
                          <a:uFillTx/>
                          <a:latin typeface="Calibri"/>
                          <a:ea typeface="+mn-ea"/>
                          <a:cs typeface="+mn-cs"/>
                        </a:rPr>
                        <a:t>
 Our CEO, Daisuke Ugaeri, had a memorable visit to our Plano, TX office. Our employees gifted him a cowboy hat and had a barbecue lunch—Texas style—as a thank you for his leadership and as a farewell.
Daisuke will transition to a new role as Executive Officer and Department Head of the General Production Department 1 at Tokio Marine Nichido Fire in Tokyo, Japan. With his tenure at Tokio Marine America concluding in July, Daisuke is touring each office to say goodbye.
We are grateful for Daisuke's dedication, integrity, and leadership to TMA, and we wish him the best as he starts his new chapter with Tokio Marine!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https://quintly-eu-image-storage.s3.amazonaws.com/e33bbb9956bb05844e7317a82c09a400/4284ebdabea230989fe5470131d1a61c.jpg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74132979"/>
                  </a:ext>
                </a:extLst>
              </a:tr>
            </a:tbl>
          </a:graphicData>
        </a:graphic>
      </p:graphicFrame>
      <p:sp>
        <p:nvSpPr>
          <p:cNvPr id="4" name="Text Placeholder 3">
            <a:extLst>
              <a:ext uri="{FF2B5EF4-FFF2-40B4-BE49-F238E27FC236}">
                <a16:creationId xmlns:a16="http://schemas.microsoft.com/office/drawing/2014/main" id="{877BDA89-2CCE-430D-B991-C544253D35B9}"/>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570116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040C-4029-4340-9303-2D4FAECE8E0B}"/>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814F0480-2714-4DAB-A653-4EAFDEA09452}"/>
              </a:ext>
            </a:extLst>
          </p:cNvPr>
          <p:cNvGraphicFramePr>
            <a:graphicFrameLocks noGrp="1"/>
          </p:cNvGraphicFramePr>
          <p:nvPr>
            <p:ph type="tbl" sz="quarter" idx="13"/>
            <p:extLst>
              <p:ext uri="{D42A27DB-BD31-4B8C-83A1-F6EECF244321}">
                <p14:modId xmlns:p14="http://schemas.microsoft.com/office/powerpoint/2010/main" val="250259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44947164"/>
                    </a:ext>
                  </a:extLst>
                </a:gridCol>
                <a:gridCol w="1481328">
                  <a:extLst>
                    <a:ext uri="{9D8B030D-6E8A-4147-A177-3AD203B41FA5}">
                      <a16:colId xmlns:a16="http://schemas.microsoft.com/office/drawing/2014/main" val="992466632"/>
                    </a:ext>
                  </a:extLst>
                </a:gridCol>
                <a:gridCol w="329184">
                  <a:extLst>
                    <a:ext uri="{9D8B030D-6E8A-4147-A177-3AD203B41FA5}">
                      <a16:colId xmlns:a16="http://schemas.microsoft.com/office/drawing/2014/main" val="2751998776"/>
                    </a:ext>
                  </a:extLst>
                </a:gridCol>
                <a:gridCol w="329184">
                  <a:extLst>
                    <a:ext uri="{9D8B030D-6E8A-4147-A177-3AD203B41FA5}">
                      <a16:colId xmlns:a16="http://schemas.microsoft.com/office/drawing/2014/main" val="3783541519"/>
                    </a:ext>
                  </a:extLst>
                </a:gridCol>
                <a:gridCol w="329184">
                  <a:extLst>
                    <a:ext uri="{9D8B030D-6E8A-4147-A177-3AD203B41FA5}">
                      <a16:colId xmlns:a16="http://schemas.microsoft.com/office/drawing/2014/main" val="1431839718"/>
                    </a:ext>
                  </a:extLst>
                </a:gridCol>
                <a:gridCol w="329184">
                  <a:extLst>
                    <a:ext uri="{9D8B030D-6E8A-4147-A177-3AD203B41FA5}">
                      <a16:colId xmlns:a16="http://schemas.microsoft.com/office/drawing/2014/main" val="3780265777"/>
                    </a:ext>
                  </a:extLst>
                </a:gridCol>
                <a:gridCol w="329184">
                  <a:extLst>
                    <a:ext uri="{9D8B030D-6E8A-4147-A177-3AD203B41FA5}">
                      <a16:colId xmlns:a16="http://schemas.microsoft.com/office/drawing/2014/main" val="3849050845"/>
                    </a:ext>
                  </a:extLst>
                </a:gridCol>
                <a:gridCol w="329184">
                  <a:extLst>
                    <a:ext uri="{9D8B030D-6E8A-4147-A177-3AD203B41FA5}">
                      <a16:colId xmlns:a16="http://schemas.microsoft.com/office/drawing/2014/main" val="229400862"/>
                    </a:ext>
                  </a:extLst>
                </a:gridCol>
                <a:gridCol w="329184">
                  <a:extLst>
                    <a:ext uri="{9D8B030D-6E8A-4147-A177-3AD203B41FA5}">
                      <a16:colId xmlns:a16="http://schemas.microsoft.com/office/drawing/2014/main" val="690702111"/>
                    </a:ext>
                  </a:extLst>
                </a:gridCol>
                <a:gridCol w="329184">
                  <a:extLst>
                    <a:ext uri="{9D8B030D-6E8A-4147-A177-3AD203B41FA5}">
                      <a16:colId xmlns:a16="http://schemas.microsoft.com/office/drawing/2014/main" val="813128628"/>
                    </a:ext>
                  </a:extLst>
                </a:gridCol>
                <a:gridCol w="329184">
                  <a:extLst>
                    <a:ext uri="{9D8B030D-6E8A-4147-A177-3AD203B41FA5}">
                      <a16:colId xmlns:a16="http://schemas.microsoft.com/office/drawing/2014/main" val="2971437214"/>
                    </a:ext>
                  </a:extLst>
                </a:gridCol>
                <a:gridCol w="329184">
                  <a:extLst>
                    <a:ext uri="{9D8B030D-6E8A-4147-A177-3AD203B41FA5}">
                      <a16:colId xmlns:a16="http://schemas.microsoft.com/office/drawing/2014/main" val="3799395368"/>
                    </a:ext>
                  </a:extLst>
                </a:gridCol>
                <a:gridCol w="329184">
                  <a:extLst>
                    <a:ext uri="{9D8B030D-6E8A-4147-A177-3AD203B41FA5}">
                      <a16:colId xmlns:a16="http://schemas.microsoft.com/office/drawing/2014/main" val="3887230220"/>
                    </a:ext>
                  </a:extLst>
                </a:gridCol>
                <a:gridCol w="329184">
                  <a:extLst>
                    <a:ext uri="{9D8B030D-6E8A-4147-A177-3AD203B41FA5}">
                      <a16:colId xmlns:a16="http://schemas.microsoft.com/office/drawing/2014/main" val="539451555"/>
                    </a:ext>
                  </a:extLst>
                </a:gridCol>
                <a:gridCol w="329184">
                  <a:extLst>
                    <a:ext uri="{9D8B030D-6E8A-4147-A177-3AD203B41FA5}">
                      <a16:colId xmlns:a16="http://schemas.microsoft.com/office/drawing/2014/main" val="2423895689"/>
                    </a:ext>
                  </a:extLst>
                </a:gridCol>
                <a:gridCol w="329184">
                  <a:extLst>
                    <a:ext uri="{9D8B030D-6E8A-4147-A177-3AD203B41FA5}">
                      <a16:colId xmlns:a16="http://schemas.microsoft.com/office/drawing/2014/main" val="332956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513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- 2025-04-16 15:33:06</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team spent the day volunteering at Moss Haven Farm, lending a hand with weeding and laying mulch to prepare for the growing season. Moss Haven Farm is a non-profit, community-run garden that aims to cultivate a respect for nature and the food-growth process in students and the community. We have supported the Farm through the years, and we're proud to continue contributing to its mission.
Are you looking to join a company that serves its local communities? We have an opening in our Plano, TX office as Rental Car Claims Specialist II. Join us and make an impact. Apply today! https://bit.ly/4hWIgRX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https://quintly-eu-image-storage.s3.amazonaws.com/e33bbb9956bb05844e7317a82c09a400/3afe3f158b617fde68f1c02c739ced61.jpg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4171663"/>
                  </a:ext>
                </a:extLst>
              </a:tr>
            </a:tbl>
          </a:graphicData>
        </a:graphic>
      </p:graphicFrame>
      <p:sp>
        <p:nvSpPr>
          <p:cNvPr id="4" name="Text Placeholder 3">
            <a:extLst>
              <a:ext uri="{FF2B5EF4-FFF2-40B4-BE49-F238E27FC236}">
                <a16:creationId xmlns:a16="http://schemas.microsoft.com/office/drawing/2014/main" id="{925C0CFE-9FE9-453B-84E6-DFE3E06D2D8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911190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D242-2004-46C6-848F-DF13D97BE59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4896978-3D0E-4651-BA52-7BB522664D68}"/>
              </a:ext>
            </a:extLst>
          </p:cNvPr>
          <p:cNvGraphicFramePr>
            <a:graphicFrameLocks noGrp="1"/>
          </p:cNvGraphicFramePr>
          <p:nvPr>
            <p:ph type="tbl" sz="quarter" idx="13"/>
            <p:extLst>
              <p:ext uri="{D42A27DB-BD31-4B8C-83A1-F6EECF244321}">
                <p14:modId xmlns:p14="http://schemas.microsoft.com/office/powerpoint/2010/main" val="130693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77836715"/>
                    </a:ext>
                  </a:extLst>
                </a:gridCol>
                <a:gridCol w="576072">
                  <a:extLst>
                    <a:ext uri="{9D8B030D-6E8A-4147-A177-3AD203B41FA5}">
                      <a16:colId xmlns:a16="http://schemas.microsoft.com/office/drawing/2014/main" val="99679031"/>
                    </a:ext>
                  </a:extLst>
                </a:gridCol>
                <a:gridCol w="576072">
                  <a:extLst>
                    <a:ext uri="{9D8B030D-6E8A-4147-A177-3AD203B41FA5}">
                      <a16:colId xmlns:a16="http://schemas.microsoft.com/office/drawing/2014/main" val="1293384478"/>
                    </a:ext>
                  </a:extLst>
                </a:gridCol>
                <a:gridCol w="576072">
                  <a:extLst>
                    <a:ext uri="{9D8B030D-6E8A-4147-A177-3AD203B41FA5}">
                      <a16:colId xmlns:a16="http://schemas.microsoft.com/office/drawing/2014/main" val="448721810"/>
                    </a:ext>
                  </a:extLst>
                </a:gridCol>
                <a:gridCol w="576072">
                  <a:extLst>
                    <a:ext uri="{9D8B030D-6E8A-4147-A177-3AD203B41FA5}">
                      <a16:colId xmlns:a16="http://schemas.microsoft.com/office/drawing/2014/main" val="4220099507"/>
                    </a:ext>
                  </a:extLst>
                </a:gridCol>
                <a:gridCol w="576072">
                  <a:extLst>
                    <a:ext uri="{9D8B030D-6E8A-4147-A177-3AD203B41FA5}">
                      <a16:colId xmlns:a16="http://schemas.microsoft.com/office/drawing/2014/main" val="1884396274"/>
                    </a:ext>
                  </a:extLst>
                </a:gridCol>
                <a:gridCol w="576072">
                  <a:extLst>
                    <a:ext uri="{9D8B030D-6E8A-4147-A177-3AD203B41FA5}">
                      <a16:colId xmlns:a16="http://schemas.microsoft.com/office/drawing/2014/main" val="3927213606"/>
                    </a:ext>
                  </a:extLst>
                </a:gridCol>
                <a:gridCol w="576072">
                  <a:extLst>
                    <a:ext uri="{9D8B030D-6E8A-4147-A177-3AD203B41FA5}">
                      <a16:colId xmlns:a16="http://schemas.microsoft.com/office/drawing/2014/main" val="149196586"/>
                    </a:ext>
                  </a:extLst>
                </a:gridCol>
                <a:gridCol w="576072">
                  <a:extLst>
                    <a:ext uri="{9D8B030D-6E8A-4147-A177-3AD203B41FA5}">
                      <a16:colId xmlns:a16="http://schemas.microsoft.com/office/drawing/2014/main" val="4282159651"/>
                    </a:ext>
                  </a:extLst>
                </a:gridCol>
                <a:gridCol w="576072">
                  <a:extLst>
                    <a:ext uri="{9D8B030D-6E8A-4147-A177-3AD203B41FA5}">
                      <a16:colId xmlns:a16="http://schemas.microsoft.com/office/drawing/2014/main" val="2355590600"/>
                    </a:ext>
                  </a:extLst>
                </a:gridCol>
                <a:gridCol w="576072">
                  <a:extLst>
                    <a:ext uri="{9D8B030D-6E8A-4147-A177-3AD203B41FA5}">
                      <a16:colId xmlns:a16="http://schemas.microsoft.com/office/drawing/2014/main" val="1368509631"/>
                    </a:ext>
                  </a:extLst>
                </a:gridCol>
                <a:gridCol w="576072">
                  <a:extLst>
                    <a:ext uri="{9D8B030D-6E8A-4147-A177-3AD203B41FA5}">
                      <a16:colId xmlns:a16="http://schemas.microsoft.com/office/drawing/2014/main" val="1299618337"/>
                    </a:ext>
                  </a:extLst>
                </a:gridCol>
                <a:gridCol w="576072">
                  <a:extLst>
                    <a:ext uri="{9D8B030D-6E8A-4147-A177-3AD203B41FA5}">
                      <a16:colId xmlns:a16="http://schemas.microsoft.com/office/drawing/2014/main" val="34296601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09297399"/>
                  </a:ext>
                </a:extLst>
              </a:tr>
              <a:tr h="370840">
                <a:tc>
                  <a:txBody>
                    <a:bodyPr/>
                    <a:lstStyle/>
                    <a:p>
                      <a:r>
                        <a:rPr lang="en-US" sz="1000"/>
                        <a:t>289</a:t>
                      </a:r>
                    </a:p>
                  </a:txBody>
                  <a:tcPr/>
                </a:tc>
                <a:tc>
                  <a:txBody>
                    <a:bodyPr/>
                    <a:lstStyle/>
                    <a:p>
                      <a:r>
                        <a:rPr lang="en-US" sz="1000"/>
                        <a:t>2</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6</a:t>
                      </a:r>
                    </a:p>
                  </a:txBody>
                  <a:tcPr/>
                </a:tc>
                <a:tc>
                  <a:txBody>
                    <a:bodyPr/>
                    <a:lstStyle/>
                    <a:p>
                      <a:r>
                        <a:rPr lang="en-US" sz="1000"/>
                        <a:t>2</a:t>
                      </a:r>
                    </a:p>
                  </a:txBody>
                  <a:tcPr/>
                </a:tc>
                <a:tc>
                  <a:txBody>
                    <a:bodyPr/>
                    <a:lstStyle/>
                    <a:p>
                      <a:r>
                        <a:rPr lang="en-US" sz="1000"/>
                        <a:t>0.2315 %</a:t>
                      </a:r>
                    </a:p>
                  </a:txBody>
                  <a:tcPr/>
                </a:tc>
                <a:tc>
                  <a:txBody>
                    <a:bodyPr/>
                    <a:lstStyle/>
                    <a:p>
                      <a:r>
                        <a:rPr lang="en-US" sz="1000"/>
                        <a:t>0.0 %</a:t>
                      </a:r>
                    </a:p>
                  </a:txBody>
                  <a:tcPr/>
                </a:tc>
                <a:extLst>
                  <a:ext uri="{0D108BD9-81ED-4DB2-BD59-A6C34878D82A}">
                    <a16:rowId xmlns:a16="http://schemas.microsoft.com/office/drawing/2014/main" val="1431657642"/>
                  </a:ext>
                </a:extLst>
              </a:tr>
            </a:tbl>
          </a:graphicData>
        </a:graphic>
      </p:graphicFrame>
      <p:sp>
        <p:nvSpPr>
          <p:cNvPr id="4" name="Text Placeholder 3">
            <a:extLst>
              <a:ext uri="{FF2B5EF4-FFF2-40B4-BE49-F238E27FC236}">
                <a16:creationId xmlns:a16="http://schemas.microsoft.com/office/drawing/2014/main" id="{A072EEFA-183F-4982-B48F-3E65167F8B18}"/>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936505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03C1-62A5-4463-B4F0-DA6A6183098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DCC522D-F643-4F5C-96EF-A220E3028989}"/>
              </a:ext>
            </a:extLst>
          </p:cNvPr>
          <p:cNvGraphicFramePr>
            <a:graphicFrameLocks noGrp="1"/>
          </p:cNvGraphicFramePr>
          <p:nvPr>
            <p:ph type="chart" sz="quarter" idx="13"/>
            <p:extLst>
              <p:ext uri="{D42A27DB-BD31-4B8C-83A1-F6EECF244321}">
                <p14:modId xmlns:p14="http://schemas.microsoft.com/office/powerpoint/2010/main" val="2273389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A33446-9AB2-46F4-A3DF-0A4C2BE150E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4EC7976-6A41-47CD-8B53-DC27FD8FC4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593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6210-C016-420A-9D4D-CBDBC51AF01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629D39A-E3E0-4751-B3A9-8F7154C50E6A}"/>
              </a:ext>
            </a:extLst>
          </p:cNvPr>
          <p:cNvGraphicFramePr>
            <a:graphicFrameLocks noGrp="1"/>
          </p:cNvGraphicFramePr>
          <p:nvPr>
            <p:ph type="chart" sz="quarter" idx="13"/>
            <p:extLst>
              <p:ext uri="{D42A27DB-BD31-4B8C-83A1-F6EECF244321}">
                <p14:modId xmlns:p14="http://schemas.microsoft.com/office/powerpoint/2010/main" val="523422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C7B39-4B7C-4D7B-8D5C-D94B76B915E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EF5E848-236A-4235-B325-2164A7C4B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6353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0346-25FF-47F3-91E1-0C191132FF8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F3B2BB7-77CA-429D-8215-BE645B10E13D}"/>
              </a:ext>
            </a:extLst>
          </p:cNvPr>
          <p:cNvGraphicFramePr>
            <a:graphicFrameLocks noGrp="1"/>
          </p:cNvGraphicFramePr>
          <p:nvPr>
            <p:ph type="chart" sz="quarter" idx="13"/>
            <p:extLst>
              <p:ext uri="{D42A27DB-BD31-4B8C-83A1-F6EECF244321}">
                <p14:modId xmlns:p14="http://schemas.microsoft.com/office/powerpoint/2010/main" val="130793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5B9BA-9D54-478B-AC55-7FDB81D1AB4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DC425DD-54DD-4B6F-95BC-7408A7081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557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3CB9-5494-4A4D-BDD0-97A3A3975AA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2C37952-CCCE-4002-BC54-E2ADB28371B3}"/>
              </a:ext>
            </a:extLst>
          </p:cNvPr>
          <p:cNvGraphicFramePr>
            <a:graphicFrameLocks noGrp="1"/>
          </p:cNvGraphicFramePr>
          <p:nvPr>
            <p:ph type="tbl" sz="quarter" idx="13"/>
            <p:extLst>
              <p:ext uri="{D42A27DB-BD31-4B8C-83A1-F6EECF244321}">
                <p14:modId xmlns:p14="http://schemas.microsoft.com/office/powerpoint/2010/main" val="323377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1656075"/>
                    </a:ext>
                  </a:extLst>
                </a:gridCol>
                <a:gridCol w="1152144">
                  <a:extLst>
                    <a:ext uri="{9D8B030D-6E8A-4147-A177-3AD203B41FA5}">
                      <a16:colId xmlns:a16="http://schemas.microsoft.com/office/drawing/2014/main" val="1929958128"/>
                    </a:ext>
                  </a:extLst>
                </a:gridCol>
                <a:gridCol w="1152144">
                  <a:extLst>
                    <a:ext uri="{9D8B030D-6E8A-4147-A177-3AD203B41FA5}">
                      <a16:colId xmlns:a16="http://schemas.microsoft.com/office/drawing/2014/main" val="497092917"/>
                    </a:ext>
                  </a:extLst>
                </a:gridCol>
                <a:gridCol w="1152144">
                  <a:extLst>
                    <a:ext uri="{9D8B030D-6E8A-4147-A177-3AD203B41FA5}">
                      <a16:colId xmlns:a16="http://schemas.microsoft.com/office/drawing/2014/main" val="4121307596"/>
                    </a:ext>
                  </a:extLst>
                </a:gridCol>
                <a:gridCol w="1152144">
                  <a:extLst>
                    <a:ext uri="{9D8B030D-6E8A-4147-A177-3AD203B41FA5}">
                      <a16:colId xmlns:a16="http://schemas.microsoft.com/office/drawing/2014/main" val="4216650625"/>
                    </a:ext>
                  </a:extLst>
                </a:gridCol>
                <a:gridCol w="1152144">
                  <a:extLst>
                    <a:ext uri="{9D8B030D-6E8A-4147-A177-3AD203B41FA5}">
                      <a16:colId xmlns:a16="http://schemas.microsoft.com/office/drawing/2014/main" val="172081025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02536261"/>
                  </a:ext>
                </a:extLst>
              </a:tr>
              <a:tr h="370840">
                <a:tc>
                  <a:txBody>
                    <a:bodyPr/>
                    <a:lstStyle/>
                    <a:p>
                      <a:r>
                        <a:rPr lang="en-US" sz="1000" b="1"/>
                        <a:t>@TokioMAmerica - 2025-04-16 15:38:54</a:t>
                      </a:r>
                      <a:r>
                        <a:rPr lang="en-US" sz="1000"/>
                        <a:t>
 Our Plano, TX team volunteered at Moss Haven Farm, helping with weeding &amp;amp; laying mulch to prepare for the growing season. Moss Haven Farm is a non-profit, community-run garden that aims to cultivate a respect for nature and the food-growth process in students and the community. https://t.co/Avcssnme8p</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2017761692"/>
                  </a:ext>
                </a:extLst>
              </a:tr>
              <a:tr h="370840">
                <a:tc>
                  <a:txBody>
                    <a:bodyPr/>
                    <a:lstStyle/>
                    <a:p>
                      <a:r>
                        <a:rPr lang="en-US" sz="1000" b="1"/>
                        <a:t>@TokioMAmerica - 2025-04-02 16:52:23</a:t>
                      </a:r>
                      <a:r>
                        <a:rPr lang="en-US" sz="1000"/>
                        <a:t>
 In our latest TMA Talks webinar, our team, joined by our sister company @TMNA_Services, had the exciting opportunity to hear career and company insights from Caryn Angelson, TMNAS Chief Legal &amp;amp; Chief HR Officer and Chief Diversity &amp;amp; Inclusion Officer of Tokio Marine Holdings. https://t.co/pmp49AKKk5</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0.3484 %</a:t>
                      </a:r>
                    </a:p>
                  </a:txBody>
                  <a:tcPr/>
                </a:tc>
                <a:extLst>
                  <a:ext uri="{0D108BD9-81ED-4DB2-BD59-A6C34878D82A}">
                    <a16:rowId xmlns:a16="http://schemas.microsoft.com/office/drawing/2014/main" val="415789519"/>
                  </a:ext>
                </a:extLst>
              </a:tr>
              <a:tr h="370840">
                <a:tc>
                  <a:txBody>
                    <a:bodyPr/>
                    <a:lstStyle/>
                    <a:p>
                      <a:r>
                        <a:rPr lang="en-US" sz="1000" b="1"/>
                        <a:t>@TokioMAmerica - 2025-04-07 18:33:11</a:t>
                      </a:r>
                      <a:r>
                        <a:rPr lang="en-US" sz="1000"/>
                        <a:t>
 Our Pasadena, CA team had paws-itively the best weekend volunteering at the Wiggle Waggle Walk &amp;amp; Run. People &amp;amp; their pets came out to have fun &amp;amp; raise funds for @PasadenaHumane to continue its mission of saving animals in the community. Thanks to everyone who joined us. https://t.co/XE0wHNwg6C</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0.3484 %</a:t>
                      </a:r>
                    </a:p>
                  </a:txBody>
                  <a:tcPr/>
                </a:tc>
                <a:extLst>
                  <a:ext uri="{0D108BD9-81ED-4DB2-BD59-A6C34878D82A}">
                    <a16:rowId xmlns:a16="http://schemas.microsoft.com/office/drawing/2014/main" val="3168215916"/>
                  </a:ext>
                </a:extLst>
              </a:tr>
            </a:tbl>
          </a:graphicData>
        </a:graphic>
      </p:graphicFrame>
      <p:sp>
        <p:nvSpPr>
          <p:cNvPr id="4" name="Text Placeholder 3">
            <a:extLst>
              <a:ext uri="{FF2B5EF4-FFF2-40B4-BE49-F238E27FC236}">
                <a16:creationId xmlns:a16="http://schemas.microsoft.com/office/drawing/2014/main" id="{EF81A0F1-FD78-4EAE-B9F3-5004591825C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250994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FE58E-B357-4B9D-8745-F42DA6D6D74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E74E92C-F459-4604-AD2A-347F55FB5D4B}"/>
              </a:ext>
            </a:extLst>
          </p:cNvPr>
          <p:cNvGraphicFramePr>
            <a:graphicFrameLocks noGrp="1"/>
          </p:cNvGraphicFramePr>
          <p:nvPr>
            <p:ph type="tbl" sz="quarter" idx="13"/>
            <p:extLst>
              <p:ext uri="{D42A27DB-BD31-4B8C-83A1-F6EECF244321}">
                <p14:modId xmlns:p14="http://schemas.microsoft.com/office/powerpoint/2010/main" val="284933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27137463"/>
                    </a:ext>
                  </a:extLst>
                </a:gridCol>
                <a:gridCol w="658368">
                  <a:extLst>
                    <a:ext uri="{9D8B030D-6E8A-4147-A177-3AD203B41FA5}">
                      <a16:colId xmlns:a16="http://schemas.microsoft.com/office/drawing/2014/main" val="305922646"/>
                    </a:ext>
                  </a:extLst>
                </a:gridCol>
                <a:gridCol w="658368">
                  <a:extLst>
                    <a:ext uri="{9D8B030D-6E8A-4147-A177-3AD203B41FA5}">
                      <a16:colId xmlns:a16="http://schemas.microsoft.com/office/drawing/2014/main" val="596471619"/>
                    </a:ext>
                  </a:extLst>
                </a:gridCol>
                <a:gridCol w="658368">
                  <a:extLst>
                    <a:ext uri="{9D8B030D-6E8A-4147-A177-3AD203B41FA5}">
                      <a16:colId xmlns:a16="http://schemas.microsoft.com/office/drawing/2014/main" val="239521697"/>
                    </a:ext>
                  </a:extLst>
                </a:gridCol>
                <a:gridCol w="658368">
                  <a:extLst>
                    <a:ext uri="{9D8B030D-6E8A-4147-A177-3AD203B41FA5}">
                      <a16:colId xmlns:a16="http://schemas.microsoft.com/office/drawing/2014/main" val="432874454"/>
                    </a:ext>
                  </a:extLst>
                </a:gridCol>
                <a:gridCol w="658368">
                  <a:extLst>
                    <a:ext uri="{9D8B030D-6E8A-4147-A177-3AD203B41FA5}">
                      <a16:colId xmlns:a16="http://schemas.microsoft.com/office/drawing/2014/main" val="982924984"/>
                    </a:ext>
                  </a:extLst>
                </a:gridCol>
                <a:gridCol w="658368">
                  <a:extLst>
                    <a:ext uri="{9D8B030D-6E8A-4147-A177-3AD203B41FA5}">
                      <a16:colId xmlns:a16="http://schemas.microsoft.com/office/drawing/2014/main" val="3227991082"/>
                    </a:ext>
                  </a:extLst>
                </a:gridCol>
                <a:gridCol w="658368">
                  <a:extLst>
                    <a:ext uri="{9D8B030D-6E8A-4147-A177-3AD203B41FA5}">
                      <a16:colId xmlns:a16="http://schemas.microsoft.com/office/drawing/2014/main" val="1391177518"/>
                    </a:ext>
                  </a:extLst>
                </a:gridCol>
                <a:gridCol w="658368">
                  <a:extLst>
                    <a:ext uri="{9D8B030D-6E8A-4147-A177-3AD203B41FA5}">
                      <a16:colId xmlns:a16="http://schemas.microsoft.com/office/drawing/2014/main" val="2582734920"/>
                    </a:ext>
                  </a:extLst>
                </a:gridCol>
                <a:gridCol w="658368">
                  <a:extLst>
                    <a:ext uri="{9D8B030D-6E8A-4147-A177-3AD203B41FA5}">
                      <a16:colId xmlns:a16="http://schemas.microsoft.com/office/drawing/2014/main" val="1523534238"/>
                    </a:ext>
                  </a:extLst>
                </a:gridCol>
                <a:gridCol w="658368">
                  <a:extLst>
                    <a:ext uri="{9D8B030D-6E8A-4147-A177-3AD203B41FA5}">
                      <a16:colId xmlns:a16="http://schemas.microsoft.com/office/drawing/2014/main" val="3018291165"/>
                    </a:ext>
                  </a:extLst>
                </a:gridCol>
                <a:gridCol w="658368">
                  <a:extLst>
                    <a:ext uri="{9D8B030D-6E8A-4147-A177-3AD203B41FA5}">
                      <a16:colId xmlns:a16="http://schemas.microsoft.com/office/drawing/2014/main" val="33176202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32541220"/>
                  </a:ext>
                </a:extLst>
              </a:tr>
              <a:tr h="370840">
                <a:tc>
                  <a:txBody>
                    <a:bodyPr/>
                    <a:lstStyle/>
                    <a:p>
                      <a:r>
                        <a:rPr lang="en-US" sz="1000"/>
                        <a:t>24293</a:t>
                      </a:r>
                    </a:p>
                  </a:txBody>
                  <a:tcPr/>
                </a:tc>
                <a:tc>
                  <a:txBody>
                    <a:bodyPr/>
                    <a:lstStyle/>
                    <a:p>
                      <a:r>
                        <a:rPr lang="en-US" sz="1000"/>
                        <a:t>177</a:t>
                      </a:r>
                    </a:p>
                  </a:txBody>
                  <a:tcPr/>
                </a:tc>
                <a:tc>
                  <a:txBody>
                    <a:bodyPr/>
                    <a:lstStyle/>
                    <a:p>
                      <a:r>
                        <a:rPr lang="en-US" sz="1000"/>
                        <a:t>13</a:t>
                      </a:r>
                    </a:p>
                  </a:txBody>
                  <a:tcPr/>
                </a:tc>
                <a:tc>
                  <a:txBody>
                    <a:bodyPr/>
                    <a:lstStyle/>
                    <a:p>
                      <a:r>
                        <a:rPr lang="en-US" sz="1000"/>
                        <a:t>747</a:t>
                      </a:r>
                    </a:p>
                  </a:txBody>
                  <a:tcPr/>
                </a:tc>
                <a:tc>
                  <a:txBody>
                    <a:bodyPr/>
                    <a:lstStyle/>
                    <a:p>
                      <a:r>
                        <a:rPr lang="en-US" sz="1000"/>
                        <a:t>57.461538461538</a:t>
                      </a:r>
                    </a:p>
                  </a:txBody>
                  <a:tcPr/>
                </a:tc>
                <a:tc>
                  <a:txBody>
                    <a:bodyPr/>
                    <a:lstStyle/>
                    <a:p>
                      <a:r>
                        <a:rPr lang="en-US" sz="1000"/>
                        <a:t>45</a:t>
                      </a:r>
                    </a:p>
                  </a:txBody>
                  <a:tcPr/>
                </a:tc>
                <a:tc>
                  <a:txBody>
                    <a:bodyPr/>
                    <a:lstStyle/>
                    <a:p>
                      <a:r>
                        <a:rPr lang="en-US" sz="1000"/>
                        <a:t>3</a:t>
                      </a:r>
                    </a:p>
                  </a:txBody>
                  <a:tcPr/>
                </a:tc>
                <a:tc>
                  <a:txBody>
                    <a:bodyPr/>
                    <a:lstStyle/>
                    <a:p>
                      <a:r>
                        <a:rPr lang="en-US" sz="1000"/>
                        <a:t>2448</a:t>
                      </a:r>
                    </a:p>
                  </a:txBody>
                  <a:tcPr/>
                </a:tc>
                <a:tc>
                  <a:txBody>
                    <a:bodyPr/>
                    <a:lstStyle/>
                    <a:p>
                      <a:r>
                        <a:rPr lang="en-US" sz="1000"/>
                        <a:t>22766</a:t>
                      </a:r>
                    </a:p>
                  </a:txBody>
                  <a:tcPr/>
                </a:tc>
                <a:tc>
                  <a:txBody>
                    <a:bodyPr/>
                    <a:lstStyle/>
                    <a:p>
                      <a:r>
                        <a:rPr lang="en-US" sz="1000"/>
                        <a:t>1751.2307692308</a:t>
                      </a:r>
                    </a:p>
                  </a:txBody>
                  <a:tcPr/>
                </a:tc>
                <a:tc>
                  <a:txBody>
                    <a:bodyPr/>
                    <a:lstStyle/>
                    <a:p>
                      <a:r>
                        <a:rPr lang="en-US" sz="1000"/>
                        <a:t>10.094639854868 %</a:t>
                      </a:r>
                    </a:p>
                  </a:txBody>
                  <a:tcPr/>
                </a:tc>
                <a:tc>
                  <a:txBody>
                    <a:bodyPr/>
                    <a:lstStyle/>
                    <a:p>
                      <a:r>
                        <a:rPr lang="en-US" sz="1000"/>
                        <a:t>587</a:t>
                      </a:r>
                    </a:p>
                  </a:txBody>
                  <a:tcPr/>
                </a:tc>
                <a:extLst>
                  <a:ext uri="{0D108BD9-81ED-4DB2-BD59-A6C34878D82A}">
                    <a16:rowId xmlns:a16="http://schemas.microsoft.com/office/drawing/2014/main" val="432281667"/>
                  </a:ext>
                </a:extLst>
              </a:tr>
            </a:tbl>
          </a:graphicData>
        </a:graphic>
      </p:graphicFrame>
      <p:sp>
        <p:nvSpPr>
          <p:cNvPr id="4" name="Text Placeholder 3">
            <a:extLst>
              <a:ext uri="{FF2B5EF4-FFF2-40B4-BE49-F238E27FC236}">
                <a16:creationId xmlns:a16="http://schemas.microsoft.com/office/drawing/2014/main" id="{2FFD5D2C-D8B4-4753-8B31-A7A59BF6B1AE}"/>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320405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FA62-9D1D-4AE5-AB47-A6967341933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7E24F0E-1D8B-4393-8667-DA9D05E603A2}"/>
              </a:ext>
            </a:extLst>
          </p:cNvPr>
          <p:cNvGraphicFramePr>
            <a:graphicFrameLocks noGrp="1"/>
          </p:cNvGraphicFramePr>
          <p:nvPr>
            <p:ph type="chart" sz="quarter" idx="13"/>
            <p:extLst>
              <p:ext uri="{D42A27DB-BD31-4B8C-83A1-F6EECF244321}">
                <p14:modId xmlns:p14="http://schemas.microsoft.com/office/powerpoint/2010/main" val="2888022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74671-84FA-4CD5-A291-6CD94538863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FB0B142-EC82-4BC7-8B44-8E50C0EBC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361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EB7E-186C-4F63-AA3D-D2A6F784DB7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1B30A0B-86DD-416A-BAAA-7CF4151FB10C}"/>
              </a:ext>
            </a:extLst>
          </p:cNvPr>
          <p:cNvGraphicFramePr>
            <a:graphicFrameLocks noGrp="1"/>
          </p:cNvGraphicFramePr>
          <p:nvPr>
            <p:ph type="chart" sz="quarter" idx="13"/>
            <p:extLst>
              <p:ext uri="{D42A27DB-BD31-4B8C-83A1-F6EECF244321}">
                <p14:modId xmlns:p14="http://schemas.microsoft.com/office/powerpoint/2010/main" val="129100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1B814E-86D0-454C-83F0-AAE2637082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D8777F5-B427-4C0C-98DD-2B0F9733A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4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3D56-DE65-4DD6-8BBF-F273A3FB524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3AB53A32-6BC1-4CA2-B20E-B3C911E66E1F}"/>
              </a:ext>
            </a:extLst>
          </p:cNvPr>
          <p:cNvGraphicFramePr>
            <a:graphicFrameLocks noGrp="1"/>
          </p:cNvGraphicFramePr>
          <p:nvPr>
            <p:ph type="chart" sz="quarter" idx="13"/>
            <p:extLst>
              <p:ext uri="{D42A27DB-BD31-4B8C-83A1-F6EECF244321}">
                <p14:modId xmlns:p14="http://schemas.microsoft.com/office/powerpoint/2010/main" val="4111436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A08DB1-B0A3-4D86-9C1F-4EF439F3601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91B26BF-7645-48AC-9A3E-F7EC3457B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502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BC23-062F-4864-AC04-C6B8876BED4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125052F-65D3-4F71-996F-C629E51759CC}"/>
              </a:ext>
            </a:extLst>
          </p:cNvPr>
          <p:cNvGraphicFramePr>
            <a:graphicFrameLocks noGrp="1"/>
          </p:cNvGraphicFramePr>
          <p:nvPr>
            <p:ph type="chart" sz="quarter" idx="13"/>
            <p:extLst>
              <p:ext uri="{D42A27DB-BD31-4B8C-83A1-F6EECF244321}">
                <p14:modId xmlns:p14="http://schemas.microsoft.com/office/powerpoint/2010/main" val="202630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36C64-C16F-47C1-80BA-4D367C01BD4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689F23A-C9F8-4494-9A73-4FD8B58EE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507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CFC3-B0DB-43F5-92C4-D95766091595}"/>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7A5B04B0-78D3-4079-A7E0-51D6504BA251}"/>
              </a:ext>
            </a:extLst>
          </p:cNvPr>
          <p:cNvGraphicFramePr>
            <a:graphicFrameLocks noGrp="1"/>
          </p:cNvGraphicFramePr>
          <p:nvPr>
            <p:ph type="tbl" sz="quarter" idx="13"/>
            <p:extLst>
              <p:ext uri="{D42A27DB-BD31-4B8C-83A1-F6EECF244321}">
                <p14:modId xmlns:p14="http://schemas.microsoft.com/office/powerpoint/2010/main" val="429402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12222444"/>
                    </a:ext>
                  </a:extLst>
                </a:gridCol>
                <a:gridCol w="905256">
                  <a:extLst>
                    <a:ext uri="{9D8B030D-6E8A-4147-A177-3AD203B41FA5}">
                      <a16:colId xmlns:a16="http://schemas.microsoft.com/office/drawing/2014/main" val="2093518337"/>
                    </a:ext>
                  </a:extLst>
                </a:gridCol>
                <a:gridCol w="576072">
                  <a:extLst>
                    <a:ext uri="{9D8B030D-6E8A-4147-A177-3AD203B41FA5}">
                      <a16:colId xmlns:a16="http://schemas.microsoft.com/office/drawing/2014/main" val="2635632755"/>
                    </a:ext>
                  </a:extLst>
                </a:gridCol>
                <a:gridCol w="576072">
                  <a:extLst>
                    <a:ext uri="{9D8B030D-6E8A-4147-A177-3AD203B41FA5}">
                      <a16:colId xmlns:a16="http://schemas.microsoft.com/office/drawing/2014/main" val="2525846581"/>
                    </a:ext>
                  </a:extLst>
                </a:gridCol>
                <a:gridCol w="576072">
                  <a:extLst>
                    <a:ext uri="{9D8B030D-6E8A-4147-A177-3AD203B41FA5}">
                      <a16:colId xmlns:a16="http://schemas.microsoft.com/office/drawing/2014/main" val="1718516008"/>
                    </a:ext>
                  </a:extLst>
                </a:gridCol>
                <a:gridCol w="576072">
                  <a:extLst>
                    <a:ext uri="{9D8B030D-6E8A-4147-A177-3AD203B41FA5}">
                      <a16:colId xmlns:a16="http://schemas.microsoft.com/office/drawing/2014/main" val="799805996"/>
                    </a:ext>
                  </a:extLst>
                </a:gridCol>
                <a:gridCol w="576072">
                  <a:extLst>
                    <a:ext uri="{9D8B030D-6E8A-4147-A177-3AD203B41FA5}">
                      <a16:colId xmlns:a16="http://schemas.microsoft.com/office/drawing/2014/main" val="2833373169"/>
                    </a:ext>
                  </a:extLst>
                </a:gridCol>
                <a:gridCol w="576072">
                  <a:extLst>
                    <a:ext uri="{9D8B030D-6E8A-4147-A177-3AD203B41FA5}">
                      <a16:colId xmlns:a16="http://schemas.microsoft.com/office/drawing/2014/main" val="1335259818"/>
                    </a:ext>
                  </a:extLst>
                </a:gridCol>
                <a:gridCol w="576072">
                  <a:extLst>
                    <a:ext uri="{9D8B030D-6E8A-4147-A177-3AD203B41FA5}">
                      <a16:colId xmlns:a16="http://schemas.microsoft.com/office/drawing/2014/main" val="1707964482"/>
                    </a:ext>
                  </a:extLst>
                </a:gridCol>
                <a:gridCol w="576072">
                  <a:extLst>
                    <a:ext uri="{9D8B030D-6E8A-4147-A177-3AD203B41FA5}">
                      <a16:colId xmlns:a16="http://schemas.microsoft.com/office/drawing/2014/main" val="351304350"/>
                    </a:ext>
                  </a:extLst>
                </a:gridCol>
                <a:gridCol w="576072">
                  <a:extLst>
                    <a:ext uri="{9D8B030D-6E8A-4147-A177-3AD203B41FA5}">
                      <a16:colId xmlns:a16="http://schemas.microsoft.com/office/drawing/2014/main" val="3405341380"/>
                    </a:ext>
                  </a:extLst>
                </a:gridCol>
              </a:tblGrid>
              <a:tr h="370840">
                <a:tc>
                  <a:txBody>
                    <a:bodyPr/>
                    <a:lstStyle/>
                    <a:p>
                      <a:r>
                        <a:rPr lang="en-US" sz="1000"/>
                        <a:t>Post</a:t>
                      </a:r>
                    </a:p>
                  </a:txBody>
                  <a:tcPr/>
                </a:tc>
                <a:tc>
                  <a:txBody>
                    <a:bodyPr/>
                    <a:lstStyle/>
                    <a:p>
                      <a:r>
                        <a:rPr lang="en-US" sz="1000"/>
                        <a:t>Punlished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756585765"/>
                  </a:ext>
                </a:extLst>
              </a:tr>
              <a:tr h="370840">
                <a:tc>
                  <a:txBody>
                    <a:bodyPr/>
                    <a:lstStyle/>
                    <a:p>
                      <a:r>
                        <a:rPr lang="en-US" sz="1000"/>
                        <a:t>04/22/2025 08:22:18</a:t>
                      </a:r>
                    </a:p>
                  </a:txBody>
                  <a:tcPr/>
                </a:tc>
                <a:tc>
                  <a:txBody>
                    <a:bodyPr/>
                    <a:lstStyle/>
                    <a:p>
                      <a:r>
                        <a:rPr lang="en-US" sz="1000"/>
                        <a:t>04/22/2025 08:22:18</a:t>
                      </a:r>
                    </a:p>
                  </a:txBody>
                  <a:tcPr/>
                </a:tc>
                <a:tc>
                  <a:txBody>
                    <a:bodyPr/>
                    <a:lstStyle/>
                    <a:p>
                      <a:r>
                        <a:rPr lang="en-US" sz="1000"/>
                        <a:t>Image</a:t>
                      </a:r>
                    </a:p>
                  </a:txBody>
                  <a:tcPr/>
                </a:tc>
                <a:tc>
                  <a:txBody>
                    <a:bodyPr/>
                    <a:lstStyle/>
                    <a:p>
                      <a:r>
                        <a:rPr lang="en-US" sz="1000"/>
                        <a:t>202</a:t>
                      </a:r>
                    </a:p>
                  </a:txBody>
                  <a:tcPr/>
                </a:tc>
                <a:tc>
                  <a:txBody>
                    <a:bodyPr/>
                    <a:lstStyle/>
                    <a:p>
                      <a:r>
                        <a:rPr lang="en-US" sz="1000"/>
                        <a:t>2</a:t>
                      </a:r>
                    </a:p>
                  </a:txBody>
                  <a:tcPr/>
                </a:tc>
                <a:tc>
                  <a:txBody>
                    <a:bodyPr/>
                    <a:lstStyle/>
                    <a:p>
                      <a:r>
                        <a:rPr lang="en-US" sz="1000"/>
                        <a:t>0</a:t>
                      </a:r>
                    </a:p>
                  </a:txBody>
                  <a:tcPr/>
                </a:tc>
                <a:tc>
                  <a:txBody>
                    <a:bodyPr/>
                    <a:lstStyle/>
                    <a:p>
                      <a:r>
                        <a:rPr lang="en-US" sz="1000"/>
                        <a:t>1035</a:t>
                      </a:r>
                    </a:p>
                  </a:txBody>
                  <a:tcPr/>
                </a:tc>
                <a:tc>
                  <a:txBody>
                    <a:bodyPr/>
                    <a:lstStyle/>
                    <a:p>
                      <a:r>
                        <a:rPr lang="en-US" sz="1000"/>
                        <a:t>13.840482573727 %</a:t>
                      </a:r>
                    </a:p>
                  </a:txBody>
                  <a:tcPr/>
                </a:tc>
                <a:tc>
                  <a:txBody>
                    <a:bodyPr/>
                    <a:lstStyle/>
                    <a:p>
                      <a:r>
                        <a:rPr lang="en-US" sz="1000"/>
                        <a:t>8952</a:t>
                      </a:r>
                    </a:p>
                  </a:txBody>
                  <a:tcPr/>
                </a:tc>
                <a:tc>
                  <a:txBody>
                    <a:bodyPr/>
                    <a:lstStyle/>
                    <a:p>
                      <a:r>
                        <a:rPr lang="en-US" sz="1000"/>
                        <a:t>5106</a:t>
                      </a:r>
                    </a:p>
                  </a:txBody>
                  <a:tcPr/>
                </a:tc>
                <a:tc>
                  <a:txBody>
                    <a:bodyPr/>
                    <a:lstStyle/>
                    <a:p>
                      <a:r>
                        <a:rPr lang="en-US" sz="1000"/>
                        <a:t>n/a</a:t>
                      </a:r>
                    </a:p>
                  </a:txBody>
                  <a:tcPr/>
                </a:tc>
                <a:extLst>
                  <a:ext uri="{0D108BD9-81ED-4DB2-BD59-A6C34878D82A}">
                    <a16:rowId xmlns:a16="http://schemas.microsoft.com/office/drawing/2014/main" val="2594852041"/>
                  </a:ext>
                </a:extLst>
              </a:tr>
              <a:tr h="370840">
                <a:tc>
                  <a:txBody>
                    <a:bodyPr/>
                    <a:lstStyle/>
                    <a:p>
                      <a:r>
                        <a:rPr lang="en-US" sz="1000"/>
                        <a:t>04/28/2025 13:30:04</a:t>
                      </a:r>
                    </a:p>
                  </a:txBody>
                  <a:tcPr/>
                </a:tc>
                <a:tc>
                  <a:txBody>
                    <a:bodyPr/>
                    <a:lstStyle/>
                    <a:p>
                      <a:r>
                        <a:rPr lang="en-US" sz="1000"/>
                        <a:t>04/28/2025 13:30:04</a:t>
                      </a:r>
                    </a:p>
                  </a:txBody>
                  <a:tcPr/>
                </a:tc>
                <a:tc>
                  <a:txBody>
                    <a:bodyPr/>
                    <a:lstStyle/>
                    <a:p>
                      <a:r>
                        <a:rPr lang="en-US" sz="1000"/>
                        <a:t>Gallery</a:t>
                      </a:r>
                    </a:p>
                  </a:txBody>
                  <a:tcPr/>
                </a:tc>
                <a:tc>
                  <a:txBody>
                    <a:bodyPr/>
                    <a:lstStyle/>
                    <a:p>
                      <a:r>
                        <a:rPr lang="en-US" sz="1000"/>
                        <a:t>130</a:t>
                      </a:r>
                    </a:p>
                  </a:txBody>
                  <a:tcPr/>
                </a:tc>
                <a:tc>
                  <a:txBody>
                    <a:bodyPr/>
                    <a:lstStyle/>
                    <a:p>
                      <a:r>
                        <a:rPr lang="en-US" sz="1000"/>
                        <a:t>0</a:t>
                      </a:r>
                    </a:p>
                  </a:txBody>
                  <a:tcPr/>
                </a:tc>
                <a:tc>
                  <a:txBody>
                    <a:bodyPr/>
                    <a:lstStyle/>
                    <a:p>
                      <a:r>
                        <a:rPr lang="en-US" sz="1000"/>
                        <a:t>0</a:t>
                      </a:r>
                    </a:p>
                  </a:txBody>
                  <a:tcPr/>
                </a:tc>
                <a:tc>
                  <a:txBody>
                    <a:bodyPr/>
                    <a:lstStyle/>
                    <a:p>
                      <a:r>
                        <a:rPr lang="en-US" sz="1000"/>
                        <a:t>579</a:t>
                      </a:r>
                    </a:p>
                  </a:txBody>
                  <a:tcPr/>
                </a:tc>
                <a:tc>
                  <a:txBody>
                    <a:bodyPr/>
                    <a:lstStyle/>
                    <a:p>
                      <a:r>
                        <a:rPr lang="en-US" sz="1000"/>
                        <a:t>22.608418367347 %</a:t>
                      </a:r>
                    </a:p>
                  </a:txBody>
                  <a:tcPr/>
                </a:tc>
                <a:tc>
                  <a:txBody>
                    <a:bodyPr/>
                    <a:lstStyle/>
                    <a:p>
                      <a:r>
                        <a:rPr lang="en-US" sz="1000"/>
                        <a:t>3136</a:t>
                      </a:r>
                    </a:p>
                  </a:txBody>
                  <a:tcPr/>
                </a:tc>
                <a:tc>
                  <a:txBody>
                    <a:bodyPr/>
                    <a:lstStyle/>
                    <a:p>
                      <a:r>
                        <a:rPr lang="en-US" sz="1000"/>
                        <a:t>1828</a:t>
                      </a:r>
                    </a:p>
                  </a:txBody>
                  <a:tcPr/>
                </a:tc>
                <a:tc>
                  <a:txBody>
                    <a:bodyPr/>
                    <a:lstStyle/>
                    <a:p>
                      <a:r>
                        <a:rPr lang="en-US" sz="1000"/>
                        <a:t>n/a</a:t>
                      </a:r>
                    </a:p>
                  </a:txBody>
                  <a:tcPr/>
                </a:tc>
                <a:extLst>
                  <a:ext uri="{0D108BD9-81ED-4DB2-BD59-A6C34878D82A}">
                    <a16:rowId xmlns:a16="http://schemas.microsoft.com/office/drawing/2014/main" val="977758096"/>
                  </a:ext>
                </a:extLst>
              </a:tr>
              <a:tr h="370840">
                <a:tc>
                  <a:txBody>
                    <a:bodyPr/>
                    <a:lstStyle/>
                    <a:p>
                      <a:r>
                        <a:rPr lang="en-US" sz="1000"/>
                        <a:t>04/30/2025 15:39:28</a:t>
                      </a:r>
                    </a:p>
                  </a:txBody>
                  <a:tcPr/>
                </a:tc>
                <a:tc>
                  <a:txBody>
                    <a:bodyPr/>
                    <a:lstStyle/>
                    <a:p>
                      <a:r>
                        <a:rPr lang="en-US" sz="1000"/>
                        <a:t>04/30/2025 15:39:28</a:t>
                      </a:r>
                    </a:p>
                  </a:txBody>
                  <a:tcPr/>
                </a:tc>
                <a:tc>
                  <a:txBody>
                    <a:bodyPr/>
                    <a:lstStyle/>
                    <a:p>
                      <a:r>
                        <a:rPr lang="en-US" sz="1000"/>
                        <a:t>Gallery</a:t>
                      </a:r>
                    </a:p>
                  </a:txBody>
                  <a:tcPr/>
                </a:tc>
                <a:tc>
                  <a:txBody>
                    <a:bodyPr/>
                    <a:lstStyle/>
                    <a:p>
                      <a:r>
                        <a:rPr lang="en-US" sz="1000"/>
                        <a:t>123</a:t>
                      </a:r>
                    </a:p>
                  </a:txBody>
                  <a:tcPr/>
                </a:tc>
                <a:tc>
                  <a:txBody>
                    <a:bodyPr/>
                    <a:lstStyle/>
                    <a:p>
                      <a:r>
                        <a:rPr lang="en-US" sz="1000"/>
                        <a:t>31</a:t>
                      </a:r>
                    </a:p>
                  </a:txBody>
                  <a:tcPr/>
                </a:tc>
                <a:tc>
                  <a:txBody>
                    <a:bodyPr/>
                    <a:lstStyle/>
                    <a:p>
                      <a:r>
                        <a:rPr lang="en-US" sz="1000"/>
                        <a:t>0</a:t>
                      </a:r>
                    </a:p>
                  </a:txBody>
                  <a:tcPr/>
                </a:tc>
                <a:tc>
                  <a:txBody>
                    <a:bodyPr/>
                    <a:lstStyle/>
                    <a:p>
                      <a:r>
                        <a:rPr lang="en-US" sz="1000"/>
                        <a:t>481</a:t>
                      </a:r>
                    </a:p>
                  </a:txBody>
                  <a:tcPr/>
                </a:tc>
                <a:tc>
                  <a:txBody>
                    <a:bodyPr/>
                    <a:lstStyle/>
                    <a:p>
                      <a:r>
                        <a:rPr lang="en-US" sz="1000"/>
                        <a:t>18.753691671589 %</a:t>
                      </a:r>
                    </a:p>
                  </a:txBody>
                  <a:tcPr/>
                </a:tc>
                <a:tc>
                  <a:txBody>
                    <a:bodyPr/>
                    <a:lstStyle/>
                    <a:p>
                      <a:r>
                        <a:rPr lang="en-US" sz="1000"/>
                        <a:t>3386</a:t>
                      </a:r>
                    </a:p>
                  </a:txBody>
                  <a:tcPr/>
                </a:tc>
                <a:tc>
                  <a:txBody>
                    <a:bodyPr/>
                    <a:lstStyle/>
                    <a:p>
                      <a:r>
                        <a:rPr lang="en-US" sz="1000"/>
                        <a:t>2210</a:t>
                      </a:r>
                    </a:p>
                  </a:txBody>
                  <a:tcPr/>
                </a:tc>
                <a:tc>
                  <a:txBody>
                    <a:bodyPr/>
                    <a:lstStyle/>
                    <a:p>
                      <a:r>
                        <a:rPr lang="en-US" sz="1000"/>
                        <a:t>n/a</a:t>
                      </a:r>
                    </a:p>
                  </a:txBody>
                  <a:tcPr/>
                </a:tc>
                <a:extLst>
                  <a:ext uri="{0D108BD9-81ED-4DB2-BD59-A6C34878D82A}">
                    <a16:rowId xmlns:a16="http://schemas.microsoft.com/office/drawing/2014/main" val="2071095283"/>
                  </a:ext>
                </a:extLst>
              </a:tr>
            </a:tbl>
          </a:graphicData>
        </a:graphic>
      </p:graphicFrame>
      <p:sp>
        <p:nvSpPr>
          <p:cNvPr id="4" name="Text Placeholder 3">
            <a:extLst>
              <a:ext uri="{FF2B5EF4-FFF2-40B4-BE49-F238E27FC236}">
                <a16:creationId xmlns:a16="http://schemas.microsoft.com/office/drawing/2014/main" id="{E00A4032-F21D-4054-A994-33CEED46FB3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090639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3387-1F78-4B76-8B08-41524F9195D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4996960-2CF0-4DA8-9DA2-226E71B12398}"/>
              </a:ext>
            </a:extLst>
          </p:cNvPr>
          <p:cNvGraphicFramePr>
            <a:graphicFrameLocks noGrp="1"/>
          </p:cNvGraphicFramePr>
          <p:nvPr>
            <p:ph type="tbl" sz="quarter" idx="13"/>
            <p:extLst>
              <p:ext uri="{D42A27DB-BD31-4B8C-83A1-F6EECF244321}">
                <p14:modId xmlns:p14="http://schemas.microsoft.com/office/powerpoint/2010/main" val="499069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28511593"/>
                    </a:ext>
                  </a:extLst>
                </a:gridCol>
                <a:gridCol w="576072">
                  <a:extLst>
                    <a:ext uri="{9D8B030D-6E8A-4147-A177-3AD203B41FA5}">
                      <a16:colId xmlns:a16="http://schemas.microsoft.com/office/drawing/2014/main" val="3896959946"/>
                    </a:ext>
                  </a:extLst>
                </a:gridCol>
                <a:gridCol w="576072">
                  <a:extLst>
                    <a:ext uri="{9D8B030D-6E8A-4147-A177-3AD203B41FA5}">
                      <a16:colId xmlns:a16="http://schemas.microsoft.com/office/drawing/2014/main" val="1507256063"/>
                    </a:ext>
                  </a:extLst>
                </a:gridCol>
                <a:gridCol w="576072">
                  <a:extLst>
                    <a:ext uri="{9D8B030D-6E8A-4147-A177-3AD203B41FA5}">
                      <a16:colId xmlns:a16="http://schemas.microsoft.com/office/drawing/2014/main" val="3802516569"/>
                    </a:ext>
                  </a:extLst>
                </a:gridCol>
                <a:gridCol w="576072">
                  <a:extLst>
                    <a:ext uri="{9D8B030D-6E8A-4147-A177-3AD203B41FA5}">
                      <a16:colId xmlns:a16="http://schemas.microsoft.com/office/drawing/2014/main" val="1063966861"/>
                    </a:ext>
                  </a:extLst>
                </a:gridCol>
                <a:gridCol w="576072">
                  <a:extLst>
                    <a:ext uri="{9D8B030D-6E8A-4147-A177-3AD203B41FA5}">
                      <a16:colId xmlns:a16="http://schemas.microsoft.com/office/drawing/2014/main" val="345110652"/>
                    </a:ext>
                  </a:extLst>
                </a:gridCol>
                <a:gridCol w="576072">
                  <a:extLst>
                    <a:ext uri="{9D8B030D-6E8A-4147-A177-3AD203B41FA5}">
                      <a16:colId xmlns:a16="http://schemas.microsoft.com/office/drawing/2014/main" val="3065621291"/>
                    </a:ext>
                  </a:extLst>
                </a:gridCol>
                <a:gridCol w="576072">
                  <a:extLst>
                    <a:ext uri="{9D8B030D-6E8A-4147-A177-3AD203B41FA5}">
                      <a16:colId xmlns:a16="http://schemas.microsoft.com/office/drawing/2014/main" val="1989631315"/>
                    </a:ext>
                  </a:extLst>
                </a:gridCol>
                <a:gridCol w="576072">
                  <a:extLst>
                    <a:ext uri="{9D8B030D-6E8A-4147-A177-3AD203B41FA5}">
                      <a16:colId xmlns:a16="http://schemas.microsoft.com/office/drawing/2014/main" val="246148624"/>
                    </a:ext>
                  </a:extLst>
                </a:gridCol>
                <a:gridCol w="576072">
                  <a:extLst>
                    <a:ext uri="{9D8B030D-6E8A-4147-A177-3AD203B41FA5}">
                      <a16:colId xmlns:a16="http://schemas.microsoft.com/office/drawing/2014/main" val="2027218493"/>
                    </a:ext>
                  </a:extLst>
                </a:gridCol>
                <a:gridCol w="576072">
                  <a:extLst>
                    <a:ext uri="{9D8B030D-6E8A-4147-A177-3AD203B41FA5}">
                      <a16:colId xmlns:a16="http://schemas.microsoft.com/office/drawing/2014/main" val="9313630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158236608"/>
                  </a:ext>
                </a:extLst>
              </a:tr>
              <a:tr h="370840">
                <a:tc>
                  <a:txBody>
                    <a:bodyPr/>
                    <a:lstStyle/>
                    <a:p>
                      <a:r>
                        <a:rPr lang="en-US" sz="1000"/>
                        <a:t>tmamerica</a:t>
                      </a:r>
                    </a:p>
                  </a:txBody>
                  <a:tcPr/>
                </a:tc>
                <a:tc>
                  <a:txBody>
                    <a:bodyPr/>
                    <a:lstStyle/>
                    <a:p>
                      <a:r>
                        <a:rPr lang="en-US" sz="1000"/>
                        <a:t>599</a:t>
                      </a:r>
                    </a:p>
                  </a:txBody>
                  <a:tcPr/>
                </a:tc>
                <a:tc>
                  <a:txBody>
                    <a:bodyPr/>
                    <a:lstStyle/>
                    <a:p>
                      <a:r>
                        <a:rPr lang="en-US" sz="1000"/>
                        <a:t>2</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90</a:t>
                      </a:r>
                    </a:p>
                  </a:txBody>
                  <a:tcPr/>
                </a:tc>
                <a:tc>
                  <a:txBody>
                    <a:bodyPr/>
                    <a:lstStyle/>
                    <a:p>
                      <a:r>
                        <a:rPr lang="en-US" sz="1000"/>
                        <a:t>2</a:t>
                      </a:r>
                    </a:p>
                  </a:txBody>
                  <a:tcPr/>
                </a:tc>
                <a:tc>
                  <a:txBody>
                    <a:bodyPr/>
                    <a:lstStyle/>
                    <a:p>
                      <a:r>
                        <a:rPr lang="en-US" sz="1000"/>
                        <a:t>1.1834 %</a:t>
                      </a:r>
                    </a:p>
                  </a:txBody>
                  <a:tcPr/>
                </a:tc>
                <a:extLst>
                  <a:ext uri="{0D108BD9-81ED-4DB2-BD59-A6C34878D82A}">
                    <a16:rowId xmlns:a16="http://schemas.microsoft.com/office/drawing/2014/main" val="3028198514"/>
                  </a:ext>
                </a:extLst>
              </a:tr>
            </a:tbl>
          </a:graphicData>
        </a:graphic>
      </p:graphicFrame>
      <p:sp>
        <p:nvSpPr>
          <p:cNvPr id="4" name="Text Placeholder 3">
            <a:extLst>
              <a:ext uri="{FF2B5EF4-FFF2-40B4-BE49-F238E27FC236}">
                <a16:creationId xmlns:a16="http://schemas.microsoft.com/office/drawing/2014/main" id="{8F29D30E-7A57-42CA-8421-A65C09167A09}"/>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50486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42D9-B7D0-412B-ACF2-E712F330CB9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191FB83-D832-43F6-A166-605A3693962D}"/>
              </a:ext>
            </a:extLst>
          </p:cNvPr>
          <p:cNvGraphicFramePr>
            <a:graphicFrameLocks noGrp="1"/>
          </p:cNvGraphicFramePr>
          <p:nvPr>
            <p:ph type="chart" sz="quarter" idx="13"/>
            <p:extLst>
              <p:ext uri="{D42A27DB-BD31-4B8C-83A1-F6EECF244321}">
                <p14:modId xmlns:p14="http://schemas.microsoft.com/office/powerpoint/2010/main" val="461599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880F8-8DEA-4606-9A78-FE972888156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F7C60DA-1D71-4329-A6E1-C2530E3E0A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364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65BA-7744-4947-864B-EAAB622E51C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84F33CE-EF16-4FC1-B601-A95DE924D844}"/>
              </a:ext>
            </a:extLst>
          </p:cNvPr>
          <p:cNvGraphicFramePr>
            <a:graphicFrameLocks noGrp="1"/>
          </p:cNvGraphicFramePr>
          <p:nvPr>
            <p:ph type="chart" sz="quarter" idx="13"/>
            <p:extLst>
              <p:ext uri="{D42A27DB-BD31-4B8C-83A1-F6EECF244321}">
                <p14:modId xmlns:p14="http://schemas.microsoft.com/office/powerpoint/2010/main" val="2048280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9865E-CAA7-4B17-8FB1-C2499602547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DAFBB08-0EDE-4B20-AF7A-4385CBE17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429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1348D-74D4-46C6-BD5A-942EC2901CB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E89BE27-8610-4A72-AB30-7F8759F8B965}"/>
              </a:ext>
            </a:extLst>
          </p:cNvPr>
          <p:cNvGraphicFramePr>
            <a:graphicFrameLocks noGrp="1"/>
          </p:cNvGraphicFramePr>
          <p:nvPr>
            <p:ph type="chart" sz="quarter" idx="13"/>
            <p:extLst>
              <p:ext uri="{D42A27DB-BD31-4B8C-83A1-F6EECF244321}">
                <p14:modId xmlns:p14="http://schemas.microsoft.com/office/powerpoint/2010/main" val="216236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4C4588-9CB4-4A53-BB6B-773A3981FB6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0456FA2-2029-4880-9706-C599BA3C9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437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0DBDF-3A08-4A80-A20C-5D91D435445A}"/>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C7D97250-3239-42CB-A9C3-B4580214237B}"/>
              </a:ext>
            </a:extLst>
          </p:cNvPr>
          <p:cNvGraphicFramePr>
            <a:graphicFrameLocks noGrp="1"/>
          </p:cNvGraphicFramePr>
          <p:nvPr>
            <p:ph type="chart" sz="quarter" idx="13"/>
            <p:extLst>
              <p:ext uri="{D42A27DB-BD31-4B8C-83A1-F6EECF244321}">
                <p14:modId xmlns:p14="http://schemas.microsoft.com/office/powerpoint/2010/main" val="450108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64F2E-8657-4E43-88A0-6F4CC87A4A3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BF25340-3FAC-469B-BF16-651365B7F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512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807C0-475B-4361-8298-9F2E70D9C760}"/>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56D950F-8D6A-4DB3-B268-1C6604484293}"/>
              </a:ext>
            </a:extLst>
          </p:cNvPr>
          <p:cNvGraphicFramePr>
            <a:graphicFrameLocks noGrp="1"/>
          </p:cNvGraphicFramePr>
          <p:nvPr>
            <p:ph type="tbl" sz="quarter" idx="13"/>
            <p:extLst>
              <p:ext uri="{D42A27DB-BD31-4B8C-83A1-F6EECF244321}">
                <p14:modId xmlns:p14="http://schemas.microsoft.com/office/powerpoint/2010/main" val="419570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17305063"/>
                    </a:ext>
                  </a:extLst>
                </a:gridCol>
                <a:gridCol w="1975104">
                  <a:extLst>
                    <a:ext uri="{9D8B030D-6E8A-4147-A177-3AD203B41FA5}">
                      <a16:colId xmlns:a16="http://schemas.microsoft.com/office/drawing/2014/main" val="3465330010"/>
                    </a:ext>
                  </a:extLst>
                </a:gridCol>
                <a:gridCol w="905256">
                  <a:extLst>
                    <a:ext uri="{9D8B030D-6E8A-4147-A177-3AD203B41FA5}">
                      <a16:colId xmlns:a16="http://schemas.microsoft.com/office/drawing/2014/main" val="2515717088"/>
                    </a:ext>
                  </a:extLst>
                </a:gridCol>
                <a:gridCol w="905256">
                  <a:extLst>
                    <a:ext uri="{9D8B030D-6E8A-4147-A177-3AD203B41FA5}">
                      <a16:colId xmlns:a16="http://schemas.microsoft.com/office/drawing/2014/main" val="2990371457"/>
                    </a:ext>
                  </a:extLst>
                </a:gridCol>
                <a:gridCol w="905256">
                  <a:extLst>
                    <a:ext uri="{9D8B030D-6E8A-4147-A177-3AD203B41FA5}">
                      <a16:colId xmlns:a16="http://schemas.microsoft.com/office/drawing/2014/main" val="1935366188"/>
                    </a:ext>
                  </a:extLst>
                </a:gridCol>
                <a:gridCol w="905256">
                  <a:extLst>
                    <a:ext uri="{9D8B030D-6E8A-4147-A177-3AD203B41FA5}">
                      <a16:colId xmlns:a16="http://schemas.microsoft.com/office/drawing/2014/main" val="383589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55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- 2025-04-28 13:30:07</a:t>
                      </a:r>
                      <a:r>
                        <a:rPr kumimoji="0" lang="en-US" sz="1000" b="0" i="0" u="none" strike="noStrike" kern="1200" cap="none" spc="0" normalizeH="0" baseline="0" noProof="0">
                          <a:ln>
                            <a:noFill/>
                          </a:ln>
                          <a:solidFill>
                            <a:prstClr val="black"/>
                          </a:solidFill>
                          <a:effectLst/>
                          <a:uLnTx/>
                          <a:uFillTx/>
                          <a:latin typeface="Calibri"/>
                          <a:ea typeface="+mn-ea"/>
                          <a:cs typeface="+mn-cs"/>
                        </a:rPr>
                        <a:t>
 Our CEO, Daisuke Ugaeri, had a memorable visit to our Plano, TX office. Our employees gifted him a cowboy hat and had a barbecue lunch—Texas style—as a thank you for his leadership and as a farewell.
Daisuke will transition to a new role as Executive Officer and Department Head of the General Production Department 1 at Tokio Marine Nichido Fire in Tokyo, Japan. With his tenure at Tokio Marine America concluding in July, Daisuke is touring each office to say goodbye.
We are grateful for Daisuke's dedication, integrity, and leadership to TMA, and we wish him the best as he starts his new chapter with Tokio Marine!
#ceo #insurancelife #insurancecareers #farewell #commercialinsurance #planotx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https://quintly-eu-image-storage.s3.amazonaws.com/a8463497d6ac59d9f9b31e3831c67b7f/3567d310952f0aa4d1dd1b02b722c36e.jpg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03736978"/>
                  </a:ext>
                </a:extLst>
              </a:tr>
            </a:tbl>
          </a:graphicData>
        </a:graphic>
      </p:graphicFrame>
      <p:sp>
        <p:nvSpPr>
          <p:cNvPr id="4" name="Text Placeholder 3">
            <a:extLst>
              <a:ext uri="{FF2B5EF4-FFF2-40B4-BE49-F238E27FC236}">
                <a16:creationId xmlns:a16="http://schemas.microsoft.com/office/drawing/2014/main" id="{55E36859-6EEA-44E0-8EE4-BDF2E861908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844227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A52A-6310-4690-BD3E-E8F1DDB962AF}"/>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461FD20-5350-4F52-9E59-97631C6A6122}"/>
              </a:ext>
            </a:extLst>
          </p:cNvPr>
          <p:cNvGraphicFramePr>
            <a:graphicFrameLocks noGrp="1"/>
          </p:cNvGraphicFramePr>
          <p:nvPr>
            <p:ph type="tbl" sz="quarter" idx="13"/>
            <p:extLst>
              <p:ext uri="{D42A27DB-BD31-4B8C-83A1-F6EECF244321}">
                <p14:modId xmlns:p14="http://schemas.microsoft.com/office/powerpoint/2010/main" val="229446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5319553"/>
                    </a:ext>
                  </a:extLst>
                </a:gridCol>
                <a:gridCol w="1975104">
                  <a:extLst>
                    <a:ext uri="{9D8B030D-6E8A-4147-A177-3AD203B41FA5}">
                      <a16:colId xmlns:a16="http://schemas.microsoft.com/office/drawing/2014/main" val="877764217"/>
                    </a:ext>
                  </a:extLst>
                </a:gridCol>
                <a:gridCol w="905256">
                  <a:extLst>
                    <a:ext uri="{9D8B030D-6E8A-4147-A177-3AD203B41FA5}">
                      <a16:colId xmlns:a16="http://schemas.microsoft.com/office/drawing/2014/main" val="623981592"/>
                    </a:ext>
                  </a:extLst>
                </a:gridCol>
                <a:gridCol w="905256">
                  <a:extLst>
                    <a:ext uri="{9D8B030D-6E8A-4147-A177-3AD203B41FA5}">
                      <a16:colId xmlns:a16="http://schemas.microsoft.com/office/drawing/2014/main" val="1217890136"/>
                    </a:ext>
                  </a:extLst>
                </a:gridCol>
                <a:gridCol w="905256">
                  <a:extLst>
                    <a:ext uri="{9D8B030D-6E8A-4147-A177-3AD203B41FA5}">
                      <a16:colId xmlns:a16="http://schemas.microsoft.com/office/drawing/2014/main" val="2810594950"/>
                    </a:ext>
                  </a:extLst>
                </a:gridCol>
                <a:gridCol w="905256">
                  <a:extLst>
                    <a:ext uri="{9D8B030D-6E8A-4147-A177-3AD203B41FA5}">
                      <a16:colId xmlns:a16="http://schemas.microsoft.com/office/drawing/2014/main" val="234402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901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- 2025-04-30 16:14:20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Senior Vice President of Inland Marine, Ben Tuttle, who was elected Vice Chair and Officer of the Inland Marine Underwriters Association (IMUA)! 👏
Ben is an active member of IMUA, representing Tokio Marine America. Nine members of our team recently attended the 94th annual IMUA Conference in Bonita Springs, FL, where they connected with other inland marine professionals, gained insights into the latest trends in the marketplace, and participated in a volunteer event supporting riseagainsthunger. 
We are so proud of Ben and his role as a leader in the inland marine industry! Interested in working with Ben and our incredible team? We're looking for a Senior Ocean Cargo Underwriting Specialist to join us. 
🔗 Check out our opening and apply today: https://bit.ly/3FmWcWS 
#InlandMarine #Underwriting #Hiring #CSR #CommercialInsurance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https://quintly-eu-image-storage.s3.amazonaws.com/a8463497d6ac59d9f9b31e3831c67b7f/e7fe9420368905646da98dc55329f56d.jpg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13955404"/>
                  </a:ext>
                </a:extLst>
              </a:tr>
            </a:tbl>
          </a:graphicData>
        </a:graphic>
      </p:graphicFrame>
      <p:sp>
        <p:nvSpPr>
          <p:cNvPr id="4" name="Text Placeholder 3">
            <a:extLst>
              <a:ext uri="{FF2B5EF4-FFF2-40B4-BE49-F238E27FC236}">
                <a16:creationId xmlns:a16="http://schemas.microsoft.com/office/drawing/2014/main" id="{38E0AA05-4BD2-4553-A46C-67EF3773862F}"/>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4424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CBBA-D6EB-4967-9B5F-442600644DF6}"/>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9A92D782-B9D3-4093-9D11-57F5024ED92C}"/>
              </a:ext>
            </a:extLst>
          </p:cNvPr>
          <p:cNvGraphicFramePr>
            <a:graphicFrameLocks noGrp="1"/>
          </p:cNvGraphicFramePr>
          <p:nvPr>
            <p:ph type="tbl" sz="quarter" idx="13"/>
            <p:extLst>
              <p:ext uri="{D42A27DB-BD31-4B8C-83A1-F6EECF244321}">
                <p14:modId xmlns:p14="http://schemas.microsoft.com/office/powerpoint/2010/main" val="357263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99350311"/>
                    </a:ext>
                  </a:extLst>
                </a:gridCol>
                <a:gridCol w="1975104">
                  <a:extLst>
                    <a:ext uri="{9D8B030D-6E8A-4147-A177-3AD203B41FA5}">
                      <a16:colId xmlns:a16="http://schemas.microsoft.com/office/drawing/2014/main" val="2812382007"/>
                    </a:ext>
                  </a:extLst>
                </a:gridCol>
                <a:gridCol w="905256">
                  <a:extLst>
                    <a:ext uri="{9D8B030D-6E8A-4147-A177-3AD203B41FA5}">
                      <a16:colId xmlns:a16="http://schemas.microsoft.com/office/drawing/2014/main" val="2084202448"/>
                    </a:ext>
                  </a:extLst>
                </a:gridCol>
                <a:gridCol w="905256">
                  <a:extLst>
                    <a:ext uri="{9D8B030D-6E8A-4147-A177-3AD203B41FA5}">
                      <a16:colId xmlns:a16="http://schemas.microsoft.com/office/drawing/2014/main" val="2657030420"/>
                    </a:ext>
                  </a:extLst>
                </a:gridCol>
                <a:gridCol w="905256">
                  <a:extLst>
                    <a:ext uri="{9D8B030D-6E8A-4147-A177-3AD203B41FA5}">
                      <a16:colId xmlns:a16="http://schemas.microsoft.com/office/drawing/2014/main" val="353794903"/>
                    </a:ext>
                  </a:extLst>
                </a:gridCol>
                <a:gridCol w="905256">
                  <a:extLst>
                    <a:ext uri="{9D8B030D-6E8A-4147-A177-3AD203B41FA5}">
                      <a16:colId xmlns:a16="http://schemas.microsoft.com/office/drawing/2014/main" val="417753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801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- 2025-04-16 15:33:10</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team spent the day volunteering at Moss Haven Farm, lending a hand with weeding and laying mulch to prepare for the growing season. Moss Haven Farm is a non-profit, community-run garden that aims to cultivate a respect for nature and the food-growth process in students and the community. We have supported the Farm through the years, and we're proud to continue contributing to its mission.
Are you looking to join a company that serves its local communities? We have an opening in our Plano, TX office as Rental Car Claims Specialist II. Join us and make an impact. Apply today! https://bit.ly/4i7ahGw
#hiring #csr #volunteer #insurancecompany #insurancecareers #insurancelife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https://quintly-eu-image-storage.s3.amazonaws.com/a8463497d6ac59d9f9b31e3831c67b7f/3fe188ab2df691dfd4bf0fdb6149bf23.jpg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01586620"/>
                  </a:ext>
                </a:extLst>
              </a:tr>
            </a:tbl>
          </a:graphicData>
        </a:graphic>
      </p:graphicFrame>
      <p:sp>
        <p:nvSpPr>
          <p:cNvPr id="4" name="Text Placeholder 3">
            <a:extLst>
              <a:ext uri="{FF2B5EF4-FFF2-40B4-BE49-F238E27FC236}">
                <a16:creationId xmlns:a16="http://schemas.microsoft.com/office/drawing/2014/main" id="{BD63E24D-5B2B-4870-8182-3B9BD183C5C6}"/>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395039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F57BA-CF92-4071-B0FD-ECB54017C442}"/>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FD87FC96-9824-4493-89BA-A5976BA14057}"/>
              </a:ext>
            </a:extLst>
          </p:cNvPr>
          <p:cNvGraphicFramePr>
            <a:graphicFrameLocks noGrp="1"/>
          </p:cNvGraphicFramePr>
          <p:nvPr>
            <p:ph type="tbl" sz="quarter" idx="13"/>
            <p:extLst>
              <p:ext uri="{D42A27DB-BD31-4B8C-83A1-F6EECF244321}">
                <p14:modId xmlns:p14="http://schemas.microsoft.com/office/powerpoint/2010/main" val="301055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00437195"/>
                    </a:ext>
                  </a:extLst>
                </a:gridCol>
                <a:gridCol w="658368">
                  <a:extLst>
                    <a:ext uri="{9D8B030D-6E8A-4147-A177-3AD203B41FA5}">
                      <a16:colId xmlns:a16="http://schemas.microsoft.com/office/drawing/2014/main" val="1804479489"/>
                    </a:ext>
                  </a:extLst>
                </a:gridCol>
                <a:gridCol w="658368">
                  <a:extLst>
                    <a:ext uri="{9D8B030D-6E8A-4147-A177-3AD203B41FA5}">
                      <a16:colId xmlns:a16="http://schemas.microsoft.com/office/drawing/2014/main" val="1854190890"/>
                    </a:ext>
                  </a:extLst>
                </a:gridCol>
                <a:gridCol w="329184">
                  <a:extLst>
                    <a:ext uri="{9D8B030D-6E8A-4147-A177-3AD203B41FA5}">
                      <a16:colId xmlns:a16="http://schemas.microsoft.com/office/drawing/2014/main" val="738936765"/>
                    </a:ext>
                  </a:extLst>
                </a:gridCol>
                <a:gridCol w="329184">
                  <a:extLst>
                    <a:ext uri="{9D8B030D-6E8A-4147-A177-3AD203B41FA5}">
                      <a16:colId xmlns:a16="http://schemas.microsoft.com/office/drawing/2014/main" val="1859930823"/>
                    </a:ext>
                  </a:extLst>
                </a:gridCol>
                <a:gridCol w="658368">
                  <a:extLst>
                    <a:ext uri="{9D8B030D-6E8A-4147-A177-3AD203B41FA5}">
                      <a16:colId xmlns:a16="http://schemas.microsoft.com/office/drawing/2014/main" val="2211793898"/>
                    </a:ext>
                  </a:extLst>
                </a:gridCol>
                <a:gridCol w="658368">
                  <a:extLst>
                    <a:ext uri="{9D8B030D-6E8A-4147-A177-3AD203B41FA5}">
                      <a16:colId xmlns:a16="http://schemas.microsoft.com/office/drawing/2014/main" val="4046100355"/>
                    </a:ext>
                  </a:extLst>
                </a:gridCol>
                <a:gridCol w="658368">
                  <a:extLst>
                    <a:ext uri="{9D8B030D-6E8A-4147-A177-3AD203B41FA5}">
                      <a16:colId xmlns:a16="http://schemas.microsoft.com/office/drawing/2014/main" val="4110846398"/>
                    </a:ext>
                  </a:extLst>
                </a:gridCol>
                <a:gridCol w="658368">
                  <a:extLst>
                    <a:ext uri="{9D8B030D-6E8A-4147-A177-3AD203B41FA5}">
                      <a16:colId xmlns:a16="http://schemas.microsoft.com/office/drawing/2014/main" val="3387940219"/>
                    </a:ext>
                  </a:extLst>
                </a:gridCol>
                <a:gridCol w="658368">
                  <a:extLst>
                    <a:ext uri="{9D8B030D-6E8A-4147-A177-3AD203B41FA5}">
                      <a16:colId xmlns:a16="http://schemas.microsoft.com/office/drawing/2014/main" val="2045440388"/>
                    </a:ext>
                  </a:extLst>
                </a:gridCol>
                <a:gridCol w="658368">
                  <a:extLst>
                    <a:ext uri="{9D8B030D-6E8A-4147-A177-3AD203B41FA5}">
                      <a16:colId xmlns:a16="http://schemas.microsoft.com/office/drawing/2014/main" val="2330356158"/>
                    </a:ext>
                  </a:extLst>
                </a:gridCol>
                <a:gridCol w="658368">
                  <a:extLst>
                    <a:ext uri="{9D8B030D-6E8A-4147-A177-3AD203B41FA5}">
                      <a16:colId xmlns:a16="http://schemas.microsoft.com/office/drawing/2014/main" val="294337060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01607172"/>
                  </a:ext>
                </a:extLst>
              </a:tr>
              <a:tr h="370840">
                <a:tc>
                  <a:txBody>
                    <a:bodyPr/>
                    <a:lstStyle/>
                    <a:p>
                      <a:r>
                        <a:rPr lang="en-US" sz="1000"/>
                        <a:t>tmamerica</a:t>
                      </a:r>
                    </a:p>
                  </a:txBody>
                  <a:tcPr/>
                </a:tc>
                <a:tc>
                  <a:txBody>
                    <a:bodyPr/>
                    <a:lstStyle/>
                    <a:p>
                      <a:r>
                        <a:rPr lang="en-US" sz="1000"/>
                        <a:t>1</a:t>
                      </a:r>
                    </a:p>
                  </a:txBody>
                  <a:tcPr/>
                </a:tc>
                <a:tc>
                  <a:txBody>
                    <a:bodyPr/>
                    <a:lstStyle/>
                    <a:p>
                      <a:r>
                        <a:rPr lang="en-US" sz="1000"/>
                        <a:t>0.5000 %</a:t>
                      </a:r>
                    </a:p>
                  </a:txBody>
                  <a:tcPr/>
                </a:tc>
                <a:tc>
                  <a:txBody>
                    <a:bodyPr/>
                    <a:lstStyle/>
                    <a:p>
                      <a:r>
                        <a:rPr lang="en-US" sz="1000"/>
                        <a:t>9.00</a:t>
                      </a:r>
                    </a:p>
                  </a:txBody>
                  <a:tcPr/>
                </a:tc>
                <a:tc>
                  <a:txBody>
                    <a:bodyPr/>
                    <a:lstStyle/>
                    <a:p>
                      <a:r>
                        <a:rPr lang="en-US" sz="1000"/>
                        <a:t>0.00</a:t>
                      </a:r>
                    </a:p>
                  </a:txBody>
                  <a:tcPr/>
                </a:tc>
                <a:tc>
                  <a:txBody>
                    <a:bodyPr/>
                    <a:lstStyle/>
                    <a:p>
                      <a:r>
                        <a:rPr lang="en-US" sz="1000"/>
                        <a:t>56.00</a:t>
                      </a:r>
                    </a:p>
                  </a:txBody>
                  <a:tcPr/>
                </a:tc>
                <a:tc>
                  <a:txBody>
                    <a:bodyPr/>
                    <a:lstStyle/>
                    <a:p>
                      <a:r>
                        <a:rPr lang="en-US" sz="1000"/>
                        <a:t>56.00</a:t>
                      </a:r>
                    </a:p>
                  </a:txBody>
                  <a:tcPr/>
                </a:tc>
                <a:tc>
                  <a:txBody>
                    <a:bodyPr/>
                    <a:lstStyle/>
                    <a:p>
                      <a:r>
                        <a:rPr lang="en-US" sz="1000"/>
                        <a:t>28.00</a:t>
                      </a:r>
                    </a:p>
                  </a:txBody>
                  <a:tcPr/>
                </a:tc>
                <a:tc>
                  <a:txBody>
                    <a:bodyPr/>
                    <a:lstStyle/>
                    <a:p>
                      <a:r>
                        <a:rPr lang="en-US" sz="1000"/>
                        <a:t>28.00</a:t>
                      </a:r>
                    </a:p>
                  </a:txBody>
                  <a:tcPr/>
                </a:tc>
                <a:tc>
                  <a:txBody>
                    <a:bodyPr/>
                    <a:lstStyle/>
                    <a:p>
                      <a:r>
                        <a:rPr lang="en-US" sz="1000"/>
                        <a:t>56</a:t>
                      </a:r>
                    </a:p>
                  </a:txBody>
                  <a:tcPr/>
                </a:tc>
                <a:tc>
                  <a:txBody>
                    <a:bodyPr/>
                    <a:lstStyle/>
                    <a:p>
                      <a:r>
                        <a:rPr lang="en-US" sz="1000"/>
                        <a:t>9</a:t>
                      </a:r>
                    </a:p>
                  </a:txBody>
                  <a:tcPr/>
                </a:tc>
                <a:tc>
                  <a:txBody>
                    <a:bodyPr/>
                    <a:lstStyle/>
                    <a:p>
                      <a:r>
                        <a:rPr lang="en-US" sz="1000"/>
                        <a:t>28</a:t>
                      </a:r>
                    </a:p>
                  </a:txBody>
                  <a:tcPr/>
                </a:tc>
                <a:extLst>
                  <a:ext uri="{0D108BD9-81ED-4DB2-BD59-A6C34878D82A}">
                    <a16:rowId xmlns:a16="http://schemas.microsoft.com/office/drawing/2014/main" val="3424416251"/>
                  </a:ext>
                </a:extLst>
              </a:tr>
            </a:tbl>
          </a:graphicData>
        </a:graphic>
      </p:graphicFrame>
      <p:sp>
        <p:nvSpPr>
          <p:cNvPr id="4" name="Text Placeholder 3">
            <a:extLst>
              <a:ext uri="{FF2B5EF4-FFF2-40B4-BE49-F238E27FC236}">
                <a16:creationId xmlns:a16="http://schemas.microsoft.com/office/drawing/2014/main" id="{D619E0BF-08A5-4483-A323-641DA1AAA3C8}"/>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703952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0DCC-1C44-44F0-B8CD-D80B50AFDCF4}"/>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715700A9-BF49-4676-9D08-F3C969484F3E}"/>
              </a:ext>
            </a:extLst>
          </p:cNvPr>
          <p:cNvGraphicFramePr>
            <a:graphicFrameLocks noGrp="1"/>
          </p:cNvGraphicFramePr>
          <p:nvPr>
            <p:ph type="tbl" sz="quarter" idx="13"/>
            <p:extLst>
              <p:ext uri="{D42A27DB-BD31-4B8C-83A1-F6EECF244321}">
                <p14:modId xmlns:p14="http://schemas.microsoft.com/office/powerpoint/2010/main" val="27241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3989658"/>
                    </a:ext>
                  </a:extLst>
                </a:gridCol>
                <a:gridCol w="1316736">
                  <a:extLst>
                    <a:ext uri="{9D8B030D-6E8A-4147-A177-3AD203B41FA5}">
                      <a16:colId xmlns:a16="http://schemas.microsoft.com/office/drawing/2014/main" val="1158092151"/>
                    </a:ext>
                  </a:extLst>
                </a:gridCol>
                <a:gridCol w="658368">
                  <a:extLst>
                    <a:ext uri="{9D8B030D-6E8A-4147-A177-3AD203B41FA5}">
                      <a16:colId xmlns:a16="http://schemas.microsoft.com/office/drawing/2014/main" val="2611127284"/>
                    </a:ext>
                  </a:extLst>
                </a:gridCol>
                <a:gridCol w="658368">
                  <a:extLst>
                    <a:ext uri="{9D8B030D-6E8A-4147-A177-3AD203B41FA5}">
                      <a16:colId xmlns:a16="http://schemas.microsoft.com/office/drawing/2014/main" val="460789909"/>
                    </a:ext>
                  </a:extLst>
                </a:gridCol>
                <a:gridCol w="658368">
                  <a:extLst>
                    <a:ext uri="{9D8B030D-6E8A-4147-A177-3AD203B41FA5}">
                      <a16:colId xmlns:a16="http://schemas.microsoft.com/office/drawing/2014/main" val="1999564266"/>
                    </a:ext>
                  </a:extLst>
                </a:gridCol>
                <a:gridCol w="658368">
                  <a:extLst>
                    <a:ext uri="{9D8B030D-6E8A-4147-A177-3AD203B41FA5}">
                      <a16:colId xmlns:a16="http://schemas.microsoft.com/office/drawing/2014/main" val="3909010931"/>
                    </a:ext>
                  </a:extLst>
                </a:gridCol>
                <a:gridCol w="658368">
                  <a:extLst>
                    <a:ext uri="{9D8B030D-6E8A-4147-A177-3AD203B41FA5}">
                      <a16:colId xmlns:a16="http://schemas.microsoft.com/office/drawing/2014/main" val="2804859603"/>
                    </a:ext>
                  </a:extLst>
                </a:gridCol>
                <a:gridCol w="658368">
                  <a:extLst>
                    <a:ext uri="{9D8B030D-6E8A-4147-A177-3AD203B41FA5}">
                      <a16:colId xmlns:a16="http://schemas.microsoft.com/office/drawing/2014/main" val="2323239570"/>
                    </a:ext>
                  </a:extLst>
                </a:gridCol>
                <a:gridCol w="658368">
                  <a:extLst>
                    <a:ext uri="{9D8B030D-6E8A-4147-A177-3AD203B41FA5}">
                      <a16:colId xmlns:a16="http://schemas.microsoft.com/office/drawing/2014/main" val="1724608214"/>
                    </a:ext>
                  </a:extLst>
                </a:gridCol>
                <a:gridCol w="658368">
                  <a:extLst>
                    <a:ext uri="{9D8B030D-6E8A-4147-A177-3AD203B41FA5}">
                      <a16:colId xmlns:a16="http://schemas.microsoft.com/office/drawing/2014/main" val="30779950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027929371"/>
                  </a:ext>
                </a:extLst>
              </a:tr>
              <a:tr h="370840">
                <a:tc>
                  <a:txBody>
                    <a:bodyPr/>
                    <a:lstStyle/>
                    <a:p>
                      <a:r>
                        <a:rPr lang="en-US" sz="1000" b="1"/>
                        <a:t>tmamerica - 2025-04-08 09:20:33</a:t>
                      </a:r>
                      <a:r>
                        <a:rPr lang="en-US" sz="1000"/>
                        <a:t>
 We had paws-itively the best day volunteering at @pasadenahumane’s Wiggle Waggle Walk &amp; Run 🐾</a:t>
                      </a:r>
                    </a:p>
                  </a:txBody>
                  <a:tcPr/>
                </a:tc>
                <a:tc>
                  <a:txBody>
                    <a:bodyPr/>
                    <a:lstStyle/>
                    <a:p>
                      <a:r>
                        <a:rPr lang="en-US" sz="1000"/>
                        <a:t>https://quintly-eu-image-storage.s3.amazonaws.com/ea0e6a3ca65b01a392bf1b0a36d01601/988be85f6694373940103ab60b1903fe.jpg</a:t>
                      </a:r>
                    </a:p>
                  </a:txBody>
                  <a:tcPr/>
                </a:tc>
                <a:tc>
                  <a:txBody>
                    <a:bodyPr/>
                    <a:lstStyle/>
                    <a:p>
                      <a:r>
                        <a:rPr lang="en-US" sz="1000"/>
                        <a:t>04/09/2025 09:08:59</a:t>
                      </a:r>
                    </a:p>
                  </a:txBody>
                  <a:tcPr/>
                </a:tc>
                <a:tc>
                  <a:txBody>
                    <a:bodyPr/>
                    <a:lstStyle/>
                    <a:p>
                      <a:r>
                        <a:rPr lang="en-US" sz="1000"/>
                        <a:t>Video</a:t>
                      </a:r>
                    </a:p>
                  </a:txBody>
                  <a:tcPr/>
                </a:tc>
                <a:tc>
                  <a:txBody>
                    <a:bodyPr/>
                    <a:lstStyle/>
                    <a:p>
                      <a:r>
                        <a:rPr lang="en-US" sz="1000"/>
                        <a:t>56</a:t>
                      </a:r>
                    </a:p>
                  </a:txBody>
                  <a:tcPr/>
                </a:tc>
                <a:tc>
                  <a:txBody>
                    <a:bodyPr/>
                    <a:lstStyle/>
                    <a:p>
                      <a:r>
                        <a:rPr lang="en-US" sz="1000"/>
                        <a:t>56</a:t>
                      </a:r>
                    </a:p>
                  </a:txBody>
                  <a:tcPr/>
                </a:tc>
                <a:tc>
                  <a:txBody>
                    <a:bodyPr/>
                    <a:lstStyle/>
                    <a:p>
                      <a:r>
                        <a:rPr lang="en-US" sz="1000"/>
                        <a:t>0</a:t>
                      </a:r>
                    </a:p>
                  </a:txBody>
                  <a:tcPr/>
                </a:tc>
                <a:tc>
                  <a:txBody>
                    <a:bodyPr/>
                    <a:lstStyle/>
                    <a:p>
                      <a:r>
                        <a:rPr lang="en-US" sz="1000"/>
                        <a:t>9</a:t>
                      </a:r>
                    </a:p>
                  </a:txBody>
                  <a:tcPr/>
                </a:tc>
                <a:tc>
                  <a:txBody>
                    <a:bodyPr/>
                    <a:lstStyle/>
                    <a:p>
                      <a:r>
                        <a:rPr lang="en-US" sz="1000"/>
                        <a:t>27</a:t>
                      </a:r>
                    </a:p>
                  </a:txBody>
                  <a:tcPr/>
                </a:tc>
                <a:tc>
                  <a:txBody>
                    <a:bodyPr/>
                    <a:lstStyle/>
                    <a:p>
                      <a:r>
                        <a:rPr lang="en-US" sz="1000"/>
                        <a:t>1</a:t>
                      </a:r>
                    </a:p>
                  </a:txBody>
                  <a:tcPr/>
                </a:tc>
                <a:extLst>
                  <a:ext uri="{0D108BD9-81ED-4DB2-BD59-A6C34878D82A}">
                    <a16:rowId xmlns:a16="http://schemas.microsoft.com/office/drawing/2014/main" val="1363764083"/>
                  </a:ext>
                </a:extLst>
              </a:tr>
            </a:tbl>
          </a:graphicData>
        </a:graphic>
      </p:graphicFrame>
      <p:sp>
        <p:nvSpPr>
          <p:cNvPr id="4" name="Text Placeholder 3">
            <a:extLst>
              <a:ext uri="{FF2B5EF4-FFF2-40B4-BE49-F238E27FC236}">
                <a16:creationId xmlns:a16="http://schemas.microsoft.com/office/drawing/2014/main" id="{BA926FD9-5DC1-4BD8-B45A-06BCA5A275D0}"/>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2095608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2177</Words>
  <Application>Microsoft Office PowerPoint</Application>
  <PresentationFormat>On-screen Show (4:3)</PresentationFormat>
  <Paragraphs>430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2025-05-05T18:30:52Z</dcterms:created>
  <dcterms:modified xsi:type="dcterms:W3CDTF">2025-05-05T18:31:26Z</dcterms:modified>
</cp:coreProperties>
</file>