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 id="297" r:id="rId40"/>
    <p:sldId id="298" r:id="rId41"/>
    <p:sldId id="300" r:id="rId42"/>
    <p:sldId id="301"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Sheet1!$B$2:$B$5</c:f>
              <c:numCache>
                <c:formatCode>General</c:formatCode>
                <c:ptCount val="4"/>
                <c:pt idx="0">
                  <c:v>7563</c:v>
                </c:pt>
                <c:pt idx="1">
                  <c:v>7559</c:v>
                </c:pt>
                <c:pt idx="2">
                  <c:v>7549</c:v>
                </c:pt>
                <c:pt idx="3">
                  <c:v>7512</c:v>
                </c:pt>
              </c:numCache>
            </c:numRef>
          </c:val>
          <c:smooth val="0"/>
          <c:extLst>
            <c:ext xmlns:c16="http://schemas.microsoft.com/office/drawing/2014/chart" uri="{C3380CC4-5D6E-409C-BE32-E72D297353CC}">
              <c16:uniqueId val="{00000000-8016-4F5C-B639-AB156921F583}"/>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Sheet1!$C$2:$C$5</c:f>
              <c:numCache>
                <c:formatCode>General</c:formatCode>
                <c:ptCount val="4"/>
                <c:pt idx="0">
                  <c:v>3942</c:v>
                </c:pt>
                <c:pt idx="1">
                  <c:v>3939</c:v>
                </c:pt>
                <c:pt idx="2">
                  <c:v>3951</c:v>
                </c:pt>
                <c:pt idx="3">
                  <c:v>3947</c:v>
                </c:pt>
              </c:numCache>
            </c:numRef>
          </c:val>
          <c:smooth val="0"/>
          <c:extLst>
            <c:ext xmlns:c16="http://schemas.microsoft.com/office/drawing/2014/chart" uri="{C3380CC4-5D6E-409C-BE32-E72D297353CC}">
              <c16:uniqueId val="{00000001-8016-4F5C-B639-AB156921F583}"/>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Sheet1!$D$2:$D$5</c:f>
              <c:numCache>
                <c:formatCode>General</c:formatCode>
                <c:ptCount val="4"/>
                <c:pt idx="0">
                  <c:v>0</c:v>
                </c:pt>
                <c:pt idx="1">
                  <c:v>0</c:v>
                </c:pt>
                <c:pt idx="2">
                  <c:v>0</c:v>
                </c:pt>
                <c:pt idx="3">
                  <c:v>0</c:v>
                </c:pt>
              </c:numCache>
            </c:numRef>
          </c:val>
          <c:smooth val="0"/>
          <c:extLst>
            <c:ext xmlns:c16="http://schemas.microsoft.com/office/drawing/2014/chart" uri="{C3380CC4-5D6E-409C-BE32-E72D297353CC}">
              <c16:uniqueId val="{00000002-8016-4F5C-B639-AB156921F583}"/>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Sheet1!$E$2:$E$5</c:f>
              <c:numCache>
                <c:formatCode>General</c:formatCode>
                <c:ptCount val="4"/>
                <c:pt idx="0">
                  <c:v>46705</c:v>
                </c:pt>
                <c:pt idx="1">
                  <c:v>47141</c:v>
                </c:pt>
                <c:pt idx="2">
                  <c:v>47705</c:v>
                </c:pt>
                <c:pt idx="3">
                  <c:v>48477</c:v>
                </c:pt>
              </c:numCache>
            </c:numRef>
          </c:val>
          <c:smooth val="0"/>
          <c:extLst>
            <c:ext xmlns:c16="http://schemas.microsoft.com/office/drawing/2014/chart" uri="{C3380CC4-5D6E-409C-BE32-E72D297353CC}">
              <c16:uniqueId val="{00000003-8016-4F5C-B639-AB156921F583}"/>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Sheet1!$A$2:$A$5</c:f>
              <c:numCache>
                <c:formatCode>m/d/yyyy</c:formatCode>
                <c:ptCount val="4"/>
                <c:pt idx="0">
                  <c:v>45658</c:v>
                </c:pt>
                <c:pt idx="1">
                  <c:v>45689</c:v>
                </c:pt>
                <c:pt idx="2">
                  <c:v>45717</c:v>
                </c:pt>
                <c:pt idx="3">
                  <c:v>45748</c:v>
                </c:pt>
              </c:numCache>
            </c:numRef>
          </c:cat>
          <c:val>
            <c:numRef>
              <c:f>Sheet1!$F$2:$F$5</c:f>
              <c:numCache>
                <c:formatCode>General</c:formatCode>
                <c:ptCount val="4"/>
                <c:pt idx="0">
                  <c:v>3866</c:v>
                </c:pt>
                <c:pt idx="1">
                  <c:v>3883</c:v>
                </c:pt>
                <c:pt idx="2">
                  <c:v>3904</c:v>
                </c:pt>
                <c:pt idx="3">
                  <c:v>4037</c:v>
                </c:pt>
              </c:numCache>
            </c:numRef>
          </c:val>
          <c:smooth val="0"/>
          <c:extLst>
            <c:ext xmlns:c16="http://schemas.microsoft.com/office/drawing/2014/chart" uri="{C3380CC4-5D6E-409C-BE32-E72D297353CC}">
              <c16:uniqueId val="{00000004-8016-4F5C-B639-AB156921F583}"/>
            </c:ext>
          </c:extLst>
        </c:ser>
        <c:dLbls>
          <c:showLegendKey val="0"/>
          <c:showVal val="0"/>
          <c:showCatName val="0"/>
          <c:showSerName val="0"/>
          <c:showPercent val="0"/>
          <c:showBubbleSize val="0"/>
        </c:dLbls>
        <c:smooth val="0"/>
        <c:axId val="384232384"/>
        <c:axId val="384236320"/>
      </c:lineChart>
      <c:dateAx>
        <c:axId val="38423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236320"/>
        <c:crosses val="autoZero"/>
        <c:auto val="1"/>
        <c:lblOffset val="100"/>
        <c:baseTimeUnit val="months"/>
      </c:dateAx>
      <c:valAx>
        <c:axId val="38423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23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0</c:v>
                </c:pt>
                <c:pt idx="5">
                  <c:v>0</c:v>
                </c:pt>
              </c:numCache>
            </c:numRef>
          </c:val>
          <c:extLst>
            <c:ext xmlns:c16="http://schemas.microsoft.com/office/drawing/2014/chart" uri="{C3380CC4-5D6E-409C-BE32-E72D297353CC}">
              <c16:uniqueId val="{00000000-395B-492A-BE5B-74A0ED2C75B9}"/>
            </c:ext>
          </c:extLst>
        </c:ser>
        <c:dLbls>
          <c:showLegendKey val="0"/>
          <c:showVal val="0"/>
          <c:showCatName val="0"/>
          <c:showSerName val="0"/>
          <c:showPercent val="0"/>
          <c:showBubbleSize val="0"/>
        </c:dLbls>
        <c:gapWidth val="219"/>
        <c:overlap val="-27"/>
        <c:axId val="73245568"/>
        <c:axId val="67768144"/>
      </c:barChart>
      <c:dateAx>
        <c:axId val="7324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768144"/>
        <c:crosses val="autoZero"/>
        <c:auto val="1"/>
        <c:lblOffset val="100"/>
        <c:baseTimeUnit val="months"/>
      </c:dateAx>
      <c:valAx>
        <c:axId val="6776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4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B80-4CB6-A624-533B13261B0D}"/>
            </c:ext>
          </c:extLst>
        </c:ser>
        <c:dLbls>
          <c:showLegendKey val="0"/>
          <c:showVal val="0"/>
          <c:showCatName val="0"/>
          <c:showSerName val="0"/>
          <c:showPercent val="0"/>
          <c:showBubbleSize val="0"/>
        </c:dLbls>
        <c:gapWidth val="219"/>
        <c:overlap val="-27"/>
        <c:axId val="391238896"/>
        <c:axId val="391239880"/>
      </c:barChart>
      <c:dateAx>
        <c:axId val="39123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39880"/>
        <c:crosses val="autoZero"/>
        <c:auto val="1"/>
        <c:lblOffset val="100"/>
        <c:baseTimeUnit val="months"/>
      </c:dateAx>
      <c:valAx>
        <c:axId val="39123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3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1246</c:v>
                </c:pt>
                <c:pt idx="4">
                  <c:v>54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0EF-4830-9A2F-A4B764CB22D5}"/>
            </c:ext>
          </c:extLst>
        </c:ser>
        <c:dLbls>
          <c:showLegendKey val="0"/>
          <c:showVal val="0"/>
          <c:showCatName val="0"/>
          <c:showSerName val="0"/>
          <c:showPercent val="0"/>
          <c:showBubbleSize val="0"/>
        </c:dLbls>
        <c:gapWidth val="219"/>
        <c:overlap val="-27"/>
        <c:axId val="389714464"/>
        <c:axId val="389712168"/>
      </c:barChart>
      <c:catAx>
        <c:axId val="38971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12168"/>
        <c:crosses val="autoZero"/>
        <c:auto val="1"/>
        <c:lblAlgn val="ctr"/>
        <c:lblOffset val="100"/>
        <c:noMultiLvlLbl val="0"/>
      </c:catAx>
      <c:valAx>
        <c:axId val="38971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1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216</c:v>
                </c:pt>
                <c:pt idx="5">
                  <c:v>0</c:v>
                </c:pt>
              </c:numCache>
            </c:numRef>
          </c:val>
          <c:extLst>
            <c:ext xmlns:c16="http://schemas.microsoft.com/office/drawing/2014/chart" uri="{C3380CC4-5D6E-409C-BE32-E72D297353CC}">
              <c16:uniqueId val="{00000000-347F-43DA-ACF5-CC1D8947CEEB}"/>
            </c:ext>
          </c:extLst>
        </c:ser>
        <c:dLbls>
          <c:showLegendKey val="0"/>
          <c:showVal val="0"/>
          <c:showCatName val="0"/>
          <c:showSerName val="0"/>
          <c:showPercent val="0"/>
          <c:showBubbleSize val="0"/>
        </c:dLbls>
        <c:gapWidth val="219"/>
        <c:overlap val="-27"/>
        <c:axId val="388508288"/>
        <c:axId val="388507960"/>
      </c:barChart>
      <c:dateAx>
        <c:axId val="38850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07960"/>
        <c:crosses val="autoZero"/>
        <c:auto val="1"/>
        <c:lblOffset val="100"/>
        <c:baseTimeUnit val="months"/>
      </c:dateAx>
      <c:valAx>
        <c:axId val="38850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0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2D5C-42EE-9F6D-03FDB2B7BBA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2D5C-42EE-9F6D-03FDB2B7BBA2}"/>
            </c:ext>
          </c:extLst>
        </c:ser>
        <c:dLbls>
          <c:showLegendKey val="0"/>
          <c:showVal val="0"/>
          <c:showCatName val="0"/>
          <c:showSerName val="0"/>
          <c:showPercent val="0"/>
          <c:showBubbleSize val="0"/>
        </c:dLbls>
        <c:gapWidth val="219"/>
        <c:overlap val="-27"/>
        <c:axId val="489800416"/>
        <c:axId val="489802384"/>
      </c:barChart>
      <c:catAx>
        <c:axId val="48980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802384"/>
        <c:crosses val="autoZero"/>
        <c:auto val="1"/>
        <c:lblAlgn val="ctr"/>
        <c:lblOffset val="100"/>
        <c:noMultiLvlLbl val="0"/>
      </c:catAx>
      <c:valAx>
        <c:axId val="48980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80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5</c:v>
                </c:pt>
              </c:numCache>
            </c:numRef>
          </c:val>
          <c:extLst>
            <c:ext xmlns:c16="http://schemas.microsoft.com/office/drawing/2014/chart" uri="{C3380CC4-5D6E-409C-BE32-E72D297353CC}">
              <c16:uniqueId val="{00000000-7555-4E77-88AA-514480E187D6}"/>
            </c:ext>
          </c:extLst>
        </c:ser>
        <c:dLbls>
          <c:showLegendKey val="0"/>
          <c:showVal val="0"/>
          <c:showCatName val="0"/>
          <c:showSerName val="0"/>
          <c:showPercent val="0"/>
          <c:showBubbleSize val="0"/>
        </c:dLbls>
        <c:gapWidth val="219"/>
        <c:overlap val="-27"/>
        <c:axId val="495750904"/>
        <c:axId val="495752216"/>
      </c:barChart>
      <c:dateAx>
        <c:axId val="49575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52216"/>
        <c:crosses val="autoZero"/>
        <c:auto val="1"/>
        <c:lblOffset val="100"/>
        <c:baseTimeUnit val="months"/>
      </c:dateAx>
      <c:valAx>
        <c:axId val="49575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5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FA8-4A16-91D4-A17C42A33BC6}"/>
            </c:ext>
          </c:extLst>
        </c:ser>
        <c:dLbls>
          <c:showLegendKey val="0"/>
          <c:showVal val="0"/>
          <c:showCatName val="0"/>
          <c:showSerName val="0"/>
          <c:showPercent val="0"/>
          <c:showBubbleSize val="0"/>
        </c:dLbls>
        <c:gapWidth val="219"/>
        <c:overlap val="-27"/>
        <c:axId val="495752544"/>
        <c:axId val="495747952"/>
      </c:barChart>
      <c:dateAx>
        <c:axId val="49575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47952"/>
        <c:crosses val="autoZero"/>
        <c:auto val="1"/>
        <c:lblOffset val="100"/>
        <c:baseTimeUnit val="months"/>
      </c:dateAx>
      <c:valAx>
        <c:axId val="49574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5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224-4C98-A84F-5327DD3F4367}"/>
            </c:ext>
          </c:extLst>
        </c:ser>
        <c:dLbls>
          <c:showLegendKey val="0"/>
          <c:showVal val="0"/>
          <c:showCatName val="0"/>
          <c:showSerName val="0"/>
          <c:showPercent val="0"/>
          <c:showBubbleSize val="0"/>
        </c:dLbls>
        <c:gapWidth val="219"/>
        <c:overlap val="-27"/>
        <c:axId val="499720064"/>
        <c:axId val="499718752"/>
      </c:barChart>
      <c:catAx>
        <c:axId val="49972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18752"/>
        <c:crosses val="autoZero"/>
        <c:auto val="1"/>
        <c:lblAlgn val="ctr"/>
        <c:lblOffset val="100"/>
        <c:noMultiLvlLbl val="0"/>
      </c:catAx>
      <c:valAx>
        <c:axId val="49971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2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093-4C4C-9678-FE4246030C68}"/>
            </c:ext>
          </c:extLst>
        </c:ser>
        <c:dLbls>
          <c:showLegendKey val="0"/>
          <c:showVal val="0"/>
          <c:showCatName val="0"/>
          <c:showSerName val="0"/>
          <c:showPercent val="0"/>
          <c:showBubbleSize val="0"/>
        </c:dLbls>
        <c:gapWidth val="219"/>
        <c:overlap val="-27"/>
        <c:axId val="499719736"/>
        <c:axId val="499713832"/>
      </c:barChart>
      <c:dateAx>
        <c:axId val="49971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13832"/>
        <c:crosses val="autoZero"/>
        <c:auto val="1"/>
        <c:lblOffset val="100"/>
        <c:baseTimeUnit val="months"/>
      </c:dateAx>
      <c:valAx>
        <c:axId val="49971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1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72</c:v>
                </c:pt>
              </c:numCache>
            </c:numRef>
          </c:val>
          <c:extLst>
            <c:ext xmlns:c16="http://schemas.microsoft.com/office/drawing/2014/chart" uri="{C3380CC4-5D6E-409C-BE32-E72D297353CC}">
              <c16:uniqueId val="{00000000-7EB1-40BF-B94C-01E2BDB08C01}"/>
            </c:ext>
          </c:extLst>
        </c:ser>
        <c:dLbls>
          <c:showLegendKey val="0"/>
          <c:showVal val="0"/>
          <c:showCatName val="0"/>
          <c:showSerName val="0"/>
          <c:showPercent val="0"/>
          <c:showBubbleSize val="0"/>
        </c:dLbls>
        <c:gapWidth val="219"/>
        <c:overlap val="-27"/>
        <c:axId val="506313976"/>
        <c:axId val="506311352"/>
      </c:barChart>
      <c:dateAx>
        <c:axId val="506313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11352"/>
        <c:crosses val="autoZero"/>
        <c:auto val="1"/>
        <c:lblOffset val="100"/>
        <c:baseTimeUnit val="months"/>
      </c:dateAx>
      <c:valAx>
        <c:axId val="50631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1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98</c:v>
                </c:pt>
                <c:pt idx="1">
                  <c:v>99</c:v>
                </c:pt>
                <c:pt idx="2">
                  <c:v>84</c:v>
                </c:pt>
                <c:pt idx="3">
                  <c:v>84</c:v>
                </c:pt>
                <c:pt idx="4">
                  <c:v>84</c:v>
                </c:pt>
              </c:numCache>
            </c:numRef>
          </c:val>
          <c:extLst>
            <c:ext xmlns:c16="http://schemas.microsoft.com/office/drawing/2014/chart" uri="{C3380CC4-5D6E-409C-BE32-E72D297353CC}">
              <c16:uniqueId val="{00000000-D0C7-4D73-9103-8AA043101807}"/>
            </c:ext>
          </c:extLst>
        </c:ser>
        <c:dLbls>
          <c:showLegendKey val="0"/>
          <c:showVal val="0"/>
          <c:showCatName val="0"/>
          <c:showSerName val="0"/>
          <c:showPercent val="0"/>
          <c:showBubbleSize val="0"/>
        </c:dLbls>
        <c:gapWidth val="219"/>
        <c:overlap val="-27"/>
        <c:axId val="506305120"/>
        <c:axId val="506307744"/>
      </c:barChart>
      <c:catAx>
        <c:axId val="50630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07744"/>
        <c:crosses val="autoZero"/>
        <c:auto val="1"/>
        <c:lblAlgn val="ctr"/>
        <c:lblOffset val="100"/>
        <c:noMultiLvlLbl val="0"/>
      </c:catAx>
      <c:valAx>
        <c:axId val="50630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0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1977</c:v>
                </c:pt>
                <c:pt idx="1">
                  <c:v>1994</c:v>
                </c:pt>
                <c:pt idx="2">
                  <c:v>1939</c:v>
                </c:pt>
                <c:pt idx="3">
                  <c:v>2548</c:v>
                </c:pt>
                <c:pt idx="4">
                  <c:v>169</c:v>
                </c:pt>
              </c:numCache>
            </c:numRef>
          </c:val>
          <c:extLst>
            <c:ext xmlns:c16="http://schemas.microsoft.com/office/drawing/2014/chart" uri="{C3380CC4-5D6E-409C-BE32-E72D297353CC}">
              <c16:uniqueId val="{00000000-8D2B-43C2-9748-EB1D1095FFFC}"/>
            </c:ext>
          </c:extLst>
        </c:ser>
        <c:dLbls>
          <c:showLegendKey val="0"/>
          <c:showVal val="0"/>
          <c:showCatName val="0"/>
          <c:showSerName val="0"/>
          <c:showPercent val="0"/>
          <c:showBubbleSize val="0"/>
        </c:dLbls>
        <c:gapWidth val="219"/>
        <c:overlap val="-27"/>
        <c:axId val="388506976"/>
        <c:axId val="388508944"/>
      </c:barChart>
      <c:catAx>
        <c:axId val="38850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08944"/>
        <c:crosses val="autoZero"/>
        <c:auto val="1"/>
        <c:lblAlgn val="ctr"/>
        <c:lblOffset val="100"/>
        <c:noMultiLvlLbl val="0"/>
      </c:catAx>
      <c:valAx>
        <c:axId val="38850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0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62672</c:v>
                </c:pt>
                <c:pt idx="5">
                  <c:v>5340</c:v>
                </c:pt>
              </c:numCache>
            </c:numRef>
          </c:val>
          <c:extLst>
            <c:ext xmlns:c16="http://schemas.microsoft.com/office/drawing/2014/chart" uri="{C3380CC4-5D6E-409C-BE32-E72D297353CC}">
              <c16:uniqueId val="{00000000-3844-4282-B1A2-ED42E7B3B658}"/>
            </c:ext>
          </c:extLst>
        </c:ser>
        <c:dLbls>
          <c:showLegendKey val="0"/>
          <c:showVal val="0"/>
          <c:showCatName val="0"/>
          <c:showSerName val="0"/>
          <c:showPercent val="0"/>
          <c:showBubbleSize val="0"/>
        </c:dLbls>
        <c:gapWidth val="219"/>
        <c:overlap val="-27"/>
        <c:axId val="388515504"/>
        <c:axId val="388520096"/>
      </c:barChart>
      <c:catAx>
        <c:axId val="38851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20096"/>
        <c:crosses val="autoZero"/>
        <c:auto val="1"/>
        <c:lblAlgn val="ctr"/>
        <c:lblOffset val="100"/>
        <c:noMultiLvlLbl val="0"/>
      </c:catAx>
      <c:valAx>
        <c:axId val="38852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6</c:v>
                </c:pt>
              </c:numCache>
            </c:numRef>
          </c:val>
          <c:extLst>
            <c:ext xmlns:c16="http://schemas.microsoft.com/office/drawing/2014/chart" uri="{C3380CC4-5D6E-409C-BE32-E72D297353CC}">
              <c16:uniqueId val="{00000000-71FA-4E2C-A171-CAB093296D28}"/>
            </c:ext>
          </c:extLst>
        </c:ser>
        <c:dLbls>
          <c:showLegendKey val="0"/>
          <c:showVal val="0"/>
          <c:showCatName val="0"/>
          <c:showSerName val="0"/>
          <c:showPercent val="0"/>
          <c:showBubbleSize val="0"/>
        </c:dLbls>
        <c:gapWidth val="219"/>
        <c:overlap val="-27"/>
        <c:axId val="393313936"/>
        <c:axId val="393318528"/>
      </c:barChart>
      <c:dateAx>
        <c:axId val="39331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18528"/>
        <c:crosses val="autoZero"/>
        <c:auto val="1"/>
        <c:lblOffset val="100"/>
        <c:baseTimeUnit val="months"/>
      </c:dateAx>
      <c:valAx>
        <c:axId val="39331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1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47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DAB-4DBD-8DB0-7A58A9A38474}"/>
            </c:ext>
          </c:extLst>
        </c:ser>
        <c:dLbls>
          <c:showLegendKey val="0"/>
          <c:showVal val="0"/>
          <c:showCatName val="0"/>
          <c:showSerName val="0"/>
          <c:showPercent val="0"/>
          <c:showBubbleSize val="0"/>
        </c:dLbls>
        <c:gapWidth val="219"/>
        <c:overlap val="-27"/>
        <c:axId val="393316560"/>
        <c:axId val="393316888"/>
      </c:barChart>
      <c:dateAx>
        <c:axId val="39331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16888"/>
        <c:crosses val="autoZero"/>
        <c:auto val="1"/>
        <c:lblOffset val="100"/>
        <c:baseTimeUnit val="months"/>
      </c:dateAx>
      <c:valAx>
        <c:axId val="39331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1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423</c:v>
                </c:pt>
                <c:pt idx="4">
                  <c:v>95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897-4417-9516-EE61482DD503}"/>
            </c:ext>
          </c:extLst>
        </c:ser>
        <c:dLbls>
          <c:showLegendKey val="0"/>
          <c:showVal val="0"/>
          <c:showCatName val="0"/>
          <c:showSerName val="0"/>
          <c:showPercent val="0"/>
          <c:showBubbleSize val="0"/>
        </c:dLbls>
        <c:gapWidth val="219"/>
        <c:overlap val="-27"/>
        <c:axId val="393314592"/>
        <c:axId val="393327384"/>
      </c:barChart>
      <c:catAx>
        <c:axId val="39331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27384"/>
        <c:crosses val="autoZero"/>
        <c:auto val="1"/>
        <c:lblAlgn val="ctr"/>
        <c:lblOffset val="100"/>
        <c:noMultiLvlLbl val="0"/>
      </c:catAx>
      <c:valAx>
        <c:axId val="39332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1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pt idx="2">
                  <c:v>13661</c:v>
                </c:pt>
              </c:numCache>
            </c:numRef>
          </c:val>
          <c:extLst>
            <c:ext xmlns:c16="http://schemas.microsoft.com/office/drawing/2014/chart" uri="{C3380CC4-5D6E-409C-BE32-E72D297353CC}">
              <c16:uniqueId val="{00000000-91A1-4FB7-B63B-DB2C6F545AB0}"/>
            </c:ext>
          </c:extLst>
        </c:ser>
        <c:dLbls>
          <c:showLegendKey val="0"/>
          <c:showVal val="0"/>
          <c:showCatName val="0"/>
          <c:showSerName val="0"/>
          <c:showPercent val="0"/>
          <c:showBubbleSize val="0"/>
        </c:dLbls>
        <c:gapWidth val="219"/>
        <c:overlap val="-27"/>
        <c:axId val="393324760"/>
        <c:axId val="393320168"/>
      </c:barChart>
      <c:dateAx>
        <c:axId val="39332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20168"/>
        <c:crosses val="autoZero"/>
        <c:auto val="1"/>
        <c:lblOffset val="100"/>
        <c:baseTimeUnit val="months"/>
      </c:dateAx>
      <c:valAx>
        <c:axId val="39332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2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541A-456C-4737-BC28-FA930CD0A79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6965E52-BD5D-4E2F-AFC2-E54E1EC1A47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53057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8F073-5485-4065-9D5B-8E139CE7520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AFC3693-5929-4BAF-BF91-D818A2AB1E88}"/>
              </a:ext>
            </a:extLst>
          </p:cNvPr>
          <p:cNvGraphicFramePr>
            <a:graphicFrameLocks noGrp="1"/>
          </p:cNvGraphicFramePr>
          <p:nvPr>
            <p:ph type="chart" sz="quarter" idx="13"/>
            <p:extLst>
              <p:ext uri="{D42A27DB-BD31-4B8C-83A1-F6EECF244321}">
                <p14:modId xmlns:p14="http://schemas.microsoft.com/office/powerpoint/2010/main" val="2852512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DC4DB1-CABF-419B-935F-E23FE92875B7}"/>
              </a:ext>
            </a:extLst>
          </p:cNvPr>
          <p:cNvSpPr>
            <a:spLocks noGrp="1"/>
          </p:cNvSpPr>
          <p:nvPr>
            <p:ph type="body" sz="quarter" idx="14"/>
          </p:nvPr>
        </p:nvSpPr>
        <p:spPr/>
        <p:txBody>
          <a:bodyPr/>
          <a:lstStyle/>
          <a:p>
            <a:r>
              <a:rPr lang="en-US"/>
              <a:t>01/01/2025 - 04/30/2025</a:t>
            </a:r>
          </a:p>
        </p:txBody>
      </p:sp>
      <p:sp>
        <p:nvSpPr>
          <p:cNvPr id="5" name="Footer Placeholder 4">
            <a:extLst>
              <a:ext uri="{FF2B5EF4-FFF2-40B4-BE49-F238E27FC236}">
                <a16:creationId xmlns:a16="http://schemas.microsoft.com/office/drawing/2014/main" id="{12A99B75-67CF-467C-905D-4E7072C82F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0449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7A28-E023-4325-87B7-F60676517D36}"/>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EC564CA1-0BE5-4749-A70B-C6F35DF463AA}"/>
              </a:ext>
            </a:extLst>
          </p:cNvPr>
          <p:cNvGraphicFramePr>
            <a:graphicFrameLocks noGrp="1"/>
          </p:cNvGraphicFramePr>
          <p:nvPr>
            <p:ph type="tbl" sz="quarter" idx="13"/>
            <p:extLst>
              <p:ext uri="{D42A27DB-BD31-4B8C-83A1-F6EECF244321}">
                <p14:modId xmlns:p14="http://schemas.microsoft.com/office/powerpoint/2010/main" val="792624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23914681"/>
                    </a:ext>
                  </a:extLst>
                </a:gridCol>
                <a:gridCol w="905256">
                  <a:extLst>
                    <a:ext uri="{9D8B030D-6E8A-4147-A177-3AD203B41FA5}">
                      <a16:colId xmlns:a16="http://schemas.microsoft.com/office/drawing/2014/main" val="573821895"/>
                    </a:ext>
                  </a:extLst>
                </a:gridCol>
                <a:gridCol w="905256">
                  <a:extLst>
                    <a:ext uri="{9D8B030D-6E8A-4147-A177-3AD203B41FA5}">
                      <a16:colId xmlns:a16="http://schemas.microsoft.com/office/drawing/2014/main" val="3198849622"/>
                    </a:ext>
                  </a:extLst>
                </a:gridCol>
                <a:gridCol w="905256">
                  <a:extLst>
                    <a:ext uri="{9D8B030D-6E8A-4147-A177-3AD203B41FA5}">
                      <a16:colId xmlns:a16="http://schemas.microsoft.com/office/drawing/2014/main" val="1302207302"/>
                    </a:ext>
                  </a:extLst>
                </a:gridCol>
                <a:gridCol w="905256">
                  <a:extLst>
                    <a:ext uri="{9D8B030D-6E8A-4147-A177-3AD203B41FA5}">
                      <a16:colId xmlns:a16="http://schemas.microsoft.com/office/drawing/2014/main" val="2931694698"/>
                    </a:ext>
                  </a:extLst>
                </a:gridCol>
                <a:gridCol w="905256">
                  <a:extLst>
                    <a:ext uri="{9D8B030D-6E8A-4147-A177-3AD203B41FA5}">
                      <a16:colId xmlns:a16="http://schemas.microsoft.com/office/drawing/2014/main" val="434951554"/>
                    </a:ext>
                  </a:extLst>
                </a:gridCol>
                <a:gridCol w="905256">
                  <a:extLst>
                    <a:ext uri="{9D8B030D-6E8A-4147-A177-3AD203B41FA5}">
                      <a16:colId xmlns:a16="http://schemas.microsoft.com/office/drawing/2014/main" val="2096568671"/>
                    </a:ext>
                  </a:extLst>
                </a:gridCol>
                <a:gridCol w="905256">
                  <a:extLst>
                    <a:ext uri="{9D8B030D-6E8A-4147-A177-3AD203B41FA5}">
                      <a16:colId xmlns:a16="http://schemas.microsoft.com/office/drawing/2014/main" val="481305544"/>
                    </a:ext>
                  </a:extLst>
                </a:gridCol>
                <a:gridCol w="905256">
                  <a:extLst>
                    <a:ext uri="{9D8B030D-6E8A-4147-A177-3AD203B41FA5}">
                      <a16:colId xmlns:a16="http://schemas.microsoft.com/office/drawing/2014/main" val="319686021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32171879"/>
                  </a:ext>
                </a:extLst>
              </a:tr>
              <a:tr h="370840">
                <a:tc>
                  <a:txBody>
                    <a:bodyPr/>
                    <a:lstStyle/>
                    <a:p>
                      <a:r>
                        <a:rPr lang="en-US" sz="1000"/>
                        <a:t>7512</a:t>
                      </a:r>
                    </a:p>
                  </a:txBody>
                  <a:tcPr/>
                </a:tc>
                <a:tc>
                  <a:txBody>
                    <a:bodyPr/>
                    <a:lstStyle/>
                    <a:p>
                      <a:r>
                        <a:rPr lang="en-US" sz="1000"/>
                        <a:t>-37</a:t>
                      </a:r>
                    </a:p>
                  </a:txBody>
                  <a:tcPr/>
                </a:tc>
                <a:tc>
                  <a:txBody>
                    <a:bodyPr/>
                    <a:lstStyle/>
                    <a:p>
                      <a:r>
                        <a:rPr lang="en-US" sz="1000"/>
                        <a:t>21</a:t>
                      </a:r>
                    </a:p>
                  </a:txBody>
                  <a:tcPr/>
                </a:tc>
                <a:tc>
                  <a:txBody>
                    <a:bodyPr/>
                    <a:lstStyle/>
                    <a:p>
                      <a:r>
                        <a:rPr lang="en-US" sz="1000"/>
                        <a:t>1164</a:t>
                      </a:r>
                    </a:p>
                  </a:txBody>
                  <a:tcPr/>
                </a:tc>
                <a:tc>
                  <a:txBody>
                    <a:bodyPr/>
                    <a:lstStyle/>
                    <a:p>
                      <a:r>
                        <a:rPr lang="en-US" sz="1000"/>
                        <a:t>43</a:t>
                      </a:r>
                    </a:p>
                  </a:txBody>
                  <a:tcPr/>
                </a:tc>
                <a:tc>
                  <a:txBody>
                    <a:bodyPr/>
                    <a:lstStyle/>
                    <a:p>
                      <a:r>
                        <a:rPr lang="en-US" sz="1000"/>
                        <a:t>39</a:t>
                      </a:r>
                    </a:p>
                  </a:txBody>
                  <a:tcPr/>
                </a:tc>
                <a:tc>
                  <a:txBody>
                    <a:bodyPr/>
                    <a:lstStyle/>
                    <a:p>
                      <a:r>
                        <a:rPr lang="en-US" sz="1000"/>
                        <a:t>0</a:t>
                      </a:r>
                    </a:p>
                  </a:txBody>
                  <a:tcPr/>
                </a:tc>
                <a:tc>
                  <a:txBody>
                    <a:bodyPr/>
                    <a:lstStyle/>
                    <a:p>
                      <a:r>
                        <a:rPr lang="en-US" sz="1000"/>
                        <a:t>0.7880 %</a:t>
                      </a:r>
                    </a:p>
                  </a:txBody>
                  <a:tcPr/>
                </a:tc>
                <a:tc>
                  <a:txBody>
                    <a:bodyPr/>
                    <a:lstStyle/>
                    <a:p>
                      <a:r>
                        <a:rPr lang="en-US" sz="1000"/>
                        <a:t>0.0 %</a:t>
                      </a:r>
                    </a:p>
                  </a:txBody>
                  <a:tcPr/>
                </a:tc>
                <a:extLst>
                  <a:ext uri="{0D108BD9-81ED-4DB2-BD59-A6C34878D82A}">
                    <a16:rowId xmlns:a16="http://schemas.microsoft.com/office/drawing/2014/main" val="1340265562"/>
                  </a:ext>
                </a:extLst>
              </a:tr>
            </a:tbl>
          </a:graphicData>
        </a:graphic>
      </p:graphicFrame>
      <p:sp>
        <p:nvSpPr>
          <p:cNvPr id="4" name="Text Placeholder 3">
            <a:extLst>
              <a:ext uri="{FF2B5EF4-FFF2-40B4-BE49-F238E27FC236}">
                <a16:creationId xmlns:a16="http://schemas.microsoft.com/office/drawing/2014/main" id="{EC6B539E-140D-4C32-B2F7-419EED01CBD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716274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20878-3856-467D-B364-512C499B0BB6}"/>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C179969F-308B-4718-A925-2F17585E1386}"/>
              </a:ext>
            </a:extLst>
          </p:cNvPr>
          <p:cNvGraphicFramePr>
            <a:graphicFrameLocks noGrp="1"/>
          </p:cNvGraphicFramePr>
          <p:nvPr>
            <p:ph type="chart" sz="quarter" idx="13"/>
            <p:extLst>
              <p:ext uri="{D42A27DB-BD31-4B8C-83A1-F6EECF244321}">
                <p14:modId xmlns:p14="http://schemas.microsoft.com/office/powerpoint/2010/main" val="2321212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7A6BC-05B0-410B-B32A-F6A2B73823D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DA78D21-F0D4-4FC8-BAB8-ED47F4007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4908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2A943-4A6F-4700-AB46-60BED9F60E8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214DB602-C2EE-41FB-8661-0CC9BCD87C42}"/>
              </a:ext>
            </a:extLst>
          </p:cNvPr>
          <p:cNvGraphicFramePr>
            <a:graphicFrameLocks noGrp="1"/>
          </p:cNvGraphicFramePr>
          <p:nvPr>
            <p:ph type="chart" sz="quarter" idx="13"/>
            <p:extLst>
              <p:ext uri="{D42A27DB-BD31-4B8C-83A1-F6EECF244321}">
                <p14:modId xmlns:p14="http://schemas.microsoft.com/office/powerpoint/2010/main" val="2951082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AA77E-DA52-4C36-913E-A6C817A48D2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98C8A41-44FF-4F25-AC79-FBAD16F44D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765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E42D5-C474-4FA3-A2F2-31933C2C8614}"/>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6F316DB6-60AE-42E5-B086-AA2E75258FC6}"/>
              </a:ext>
            </a:extLst>
          </p:cNvPr>
          <p:cNvGraphicFramePr>
            <a:graphicFrameLocks noGrp="1"/>
          </p:cNvGraphicFramePr>
          <p:nvPr>
            <p:ph type="chart" sz="quarter" idx="13"/>
            <p:extLst>
              <p:ext uri="{D42A27DB-BD31-4B8C-83A1-F6EECF244321}">
                <p14:modId xmlns:p14="http://schemas.microsoft.com/office/powerpoint/2010/main" val="1455834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AB8B1C-E66C-4654-B5DD-9E1975F1E0B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35CAED5-7B1D-4D6E-AECD-E4BEB86FE9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414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55747-AB6B-47CB-AFCD-66EFEDDE9D9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1828ECD-A9C1-410F-81D3-E1AE7826CD5A}"/>
              </a:ext>
            </a:extLst>
          </p:cNvPr>
          <p:cNvGraphicFramePr>
            <a:graphicFrameLocks noGrp="1"/>
          </p:cNvGraphicFramePr>
          <p:nvPr>
            <p:ph type="chart" sz="quarter" idx="13"/>
            <p:extLst>
              <p:ext uri="{D42A27DB-BD31-4B8C-83A1-F6EECF244321}">
                <p14:modId xmlns:p14="http://schemas.microsoft.com/office/powerpoint/2010/main" val="820930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780F6-F3FB-48B1-B026-57F579FD6D1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FA5A844-D13E-44FE-B986-C0CE9696D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1273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B0DF5-EB95-476D-803E-A5318D107326}"/>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7203240C-80AD-4242-9E68-B5206E8E81B7}"/>
              </a:ext>
            </a:extLst>
          </p:cNvPr>
          <p:cNvGraphicFramePr>
            <a:graphicFrameLocks noGrp="1"/>
          </p:cNvGraphicFramePr>
          <p:nvPr>
            <p:ph type="tbl" sz="quarter" idx="13"/>
            <p:extLst>
              <p:ext uri="{D42A27DB-BD31-4B8C-83A1-F6EECF244321}">
                <p14:modId xmlns:p14="http://schemas.microsoft.com/office/powerpoint/2010/main" val="3777088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63114817"/>
                    </a:ext>
                  </a:extLst>
                </a:gridCol>
                <a:gridCol w="1481328">
                  <a:extLst>
                    <a:ext uri="{9D8B030D-6E8A-4147-A177-3AD203B41FA5}">
                      <a16:colId xmlns:a16="http://schemas.microsoft.com/office/drawing/2014/main" val="1174694110"/>
                    </a:ext>
                  </a:extLst>
                </a:gridCol>
                <a:gridCol w="329184">
                  <a:extLst>
                    <a:ext uri="{9D8B030D-6E8A-4147-A177-3AD203B41FA5}">
                      <a16:colId xmlns:a16="http://schemas.microsoft.com/office/drawing/2014/main" val="1295461187"/>
                    </a:ext>
                  </a:extLst>
                </a:gridCol>
                <a:gridCol w="329184">
                  <a:extLst>
                    <a:ext uri="{9D8B030D-6E8A-4147-A177-3AD203B41FA5}">
                      <a16:colId xmlns:a16="http://schemas.microsoft.com/office/drawing/2014/main" val="2828956217"/>
                    </a:ext>
                  </a:extLst>
                </a:gridCol>
                <a:gridCol w="329184">
                  <a:extLst>
                    <a:ext uri="{9D8B030D-6E8A-4147-A177-3AD203B41FA5}">
                      <a16:colId xmlns:a16="http://schemas.microsoft.com/office/drawing/2014/main" val="1431982267"/>
                    </a:ext>
                  </a:extLst>
                </a:gridCol>
                <a:gridCol w="329184">
                  <a:extLst>
                    <a:ext uri="{9D8B030D-6E8A-4147-A177-3AD203B41FA5}">
                      <a16:colId xmlns:a16="http://schemas.microsoft.com/office/drawing/2014/main" val="3951869329"/>
                    </a:ext>
                  </a:extLst>
                </a:gridCol>
                <a:gridCol w="329184">
                  <a:extLst>
                    <a:ext uri="{9D8B030D-6E8A-4147-A177-3AD203B41FA5}">
                      <a16:colId xmlns:a16="http://schemas.microsoft.com/office/drawing/2014/main" val="2253346027"/>
                    </a:ext>
                  </a:extLst>
                </a:gridCol>
                <a:gridCol w="329184">
                  <a:extLst>
                    <a:ext uri="{9D8B030D-6E8A-4147-A177-3AD203B41FA5}">
                      <a16:colId xmlns:a16="http://schemas.microsoft.com/office/drawing/2014/main" val="2149916545"/>
                    </a:ext>
                  </a:extLst>
                </a:gridCol>
                <a:gridCol w="329184">
                  <a:extLst>
                    <a:ext uri="{9D8B030D-6E8A-4147-A177-3AD203B41FA5}">
                      <a16:colId xmlns:a16="http://schemas.microsoft.com/office/drawing/2014/main" val="1236385664"/>
                    </a:ext>
                  </a:extLst>
                </a:gridCol>
                <a:gridCol w="329184">
                  <a:extLst>
                    <a:ext uri="{9D8B030D-6E8A-4147-A177-3AD203B41FA5}">
                      <a16:colId xmlns:a16="http://schemas.microsoft.com/office/drawing/2014/main" val="2291942812"/>
                    </a:ext>
                  </a:extLst>
                </a:gridCol>
                <a:gridCol w="329184">
                  <a:extLst>
                    <a:ext uri="{9D8B030D-6E8A-4147-A177-3AD203B41FA5}">
                      <a16:colId xmlns:a16="http://schemas.microsoft.com/office/drawing/2014/main" val="692846825"/>
                    </a:ext>
                  </a:extLst>
                </a:gridCol>
                <a:gridCol w="329184">
                  <a:extLst>
                    <a:ext uri="{9D8B030D-6E8A-4147-A177-3AD203B41FA5}">
                      <a16:colId xmlns:a16="http://schemas.microsoft.com/office/drawing/2014/main" val="401523938"/>
                    </a:ext>
                  </a:extLst>
                </a:gridCol>
                <a:gridCol w="329184">
                  <a:extLst>
                    <a:ext uri="{9D8B030D-6E8A-4147-A177-3AD203B41FA5}">
                      <a16:colId xmlns:a16="http://schemas.microsoft.com/office/drawing/2014/main" val="2462567525"/>
                    </a:ext>
                  </a:extLst>
                </a:gridCol>
                <a:gridCol w="329184">
                  <a:extLst>
                    <a:ext uri="{9D8B030D-6E8A-4147-A177-3AD203B41FA5}">
                      <a16:colId xmlns:a16="http://schemas.microsoft.com/office/drawing/2014/main" val="2370437845"/>
                    </a:ext>
                  </a:extLst>
                </a:gridCol>
                <a:gridCol w="329184">
                  <a:extLst>
                    <a:ext uri="{9D8B030D-6E8A-4147-A177-3AD203B41FA5}">
                      <a16:colId xmlns:a16="http://schemas.microsoft.com/office/drawing/2014/main" val="3115241262"/>
                    </a:ext>
                  </a:extLst>
                </a:gridCol>
                <a:gridCol w="329184">
                  <a:extLst>
                    <a:ext uri="{9D8B030D-6E8A-4147-A177-3AD203B41FA5}">
                      <a16:colId xmlns:a16="http://schemas.microsoft.com/office/drawing/2014/main" val="3293468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73170136"/>
                  </a:ext>
                </a:extLst>
              </a:tr>
            </a:tbl>
          </a:graphicData>
        </a:graphic>
      </p:graphicFrame>
      <p:sp>
        <p:nvSpPr>
          <p:cNvPr id="4" name="Text Placeholder 3">
            <a:extLst>
              <a:ext uri="{FF2B5EF4-FFF2-40B4-BE49-F238E27FC236}">
                <a16:creationId xmlns:a16="http://schemas.microsoft.com/office/drawing/2014/main" id="{00385A33-C76B-4548-AC08-5082668169F5}"/>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67447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A9CD-0B2C-44C1-A8D8-5934EB1FA2DE}"/>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F16A216B-49E0-4D0B-816C-6D5864208E0A}"/>
              </a:ext>
            </a:extLst>
          </p:cNvPr>
          <p:cNvGraphicFramePr>
            <a:graphicFrameLocks noGrp="1"/>
          </p:cNvGraphicFramePr>
          <p:nvPr>
            <p:ph type="tbl" sz="quarter" idx="13"/>
            <p:extLst>
              <p:ext uri="{D42A27DB-BD31-4B8C-83A1-F6EECF244321}">
                <p14:modId xmlns:p14="http://schemas.microsoft.com/office/powerpoint/2010/main" val="89046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21759062"/>
                    </a:ext>
                  </a:extLst>
                </a:gridCol>
                <a:gridCol w="1481328">
                  <a:extLst>
                    <a:ext uri="{9D8B030D-6E8A-4147-A177-3AD203B41FA5}">
                      <a16:colId xmlns:a16="http://schemas.microsoft.com/office/drawing/2014/main" val="1500134166"/>
                    </a:ext>
                  </a:extLst>
                </a:gridCol>
                <a:gridCol w="329184">
                  <a:extLst>
                    <a:ext uri="{9D8B030D-6E8A-4147-A177-3AD203B41FA5}">
                      <a16:colId xmlns:a16="http://schemas.microsoft.com/office/drawing/2014/main" val="1101295512"/>
                    </a:ext>
                  </a:extLst>
                </a:gridCol>
                <a:gridCol w="329184">
                  <a:extLst>
                    <a:ext uri="{9D8B030D-6E8A-4147-A177-3AD203B41FA5}">
                      <a16:colId xmlns:a16="http://schemas.microsoft.com/office/drawing/2014/main" val="1723635846"/>
                    </a:ext>
                  </a:extLst>
                </a:gridCol>
                <a:gridCol w="329184">
                  <a:extLst>
                    <a:ext uri="{9D8B030D-6E8A-4147-A177-3AD203B41FA5}">
                      <a16:colId xmlns:a16="http://schemas.microsoft.com/office/drawing/2014/main" val="2970552411"/>
                    </a:ext>
                  </a:extLst>
                </a:gridCol>
                <a:gridCol w="329184">
                  <a:extLst>
                    <a:ext uri="{9D8B030D-6E8A-4147-A177-3AD203B41FA5}">
                      <a16:colId xmlns:a16="http://schemas.microsoft.com/office/drawing/2014/main" val="1769694420"/>
                    </a:ext>
                  </a:extLst>
                </a:gridCol>
                <a:gridCol w="329184">
                  <a:extLst>
                    <a:ext uri="{9D8B030D-6E8A-4147-A177-3AD203B41FA5}">
                      <a16:colId xmlns:a16="http://schemas.microsoft.com/office/drawing/2014/main" val="3228383930"/>
                    </a:ext>
                  </a:extLst>
                </a:gridCol>
                <a:gridCol w="329184">
                  <a:extLst>
                    <a:ext uri="{9D8B030D-6E8A-4147-A177-3AD203B41FA5}">
                      <a16:colId xmlns:a16="http://schemas.microsoft.com/office/drawing/2014/main" val="851152295"/>
                    </a:ext>
                  </a:extLst>
                </a:gridCol>
                <a:gridCol w="329184">
                  <a:extLst>
                    <a:ext uri="{9D8B030D-6E8A-4147-A177-3AD203B41FA5}">
                      <a16:colId xmlns:a16="http://schemas.microsoft.com/office/drawing/2014/main" val="1193267179"/>
                    </a:ext>
                  </a:extLst>
                </a:gridCol>
                <a:gridCol w="329184">
                  <a:extLst>
                    <a:ext uri="{9D8B030D-6E8A-4147-A177-3AD203B41FA5}">
                      <a16:colId xmlns:a16="http://schemas.microsoft.com/office/drawing/2014/main" val="3434945867"/>
                    </a:ext>
                  </a:extLst>
                </a:gridCol>
                <a:gridCol w="329184">
                  <a:extLst>
                    <a:ext uri="{9D8B030D-6E8A-4147-A177-3AD203B41FA5}">
                      <a16:colId xmlns:a16="http://schemas.microsoft.com/office/drawing/2014/main" val="3556442048"/>
                    </a:ext>
                  </a:extLst>
                </a:gridCol>
                <a:gridCol w="329184">
                  <a:extLst>
                    <a:ext uri="{9D8B030D-6E8A-4147-A177-3AD203B41FA5}">
                      <a16:colId xmlns:a16="http://schemas.microsoft.com/office/drawing/2014/main" val="3649728305"/>
                    </a:ext>
                  </a:extLst>
                </a:gridCol>
                <a:gridCol w="329184">
                  <a:extLst>
                    <a:ext uri="{9D8B030D-6E8A-4147-A177-3AD203B41FA5}">
                      <a16:colId xmlns:a16="http://schemas.microsoft.com/office/drawing/2014/main" val="4040705520"/>
                    </a:ext>
                  </a:extLst>
                </a:gridCol>
                <a:gridCol w="329184">
                  <a:extLst>
                    <a:ext uri="{9D8B030D-6E8A-4147-A177-3AD203B41FA5}">
                      <a16:colId xmlns:a16="http://schemas.microsoft.com/office/drawing/2014/main" val="3758472925"/>
                    </a:ext>
                  </a:extLst>
                </a:gridCol>
                <a:gridCol w="329184">
                  <a:extLst>
                    <a:ext uri="{9D8B030D-6E8A-4147-A177-3AD203B41FA5}">
                      <a16:colId xmlns:a16="http://schemas.microsoft.com/office/drawing/2014/main" val="1938537440"/>
                    </a:ext>
                  </a:extLst>
                </a:gridCol>
                <a:gridCol w="329184">
                  <a:extLst>
                    <a:ext uri="{9D8B030D-6E8A-4147-A177-3AD203B41FA5}">
                      <a16:colId xmlns:a16="http://schemas.microsoft.com/office/drawing/2014/main" val="3760803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789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- 2025-04-14 13:51:33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53 new faces to #TEAMPHLY! They just wrapped up New Hire Training at our Home Office, learning about PHLY’s culture, products, and services. 
From team-building activities to workshops, our new hires connected with colleagues through #onboarding events designed to sharpen their skills and get them ready for success! 👏 
Curious about careers at PHLY? Visit bit.ly/WorkAtPHLY to check out our open roles 💼🔍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https://quintly-eu-image-storage.s3.amazonaws.com/d123f9c23f3abec6e562a564c92f236a/cb31a23bed4b937403f7dc990bf0349b.jpg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897454103"/>
                  </a:ext>
                </a:extLst>
              </a:tr>
            </a:tbl>
          </a:graphicData>
        </a:graphic>
      </p:graphicFrame>
      <p:sp>
        <p:nvSpPr>
          <p:cNvPr id="4" name="Text Placeholder 3">
            <a:extLst>
              <a:ext uri="{FF2B5EF4-FFF2-40B4-BE49-F238E27FC236}">
                <a16:creationId xmlns:a16="http://schemas.microsoft.com/office/drawing/2014/main" id="{375C5711-00F0-4FDB-9ADB-0131F48D887C}"/>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797937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E58AD-DE58-410F-B880-0EA3DA8F2382}"/>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BA186BF0-D924-46BC-8EC6-C031058B815D}"/>
              </a:ext>
            </a:extLst>
          </p:cNvPr>
          <p:cNvGraphicFramePr>
            <a:graphicFrameLocks noGrp="1"/>
          </p:cNvGraphicFramePr>
          <p:nvPr>
            <p:ph type="tbl" sz="quarter" idx="13"/>
            <p:extLst>
              <p:ext uri="{D42A27DB-BD31-4B8C-83A1-F6EECF244321}">
                <p14:modId xmlns:p14="http://schemas.microsoft.com/office/powerpoint/2010/main" val="3950321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07954553"/>
                    </a:ext>
                  </a:extLst>
                </a:gridCol>
                <a:gridCol w="1481328">
                  <a:extLst>
                    <a:ext uri="{9D8B030D-6E8A-4147-A177-3AD203B41FA5}">
                      <a16:colId xmlns:a16="http://schemas.microsoft.com/office/drawing/2014/main" val="2049145180"/>
                    </a:ext>
                  </a:extLst>
                </a:gridCol>
                <a:gridCol w="329184">
                  <a:extLst>
                    <a:ext uri="{9D8B030D-6E8A-4147-A177-3AD203B41FA5}">
                      <a16:colId xmlns:a16="http://schemas.microsoft.com/office/drawing/2014/main" val="2294382455"/>
                    </a:ext>
                  </a:extLst>
                </a:gridCol>
                <a:gridCol w="329184">
                  <a:extLst>
                    <a:ext uri="{9D8B030D-6E8A-4147-A177-3AD203B41FA5}">
                      <a16:colId xmlns:a16="http://schemas.microsoft.com/office/drawing/2014/main" val="3477260119"/>
                    </a:ext>
                  </a:extLst>
                </a:gridCol>
                <a:gridCol w="329184">
                  <a:extLst>
                    <a:ext uri="{9D8B030D-6E8A-4147-A177-3AD203B41FA5}">
                      <a16:colId xmlns:a16="http://schemas.microsoft.com/office/drawing/2014/main" val="1572323884"/>
                    </a:ext>
                  </a:extLst>
                </a:gridCol>
                <a:gridCol w="329184">
                  <a:extLst>
                    <a:ext uri="{9D8B030D-6E8A-4147-A177-3AD203B41FA5}">
                      <a16:colId xmlns:a16="http://schemas.microsoft.com/office/drawing/2014/main" val="1130772860"/>
                    </a:ext>
                  </a:extLst>
                </a:gridCol>
                <a:gridCol w="329184">
                  <a:extLst>
                    <a:ext uri="{9D8B030D-6E8A-4147-A177-3AD203B41FA5}">
                      <a16:colId xmlns:a16="http://schemas.microsoft.com/office/drawing/2014/main" val="2081675899"/>
                    </a:ext>
                  </a:extLst>
                </a:gridCol>
                <a:gridCol w="329184">
                  <a:extLst>
                    <a:ext uri="{9D8B030D-6E8A-4147-A177-3AD203B41FA5}">
                      <a16:colId xmlns:a16="http://schemas.microsoft.com/office/drawing/2014/main" val="3349278112"/>
                    </a:ext>
                  </a:extLst>
                </a:gridCol>
                <a:gridCol w="329184">
                  <a:extLst>
                    <a:ext uri="{9D8B030D-6E8A-4147-A177-3AD203B41FA5}">
                      <a16:colId xmlns:a16="http://schemas.microsoft.com/office/drawing/2014/main" val="2812930017"/>
                    </a:ext>
                  </a:extLst>
                </a:gridCol>
                <a:gridCol w="329184">
                  <a:extLst>
                    <a:ext uri="{9D8B030D-6E8A-4147-A177-3AD203B41FA5}">
                      <a16:colId xmlns:a16="http://schemas.microsoft.com/office/drawing/2014/main" val="4073354962"/>
                    </a:ext>
                  </a:extLst>
                </a:gridCol>
                <a:gridCol w="329184">
                  <a:extLst>
                    <a:ext uri="{9D8B030D-6E8A-4147-A177-3AD203B41FA5}">
                      <a16:colId xmlns:a16="http://schemas.microsoft.com/office/drawing/2014/main" val="3384706115"/>
                    </a:ext>
                  </a:extLst>
                </a:gridCol>
                <a:gridCol w="329184">
                  <a:extLst>
                    <a:ext uri="{9D8B030D-6E8A-4147-A177-3AD203B41FA5}">
                      <a16:colId xmlns:a16="http://schemas.microsoft.com/office/drawing/2014/main" val="870813065"/>
                    </a:ext>
                  </a:extLst>
                </a:gridCol>
                <a:gridCol w="329184">
                  <a:extLst>
                    <a:ext uri="{9D8B030D-6E8A-4147-A177-3AD203B41FA5}">
                      <a16:colId xmlns:a16="http://schemas.microsoft.com/office/drawing/2014/main" val="16980507"/>
                    </a:ext>
                  </a:extLst>
                </a:gridCol>
                <a:gridCol w="329184">
                  <a:extLst>
                    <a:ext uri="{9D8B030D-6E8A-4147-A177-3AD203B41FA5}">
                      <a16:colId xmlns:a16="http://schemas.microsoft.com/office/drawing/2014/main" val="411449501"/>
                    </a:ext>
                  </a:extLst>
                </a:gridCol>
                <a:gridCol w="329184">
                  <a:extLst>
                    <a:ext uri="{9D8B030D-6E8A-4147-A177-3AD203B41FA5}">
                      <a16:colId xmlns:a16="http://schemas.microsoft.com/office/drawing/2014/main" val="3624671914"/>
                    </a:ext>
                  </a:extLst>
                </a:gridCol>
                <a:gridCol w="329184">
                  <a:extLst>
                    <a:ext uri="{9D8B030D-6E8A-4147-A177-3AD203B41FA5}">
                      <a16:colId xmlns:a16="http://schemas.microsoft.com/office/drawing/2014/main" val="3042804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56004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- 2025-04-21 14:48:58</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brought together employees from across the country for The PHLY Experience — a program designed for those who haven’t had an opportunity to visit the Home Office. 💼✈️ 
From connecting with senior leaders and teammates to volunteering for a cause that matters, it was a deep dive into what makes our culture so special. 
As part of the experience, #TEAMPHLY came together to donate stuffed animals to The EVAN Foundation at Children's Hospital of Philadelphia 🧸— spreading smiles and comfort to kids who need it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https://quintly-eu-image-storage.s3.amazonaws.com/d123f9c23f3abec6e562a564c92f236a/18ccadb7b1c68cfb7dabb4c7422a331e.jpg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29377104"/>
                  </a:ext>
                </a:extLst>
              </a:tr>
            </a:tbl>
          </a:graphicData>
        </a:graphic>
      </p:graphicFrame>
      <p:sp>
        <p:nvSpPr>
          <p:cNvPr id="4" name="Text Placeholder 3">
            <a:extLst>
              <a:ext uri="{FF2B5EF4-FFF2-40B4-BE49-F238E27FC236}">
                <a16:creationId xmlns:a16="http://schemas.microsoft.com/office/drawing/2014/main" id="{073B61A1-404B-4341-91FA-9ED80862743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807155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820D6-FC25-49FF-9ABC-9CFB46ABF913}"/>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C20F062B-8D35-4E23-B71B-56CEC6E92908}"/>
              </a:ext>
            </a:extLst>
          </p:cNvPr>
          <p:cNvGraphicFramePr>
            <a:graphicFrameLocks noGrp="1"/>
          </p:cNvGraphicFramePr>
          <p:nvPr>
            <p:ph type="tbl" sz="quarter" idx="13"/>
            <p:extLst>
              <p:ext uri="{D42A27DB-BD31-4B8C-83A1-F6EECF244321}">
                <p14:modId xmlns:p14="http://schemas.microsoft.com/office/powerpoint/2010/main" val="429297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73924108"/>
                    </a:ext>
                  </a:extLst>
                </a:gridCol>
                <a:gridCol w="1481328">
                  <a:extLst>
                    <a:ext uri="{9D8B030D-6E8A-4147-A177-3AD203B41FA5}">
                      <a16:colId xmlns:a16="http://schemas.microsoft.com/office/drawing/2014/main" val="3823722192"/>
                    </a:ext>
                  </a:extLst>
                </a:gridCol>
                <a:gridCol w="329184">
                  <a:extLst>
                    <a:ext uri="{9D8B030D-6E8A-4147-A177-3AD203B41FA5}">
                      <a16:colId xmlns:a16="http://schemas.microsoft.com/office/drawing/2014/main" val="753415067"/>
                    </a:ext>
                  </a:extLst>
                </a:gridCol>
                <a:gridCol w="329184">
                  <a:extLst>
                    <a:ext uri="{9D8B030D-6E8A-4147-A177-3AD203B41FA5}">
                      <a16:colId xmlns:a16="http://schemas.microsoft.com/office/drawing/2014/main" val="910996849"/>
                    </a:ext>
                  </a:extLst>
                </a:gridCol>
                <a:gridCol w="329184">
                  <a:extLst>
                    <a:ext uri="{9D8B030D-6E8A-4147-A177-3AD203B41FA5}">
                      <a16:colId xmlns:a16="http://schemas.microsoft.com/office/drawing/2014/main" val="3816572334"/>
                    </a:ext>
                  </a:extLst>
                </a:gridCol>
                <a:gridCol w="329184">
                  <a:extLst>
                    <a:ext uri="{9D8B030D-6E8A-4147-A177-3AD203B41FA5}">
                      <a16:colId xmlns:a16="http://schemas.microsoft.com/office/drawing/2014/main" val="1178299451"/>
                    </a:ext>
                  </a:extLst>
                </a:gridCol>
                <a:gridCol w="329184">
                  <a:extLst>
                    <a:ext uri="{9D8B030D-6E8A-4147-A177-3AD203B41FA5}">
                      <a16:colId xmlns:a16="http://schemas.microsoft.com/office/drawing/2014/main" val="712888002"/>
                    </a:ext>
                  </a:extLst>
                </a:gridCol>
                <a:gridCol w="329184">
                  <a:extLst>
                    <a:ext uri="{9D8B030D-6E8A-4147-A177-3AD203B41FA5}">
                      <a16:colId xmlns:a16="http://schemas.microsoft.com/office/drawing/2014/main" val="649477815"/>
                    </a:ext>
                  </a:extLst>
                </a:gridCol>
                <a:gridCol w="329184">
                  <a:extLst>
                    <a:ext uri="{9D8B030D-6E8A-4147-A177-3AD203B41FA5}">
                      <a16:colId xmlns:a16="http://schemas.microsoft.com/office/drawing/2014/main" val="3776499977"/>
                    </a:ext>
                  </a:extLst>
                </a:gridCol>
                <a:gridCol w="329184">
                  <a:extLst>
                    <a:ext uri="{9D8B030D-6E8A-4147-A177-3AD203B41FA5}">
                      <a16:colId xmlns:a16="http://schemas.microsoft.com/office/drawing/2014/main" val="954251807"/>
                    </a:ext>
                  </a:extLst>
                </a:gridCol>
                <a:gridCol w="329184">
                  <a:extLst>
                    <a:ext uri="{9D8B030D-6E8A-4147-A177-3AD203B41FA5}">
                      <a16:colId xmlns:a16="http://schemas.microsoft.com/office/drawing/2014/main" val="1633652627"/>
                    </a:ext>
                  </a:extLst>
                </a:gridCol>
                <a:gridCol w="329184">
                  <a:extLst>
                    <a:ext uri="{9D8B030D-6E8A-4147-A177-3AD203B41FA5}">
                      <a16:colId xmlns:a16="http://schemas.microsoft.com/office/drawing/2014/main" val="2765413256"/>
                    </a:ext>
                  </a:extLst>
                </a:gridCol>
                <a:gridCol w="329184">
                  <a:extLst>
                    <a:ext uri="{9D8B030D-6E8A-4147-A177-3AD203B41FA5}">
                      <a16:colId xmlns:a16="http://schemas.microsoft.com/office/drawing/2014/main" val="1056633699"/>
                    </a:ext>
                  </a:extLst>
                </a:gridCol>
                <a:gridCol w="329184">
                  <a:extLst>
                    <a:ext uri="{9D8B030D-6E8A-4147-A177-3AD203B41FA5}">
                      <a16:colId xmlns:a16="http://schemas.microsoft.com/office/drawing/2014/main" val="4164487277"/>
                    </a:ext>
                  </a:extLst>
                </a:gridCol>
                <a:gridCol w="329184">
                  <a:extLst>
                    <a:ext uri="{9D8B030D-6E8A-4147-A177-3AD203B41FA5}">
                      <a16:colId xmlns:a16="http://schemas.microsoft.com/office/drawing/2014/main" val="2807143446"/>
                    </a:ext>
                  </a:extLst>
                </a:gridCol>
                <a:gridCol w="329184">
                  <a:extLst>
                    <a:ext uri="{9D8B030D-6E8A-4147-A177-3AD203B41FA5}">
                      <a16:colId xmlns:a16="http://schemas.microsoft.com/office/drawing/2014/main" val="3820622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4076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- 2025-04-24 19:03:04</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Our mini coworkers had a blast learning the ABCs of #insurance, creating arts and crafts, playing games, and exploring all kinds of fun activities throughout the day.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https://quintly-eu-image-storage.s3.amazonaws.com/d123f9c23f3abec6e562a564c92f236a/7156d6d8ce3ad5030f38f317faff1da7.jpg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01210766"/>
                  </a:ext>
                </a:extLst>
              </a:tr>
            </a:tbl>
          </a:graphicData>
        </a:graphic>
      </p:graphicFrame>
      <p:sp>
        <p:nvSpPr>
          <p:cNvPr id="4" name="Text Placeholder 3">
            <a:extLst>
              <a:ext uri="{FF2B5EF4-FFF2-40B4-BE49-F238E27FC236}">
                <a16:creationId xmlns:a16="http://schemas.microsoft.com/office/drawing/2014/main" id="{B66DD26B-8157-43D8-8CC7-ED1065BCBA97}"/>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564905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A052-E3B9-4E8B-8CF4-B7B3C8DA2CC9}"/>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5C832904-E587-49A0-94A8-A54E4A861878}"/>
              </a:ext>
            </a:extLst>
          </p:cNvPr>
          <p:cNvGraphicFramePr>
            <a:graphicFrameLocks noGrp="1"/>
          </p:cNvGraphicFramePr>
          <p:nvPr>
            <p:ph type="tbl" sz="quarter" idx="13"/>
            <p:extLst>
              <p:ext uri="{D42A27DB-BD31-4B8C-83A1-F6EECF244321}">
                <p14:modId xmlns:p14="http://schemas.microsoft.com/office/powerpoint/2010/main" val="1260623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75676986"/>
                    </a:ext>
                  </a:extLst>
                </a:gridCol>
                <a:gridCol w="1481328">
                  <a:extLst>
                    <a:ext uri="{9D8B030D-6E8A-4147-A177-3AD203B41FA5}">
                      <a16:colId xmlns:a16="http://schemas.microsoft.com/office/drawing/2014/main" val="2243279856"/>
                    </a:ext>
                  </a:extLst>
                </a:gridCol>
                <a:gridCol w="329184">
                  <a:extLst>
                    <a:ext uri="{9D8B030D-6E8A-4147-A177-3AD203B41FA5}">
                      <a16:colId xmlns:a16="http://schemas.microsoft.com/office/drawing/2014/main" val="1364302703"/>
                    </a:ext>
                  </a:extLst>
                </a:gridCol>
                <a:gridCol w="329184">
                  <a:extLst>
                    <a:ext uri="{9D8B030D-6E8A-4147-A177-3AD203B41FA5}">
                      <a16:colId xmlns:a16="http://schemas.microsoft.com/office/drawing/2014/main" val="977166218"/>
                    </a:ext>
                  </a:extLst>
                </a:gridCol>
                <a:gridCol w="329184">
                  <a:extLst>
                    <a:ext uri="{9D8B030D-6E8A-4147-A177-3AD203B41FA5}">
                      <a16:colId xmlns:a16="http://schemas.microsoft.com/office/drawing/2014/main" val="864805772"/>
                    </a:ext>
                  </a:extLst>
                </a:gridCol>
                <a:gridCol w="329184">
                  <a:extLst>
                    <a:ext uri="{9D8B030D-6E8A-4147-A177-3AD203B41FA5}">
                      <a16:colId xmlns:a16="http://schemas.microsoft.com/office/drawing/2014/main" val="3203814326"/>
                    </a:ext>
                  </a:extLst>
                </a:gridCol>
                <a:gridCol w="329184">
                  <a:extLst>
                    <a:ext uri="{9D8B030D-6E8A-4147-A177-3AD203B41FA5}">
                      <a16:colId xmlns:a16="http://schemas.microsoft.com/office/drawing/2014/main" val="2272220626"/>
                    </a:ext>
                  </a:extLst>
                </a:gridCol>
                <a:gridCol w="329184">
                  <a:extLst>
                    <a:ext uri="{9D8B030D-6E8A-4147-A177-3AD203B41FA5}">
                      <a16:colId xmlns:a16="http://schemas.microsoft.com/office/drawing/2014/main" val="2187657106"/>
                    </a:ext>
                  </a:extLst>
                </a:gridCol>
                <a:gridCol w="329184">
                  <a:extLst>
                    <a:ext uri="{9D8B030D-6E8A-4147-A177-3AD203B41FA5}">
                      <a16:colId xmlns:a16="http://schemas.microsoft.com/office/drawing/2014/main" val="3583243140"/>
                    </a:ext>
                  </a:extLst>
                </a:gridCol>
                <a:gridCol w="329184">
                  <a:extLst>
                    <a:ext uri="{9D8B030D-6E8A-4147-A177-3AD203B41FA5}">
                      <a16:colId xmlns:a16="http://schemas.microsoft.com/office/drawing/2014/main" val="9458034"/>
                    </a:ext>
                  </a:extLst>
                </a:gridCol>
                <a:gridCol w="329184">
                  <a:extLst>
                    <a:ext uri="{9D8B030D-6E8A-4147-A177-3AD203B41FA5}">
                      <a16:colId xmlns:a16="http://schemas.microsoft.com/office/drawing/2014/main" val="1781029128"/>
                    </a:ext>
                  </a:extLst>
                </a:gridCol>
                <a:gridCol w="329184">
                  <a:extLst>
                    <a:ext uri="{9D8B030D-6E8A-4147-A177-3AD203B41FA5}">
                      <a16:colId xmlns:a16="http://schemas.microsoft.com/office/drawing/2014/main" val="2915034931"/>
                    </a:ext>
                  </a:extLst>
                </a:gridCol>
                <a:gridCol w="329184">
                  <a:extLst>
                    <a:ext uri="{9D8B030D-6E8A-4147-A177-3AD203B41FA5}">
                      <a16:colId xmlns:a16="http://schemas.microsoft.com/office/drawing/2014/main" val="3834509403"/>
                    </a:ext>
                  </a:extLst>
                </a:gridCol>
                <a:gridCol w="329184">
                  <a:extLst>
                    <a:ext uri="{9D8B030D-6E8A-4147-A177-3AD203B41FA5}">
                      <a16:colId xmlns:a16="http://schemas.microsoft.com/office/drawing/2014/main" val="3935316716"/>
                    </a:ext>
                  </a:extLst>
                </a:gridCol>
                <a:gridCol w="329184">
                  <a:extLst>
                    <a:ext uri="{9D8B030D-6E8A-4147-A177-3AD203B41FA5}">
                      <a16:colId xmlns:a16="http://schemas.microsoft.com/office/drawing/2014/main" val="2568774435"/>
                    </a:ext>
                  </a:extLst>
                </a:gridCol>
                <a:gridCol w="329184">
                  <a:extLst>
                    <a:ext uri="{9D8B030D-6E8A-4147-A177-3AD203B41FA5}">
                      <a16:colId xmlns:a16="http://schemas.microsoft.com/office/drawing/2014/main" val="19875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526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- 2025-04-15 10:52:25</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#TEAMPHLY's newest Senior Vice President, Katie Jones! 👏
Read more 👉 bit.ly/42gEDkx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https://quintly-eu-image-storage.s3.amazonaws.com/d123f9c23f3abec6e562a564c92f236a/93901a9469dd445d83e86256b1d75734.jpg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53555707"/>
                  </a:ext>
                </a:extLst>
              </a:tr>
            </a:tbl>
          </a:graphicData>
        </a:graphic>
      </p:graphicFrame>
      <p:sp>
        <p:nvSpPr>
          <p:cNvPr id="4" name="Text Placeholder 3">
            <a:extLst>
              <a:ext uri="{FF2B5EF4-FFF2-40B4-BE49-F238E27FC236}">
                <a16:creationId xmlns:a16="http://schemas.microsoft.com/office/drawing/2014/main" id="{120F154C-AC26-4A8B-BB42-B3F5B5FF23D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598102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0BCE-3756-4584-B77C-2AC1E1B96D5E}"/>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31A36C25-2FD9-4C56-8540-D719978C7500}"/>
              </a:ext>
            </a:extLst>
          </p:cNvPr>
          <p:cNvGraphicFramePr>
            <a:graphicFrameLocks noGrp="1"/>
          </p:cNvGraphicFramePr>
          <p:nvPr>
            <p:ph type="tbl" sz="quarter" idx="13"/>
            <p:extLst>
              <p:ext uri="{D42A27DB-BD31-4B8C-83A1-F6EECF244321}">
                <p14:modId xmlns:p14="http://schemas.microsoft.com/office/powerpoint/2010/main" val="4218815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08839998"/>
                    </a:ext>
                  </a:extLst>
                </a:gridCol>
                <a:gridCol w="1481328">
                  <a:extLst>
                    <a:ext uri="{9D8B030D-6E8A-4147-A177-3AD203B41FA5}">
                      <a16:colId xmlns:a16="http://schemas.microsoft.com/office/drawing/2014/main" val="2964974372"/>
                    </a:ext>
                  </a:extLst>
                </a:gridCol>
                <a:gridCol w="329184">
                  <a:extLst>
                    <a:ext uri="{9D8B030D-6E8A-4147-A177-3AD203B41FA5}">
                      <a16:colId xmlns:a16="http://schemas.microsoft.com/office/drawing/2014/main" val="40851729"/>
                    </a:ext>
                  </a:extLst>
                </a:gridCol>
                <a:gridCol w="329184">
                  <a:extLst>
                    <a:ext uri="{9D8B030D-6E8A-4147-A177-3AD203B41FA5}">
                      <a16:colId xmlns:a16="http://schemas.microsoft.com/office/drawing/2014/main" val="258940215"/>
                    </a:ext>
                  </a:extLst>
                </a:gridCol>
                <a:gridCol w="329184">
                  <a:extLst>
                    <a:ext uri="{9D8B030D-6E8A-4147-A177-3AD203B41FA5}">
                      <a16:colId xmlns:a16="http://schemas.microsoft.com/office/drawing/2014/main" val="848698541"/>
                    </a:ext>
                  </a:extLst>
                </a:gridCol>
                <a:gridCol w="329184">
                  <a:extLst>
                    <a:ext uri="{9D8B030D-6E8A-4147-A177-3AD203B41FA5}">
                      <a16:colId xmlns:a16="http://schemas.microsoft.com/office/drawing/2014/main" val="1667015509"/>
                    </a:ext>
                  </a:extLst>
                </a:gridCol>
                <a:gridCol w="329184">
                  <a:extLst>
                    <a:ext uri="{9D8B030D-6E8A-4147-A177-3AD203B41FA5}">
                      <a16:colId xmlns:a16="http://schemas.microsoft.com/office/drawing/2014/main" val="972186341"/>
                    </a:ext>
                  </a:extLst>
                </a:gridCol>
                <a:gridCol w="329184">
                  <a:extLst>
                    <a:ext uri="{9D8B030D-6E8A-4147-A177-3AD203B41FA5}">
                      <a16:colId xmlns:a16="http://schemas.microsoft.com/office/drawing/2014/main" val="2366596253"/>
                    </a:ext>
                  </a:extLst>
                </a:gridCol>
                <a:gridCol w="329184">
                  <a:extLst>
                    <a:ext uri="{9D8B030D-6E8A-4147-A177-3AD203B41FA5}">
                      <a16:colId xmlns:a16="http://schemas.microsoft.com/office/drawing/2014/main" val="3777282006"/>
                    </a:ext>
                  </a:extLst>
                </a:gridCol>
                <a:gridCol w="329184">
                  <a:extLst>
                    <a:ext uri="{9D8B030D-6E8A-4147-A177-3AD203B41FA5}">
                      <a16:colId xmlns:a16="http://schemas.microsoft.com/office/drawing/2014/main" val="3958923981"/>
                    </a:ext>
                  </a:extLst>
                </a:gridCol>
                <a:gridCol w="329184">
                  <a:extLst>
                    <a:ext uri="{9D8B030D-6E8A-4147-A177-3AD203B41FA5}">
                      <a16:colId xmlns:a16="http://schemas.microsoft.com/office/drawing/2014/main" val="1926971363"/>
                    </a:ext>
                  </a:extLst>
                </a:gridCol>
                <a:gridCol w="329184">
                  <a:extLst>
                    <a:ext uri="{9D8B030D-6E8A-4147-A177-3AD203B41FA5}">
                      <a16:colId xmlns:a16="http://schemas.microsoft.com/office/drawing/2014/main" val="1763846173"/>
                    </a:ext>
                  </a:extLst>
                </a:gridCol>
                <a:gridCol w="329184">
                  <a:extLst>
                    <a:ext uri="{9D8B030D-6E8A-4147-A177-3AD203B41FA5}">
                      <a16:colId xmlns:a16="http://schemas.microsoft.com/office/drawing/2014/main" val="3758732834"/>
                    </a:ext>
                  </a:extLst>
                </a:gridCol>
                <a:gridCol w="329184">
                  <a:extLst>
                    <a:ext uri="{9D8B030D-6E8A-4147-A177-3AD203B41FA5}">
                      <a16:colId xmlns:a16="http://schemas.microsoft.com/office/drawing/2014/main" val="2697332007"/>
                    </a:ext>
                  </a:extLst>
                </a:gridCol>
                <a:gridCol w="329184">
                  <a:extLst>
                    <a:ext uri="{9D8B030D-6E8A-4147-A177-3AD203B41FA5}">
                      <a16:colId xmlns:a16="http://schemas.microsoft.com/office/drawing/2014/main" val="1175782791"/>
                    </a:ext>
                  </a:extLst>
                </a:gridCol>
                <a:gridCol w="329184">
                  <a:extLst>
                    <a:ext uri="{9D8B030D-6E8A-4147-A177-3AD203B41FA5}">
                      <a16:colId xmlns:a16="http://schemas.microsoft.com/office/drawing/2014/main" val="92440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0172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- 2025-04-16 11:39:04</a:t>
                      </a:r>
                      <a:r>
                        <a:rPr kumimoji="0" lang="en-US" sz="1000" b="0" i="0" u="none" strike="noStrike" kern="1200" cap="none" spc="0" normalizeH="0" baseline="0" noProof="0">
                          <a:ln>
                            <a:noFill/>
                          </a:ln>
                          <a:solidFill>
                            <a:prstClr val="black"/>
                          </a:solidFill>
                          <a:effectLst/>
                          <a:uLnTx/>
                          <a:uFillTx/>
                          <a:latin typeface="Calibri"/>
                          <a:ea typeface="+mn-ea"/>
                          <a:cs typeface="+mn-cs"/>
                        </a:rPr>
                        <a:t>
 We’re always inspired by the local #nonprofits we get to connect with at the annual Philadelphia Eagles Care Summit at Lincoln Financial Field! 🦅🏈 
This PHLY-sponsored event brings together 100+ non-profit organizations from across the #Philadelphia region to share insights, build connections, and strengthen our community. During this year’s event, PHLY's Kevin McCabe spoke about how non-profits can try to effectively navigate today's evolving legal climate while still prioritizing their mission.  
A big thank you to everyone who joined us and for the meaningful work you do every day! 🙌 #insuranceindustry #supportnonprofits #communityservice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https://quintly-eu-image-storage.s3.amazonaws.com/d123f9c23f3abec6e562a564c92f236a/e8ba7058addad9864307b0582a22974e.jpg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42475354"/>
                  </a:ext>
                </a:extLst>
              </a:tr>
            </a:tbl>
          </a:graphicData>
        </a:graphic>
      </p:graphicFrame>
      <p:sp>
        <p:nvSpPr>
          <p:cNvPr id="4" name="Text Placeholder 3">
            <a:extLst>
              <a:ext uri="{FF2B5EF4-FFF2-40B4-BE49-F238E27FC236}">
                <a16:creationId xmlns:a16="http://schemas.microsoft.com/office/drawing/2014/main" id="{3C01A013-AD86-4590-8D07-FE7AA8EAE1E7}"/>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716969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059AB-60AC-46FC-8D82-27B108CA110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510A17C-1C6E-4267-AF3B-7A09DB877638}"/>
              </a:ext>
            </a:extLst>
          </p:cNvPr>
          <p:cNvGraphicFramePr>
            <a:graphicFrameLocks noGrp="1"/>
          </p:cNvGraphicFramePr>
          <p:nvPr>
            <p:ph type="chart" sz="quarter" idx="13"/>
            <p:extLst>
              <p:ext uri="{D42A27DB-BD31-4B8C-83A1-F6EECF244321}">
                <p14:modId xmlns:p14="http://schemas.microsoft.com/office/powerpoint/2010/main" val="2037956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F561EB-95D4-4055-B0FD-37E6537D9B1B}"/>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22845C23-1753-4408-9009-B92F3FFF67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7625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8FD61-BA5D-4B9D-86B2-0284356D9BF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73BEB2E-004C-4EB3-A930-6DF936B0FDE6}"/>
              </a:ext>
            </a:extLst>
          </p:cNvPr>
          <p:cNvGraphicFramePr>
            <a:graphicFrameLocks noGrp="1"/>
          </p:cNvGraphicFramePr>
          <p:nvPr>
            <p:ph type="tbl" sz="quarter" idx="13"/>
            <p:extLst>
              <p:ext uri="{D42A27DB-BD31-4B8C-83A1-F6EECF244321}">
                <p14:modId xmlns:p14="http://schemas.microsoft.com/office/powerpoint/2010/main" val="6833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38532066"/>
                    </a:ext>
                  </a:extLst>
                </a:gridCol>
                <a:gridCol w="576072">
                  <a:extLst>
                    <a:ext uri="{9D8B030D-6E8A-4147-A177-3AD203B41FA5}">
                      <a16:colId xmlns:a16="http://schemas.microsoft.com/office/drawing/2014/main" val="514972026"/>
                    </a:ext>
                  </a:extLst>
                </a:gridCol>
                <a:gridCol w="576072">
                  <a:extLst>
                    <a:ext uri="{9D8B030D-6E8A-4147-A177-3AD203B41FA5}">
                      <a16:colId xmlns:a16="http://schemas.microsoft.com/office/drawing/2014/main" val="2001857844"/>
                    </a:ext>
                  </a:extLst>
                </a:gridCol>
                <a:gridCol w="576072">
                  <a:extLst>
                    <a:ext uri="{9D8B030D-6E8A-4147-A177-3AD203B41FA5}">
                      <a16:colId xmlns:a16="http://schemas.microsoft.com/office/drawing/2014/main" val="4034188909"/>
                    </a:ext>
                  </a:extLst>
                </a:gridCol>
                <a:gridCol w="576072">
                  <a:extLst>
                    <a:ext uri="{9D8B030D-6E8A-4147-A177-3AD203B41FA5}">
                      <a16:colId xmlns:a16="http://schemas.microsoft.com/office/drawing/2014/main" val="3341732729"/>
                    </a:ext>
                  </a:extLst>
                </a:gridCol>
                <a:gridCol w="576072">
                  <a:extLst>
                    <a:ext uri="{9D8B030D-6E8A-4147-A177-3AD203B41FA5}">
                      <a16:colId xmlns:a16="http://schemas.microsoft.com/office/drawing/2014/main" val="3304584924"/>
                    </a:ext>
                  </a:extLst>
                </a:gridCol>
                <a:gridCol w="576072">
                  <a:extLst>
                    <a:ext uri="{9D8B030D-6E8A-4147-A177-3AD203B41FA5}">
                      <a16:colId xmlns:a16="http://schemas.microsoft.com/office/drawing/2014/main" val="1113426426"/>
                    </a:ext>
                  </a:extLst>
                </a:gridCol>
                <a:gridCol w="576072">
                  <a:extLst>
                    <a:ext uri="{9D8B030D-6E8A-4147-A177-3AD203B41FA5}">
                      <a16:colId xmlns:a16="http://schemas.microsoft.com/office/drawing/2014/main" val="1649820301"/>
                    </a:ext>
                  </a:extLst>
                </a:gridCol>
                <a:gridCol w="576072">
                  <a:extLst>
                    <a:ext uri="{9D8B030D-6E8A-4147-A177-3AD203B41FA5}">
                      <a16:colId xmlns:a16="http://schemas.microsoft.com/office/drawing/2014/main" val="3872273488"/>
                    </a:ext>
                  </a:extLst>
                </a:gridCol>
                <a:gridCol w="576072">
                  <a:extLst>
                    <a:ext uri="{9D8B030D-6E8A-4147-A177-3AD203B41FA5}">
                      <a16:colId xmlns:a16="http://schemas.microsoft.com/office/drawing/2014/main" val="2381837315"/>
                    </a:ext>
                  </a:extLst>
                </a:gridCol>
                <a:gridCol w="576072">
                  <a:extLst>
                    <a:ext uri="{9D8B030D-6E8A-4147-A177-3AD203B41FA5}">
                      <a16:colId xmlns:a16="http://schemas.microsoft.com/office/drawing/2014/main" val="3180544990"/>
                    </a:ext>
                  </a:extLst>
                </a:gridCol>
                <a:gridCol w="576072">
                  <a:extLst>
                    <a:ext uri="{9D8B030D-6E8A-4147-A177-3AD203B41FA5}">
                      <a16:colId xmlns:a16="http://schemas.microsoft.com/office/drawing/2014/main" val="1505890415"/>
                    </a:ext>
                  </a:extLst>
                </a:gridCol>
                <a:gridCol w="576072">
                  <a:extLst>
                    <a:ext uri="{9D8B030D-6E8A-4147-A177-3AD203B41FA5}">
                      <a16:colId xmlns:a16="http://schemas.microsoft.com/office/drawing/2014/main" val="23147358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68860337"/>
                  </a:ext>
                </a:extLst>
              </a:tr>
              <a:tr h="370840">
                <a:tc>
                  <a:txBody>
                    <a:bodyPr/>
                    <a:lstStyle/>
                    <a:p>
                      <a:r>
                        <a:rPr lang="en-US" sz="1000"/>
                        <a:t>3947</a:t>
                      </a:r>
                    </a:p>
                  </a:txBody>
                  <a:tcPr/>
                </a:tc>
                <a:tc>
                  <a:txBody>
                    <a:bodyPr/>
                    <a:lstStyle/>
                    <a:p>
                      <a:r>
                        <a:rPr lang="en-US" sz="1000"/>
                        <a:t>-4</a:t>
                      </a:r>
                    </a:p>
                  </a:txBody>
                  <a:tcPr/>
                </a:tc>
                <a:tc>
                  <a:txBody>
                    <a:bodyPr/>
                    <a:lstStyle/>
                    <a:p>
                      <a:r>
                        <a:rPr lang="en-US" sz="1000"/>
                        <a:t>37</a:t>
                      </a:r>
                    </a:p>
                  </a:txBody>
                  <a:tcPr/>
                </a:tc>
                <a:tc>
                  <a:txBody>
                    <a:bodyPr/>
                    <a:lstStyle/>
                    <a:p>
                      <a:r>
                        <a:rPr lang="en-US" sz="1000"/>
                        <a:t>21</a:t>
                      </a:r>
                    </a:p>
                  </a:txBody>
                  <a:tcPr/>
                </a:tc>
                <a:tc>
                  <a:txBody>
                    <a:bodyPr/>
                    <a:lstStyle/>
                    <a:p>
                      <a:r>
                        <a:rPr lang="en-US" sz="1000"/>
                        <a:t>0</a:t>
                      </a:r>
                    </a:p>
                  </a:txBody>
                  <a:tcPr/>
                </a:tc>
                <a:tc>
                  <a:txBody>
                    <a:bodyPr/>
                    <a:lstStyle/>
                    <a:p>
                      <a:r>
                        <a:rPr lang="en-US" sz="1000"/>
                        <a:t>16</a:t>
                      </a:r>
                    </a:p>
                  </a:txBody>
                  <a:tcPr/>
                </a:tc>
                <a:tc>
                  <a:txBody>
                    <a:bodyPr/>
                    <a:lstStyle/>
                    <a:p>
                      <a:r>
                        <a:rPr lang="en-US" sz="1000"/>
                        <a:t>1</a:t>
                      </a:r>
                    </a:p>
                  </a:txBody>
                  <a:tcPr/>
                </a:tc>
                <a:tc>
                  <a:txBody>
                    <a:bodyPr/>
                    <a:lstStyle/>
                    <a:p>
                      <a:r>
                        <a:rPr lang="en-US" sz="1000"/>
                        <a:t>1</a:t>
                      </a:r>
                    </a:p>
                  </a:txBody>
                  <a:tcPr/>
                </a:tc>
                <a:tc>
                  <a:txBody>
                    <a:bodyPr/>
                    <a:lstStyle/>
                    <a:p>
                      <a:r>
                        <a:rPr lang="en-US" sz="1000"/>
                        <a:t>15</a:t>
                      </a:r>
                    </a:p>
                  </a:txBody>
                  <a:tcPr/>
                </a:tc>
                <a:tc>
                  <a:txBody>
                    <a:bodyPr/>
                    <a:lstStyle/>
                    <a:p>
                      <a:r>
                        <a:rPr lang="en-US" sz="1000"/>
                        <a:t>14</a:t>
                      </a:r>
                    </a:p>
                  </a:txBody>
                  <a:tcPr/>
                </a:tc>
                <a:tc>
                  <a:txBody>
                    <a:bodyPr/>
                    <a:lstStyle/>
                    <a:p>
                      <a:r>
                        <a:rPr lang="en-US" sz="1000"/>
                        <a:t>5</a:t>
                      </a:r>
                    </a:p>
                  </a:txBody>
                  <a:tcPr/>
                </a:tc>
                <a:tc>
                  <a:txBody>
                    <a:bodyPr/>
                    <a:lstStyle/>
                    <a:p>
                      <a:r>
                        <a:rPr lang="en-US" sz="1000"/>
                        <a:t>0.0362 %</a:t>
                      </a:r>
                    </a:p>
                  </a:txBody>
                  <a:tcPr/>
                </a:tc>
                <a:tc>
                  <a:txBody>
                    <a:bodyPr/>
                    <a:lstStyle/>
                    <a:p>
                      <a:r>
                        <a:rPr lang="en-US" sz="1000"/>
                        <a:t>0.0 %</a:t>
                      </a:r>
                    </a:p>
                  </a:txBody>
                  <a:tcPr/>
                </a:tc>
                <a:extLst>
                  <a:ext uri="{0D108BD9-81ED-4DB2-BD59-A6C34878D82A}">
                    <a16:rowId xmlns:a16="http://schemas.microsoft.com/office/drawing/2014/main" val="219640779"/>
                  </a:ext>
                </a:extLst>
              </a:tr>
            </a:tbl>
          </a:graphicData>
        </a:graphic>
      </p:graphicFrame>
      <p:sp>
        <p:nvSpPr>
          <p:cNvPr id="4" name="Text Placeholder 3">
            <a:extLst>
              <a:ext uri="{FF2B5EF4-FFF2-40B4-BE49-F238E27FC236}">
                <a16:creationId xmlns:a16="http://schemas.microsoft.com/office/drawing/2014/main" id="{D6114E95-B5B1-4903-AE86-045EF2F6EC66}"/>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233580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CE6B1-3ECA-417D-AC01-FEC3FF6DD438}"/>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01F8ECCF-3F8A-4082-A775-BE2CB096ADA2}"/>
              </a:ext>
            </a:extLst>
          </p:cNvPr>
          <p:cNvGraphicFramePr>
            <a:graphicFrameLocks noGrp="1"/>
          </p:cNvGraphicFramePr>
          <p:nvPr>
            <p:ph type="chart" sz="quarter" idx="13"/>
            <p:extLst>
              <p:ext uri="{D42A27DB-BD31-4B8C-83A1-F6EECF244321}">
                <p14:modId xmlns:p14="http://schemas.microsoft.com/office/powerpoint/2010/main" val="2937941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E1530D-7494-43EE-8201-4EFB9C89661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628DE71-20BA-4B39-83F4-444516E48C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99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8849-8606-41A9-ABA5-6B07013876E0}"/>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4E514282-278B-4CE2-B44F-D4F4572D0563}"/>
              </a:ext>
            </a:extLst>
          </p:cNvPr>
          <p:cNvGraphicFramePr>
            <a:graphicFrameLocks noGrp="1"/>
          </p:cNvGraphicFramePr>
          <p:nvPr>
            <p:ph type="chart" sz="quarter" idx="13"/>
            <p:extLst>
              <p:ext uri="{D42A27DB-BD31-4B8C-83A1-F6EECF244321}">
                <p14:modId xmlns:p14="http://schemas.microsoft.com/office/powerpoint/2010/main" val="3956887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B42F18-7DF1-4B34-AF93-E87F6940AF8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43072C8-164D-4B4D-AA2E-3A8917121F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8577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5476F-B273-4B08-89E6-6711AF0F6475}"/>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CAB572A-784F-4EEB-81B0-68BA852A570A}"/>
              </a:ext>
            </a:extLst>
          </p:cNvPr>
          <p:cNvGraphicFramePr>
            <a:graphicFrameLocks noGrp="1"/>
          </p:cNvGraphicFramePr>
          <p:nvPr>
            <p:ph type="chart" sz="quarter" idx="13"/>
            <p:extLst>
              <p:ext uri="{D42A27DB-BD31-4B8C-83A1-F6EECF244321}">
                <p14:modId xmlns:p14="http://schemas.microsoft.com/office/powerpoint/2010/main" val="2563123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9B03BF-48A0-45E8-B1C3-5D8DA090CE2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6149E21-2BD2-4586-8BC3-6BC3EC26FF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826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CBC5-3984-4F56-B071-560722CEB93C}"/>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99F5A56-D0B2-4965-9274-167C80B09EC7}"/>
              </a:ext>
            </a:extLst>
          </p:cNvPr>
          <p:cNvGraphicFramePr>
            <a:graphicFrameLocks noGrp="1"/>
          </p:cNvGraphicFramePr>
          <p:nvPr>
            <p:ph type="chart" sz="quarter" idx="13"/>
            <p:extLst>
              <p:ext uri="{D42A27DB-BD31-4B8C-83A1-F6EECF244321}">
                <p14:modId xmlns:p14="http://schemas.microsoft.com/office/powerpoint/2010/main" val="3591138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950C3-E4CD-4D72-9449-7CD1493C599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A0E3964-42DB-4186-B7A3-6F6D3B4B2B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164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271C8-AA63-4909-9779-7458B37DFF1B}"/>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25B54209-3EF3-4B8D-B651-4EC68A2B72A9}"/>
              </a:ext>
            </a:extLst>
          </p:cNvPr>
          <p:cNvGraphicFramePr>
            <a:graphicFrameLocks noGrp="1"/>
          </p:cNvGraphicFramePr>
          <p:nvPr>
            <p:ph type="tbl" sz="quarter" idx="13"/>
            <p:extLst>
              <p:ext uri="{D42A27DB-BD31-4B8C-83A1-F6EECF244321}">
                <p14:modId xmlns:p14="http://schemas.microsoft.com/office/powerpoint/2010/main" val="2603845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978436202"/>
                    </a:ext>
                  </a:extLst>
                </a:gridCol>
                <a:gridCol w="2468880">
                  <a:extLst>
                    <a:ext uri="{9D8B030D-6E8A-4147-A177-3AD203B41FA5}">
                      <a16:colId xmlns:a16="http://schemas.microsoft.com/office/drawing/2014/main" val="1048158119"/>
                    </a:ext>
                  </a:extLst>
                </a:gridCol>
                <a:gridCol w="2468880">
                  <a:extLst>
                    <a:ext uri="{9D8B030D-6E8A-4147-A177-3AD203B41FA5}">
                      <a16:colId xmlns:a16="http://schemas.microsoft.com/office/drawing/2014/main" val="88108983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81186352"/>
                  </a:ext>
                </a:extLst>
              </a:tr>
              <a:tr h="370840">
                <a:tc>
                  <a:txBody>
                    <a:bodyPr/>
                    <a:lstStyle/>
                    <a:p>
                      <a:r>
                        <a:rPr lang="en-US" sz="1000" b="1"/>
                        <a:t>@OneGoalGraduate</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582735891"/>
                  </a:ext>
                </a:extLst>
              </a:tr>
              <a:tr h="370840">
                <a:tc>
                  <a:txBody>
                    <a:bodyPr/>
                    <a:lstStyle/>
                    <a:p>
                      <a:r>
                        <a:rPr lang="en-US" sz="1000" b="1"/>
                        <a:t>@SunFound</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500910733"/>
                  </a:ext>
                </a:extLst>
              </a:tr>
              <a:tr h="370840">
                <a:tc>
                  <a:txBody>
                    <a:bodyPr/>
                    <a:lstStyle/>
                    <a:p>
                      <a:r>
                        <a:rPr lang="en-US" sz="1000" b="1"/>
                        <a:t>@TMNA_Services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917562423"/>
                  </a:ext>
                </a:extLst>
              </a:tr>
              <a:tr h="370840">
                <a:tc>
                  <a:txBody>
                    <a:bodyPr/>
                    <a:lstStyle/>
                    <a:p>
                      <a:r>
                        <a:rPr lang="en-US" sz="1000" b="1"/>
                        <a:t>@IBXRun10</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7221149"/>
                  </a:ext>
                </a:extLst>
              </a:tr>
              <a:tr h="370840">
                <a:tc>
                  <a:txBody>
                    <a:bodyPr/>
                    <a:lstStyle/>
                    <a:p>
                      <a:r>
                        <a:rPr lang="en-US" sz="1000" b="1"/>
                        <a:t>@PFPmedia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277180572"/>
                  </a:ext>
                </a:extLst>
              </a:tr>
            </a:tbl>
          </a:graphicData>
        </a:graphic>
      </p:graphicFrame>
      <p:sp>
        <p:nvSpPr>
          <p:cNvPr id="4" name="Text Placeholder 3">
            <a:extLst>
              <a:ext uri="{FF2B5EF4-FFF2-40B4-BE49-F238E27FC236}">
                <a16:creationId xmlns:a16="http://schemas.microsoft.com/office/drawing/2014/main" id="{5628CC0E-BED2-45F7-AD55-D9BFCFF0E1A4}"/>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609248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55F0A-5912-491E-9BBF-1347E15DE64E}"/>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93B2387F-A35D-47C4-A561-AEC21EE61771}"/>
              </a:ext>
            </a:extLst>
          </p:cNvPr>
          <p:cNvGraphicFramePr>
            <a:graphicFrameLocks noGrp="1"/>
          </p:cNvGraphicFramePr>
          <p:nvPr>
            <p:ph type="tbl" sz="quarter" idx="13"/>
            <p:extLst>
              <p:ext uri="{D42A27DB-BD31-4B8C-83A1-F6EECF244321}">
                <p14:modId xmlns:p14="http://schemas.microsoft.com/office/powerpoint/2010/main" val="2938403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17874483"/>
                    </a:ext>
                  </a:extLst>
                </a:gridCol>
                <a:gridCol w="1152144">
                  <a:extLst>
                    <a:ext uri="{9D8B030D-6E8A-4147-A177-3AD203B41FA5}">
                      <a16:colId xmlns:a16="http://schemas.microsoft.com/office/drawing/2014/main" val="4028992962"/>
                    </a:ext>
                  </a:extLst>
                </a:gridCol>
                <a:gridCol w="1152144">
                  <a:extLst>
                    <a:ext uri="{9D8B030D-6E8A-4147-A177-3AD203B41FA5}">
                      <a16:colId xmlns:a16="http://schemas.microsoft.com/office/drawing/2014/main" val="3272913692"/>
                    </a:ext>
                  </a:extLst>
                </a:gridCol>
                <a:gridCol w="1152144">
                  <a:extLst>
                    <a:ext uri="{9D8B030D-6E8A-4147-A177-3AD203B41FA5}">
                      <a16:colId xmlns:a16="http://schemas.microsoft.com/office/drawing/2014/main" val="81437447"/>
                    </a:ext>
                  </a:extLst>
                </a:gridCol>
                <a:gridCol w="1152144">
                  <a:extLst>
                    <a:ext uri="{9D8B030D-6E8A-4147-A177-3AD203B41FA5}">
                      <a16:colId xmlns:a16="http://schemas.microsoft.com/office/drawing/2014/main" val="1324848399"/>
                    </a:ext>
                  </a:extLst>
                </a:gridCol>
                <a:gridCol w="1152144">
                  <a:extLst>
                    <a:ext uri="{9D8B030D-6E8A-4147-A177-3AD203B41FA5}">
                      <a16:colId xmlns:a16="http://schemas.microsoft.com/office/drawing/2014/main" val="106580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2817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- 2025-04-17 09:49:00</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Friday, April 18th in preparation for the #Easter holiday. We hope you have a wonderful weekend! https://t.co/7e5AXBGFrD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0.1014 %</a:t>
                      </a:r>
                    </a:p>
                  </a:txBody>
                  <a:tcPr/>
                </a:tc>
                <a:extLst>
                  <a:ext uri="{0D108BD9-81ED-4DB2-BD59-A6C34878D82A}">
                    <a16:rowId xmlns:a16="http://schemas.microsoft.com/office/drawing/2014/main" val="375518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- 2025-04-01 13:48:45</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a great time connecting with students at the @OneGoalGraduate Texas Student Summit, sharing insights into exciting career opportunities in the insurance industry! 🧑‍🎓
🧵 https://t.co/859miayv6F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0.0759 %</a:t>
                      </a:r>
                    </a:p>
                  </a:txBody>
                  <a:tcPr/>
                </a:tc>
                <a:extLst>
                  <a:ext uri="{0D108BD9-81ED-4DB2-BD59-A6C34878D82A}">
                    <a16:rowId xmlns:a16="http://schemas.microsoft.com/office/drawing/2014/main" val="2736559206"/>
                  </a:ext>
                </a:extLst>
              </a:tr>
            </a:tbl>
          </a:graphicData>
        </a:graphic>
      </p:graphicFrame>
      <p:sp>
        <p:nvSpPr>
          <p:cNvPr id="4" name="Text Placeholder 3">
            <a:extLst>
              <a:ext uri="{FF2B5EF4-FFF2-40B4-BE49-F238E27FC236}">
                <a16:creationId xmlns:a16="http://schemas.microsoft.com/office/drawing/2014/main" id="{0ED78E9D-47BB-4968-B95C-B18115B79051}"/>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006965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4954-133B-49F8-8600-F199BD117D9C}"/>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64C3529D-3161-4C77-9DA0-87B283E9898A}"/>
              </a:ext>
            </a:extLst>
          </p:cNvPr>
          <p:cNvGraphicFramePr>
            <a:graphicFrameLocks noGrp="1"/>
          </p:cNvGraphicFramePr>
          <p:nvPr>
            <p:ph type="tbl" sz="quarter" idx="13"/>
            <p:extLst>
              <p:ext uri="{D42A27DB-BD31-4B8C-83A1-F6EECF244321}">
                <p14:modId xmlns:p14="http://schemas.microsoft.com/office/powerpoint/2010/main" val="3960389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99661865"/>
                    </a:ext>
                  </a:extLst>
                </a:gridCol>
                <a:gridCol w="1152144">
                  <a:extLst>
                    <a:ext uri="{9D8B030D-6E8A-4147-A177-3AD203B41FA5}">
                      <a16:colId xmlns:a16="http://schemas.microsoft.com/office/drawing/2014/main" val="645186039"/>
                    </a:ext>
                  </a:extLst>
                </a:gridCol>
                <a:gridCol w="1152144">
                  <a:extLst>
                    <a:ext uri="{9D8B030D-6E8A-4147-A177-3AD203B41FA5}">
                      <a16:colId xmlns:a16="http://schemas.microsoft.com/office/drawing/2014/main" val="1274561953"/>
                    </a:ext>
                  </a:extLst>
                </a:gridCol>
                <a:gridCol w="1152144">
                  <a:extLst>
                    <a:ext uri="{9D8B030D-6E8A-4147-A177-3AD203B41FA5}">
                      <a16:colId xmlns:a16="http://schemas.microsoft.com/office/drawing/2014/main" val="652877095"/>
                    </a:ext>
                  </a:extLst>
                </a:gridCol>
                <a:gridCol w="1152144">
                  <a:extLst>
                    <a:ext uri="{9D8B030D-6E8A-4147-A177-3AD203B41FA5}">
                      <a16:colId xmlns:a16="http://schemas.microsoft.com/office/drawing/2014/main" val="3771113371"/>
                    </a:ext>
                  </a:extLst>
                </a:gridCol>
                <a:gridCol w="1152144">
                  <a:extLst>
                    <a:ext uri="{9D8B030D-6E8A-4147-A177-3AD203B41FA5}">
                      <a16:colId xmlns:a16="http://schemas.microsoft.com/office/drawing/2014/main" val="2658314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7223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- 2025-04-16 15:11:33</a:t>
                      </a:r>
                      <a:r>
                        <a:rPr kumimoji="0" lang="en-US" sz="1000" b="0" i="0" u="none" strike="noStrike" kern="1200" cap="none" spc="0" normalizeH="0" baseline="0" noProof="0">
                          <a:ln>
                            <a:noFill/>
                          </a:ln>
                          <a:solidFill>
                            <a:prstClr val="black"/>
                          </a:solidFill>
                          <a:effectLst/>
                          <a:uLnTx/>
                          <a:uFillTx/>
                          <a:latin typeface="Calibri"/>
                          <a:ea typeface="+mn-ea"/>
                          <a:cs typeface="+mn-cs"/>
                        </a:rPr>
                        <a:t>
 We’re always inspired by the local #nonprofits we get to connect with at the annual @Eagles Care Summit at Lincoln Financial Field! 🦅🏈 This PHLY-sponsored event brings together 100+ non-profits from the Philadelphia region to share insights &amp;amp; build connections. 
🧵 https://t.co/A2xa7BKySM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0.0507 %</a:t>
                      </a:r>
                    </a:p>
                  </a:txBody>
                  <a:tcPr/>
                </a:tc>
                <a:extLst>
                  <a:ext uri="{0D108BD9-81ED-4DB2-BD59-A6C34878D82A}">
                    <a16:rowId xmlns:a16="http://schemas.microsoft.com/office/drawing/2014/main" val="315175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- 2025-04-25 13:10:09</a:t>
                      </a:r>
                      <a:r>
                        <a:rPr kumimoji="0" lang="en-US" sz="1000" b="0" i="0" u="none" strike="noStrike" kern="1200" cap="none" spc="0" normalizeH="0" baseline="0" noProof="0">
                          <a:ln>
                            <a:noFill/>
                          </a:ln>
                          <a:solidFill>
                            <a:prstClr val="black"/>
                          </a:solidFill>
                          <a:effectLst/>
                          <a:uLnTx/>
                          <a:uFillTx/>
                          <a:latin typeface="Calibri"/>
                          <a:ea typeface="+mn-ea"/>
                          <a:cs typeface="+mn-cs"/>
                        </a:rPr>
                        <a:t>
 🌳 Happy #NationalArborDay! Since 2015, we’ve proudly partnered with @arborday to plant 80,000 trees each year in areas that need it most — totaling 650,000 trees (and counting!) across the country.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0.0507 %</a:t>
                      </a:r>
                    </a:p>
                  </a:txBody>
                  <a:tcPr/>
                </a:tc>
                <a:extLst>
                  <a:ext uri="{0D108BD9-81ED-4DB2-BD59-A6C34878D82A}">
                    <a16:rowId xmlns:a16="http://schemas.microsoft.com/office/drawing/2014/main" val="2756088170"/>
                  </a:ext>
                </a:extLst>
              </a:tr>
            </a:tbl>
          </a:graphicData>
        </a:graphic>
      </p:graphicFrame>
      <p:sp>
        <p:nvSpPr>
          <p:cNvPr id="4" name="Text Placeholder 3">
            <a:extLst>
              <a:ext uri="{FF2B5EF4-FFF2-40B4-BE49-F238E27FC236}">
                <a16:creationId xmlns:a16="http://schemas.microsoft.com/office/drawing/2014/main" id="{BBC3BF4D-23D1-4884-AC7A-23526946EE20}"/>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07437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AFA00-3BDD-48CB-AA90-75E06AB49107}"/>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B6E1969C-2B0A-4FB0-B097-1AF5DCEF9353}"/>
              </a:ext>
            </a:extLst>
          </p:cNvPr>
          <p:cNvGraphicFramePr>
            <a:graphicFrameLocks noGrp="1"/>
          </p:cNvGraphicFramePr>
          <p:nvPr>
            <p:ph type="tbl" sz="quarter" idx="13"/>
            <p:extLst>
              <p:ext uri="{D42A27DB-BD31-4B8C-83A1-F6EECF244321}">
                <p14:modId xmlns:p14="http://schemas.microsoft.com/office/powerpoint/2010/main" val="683578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86171927"/>
                    </a:ext>
                  </a:extLst>
                </a:gridCol>
                <a:gridCol w="1152144">
                  <a:extLst>
                    <a:ext uri="{9D8B030D-6E8A-4147-A177-3AD203B41FA5}">
                      <a16:colId xmlns:a16="http://schemas.microsoft.com/office/drawing/2014/main" val="2186396784"/>
                    </a:ext>
                  </a:extLst>
                </a:gridCol>
                <a:gridCol w="1152144">
                  <a:extLst>
                    <a:ext uri="{9D8B030D-6E8A-4147-A177-3AD203B41FA5}">
                      <a16:colId xmlns:a16="http://schemas.microsoft.com/office/drawing/2014/main" val="3441447129"/>
                    </a:ext>
                  </a:extLst>
                </a:gridCol>
                <a:gridCol w="1152144">
                  <a:extLst>
                    <a:ext uri="{9D8B030D-6E8A-4147-A177-3AD203B41FA5}">
                      <a16:colId xmlns:a16="http://schemas.microsoft.com/office/drawing/2014/main" val="2055124714"/>
                    </a:ext>
                  </a:extLst>
                </a:gridCol>
                <a:gridCol w="1152144">
                  <a:extLst>
                    <a:ext uri="{9D8B030D-6E8A-4147-A177-3AD203B41FA5}">
                      <a16:colId xmlns:a16="http://schemas.microsoft.com/office/drawing/2014/main" val="2400686193"/>
                    </a:ext>
                  </a:extLst>
                </a:gridCol>
                <a:gridCol w="1152144">
                  <a:extLst>
                    <a:ext uri="{9D8B030D-6E8A-4147-A177-3AD203B41FA5}">
                      <a16:colId xmlns:a16="http://schemas.microsoft.com/office/drawing/2014/main" val="1388014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01039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- 2025-04-28 13:30:49</a:t>
                      </a:r>
                      <a:r>
                        <a:rPr kumimoji="0" lang="en-US" sz="1000" b="0" i="0" u="none" strike="noStrike" kern="1200" cap="none" spc="0" normalizeH="0" baseline="0" noProof="0">
                          <a:ln>
                            <a:noFill/>
                          </a:ln>
                          <a:solidFill>
                            <a:prstClr val="black"/>
                          </a:solidFill>
                          <a:effectLst/>
                          <a:uLnTx/>
                          <a:uFillTx/>
                          <a:latin typeface="Calibri"/>
                          <a:ea typeface="+mn-ea"/>
                          <a:cs typeface="+mn-cs"/>
                        </a:rPr>
                        <a:t>
 💬“𝘐 𝘭𝘰𝘷𝘦 𝘗𝘏𝘓𝘠 𝘧𝘰𝘳 𝘵𝘩𝘦 𝘳𝘦𝘭𝘢𝘵𝘪𝘰𝘯𝘴𝘩𝘪𝘱𝘴 𝘪𝘵 𝘩𝘢𝘴 𝘩𝘦𝘭𝘱𝘦𝘥 𝘮𝘦 𝘣𝘶𝘪𝘭𝘥 𝘢𝘯𝘥 𝘵𝘩𝘦 𝘴𝘵𝘳𝘰𝘯𝘨 𝘴𝘦𝘯𝘴𝘦 𝘰𝘧 𝘤𝘰𝘮𝘮𝘶𝘯𝘪𝘵𝘺 𝘪𝘵 𝘧𝘰𝘴𝘵𝘦𝘳𝘴” – PHLY Regional Sales Manager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0.0507 %</a:t>
                      </a:r>
                    </a:p>
                  </a:txBody>
                  <a:tcPr/>
                </a:tc>
                <a:extLst>
                  <a:ext uri="{0D108BD9-81ED-4DB2-BD59-A6C34878D82A}">
                    <a16:rowId xmlns:a16="http://schemas.microsoft.com/office/drawing/2014/main" val="3412560932"/>
                  </a:ext>
                </a:extLst>
              </a:tr>
            </a:tbl>
          </a:graphicData>
        </a:graphic>
      </p:graphicFrame>
      <p:sp>
        <p:nvSpPr>
          <p:cNvPr id="4" name="Text Placeholder 3">
            <a:extLst>
              <a:ext uri="{FF2B5EF4-FFF2-40B4-BE49-F238E27FC236}">
                <a16:creationId xmlns:a16="http://schemas.microsoft.com/office/drawing/2014/main" id="{3653F890-A3A1-4D19-844E-8B5789B669A1}"/>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128635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9A69-73FA-4B3E-9B6B-DB0A02EC98F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44B840FD-9220-4ED2-90BE-274A94BB6922}"/>
              </a:ext>
            </a:extLst>
          </p:cNvPr>
          <p:cNvGraphicFramePr>
            <a:graphicFrameLocks noGrp="1"/>
          </p:cNvGraphicFramePr>
          <p:nvPr>
            <p:ph type="tbl" sz="quarter" idx="13"/>
            <p:extLst>
              <p:ext uri="{D42A27DB-BD31-4B8C-83A1-F6EECF244321}">
                <p14:modId xmlns:p14="http://schemas.microsoft.com/office/powerpoint/2010/main" val="2234344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46532957"/>
                    </a:ext>
                  </a:extLst>
                </a:gridCol>
                <a:gridCol w="576072">
                  <a:extLst>
                    <a:ext uri="{9D8B030D-6E8A-4147-A177-3AD203B41FA5}">
                      <a16:colId xmlns:a16="http://schemas.microsoft.com/office/drawing/2014/main" val="3684803994"/>
                    </a:ext>
                  </a:extLst>
                </a:gridCol>
                <a:gridCol w="576072">
                  <a:extLst>
                    <a:ext uri="{9D8B030D-6E8A-4147-A177-3AD203B41FA5}">
                      <a16:colId xmlns:a16="http://schemas.microsoft.com/office/drawing/2014/main" val="3918658696"/>
                    </a:ext>
                  </a:extLst>
                </a:gridCol>
                <a:gridCol w="576072">
                  <a:extLst>
                    <a:ext uri="{9D8B030D-6E8A-4147-A177-3AD203B41FA5}">
                      <a16:colId xmlns:a16="http://schemas.microsoft.com/office/drawing/2014/main" val="3399233142"/>
                    </a:ext>
                  </a:extLst>
                </a:gridCol>
                <a:gridCol w="576072">
                  <a:extLst>
                    <a:ext uri="{9D8B030D-6E8A-4147-A177-3AD203B41FA5}">
                      <a16:colId xmlns:a16="http://schemas.microsoft.com/office/drawing/2014/main" val="3875588025"/>
                    </a:ext>
                  </a:extLst>
                </a:gridCol>
                <a:gridCol w="576072">
                  <a:extLst>
                    <a:ext uri="{9D8B030D-6E8A-4147-A177-3AD203B41FA5}">
                      <a16:colId xmlns:a16="http://schemas.microsoft.com/office/drawing/2014/main" val="4245952260"/>
                    </a:ext>
                  </a:extLst>
                </a:gridCol>
                <a:gridCol w="576072">
                  <a:extLst>
                    <a:ext uri="{9D8B030D-6E8A-4147-A177-3AD203B41FA5}">
                      <a16:colId xmlns:a16="http://schemas.microsoft.com/office/drawing/2014/main" val="4290881028"/>
                    </a:ext>
                  </a:extLst>
                </a:gridCol>
                <a:gridCol w="576072">
                  <a:extLst>
                    <a:ext uri="{9D8B030D-6E8A-4147-A177-3AD203B41FA5}">
                      <a16:colId xmlns:a16="http://schemas.microsoft.com/office/drawing/2014/main" val="1570248614"/>
                    </a:ext>
                  </a:extLst>
                </a:gridCol>
                <a:gridCol w="576072">
                  <a:extLst>
                    <a:ext uri="{9D8B030D-6E8A-4147-A177-3AD203B41FA5}">
                      <a16:colId xmlns:a16="http://schemas.microsoft.com/office/drawing/2014/main" val="3340175723"/>
                    </a:ext>
                  </a:extLst>
                </a:gridCol>
                <a:gridCol w="576072">
                  <a:extLst>
                    <a:ext uri="{9D8B030D-6E8A-4147-A177-3AD203B41FA5}">
                      <a16:colId xmlns:a16="http://schemas.microsoft.com/office/drawing/2014/main" val="4160775637"/>
                    </a:ext>
                  </a:extLst>
                </a:gridCol>
                <a:gridCol w="576072">
                  <a:extLst>
                    <a:ext uri="{9D8B030D-6E8A-4147-A177-3AD203B41FA5}">
                      <a16:colId xmlns:a16="http://schemas.microsoft.com/office/drawing/2014/main" val="1814147748"/>
                    </a:ext>
                  </a:extLst>
                </a:gridCol>
                <a:gridCol w="576072">
                  <a:extLst>
                    <a:ext uri="{9D8B030D-6E8A-4147-A177-3AD203B41FA5}">
                      <a16:colId xmlns:a16="http://schemas.microsoft.com/office/drawing/2014/main" val="3477312766"/>
                    </a:ext>
                  </a:extLst>
                </a:gridCol>
                <a:gridCol w="576072">
                  <a:extLst>
                    <a:ext uri="{9D8B030D-6E8A-4147-A177-3AD203B41FA5}">
                      <a16:colId xmlns:a16="http://schemas.microsoft.com/office/drawing/2014/main" val="19621862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511136879"/>
                  </a:ext>
                </a:extLst>
              </a:tr>
              <a:tr h="370840">
                <a:tc>
                  <a:txBody>
                    <a:bodyPr/>
                    <a:lstStyle/>
                    <a:p>
                      <a:r>
                        <a:rPr lang="en-US" sz="1000"/>
                        <a:t>48477</a:t>
                      </a:r>
                    </a:p>
                  </a:txBody>
                  <a:tcPr/>
                </a:tc>
                <a:tc>
                  <a:txBody>
                    <a:bodyPr/>
                    <a:lstStyle/>
                    <a:p>
                      <a:r>
                        <a:rPr lang="en-US" sz="1000"/>
                        <a:t>772</a:t>
                      </a:r>
                    </a:p>
                  </a:txBody>
                  <a:tcPr/>
                </a:tc>
                <a:tc>
                  <a:txBody>
                    <a:bodyPr/>
                    <a:lstStyle/>
                    <a:p>
                      <a:r>
                        <a:rPr lang="en-US" sz="1000"/>
                        <a:t>30</a:t>
                      </a:r>
                    </a:p>
                  </a:txBody>
                  <a:tcPr/>
                </a:tc>
                <a:tc>
                  <a:txBody>
                    <a:bodyPr/>
                    <a:lstStyle/>
                    <a:p>
                      <a:r>
                        <a:rPr lang="en-US" sz="1000"/>
                        <a:t>2351</a:t>
                      </a:r>
                    </a:p>
                  </a:txBody>
                  <a:tcPr/>
                </a:tc>
                <a:tc>
                  <a:txBody>
                    <a:bodyPr/>
                    <a:lstStyle/>
                    <a:p>
                      <a:r>
                        <a:rPr lang="en-US" sz="1000"/>
                        <a:t>78.366666666667</a:t>
                      </a:r>
                    </a:p>
                  </a:txBody>
                  <a:tcPr/>
                </a:tc>
                <a:tc>
                  <a:txBody>
                    <a:bodyPr/>
                    <a:lstStyle/>
                    <a:p>
                      <a:r>
                        <a:rPr lang="en-US" sz="1000"/>
                        <a:t>60</a:t>
                      </a:r>
                    </a:p>
                  </a:txBody>
                  <a:tcPr/>
                </a:tc>
                <a:tc>
                  <a:txBody>
                    <a:bodyPr/>
                    <a:lstStyle/>
                    <a:p>
                      <a:r>
                        <a:rPr lang="en-US" sz="1000"/>
                        <a:t>137</a:t>
                      </a:r>
                    </a:p>
                  </a:txBody>
                  <a:tcPr/>
                </a:tc>
                <a:tc>
                  <a:txBody>
                    <a:bodyPr/>
                    <a:lstStyle/>
                    <a:p>
                      <a:r>
                        <a:rPr lang="en-US" sz="1000"/>
                        <a:t>4.5666666666667</a:t>
                      </a:r>
                    </a:p>
                  </a:txBody>
                  <a:tcPr/>
                </a:tc>
                <a:tc>
                  <a:txBody>
                    <a:bodyPr/>
                    <a:lstStyle/>
                    <a:p>
                      <a:r>
                        <a:rPr lang="en-US" sz="1000"/>
                        <a:t>6799</a:t>
                      </a:r>
                    </a:p>
                  </a:txBody>
                  <a:tcPr/>
                </a:tc>
                <a:tc>
                  <a:txBody>
                    <a:bodyPr/>
                    <a:lstStyle/>
                    <a:p>
                      <a:r>
                        <a:rPr lang="en-US" sz="1000"/>
                        <a:t>226.63333333333</a:t>
                      </a:r>
                    </a:p>
                  </a:txBody>
                  <a:tcPr/>
                </a:tc>
                <a:tc>
                  <a:txBody>
                    <a:bodyPr/>
                    <a:lstStyle/>
                    <a:p>
                      <a:r>
                        <a:rPr lang="en-US" sz="1000"/>
                        <a:t>54730</a:t>
                      </a:r>
                    </a:p>
                  </a:txBody>
                  <a:tcPr/>
                </a:tc>
                <a:tc>
                  <a:txBody>
                    <a:bodyPr/>
                    <a:lstStyle/>
                    <a:p>
                      <a:r>
                        <a:rPr lang="en-US" sz="1000"/>
                        <a:t>1824.3333333333</a:t>
                      </a:r>
                    </a:p>
                  </a:txBody>
                  <a:tcPr/>
                </a:tc>
                <a:tc>
                  <a:txBody>
                    <a:bodyPr/>
                    <a:lstStyle/>
                    <a:p>
                      <a:r>
                        <a:rPr lang="en-US" sz="1000"/>
                        <a:t>15.479262797592 %</a:t>
                      </a:r>
                    </a:p>
                  </a:txBody>
                  <a:tcPr/>
                </a:tc>
                <a:extLst>
                  <a:ext uri="{0D108BD9-81ED-4DB2-BD59-A6C34878D82A}">
                    <a16:rowId xmlns:a16="http://schemas.microsoft.com/office/drawing/2014/main" val="3861793234"/>
                  </a:ext>
                </a:extLst>
              </a:tr>
            </a:tbl>
          </a:graphicData>
        </a:graphic>
      </p:graphicFrame>
      <p:sp>
        <p:nvSpPr>
          <p:cNvPr id="4" name="Text Placeholder 3">
            <a:extLst>
              <a:ext uri="{FF2B5EF4-FFF2-40B4-BE49-F238E27FC236}">
                <a16:creationId xmlns:a16="http://schemas.microsoft.com/office/drawing/2014/main" id="{89729357-8679-41AE-BD46-D201E1B08E76}"/>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555036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DF4E-D091-453C-B28D-717D8E1350F7}"/>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DA024A23-2462-40BF-BEB9-A8B1CEAB9465}"/>
              </a:ext>
            </a:extLst>
          </p:cNvPr>
          <p:cNvGraphicFramePr>
            <a:graphicFrameLocks noGrp="1"/>
          </p:cNvGraphicFramePr>
          <p:nvPr>
            <p:ph type="chart" sz="quarter" idx="13"/>
            <p:extLst>
              <p:ext uri="{D42A27DB-BD31-4B8C-83A1-F6EECF244321}">
                <p14:modId xmlns:p14="http://schemas.microsoft.com/office/powerpoint/2010/main" val="950157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C8848D-82B7-44C9-96C3-6E06C59C5EB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1EF000D-D962-4339-8A0B-9E52F3B35E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495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A9343-6981-4853-AB97-B1DC4A71856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93BF4B33-CC43-4FD9-929B-50D1DD19F9DE}"/>
              </a:ext>
            </a:extLst>
          </p:cNvPr>
          <p:cNvGraphicFramePr>
            <a:graphicFrameLocks noGrp="1"/>
          </p:cNvGraphicFramePr>
          <p:nvPr>
            <p:ph type="chart" sz="quarter" idx="13"/>
            <p:extLst>
              <p:ext uri="{D42A27DB-BD31-4B8C-83A1-F6EECF244321}">
                <p14:modId xmlns:p14="http://schemas.microsoft.com/office/powerpoint/2010/main" val="4038703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43ECF-EB55-4F8F-9AD1-1EBD42E2843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F309015-3616-4142-9144-4DBA484935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298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BF475-0DC4-407E-8307-2EDF58B1D95E}"/>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A868A76D-F05A-4707-A1B5-AA30769B363E}"/>
              </a:ext>
            </a:extLst>
          </p:cNvPr>
          <p:cNvGraphicFramePr>
            <a:graphicFrameLocks noGrp="1"/>
          </p:cNvGraphicFramePr>
          <p:nvPr>
            <p:ph type="chart" sz="quarter" idx="13"/>
            <p:extLst>
              <p:ext uri="{D42A27DB-BD31-4B8C-83A1-F6EECF244321}">
                <p14:modId xmlns:p14="http://schemas.microsoft.com/office/powerpoint/2010/main" val="3476389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D52840-FD3A-430D-A174-6D6E55E0BB6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09913C0-E148-49F0-949A-4357877D7B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552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1F202-6884-46C5-BBDC-D4DCDF361EC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6EFD06A5-9AC0-4071-9A31-8702BF479AA5}"/>
              </a:ext>
            </a:extLst>
          </p:cNvPr>
          <p:cNvGraphicFramePr>
            <a:graphicFrameLocks noGrp="1"/>
          </p:cNvGraphicFramePr>
          <p:nvPr>
            <p:ph type="chart" sz="quarter" idx="13"/>
            <p:extLst>
              <p:ext uri="{D42A27DB-BD31-4B8C-83A1-F6EECF244321}">
                <p14:modId xmlns:p14="http://schemas.microsoft.com/office/powerpoint/2010/main" val="2473602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076925-FA97-4415-8C3B-4EEB1C34972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9711EAB-5F71-4E27-B761-A2A93CA7A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377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1F44C-0A40-4BE5-BF9B-ADE7BABF5C36}"/>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F32D26D1-6F86-4CF2-A0E2-EDC24809B916}"/>
              </a:ext>
            </a:extLst>
          </p:cNvPr>
          <p:cNvGraphicFramePr>
            <a:graphicFrameLocks noGrp="1"/>
          </p:cNvGraphicFramePr>
          <p:nvPr>
            <p:ph type="tbl" sz="quarter" idx="13"/>
            <p:extLst>
              <p:ext uri="{D42A27DB-BD31-4B8C-83A1-F6EECF244321}">
                <p14:modId xmlns:p14="http://schemas.microsoft.com/office/powerpoint/2010/main" val="3875755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14987004"/>
                    </a:ext>
                  </a:extLst>
                </a:gridCol>
                <a:gridCol w="905256">
                  <a:extLst>
                    <a:ext uri="{9D8B030D-6E8A-4147-A177-3AD203B41FA5}">
                      <a16:colId xmlns:a16="http://schemas.microsoft.com/office/drawing/2014/main" val="2910755107"/>
                    </a:ext>
                  </a:extLst>
                </a:gridCol>
                <a:gridCol w="576072">
                  <a:extLst>
                    <a:ext uri="{9D8B030D-6E8A-4147-A177-3AD203B41FA5}">
                      <a16:colId xmlns:a16="http://schemas.microsoft.com/office/drawing/2014/main" val="1581497169"/>
                    </a:ext>
                  </a:extLst>
                </a:gridCol>
                <a:gridCol w="576072">
                  <a:extLst>
                    <a:ext uri="{9D8B030D-6E8A-4147-A177-3AD203B41FA5}">
                      <a16:colId xmlns:a16="http://schemas.microsoft.com/office/drawing/2014/main" val="1899684530"/>
                    </a:ext>
                  </a:extLst>
                </a:gridCol>
                <a:gridCol w="576072">
                  <a:extLst>
                    <a:ext uri="{9D8B030D-6E8A-4147-A177-3AD203B41FA5}">
                      <a16:colId xmlns:a16="http://schemas.microsoft.com/office/drawing/2014/main" val="883283929"/>
                    </a:ext>
                  </a:extLst>
                </a:gridCol>
                <a:gridCol w="576072">
                  <a:extLst>
                    <a:ext uri="{9D8B030D-6E8A-4147-A177-3AD203B41FA5}">
                      <a16:colId xmlns:a16="http://schemas.microsoft.com/office/drawing/2014/main" val="3756200036"/>
                    </a:ext>
                  </a:extLst>
                </a:gridCol>
                <a:gridCol w="576072">
                  <a:extLst>
                    <a:ext uri="{9D8B030D-6E8A-4147-A177-3AD203B41FA5}">
                      <a16:colId xmlns:a16="http://schemas.microsoft.com/office/drawing/2014/main" val="1785110516"/>
                    </a:ext>
                  </a:extLst>
                </a:gridCol>
                <a:gridCol w="576072">
                  <a:extLst>
                    <a:ext uri="{9D8B030D-6E8A-4147-A177-3AD203B41FA5}">
                      <a16:colId xmlns:a16="http://schemas.microsoft.com/office/drawing/2014/main" val="4048547887"/>
                    </a:ext>
                  </a:extLst>
                </a:gridCol>
                <a:gridCol w="576072">
                  <a:extLst>
                    <a:ext uri="{9D8B030D-6E8A-4147-A177-3AD203B41FA5}">
                      <a16:colId xmlns:a16="http://schemas.microsoft.com/office/drawing/2014/main" val="357107989"/>
                    </a:ext>
                  </a:extLst>
                </a:gridCol>
                <a:gridCol w="576072">
                  <a:extLst>
                    <a:ext uri="{9D8B030D-6E8A-4147-A177-3AD203B41FA5}">
                      <a16:colId xmlns:a16="http://schemas.microsoft.com/office/drawing/2014/main" val="2458470847"/>
                    </a:ext>
                  </a:extLst>
                </a:gridCol>
                <a:gridCol w="576072">
                  <a:extLst>
                    <a:ext uri="{9D8B030D-6E8A-4147-A177-3AD203B41FA5}">
                      <a16:colId xmlns:a16="http://schemas.microsoft.com/office/drawing/2014/main" val="2929808114"/>
                    </a:ext>
                  </a:extLst>
                </a:gridCol>
              </a:tblGrid>
              <a:tr h="370840">
                <a:tc>
                  <a:txBody>
                    <a:bodyPr/>
                    <a:lstStyle/>
                    <a:p>
                      <a:r>
                        <a:rPr lang="en-US" sz="1000"/>
                        <a:t>Post</a:t>
                      </a:r>
                    </a:p>
                  </a:txBody>
                  <a:tcPr/>
                </a:tc>
                <a:tc>
                  <a:txBody>
                    <a:bodyPr/>
                    <a:lstStyle/>
                    <a:p>
                      <a:r>
                        <a:rPr lang="en-US" sz="1000"/>
                        <a:t>Punlished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758518420"/>
                  </a:ext>
                </a:extLst>
              </a:tr>
              <a:tr h="370840">
                <a:tc>
                  <a:txBody>
                    <a:bodyPr/>
                    <a:lstStyle/>
                    <a:p>
                      <a:r>
                        <a:rPr lang="en-US" sz="1000"/>
                        <a:t>04/14/2025 13:48:52</a:t>
                      </a:r>
                    </a:p>
                  </a:txBody>
                  <a:tcPr/>
                </a:tc>
                <a:tc>
                  <a:txBody>
                    <a:bodyPr/>
                    <a:lstStyle/>
                    <a:p>
                      <a:r>
                        <a:rPr lang="en-US" sz="1000"/>
                        <a:t>04/14/2025 13:48:52</a:t>
                      </a:r>
                    </a:p>
                  </a:txBody>
                  <a:tcPr/>
                </a:tc>
                <a:tc>
                  <a:txBody>
                    <a:bodyPr/>
                    <a:lstStyle/>
                    <a:p>
                      <a:r>
                        <a:rPr lang="en-US" sz="1000"/>
                        <a:t>Image</a:t>
                      </a:r>
                    </a:p>
                  </a:txBody>
                  <a:tcPr/>
                </a:tc>
                <a:tc>
                  <a:txBody>
                    <a:bodyPr/>
                    <a:lstStyle/>
                    <a:p>
                      <a:r>
                        <a:rPr lang="en-US" sz="1000"/>
                        <a:t>252</a:t>
                      </a:r>
                    </a:p>
                  </a:txBody>
                  <a:tcPr/>
                </a:tc>
                <a:tc>
                  <a:txBody>
                    <a:bodyPr/>
                    <a:lstStyle/>
                    <a:p>
                      <a:r>
                        <a:rPr lang="en-US" sz="1000"/>
                        <a:t>3</a:t>
                      </a:r>
                    </a:p>
                  </a:txBody>
                  <a:tcPr/>
                </a:tc>
                <a:tc>
                  <a:txBody>
                    <a:bodyPr/>
                    <a:lstStyle/>
                    <a:p>
                      <a:r>
                        <a:rPr lang="en-US" sz="1000"/>
                        <a:t>16</a:t>
                      </a:r>
                    </a:p>
                  </a:txBody>
                  <a:tcPr/>
                </a:tc>
                <a:tc>
                  <a:txBody>
                    <a:bodyPr/>
                    <a:lstStyle/>
                    <a:p>
                      <a:r>
                        <a:rPr lang="en-US" sz="1000"/>
                        <a:t>808</a:t>
                      </a:r>
                    </a:p>
                  </a:txBody>
                  <a:tcPr/>
                </a:tc>
                <a:tc>
                  <a:txBody>
                    <a:bodyPr/>
                    <a:lstStyle/>
                    <a:p>
                      <a:r>
                        <a:rPr lang="en-US" sz="1000"/>
                        <a:t>13.039274924471 %</a:t>
                      </a:r>
                    </a:p>
                  </a:txBody>
                  <a:tcPr/>
                </a:tc>
                <a:tc>
                  <a:txBody>
                    <a:bodyPr/>
                    <a:lstStyle/>
                    <a:p>
                      <a:r>
                        <a:rPr lang="en-US" sz="1000"/>
                        <a:t>8275</a:t>
                      </a:r>
                    </a:p>
                  </a:txBody>
                  <a:tcPr/>
                </a:tc>
                <a:tc>
                  <a:txBody>
                    <a:bodyPr/>
                    <a:lstStyle/>
                    <a:p>
                      <a:r>
                        <a:rPr lang="en-US" sz="1000"/>
                        <a:t>5113</a:t>
                      </a:r>
                    </a:p>
                  </a:txBody>
                  <a:tcPr/>
                </a:tc>
                <a:tc>
                  <a:txBody>
                    <a:bodyPr/>
                    <a:lstStyle/>
                    <a:p>
                      <a:r>
                        <a:rPr lang="en-US" sz="1000"/>
                        <a:t>n/a</a:t>
                      </a:r>
                    </a:p>
                  </a:txBody>
                  <a:tcPr/>
                </a:tc>
                <a:extLst>
                  <a:ext uri="{0D108BD9-81ED-4DB2-BD59-A6C34878D82A}">
                    <a16:rowId xmlns:a16="http://schemas.microsoft.com/office/drawing/2014/main" val="1596086084"/>
                  </a:ext>
                </a:extLst>
              </a:tr>
              <a:tr h="370840">
                <a:tc>
                  <a:txBody>
                    <a:bodyPr/>
                    <a:lstStyle/>
                    <a:p>
                      <a:r>
                        <a:rPr lang="en-US" sz="1000"/>
                        <a:t>04/15/2025 10:51:11</a:t>
                      </a:r>
                    </a:p>
                  </a:txBody>
                  <a:tcPr/>
                </a:tc>
                <a:tc>
                  <a:txBody>
                    <a:bodyPr/>
                    <a:lstStyle/>
                    <a:p>
                      <a:r>
                        <a:rPr lang="en-US" sz="1000"/>
                        <a:t>04/15/2025 10:51:11</a:t>
                      </a:r>
                    </a:p>
                  </a:txBody>
                  <a:tcPr/>
                </a:tc>
                <a:tc>
                  <a:txBody>
                    <a:bodyPr/>
                    <a:lstStyle/>
                    <a:p>
                      <a:r>
                        <a:rPr lang="en-US" sz="1000"/>
                        <a:t>Image</a:t>
                      </a:r>
                    </a:p>
                  </a:txBody>
                  <a:tcPr/>
                </a:tc>
                <a:tc>
                  <a:txBody>
                    <a:bodyPr/>
                    <a:lstStyle/>
                    <a:p>
                      <a:r>
                        <a:rPr lang="en-US" sz="1000"/>
                        <a:t>179</a:t>
                      </a:r>
                    </a:p>
                  </a:txBody>
                  <a:tcPr/>
                </a:tc>
                <a:tc>
                  <a:txBody>
                    <a:bodyPr/>
                    <a:lstStyle/>
                    <a:p>
                      <a:r>
                        <a:rPr lang="en-US" sz="1000"/>
                        <a:t>27</a:t>
                      </a:r>
                    </a:p>
                  </a:txBody>
                  <a:tcPr/>
                </a:tc>
                <a:tc>
                  <a:txBody>
                    <a:bodyPr/>
                    <a:lstStyle/>
                    <a:p>
                      <a:r>
                        <a:rPr lang="en-US" sz="1000"/>
                        <a:t>1</a:t>
                      </a:r>
                    </a:p>
                  </a:txBody>
                  <a:tcPr/>
                </a:tc>
                <a:tc>
                  <a:txBody>
                    <a:bodyPr/>
                    <a:lstStyle/>
                    <a:p>
                      <a:r>
                        <a:rPr lang="en-US" sz="1000"/>
                        <a:t>128</a:t>
                      </a:r>
                    </a:p>
                  </a:txBody>
                  <a:tcPr/>
                </a:tc>
                <a:tc>
                  <a:txBody>
                    <a:bodyPr/>
                    <a:lstStyle/>
                    <a:p>
                      <a:r>
                        <a:rPr lang="en-US" sz="1000"/>
                        <a:t>10.365099009901 %</a:t>
                      </a:r>
                    </a:p>
                  </a:txBody>
                  <a:tcPr/>
                </a:tc>
                <a:tc>
                  <a:txBody>
                    <a:bodyPr/>
                    <a:lstStyle/>
                    <a:p>
                      <a:r>
                        <a:rPr lang="en-US" sz="1000"/>
                        <a:t>3232</a:t>
                      </a:r>
                    </a:p>
                  </a:txBody>
                  <a:tcPr/>
                </a:tc>
                <a:tc>
                  <a:txBody>
                    <a:bodyPr/>
                    <a:lstStyle/>
                    <a:p>
                      <a:r>
                        <a:rPr lang="en-US" sz="1000"/>
                        <a:t>2090</a:t>
                      </a:r>
                    </a:p>
                  </a:txBody>
                  <a:tcPr/>
                </a:tc>
                <a:tc>
                  <a:txBody>
                    <a:bodyPr/>
                    <a:lstStyle/>
                    <a:p>
                      <a:r>
                        <a:rPr lang="en-US" sz="1000"/>
                        <a:t>n/a</a:t>
                      </a:r>
                    </a:p>
                  </a:txBody>
                  <a:tcPr/>
                </a:tc>
                <a:extLst>
                  <a:ext uri="{0D108BD9-81ED-4DB2-BD59-A6C34878D82A}">
                    <a16:rowId xmlns:a16="http://schemas.microsoft.com/office/drawing/2014/main" val="1257884908"/>
                  </a:ext>
                </a:extLst>
              </a:tr>
              <a:tr h="370840">
                <a:tc>
                  <a:txBody>
                    <a:bodyPr/>
                    <a:lstStyle/>
                    <a:p>
                      <a:r>
                        <a:rPr lang="en-US" sz="1000"/>
                        <a:t>04/24/2025 14:36:55</a:t>
                      </a:r>
                    </a:p>
                  </a:txBody>
                  <a:tcPr/>
                </a:tc>
                <a:tc>
                  <a:txBody>
                    <a:bodyPr/>
                    <a:lstStyle/>
                    <a:p>
                      <a:r>
                        <a:rPr lang="en-US" sz="1000"/>
                        <a:t>04/24/2025 14:36:55</a:t>
                      </a:r>
                    </a:p>
                  </a:txBody>
                  <a:tcPr/>
                </a:tc>
                <a:tc>
                  <a:txBody>
                    <a:bodyPr/>
                    <a:lstStyle/>
                    <a:p>
                      <a:r>
                        <a:rPr lang="en-US" sz="1000"/>
                        <a:t>Gallery</a:t>
                      </a:r>
                    </a:p>
                  </a:txBody>
                  <a:tcPr/>
                </a:tc>
                <a:tc>
                  <a:txBody>
                    <a:bodyPr/>
                    <a:lstStyle/>
                    <a:p>
                      <a:r>
                        <a:rPr lang="en-US" sz="1000"/>
                        <a:t>153</a:t>
                      </a:r>
                    </a:p>
                  </a:txBody>
                  <a:tcPr/>
                </a:tc>
                <a:tc>
                  <a:txBody>
                    <a:bodyPr/>
                    <a:lstStyle/>
                    <a:p>
                      <a:r>
                        <a:rPr lang="en-US" sz="1000"/>
                        <a:t>4</a:t>
                      </a:r>
                    </a:p>
                  </a:txBody>
                  <a:tcPr/>
                </a:tc>
                <a:tc>
                  <a:txBody>
                    <a:bodyPr/>
                    <a:lstStyle/>
                    <a:p>
                      <a:r>
                        <a:rPr lang="en-US" sz="1000"/>
                        <a:t>7</a:t>
                      </a:r>
                    </a:p>
                  </a:txBody>
                  <a:tcPr/>
                </a:tc>
                <a:tc>
                  <a:txBody>
                    <a:bodyPr/>
                    <a:lstStyle/>
                    <a:p>
                      <a:r>
                        <a:rPr lang="en-US" sz="1000"/>
                        <a:t>1587</a:t>
                      </a:r>
                    </a:p>
                  </a:txBody>
                  <a:tcPr/>
                </a:tc>
                <a:tc>
                  <a:txBody>
                    <a:bodyPr/>
                    <a:lstStyle/>
                    <a:p>
                      <a:r>
                        <a:rPr lang="en-US" sz="1000"/>
                        <a:t>71.294788273616 %</a:t>
                      </a:r>
                    </a:p>
                  </a:txBody>
                  <a:tcPr/>
                </a:tc>
                <a:tc>
                  <a:txBody>
                    <a:bodyPr/>
                    <a:lstStyle/>
                    <a:p>
                      <a:r>
                        <a:rPr lang="en-US" sz="1000"/>
                        <a:t>2456</a:t>
                      </a:r>
                    </a:p>
                  </a:txBody>
                  <a:tcPr/>
                </a:tc>
                <a:tc>
                  <a:txBody>
                    <a:bodyPr/>
                    <a:lstStyle/>
                    <a:p>
                      <a:r>
                        <a:rPr lang="en-US" sz="1000"/>
                        <a:t>1672</a:t>
                      </a:r>
                    </a:p>
                  </a:txBody>
                  <a:tcPr/>
                </a:tc>
                <a:tc>
                  <a:txBody>
                    <a:bodyPr/>
                    <a:lstStyle/>
                    <a:p>
                      <a:r>
                        <a:rPr lang="en-US" sz="1000"/>
                        <a:t>n/a</a:t>
                      </a:r>
                    </a:p>
                  </a:txBody>
                  <a:tcPr/>
                </a:tc>
                <a:extLst>
                  <a:ext uri="{0D108BD9-81ED-4DB2-BD59-A6C34878D82A}">
                    <a16:rowId xmlns:a16="http://schemas.microsoft.com/office/drawing/2014/main" val="1264721177"/>
                  </a:ext>
                </a:extLst>
              </a:tr>
              <a:tr h="370840">
                <a:tc>
                  <a:txBody>
                    <a:bodyPr/>
                    <a:lstStyle/>
                    <a:p>
                      <a:r>
                        <a:rPr lang="en-US" sz="1000"/>
                        <a:t>04/08/2025 13:55:22</a:t>
                      </a:r>
                    </a:p>
                  </a:txBody>
                  <a:tcPr/>
                </a:tc>
                <a:tc>
                  <a:txBody>
                    <a:bodyPr/>
                    <a:lstStyle/>
                    <a:p>
                      <a:r>
                        <a:rPr lang="en-US" sz="1000"/>
                        <a:t>04/08/2025 13:55:22</a:t>
                      </a:r>
                    </a:p>
                  </a:txBody>
                  <a:tcPr/>
                </a:tc>
                <a:tc>
                  <a:txBody>
                    <a:bodyPr/>
                    <a:lstStyle/>
                    <a:p>
                      <a:r>
                        <a:rPr lang="en-US" sz="1000"/>
                        <a:t>Image</a:t>
                      </a:r>
                    </a:p>
                  </a:txBody>
                  <a:tcPr/>
                </a:tc>
                <a:tc>
                  <a:txBody>
                    <a:bodyPr/>
                    <a:lstStyle/>
                    <a:p>
                      <a:r>
                        <a:rPr lang="en-US" sz="1000"/>
                        <a:t>150</a:t>
                      </a:r>
                    </a:p>
                  </a:txBody>
                  <a:tcPr/>
                </a:tc>
                <a:tc>
                  <a:txBody>
                    <a:bodyPr/>
                    <a:lstStyle/>
                    <a:p>
                      <a:r>
                        <a:rPr lang="en-US" sz="1000"/>
                        <a:t>4</a:t>
                      </a:r>
                    </a:p>
                  </a:txBody>
                  <a:tcPr/>
                </a:tc>
                <a:tc>
                  <a:txBody>
                    <a:bodyPr/>
                    <a:lstStyle/>
                    <a:p>
                      <a:r>
                        <a:rPr lang="en-US" sz="1000"/>
                        <a:t>0</a:t>
                      </a:r>
                    </a:p>
                  </a:txBody>
                  <a:tcPr/>
                </a:tc>
                <a:tc>
                  <a:txBody>
                    <a:bodyPr/>
                    <a:lstStyle/>
                    <a:p>
                      <a:r>
                        <a:rPr lang="en-US" sz="1000"/>
                        <a:t>302</a:t>
                      </a:r>
                    </a:p>
                  </a:txBody>
                  <a:tcPr/>
                </a:tc>
                <a:tc>
                  <a:txBody>
                    <a:bodyPr/>
                    <a:lstStyle/>
                    <a:p>
                      <a:r>
                        <a:rPr lang="en-US" sz="1000"/>
                        <a:t>12.631578947368 %</a:t>
                      </a:r>
                    </a:p>
                  </a:txBody>
                  <a:tcPr/>
                </a:tc>
                <a:tc>
                  <a:txBody>
                    <a:bodyPr/>
                    <a:lstStyle/>
                    <a:p>
                      <a:r>
                        <a:rPr lang="en-US" sz="1000"/>
                        <a:t>3610</a:t>
                      </a:r>
                    </a:p>
                  </a:txBody>
                  <a:tcPr/>
                </a:tc>
                <a:tc>
                  <a:txBody>
                    <a:bodyPr/>
                    <a:lstStyle/>
                    <a:p>
                      <a:r>
                        <a:rPr lang="en-US" sz="1000"/>
                        <a:t>2316</a:t>
                      </a:r>
                    </a:p>
                  </a:txBody>
                  <a:tcPr/>
                </a:tc>
                <a:tc>
                  <a:txBody>
                    <a:bodyPr/>
                    <a:lstStyle/>
                    <a:p>
                      <a:r>
                        <a:rPr lang="en-US" sz="1000"/>
                        <a:t>n/a</a:t>
                      </a:r>
                    </a:p>
                  </a:txBody>
                  <a:tcPr/>
                </a:tc>
                <a:extLst>
                  <a:ext uri="{0D108BD9-81ED-4DB2-BD59-A6C34878D82A}">
                    <a16:rowId xmlns:a16="http://schemas.microsoft.com/office/drawing/2014/main" val="391904968"/>
                  </a:ext>
                </a:extLst>
              </a:tr>
              <a:tr h="370840">
                <a:tc>
                  <a:txBody>
                    <a:bodyPr/>
                    <a:lstStyle/>
                    <a:p>
                      <a:r>
                        <a:rPr lang="en-US" sz="1000"/>
                        <a:t>04/07/2025 14:23:33</a:t>
                      </a:r>
                    </a:p>
                  </a:txBody>
                  <a:tcPr/>
                </a:tc>
                <a:tc>
                  <a:txBody>
                    <a:bodyPr/>
                    <a:lstStyle/>
                    <a:p>
                      <a:r>
                        <a:rPr lang="en-US" sz="1000"/>
                        <a:t>04/07/2025 14:23:33</a:t>
                      </a:r>
                    </a:p>
                  </a:txBody>
                  <a:tcPr/>
                </a:tc>
                <a:tc>
                  <a:txBody>
                    <a:bodyPr/>
                    <a:lstStyle/>
                    <a:p>
                      <a:r>
                        <a:rPr lang="en-US" sz="1000"/>
                        <a:t>Video</a:t>
                      </a:r>
                    </a:p>
                  </a:txBody>
                  <a:tcPr/>
                </a:tc>
                <a:tc>
                  <a:txBody>
                    <a:bodyPr/>
                    <a:lstStyle/>
                    <a:p>
                      <a:r>
                        <a:rPr lang="en-US" sz="1000"/>
                        <a:t>123</a:t>
                      </a:r>
                    </a:p>
                  </a:txBody>
                  <a:tcPr/>
                </a:tc>
                <a:tc>
                  <a:txBody>
                    <a:bodyPr/>
                    <a:lstStyle/>
                    <a:p>
                      <a:r>
                        <a:rPr lang="en-US" sz="1000"/>
                        <a:t>3</a:t>
                      </a:r>
                    </a:p>
                  </a:txBody>
                  <a:tcPr/>
                </a:tc>
                <a:tc>
                  <a:txBody>
                    <a:bodyPr/>
                    <a:lstStyle/>
                    <a:p>
                      <a:r>
                        <a:rPr lang="en-US" sz="1000"/>
                        <a:t>7</a:t>
                      </a:r>
                    </a:p>
                  </a:txBody>
                  <a:tcPr/>
                </a:tc>
                <a:tc>
                  <a:txBody>
                    <a:bodyPr/>
                    <a:lstStyle/>
                    <a:p>
                      <a:r>
                        <a:rPr lang="en-US" sz="1000"/>
                        <a:t>181</a:t>
                      </a:r>
                    </a:p>
                  </a:txBody>
                  <a:tcPr/>
                </a:tc>
                <a:tc>
                  <a:txBody>
                    <a:bodyPr/>
                    <a:lstStyle/>
                    <a:p>
                      <a:r>
                        <a:rPr lang="en-US" sz="1000"/>
                        <a:t>13.271344040575 %</a:t>
                      </a:r>
                    </a:p>
                  </a:txBody>
                  <a:tcPr/>
                </a:tc>
                <a:tc>
                  <a:txBody>
                    <a:bodyPr/>
                    <a:lstStyle/>
                    <a:p>
                      <a:r>
                        <a:rPr lang="en-US" sz="1000"/>
                        <a:t>2366</a:t>
                      </a:r>
                    </a:p>
                  </a:txBody>
                  <a:tcPr/>
                </a:tc>
                <a:tc>
                  <a:txBody>
                    <a:bodyPr/>
                    <a:lstStyle/>
                    <a:p>
                      <a:r>
                        <a:rPr lang="en-US" sz="1000"/>
                        <a:t>1683</a:t>
                      </a:r>
                    </a:p>
                  </a:txBody>
                  <a:tcPr/>
                </a:tc>
                <a:tc>
                  <a:txBody>
                    <a:bodyPr/>
                    <a:lstStyle/>
                    <a:p>
                      <a:r>
                        <a:rPr lang="en-US" sz="1000"/>
                        <a:t>1808</a:t>
                      </a:r>
                    </a:p>
                  </a:txBody>
                  <a:tcPr/>
                </a:tc>
                <a:extLst>
                  <a:ext uri="{0D108BD9-81ED-4DB2-BD59-A6C34878D82A}">
                    <a16:rowId xmlns:a16="http://schemas.microsoft.com/office/drawing/2014/main" val="2714672699"/>
                  </a:ext>
                </a:extLst>
              </a:tr>
            </a:tbl>
          </a:graphicData>
        </a:graphic>
      </p:graphicFrame>
      <p:sp>
        <p:nvSpPr>
          <p:cNvPr id="4" name="Text Placeholder 3">
            <a:extLst>
              <a:ext uri="{FF2B5EF4-FFF2-40B4-BE49-F238E27FC236}">
                <a16:creationId xmlns:a16="http://schemas.microsoft.com/office/drawing/2014/main" id="{DF1554B6-EF28-41E9-8BB8-949DAB4753C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234539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CAE0-BB15-4261-9610-2C155797773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DEC1E0C-D974-44AA-BEBF-6B4ECB0DE5AA}"/>
              </a:ext>
            </a:extLst>
          </p:cNvPr>
          <p:cNvGraphicFramePr>
            <a:graphicFrameLocks noGrp="1"/>
          </p:cNvGraphicFramePr>
          <p:nvPr>
            <p:ph type="tbl" sz="quarter" idx="13"/>
            <p:extLst>
              <p:ext uri="{D42A27DB-BD31-4B8C-83A1-F6EECF244321}">
                <p14:modId xmlns:p14="http://schemas.microsoft.com/office/powerpoint/2010/main" val="160753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02659502"/>
                    </a:ext>
                  </a:extLst>
                </a:gridCol>
                <a:gridCol w="576072">
                  <a:extLst>
                    <a:ext uri="{9D8B030D-6E8A-4147-A177-3AD203B41FA5}">
                      <a16:colId xmlns:a16="http://schemas.microsoft.com/office/drawing/2014/main" val="1320662913"/>
                    </a:ext>
                  </a:extLst>
                </a:gridCol>
                <a:gridCol w="576072">
                  <a:extLst>
                    <a:ext uri="{9D8B030D-6E8A-4147-A177-3AD203B41FA5}">
                      <a16:colId xmlns:a16="http://schemas.microsoft.com/office/drawing/2014/main" val="703081881"/>
                    </a:ext>
                  </a:extLst>
                </a:gridCol>
                <a:gridCol w="576072">
                  <a:extLst>
                    <a:ext uri="{9D8B030D-6E8A-4147-A177-3AD203B41FA5}">
                      <a16:colId xmlns:a16="http://schemas.microsoft.com/office/drawing/2014/main" val="1869962011"/>
                    </a:ext>
                  </a:extLst>
                </a:gridCol>
                <a:gridCol w="576072">
                  <a:extLst>
                    <a:ext uri="{9D8B030D-6E8A-4147-A177-3AD203B41FA5}">
                      <a16:colId xmlns:a16="http://schemas.microsoft.com/office/drawing/2014/main" val="1268414163"/>
                    </a:ext>
                  </a:extLst>
                </a:gridCol>
                <a:gridCol w="576072">
                  <a:extLst>
                    <a:ext uri="{9D8B030D-6E8A-4147-A177-3AD203B41FA5}">
                      <a16:colId xmlns:a16="http://schemas.microsoft.com/office/drawing/2014/main" val="4026136133"/>
                    </a:ext>
                  </a:extLst>
                </a:gridCol>
                <a:gridCol w="576072">
                  <a:extLst>
                    <a:ext uri="{9D8B030D-6E8A-4147-A177-3AD203B41FA5}">
                      <a16:colId xmlns:a16="http://schemas.microsoft.com/office/drawing/2014/main" val="922289290"/>
                    </a:ext>
                  </a:extLst>
                </a:gridCol>
                <a:gridCol w="576072">
                  <a:extLst>
                    <a:ext uri="{9D8B030D-6E8A-4147-A177-3AD203B41FA5}">
                      <a16:colId xmlns:a16="http://schemas.microsoft.com/office/drawing/2014/main" val="2526227983"/>
                    </a:ext>
                  </a:extLst>
                </a:gridCol>
                <a:gridCol w="576072">
                  <a:extLst>
                    <a:ext uri="{9D8B030D-6E8A-4147-A177-3AD203B41FA5}">
                      <a16:colId xmlns:a16="http://schemas.microsoft.com/office/drawing/2014/main" val="2269974961"/>
                    </a:ext>
                  </a:extLst>
                </a:gridCol>
                <a:gridCol w="576072">
                  <a:extLst>
                    <a:ext uri="{9D8B030D-6E8A-4147-A177-3AD203B41FA5}">
                      <a16:colId xmlns:a16="http://schemas.microsoft.com/office/drawing/2014/main" val="1433420567"/>
                    </a:ext>
                  </a:extLst>
                </a:gridCol>
                <a:gridCol w="576072">
                  <a:extLst>
                    <a:ext uri="{9D8B030D-6E8A-4147-A177-3AD203B41FA5}">
                      <a16:colId xmlns:a16="http://schemas.microsoft.com/office/drawing/2014/main" val="25356120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764307397"/>
                  </a:ext>
                </a:extLst>
              </a:tr>
              <a:tr h="370840">
                <a:tc>
                  <a:txBody>
                    <a:bodyPr/>
                    <a:lstStyle/>
                    <a:p>
                      <a:r>
                        <a:rPr lang="en-US" sz="1000"/>
                        <a:t>phlyinsurance</a:t>
                      </a:r>
                    </a:p>
                  </a:txBody>
                  <a:tcPr/>
                </a:tc>
                <a:tc>
                  <a:txBody>
                    <a:bodyPr/>
                    <a:lstStyle/>
                    <a:p>
                      <a:r>
                        <a:rPr lang="en-US" sz="1000"/>
                        <a:t>4037</a:t>
                      </a:r>
                    </a:p>
                  </a:txBody>
                  <a:tcPr/>
                </a:tc>
                <a:tc>
                  <a:txBody>
                    <a:bodyPr/>
                    <a:lstStyle/>
                    <a:p>
                      <a:r>
                        <a:rPr lang="en-US" sz="1000"/>
                        <a:t>133</a:t>
                      </a:r>
                    </a:p>
                  </a:txBody>
                  <a:tcPr/>
                </a:tc>
                <a:tc>
                  <a:txBody>
                    <a:bodyPr/>
                    <a:lstStyle/>
                    <a:p>
                      <a:r>
                        <a:rPr lang="en-US" sz="1000"/>
                        <a:t>8</a:t>
                      </a:r>
                    </a:p>
                  </a:txBody>
                  <a:tcPr/>
                </a:tc>
                <a:tc>
                  <a:txBody>
                    <a:bodyPr/>
                    <a:lstStyle/>
                    <a:p>
                      <a:r>
                        <a:rPr lang="en-US" sz="1000"/>
                        <a:t>7</a:t>
                      </a:r>
                    </a:p>
                  </a:txBody>
                  <a:tcPr/>
                </a:tc>
                <a:tc>
                  <a:txBody>
                    <a:bodyPr/>
                    <a:lstStyle/>
                    <a:p>
                      <a:r>
                        <a:rPr lang="en-US" sz="1000"/>
                        <a:t>0</a:t>
                      </a:r>
                    </a:p>
                  </a:txBody>
                  <a:tcPr/>
                </a:tc>
                <a:tc>
                  <a:txBody>
                    <a:bodyPr/>
                    <a:lstStyle/>
                    <a:p>
                      <a:r>
                        <a:rPr lang="en-US" sz="1000"/>
                        <a:t>6</a:t>
                      </a:r>
                    </a:p>
                  </a:txBody>
                  <a:tcPr/>
                </a:tc>
                <a:tc>
                  <a:txBody>
                    <a:bodyPr/>
                    <a:lstStyle/>
                    <a:p>
                      <a:r>
                        <a:rPr lang="en-US" sz="1000"/>
                        <a:t>21</a:t>
                      </a:r>
                    </a:p>
                  </a:txBody>
                  <a:tcPr/>
                </a:tc>
                <a:tc>
                  <a:txBody>
                    <a:bodyPr/>
                    <a:lstStyle/>
                    <a:p>
                      <a:r>
                        <a:rPr lang="en-US" sz="1000"/>
                        <a:t>673</a:t>
                      </a:r>
                    </a:p>
                  </a:txBody>
                  <a:tcPr/>
                </a:tc>
                <a:tc>
                  <a:txBody>
                    <a:bodyPr/>
                    <a:lstStyle/>
                    <a:p>
                      <a:r>
                        <a:rPr lang="en-US" sz="1000"/>
                        <a:t>16</a:t>
                      </a:r>
                    </a:p>
                  </a:txBody>
                  <a:tcPr/>
                </a:tc>
                <a:tc>
                  <a:txBody>
                    <a:bodyPr/>
                    <a:lstStyle/>
                    <a:p>
                      <a:r>
                        <a:rPr lang="en-US" sz="1000"/>
                        <a:t>0.8264 %</a:t>
                      </a:r>
                    </a:p>
                  </a:txBody>
                  <a:tcPr/>
                </a:tc>
                <a:extLst>
                  <a:ext uri="{0D108BD9-81ED-4DB2-BD59-A6C34878D82A}">
                    <a16:rowId xmlns:a16="http://schemas.microsoft.com/office/drawing/2014/main" val="3854534422"/>
                  </a:ext>
                </a:extLst>
              </a:tr>
            </a:tbl>
          </a:graphicData>
        </a:graphic>
      </p:graphicFrame>
      <p:sp>
        <p:nvSpPr>
          <p:cNvPr id="4" name="Text Placeholder 3">
            <a:extLst>
              <a:ext uri="{FF2B5EF4-FFF2-40B4-BE49-F238E27FC236}">
                <a16:creationId xmlns:a16="http://schemas.microsoft.com/office/drawing/2014/main" id="{259274E0-C531-46A9-81B3-40DCC01B744C}"/>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073087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3ED6C-A700-4FA3-831A-F475266F8252}"/>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671C5A0D-41E2-4A79-ACF6-F2B84C30AE4E}"/>
              </a:ext>
            </a:extLst>
          </p:cNvPr>
          <p:cNvGraphicFramePr>
            <a:graphicFrameLocks noGrp="1"/>
          </p:cNvGraphicFramePr>
          <p:nvPr>
            <p:ph type="chart" sz="quarter" idx="13"/>
            <p:extLst>
              <p:ext uri="{D42A27DB-BD31-4B8C-83A1-F6EECF244321}">
                <p14:modId xmlns:p14="http://schemas.microsoft.com/office/powerpoint/2010/main" val="3303609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E591A8-1916-4C6B-8B86-E76DAD94475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F70B78C-C50B-4B01-A94F-8E552959E3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6867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FA222-61E2-4432-8B3A-39D3BFA89627}"/>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3D548D01-1B94-4C7A-BB3D-879B81908606}"/>
              </a:ext>
            </a:extLst>
          </p:cNvPr>
          <p:cNvGraphicFramePr>
            <a:graphicFrameLocks noGrp="1"/>
          </p:cNvGraphicFramePr>
          <p:nvPr>
            <p:ph type="chart" sz="quarter" idx="13"/>
            <p:extLst>
              <p:ext uri="{D42A27DB-BD31-4B8C-83A1-F6EECF244321}">
                <p14:modId xmlns:p14="http://schemas.microsoft.com/office/powerpoint/2010/main" val="3964777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0C166-9737-4053-8035-B58D7B5547D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7CB7D05-815F-4AF3-9263-04382FA229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7427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0B9EA-8BAE-4A2B-AB01-59FA808B17F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7DB55715-3B0A-4C2F-AAC7-27C82136439C}"/>
              </a:ext>
            </a:extLst>
          </p:cNvPr>
          <p:cNvGraphicFramePr>
            <a:graphicFrameLocks noGrp="1"/>
          </p:cNvGraphicFramePr>
          <p:nvPr>
            <p:ph type="chart" sz="quarter" idx="13"/>
            <p:extLst>
              <p:ext uri="{D42A27DB-BD31-4B8C-83A1-F6EECF244321}">
                <p14:modId xmlns:p14="http://schemas.microsoft.com/office/powerpoint/2010/main" val="1095914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D8F32F-1E3A-414C-9284-A5C03CFD256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53E4275-7AC7-42FC-9464-D9CA52D9C7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065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FF1EC-E496-4233-94DA-8719894FE84B}"/>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B4671E08-4EBD-443D-B17E-92C704998827}"/>
              </a:ext>
            </a:extLst>
          </p:cNvPr>
          <p:cNvGraphicFramePr>
            <a:graphicFrameLocks noGrp="1"/>
          </p:cNvGraphicFramePr>
          <p:nvPr>
            <p:ph type="chart" sz="quarter" idx="13"/>
            <p:extLst>
              <p:ext uri="{D42A27DB-BD31-4B8C-83A1-F6EECF244321}">
                <p14:modId xmlns:p14="http://schemas.microsoft.com/office/powerpoint/2010/main" val="2980422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8C5715-E1D4-40CD-91C7-811C497004C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F31C9AB-B376-4ABA-AA07-C2CEDC394A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013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99EF5-009D-4ABB-8D82-35A3DCD3307C}"/>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CC3627DC-4299-44B1-97A0-5AE418547E30}"/>
              </a:ext>
            </a:extLst>
          </p:cNvPr>
          <p:cNvGraphicFramePr>
            <a:graphicFrameLocks noGrp="1"/>
          </p:cNvGraphicFramePr>
          <p:nvPr>
            <p:ph type="tbl" sz="quarter" idx="13"/>
            <p:extLst>
              <p:ext uri="{D42A27DB-BD31-4B8C-83A1-F6EECF244321}">
                <p14:modId xmlns:p14="http://schemas.microsoft.com/office/powerpoint/2010/main" val="1335402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75748789"/>
                    </a:ext>
                  </a:extLst>
                </a:gridCol>
                <a:gridCol w="987552">
                  <a:extLst>
                    <a:ext uri="{9D8B030D-6E8A-4147-A177-3AD203B41FA5}">
                      <a16:colId xmlns:a16="http://schemas.microsoft.com/office/drawing/2014/main" val="198122337"/>
                    </a:ext>
                  </a:extLst>
                </a:gridCol>
                <a:gridCol w="987552">
                  <a:extLst>
                    <a:ext uri="{9D8B030D-6E8A-4147-A177-3AD203B41FA5}">
                      <a16:colId xmlns:a16="http://schemas.microsoft.com/office/drawing/2014/main" val="2051079723"/>
                    </a:ext>
                  </a:extLst>
                </a:gridCol>
                <a:gridCol w="987552">
                  <a:extLst>
                    <a:ext uri="{9D8B030D-6E8A-4147-A177-3AD203B41FA5}">
                      <a16:colId xmlns:a16="http://schemas.microsoft.com/office/drawing/2014/main" val="2698704583"/>
                    </a:ext>
                  </a:extLst>
                </a:gridCol>
                <a:gridCol w="987552">
                  <a:extLst>
                    <a:ext uri="{9D8B030D-6E8A-4147-A177-3AD203B41FA5}">
                      <a16:colId xmlns:a16="http://schemas.microsoft.com/office/drawing/2014/main" val="3477025741"/>
                    </a:ext>
                  </a:extLst>
                </a:gridCol>
                <a:gridCol w="987552">
                  <a:extLst>
                    <a:ext uri="{9D8B030D-6E8A-4147-A177-3AD203B41FA5}">
                      <a16:colId xmlns:a16="http://schemas.microsoft.com/office/drawing/2014/main" val="3162443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712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- 2025-04-14 13:57:15</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53 new faces to #TEAMPHLY! They just wrapped up New Hire Training at our Home Office, learning about PHLY’s culture, products, and services. 
From team-building activities to workshops, our new hires connected with colleagues through onboarding events designed to sharpen their skills and get them ready for success! 👏 
Curious about careers at PHLY? Visit ➡ 𝗯𝗶𝘁.𝗹𝘆/𝗝𝗼𝗶𝗻𝗧𝗘𝗔𝗠𝗣𝗛𝗟𝗬 to check out our open roles 💼🔍 link in bio
#insurancecareers #workwithus #joinourteam #hiringnow #bestplacestowork #jobsearch #careergoals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04/24/2025 20:14:28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312565425"/>
                  </a:ext>
                </a:extLst>
              </a:tr>
            </a:tbl>
          </a:graphicData>
        </a:graphic>
      </p:graphicFrame>
      <p:sp>
        <p:nvSpPr>
          <p:cNvPr id="4" name="Text Placeholder 3">
            <a:extLst>
              <a:ext uri="{FF2B5EF4-FFF2-40B4-BE49-F238E27FC236}">
                <a16:creationId xmlns:a16="http://schemas.microsoft.com/office/drawing/2014/main" id="{F87D1399-164C-4784-B853-FB95A9752B7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844664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EF16-EAFC-4E91-95F2-091418FDE35C}"/>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436FE000-7100-4FA3-84BF-FBA61EFEDD30}"/>
              </a:ext>
            </a:extLst>
          </p:cNvPr>
          <p:cNvGraphicFramePr>
            <a:graphicFrameLocks noGrp="1"/>
          </p:cNvGraphicFramePr>
          <p:nvPr>
            <p:ph type="tbl" sz="quarter" idx="13"/>
            <p:extLst>
              <p:ext uri="{D42A27DB-BD31-4B8C-83A1-F6EECF244321}">
                <p14:modId xmlns:p14="http://schemas.microsoft.com/office/powerpoint/2010/main" val="231857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08131748"/>
                    </a:ext>
                  </a:extLst>
                </a:gridCol>
                <a:gridCol w="987552">
                  <a:extLst>
                    <a:ext uri="{9D8B030D-6E8A-4147-A177-3AD203B41FA5}">
                      <a16:colId xmlns:a16="http://schemas.microsoft.com/office/drawing/2014/main" val="1757518522"/>
                    </a:ext>
                  </a:extLst>
                </a:gridCol>
                <a:gridCol w="987552">
                  <a:extLst>
                    <a:ext uri="{9D8B030D-6E8A-4147-A177-3AD203B41FA5}">
                      <a16:colId xmlns:a16="http://schemas.microsoft.com/office/drawing/2014/main" val="316644376"/>
                    </a:ext>
                  </a:extLst>
                </a:gridCol>
                <a:gridCol w="987552">
                  <a:extLst>
                    <a:ext uri="{9D8B030D-6E8A-4147-A177-3AD203B41FA5}">
                      <a16:colId xmlns:a16="http://schemas.microsoft.com/office/drawing/2014/main" val="348236227"/>
                    </a:ext>
                  </a:extLst>
                </a:gridCol>
                <a:gridCol w="987552">
                  <a:extLst>
                    <a:ext uri="{9D8B030D-6E8A-4147-A177-3AD203B41FA5}">
                      <a16:colId xmlns:a16="http://schemas.microsoft.com/office/drawing/2014/main" val="2186068928"/>
                    </a:ext>
                  </a:extLst>
                </a:gridCol>
                <a:gridCol w="987552">
                  <a:extLst>
                    <a:ext uri="{9D8B030D-6E8A-4147-A177-3AD203B41FA5}">
                      <a16:colId xmlns:a16="http://schemas.microsoft.com/office/drawing/2014/main" val="2764325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7373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- 2025-04-30 16:05:52</a:t>
                      </a:r>
                      <a:r>
                        <a:rPr kumimoji="0" lang="en-US" sz="1000" b="0" i="0" u="none" strike="noStrike" kern="1200" cap="none" spc="0" normalizeH="0" baseline="0" noProof="0">
                          <a:ln>
                            <a:noFill/>
                          </a:ln>
                          <a:solidFill>
                            <a:prstClr val="black"/>
                          </a:solidFill>
                          <a:effectLst/>
                          <a:uLnTx/>
                          <a:uFillTx/>
                          <a:latin typeface="Calibri"/>
                          <a:ea typeface="+mn-ea"/>
                          <a:cs typeface="+mn-cs"/>
                        </a:rPr>
                        <a:t>
 #TEAMPHLY stepped away from their desks and into the sunshine to celebrate #NationalWalkAtLunchDay! 🌤️👟
Home Office employees met at our fitness center and hit the path for a refreshing walk around campus — clearing their minds, boosting energy, and enjoying some time together outside. 
Just a few minutes of movement can make a big impact on your day (and your well-being)! 💪
#walkatlunch #healthandwellness #getoutside #wellnesswednesday #exercise #healthylifestyle #lunchbreak #workculture #insurance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05/03/2025 14:14:32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08355655"/>
                  </a:ext>
                </a:extLst>
              </a:tr>
            </a:tbl>
          </a:graphicData>
        </a:graphic>
      </p:graphicFrame>
      <p:sp>
        <p:nvSpPr>
          <p:cNvPr id="4" name="Text Placeholder 3">
            <a:extLst>
              <a:ext uri="{FF2B5EF4-FFF2-40B4-BE49-F238E27FC236}">
                <a16:creationId xmlns:a16="http://schemas.microsoft.com/office/drawing/2014/main" id="{57A1EA3F-0D3A-4FC6-9A2B-FAF4AFB454EA}"/>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336676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8C4B-710C-428E-80A4-C7CA374C2ACF}"/>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AD6ACBA4-619C-4EB4-92C4-35764AD026AC}"/>
              </a:ext>
            </a:extLst>
          </p:cNvPr>
          <p:cNvGraphicFramePr>
            <a:graphicFrameLocks noGrp="1"/>
          </p:cNvGraphicFramePr>
          <p:nvPr>
            <p:ph type="tbl" sz="quarter" idx="13"/>
            <p:extLst>
              <p:ext uri="{D42A27DB-BD31-4B8C-83A1-F6EECF244321}">
                <p14:modId xmlns:p14="http://schemas.microsoft.com/office/powerpoint/2010/main" val="1618025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97527240"/>
                    </a:ext>
                  </a:extLst>
                </a:gridCol>
                <a:gridCol w="987552">
                  <a:extLst>
                    <a:ext uri="{9D8B030D-6E8A-4147-A177-3AD203B41FA5}">
                      <a16:colId xmlns:a16="http://schemas.microsoft.com/office/drawing/2014/main" val="3877173828"/>
                    </a:ext>
                  </a:extLst>
                </a:gridCol>
                <a:gridCol w="987552">
                  <a:extLst>
                    <a:ext uri="{9D8B030D-6E8A-4147-A177-3AD203B41FA5}">
                      <a16:colId xmlns:a16="http://schemas.microsoft.com/office/drawing/2014/main" val="50859668"/>
                    </a:ext>
                  </a:extLst>
                </a:gridCol>
                <a:gridCol w="987552">
                  <a:extLst>
                    <a:ext uri="{9D8B030D-6E8A-4147-A177-3AD203B41FA5}">
                      <a16:colId xmlns:a16="http://schemas.microsoft.com/office/drawing/2014/main" val="2444958541"/>
                    </a:ext>
                  </a:extLst>
                </a:gridCol>
                <a:gridCol w="987552">
                  <a:extLst>
                    <a:ext uri="{9D8B030D-6E8A-4147-A177-3AD203B41FA5}">
                      <a16:colId xmlns:a16="http://schemas.microsoft.com/office/drawing/2014/main" val="3201507483"/>
                    </a:ext>
                  </a:extLst>
                </a:gridCol>
                <a:gridCol w="987552">
                  <a:extLst>
                    <a:ext uri="{9D8B030D-6E8A-4147-A177-3AD203B41FA5}">
                      <a16:colId xmlns:a16="http://schemas.microsoft.com/office/drawing/2014/main" val="2263659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9037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- 2025-04-16 11:46:45</a:t>
                      </a:r>
                      <a:r>
                        <a:rPr kumimoji="0" lang="en-US" sz="1000" b="0" i="0" u="none" strike="noStrike" kern="1200" cap="none" spc="0" normalizeH="0" baseline="0" noProof="0">
                          <a:ln>
                            <a:noFill/>
                          </a:ln>
                          <a:solidFill>
                            <a:prstClr val="black"/>
                          </a:solidFill>
                          <a:effectLst/>
                          <a:uLnTx/>
                          <a:uFillTx/>
                          <a:latin typeface="Calibri"/>
                          <a:ea typeface="+mn-ea"/>
                          <a:cs typeface="+mn-cs"/>
                        </a:rPr>
                        <a:t>
 We’re always inspired by the local #nonprofits we get to connect with at the annual philadelphiaeagles Care Summit at Lincoln Financial Field! 🦅🏈 
This PHLY-sponsored event brings together 100+ #nonprofitorganizations from across the #Philadelphia region to share insights, build connections, and strengthen our community. 
During this year’s event, PHLY's Kevin McCabe spoke about how non-profits can try to effectively navigate today's evolving legal climate while still prioritizing their mission. 
A big thank you to everyone who joined us and for the meaningful work you do every day! 🙌
#TEAMPHLY #philadelphiaeagles #flyeaglesfly #501c3 #communitywork #charitywork #supportnonprofits #insuranceindustry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04/29/2025 20:15:12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22082150"/>
                  </a:ext>
                </a:extLst>
              </a:tr>
            </a:tbl>
          </a:graphicData>
        </a:graphic>
      </p:graphicFrame>
      <p:sp>
        <p:nvSpPr>
          <p:cNvPr id="4" name="Text Placeholder 3">
            <a:extLst>
              <a:ext uri="{FF2B5EF4-FFF2-40B4-BE49-F238E27FC236}">
                <a16:creationId xmlns:a16="http://schemas.microsoft.com/office/drawing/2014/main" id="{35F7E127-C74D-41D7-B71E-05530AE567A4}"/>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1770376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D33CD-D051-4B73-B54B-D90904A41BDC}"/>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61FACC50-76AC-4EBA-A989-856671FA6E28}"/>
              </a:ext>
            </a:extLst>
          </p:cNvPr>
          <p:cNvGraphicFramePr>
            <a:graphicFrameLocks noGrp="1"/>
          </p:cNvGraphicFramePr>
          <p:nvPr>
            <p:ph type="tbl" sz="quarter" idx="13"/>
            <p:extLst>
              <p:ext uri="{D42A27DB-BD31-4B8C-83A1-F6EECF244321}">
                <p14:modId xmlns:p14="http://schemas.microsoft.com/office/powerpoint/2010/main" val="1075645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11246177"/>
                    </a:ext>
                  </a:extLst>
                </a:gridCol>
                <a:gridCol w="987552">
                  <a:extLst>
                    <a:ext uri="{9D8B030D-6E8A-4147-A177-3AD203B41FA5}">
                      <a16:colId xmlns:a16="http://schemas.microsoft.com/office/drawing/2014/main" val="297732770"/>
                    </a:ext>
                  </a:extLst>
                </a:gridCol>
                <a:gridCol w="987552">
                  <a:extLst>
                    <a:ext uri="{9D8B030D-6E8A-4147-A177-3AD203B41FA5}">
                      <a16:colId xmlns:a16="http://schemas.microsoft.com/office/drawing/2014/main" val="2289524625"/>
                    </a:ext>
                  </a:extLst>
                </a:gridCol>
                <a:gridCol w="987552">
                  <a:extLst>
                    <a:ext uri="{9D8B030D-6E8A-4147-A177-3AD203B41FA5}">
                      <a16:colId xmlns:a16="http://schemas.microsoft.com/office/drawing/2014/main" val="1704481930"/>
                    </a:ext>
                  </a:extLst>
                </a:gridCol>
                <a:gridCol w="987552">
                  <a:extLst>
                    <a:ext uri="{9D8B030D-6E8A-4147-A177-3AD203B41FA5}">
                      <a16:colId xmlns:a16="http://schemas.microsoft.com/office/drawing/2014/main" val="2759582101"/>
                    </a:ext>
                  </a:extLst>
                </a:gridCol>
                <a:gridCol w="987552">
                  <a:extLst>
                    <a:ext uri="{9D8B030D-6E8A-4147-A177-3AD203B41FA5}">
                      <a16:colId xmlns:a16="http://schemas.microsoft.com/office/drawing/2014/main" val="3792651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7965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- 2025-04-24 19:10:00</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
Our mini coworkers had a blast learning the ABCs of insurance, creating arts and crafts, playing games, and exploring all kinds of fun activities throughout the day. 🥳🥳
#kidsatwork #futureleaders #insurancelife #funatwork #kidsareawesome #takeyourkidstoworkday #workculture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05/03/2025 02:14:26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53143303"/>
                  </a:ext>
                </a:extLst>
              </a:tr>
            </a:tbl>
          </a:graphicData>
        </a:graphic>
      </p:graphicFrame>
      <p:sp>
        <p:nvSpPr>
          <p:cNvPr id="4" name="Text Placeholder 3">
            <a:extLst>
              <a:ext uri="{FF2B5EF4-FFF2-40B4-BE49-F238E27FC236}">
                <a16:creationId xmlns:a16="http://schemas.microsoft.com/office/drawing/2014/main" id="{D4E4A912-012D-41F8-A833-44008ADBFBCF}"/>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2894113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FE26-A300-4CC8-9A39-5FC08BDBF513}"/>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E97A372D-3BF1-4D38-8162-3EB522E57E40}"/>
              </a:ext>
            </a:extLst>
          </p:cNvPr>
          <p:cNvGraphicFramePr>
            <a:graphicFrameLocks noGrp="1"/>
          </p:cNvGraphicFramePr>
          <p:nvPr>
            <p:ph type="tbl" sz="quarter" idx="13"/>
            <p:extLst>
              <p:ext uri="{D42A27DB-BD31-4B8C-83A1-F6EECF244321}">
                <p14:modId xmlns:p14="http://schemas.microsoft.com/office/powerpoint/2010/main" val="317971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97080009"/>
                    </a:ext>
                  </a:extLst>
                </a:gridCol>
                <a:gridCol w="987552">
                  <a:extLst>
                    <a:ext uri="{9D8B030D-6E8A-4147-A177-3AD203B41FA5}">
                      <a16:colId xmlns:a16="http://schemas.microsoft.com/office/drawing/2014/main" val="65103475"/>
                    </a:ext>
                  </a:extLst>
                </a:gridCol>
                <a:gridCol w="987552">
                  <a:extLst>
                    <a:ext uri="{9D8B030D-6E8A-4147-A177-3AD203B41FA5}">
                      <a16:colId xmlns:a16="http://schemas.microsoft.com/office/drawing/2014/main" val="1455567234"/>
                    </a:ext>
                  </a:extLst>
                </a:gridCol>
                <a:gridCol w="987552">
                  <a:extLst>
                    <a:ext uri="{9D8B030D-6E8A-4147-A177-3AD203B41FA5}">
                      <a16:colId xmlns:a16="http://schemas.microsoft.com/office/drawing/2014/main" val="1868522152"/>
                    </a:ext>
                  </a:extLst>
                </a:gridCol>
                <a:gridCol w="987552">
                  <a:extLst>
                    <a:ext uri="{9D8B030D-6E8A-4147-A177-3AD203B41FA5}">
                      <a16:colId xmlns:a16="http://schemas.microsoft.com/office/drawing/2014/main" val="89256937"/>
                    </a:ext>
                  </a:extLst>
                </a:gridCol>
                <a:gridCol w="987552">
                  <a:extLst>
                    <a:ext uri="{9D8B030D-6E8A-4147-A177-3AD203B41FA5}">
                      <a16:colId xmlns:a16="http://schemas.microsoft.com/office/drawing/2014/main" val="1693964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9690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- 2025-04-03 16:03:43</a:t>
                      </a:r>
                      <a:r>
                        <a:rPr kumimoji="0" lang="en-US" sz="1000" b="0" i="0" u="none" strike="noStrike" kern="1200" cap="none" spc="0" normalizeH="0" baseline="0" noProof="0">
                          <a:ln>
                            <a:noFill/>
                          </a:ln>
                          <a:solidFill>
                            <a:prstClr val="black"/>
                          </a:solidFill>
                          <a:effectLst/>
                          <a:uLnTx/>
                          <a:uFillTx/>
                          <a:latin typeface="Calibri"/>
                          <a:ea typeface="+mn-ea"/>
                          <a:cs typeface="+mn-cs"/>
                        </a:rPr>
                        <a:t>
 Spring recruiting season is wrapping up, and #TEAMPHLY has been on the move! ✈️
From the East Coast to the West Coast, we’ve enjoyed connecting with the next generation of talent and sharing what makes PHLY a great place to kickstart an #insurance career. 🙌
Want a peek behind the scenes? 👀 Nicole from our Talent Acquisition team is giving you the inside scoop on the events we attended this spring. 
Missed us on campus? We got you covered—check out our internship opportunities at 👉 bit.ly/PHLYInternships (🔗 link in bio) 
#PHLYInternLife #college #youngprofessionals #futureleaders #nextgen #internships #employmentopportunities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04/29/2025 08:15:11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09797953"/>
                  </a:ext>
                </a:extLst>
              </a:tr>
            </a:tbl>
          </a:graphicData>
        </a:graphic>
      </p:graphicFrame>
      <p:sp>
        <p:nvSpPr>
          <p:cNvPr id="4" name="Text Placeholder 3">
            <a:extLst>
              <a:ext uri="{FF2B5EF4-FFF2-40B4-BE49-F238E27FC236}">
                <a16:creationId xmlns:a16="http://schemas.microsoft.com/office/drawing/2014/main" id="{958CCAA2-89B6-4C5E-82C9-7386836F2845}"/>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968371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4D4EA-79C1-4326-9EAD-E05961FE9CA8}"/>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4694F0F2-1A18-4300-BF68-47C984A51373}"/>
              </a:ext>
            </a:extLst>
          </p:cNvPr>
          <p:cNvGraphicFramePr>
            <a:graphicFrameLocks noGrp="1"/>
          </p:cNvGraphicFramePr>
          <p:nvPr>
            <p:ph type="tbl" sz="quarter" idx="13"/>
            <p:extLst>
              <p:ext uri="{D42A27DB-BD31-4B8C-83A1-F6EECF244321}">
                <p14:modId xmlns:p14="http://schemas.microsoft.com/office/powerpoint/2010/main" val="1387451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11161666"/>
                    </a:ext>
                  </a:extLst>
                </a:gridCol>
                <a:gridCol w="905256">
                  <a:extLst>
                    <a:ext uri="{9D8B030D-6E8A-4147-A177-3AD203B41FA5}">
                      <a16:colId xmlns:a16="http://schemas.microsoft.com/office/drawing/2014/main" val="3016391131"/>
                    </a:ext>
                  </a:extLst>
                </a:gridCol>
                <a:gridCol w="411480">
                  <a:extLst>
                    <a:ext uri="{9D8B030D-6E8A-4147-A177-3AD203B41FA5}">
                      <a16:colId xmlns:a16="http://schemas.microsoft.com/office/drawing/2014/main" val="4072935874"/>
                    </a:ext>
                  </a:extLst>
                </a:gridCol>
                <a:gridCol w="905256">
                  <a:extLst>
                    <a:ext uri="{9D8B030D-6E8A-4147-A177-3AD203B41FA5}">
                      <a16:colId xmlns:a16="http://schemas.microsoft.com/office/drawing/2014/main" val="269860899"/>
                    </a:ext>
                  </a:extLst>
                </a:gridCol>
                <a:gridCol w="905256">
                  <a:extLst>
                    <a:ext uri="{9D8B030D-6E8A-4147-A177-3AD203B41FA5}">
                      <a16:colId xmlns:a16="http://schemas.microsoft.com/office/drawing/2014/main" val="1413313090"/>
                    </a:ext>
                  </a:extLst>
                </a:gridCol>
                <a:gridCol w="905256">
                  <a:extLst>
                    <a:ext uri="{9D8B030D-6E8A-4147-A177-3AD203B41FA5}">
                      <a16:colId xmlns:a16="http://schemas.microsoft.com/office/drawing/2014/main" val="3358306333"/>
                    </a:ext>
                  </a:extLst>
                </a:gridCol>
                <a:gridCol w="905256">
                  <a:extLst>
                    <a:ext uri="{9D8B030D-6E8A-4147-A177-3AD203B41FA5}">
                      <a16:colId xmlns:a16="http://schemas.microsoft.com/office/drawing/2014/main" val="3134352742"/>
                    </a:ext>
                  </a:extLst>
                </a:gridCol>
                <a:gridCol w="905256">
                  <a:extLst>
                    <a:ext uri="{9D8B030D-6E8A-4147-A177-3AD203B41FA5}">
                      <a16:colId xmlns:a16="http://schemas.microsoft.com/office/drawing/2014/main" val="1919488207"/>
                    </a:ext>
                  </a:extLst>
                </a:gridCol>
                <a:gridCol w="905256">
                  <a:extLst>
                    <a:ext uri="{9D8B030D-6E8A-4147-A177-3AD203B41FA5}">
                      <a16:colId xmlns:a16="http://schemas.microsoft.com/office/drawing/2014/main" val="28301069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366702356"/>
                  </a:ext>
                </a:extLst>
              </a:tr>
              <a:tr h="370840">
                <a:tc>
                  <a:txBody>
                    <a:bodyPr/>
                    <a:lstStyle/>
                    <a:p>
                      <a:r>
                        <a:rPr lang="en-US" sz="1000"/>
                        <a:t>27</a:t>
                      </a:r>
                    </a:p>
                  </a:txBody>
                  <a:tcPr/>
                </a:tc>
                <a:tc>
                  <a:txBody>
                    <a:bodyPr/>
                    <a:lstStyle/>
                    <a:p>
                      <a:r>
                        <a:rPr lang="en-US" sz="1000"/>
                        <a:t>0.7681 %</a:t>
                      </a:r>
                    </a:p>
                  </a:txBody>
                  <a:tcPr/>
                </a:tc>
                <a:tc>
                  <a:txBody>
                    <a:bodyPr/>
                    <a:lstStyle/>
                    <a:p>
                      <a:r>
                        <a:rPr lang="en-US" sz="1000"/>
                        <a:t>0.11</a:t>
                      </a:r>
                    </a:p>
                  </a:txBody>
                  <a:tcPr/>
                </a:tc>
                <a:tc>
                  <a:txBody>
                    <a:bodyPr/>
                    <a:lstStyle/>
                    <a:p>
                      <a:r>
                        <a:rPr lang="en-US" sz="1000"/>
                        <a:t>114.67</a:t>
                      </a:r>
                    </a:p>
                  </a:txBody>
                  <a:tcPr/>
                </a:tc>
                <a:tc>
                  <a:txBody>
                    <a:bodyPr/>
                    <a:lstStyle/>
                    <a:p>
                      <a:r>
                        <a:rPr lang="en-US" sz="1000"/>
                        <a:t>132.04</a:t>
                      </a:r>
                    </a:p>
                  </a:txBody>
                  <a:tcPr/>
                </a:tc>
                <a:tc>
                  <a:txBody>
                    <a:bodyPr/>
                    <a:lstStyle/>
                    <a:p>
                      <a:r>
                        <a:rPr lang="en-US" sz="1000"/>
                        <a:t>97.81</a:t>
                      </a:r>
                    </a:p>
                  </a:txBody>
                  <a:tcPr/>
                </a:tc>
                <a:tc>
                  <a:txBody>
                    <a:bodyPr/>
                    <a:lstStyle/>
                    <a:p>
                      <a:r>
                        <a:rPr lang="en-US" sz="1000"/>
                        <a:t>97.70</a:t>
                      </a:r>
                    </a:p>
                  </a:txBody>
                  <a:tcPr/>
                </a:tc>
                <a:tc>
                  <a:txBody>
                    <a:bodyPr/>
                    <a:lstStyle/>
                    <a:p>
                      <a:r>
                        <a:rPr lang="en-US" sz="1000"/>
                        <a:t>1376</a:t>
                      </a:r>
                    </a:p>
                  </a:txBody>
                  <a:tcPr/>
                </a:tc>
                <a:tc>
                  <a:txBody>
                    <a:bodyPr/>
                    <a:lstStyle/>
                    <a:p>
                      <a:r>
                        <a:rPr lang="en-US" sz="1000"/>
                        <a:t>2641</a:t>
                      </a:r>
                    </a:p>
                  </a:txBody>
                  <a:tcPr/>
                </a:tc>
                <a:extLst>
                  <a:ext uri="{0D108BD9-81ED-4DB2-BD59-A6C34878D82A}">
                    <a16:rowId xmlns:a16="http://schemas.microsoft.com/office/drawing/2014/main" val="3711354904"/>
                  </a:ext>
                </a:extLst>
              </a:tr>
            </a:tbl>
          </a:graphicData>
        </a:graphic>
      </p:graphicFrame>
      <p:sp>
        <p:nvSpPr>
          <p:cNvPr id="4" name="Text Placeholder 3">
            <a:extLst>
              <a:ext uri="{FF2B5EF4-FFF2-40B4-BE49-F238E27FC236}">
                <a16:creationId xmlns:a16="http://schemas.microsoft.com/office/drawing/2014/main" id="{478AEBDF-A81D-41EA-A9EA-015FD5782A3D}"/>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6157206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D1145-F01E-4C97-A1AD-04847AE5C710}"/>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F5DD0C3B-F918-4D5E-A39C-B9C9046A0121}"/>
              </a:ext>
            </a:extLst>
          </p:cNvPr>
          <p:cNvGraphicFramePr>
            <a:graphicFrameLocks noGrp="1"/>
          </p:cNvGraphicFramePr>
          <p:nvPr>
            <p:ph type="tbl" sz="quarter" idx="13"/>
            <p:extLst>
              <p:ext uri="{D42A27DB-BD31-4B8C-83A1-F6EECF244321}">
                <p14:modId xmlns:p14="http://schemas.microsoft.com/office/powerpoint/2010/main" val="2995903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69006684"/>
                    </a:ext>
                  </a:extLst>
                </a:gridCol>
                <a:gridCol w="1399032">
                  <a:extLst>
                    <a:ext uri="{9D8B030D-6E8A-4147-A177-3AD203B41FA5}">
                      <a16:colId xmlns:a16="http://schemas.microsoft.com/office/drawing/2014/main" val="906143848"/>
                    </a:ext>
                  </a:extLst>
                </a:gridCol>
                <a:gridCol w="658368">
                  <a:extLst>
                    <a:ext uri="{9D8B030D-6E8A-4147-A177-3AD203B41FA5}">
                      <a16:colId xmlns:a16="http://schemas.microsoft.com/office/drawing/2014/main" val="934243983"/>
                    </a:ext>
                  </a:extLst>
                </a:gridCol>
                <a:gridCol w="658368">
                  <a:extLst>
                    <a:ext uri="{9D8B030D-6E8A-4147-A177-3AD203B41FA5}">
                      <a16:colId xmlns:a16="http://schemas.microsoft.com/office/drawing/2014/main" val="2418554997"/>
                    </a:ext>
                  </a:extLst>
                </a:gridCol>
                <a:gridCol w="658368">
                  <a:extLst>
                    <a:ext uri="{9D8B030D-6E8A-4147-A177-3AD203B41FA5}">
                      <a16:colId xmlns:a16="http://schemas.microsoft.com/office/drawing/2014/main" val="147889751"/>
                    </a:ext>
                  </a:extLst>
                </a:gridCol>
                <a:gridCol w="658368">
                  <a:extLst>
                    <a:ext uri="{9D8B030D-6E8A-4147-A177-3AD203B41FA5}">
                      <a16:colId xmlns:a16="http://schemas.microsoft.com/office/drawing/2014/main" val="2322762070"/>
                    </a:ext>
                  </a:extLst>
                </a:gridCol>
                <a:gridCol w="658368">
                  <a:extLst>
                    <a:ext uri="{9D8B030D-6E8A-4147-A177-3AD203B41FA5}">
                      <a16:colId xmlns:a16="http://schemas.microsoft.com/office/drawing/2014/main" val="741108689"/>
                    </a:ext>
                  </a:extLst>
                </a:gridCol>
                <a:gridCol w="658368">
                  <a:extLst>
                    <a:ext uri="{9D8B030D-6E8A-4147-A177-3AD203B41FA5}">
                      <a16:colId xmlns:a16="http://schemas.microsoft.com/office/drawing/2014/main" val="3318404935"/>
                    </a:ext>
                  </a:extLst>
                </a:gridCol>
                <a:gridCol w="658368">
                  <a:extLst>
                    <a:ext uri="{9D8B030D-6E8A-4147-A177-3AD203B41FA5}">
                      <a16:colId xmlns:a16="http://schemas.microsoft.com/office/drawing/2014/main" val="81077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52479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- 2025-04-30 16:19:57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https://quintly-eu-image-storage.s3.amazonaws.com/c303562b672a3318c686cfcc37b7e67a/a7d03849d149b2e890d9432de30e84ce.jpg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5359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- 2025-04-30 16:18:47</a:t>
                      </a:r>
                      <a:r>
                        <a:rPr kumimoji="0" lang="en-US" sz="1000" b="0" i="0" u="none" strike="noStrike" kern="1200" cap="none" spc="0" normalizeH="0" baseline="0" noProof="0">
                          <a:ln>
                            <a:noFill/>
                          </a:ln>
                          <a:solidFill>
                            <a:prstClr val="black"/>
                          </a:solidFill>
                          <a:effectLst/>
                          <a:uLnTx/>
                          <a:uFillTx/>
                          <a:latin typeface="Calibri"/>
                          <a:ea typeface="+mn-ea"/>
                          <a:cs typeface="+mn-cs"/>
                        </a:rPr>
                        <a:t>
 #TEAMPHLY got their steps in with a one-mile lunchtime walk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https://quintly-eu-image-storage.s3.amazonaws.com/c303562b672a3318c686cfcc37b7e67a/081253ec43af182b8dd8db04ef20a031.jpg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16729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- 2025-04-30 16:15:18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https://quintly-eu-image-storage.s3.amazonaws.com/c303562b672a3318c686cfcc37b7e67a/7702f49fd35d624deb5e09aec914219d.jpg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425215543"/>
                  </a:ext>
                </a:extLst>
              </a:tr>
            </a:tbl>
          </a:graphicData>
        </a:graphic>
      </p:graphicFrame>
      <p:sp>
        <p:nvSpPr>
          <p:cNvPr id="4" name="Text Placeholder 3">
            <a:extLst>
              <a:ext uri="{FF2B5EF4-FFF2-40B4-BE49-F238E27FC236}">
                <a16:creationId xmlns:a16="http://schemas.microsoft.com/office/drawing/2014/main" id="{3578B01F-86BD-4D9B-98CF-28BB6ACB2681}"/>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012588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10A1-40F0-48B3-B773-FF09C4E7A2C5}"/>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6C9403FC-21BC-4AC0-A0F3-7A27DC2798A9}"/>
              </a:ext>
            </a:extLst>
          </p:cNvPr>
          <p:cNvGraphicFramePr>
            <a:graphicFrameLocks noGrp="1"/>
          </p:cNvGraphicFramePr>
          <p:nvPr>
            <p:ph type="tbl" sz="quarter" idx="13"/>
            <p:extLst>
              <p:ext uri="{D42A27DB-BD31-4B8C-83A1-F6EECF244321}">
                <p14:modId xmlns:p14="http://schemas.microsoft.com/office/powerpoint/2010/main" val="3270652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4480197"/>
                    </a:ext>
                  </a:extLst>
                </a:gridCol>
                <a:gridCol w="1399032">
                  <a:extLst>
                    <a:ext uri="{9D8B030D-6E8A-4147-A177-3AD203B41FA5}">
                      <a16:colId xmlns:a16="http://schemas.microsoft.com/office/drawing/2014/main" val="3780027150"/>
                    </a:ext>
                  </a:extLst>
                </a:gridCol>
                <a:gridCol w="658368">
                  <a:extLst>
                    <a:ext uri="{9D8B030D-6E8A-4147-A177-3AD203B41FA5}">
                      <a16:colId xmlns:a16="http://schemas.microsoft.com/office/drawing/2014/main" val="93161513"/>
                    </a:ext>
                  </a:extLst>
                </a:gridCol>
                <a:gridCol w="658368">
                  <a:extLst>
                    <a:ext uri="{9D8B030D-6E8A-4147-A177-3AD203B41FA5}">
                      <a16:colId xmlns:a16="http://schemas.microsoft.com/office/drawing/2014/main" val="2887149328"/>
                    </a:ext>
                  </a:extLst>
                </a:gridCol>
                <a:gridCol w="658368">
                  <a:extLst>
                    <a:ext uri="{9D8B030D-6E8A-4147-A177-3AD203B41FA5}">
                      <a16:colId xmlns:a16="http://schemas.microsoft.com/office/drawing/2014/main" val="1304416317"/>
                    </a:ext>
                  </a:extLst>
                </a:gridCol>
                <a:gridCol w="658368">
                  <a:extLst>
                    <a:ext uri="{9D8B030D-6E8A-4147-A177-3AD203B41FA5}">
                      <a16:colId xmlns:a16="http://schemas.microsoft.com/office/drawing/2014/main" val="532774213"/>
                    </a:ext>
                  </a:extLst>
                </a:gridCol>
                <a:gridCol w="658368">
                  <a:extLst>
                    <a:ext uri="{9D8B030D-6E8A-4147-A177-3AD203B41FA5}">
                      <a16:colId xmlns:a16="http://schemas.microsoft.com/office/drawing/2014/main" val="1016122745"/>
                    </a:ext>
                  </a:extLst>
                </a:gridCol>
                <a:gridCol w="658368">
                  <a:extLst>
                    <a:ext uri="{9D8B030D-6E8A-4147-A177-3AD203B41FA5}">
                      <a16:colId xmlns:a16="http://schemas.microsoft.com/office/drawing/2014/main" val="167591213"/>
                    </a:ext>
                  </a:extLst>
                </a:gridCol>
                <a:gridCol w="658368">
                  <a:extLst>
                    <a:ext uri="{9D8B030D-6E8A-4147-A177-3AD203B41FA5}">
                      <a16:colId xmlns:a16="http://schemas.microsoft.com/office/drawing/2014/main" val="111304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79824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- 2025-04-30 16:11:38</a:t>
                      </a:r>
                      <a:r>
                        <a:rPr kumimoji="0" lang="en-US" sz="1000" b="0" i="0" u="none" strike="noStrike" kern="1200" cap="none" spc="0" normalizeH="0" baseline="0" noProof="0">
                          <a:ln>
                            <a:noFill/>
                          </a:ln>
                          <a:solidFill>
                            <a:prstClr val="black"/>
                          </a:solidFill>
                          <a:effectLst/>
                          <a:uLnTx/>
                          <a:uFillTx/>
                          <a:latin typeface="Calibri"/>
                          <a:ea typeface="+mn-ea"/>
                          <a:cs typeface="+mn-cs"/>
                        </a:rPr>
                        <a:t>
 #TEAMPHLY celebrated #NationalWalkAtLunchDay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https://quintly-eu-image-storage.s3.amazonaws.com/c303562b672a3318c686cfcc37b7e67a/1e153f21e7059d5072537aabf90ac912.jpg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8542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- 2025-04-28 16:20:27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https://quintly-eu-image-storage.s3.amazonaws.com/c303562b672a3318c686cfcc37b7e67a/f94f53924a8c010a4f1d75d630e9096d.jpg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069452089"/>
                  </a:ext>
                </a:extLst>
              </a:tr>
            </a:tbl>
          </a:graphicData>
        </a:graphic>
      </p:graphicFrame>
      <p:sp>
        <p:nvSpPr>
          <p:cNvPr id="4" name="Text Placeholder 3">
            <a:extLst>
              <a:ext uri="{FF2B5EF4-FFF2-40B4-BE49-F238E27FC236}">
                <a16:creationId xmlns:a16="http://schemas.microsoft.com/office/drawing/2014/main" id="{86823D5E-4660-4E60-8F55-DCCC62FD745D}"/>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225778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2778</Words>
  <Application>Microsoft Office PowerPoint</Application>
  <PresentationFormat>On-screen Show (4:3)</PresentationFormat>
  <Paragraphs>643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2025-05-05T16:55:28Z</dcterms:created>
  <dcterms:modified xsi:type="dcterms:W3CDTF">2025-05-05T16:56:30Z</dcterms:modified>
</cp:coreProperties>
</file>