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9" r:id="rId33"/>
    <p:sldId id="290" r:id="rId34"/>
  </p:sldIdLst>
  <p:sldSz cx="9144000" cy="6858000" type="screen4x3"/>
  <p:notesSz cx="6858000" cy="9144000"/>
  <p:embeddedFontLst>
    <p:embeddedFont>
      <p:font typeface="Calibri" panose="020F0502020204030204" pitchFamily="3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45748</c:v>
                </c:pt>
              </c:numCache>
            </c:numRef>
          </c:cat>
          <c:val>
            <c:numRef>
              <c:f>Sheet1!$B$2</c:f>
              <c:numCache>
                <c:formatCode>General</c:formatCode>
                <c:ptCount val="1"/>
                <c:pt idx="0">
                  <c:v>1887</c:v>
                </c:pt>
              </c:numCache>
            </c:numRef>
          </c:val>
          <c:extLst>
            <c:ext xmlns:c16="http://schemas.microsoft.com/office/drawing/2014/chart" uri="{C3380CC4-5D6E-409C-BE32-E72D297353CC}">
              <c16:uniqueId val="{00000000-B097-4B66-B7FA-948DC234F21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45748</c:v>
                </c:pt>
              </c:numCache>
            </c:numRef>
          </c:cat>
          <c:val>
            <c:numRef>
              <c:f>Sheet1!$C$2</c:f>
              <c:numCache>
                <c:formatCode>General</c:formatCode>
                <c:ptCount val="1"/>
                <c:pt idx="0">
                  <c:v>2949</c:v>
                </c:pt>
              </c:numCache>
            </c:numRef>
          </c:val>
          <c:extLst>
            <c:ext xmlns:c16="http://schemas.microsoft.com/office/drawing/2014/chart" uri="{C3380CC4-5D6E-409C-BE32-E72D297353CC}">
              <c16:uniqueId val="{00000001-B097-4B66-B7FA-948DC234F21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45748</c:v>
                </c:pt>
              </c:numCache>
            </c:numRef>
          </c:cat>
          <c:val>
            <c:numRef>
              <c:f>Sheet1!$D$2</c:f>
              <c:numCache>
                <c:formatCode>General</c:formatCode>
                <c:ptCount val="1"/>
                <c:pt idx="0">
                  <c:v>4846</c:v>
                </c:pt>
              </c:numCache>
            </c:numRef>
          </c:val>
          <c:extLst>
            <c:ext xmlns:c16="http://schemas.microsoft.com/office/drawing/2014/chart" uri="{C3380CC4-5D6E-409C-BE32-E72D297353CC}">
              <c16:uniqueId val="{00000002-B097-4B66-B7FA-948DC234F21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45748</c:v>
                </c:pt>
              </c:numCache>
            </c:numRef>
          </c:cat>
          <c:val>
            <c:numRef>
              <c:f>Sheet1!$E$2</c:f>
              <c:numCache>
                <c:formatCode>General</c:formatCode>
                <c:ptCount val="1"/>
                <c:pt idx="0">
                  <c:v>1167</c:v>
                </c:pt>
              </c:numCache>
            </c:numRef>
          </c:val>
          <c:extLst>
            <c:ext xmlns:c16="http://schemas.microsoft.com/office/drawing/2014/chart" uri="{C3380CC4-5D6E-409C-BE32-E72D297353CC}">
              <c16:uniqueId val="{00000003-B097-4B66-B7FA-948DC234F211}"/>
            </c:ext>
          </c:extLst>
        </c:ser>
        <c:dLbls>
          <c:showLegendKey val="0"/>
          <c:showVal val="0"/>
          <c:showCatName val="0"/>
          <c:showSerName val="0"/>
          <c:showPercent val="0"/>
          <c:showBubbleSize val="0"/>
        </c:dLbls>
        <c:gapWidth val="219"/>
        <c:overlap val="-27"/>
        <c:axId val="256401528"/>
        <c:axId val="256400544"/>
      </c:barChart>
      <c:dateAx>
        <c:axId val="256401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00544"/>
        <c:crosses val="autoZero"/>
        <c:auto val="1"/>
        <c:lblOffset val="100"/>
        <c:baseTimeUnit val="days"/>
      </c:dateAx>
      <c:valAx>
        <c:axId val="256400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6401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-1</c:v>
                </c:pt>
                <c:pt idx="1">
                  <c:v>-3</c:v>
                </c:pt>
                <c:pt idx="2">
                  <c:v>0</c:v>
                </c:pt>
                <c:pt idx="3">
                  <c:v>-7</c:v>
                </c:pt>
                <c:pt idx="4">
                  <c:v>1</c:v>
                </c:pt>
              </c:numCache>
            </c:numRef>
          </c:val>
          <c:extLst>
            <c:ext xmlns:c16="http://schemas.microsoft.com/office/drawing/2014/chart" uri="{C3380CC4-5D6E-409C-BE32-E72D297353CC}">
              <c16:uniqueId val="{00000000-0BCA-492B-9DE1-CD5F146B4D76}"/>
            </c:ext>
          </c:extLst>
        </c:ser>
        <c:dLbls>
          <c:showLegendKey val="0"/>
          <c:showVal val="0"/>
          <c:showCatName val="0"/>
          <c:showSerName val="0"/>
          <c:showPercent val="0"/>
          <c:showBubbleSize val="0"/>
        </c:dLbls>
        <c:gapWidth val="219"/>
        <c:overlap val="-27"/>
        <c:axId val="400676584"/>
        <c:axId val="400672320"/>
      </c:barChart>
      <c:dateAx>
        <c:axId val="400676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72320"/>
        <c:crosses val="autoZero"/>
        <c:auto val="1"/>
        <c:lblOffset val="100"/>
        <c:baseTimeUnit val="months"/>
      </c:dateAx>
      <c:valAx>
        <c:axId val="400672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676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4</c:v>
                </c:pt>
                <c:pt idx="1">
                  <c:v>8</c:v>
                </c:pt>
                <c:pt idx="2">
                  <c:v>6</c:v>
                </c:pt>
                <c:pt idx="3">
                  <c:v>13</c:v>
                </c:pt>
                <c:pt idx="4">
                  <c:v>1</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C9CE-4DBF-905A-2DB56BA9245C}"/>
            </c:ext>
          </c:extLst>
        </c:ser>
        <c:dLbls>
          <c:showLegendKey val="0"/>
          <c:showVal val="0"/>
          <c:showCatName val="0"/>
          <c:showSerName val="0"/>
          <c:showPercent val="0"/>
          <c:showBubbleSize val="0"/>
        </c:dLbls>
        <c:gapWidth val="219"/>
        <c:overlap val="-27"/>
        <c:axId val="395915344"/>
        <c:axId val="395915672"/>
      </c:barChart>
      <c:dateAx>
        <c:axId val="395915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15672"/>
        <c:crosses val="autoZero"/>
        <c:auto val="1"/>
        <c:lblOffset val="100"/>
        <c:baseTimeUnit val="months"/>
      </c:dateAx>
      <c:valAx>
        <c:axId val="395915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915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25</c:v>
                </c:pt>
                <c:pt idx="1">
                  <c:v>67</c:v>
                </c:pt>
                <c:pt idx="2">
                  <c:v>74</c:v>
                </c:pt>
                <c:pt idx="3">
                  <c:v>169</c:v>
                </c:pt>
                <c:pt idx="4">
                  <c:v>3</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CCB-41A0-ABBE-09809EEC5ADC}"/>
            </c:ext>
          </c:extLst>
        </c:ser>
        <c:dLbls>
          <c:showLegendKey val="0"/>
          <c:showVal val="0"/>
          <c:showCatName val="0"/>
          <c:showSerName val="0"/>
          <c:showPercent val="0"/>
          <c:showBubbleSize val="0"/>
        </c:dLbls>
        <c:gapWidth val="219"/>
        <c:overlap val="-27"/>
        <c:axId val="402826384"/>
        <c:axId val="402823104"/>
      </c:barChart>
      <c:catAx>
        <c:axId val="402826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23104"/>
        <c:crosses val="autoZero"/>
        <c:auto val="1"/>
        <c:lblAlgn val="ctr"/>
        <c:lblOffset val="100"/>
        <c:noMultiLvlLbl val="0"/>
      </c:catAx>
      <c:valAx>
        <c:axId val="40282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26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2107</c:v>
                </c:pt>
                <c:pt idx="1">
                  <c:v>3962</c:v>
                </c:pt>
                <c:pt idx="2">
                  <c:v>3039</c:v>
                </c:pt>
                <c:pt idx="3">
                  <c:v>3248</c:v>
                </c:pt>
                <c:pt idx="4">
                  <c:v>68</c:v>
                </c:pt>
                <c:pt idx="5">
                  <c:v>0</c:v>
                </c:pt>
              </c:numCache>
            </c:numRef>
          </c:val>
          <c:extLst>
            <c:ext xmlns:c16="http://schemas.microsoft.com/office/drawing/2014/chart" uri="{C3380CC4-5D6E-409C-BE32-E72D297353CC}">
              <c16:uniqueId val="{00000000-21B2-43ED-95F3-00A085A63196}"/>
            </c:ext>
          </c:extLst>
        </c:ser>
        <c:dLbls>
          <c:showLegendKey val="0"/>
          <c:showVal val="0"/>
          <c:showCatName val="0"/>
          <c:showSerName val="0"/>
          <c:showPercent val="0"/>
          <c:showBubbleSize val="0"/>
        </c:dLbls>
        <c:gapWidth val="219"/>
        <c:overlap val="-27"/>
        <c:axId val="402822120"/>
        <c:axId val="402822448"/>
      </c:barChart>
      <c:dateAx>
        <c:axId val="402822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22448"/>
        <c:crosses val="autoZero"/>
        <c:auto val="1"/>
        <c:lblOffset val="100"/>
        <c:baseTimeUnit val="months"/>
      </c:dateAx>
      <c:valAx>
        <c:axId val="40282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2822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c:v>
                </c:pt>
                <c:pt idx="1">
                  <c:v>-3</c:v>
                </c:pt>
                <c:pt idx="2">
                  <c:v>0</c:v>
                </c:pt>
                <c:pt idx="3">
                  <c:v>-4</c:v>
                </c:pt>
                <c:pt idx="4">
                  <c:v>0</c:v>
                </c:pt>
              </c:numCache>
            </c:numRef>
          </c:val>
          <c:extLst>
            <c:ext xmlns:c16="http://schemas.microsoft.com/office/drawing/2014/chart" uri="{C3380CC4-5D6E-409C-BE32-E72D297353CC}">
              <c16:uniqueId val="{00000000-5A6B-42FF-A67E-8361DA39F272}"/>
            </c:ext>
          </c:extLst>
        </c:ser>
        <c:dLbls>
          <c:showLegendKey val="0"/>
          <c:showVal val="0"/>
          <c:showCatName val="0"/>
          <c:showSerName val="0"/>
          <c:showPercent val="0"/>
          <c:showBubbleSize val="0"/>
        </c:dLbls>
        <c:gapWidth val="219"/>
        <c:overlap val="-27"/>
        <c:axId val="493686696"/>
        <c:axId val="493692928"/>
      </c:barChart>
      <c:dateAx>
        <c:axId val="493686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92928"/>
        <c:crosses val="autoZero"/>
        <c:auto val="1"/>
        <c:lblOffset val="100"/>
        <c:baseTimeUnit val="months"/>
      </c:dateAx>
      <c:valAx>
        <c:axId val="49369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86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EAFD-4ACB-9A38-F35561E0FE3F}"/>
            </c:ext>
          </c:extLst>
        </c:ser>
        <c:dLbls>
          <c:showLegendKey val="0"/>
          <c:showVal val="0"/>
          <c:showCatName val="0"/>
          <c:showSerName val="0"/>
          <c:showPercent val="0"/>
          <c:showBubbleSize val="0"/>
        </c:dLbls>
        <c:gapWidth val="219"/>
        <c:overlap val="-27"/>
        <c:axId val="493703424"/>
        <c:axId val="493696536"/>
      </c:barChart>
      <c:dateAx>
        <c:axId val="49370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696536"/>
        <c:crosses val="autoZero"/>
        <c:auto val="1"/>
        <c:lblOffset val="100"/>
        <c:baseTimeUnit val="months"/>
      </c:dateAx>
      <c:valAx>
        <c:axId val="493696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0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0</c:v>
                </c:pt>
                <c:pt idx="1">
                  <c:v>6</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667-44DB-8F36-F7DAD8FEFDB5}"/>
            </c:ext>
          </c:extLst>
        </c:ser>
        <c:dLbls>
          <c:showLegendKey val="0"/>
          <c:showVal val="0"/>
          <c:showCatName val="0"/>
          <c:showSerName val="0"/>
          <c:showPercent val="0"/>
          <c:showBubbleSize val="0"/>
        </c:dLbls>
        <c:gapWidth val="219"/>
        <c:overlap val="-27"/>
        <c:axId val="493702440"/>
        <c:axId val="493700800"/>
      </c:barChart>
      <c:catAx>
        <c:axId val="49370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00800"/>
        <c:crosses val="autoZero"/>
        <c:auto val="1"/>
        <c:lblAlgn val="ctr"/>
        <c:lblOffset val="100"/>
        <c:noMultiLvlLbl val="0"/>
      </c:catAx>
      <c:valAx>
        <c:axId val="493700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0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28</c:v>
                </c:pt>
                <c:pt idx="1">
                  <c:v>20</c:v>
                </c:pt>
                <c:pt idx="2">
                  <c:v>41</c:v>
                </c:pt>
                <c:pt idx="3">
                  <c:v>42</c:v>
                </c:pt>
                <c:pt idx="4">
                  <c:v>1</c:v>
                </c:pt>
              </c:numCache>
            </c:numRef>
          </c:val>
          <c:extLst>
            <c:ext xmlns:c16="http://schemas.microsoft.com/office/drawing/2014/chart" uri="{C3380CC4-5D6E-409C-BE32-E72D297353CC}">
              <c16:uniqueId val="{00000000-9DAF-4D9B-B20A-6D469E2CCEA1}"/>
            </c:ext>
          </c:extLst>
        </c:ser>
        <c:dLbls>
          <c:showLegendKey val="0"/>
          <c:showVal val="0"/>
          <c:showCatName val="0"/>
          <c:showSerName val="0"/>
          <c:showPercent val="0"/>
          <c:showBubbleSize val="0"/>
        </c:dLbls>
        <c:gapWidth val="219"/>
        <c:overlap val="-27"/>
        <c:axId val="398004432"/>
        <c:axId val="397998528"/>
      </c:barChart>
      <c:dateAx>
        <c:axId val="398004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98528"/>
        <c:crosses val="autoZero"/>
        <c:auto val="1"/>
        <c:lblOffset val="100"/>
        <c:baseTimeUnit val="months"/>
      </c:dateAx>
      <c:valAx>
        <c:axId val="397998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48</c:v>
                </c:pt>
                <c:pt idx="1">
                  <c:v>53</c:v>
                </c:pt>
                <c:pt idx="2">
                  <c:v>32</c:v>
                </c:pt>
                <c:pt idx="3">
                  <c:v>59</c:v>
                </c:pt>
                <c:pt idx="4">
                  <c:v>9</c:v>
                </c:pt>
              </c:numCache>
            </c:numRef>
          </c:val>
          <c:extLst>
            <c:ext xmlns:c16="http://schemas.microsoft.com/office/drawing/2014/chart" uri="{C3380CC4-5D6E-409C-BE32-E72D297353CC}">
              <c16:uniqueId val="{00000000-6C17-4BD4-94D7-FFAB0A4730B9}"/>
            </c:ext>
          </c:extLst>
        </c:ser>
        <c:dLbls>
          <c:showLegendKey val="0"/>
          <c:showVal val="0"/>
          <c:showCatName val="0"/>
          <c:showSerName val="0"/>
          <c:showPercent val="0"/>
          <c:showBubbleSize val="0"/>
        </c:dLbls>
        <c:gapWidth val="219"/>
        <c:overlap val="-27"/>
        <c:axId val="398003120"/>
        <c:axId val="398002792"/>
      </c:barChart>
      <c:catAx>
        <c:axId val="398003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2792"/>
        <c:crosses val="autoZero"/>
        <c:auto val="1"/>
        <c:lblAlgn val="ctr"/>
        <c:lblOffset val="100"/>
        <c:noMultiLvlLbl val="0"/>
      </c:catAx>
      <c:valAx>
        <c:axId val="39800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3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Sheet1!$A$2:$A$6</c:f>
              <c:strCache>
                <c:ptCount val="5"/>
                <c:pt idx="0">
                  <c:v>2025-01</c:v>
                </c:pt>
                <c:pt idx="1">
                  <c:v>2025-02</c:v>
                </c:pt>
                <c:pt idx="2">
                  <c:v>2025-03</c:v>
                </c:pt>
                <c:pt idx="3">
                  <c:v>2025-04</c:v>
                </c:pt>
                <c:pt idx="4">
                  <c:v>2025-05</c:v>
                </c:pt>
              </c:strCache>
            </c:strRef>
          </c:cat>
          <c:val>
            <c:numRef>
              <c:f>Sheet1!$B$2:$B$6</c:f>
              <c:numCache>
                <c:formatCode>General</c:formatCode>
                <c:ptCount val="5"/>
                <c:pt idx="0">
                  <c:v>240</c:v>
                </c:pt>
                <c:pt idx="1">
                  <c:v>477</c:v>
                </c:pt>
                <c:pt idx="2">
                  <c:v>263</c:v>
                </c:pt>
                <c:pt idx="3">
                  <c:v>592</c:v>
                </c:pt>
                <c:pt idx="4">
                  <c:v>19</c:v>
                </c:pt>
              </c:numCache>
            </c:numRef>
          </c:val>
          <c:extLst>
            <c:ext xmlns:c16="http://schemas.microsoft.com/office/drawing/2014/chart" uri="{C3380CC4-5D6E-409C-BE32-E72D297353CC}">
              <c16:uniqueId val="{00000000-3B4E-43B8-BB86-CD90D9A0558C}"/>
            </c:ext>
          </c:extLst>
        </c:ser>
        <c:dLbls>
          <c:showLegendKey val="0"/>
          <c:showVal val="0"/>
          <c:showCatName val="0"/>
          <c:showSerName val="0"/>
          <c:showPercent val="0"/>
          <c:showBubbleSize val="0"/>
        </c:dLbls>
        <c:gapWidth val="219"/>
        <c:overlap val="-27"/>
        <c:axId val="398009024"/>
        <c:axId val="397981472"/>
      </c:barChart>
      <c:catAx>
        <c:axId val="398009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81472"/>
        <c:crosses val="autoZero"/>
        <c:auto val="1"/>
        <c:lblAlgn val="ctr"/>
        <c:lblOffset val="100"/>
        <c:noMultiLvlLbl val="0"/>
      </c:catAx>
      <c:valAx>
        <c:axId val="397981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009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2024-12</c:v>
                </c:pt>
                <c:pt idx="1">
                  <c:v>2025-01</c:v>
                </c:pt>
                <c:pt idx="2">
                  <c:v>2025-02</c:v>
                </c:pt>
                <c:pt idx="3">
                  <c:v>2025-03</c:v>
                </c:pt>
                <c:pt idx="4">
                  <c:v>2025-04</c:v>
                </c:pt>
                <c:pt idx="5">
                  <c:v>2025-05</c:v>
                </c:pt>
                <c:pt idx="6">
                  <c:v>2025-06</c:v>
                </c:pt>
                <c:pt idx="7">
                  <c:v>2025-07</c:v>
                </c:pt>
                <c:pt idx="8">
                  <c:v>2025-08</c:v>
                </c:pt>
                <c:pt idx="9">
                  <c:v>2025-09</c:v>
                </c:pt>
                <c:pt idx="10">
                  <c:v>2025-10</c:v>
                </c:pt>
                <c:pt idx="11">
                  <c:v>2025-11</c:v>
                </c:pt>
                <c:pt idx="12">
                  <c:v>2025-12</c:v>
                </c:pt>
              </c:strCache>
            </c:strRef>
          </c:cat>
          <c:val>
            <c:numRef>
              <c:f>Sheet1!$B$2:$B$14</c:f>
              <c:numCache>
                <c:formatCode>General</c:formatCode>
                <c:ptCount val="13"/>
                <c:pt idx="0">
                  <c:v>192</c:v>
                </c:pt>
                <c:pt idx="1">
                  <c:v>10192</c:v>
                </c:pt>
                <c:pt idx="2">
                  <c:v>12057</c:v>
                </c:pt>
                <c:pt idx="3">
                  <c:v>11017</c:v>
                </c:pt>
                <c:pt idx="4">
                  <c:v>11726</c:v>
                </c:pt>
                <c:pt idx="5">
                  <c:v>1982</c:v>
                </c:pt>
              </c:numCache>
            </c:numRef>
          </c:val>
          <c:extLst>
            <c:ext xmlns:c16="http://schemas.microsoft.com/office/drawing/2014/chart" uri="{C3380CC4-5D6E-409C-BE32-E72D297353CC}">
              <c16:uniqueId val="{00000000-CEA1-4065-BD40-B44541EE88B5}"/>
            </c:ext>
          </c:extLst>
        </c:ser>
        <c:dLbls>
          <c:showLegendKey val="0"/>
          <c:showVal val="0"/>
          <c:showCatName val="0"/>
          <c:showSerName val="0"/>
          <c:showPercent val="0"/>
          <c:showBubbleSize val="0"/>
        </c:dLbls>
        <c:gapWidth val="219"/>
        <c:overlap val="-27"/>
        <c:axId val="397977536"/>
        <c:axId val="397984752"/>
      </c:barChart>
      <c:catAx>
        <c:axId val="39797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84752"/>
        <c:crosses val="autoZero"/>
        <c:auto val="1"/>
        <c:lblAlgn val="ctr"/>
        <c:lblOffset val="100"/>
        <c:noMultiLvlLbl val="0"/>
      </c:catAx>
      <c:valAx>
        <c:axId val="39798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97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c:v>
                </c:pt>
                <c:pt idx="1">
                  <c:v>4</c:v>
                </c:pt>
                <c:pt idx="2">
                  <c:v>0</c:v>
                </c:pt>
                <c:pt idx="3">
                  <c:v>5</c:v>
                </c:pt>
                <c:pt idx="4">
                  <c:v>1</c:v>
                </c:pt>
              </c:numCache>
            </c:numRef>
          </c:val>
          <c:extLst>
            <c:ext xmlns:c16="http://schemas.microsoft.com/office/drawing/2014/chart" uri="{C3380CC4-5D6E-409C-BE32-E72D297353CC}">
              <c16:uniqueId val="{00000000-ADF6-4611-BB46-4CFEFBB37A72}"/>
            </c:ext>
          </c:extLst>
        </c:ser>
        <c:dLbls>
          <c:showLegendKey val="0"/>
          <c:showVal val="0"/>
          <c:showCatName val="0"/>
          <c:showSerName val="0"/>
          <c:showPercent val="0"/>
          <c:showBubbleSize val="0"/>
        </c:dLbls>
        <c:gapWidth val="219"/>
        <c:overlap val="-27"/>
        <c:axId val="401165080"/>
        <c:axId val="401167376"/>
      </c:barChart>
      <c:dateAx>
        <c:axId val="40116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67376"/>
        <c:crosses val="autoZero"/>
        <c:auto val="1"/>
        <c:lblOffset val="100"/>
        <c:baseTimeUnit val="months"/>
      </c:dateAx>
      <c:valAx>
        <c:axId val="401167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6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38</c:v>
                </c:pt>
                <c:pt idx="1">
                  <c:v>29</c:v>
                </c:pt>
                <c:pt idx="2">
                  <c:v>32</c:v>
                </c:pt>
                <c:pt idx="3">
                  <c:v>34</c:v>
                </c:pt>
                <c:pt idx="4">
                  <c:v>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445-40E9-981D-0731BCAE2EEE}"/>
            </c:ext>
          </c:extLst>
        </c:ser>
        <c:dLbls>
          <c:showLegendKey val="0"/>
          <c:showVal val="0"/>
          <c:showCatName val="0"/>
          <c:showSerName val="0"/>
          <c:showPercent val="0"/>
          <c:showBubbleSize val="0"/>
        </c:dLbls>
        <c:gapWidth val="219"/>
        <c:overlap val="-27"/>
        <c:axId val="401147368"/>
        <c:axId val="401148680"/>
      </c:barChart>
      <c:dateAx>
        <c:axId val="401147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8680"/>
        <c:crosses val="autoZero"/>
        <c:auto val="1"/>
        <c:lblOffset val="100"/>
        <c:baseTimeUnit val="months"/>
      </c:dateAx>
      <c:valAx>
        <c:axId val="401148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7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2025-01</c:v>
                </c:pt>
                <c:pt idx="1">
                  <c:v>2025-02</c:v>
                </c:pt>
                <c:pt idx="2">
                  <c:v>2025-03</c:v>
                </c:pt>
                <c:pt idx="3">
                  <c:v>2025-04</c:v>
                </c:pt>
                <c:pt idx="4">
                  <c:v>2025-05</c:v>
                </c:pt>
                <c:pt idx="5">
                  <c:v>2025-06</c:v>
                </c:pt>
                <c:pt idx="6">
                  <c:v>2025-07</c:v>
                </c:pt>
                <c:pt idx="7">
                  <c:v>2025-08</c:v>
                </c:pt>
                <c:pt idx="8">
                  <c:v>2025-09</c:v>
                </c:pt>
                <c:pt idx="9">
                  <c:v>2025-10</c:v>
                </c:pt>
                <c:pt idx="10">
                  <c:v>2025-11</c:v>
                </c:pt>
                <c:pt idx="11">
                  <c:v>2025-12</c:v>
                </c:pt>
              </c:strCache>
            </c:strRef>
          </c:cat>
          <c:val>
            <c:numRef>
              <c:f>Sheet1!$B$2:$B$13</c:f>
              <c:numCache>
                <c:formatCode>General</c:formatCode>
                <c:ptCount val="12"/>
                <c:pt idx="0">
                  <c:v>76</c:v>
                </c:pt>
                <c:pt idx="1">
                  <c:v>176</c:v>
                </c:pt>
                <c:pt idx="2">
                  <c:v>162</c:v>
                </c:pt>
                <c:pt idx="3">
                  <c:v>314</c:v>
                </c:pt>
                <c:pt idx="4">
                  <c:v>19</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7583-42A4-BF70-23F532F71285}"/>
            </c:ext>
          </c:extLst>
        </c:ser>
        <c:dLbls>
          <c:showLegendKey val="0"/>
          <c:showVal val="0"/>
          <c:showCatName val="0"/>
          <c:showSerName val="0"/>
          <c:showPercent val="0"/>
          <c:showBubbleSize val="0"/>
        </c:dLbls>
        <c:gapWidth val="219"/>
        <c:overlap val="-27"/>
        <c:axId val="401145728"/>
        <c:axId val="401144088"/>
      </c:barChart>
      <c:catAx>
        <c:axId val="401145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4088"/>
        <c:crosses val="autoZero"/>
        <c:auto val="1"/>
        <c:lblAlgn val="ctr"/>
        <c:lblOffset val="100"/>
        <c:noMultiLvlLbl val="0"/>
      </c:catAx>
      <c:valAx>
        <c:axId val="401144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5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45658</c:v>
                </c:pt>
                <c:pt idx="1">
                  <c:v>45689</c:v>
                </c:pt>
                <c:pt idx="2">
                  <c:v>45717</c:v>
                </c:pt>
                <c:pt idx="3">
                  <c:v>45748</c:v>
                </c:pt>
                <c:pt idx="4">
                  <c:v>45778</c:v>
                </c:pt>
                <c:pt idx="5">
                  <c:v>45809</c:v>
                </c:pt>
                <c:pt idx="6">
                  <c:v>45839</c:v>
                </c:pt>
                <c:pt idx="7">
                  <c:v>45870</c:v>
                </c:pt>
                <c:pt idx="8">
                  <c:v>45901</c:v>
                </c:pt>
                <c:pt idx="9">
                  <c:v>45931</c:v>
                </c:pt>
                <c:pt idx="10">
                  <c:v>45962</c:v>
                </c:pt>
                <c:pt idx="11">
                  <c:v>45992</c:v>
                </c:pt>
              </c:numCache>
            </c:numRef>
          </c:cat>
          <c:val>
            <c:numRef>
              <c:f>Sheet1!$B$2:$B$13</c:f>
              <c:numCache>
                <c:formatCode>General</c:formatCode>
                <c:ptCount val="12"/>
                <c:pt idx="0">
                  <c:v>3722</c:v>
                </c:pt>
                <c:pt idx="1">
                  <c:v>8553</c:v>
                </c:pt>
                <c:pt idx="2">
                  <c:v>4907</c:v>
                </c:pt>
              </c:numCache>
            </c:numRef>
          </c:val>
          <c:extLst>
            <c:ext xmlns:c16="http://schemas.microsoft.com/office/drawing/2014/chart" uri="{C3380CC4-5D6E-409C-BE32-E72D297353CC}">
              <c16:uniqueId val="{00000000-3040-4257-BD2E-56F4D4207D7B}"/>
            </c:ext>
          </c:extLst>
        </c:ser>
        <c:dLbls>
          <c:showLegendKey val="0"/>
          <c:showVal val="0"/>
          <c:showCatName val="0"/>
          <c:showSerName val="0"/>
          <c:showPercent val="0"/>
          <c:showBubbleSize val="0"/>
        </c:dLbls>
        <c:gapWidth val="219"/>
        <c:overlap val="-27"/>
        <c:axId val="401146712"/>
        <c:axId val="401141136"/>
      </c:barChart>
      <c:dateAx>
        <c:axId val="40114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1136"/>
        <c:crosses val="autoZero"/>
        <c:auto val="1"/>
        <c:lblOffset val="100"/>
        <c:baseTimeUnit val="months"/>
      </c:dateAx>
      <c:valAx>
        <c:axId val="401141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14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5/5/2025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6FAF8-E4BA-4ADA-94AF-5FFFD834B97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F5C38390-1A70-4F91-89ED-9EE748A9F7B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003806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20D5-6E54-4AD2-8F24-5DB4AF6B9864}"/>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EB7BD539-629A-47F2-8B4F-9F32D420C59F}"/>
              </a:ext>
            </a:extLst>
          </p:cNvPr>
          <p:cNvGraphicFramePr>
            <a:graphicFrameLocks noGrp="1"/>
          </p:cNvGraphicFramePr>
          <p:nvPr>
            <p:ph type="chart" sz="quarter" idx="13"/>
            <p:extLst>
              <p:ext uri="{D42A27DB-BD31-4B8C-83A1-F6EECF244321}">
                <p14:modId xmlns:p14="http://schemas.microsoft.com/office/powerpoint/2010/main" val="19823900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A197AF-9D5E-43A5-980E-9B0697B4849A}"/>
              </a:ext>
            </a:extLst>
          </p:cNvPr>
          <p:cNvSpPr>
            <a:spLocks noGrp="1"/>
          </p:cNvSpPr>
          <p:nvPr>
            <p:ph type="body" sz="quarter" idx="14"/>
          </p:nvPr>
        </p:nvSpPr>
        <p:spPr/>
        <p:txBody>
          <a:bodyPr/>
          <a:lstStyle/>
          <a:p>
            <a:r>
              <a:rPr lang="en-US"/>
              <a:t>04/01/2025 - 04/30/2025</a:t>
            </a:r>
          </a:p>
        </p:txBody>
      </p:sp>
      <p:sp>
        <p:nvSpPr>
          <p:cNvPr id="5" name="Footer Placeholder 4">
            <a:extLst>
              <a:ext uri="{FF2B5EF4-FFF2-40B4-BE49-F238E27FC236}">
                <a16:creationId xmlns:a16="http://schemas.microsoft.com/office/drawing/2014/main" id="{FC5B94BE-8D23-48EB-94B9-F43C14D7FB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6795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767D88-1837-4CA9-AB43-44A6F67D0C7A}"/>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664689F-AB23-4B91-9075-21E8BDD8CBD8}"/>
              </a:ext>
            </a:extLst>
          </p:cNvPr>
          <p:cNvGraphicFramePr>
            <a:graphicFrameLocks noGrp="1"/>
          </p:cNvGraphicFramePr>
          <p:nvPr>
            <p:ph type="tbl" sz="quarter" idx="13"/>
            <p:extLst>
              <p:ext uri="{D42A27DB-BD31-4B8C-83A1-F6EECF244321}">
                <p14:modId xmlns:p14="http://schemas.microsoft.com/office/powerpoint/2010/main" val="1187181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798302061"/>
                    </a:ext>
                  </a:extLst>
                </a:gridCol>
                <a:gridCol w="905256">
                  <a:extLst>
                    <a:ext uri="{9D8B030D-6E8A-4147-A177-3AD203B41FA5}">
                      <a16:colId xmlns:a16="http://schemas.microsoft.com/office/drawing/2014/main" val="628337363"/>
                    </a:ext>
                  </a:extLst>
                </a:gridCol>
                <a:gridCol w="905256">
                  <a:extLst>
                    <a:ext uri="{9D8B030D-6E8A-4147-A177-3AD203B41FA5}">
                      <a16:colId xmlns:a16="http://schemas.microsoft.com/office/drawing/2014/main" val="1915760014"/>
                    </a:ext>
                  </a:extLst>
                </a:gridCol>
                <a:gridCol w="905256">
                  <a:extLst>
                    <a:ext uri="{9D8B030D-6E8A-4147-A177-3AD203B41FA5}">
                      <a16:colId xmlns:a16="http://schemas.microsoft.com/office/drawing/2014/main" val="1103398873"/>
                    </a:ext>
                  </a:extLst>
                </a:gridCol>
                <a:gridCol w="905256">
                  <a:extLst>
                    <a:ext uri="{9D8B030D-6E8A-4147-A177-3AD203B41FA5}">
                      <a16:colId xmlns:a16="http://schemas.microsoft.com/office/drawing/2014/main" val="1579386517"/>
                    </a:ext>
                  </a:extLst>
                </a:gridCol>
                <a:gridCol w="905256">
                  <a:extLst>
                    <a:ext uri="{9D8B030D-6E8A-4147-A177-3AD203B41FA5}">
                      <a16:colId xmlns:a16="http://schemas.microsoft.com/office/drawing/2014/main" val="2101701599"/>
                    </a:ext>
                  </a:extLst>
                </a:gridCol>
                <a:gridCol w="905256">
                  <a:extLst>
                    <a:ext uri="{9D8B030D-6E8A-4147-A177-3AD203B41FA5}">
                      <a16:colId xmlns:a16="http://schemas.microsoft.com/office/drawing/2014/main" val="3515463607"/>
                    </a:ext>
                  </a:extLst>
                </a:gridCol>
                <a:gridCol w="905256">
                  <a:extLst>
                    <a:ext uri="{9D8B030D-6E8A-4147-A177-3AD203B41FA5}">
                      <a16:colId xmlns:a16="http://schemas.microsoft.com/office/drawing/2014/main" val="1016148992"/>
                    </a:ext>
                  </a:extLst>
                </a:gridCol>
                <a:gridCol w="905256">
                  <a:extLst>
                    <a:ext uri="{9D8B030D-6E8A-4147-A177-3AD203B41FA5}">
                      <a16:colId xmlns:a16="http://schemas.microsoft.com/office/drawing/2014/main" val="1307841741"/>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084594296"/>
                  </a:ext>
                </a:extLst>
              </a:tr>
              <a:tr h="370840">
                <a:tc>
                  <a:txBody>
                    <a:bodyPr/>
                    <a:lstStyle/>
                    <a:p>
                      <a:r>
                        <a:rPr lang="en-US" sz="1000"/>
                        <a:t>1887</a:t>
                      </a:r>
                    </a:p>
                  </a:txBody>
                  <a:tcPr/>
                </a:tc>
                <a:tc>
                  <a:txBody>
                    <a:bodyPr/>
                    <a:lstStyle/>
                    <a:p>
                      <a:r>
                        <a:rPr lang="en-US" sz="1000"/>
                        <a:t>-7</a:t>
                      </a:r>
                    </a:p>
                  </a:txBody>
                  <a:tcPr/>
                </a:tc>
                <a:tc>
                  <a:txBody>
                    <a:bodyPr/>
                    <a:lstStyle/>
                    <a:p>
                      <a:r>
                        <a:rPr lang="en-US" sz="1000"/>
                        <a:t>11</a:t>
                      </a:r>
                    </a:p>
                  </a:txBody>
                  <a:tcPr/>
                </a:tc>
                <a:tc>
                  <a:txBody>
                    <a:bodyPr/>
                    <a:lstStyle/>
                    <a:p>
                      <a:r>
                        <a:rPr lang="en-US" sz="1000"/>
                        <a:t>149</a:t>
                      </a:r>
                    </a:p>
                  </a:txBody>
                  <a:tcPr/>
                </a:tc>
                <a:tc>
                  <a:txBody>
                    <a:bodyPr/>
                    <a:lstStyle/>
                    <a:p>
                      <a:r>
                        <a:rPr lang="en-US" sz="1000"/>
                        <a:t>18</a:t>
                      </a:r>
                    </a:p>
                  </a:txBody>
                  <a:tcPr/>
                </a:tc>
                <a:tc>
                  <a:txBody>
                    <a:bodyPr/>
                    <a:lstStyle/>
                    <a:p>
                      <a:r>
                        <a:rPr lang="en-US" sz="1000"/>
                        <a:t>2</a:t>
                      </a:r>
                    </a:p>
                  </a:txBody>
                  <a:tcPr/>
                </a:tc>
                <a:tc>
                  <a:txBody>
                    <a:bodyPr/>
                    <a:lstStyle/>
                    <a:p>
                      <a:r>
                        <a:rPr lang="en-US" sz="1000"/>
                        <a:t>0</a:t>
                      </a:r>
                    </a:p>
                  </a:txBody>
                  <a:tcPr/>
                </a:tc>
                <a:tc>
                  <a:txBody>
                    <a:bodyPr/>
                    <a:lstStyle/>
                    <a:p>
                      <a:r>
                        <a:rPr lang="en-US" sz="1000"/>
                        <a:t>0.8129 %</a:t>
                      </a:r>
                    </a:p>
                  </a:txBody>
                  <a:tcPr/>
                </a:tc>
                <a:tc>
                  <a:txBody>
                    <a:bodyPr/>
                    <a:lstStyle/>
                    <a:p>
                      <a:r>
                        <a:rPr lang="en-US" sz="1000"/>
                        <a:t>0.0 %</a:t>
                      </a:r>
                    </a:p>
                  </a:txBody>
                  <a:tcPr/>
                </a:tc>
                <a:extLst>
                  <a:ext uri="{0D108BD9-81ED-4DB2-BD59-A6C34878D82A}">
                    <a16:rowId xmlns:a16="http://schemas.microsoft.com/office/drawing/2014/main" val="1491938817"/>
                  </a:ext>
                </a:extLst>
              </a:tr>
            </a:tbl>
          </a:graphicData>
        </a:graphic>
      </p:graphicFrame>
      <p:sp>
        <p:nvSpPr>
          <p:cNvPr id="4" name="Text Placeholder 3">
            <a:extLst>
              <a:ext uri="{FF2B5EF4-FFF2-40B4-BE49-F238E27FC236}">
                <a16:creationId xmlns:a16="http://schemas.microsoft.com/office/drawing/2014/main" id="{5A52EEEE-B88C-46D1-9789-8B1951135E6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754798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101101-F00F-49DB-B4D2-9E6AAAD12863}"/>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DECAB3D7-9046-4B91-A438-3EF916FAF4B6}"/>
              </a:ext>
            </a:extLst>
          </p:cNvPr>
          <p:cNvGraphicFramePr>
            <a:graphicFrameLocks noGrp="1"/>
          </p:cNvGraphicFramePr>
          <p:nvPr>
            <p:ph type="chart" sz="quarter" idx="13"/>
            <p:extLst>
              <p:ext uri="{D42A27DB-BD31-4B8C-83A1-F6EECF244321}">
                <p14:modId xmlns:p14="http://schemas.microsoft.com/office/powerpoint/2010/main" val="2541351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B6109D-74B6-44F2-89B8-E3658F5426C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1E1CE3E-9060-41DA-9438-AF12AA12B36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6624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073A1-E692-40D5-B9A3-74E212579340}"/>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6DC172D7-1EDD-4128-A1D3-0E1027A75466}"/>
              </a:ext>
            </a:extLst>
          </p:cNvPr>
          <p:cNvGraphicFramePr>
            <a:graphicFrameLocks noGrp="1"/>
          </p:cNvGraphicFramePr>
          <p:nvPr>
            <p:ph type="chart" sz="quarter" idx="13"/>
            <p:extLst>
              <p:ext uri="{D42A27DB-BD31-4B8C-83A1-F6EECF244321}">
                <p14:modId xmlns:p14="http://schemas.microsoft.com/office/powerpoint/2010/main" val="350517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FD57AB-734A-4157-B296-AEBE7F414F7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2434964D-AE6C-4C4A-8D65-502E639C8A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235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A50B6-8D39-4ED7-93C6-7DDCA87DF22A}"/>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277CD18F-215B-497E-8511-893E02FC8B8F}"/>
              </a:ext>
            </a:extLst>
          </p:cNvPr>
          <p:cNvGraphicFramePr>
            <a:graphicFrameLocks noGrp="1"/>
          </p:cNvGraphicFramePr>
          <p:nvPr>
            <p:ph type="chart" sz="quarter" idx="13"/>
            <p:extLst>
              <p:ext uri="{D42A27DB-BD31-4B8C-83A1-F6EECF244321}">
                <p14:modId xmlns:p14="http://schemas.microsoft.com/office/powerpoint/2010/main" val="36264614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9915FB-50D6-4191-B011-8771F38BD535}"/>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D62889F1-E2A1-45A3-B9FA-1BAAF90E373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2917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375AA-5ED0-4D87-981A-B82D95EFB31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30D82455-C9BB-4130-81B5-D39A27DA287B}"/>
              </a:ext>
            </a:extLst>
          </p:cNvPr>
          <p:cNvGraphicFramePr>
            <a:graphicFrameLocks noGrp="1"/>
          </p:cNvGraphicFramePr>
          <p:nvPr>
            <p:ph type="chart" sz="quarter" idx="13"/>
            <p:extLst>
              <p:ext uri="{D42A27DB-BD31-4B8C-83A1-F6EECF244321}">
                <p14:modId xmlns:p14="http://schemas.microsoft.com/office/powerpoint/2010/main" val="40063101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809314-9451-45AF-8548-77D984952FD2}"/>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3EB697FF-9DC9-44F9-8381-79A009599E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23741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9EA0-A0BB-4359-9581-95937754A1B2}"/>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7251D02D-EDBF-42A5-A6E9-81B95BCD107A}"/>
              </a:ext>
            </a:extLst>
          </p:cNvPr>
          <p:cNvGraphicFramePr>
            <a:graphicFrameLocks noGrp="1"/>
          </p:cNvGraphicFramePr>
          <p:nvPr>
            <p:ph type="tbl" sz="quarter" idx="13"/>
            <p:extLst>
              <p:ext uri="{D42A27DB-BD31-4B8C-83A1-F6EECF244321}">
                <p14:modId xmlns:p14="http://schemas.microsoft.com/office/powerpoint/2010/main" val="145713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61672897"/>
                    </a:ext>
                  </a:extLst>
                </a:gridCol>
                <a:gridCol w="1316737">
                  <a:extLst>
                    <a:ext uri="{9D8B030D-6E8A-4147-A177-3AD203B41FA5}">
                      <a16:colId xmlns:a16="http://schemas.microsoft.com/office/drawing/2014/main" val="1038284489"/>
                    </a:ext>
                  </a:extLst>
                </a:gridCol>
                <a:gridCol w="329184">
                  <a:extLst>
                    <a:ext uri="{9D8B030D-6E8A-4147-A177-3AD203B41FA5}">
                      <a16:colId xmlns:a16="http://schemas.microsoft.com/office/drawing/2014/main" val="638361564"/>
                    </a:ext>
                  </a:extLst>
                </a:gridCol>
                <a:gridCol w="329184">
                  <a:extLst>
                    <a:ext uri="{9D8B030D-6E8A-4147-A177-3AD203B41FA5}">
                      <a16:colId xmlns:a16="http://schemas.microsoft.com/office/drawing/2014/main" val="2618837911"/>
                    </a:ext>
                  </a:extLst>
                </a:gridCol>
                <a:gridCol w="329184">
                  <a:extLst>
                    <a:ext uri="{9D8B030D-6E8A-4147-A177-3AD203B41FA5}">
                      <a16:colId xmlns:a16="http://schemas.microsoft.com/office/drawing/2014/main" val="3510425001"/>
                    </a:ext>
                  </a:extLst>
                </a:gridCol>
                <a:gridCol w="329184">
                  <a:extLst>
                    <a:ext uri="{9D8B030D-6E8A-4147-A177-3AD203B41FA5}">
                      <a16:colId xmlns:a16="http://schemas.microsoft.com/office/drawing/2014/main" val="1451766560"/>
                    </a:ext>
                  </a:extLst>
                </a:gridCol>
                <a:gridCol w="329184">
                  <a:extLst>
                    <a:ext uri="{9D8B030D-6E8A-4147-A177-3AD203B41FA5}">
                      <a16:colId xmlns:a16="http://schemas.microsoft.com/office/drawing/2014/main" val="2535060541"/>
                    </a:ext>
                  </a:extLst>
                </a:gridCol>
                <a:gridCol w="329184">
                  <a:extLst>
                    <a:ext uri="{9D8B030D-6E8A-4147-A177-3AD203B41FA5}">
                      <a16:colId xmlns:a16="http://schemas.microsoft.com/office/drawing/2014/main" val="3856871833"/>
                    </a:ext>
                  </a:extLst>
                </a:gridCol>
                <a:gridCol w="329184">
                  <a:extLst>
                    <a:ext uri="{9D8B030D-6E8A-4147-A177-3AD203B41FA5}">
                      <a16:colId xmlns:a16="http://schemas.microsoft.com/office/drawing/2014/main" val="2767504214"/>
                    </a:ext>
                  </a:extLst>
                </a:gridCol>
                <a:gridCol w="329184">
                  <a:extLst>
                    <a:ext uri="{9D8B030D-6E8A-4147-A177-3AD203B41FA5}">
                      <a16:colId xmlns:a16="http://schemas.microsoft.com/office/drawing/2014/main" val="274721472"/>
                    </a:ext>
                  </a:extLst>
                </a:gridCol>
                <a:gridCol w="329184">
                  <a:extLst>
                    <a:ext uri="{9D8B030D-6E8A-4147-A177-3AD203B41FA5}">
                      <a16:colId xmlns:a16="http://schemas.microsoft.com/office/drawing/2014/main" val="1789239064"/>
                    </a:ext>
                  </a:extLst>
                </a:gridCol>
                <a:gridCol w="329184">
                  <a:extLst>
                    <a:ext uri="{9D8B030D-6E8A-4147-A177-3AD203B41FA5}">
                      <a16:colId xmlns:a16="http://schemas.microsoft.com/office/drawing/2014/main" val="1114218222"/>
                    </a:ext>
                  </a:extLst>
                </a:gridCol>
                <a:gridCol w="329184">
                  <a:extLst>
                    <a:ext uri="{9D8B030D-6E8A-4147-A177-3AD203B41FA5}">
                      <a16:colId xmlns:a16="http://schemas.microsoft.com/office/drawing/2014/main" val="480279200"/>
                    </a:ext>
                  </a:extLst>
                </a:gridCol>
                <a:gridCol w="329184">
                  <a:extLst>
                    <a:ext uri="{9D8B030D-6E8A-4147-A177-3AD203B41FA5}">
                      <a16:colId xmlns:a16="http://schemas.microsoft.com/office/drawing/2014/main" val="2097264805"/>
                    </a:ext>
                  </a:extLst>
                </a:gridCol>
                <a:gridCol w="329184">
                  <a:extLst>
                    <a:ext uri="{9D8B030D-6E8A-4147-A177-3AD203B41FA5}">
                      <a16:colId xmlns:a16="http://schemas.microsoft.com/office/drawing/2014/main" val="2717145001"/>
                    </a:ext>
                  </a:extLst>
                </a:gridCol>
                <a:gridCol w="329184">
                  <a:extLst>
                    <a:ext uri="{9D8B030D-6E8A-4147-A177-3AD203B41FA5}">
                      <a16:colId xmlns:a16="http://schemas.microsoft.com/office/drawing/2014/main" val="600376940"/>
                    </a:ext>
                  </a:extLst>
                </a:gridCol>
                <a:gridCol w="329184">
                  <a:extLst>
                    <a:ext uri="{9D8B030D-6E8A-4147-A177-3AD203B41FA5}">
                      <a16:colId xmlns:a16="http://schemas.microsoft.com/office/drawing/2014/main" val="3947236527"/>
                    </a:ext>
                  </a:extLst>
                </a:gridCol>
                <a:gridCol w="329184">
                  <a:extLst>
                    <a:ext uri="{9D8B030D-6E8A-4147-A177-3AD203B41FA5}">
                      <a16:colId xmlns:a16="http://schemas.microsoft.com/office/drawing/2014/main" val="2484784667"/>
                    </a:ext>
                  </a:extLst>
                </a:gridCol>
                <a:gridCol w="329184">
                  <a:extLst>
                    <a:ext uri="{9D8B030D-6E8A-4147-A177-3AD203B41FA5}">
                      <a16:colId xmlns:a16="http://schemas.microsoft.com/office/drawing/2014/main" val="178747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974538772"/>
                  </a:ext>
                </a:extLst>
              </a:tr>
            </a:tbl>
          </a:graphicData>
        </a:graphic>
      </p:graphicFrame>
      <p:sp>
        <p:nvSpPr>
          <p:cNvPr id="4" name="Text Placeholder 3">
            <a:extLst>
              <a:ext uri="{FF2B5EF4-FFF2-40B4-BE49-F238E27FC236}">
                <a16:creationId xmlns:a16="http://schemas.microsoft.com/office/drawing/2014/main" id="{28A9C030-C509-465F-918B-8A8F3BFBA0F1}"/>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8640869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C88AF-B055-498E-8C7F-B486838D224D}"/>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4293F476-5C44-452F-B11E-7A3DB2C95E5C}"/>
              </a:ext>
            </a:extLst>
          </p:cNvPr>
          <p:cNvGraphicFramePr>
            <a:graphicFrameLocks noGrp="1"/>
          </p:cNvGraphicFramePr>
          <p:nvPr>
            <p:ph type="tbl" sz="quarter" idx="13"/>
            <p:extLst>
              <p:ext uri="{D42A27DB-BD31-4B8C-83A1-F6EECF244321}">
                <p14:modId xmlns:p14="http://schemas.microsoft.com/office/powerpoint/2010/main" val="264167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989144786"/>
                    </a:ext>
                  </a:extLst>
                </a:gridCol>
                <a:gridCol w="1316737">
                  <a:extLst>
                    <a:ext uri="{9D8B030D-6E8A-4147-A177-3AD203B41FA5}">
                      <a16:colId xmlns:a16="http://schemas.microsoft.com/office/drawing/2014/main" val="2565092143"/>
                    </a:ext>
                  </a:extLst>
                </a:gridCol>
                <a:gridCol w="329184">
                  <a:extLst>
                    <a:ext uri="{9D8B030D-6E8A-4147-A177-3AD203B41FA5}">
                      <a16:colId xmlns:a16="http://schemas.microsoft.com/office/drawing/2014/main" val="2822901720"/>
                    </a:ext>
                  </a:extLst>
                </a:gridCol>
                <a:gridCol w="329184">
                  <a:extLst>
                    <a:ext uri="{9D8B030D-6E8A-4147-A177-3AD203B41FA5}">
                      <a16:colId xmlns:a16="http://schemas.microsoft.com/office/drawing/2014/main" val="2693015724"/>
                    </a:ext>
                  </a:extLst>
                </a:gridCol>
                <a:gridCol w="329184">
                  <a:extLst>
                    <a:ext uri="{9D8B030D-6E8A-4147-A177-3AD203B41FA5}">
                      <a16:colId xmlns:a16="http://schemas.microsoft.com/office/drawing/2014/main" val="1449957695"/>
                    </a:ext>
                  </a:extLst>
                </a:gridCol>
                <a:gridCol w="329184">
                  <a:extLst>
                    <a:ext uri="{9D8B030D-6E8A-4147-A177-3AD203B41FA5}">
                      <a16:colId xmlns:a16="http://schemas.microsoft.com/office/drawing/2014/main" val="172412647"/>
                    </a:ext>
                  </a:extLst>
                </a:gridCol>
                <a:gridCol w="329184">
                  <a:extLst>
                    <a:ext uri="{9D8B030D-6E8A-4147-A177-3AD203B41FA5}">
                      <a16:colId xmlns:a16="http://schemas.microsoft.com/office/drawing/2014/main" val="3794377969"/>
                    </a:ext>
                  </a:extLst>
                </a:gridCol>
                <a:gridCol w="329184">
                  <a:extLst>
                    <a:ext uri="{9D8B030D-6E8A-4147-A177-3AD203B41FA5}">
                      <a16:colId xmlns:a16="http://schemas.microsoft.com/office/drawing/2014/main" val="546320585"/>
                    </a:ext>
                  </a:extLst>
                </a:gridCol>
                <a:gridCol w="329184">
                  <a:extLst>
                    <a:ext uri="{9D8B030D-6E8A-4147-A177-3AD203B41FA5}">
                      <a16:colId xmlns:a16="http://schemas.microsoft.com/office/drawing/2014/main" val="3694404244"/>
                    </a:ext>
                  </a:extLst>
                </a:gridCol>
                <a:gridCol w="329184">
                  <a:extLst>
                    <a:ext uri="{9D8B030D-6E8A-4147-A177-3AD203B41FA5}">
                      <a16:colId xmlns:a16="http://schemas.microsoft.com/office/drawing/2014/main" val="3753597503"/>
                    </a:ext>
                  </a:extLst>
                </a:gridCol>
                <a:gridCol w="329184">
                  <a:extLst>
                    <a:ext uri="{9D8B030D-6E8A-4147-A177-3AD203B41FA5}">
                      <a16:colId xmlns:a16="http://schemas.microsoft.com/office/drawing/2014/main" val="2132991129"/>
                    </a:ext>
                  </a:extLst>
                </a:gridCol>
                <a:gridCol w="329184">
                  <a:extLst>
                    <a:ext uri="{9D8B030D-6E8A-4147-A177-3AD203B41FA5}">
                      <a16:colId xmlns:a16="http://schemas.microsoft.com/office/drawing/2014/main" val="1855944632"/>
                    </a:ext>
                  </a:extLst>
                </a:gridCol>
                <a:gridCol w="329184">
                  <a:extLst>
                    <a:ext uri="{9D8B030D-6E8A-4147-A177-3AD203B41FA5}">
                      <a16:colId xmlns:a16="http://schemas.microsoft.com/office/drawing/2014/main" val="1270004520"/>
                    </a:ext>
                  </a:extLst>
                </a:gridCol>
                <a:gridCol w="329184">
                  <a:extLst>
                    <a:ext uri="{9D8B030D-6E8A-4147-A177-3AD203B41FA5}">
                      <a16:colId xmlns:a16="http://schemas.microsoft.com/office/drawing/2014/main" val="1411384968"/>
                    </a:ext>
                  </a:extLst>
                </a:gridCol>
                <a:gridCol w="329184">
                  <a:extLst>
                    <a:ext uri="{9D8B030D-6E8A-4147-A177-3AD203B41FA5}">
                      <a16:colId xmlns:a16="http://schemas.microsoft.com/office/drawing/2014/main" val="2321502543"/>
                    </a:ext>
                  </a:extLst>
                </a:gridCol>
                <a:gridCol w="329184">
                  <a:extLst>
                    <a:ext uri="{9D8B030D-6E8A-4147-A177-3AD203B41FA5}">
                      <a16:colId xmlns:a16="http://schemas.microsoft.com/office/drawing/2014/main" val="3318072118"/>
                    </a:ext>
                  </a:extLst>
                </a:gridCol>
                <a:gridCol w="329184">
                  <a:extLst>
                    <a:ext uri="{9D8B030D-6E8A-4147-A177-3AD203B41FA5}">
                      <a16:colId xmlns:a16="http://schemas.microsoft.com/office/drawing/2014/main" val="1137402882"/>
                    </a:ext>
                  </a:extLst>
                </a:gridCol>
                <a:gridCol w="329184">
                  <a:extLst>
                    <a:ext uri="{9D8B030D-6E8A-4147-A177-3AD203B41FA5}">
                      <a16:colId xmlns:a16="http://schemas.microsoft.com/office/drawing/2014/main" val="1396080995"/>
                    </a:ext>
                  </a:extLst>
                </a:gridCol>
                <a:gridCol w="329184">
                  <a:extLst>
                    <a:ext uri="{9D8B030D-6E8A-4147-A177-3AD203B41FA5}">
                      <a16:colId xmlns:a16="http://schemas.microsoft.com/office/drawing/2014/main" val="941359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730186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- 2025-04-24 17:00:06</a:t>
                      </a:r>
                      <a:r>
                        <a:rPr kumimoji="0" lang="en-US" sz="1000" b="0" i="0" u="none" strike="noStrike" kern="1200" cap="none" spc="0" normalizeH="0" baseline="0" noProof="0">
                          <a:ln>
                            <a:noFill/>
                          </a:ln>
                          <a:solidFill>
                            <a:prstClr val="black"/>
                          </a:solidFill>
                          <a:effectLst/>
                          <a:uLnTx/>
                          <a:uFillTx/>
                          <a:latin typeface="Calibri"/>
                          <a:ea typeface="+mn-ea"/>
                          <a:cs typeface="+mn-cs"/>
                        </a:rPr>
                        <a:t>
 Last week, we celebrated an incredible milestone -- Lois Y.’s 55th work anniversary with First Insurance! A constant presence in our Claims department, Lois started as a File Clerk in 1970 before working her way up to become one of FICOH’s most experienced and seasoned adjusters. Known for her work ethic, attention to detail, and generous spirit, Lois is the kind of FICOH associate who leaves a lasting impression on everyone she works with. Mahalo Lois, for your decades of dedicated service and unwavering commitment!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https://quintly-eu-image-storage.s3.amazonaws.com/17ae3836335657ff0a83f20c7d11e5e8/7b34cae5bc1a6b450bf6dc253238fafe.jpg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70191939"/>
                  </a:ext>
                </a:extLst>
              </a:tr>
            </a:tbl>
          </a:graphicData>
        </a:graphic>
      </p:graphicFrame>
      <p:sp>
        <p:nvSpPr>
          <p:cNvPr id="4" name="Text Placeholder 3">
            <a:extLst>
              <a:ext uri="{FF2B5EF4-FFF2-40B4-BE49-F238E27FC236}">
                <a16:creationId xmlns:a16="http://schemas.microsoft.com/office/drawing/2014/main" id="{CB4AA644-B212-4A60-925A-578EC24F1E90}"/>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4114953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FC698-1852-43E7-A76E-3E3C65F31F3E}"/>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D9A239DA-8357-44C7-BE24-F3C1E02B111C}"/>
              </a:ext>
            </a:extLst>
          </p:cNvPr>
          <p:cNvGraphicFramePr>
            <a:graphicFrameLocks noGrp="1"/>
          </p:cNvGraphicFramePr>
          <p:nvPr>
            <p:ph type="tbl" sz="quarter" idx="13"/>
            <p:extLst>
              <p:ext uri="{D42A27DB-BD31-4B8C-83A1-F6EECF244321}">
                <p14:modId xmlns:p14="http://schemas.microsoft.com/office/powerpoint/2010/main" val="26542021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05434632"/>
                    </a:ext>
                  </a:extLst>
                </a:gridCol>
                <a:gridCol w="1316737">
                  <a:extLst>
                    <a:ext uri="{9D8B030D-6E8A-4147-A177-3AD203B41FA5}">
                      <a16:colId xmlns:a16="http://schemas.microsoft.com/office/drawing/2014/main" val="2576400807"/>
                    </a:ext>
                  </a:extLst>
                </a:gridCol>
                <a:gridCol w="329184">
                  <a:extLst>
                    <a:ext uri="{9D8B030D-6E8A-4147-A177-3AD203B41FA5}">
                      <a16:colId xmlns:a16="http://schemas.microsoft.com/office/drawing/2014/main" val="2411518712"/>
                    </a:ext>
                  </a:extLst>
                </a:gridCol>
                <a:gridCol w="329184">
                  <a:extLst>
                    <a:ext uri="{9D8B030D-6E8A-4147-A177-3AD203B41FA5}">
                      <a16:colId xmlns:a16="http://schemas.microsoft.com/office/drawing/2014/main" val="2837789814"/>
                    </a:ext>
                  </a:extLst>
                </a:gridCol>
                <a:gridCol w="329184">
                  <a:extLst>
                    <a:ext uri="{9D8B030D-6E8A-4147-A177-3AD203B41FA5}">
                      <a16:colId xmlns:a16="http://schemas.microsoft.com/office/drawing/2014/main" val="1118900955"/>
                    </a:ext>
                  </a:extLst>
                </a:gridCol>
                <a:gridCol w="329184">
                  <a:extLst>
                    <a:ext uri="{9D8B030D-6E8A-4147-A177-3AD203B41FA5}">
                      <a16:colId xmlns:a16="http://schemas.microsoft.com/office/drawing/2014/main" val="249852270"/>
                    </a:ext>
                  </a:extLst>
                </a:gridCol>
                <a:gridCol w="329184">
                  <a:extLst>
                    <a:ext uri="{9D8B030D-6E8A-4147-A177-3AD203B41FA5}">
                      <a16:colId xmlns:a16="http://schemas.microsoft.com/office/drawing/2014/main" val="3234291079"/>
                    </a:ext>
                  </a:extLst>
                </a:gridCol>
                <a:gridCol w="329184">
                  <a:extLst>
                    <a:ext uri="{9D8B030D-6E8A-4147-A177-3AD203B41FA5}">
                      <a16:colId xmlns:a16="http://schemas.microsoft.com/office/drawing/2014/main" val="2860214069"/>
                    </a:ext>
                  </a:extLst>
                </a:gridCol>
                <a:gridCol w="329184">
                  <a:extLst>
                    <a:ext uri="{9D8B030D-6E8A-4147-A177-3AD203B41FA5}">
                      <a16:colId xmlns:a16="http://schemas.microsoft.com/office/drawing/2014/main" val="3667020736"/>
                    </a:ext>
                  </a:extLst>
                </a:gridCol>
                <a:gridCol w="329184">
                  <a:extLst>
                    <a:ext uri="{9D8B030D-6E8A-4147-A177-3AD203B41FA5}">
                      <a16:colId xmlns:a16="http://schemas.microsoft.com/office/drawing/2014/main" val="1676217663"/>
                    </a:ext>
                  </a:extLst>
                </a:gridCol>
                <a:gridCol w="329184">
                  <a:extLst>
                    <a:ext uri="{9D8B030D-6E8A-4147-A177-3AD203B41FA5}">
                      <a16:colId xmlns:a16="http://schemas.microsoft.com/office/drawing/2014/main" val="2270450326"/>
                    </a:ext>
                  </a:extLst>
                </a:gridCol>
                <a:gridCol w="329184">
                  <a:extLst>
                    <a:ext uri="{9D8B030D-6E8A-4147-A177-3AD203B41FA5}">
                      <a16:colId xmlns:a16="http://schemas.microsoft.com/office/drawing/2014/main" val="3849338447"/>
                    </a:ext>
                  </a:extLst>
                </a:gridCol>
                <a:gridCol w="329184">
                  <a:extLst>
                    <a:ext uri="{9D8B030D-6E8A-4147-A177-3AD203B41FA5}">
                      <a16:colId xmlns:a16="http://schemas.microsoft.com/office/drawing/2014/main" val="3197912643"/>
                    </a:ext>
                  </a:extLst>
                </a:gridCol>
                <a:gridCol w="329184">
                  <a:extLst>
                    <a:ext uri="{9D8B030D-6E8A-4147-A177-3AD203B41FA5}">
                      <a16:colId xmlns:a16="http://schemas.microsoft.com/office/drawing/2014/main" val="2358804174"/>
                    </a:ext>
                  </a:extLst>
                </a:gridCol>
                <a:gridCol w="329184">
                  <a:extLst>
                    <a:ext uri="{9D8B030D-6E8A-4147-A177-3AD203B41FA5}">
                      <a16:colId xmlns:a16="http://schemas.microsoft.com/office/drawing/2014/main" val="152668454"/>
                    </a:ext>
                  </a:extLst>
                </a:gridCol>
                <a:gridCol w="329184">
                  <a:extLst>
                    <a:ext uri="{9D8B030D-6E8A-4147-A177-3AD203B41FA5}">
                      <a16:colId xmlns:a16="http://schemas.microsoft.com/office/drawing/2014/main" val="1716198327"/>
                    </a:ext>
                  </a:extLst>
                </a:gridCol>
                <a:gridCol w="329184">
                  <a:extLst>
                    <a:ext uri="{9D8B030D-6E8A-4147-A177-3AD203B41FA5}">
                      <a16:colId xmlns:a16="http://schemas.microsoft.com/office/drawing/2014/main" val="3786181058"/>
                    </a:ext>
                  </a:extLst>
                </a:gridCol>
                <a:gridCol w="329184">
                  <a:extLst>
                    <a:ext uri="{9D8B030D-6E8A-4147-A177-3AD203B41FA5}">
                      <a16:colId xmlns:a16="http://schemas.microsoft.com/office/drawing/2014/main" val="903770185"/>
                    </a:ext>
                  </a:extLst>
                </a:gridCol>
                <a:gridCol w="329184">
                  <a:extLst>
                    <a:ext uri="{9D8B030D-6E8A-4147-A177-3AD203B41FA5}">
                      <a16:colId xmlns:a16="http://schemas.microsoft.com/office/drawing/2014/main" val="3063524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13599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- 2025-04-22 17:00:05</a:t>
                      </a:r>
                      <a:r>
                        <a:rPr kumimoji="0" lang="en-US" sz="1000" b="0" i="0" u="none" strike="noStrike" kern="1200" cap="none" spc="0" normalizeH="0" baseline="0" noProof="0">
                          <a:ln>
                            <a:noFill/>
                          </a:ln>
                          <a:solidFill>
                            <a:prstClr val="black"/>
                          </a:solidFill>
                          <a:effectLst/>
                          <a:uLnTx/>
                          <a:uFillTx/>
                          <a:latin typeface="Calibri"/>
                          <a:ea typeface="+mn-ea"/>
                          <a:cs typeface="+mn-cs"/>
                        </a:rPr>
                        <a:t>
 Meet Maile F., a senior flood underwriter at FICOH who brings years of experience—and the certifications to back it up! This year, we’re celebrating 20 years of helping protect Hawaii communities from flood risks. Since joining the National Flood Insurance Program (NFIP) in 2005, FICOH has grown to become Hawaii’s largest Write-Your-Own (WYO) carrier of NFIP flood insurance. FICOH also offers private market flood solutions through Lloyd’s of London and our sister company, TM Highland. It’s dedicated professionals like Maile who make this work possible, and why we’re proud of the trusted relationships we’ve built with our agents and policyholders over the past two decades.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https://quintly-eu-image-storage.s3.amazonaws.com/17ae3836335657ff0a83f20c7d11e5e8/54de9c47abb3401b45e278068288d6b9.jpg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2228649497"/>
                  </a:ext>
                </a:extLst>
              </a:tr>
            </a:tbl>
          </a:graphicData>
        </a:graphic>
      </p:graphicFrame>
      <p:sp>
        <p:nvSpPr>
          <p:cNvPr id="4" name="Text Placeholder 3">
            <a:extLst>
              <a:ext uri="{FF2B5EF4-FFF2-40B4-BE49-F238E27FC236}">
                <a16:creationId xmlns:a16="http://schemas.microsoft.com/office/drawing/2014/main" id="{BD12E2A8-48B4-4697-82DD-8DA377562B9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055013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AC65F-B052-4268-B47E-8955AD66A3CA}"/>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4DDA5735-5DF4-4387-B0F3-9C7282A6F498}"/>
              </a:ext>
            </a:extLst>
          </p:cNvPr>
          <p:cNvGraphicFramePr>
            <a:graphicFrameLocks noGrp="1"/>
          </p:cNvGraphicFramePr>
          <p:nvPr>
            <p:ph type="tbl" sz="quarter" idx="13"/>
            <p:extLst>
              <p:ext uri="{D42A27DB-BD31-4B8C-83A1-F6EECF244321}">
                <p14:modId xmlns:p14="http://schemas.microsoft.com/office/powerpoint/2010/main" val="1373128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73741401"/>
                    </a:ext>
                  </a:extLst>
                </a:gridCol>
                <a:gridCol w="1316737">
                  <a:extLst>
                    <a:ext uri="{9D8B030D-6E8A-4147-A177-3AD203B41FA5}">
                      <a16:colId xmlns:a16="http://schemas.microsoft.com/office/drawing/2014/main" val="1154120248"/>
                    </a:ext>
                  </a:extLst>
                </a:gridCol>
                <a:gridCol w="329184">
                  <a:extLst>
                    <a:ext uri="{9D8B030D-6E8A-4147-A177-3AD203B41FA5}">
                      <a16:colId xmlns:a16="http://schemas.microsoft.com/office/drawing/2014/main" val="1471626849"/>
                    </a:ext>
                  </a:extLst>
                </a:gridCol>
                <a:gridCol w="329184">
                  <a:extLst>
                    <a:ext uri="{9D8B030D-6E8A-4147-A177-3AD203B41FA5}">
                      <a16:colId xmlns:a16="http://schemas.microsoft.com/office/drawing/2014/main" val="2315952847"/>
                    </a:ext>
                  </a:extLst>
                </a:gridCol>
                <a:gridCol w="329184">
                  <a:extLst>
                    <a:ext uri="{9D8B030D-6E8A-4147-A177-3AD203B41FA5}">
                      <a16:colId xmlns:a16="http://schemas.microsoft.com/office/drawing/2014/main" val="3491986345"/>
                    </a:ext>
                  </a:extLst>
                </a:gridCol>
                <a:gridCol w="329184">
                  <a:extLst>
                    <a:ext uri="{9D8B030D-6E8A-4147-A177-3AD203B41FA5}">
                      <a16:colId xmlns:a16="http://schemas.microsoft.com/office/drawing/2014/main" val="1261986561"/>
                    </a:ext>
                  </a:extLst>
                </a:gridCol>
                <a:gridCol w="329184">
                  <a:extLst>
                    <a:ext uri="{9D8B030D-6E8A-4147-A177-3AD203B41FA5}">
                      <a16:colId xmlns:a16="http://schemas.microsoft.com/office/drawing/2014/main" val="705314553"/>
                    </a:ext>
                  </a:extLst>
                </a:gridCol>
                <a:gridCol w="329184">
                  <a:extLst>
                    <a:ext uri="{9D8B030D-6E8A-4147-A177-3AD203B41FA5}">
                      <a16:colId xmlns:a16="http://schemas.microsoft.com/office/drawing/2014/main" val="861923201"/>
                    </a:ext>
                  </a:extLst>
                </a:gridCol>
                <a:gridCol w="329184">
                  <a:extLst>
                    <a:ext uri="{9D8B030D-6E8A-4147-A177-3AD203B41FA5}">
                      <a16:colId xmlns:a16="http://schemas.microsoft.com/office/drawing/2014/main" val="2073130579"/>
                    </a:ext>
                  </a:extLst>
                </a:gridCol>
                <a:gridCol w="329184">
                  <a:extLst>
                    <a:ext uri="{9D8B030D-6E8A-4147-A177-3AD203B41FA5}">
                      <a16:colId xmlns:a16="http://schemas.microsoft.com/office/drawing/2014/main" val="3427086185"/>
                    </a:ext>
                  </a:extLst>
                </a:gridCol>
                <a:gridCol w="329184">
                  <a:extLst>
                    <a:ext uri="{9D8B030D-6E8A-4147-A177-3AD203B41FA5}">
                      <a16:colId xmlns:a16="http://schemas.microsoft.com/office/drawing/2014/main" val="537955317"/>
                    </a:ext>
                  </a:extLst>
                </a:gridCol>
                <a:gridCol w="329184">
                  <a:extLst>
                    <a:ext uri="{9D8B030D-6E8A-4147-A177-3AD203B41FA5}">
                      <a16:colId xmlns:a16="http://schemas.microsoft.com/office/drawing/2014/main" val="2059888225"/>
                    </a:ext>
                  </a:extLst>
                </a:gridCol>
                <a:gridCol w="329184">
                  <a:extLst>
                    <a:ext uri="{9D8B030D-6E8A-4147-A177-3AD203B41FA5}">
                      <a16:colId xmlns:a16="http://schemas.microsoft.com/office/drawing/2014/main" val="3181378593"/>
                    </a:ext>
                  </a:extLst>
                </a:gridCol>
                <a:gridCol w="329184">
                  <a:extLst>
                    <a:ext uri="{9D8B030D-6E8A-4147-A177-3AD203B41FA5}">
                      <a16:colId xmlns:a16="http://schemas.microsoft.com/office/drawing/2014/main" val="2651825770"/>
                    </a:ext>
                  </a:extLst>
                </a:gridCol>
                <a:gridCol w="329184">
                  <a:extLst>
                    <a:ext uri="{9D8B030D-6E8A-4147-A177-3AD203B41FA5}">
                      <a16:colId xmlns:a16="http://schemas.microsoft.com/office/drawing/2014/main" val="2616503873"/>
                    </a:ext>
                  </a:extLst>
                </a:gridCol>
                <a:gridCol w="329184">
                  <a:extLst>
                    <a:ext uri="{9D8B030D-6E8A-4147-A177-3AD203B41FA5}">
                      <a16:colId xmlns:a16="http://schemas.microsoft.com/office/drawing/2014/main" val="3106587205"/>
                    </a:ext>
                  </a:extLst>
                </a:gridCol>
                <a:gridCol w="329184">
                  <a:extLst>
                    <a:ext uri="{9D8B030D-6E8A-4147-A177-3AD203B41FA5}">
                      <a16:colId xmlns:a16="http://schemas.microsoft.com/office/drawing/2014/main" val="3620011386"/>
                    </a:ext>
                  </a:extLst>
                </a:gridCol>
                <a:gridCol w="329184">
                  <a:extLst>
                    <a:ext uri="{9D8B030D-6E8A-4147-A177-3AD203B41FA5}">
                      <a16:colId xmlns:a16="http://schemas.microsoft.com/office/drawing/2014/main" val="1997407010"/>
                    </a:ext>
                  </a:extLst>
                </a:gridCol>
                <a:gridCol w="329184">
                  <a:extLst>
                    <a:ext uri="{9D8B030D-6E8A-4147-A177-3AD203B41FA5}">
                      <a16:colId xmlns:a16="http://schemas.microsoft.com/office/drawing/2014/main" val="2786654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610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- 2025-04-01 17:01:02</a:t>
                      </a:r>
                      <a:r>
                        <a:rPr kumimoji="0" lang="en-US" sz="1000" b="0" i="0" u="none" strike="noStrike" kern="1200" cap="none" spc="0" normalizeH="0" baseline="0" noProof="0">
                          <a:ln>
                            <a:noFill/>
                          </a:ln>
                          <a:solidFill>
                            <a:prstClr val="black"/>
                          </a:solidFill>
                          <a:effectLst/>
                          <a:uLnTx/>
                          <a:uFillTx/>
                          <a:latin typeface="Calibri"/>
                          <a:ea typeface="+mn-ea"/>
                          <a:cs typeface="+mn-cs"/>
                        </a:rPr>
                        <a:t>
 The results are in, and it’s no April Fool's joke! First Insurance has been named one of Hawaii Business Magazine's Best Places to Work for 2025 and was also recognized as the Healthiest Company in the medium employer category. 🏆
This recognition is especially meaningful because it’s based on feedback from our dedicated associates. Mahalo to #TeamFICOH for continuing to make First Insurance an exceptional place to work. #HawaiiBusiness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https://quintly-eu-image-storage.s3.amazonaws.com/17ae3836335657ff0a83f20c7d11e5e8/e0fabbe3ce2dc5ec8d20cb88e13e0017.jpg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5065394"/>
                  </a:ext>
                </a:extLst>
              </a:tr>
            </a:tbl>
          </a:graphicData>
        </a:graphic>
      </p:graphicFrame>
      <p:sp>
        <p:nvSpPr>
          <p:cNvPr id="4" name="Text Placeholder 3">
            <a:extLst>
              <a:ext uri="{FF2B5EF4-FFF2-40B4-BE49-F238E27FC236}">
                <a16:creationId xmlns:a16="http://schemas.microsoft.com/office/drawing/2014/main" id="{0D569466-40B9-42BA-A343-BD4B15BFA21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42155917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AA5C1-D2E7-4621-9532-E3BF245E268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49AF1C19-368A-4075-899C-9876D2D75592}"/>
              </a:ext>
            </a:extLst>
          </p:cNvPr>
          <p:cNvGraphicFramePr>
            <a:graphicFrameLocks noGrp="1"/>
          </p:cNvGraphicFramePr>
          <p:nvPr>
            <p:ph type="tbl" sz="quarter" idx="13"/>
            <p:extLst>
              <p:ext uri="{D42A27DB-BD31-4B8C-83A1-F6EECF244321}">
                <p14:modId xmlns:p14="http://schemas.microsoft.com/office/powerpoint/2010/main" val="1930412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882604182"/>
                    </a:ext>
                  </a:extLst>
                </a:gridCol>
                <a:gridCol w="576072">
                  <a:extLst>
                    <a:ext uri="{9D8B030D-6E8A-4147-A177-3AD203B41FA5}">
                      <a16:colId xmlns:a16="http://schemas.microsoft.com/office/drawing/2014/main" val="148465635"/>
                    </a:ext>
                  </a:extLst>
                </a:gridCol>
                <a:gridCol w="576072">
                  <a:extLst>
                    <a:ext uri="{9D8B030D-6E8A-4147-A177-3AD203B41FA5}">
                      <a16:colId xmlns:a16="http://schemas.microsoft.com/office/drawing/2014/main" val="3089899240"/>
                    </a:ext>
                  </a:extLst>
                </a:gridCol>
                <a:gridCol w="576072">
                  <a:extLst>
                    <a:ext uri="{9D8B030D-6E8A-4147-A177-3AD203B41FA5}">
                      <a16:colId xmlns:a16="http://schemas.microsoft.com/office/drawing/2014/main" val="3633212733"/>
                    </a:ext>
                  </a:extLst>
                </a:gridCol>
                <a:gridCol w="576072">
                  <a:extLst>
                    <a:ext uri="{9D8B030D-6E8A-4147-A177-3AD203B41FA5}">
                      <a16:colId xmlns:a16="http://schemas.microsoft.com/office/drawing/2014/main" val="2390960759"/>
                    </a:ext>
                  </a:extLst>
                </a:gridCol>
                <a:gridCol w="576072">
                  <a:extLst>
                    <a:ext uri="{9D8B030D-6E8A-4147-A177-3AD203B41FA5}">
                      <a16:colId xmlns:a16="http://schemas.microsoft.com/office/drawing/2014/main" val="253732801"/>
                    </a:ext>
                  </a:extLst>
                </a:gridCol>
                <a:gridCol w="576072">
                  <a:extLst>
                    <a:ext uri="{9D8B030D-6E8A-4147-A177-3AD203B41FA5}">
                      <a16:colId xmlns:a16="http://schemas.microsoft.com/office/drawing/2014/main" val="1475209530"/>
                    </a:ext>
                  </a:extLst>
                </a:gridCol>
                <a:gridCol w="576072">
                  <a:extLst>
                    <a:ext uri="{9D8B030D-6E8A-4147-A177-3AD203B41FA5}">
                      <a16:colId xmlns:a16="http://schemas.microsoft.com/office/drawing/2014/main" val="2334748717"/>
                    </a:ext>
                  </a:extLst>
                </a:gridCol>
                <a:gridCol w="576072">
                  <a:extLst>
                    <a:ext uri="{9D8B030D-6E8A-4147-A177-3AD203B41FA5}">
                      <a16:colId xmlns:a16="http://schemas.microsoft.com/office/drawing/2014/main" val="3660515002"/>
                    </a:ext>
                  </a:extLst>
                </a:gridCol>
                <a:gridCol w="576072">
                  <a:extLst>
                    <a:ext uri="{9D8B030D-6E8A-4147-A177-3AD203B41FA5}">
                      <a16:colId xmlns:a16="http://schemas.microsoft.com/office/drawing/2014/main" val="2761219741"/>
                    </a:ext>
                  </a:extLst>
                </a:gridCol>
                <a:gridCol w="576072">
                  <a:extLst>
                    <a:ext uri="{9D8B030D-6E8A-4147-A177-3AD203B41FA5}">
                      <a16:colId xmlns:a16="http://schemas.microsoft.com/office/drawing/2014/main" val="528786202"/>
                    </a:ext>
                  </a:extLst>
                </a:gridCol>
                <a:gridCol w="576072">
                  <a:extLst>
                    <a:ext uri="{9D8B030D-6E8A-4147-A177-3AD203B41FA5}">
                      <a16:colId xmlns:a16="http://schemas.microsoft.com/office/drawing/2014/main" val="2853675543"/>
                    </a:ext>
                  </a:extLst>
                </a:gridCol>
                <a:gridCol w="576072">
                  <a:extLst>
                    <a:ext uri="{9D8B030D-6E8A-4147-A177-3AD203B41FA5}">
                      <a16:colId xmlns:a16="http://schemas.microsoft.com/office/drawing/2014/main" val="9689810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33966419"/>
                  </a:ext>
                </a:extLst>
              </a:tr>
              <a:tr h="370840">
                <a:tc>
                  <a:txBody>
                    <a:bodyPr/>
                    <a:lstStyle/>
                    <a:p>
                      <a:r>
                        <a:rPr lang="en-US" sz="1000"/>
                        <a:t>1167</a:t>
                      </a:r>
                    </a:p>
                  </a:txBody>
                  <a:tcPr/>
                </a:tc>
                <a:tc>
                  <a:txBody>
                    <a:bodyPr/>
                    <a:lstStyle/>
                    <a:p>
                      <a:r>
                        <a:rPr lang="en-US" sz="1000"/>
                        <a:t>-4</a:t>
                      </a:r>
                    </a:p>
                  </a:txBody>
                  <a:tcPr/>
                </a:tc>
                <a:tc>
                  <a:txBody>
                    <a:bodyPr/>
                    <a:lstStyle/>
                    <a:p>
                      <a:r>
                        <a:rPr lang="en-US" sz="1000"/>
                        <a:t>8</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0.0107 %</a:t>
                      </a:r>
                    </a:p>
                  </a:txBody>
                  <a:tcPr/>
                </a:tc>
                <a:tc>
                  <a:txBody>
                    <a:bodyPr/>
                    <a:lstStyle/>
                    <a:p>
                      <a:r>
                        <a:rPr lang="en-US" sz="1000"/>
                        <a:t>0.0 %</a:t>
                      </a:r>
                    </a:p>
                  </a:txBody>
                  <a:tcPr/>
                </a:tc>
                <a:extLst>
                  <a:ext uri="{0D108BD9-81ED-4DB2-BD59-A6C34878D82A}">
                    <a16:rowId xmlns:a16="http://schemas.microsoft.com/office/drawing/2014/main" val="4172581643"/>
                  </a:ext>
                </a:extLst>
              </a:tr>
            </a:tbl>
          </a:graphicData>
        </a:graphic>
      </p:graphicFrame>
      <p:sp>
        <p:nvSpPr>
          <p:cNvPr id="4" name="Text Placeholder 3">
            <a:extLst>
              <a:ext uri="{FF2B5EF4-FFF2-40B4-BE49-F238E27FC236}">
                <a16:creationId xmlns:a16="http://schemas.microsoft.com/office/drawing/2014/main" id="{4B8AA90C-B928-45BA-B851-6214C9F80F25}"/>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1077334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76999-886A-44B5-881E-BBB3BB07C2BF}"/>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C76F3AB6-DA4D-4182-8272-3825802B06A5}"/>
              </a:ext>
            </a:extLst>
          </p:cNvPr>
          <p:cNvGraphicFramePr>
            <a:graphicFrameLocks noGrp="1"/>
          </p:cNvGraphicFramePr>
          <p:nvPr>
            <p:ph type="chart" sz="quarter" idx="13"/>
            <p:extLst>
              <p:ext uri="{D42A27DB-BD31-4B8C-83A1-F6EECF244321}">
                <p14:modId xmlns:p14="http://schemas.microsoft.com/office/powerpoint/2010/main" val="3634091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507ED4-7B03-4C26-BF3B-81F6725CAE07}"/>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1A7DA0F-C77D-41C7-9CCD-15A103D528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38347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27B3E-5A0A-4513-8EEF-300EC84CC701}"/>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4C2C56AF-FB68-4845-939A-17C6E661E050}"/>
              </a:ext>
            </a:extLst>
          </p:cNvPr>
          <p:cNvGraphicFramePr>
            <a:graphicFrameLocks noGrp="1"/>
          </p:cNvGraphicFramePr>
          <p:nvPr>
            <p:ph type="chart" sz="quarter" idx="13"/>
            <p:extLst>
              <p:ext uri="{D42A27DB-BD31-4B8C-83A1-F6EECF244321}">
                <p14:modId xmlns:p14="http://schemas.microsoft.com/office/powerpoint/2010/main" val="38444557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B0F632-9C7F-4F2A-AE14-455C9DACD22C}"/>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0087B6F-077A-402A-B4BD-80F2DAB0D0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588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CA622-5F80-48E2-A44C-CFC5D45A3951}"/>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99089729-9260-4255-B473-4DCF6C3B046F}"/>
              </a:ext>
            </a:extLst>
          </p:cNvPr>
          <p:cNvGraphicFramePr>
            <a:graphicFrameLocks noGrp="1"/>
          </p:cNvGraphicFramePr>
          <p:nvPr>
            <p:ph type="chart" sz="quarter" idx="13"/>
            <p:extLst>
              <p:ext uri="{D42A27DB-BD31-4B8C-83A1-F6EECF244321}">
                <p14:modId xmlns:p14="http://schemas.microsoft.com/office/powerpoint/2010/main" val="24965041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480A2F-778A-4F96-94E8-BED2DE4B5E46}"/>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E3A1A079-78E4-45D0-A5B4-74CF4ED65D5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89839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29A08-1555-4C08-9A3A-C58CF624BC4F}"/>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C84517CD-0481-4E14-938B-E82715486880}"/>
              </a:ext>
            </a:extLst>
          </p:cNvPr>
          <p:cNvGraphicFramePr>
            <a:graphicFrameLocks noGrp="1"/>
          </p:cNvGraphicFramePr>
          <p:nvPr>
            <p:ph type="tbl" sz="quarter" idx="13"/>
            <p:extLst>
              <p:ext uri="{D42A27DB-BD31-4B8C-83A1-F6EECF244321}">
                <p14:modId xmlns:p14="http://schemas.microsoft.com/office/powerpoint/2010/main" val="1310628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78928746"/>
                    </a:ext>
                  </a:extLst>
                </a:gridCol>
                <a:gridCol w="1152144">
                  <a:extLst>
                    <a:ext uri="{9D8B030D-6E8A-4147-A177-3AD203B41FA5}">
                      <a16:colId xmlns:a16="http://schemas.microsoft.com/office/drawing/2014/main" val="1111498213"/>
                    </a:ext>
                  </a:extLst>
                </a:gridCol>
                <a:gridCol w="1152144">
                  <a:extLst>
                    <a:ext uri="{9D8B030D-6E8A-4147-A177-3AD203B41FA5}">
                      <a16:colId xmlns:a16="http://schemas.microsoft.com/office/drawing/2014/main" val="1071179513"/>
                    </a:ext>
                  </a:extLst>
                </a:gridCol>
                <a:gridCol w="1152144">
                  <a:extLst>
                    <a:ext uri="{9D8B030D-6E8A-4147-A177-3AD203B41FA5}">
                      <a16:colId xmlns:a16="http://schemas.microsoft.com/office/drawing/2014/main" val="2448362053"/>
                    </a:ext>
                  </a:extLst>
                </a:gridCol>
                <a:gridCol w="1152144">
                  <a:extLst>
                    <a:ext uri="{9D8B030D-6E8A-4147-A177-3AD203B41FA5}">
                      <a16:colId xmlns:a16="http://schemas.microsoft.com/office/drawing/2014/main" val="3404002287"/>
                    </a:ext>
                  </a:extLst>
                </a:gridCol>
                <a:gridCol w="1152144">
                  <a:extLst>
                    <a:ext uri="{9D8B030D-6E8A-4147-A177-3AD203B41FA5}">
                      <a16:colId xmlns:a16="http://schemas.microsoft.com/office/drawing/2014/main" val="1092824465"/>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598544729"/>
                  </a:ext>
                </a:extLst>
              </a:tr>
              <a:tr h="370840">
                <a:tc>
                  <a:txBody>
                    <a:bodyPr/>
                    <a:lstStyle/>
                    <a:p>
                      <a:r>
                        <a:rPr lang="en-US" sz="1000" b="1"/>
                        <a:t>@FirstInsHI - 2025-04-16 12:54:50</a:t>
                      </a:r>
                      <a:r>
                        <a:rPr lang="en-US" sz="1000"/>
                        <a:t>
 Game. Set. Match! 🏓 #TeamFICOH hit the courts this weekend at the @hawaiipachealth  @ESPNHonolulu  Open Pickleball Tournament, presented @hmsahawaii. Our very own Jeff Grimmer and Leslie Kop brought home the gold medal in Mixed Doubles (Beginners). https://t.co/jZu4OLu4tp</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0.0855 %</a:t>
                      </a:r>
                    </a:p>
                  </a:txBody>
                  <a:tcPr/>
                </a:tc>
                <a:extLst>
                  <a:ext uri="{0D108BD9-81ED-4DB2-BD59-A6C34878D82A}">
                    <a16:rowId xmlns:a16="http://schemas.microsoft.com/office/drawing/2014/main" val="1552202362"/>
                  </a:ext>
                </a:extLst>
              </a:tr>
              <a:tr h="370840">
                <a:tc>
                  <a:txBody>
                    <a:bodyPr/>
                    <a:lstStyle/>
                    <a:p>
                      <a:r>
                        <a:rPr lang="en-US" sz="1000" b="1"/>
                        <a:t>@FirstInsHI - 2025-04-01 16:48:39</a:t>
                      </a:r>
                      <a:r>
                        <a:rPr lang="en-US" sz="1000"/>
                        <a:t>
 The results are in, and it’s no April Fool's joke! First Insurance has been named one of @hawaiibusiness Best Places to Work for 2025 and was also recognized as the Healthiest Company in the medium employer category. 🏆#HawaiiBusiness https://t.co/LjETyhP8Tr</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050095516"/>
                  </a:ext>
                </a:extLst>
              </a:tr>
              <a:tr h="370840">
                <a:tc>
                  <a:txBody>
                    <a:bodyPr/>
                    <a:lstStyle/>
                    <a:p>
                      <a:r>
                        <a:rPr lang="en-US" sz="1000" b="1"/>
                        <a:t>@FirstInsHI - 2025-04-10 15:30:58</a:t>
                      </a:r>
                      <a:r>
                        <a:rPr lang="en-US" sz="1000"/>
                        <a:t>
 For nearly 20 years, FICOH has partnered with @HawaiiMOW to help ensure Oahu kūpuna and individuals with disabilities receive hot, nutritious meals delivered right to their door. The best part? The personal connections we make while checking in on those we serve. #TeamFICOH https://t.co/Dj8MExOsAs</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1051367217"/>
                  </a:ext>
                </a:extLst>
              </a:tr>
            </a:tbl>
          </a:graphicData>
        </a:graphic>
      </p:graphicFrame>
      <p:sp>
        <p:nvSpPr>
          <p:cNvPr id="4" name="Text Placeholder 3">
            <a:extLst>
              <a:ext uri="{FF2B5EF4-FFF2-40B4-BE49-F238E27FC236}">
                <a16:creationId xmlns:a16="http://schemas.microsoft.com/office/drawing/2014/main" id="{8E7EEC01-671A-47D1-8AED-85BCB9B58A49}"/>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698090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632C9-728D-4F8D-8B48-28CB8BC0FBC6}"/>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83F41853-CCC4-45C2-B792-EEF9F8DD941F}"/>
              </a:ext>
            </a:extLst>
          </p:cNvPr>
          <p:cNvGraphicFramePr>
            <a:graphicFrameLocks noGrp="1"/>
          </p:cNvGraphicFramePr>
          <p:nvPr>
            <p:ph type="tbl" sz="quarter" idx="13"/>
            <p:extLst>
              <p:ext uri="{D42A27DB-BD31-4B8C-83A1-F6EECF244321}">
                <p14:modId xmlns:p14="http://schemas.microsoft.com/office/powerpoint/2010/main" val="3422401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961810092"/>
                    </a:ext>
                  </a:extLst>
                </a:gridCol>
                <a:gridCol w="576072">
                  <a:extLst>
                    <a:ext uri="{9D8B030D-6E8A-4147-A177-3AD203B41FA5}">
                      <a16:colId xmlns:a16="http://schemas.microsoft.com/office/drawing/2014/main" val="1312455809"/>
                    </a:ext>
                  </a:extLst>
                </a:gridCol>
                <a:gridCol w="576072">
                  <a:extLst>
                    <a:ext uri="{9D8B030D-6E8A-4147-A177-3AD203B41FA5}">
                      <a16:colId xmlns:a16="http://schemas.microsoft.com/office/drawing/2014/main" val="3117601402"/>
                    </a:ext>
                  </a:extLst>
                </a:gridCol>
                <a:gridCol w="576072">
                  <a:extLst>
                    <a:ext uri="{9D8B030D-6E8A-4147-A177-3AD203B41FA5}">
                      <a16:colId xmlns:a16="http://schemas.microsoft.com/office/drawing/2014/main" val="2537871600"/>
                    </a:ext>
                  </a:extLst>
                </a:gridCol>
                <a:gridCol w="576072">
                  <a:extLst>
                    <a:ext uri="{9D8B030D-6E8A-4147-A177-3AD203B41FA5}">
                      <a16:colId xmlns:a16="http://schemas.microsoft.com/office/drawing/2014/main" val="2273273573"/>
                    </a:ext>
                  </a:extLst>
                </a:gridCol>
                <a:gridCol w="576072">
                  <a:extLst>
                    <a:ext uri="{9D8B030D-6E8A-4147-A177-3AD203B41FA5}">
                      <a16:colId xmlns:a16="http://schemas.microsoft.com/office/drawing/2014/main" val="936245662"/>
                    </a:ext>
                  </a:extLst>
                </a:gridCol>
                <a:gridCol w="576072">
                  <a:extLst>
                    <a:ext uri="{9D8B030D-6E8A-4147-A177-3AD203B41FA5}">
                      <a16:colId xmlns:a16="http://schemas.microsoft.com/office/drawing/2014/main" val="268462140"/>
                    </a:ext>
                  </a:extLst>
                </a:gridCol>
                <a:gridCol w="576072">
                  <a:extLst>
                    <a:ext uri="{9D8B030D-6E8A-4147-A177-3AD203B41FA5}">
                      <a16:colId xmlns:a16="http://schemas.microsoft.com/office/drawing/2014/main" val="3166429096"/>
                    </a:ext>
                  </a:extLst>
                </a:gridCol>
                <a:gridCol w="576072">
                  <a:extLst>
                    <a:ext uri="{9D8B030D-6E8A-4147-A177-3AD203B41FA5}">
                      <a16:colId xmlns:a16="http://schemas.microsoft.com/office/drawing/2014/main" val="1788261971"/>
                    </a:ext>
                  </a:extLst>
                </a:gridCol>
                <a:gridCol w="576072">
                  <a:extLst>
                    <a:ext uri="{9D8B030D-6E8A-4147-A177-3AD203B41FA5}">
                      <a16:colId xmlns:a16="http://schemas.microsoft.com/office/drawing/2014/main" val="273749538"/>
                    </a:ext>
                  </a:extLst>
                </a:gridCol>
                <a:gridCol w="576072">
                  <a:extLst>
                    <a:ext uri="{9D8B030D-6E8A-4147-A177-3AD203B41FA5}">
                      <a16:colId xmlns:a16="http://schemas.microsoft.com/office/drawing/2014/main" val="633621211"/>
                    </a:ext>
                  </a:extLst>
                </a:gridCol>
                <a:gridCol w="576072">
                  <a:extLst>
                    <a:ext uri="{9D8B030D-6E8A-4147-A177-3AD203B41FA5}">
                      <a16:colId xmlns:a16="http://schemas.microsoft.com/office/drawing/2014/main" val="2163065164"/>
                    </a:ext>
                  </a:extLst>
                </a:gridCol>
                <a:gridCol w="576072">
                  <a:extLst>
                    <a:ext uri="{9D8B030D-6E8A-4147-A177-3AD203B41FA5}">
                      <a16:colId xmlns:a16="http://schemas.microsoft.com/office/drawing/2014/main" val="4205902902"/>
                    </a:ext>
                  </a:extLst>
                </a:gridCol>
                <a:gridCol w="576072">
                  <a:extLst>
                    <a:ext uri="{9D8B030D-6E8A-4147-A177-3AD203B41FA5}">
                      <a16:colId xmlns:a16="http://schemas.microsoft.com/office/drawing/2014/main" val="276571912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596663076"/>
                  </a:ext>
                </a:extLst>
              </a:tr>
              <a:tr h="370840">
                <a:tc>
                  <a:txBody>
                    <a:bodyPr/>
                    <a:lstStyle/>
                    <a:p>
                      <a:r>
                        <a:rPr lang="en-US" sz="1000"/>
                        <a:t>4846</a:t>
                      </a:r>
                    </a:p>
                  </a:txBody>
                  <a:tcPr/>
                </a:tc>
                <a:tc>
                  <a:txBody>
                    <a:bodyPr/>
                    <a:lstStyle/>
                    <a:p>
                      <a:r>
                        <a:rPr lang="en-US" sz="1000"/>
                        <a:t>42</a:t>
                      </a:r>
                    </a:p>
                  </a:txBody>
                  <a:tcPr/>
                </a:tc>
                <a:tc>
                  <a:txBody>
                    <a:bodyPr/>
                    <a:lstStyle/>
                    <a:p>
                      <a:r>
                        <a:rPr lang="en-US" sz="1000"/>
                        <a:t>10</a:t>
                      </a:r>
                    </a:p>
                  </a:txBody>
                  <a:tcPr/>
                </a:tc>
                <a:tc>
                  <a:txBody>
                    <a:bodyPr/>
                    <a:lstStyle/>
                    <a:p>
                      <a:r>
                        <a:rPr lang="en-US" sz="1000"/>
                        <a:t>546</a:t>
                      </a:r>
                    </a:p>
                  </a:txBody>
                  <a:tcPr/>
                </a:tc>
                <a:tc>
                  <a:txBody>
                    <a:bodyPr/>
                    <a:lstStyle/>
                    <a:p>
                      <a:r>
                        <a:rPr lang="en-US" sz="1000"/>
                        <a:t>54.6</a:t>
                      </a:r>
                    </a:p>
                  </a:txBody>
                  <a:tcPr/>
                </a:tc>
                <a:tc>
                  <a:txBody>
                    <a:bodyPr/>
                    <a:lstStyle/>
                    <a:p>
                      <a:r>
                        <a:rPr lang="en-US" sz="1000"/>
                        <a:t>44</a:t>
                      </a:r>
                    </a:p>
                  </a:txBody>
                  <a:tcPr/>
                </a:tc>
                <a:tc>
                  <a:txBody>
                    <a:bodyPr/>
                    <a:lstStyle/>
                    <a:p>
                      <a:r>
                        <a:rPr lang="en-US" sz="1000"/>
                        <a:t>2</a:t>
                      </a:r>
                    </a:p>
                  </a:txBody>
                  <a:tcPr/>
                </a:tc>
                <a:tc>
                  <a:txBody>
                    <a:bodyPr/>
                    <a:lstStyle/>
                    <a:p>
                      <a:r>
                        <a:rPr lang="en-US" sz="1000"/>
                        <a:t>0.2</a:t>
                      </a:r>
                    </a:p>
                  </a:txBody>
                  <a:tcPr/>
                </a:tc>
                <a:tc>
                  <a:txBody>
                    <a:bodyPr/>
                    <a:lstStyle/>
                    <a:p>
                      <a:r>
                        <a:rPr lang="en-US" sz="1000"/>
                        <a:t>1458</a:t>
                      </a:r>
                    </a:p>
                  </a:txBody>
                  <a:tcPr/>
                </a:tc>
                <a:tc>
                  <a:txBody>
                    <a:bodyPr/>
                    <a:lstStyle/>
                    <a:p>
                      <a:r>
                        <a:rPr lang="en-US" sz="1000"/>
                        <a:t>145.8</a:t>
                      </a:r>
                    </a:p>
                  </a:txBody>
                  <a:tcPr/>
                </a:tc>
                <a:tc>
                  <a:txBody>
                    <a:bodyPr/>
                    <a:lstStyle/>
                    <a:p>
                      <a:r>
                        <a:rPr lang="en-US" sz="1000"/>
                        <a:t>11725</a:t>
                      </a:r>
                    </a:p>
                  </a:txBody>
                  <a:tcPr/>
                </a:tc>
                <a:tc>
                  <a:txBody>
                    <a:bodyPr/>
                    <a:lstStyle/>
                    <a:p>
                      <a:r>
                        <a:rPr lang="en-US" sz="1000"/>
                        <a:t>1172.5</a:t>
                      </a:r>
                    </a:p>
                  </a:txBody>
                  <a:tcPr/>
                </a:tc>
                <a:tc>
                  <a:txBody>
                    <a:bodyPr/>
                    <a:lstStyle/>
                    <a:p>
                      <a:r>
                        <a:rPr lang="en-US" sz="1000"/>
                        <a:t>15.74726881818 %</a:t>
                      </a:r>
                    </a:p>
                  </a:txBody>
                  <a:tcPr/>
                </a:tc>
                <a:tc>
                  <a:txBody>
                    <a:bodyPr/>
                    <a:lstStyle/>
                    <a:p>
                      <a:r>
                        <a:rPr lang="en-US" sz="1000"/>
                        <a:t>741</a:t>
                      </a:r>
                    </a:p>
                  </a:txBody>
                  <a:tcPr/>
                </a:tc>
                <a:extLst>
                  <a:ext uri="{0D108BD9-81ED-4DB2-BD59-A6C34878D82A}">
                    <a16:rowId xmlns:a16="http://schemas.microsoft.com/office/drawing/2014/main" val="1298277812"/>
                  </a:ext>
                </a:extLst>
              </a:tr>
            </a:tbl>
          </a:graphicData>
        </a:graphic>
      </p:graphicFrame>
      <p:sp>
        <p:nvSpPr>
          <p:cNvPr id="4" name="Text Placeholder 3">
            <a:extLst>
              <a:ext uri="{FF2B5EF4-FFF2-40B4-BE49-F238E27FC236}">
                <a16:creationId xmlns:a16="http://schemas.microsoft.com/office/drawing/2014/main" id="{217CBD7D-9945-42A3-87CC-25AF571FA46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8176044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EF7523-D46E-45E9-BD03-6ACD0324ADC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A17E3566-0FDA-4372-BA32-CA3256C594DA}"/>
              </a:ext>
            </a:extLst>
          </p:cNvPr>
          <p:cNvGraphicFramePr>
            <a:graphicFrameLocks noGrp="1"/>
          </p:cNvGraphicFramePr>
          <p:nvPr>
            <p:ph type="chart" sz="quarter" idx="13"/>
            <p:extLst>
              <p:ext uri="{D42A27DB-BD31-4B8C-83A1-F6EECF244321}">
                <p14:modId xmlns:p14="http://schemas.microsoft.com/office/powerpoint/2010/main" val="37415139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15C23F-4446-4923-8A8C-4A011681F5AA}"/>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68DCA9AC-49AE-486A-87CE-9337908789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74111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D5DDF-2984-430B-BB6B-1C921CD4CE5B}"/>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358605EE-B4FE-4DC6-8F11-C1D6FCD94DAC}"/>
              </a:ext>
            </a:extLst>
          </p:cNvPr>
          <p:cNvGraphicFramePr>
            <a:graphicFrameLocks noGrp="1"/>
          </p:cNvGraphicFramePr>
          <p:nvPr>
            <p:ph type="chart" sz="quarter" idx="13"/>
            <p:extLst>
              <p:ext uri="{D42A27DB-BD31-4B8C-83A1-F6EECF244321}">
                <p14:modId xmlns:p14="http://schemas.microsoft.com/office/powerpoint/2010/main" val="17250919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A7F86E-3FE7-45FE-899C-C8CFA4328581}"/>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B88BC089-C9F2-420D-B705-AB9B850516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788069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D8B62-E74C-4A70-9D34-897BFE84BB8C}"/>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37BD5FFA-5F69-40C3-B761-2A00F28B5B16}"/>
              </a:ext>
            </a:extLst>
          </p:cNvPr>
          <p:cNvGraphicFramePr>
            <a:graphicFrameLocks noGrp="1"/>
          </p:cNvGraphicFramePr>
          <p:nvPr>
            <p:ph type="chart" sz="quarter" idx="13"/>
            <p:extLst>
              <p:ext uri="{D42A27DB-BD31-4B8C-83A1-F6EECF244321}">
                <p14:modId xmlns:p14="http://schemas.microsoft.com/office/powerpoint/2010/main" val="1390076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6AAB01-4855-4599-85AC-F355F510A06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11D36C78-DB62-4664-B335-E6743D28EC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20446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A6FB9-23A4-4C7E-A482-269AE4876159}"/>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7C86DBCA-30DE-4500-BC99-12E10AC729F1}"/>
              </a:ext>
            </a:extLst>
          </p:cNvPr>
          <p:cNvGraphicFramePr>
            <a:graphicFrameLocks noGrp="1"/>
          </p:cNvGraphicFramePr>
          <p:nvPr>
            <p:ph type="chart" sz="quarter" idx="13"/>
            <p:extLst>
              <p:ext uri="{D42A27DB-BD31-4B8C-83A1-F6EECF244321}">
                <p14:modId xmlns:p14="http://schemas.microsoft.com/office/powerpoint/2010/main" val="27027441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9C61A8-70F0-4982-A441-F1FFC871778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4CFFF22A-9E53-49A7-AC14-DF623396E4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4446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0E76A-3464-4781-B9AA-77B57EC67E7C}"/>
              </a:ext>
            </a:extLst>
          </p:cNvPr>
          <p:cNvSpPr>
            <a:spLocks noGrp="1"/>
          </p:cNvSpPr>
          <p:nvPr>
            <p:ph type="title"/>
          </p:nvPr>
        </p:nvSpPr>
        <p:spPr/>
        <p:txBody>
          <a:bodyPr/>
          <a:lstStyle/>
          <a:p>
            <a:r>
              <a:rPr lang="en-US"/>
              <a:t>LinkedIn Posts Table | FICOH</a:t>
            </a:r>
          </a:p>
        </p:txBody>
      </p:sp>
      <p:graphicFrame>
        <p:nvGraphicFramePr>
          <p:cNvPr id="5" name="Table Placeholder 4">
            <a:extLst>
              <a:ext uri="{FF2B5EF4-FFF2-40B4-BE49-F238E27FC236}">
                <a16:creationId xmlns:a16="http://schemas.microsoft.com/office/drawing/2014/main" id="{FA6E2660-CFA9-4AC4-8E1A-53F06B0D397C}"/>
              </a:ext>
            </a:extLst>
          </p:cNvPr>
          <p:cNvGraphicFramePr>
            <a:graphicFrameLocks noGrp="1"/>
          </p:cNvGraphicFramePr>
          <p:nvPr>
            <p:ph type="tbl" sz="quarter" idx="13"/>
            <p:extLst>
              <p:ext uri="{D42A27DB-BD31-4B8C-83A1-F6EECF244321}">
                <p14:modId xmlns:p14="http://schemas.microsoft.com/office/powerpoint/2010/main" val="26960650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084027763"/>
                    </a:ext>
                  </a:extLst>
                </a:gridCol>
                <a:gridCol w="905256">
                  <a:extLst>
                    <a:ext uri="{9D8B030D-6E8A-4147-A177-3AD203B41FA5}">
                      <a16:colId xmlns:a16="http://schemas.microsoft.com/office/drawing/2014/main" val="2663530313"/>
                    </a:ext>
                  </a:extLst>
                </a:gridCol>
                <a:gridCol w="576072">
                  <a:extLst>
                    <a:ext uri="{9D8B030D-6E8A-4147-A177-3AD203B41FA5}">
                      <a16:colId xmlns:a16="http://schemas.microsoft.com/office/drawing/2014/main" val="3347627292"/>
                    </a:ext>
                  </a:extLst>
                </a:gridCol>
                <a:gridCol w="576072">
                  <a:extLst>
                    <a:ext uri="{9D8B030D-6E8A-4147-A177-3AD203B41FA5}">
                      <a16:colId xmlns:a16="http://schemas.microsoft.com/office/drawing/2014/main" val="1913592188"/>
                    </a:ext>
                  </a:extLst>
                </a:gridCol>
                <a:gridCol w="576072">
                  <a:extLst>
                    <a:ext uri="{9D8B030D-6E8A-4147-A177-3AD203B41FA5}">
                      <a16:colId xmlns:a16="http://schemas.microsoft.com/office/drawing/2014/main" val="4039264122"/>
                    </a:ext>
                  </a:extLst>
                </a:gridCol>
                <a:gridCol w="576072">
                  <a:extLst>
                    <a:ext uri="{9D8B030D-6E8A-4147-A177-3AD203B41FA5}">
                      <a16:colId xmlns:a16="http://schemas.microsoft.com/office/drawing/2014/main" val="1169507320"/>
                    </a:ext>
                  </a:extLst>
                </a:gridCol>
                <a:gridCol w="576072">
                  <a:extLst>
                    <a:ext uri="{9D8B030D-6E8A-4147-A177-3AD203B41FA5}">
                      <a16:colId xmlns:a16="http://schemas.microsoft.com/office/drawing/2014/main" val="2935306417"/>
                    </a:ext>
                  </a:extLst>
                </a:gridCol>
                <a:gridCol w="576072">
                  <a:extLst>
                    <a:ext uri="{9D8B030D-6E8A-4147-A177-3AD203B41FA5}">
                      <a16:colId xmlns:a16="http://schemas.microsoft.com/office/drawing/2014/main" val="1954714998"/>
                    </a:ext>
                  </a:extLst>
                </a:gridCol>
                <a:gridCol w="576072">
                  <a:extLst>
                    <a:ext uri="{9D8B030D-6E8A-4147-A177-3AD203B41FA5}">
                      <a16:colId xmlns:a16="http://schemas.microsoft.com/office/drawing/2014/main" val="3073879761"/>
                    </a:ext>
                  </a:extLst>
                </a:gridCol>
                <a:gridCol w="576072">
                  <a:extLst>
                    <a:ext uri="{9D8B030D-6E8A-4147-A177-3AD203B41FA5}">
                      <a16:colId xmlns:a16="http://schemas.microsoft.com/office/drawing/2014/main" val="2274766203"/>
                    </a:ext>
                  </a:extLst>
                </a:gridCol>
                <a:gridCol w="576072">
                  <a:extLst>
                    <a:ext uri="{9D8B030D-6E8A-4147-A177-3AD203B41FA5}">
                      <a16:colId xmlns:a16="http://schemas.microsoft.com/office/drawing/2014/main" val="2011866464"/>
                    </a:ext>
                  </a:extLst>
                </a:gridCol>
              </a:tblGrid>
              <a:tr h="370840">
                <a:tc>
                  <a:txBody>
                    <a:bodyPr/>
                    <a:lstStyle/>
                    <a:p>
                      <a:r>
                        <a:rPr lang="en-US" sz="1000"/>
                        <a:t>Post</a:t>
                      </a:r>
                    </a:p>
                  </a:txBody>
                  <a:tcPr/>
                </a:tc>
                <a:tc>
                  <a:txBody>
                    <a:bodyPr/>
                    <a:lstStyle/>
                    <a:p>
                      <a:r>
                        <a:rPr lang="en-US" sz="1000"/>
                        <a:t>Punlished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2995756017"/>
                  </a:ext>
                </a:extLst>
              </a:tr>
              <a:tr h="370840">
                <a:tc>
                  <a:txBody>
                    <a:bodyPr/>
                    <a:lstStyle/>
                    <a:p>
                      <a:r>
                        <a:rPr lang="en-US" sz="1000"/>
                        <a:t>04/15/2025 15:19:07</a:t>
                      </a:r>
                    </a:p>
                  </a:txBody>
                  <a:tcPr/>
                </a:tc>
                <a:tc>
                  <a:txBody>
                    <a:bodyPr/>
                    <a:lstStyle/>
                    <a:p>
                      <a:r>
                        <a:rPr lang="en-US" sz="1000"/>
                        <a:t>04/15/2025 15:19:07</a:t>
                      </a:r>
                    </a:p>
                  </a:txBody>
                  <a:tcPr/>
                </a:tc>
                <a:tc>
                  <a:txBody>
                    <a:bodyPr/>
                    <a:lstStyle/>
                    <a:p>
                      <a:r>
                        <a:rPr lang="en-US" sz="1000"/>
                        <a:t>Gallery</a:t>
                      </a:r>
                    </a:p>
                  </a:txBody>
                  <a:tcPr/>
                </a:tc>
                <a:tc>
                  <a:txBody>
                    <a:bodyPr/>
                    <a:lstStyle/>
                    <a:p>
                      <a:r>
                        <a:rPr lang="en-US" sz="1000"/>
                        <a:t>112</a:t>
                      </a:r>
                    </a:p>
                  </a:txBody>
                  <a:tcPr/>
                </a:tc>
                <a:tc>
                  <a:txBody>
                    <a:bodyPr/>
                    <a:lstStyle/>
                    <a:p>
                      <a:r>
                        <a:rPr lang="en-US" sz="1000"/>
                        <a:t>10</a:t>
                      </a:r>
                    </a:p>
                  </a:txBody>
                  <a:tcPr/>
                </a:tc>
                <a:tc>
                  <a:txBody>
                    <a:bodyPr/>
                    <a:lstStyle/>
                    <a:p>
                      <a:r>
                        <a:rPr lang="en-US" sz="1000"/>
                        <a:t>1</a:t>
                      </a:r>
                    </a:p>
                  </a:txBody>
                  <a:tcPr/>
                </a:tc>
                <a:tc>
                  <a:txBody>
                    <a:bodyPr/>
                    <a:lstStyle/>
                    <a:p>
                      <a:r>
                        <a:rPr lang="en-US" sz="1000"/>
                        <a:t>553</a:t>
                      </a:r>
                    </a:p>
                  </a:txBody>
                  <a:tcPr/>
                </a:tc>
                <a:tc>
                  <a:txBody>
                    <a:bodyPr/>
                    <a:lstStyle/>
                    <a:p>
                      <a:r>
                        <a:rPr lang="en-US" sz="1000"/>
                        <a:t>29.404088734232 %</a:t>
                      </a:r>
                    </a:p>
                  </a:txBody>
                  <a:tcPr/>
                </a:tc>
                <a:tc>
                  <a:txBody>
                    <a:bodyPr/>
                    <a:lstStyle/>
                    <a:p>
                      <a:r>
                        <a:rPr lang="en-US" sz="1000"/>
                        <a:t>2299</a:t>
                      </a:r>
                    </a:p>
                  </a:txBody>
                  <a:tcPr/>
                </a:tc>
                <a:tc>
                  <a:txBody>
                    <a:bodyPr/>
                    <a:lstStyle/>
                    <a:p>
                      <a:r>
                        <a:rPr lang="en-US" sz="1000"/>
                        <a:t>1227</a:t>
                      </a:r>
                    </a:p>
                  </a:txBody>
                  <a:tcPr/>
                </a:tc>
                <a:tc>
                  <a:txBody>
                    <a:bodyPr/>
                    <a:lstStyle/>
                    <a:p>
                      <a:r>
                        <a:rPr lang="en-US" sz="1000"/>
                        <a:t>n/a</a:t>
                      </a:r>
                    </a:p>
                  </a:txBody>
                  <a:tcPr/>
                </a:tc>
                <a:extLst>
                  <a:ext uri="{0D108BD9-81ED-4DB2-BD59-A6C34878D82A}">
                    <a16:rowId xmlns:a16="http://schemas.microsoft.com/office/drawing/2014/main" val="2662068616"/>
                  </a:ext>
                </a:extLst>
              </a:tr>
              <a:tr h="370840">
                <a:tc>
                  <a:txBody>
                    <a:bodyPr/>
                    <a:lstStyle/>
                    <a:p>
                      <a:r>
                        <a:rPr lang="en-US" sz="1000"/>
                        <a:t>04/01/2025 16:49:48</a:t>
                      </a:r>
                    </a:p>
                  </a:txBody>
                  <a:tcPr/>
                </a:tc>
                <a:tc>
                  <a:txBody>
                    <a:bodyPr/>
                    <a:lstStyle/>
                    <a:p>
                      <a:r>
                        <a:rPr lang="en-US" sz="1000"/>
                        <a:t>04/01/2025 16:49:48</a:t>
                      </a:r>
                    </a:p>
                  </a:txBody>
                  <a:tcPr/>
                </a:tc>
                <a:tc>
                  <a:txBody>
                    <a:bodyPr/>
                    <a:lstStyle/>
                    <a:p>
                      <a:r>
                        <a:rPr lang="en-US" sz="1000"/>
                        <a:t>Gallery</a:t>
                      </a:r>
                    </a:p>
                  </a:txBody>
                  <a:tcPr/>
                </a:tc>
                <a:tc>
                  <a:txBody>
                    <a:bodyPr/>
                    <a:lstStyle/>
                    <a:p>
                      <a:r>
                        <a:rPr lang="en-US" sz="1000"/>
                        <a:t>80</a:t>
                      </a:r>
                    </a:p>
                  </a:txBody>
                  <a:tcPr/>
                </a:tc>
                <a:tc>
                  <a:txBody>
                    <a:bodyPr/>
                    <a:lstStyle/>
                    <a:p>
                      <a:r>
                        <a:rPr lang="en-US" sz="1000"/>
                        <a:t>8</a:t>
                      </a:r>
                    </a:p>
                  </a:txBody>
                  <a:tcPr/>
                </a:tc>
                <a:tc>
                  <a:txBody>
                    <a:bodyPr/>
                    <a:lstStyle/>
                    <a:p>
                      <a:r>
                        <a:rPr lang="en-US" sz="1000"/>
                        <a:t>1</a:t>
                      </a:r>
                    </a:p>
                  </a:txBody>
                  <a:tcPr/>
                </a:tc>
                <a:tc>
                  <a:txBody>
                    <a:bodyPr/>
                    <a:lstStyle/>
                    <a:p>
                      <a:r>
                        <a:rPr lang="en-US" sz="1000"/>
                        <a:t>214</a:t>
                      </a:r>
                    </a:p>
                  </a:txBody>
                  <a:tcPr/>
                </a:tc>
                <a:tc>
                  <a:txBody>
                    <a:bodyPr/>
                    <a:lstStyle/>
                    <a:p>
                      <a:r>
                        <a:rPr lang="en-US" sz="1000"/>
                        <a:t>22.971948445792 %</a:t>
                      </a:r>
                    </a:p>
                  </a:txBody>
                  <a:tcPr/>
                </a:tc>
                <a:tc>
                  <a:txBody>
                    <a:bodyPr/>
                    <a:lstStyle/>
                    <a:p>
                      <a:r>
                        <a:rPr lang="en-US" sz="1000"/>
                        <a:t>1319</a:t>
                      </a:r>
                    </a:p>
                  </a:txBody>
                  <a:tcPr/>
                </a:tc>
                <a:tc>
                  <a:txBody>
                    <a:bodyPr/>
                    <a:lstStyle/>
                    <a:p>
                      <a:r>
                        <a:rPr lang="en-US" sz="1000"/>
                        <a:t>591</a:t>
                      </a:r>
                    </a:p>
                  </a:txBody>
                  <a:tcPr/>
                </a:tc>
                <a:tc>
                  <a:txBody>
                    <a:bodyPr/>
                    <a:lstStyle/>
                    <a:p>
                      <a:r>
                        <a:rPr lang="en-US" sz="1000"/>
                        <a:t>n/a</a:t>
                      </a:r>
                    </a:p>
                  </a:txBody>
                  <a:tcPr/>
                </a:tc>
                <a:extLst>
                  <a:ext uri="{0D108BD9-81ED-4DB2-BD59-A6C34878D82A}">
                    <a16:rowId xmlns:a16="http://schemas.microsoft.com/office/drawing/2014/main" val="793019422"/>
                  </a:ext>
                </a:extLst>
              </a:tr>
              <a:tr h="370840">
                <a:tc>
                  <a:txBody>
                    <a:bodyPr/>
                    <a:lstStyle/>
                    <a:p>
                      <a:r>
                        <a:rPr lang="en-US" sz="1000"/>
                        <a:t>04/22/2025 13:45:46</a:t>
                      </a:r>
                    </a:p>
                  </a:txBody>
                  <a:tcPr/>
                </a:tc>
                <a:tc>
                  <a:txBody>
                    <a:bodyPr/>
                    <a:lstStyle/>
                    <a:p>
                      <a:r>
                        <a:rPr lang="en-US" sz="1000"/>
                        <a:t>04/22/2025 13:45:46</a:t>
                      </a:r>
                    </a:p>
                  </a:txBody>
                  <a:tcPr/>
                </a:tc>
                <a:tc>
                  <a:txBody>
                    <a:bodyPr/>
                    <a:lstStyle/>
                    <a:p>
                      <a:r>
                        <a:rPr lang="en-US" sz="1000"/>
                        <a:t>Image</a:t>
                      </a:r>
                    </a:p>
                  </a:txBody>
                  <a:tcPr/>
                </a:tc>
                <a:tc>
                  <a:txBody>
                    <a:bodyPr/>
                    <a:lstStyle/>
                    <a:p>
                      <a:r>
                        <a:rPr lang="en-US" sz="1000"/>
                        <a:t>68</a:t>
                      </a:r>
                    </a:p>
                  </a:txBody>
                  <a:tcPr/>
                </a:tc>
                <a:tc>
                  <a:txBody>
                    <a:bodyPr/>
                    <a:lstStyle/>
                    <a:p>
                      <a:r>
                        <a:rPr lang="en-US" sz="1000"/>
                        <a:t>7</a:t>
                      </a:r>
                    </a:p>
                  </a:txBody>
                  <a:tcPr/>
                </a:tc>
                <a:tc>
                  <a:txBody>
                    <a:bodyPr/>
                    <a:lstStyle/>
                    <a:p>
                      <a:r>
                        <a:rPr lang="en-US" sz="1000"/>
                        <a:t>0</a:t>
                      </a:r>
                    </a:p>
                  </a:txBody>
                  <a:tcPr/>
                </a:tc>
                <a:tc>
                  <a:txBody>
                    <a:bodyPr/>
                    <a:lstStyle/>
                    <a:p>
                      <a:r>
                        <a:rPr lang="en-US" sz="1000"/>
                        <a:t>61</a:t>
                      </a:r>
                    </a:p>
                  </a:txBody>
                  <a:tcPr/>
                </a:tc>
                <a:tc>
                  <a:txBody>
                    <a:bodyPr/>
                    <a:lstStyle/>
                    <a:p>
                      <a:r>
                        <a:rPr lang="en-US" sz="1000"/>
                        <a:t>11.457455770851 %</a:t>
                      </a:r>
                    </a:p>
                  </a:txBody>
                  <a:tcPr/>
                </a:tc>
                <a:tc>
                  <a:txBody>
                    <a:bodyPr/>
                    <a:lstStyle/>
                    <a:p>
                      <a:r>
                        <a:rPr lang="en-US" sz="1000"/>
                        <a:t>1187</a:t>
                      </a:r>
                    </a:p>
                  </a:txBody>
                  <a:tcPr/>
                </a:tc>
                <a:tc>
                  <a:txBody>
                    <a:bodyPr/>
                    <a:lstStyle/>
                    <a:p>
                      <a:r>
                        <a:rPr lang="en-US" sz="1000"/>
                        <a:t>708</a:t>
                      </a:r>
                    </a:p>
                  </a:txBody>
                  <a:tcPr/>
                </a:tc>
                <a:tc>
                  <a:txBody>
                    <a:bodyPr/>
                    <a:lstStyle/>
                    <a:p>
                      <a:r>
                        <a:rPr lang="en-US" sz="1000"/>
                        <a:t>n/a</a:t>
                      </a:r>
                    </a:p>
                  </a:txBody>
                  <a:tcPr/>
                </a:tc>
                <a:extLst>
                  <a:ext uri="{0D108BD9-81ED-4DB2-BD59-A6C34878D82A}">
                    <a16:rowId xmlns:a16="http://schemas.microsoft.com/office/drawing/2014/main" val="872371660"/>
                  </a:ext>
                </a:extLst>
              </a:tr>
            </a:tbl>
          </a:graphicData>
        </a:graphic>
      </p:graphicFrame>
      <p:sp>
        <p:nvSpPr>
          <p:cNvPr id="4" name="Text Placeholder 3">
            <a:extLst>
              <a:ext uri="{FF2B5EF4-FFF2-40B4-BE49-F238E27FC236}">
                <a16:creationId xmlns:a16="http://schemas.microsoft.com/office/drawing/2014/main" id="{61C7A1CB-03F9-4E09-80A1-AFAE7D819BFD}"/>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5902334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6D9D-7A5A-4E63-B8B6-829F33317DE9}"/>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CB0C953D-6188-4655-928D-06D97BA769C2}"/>
              </a:ext>
            </a:extLst>
          </p:cNvPr>
          <p:cNvGraphicFramePr>
            <a:graphicFrameLocks noGrp="1"/>
          </p:cNvGraphicFramePr>
          <p:nvPr>
            <p:ph type="tbl" sz="quarter" idx="13"/>
            <p:extLst>
              <p:ext uri="{D42A27DB-BD31-4B8C-83A1-F6EECF244321}">
                <p14:modId xmlns:p14="http://schemas.microsoft.com/office/powerpoint/2010/main" val="421787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71224528"/>
                    </a:ext>
                  </a:extLst>
                </a:gridCol>
                <a:gridCol w="658368">
                  <a:extLst>
                    <a:ext uri="{9D8B030D-6E8A-4147-A177-3AD203B41FA5}">
                      <a16:colId xmlns:a16="http://schemas.microsoft.com/office/drawing/2014/main" val="142764414"/>
                    </a:ext>
                  </a:extLst>
                </a:gridCol>
                <a:gridCol w="658368">
                  <a:extLst>
                    <a:ext uri="{9D8B030D-6E8A-4147-A177-3AD203B41FA5}">
                      <a16:colId xmlns:a16="http://schemas.microsoft.com/office/drawing/2014/main" val="1053735004"/>
                    </a:ext>
                  </a:extLst>
                </a:gridCol>
                <a:gridCol w="658368">
                  <a:extLst>
                    <a:ext uri="{9D8B030D-6E8A-4147-A177-3AD203B41FA5}">
                      <a16:colId xmlns:a16="http://schemas.microsoft.com/office/drawing/2014/main" val="604924846"/>
                    </a:ext>
                  </a:extLst>
                </a:gridCol>
                <a:gridCol w="658368">
                  <a:extLst>
                    <a:ext uri="{9D8B030D-6E8A-4147-A177-3AD203B41FA5}">
                      <a16:colId xmlns:a16="http://schemas.microsoft.com/office/drawing/2014/main" val="1551984470"/>
                    </a:ext>
                  </a:extLst>
                </a:gridCol>
                <a:gridCol w="658368">
                  <a:extLst>
                    <a:ext uri="{9D8B030D-6E8A-4147-A177-3AD203B41FA5}">
                      <a16:colId xmlns:a16="http://schemas.microsoft.com/office/drawing/2014/main" val="2618564999"/>
                    </a:ext>
                  </a:extLst>
                </a:gridCol>
                <a:gridCol w="658368">
                  <a:extLst>
                    <a:ext uri="{9D8B030D-6E8A-4147-A177-3AD203B41FA5}">
                      <a16:colId xmlns:a16="http://schemas.microsoft.com/office/drawing/2014/main" val="2003896383"/>
                    </a:ext>
                  </a:extLst>
                </a:gridCol>
                <a:gridCol w="658368">
                  <a:extLst>
                    <a:ext uri="{9D8B030D-6E8A-4147-A177-3AD203B41FA5}">
                      <a16:colId xmlns:a16="http://schemas.microsoft.com/office/drawing/2014/main" val="3741303148"/>
                    </a:ext>
                  </a:extLst>
                </a:gridCol>
                <a:gridCol w="658368">
                  <a:extLst>
                    <a:ext uri="{9D8B030D-6E8A-4147-A177-3AD203B41FA5}">
                      <a16:colId xmlns:a16="http://schemas.microsoft.com/office/drawing/2014/main" val="3561346047"/>
                    </a:ext>
                  </a:extLst>
                </a:gridCol>
                <a:gridCol w="658368">
                  <a:extLst>
                    <a:ext uri="{9D8B030D-6E8A-4147-A177-3AD203B41FA5}">
                      <a16:colId xmlns:a16="http://schemas.microsoft.com/office/drawing/2014/main" val="54864262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2395091877"/>
                  </a:ext>
                </a:extLst>
              </a:tr>
              <a:tr h="370840">
                <a:tc>
                  <a:txBody>
                    <a:bodyPr/>
                    <a:lstStyle/>
                    <a:p>
                      <a:r>
                        <a:rPr lang="en-US" sz="1000"/>
                        <a:t>firstinshi</a:t>
                      </a:r>
                    </a:p>
                  </a:txBody>
                  <a:tcPr/>
                </a:tc>
                <a:tc>
                  <a:txBody>
                    <a:bodyPr/>
                    <a:lstStyle/>
                    <a:p>
                      <a:r>
                        <a:rPr lang="en-US" sz="1000"/>
                        <a:t>2949</a:t>
                      </a:r>
                    </a:p>
                  </a:txBody>
                  <a:tcPr/>
                </a:tc>
                <a:tc>
                  <a:txBody>
                    <a:bodyPr/>
                    <a:lstStyle/>
                    <a:p>
                      <a:r>
                        <a:rPr lang="en-US" sz="1000"/>
                        <a:t>5</a:t>
                      </a:r>
                    </a:p>
                  </a:txBody>
                  <a:tcPr/>
                </a:tc>
                <a:tc>
                  <a:txBody>
                    <a:bodyPr/>
                    <a:lstStyle/>
                    <a:p>
                      <a:r>
                        <a:rPr lang="en-US" sz="1000"/>
                        <a:t>4</a:t>
                      </a:r>
                    </a:p>
                  </a:txBody>
                  <a:tcPr/>
                </a:tc>
                <a:tc>
                  <a:txBody>
                    <a:bodyPr/>
                    <a:lstStyle/>
                    <a:p>
                      <a:r>
                        <a:rPr lang="en-US" sz="1000"/>
                        <a:t>5</a:t>
                      </a:r>
                    </a:p>
                  </a:txBody>
                  <a:tcPr/>
                </a:tc>
                <a:tc>
                  <a:txBody>
                    <a:bodyPr/>
                    <a:lstStyle/>
                    <a:p>
                      <a:r>
                        <a:rPr lang="en-US" sz="1000"/>
                        <a:t>0</a:t>
                      </a:r>
                    </a:p>
                  </a:txBody>
                  <a:tcPr/>
                </a:tc>
                <a:tc>
                  <a:txBody>
                    <a:bodyPr/>
                    <a:lstStyle/>
                    <a:p>
                      <a:r>
                        <a:rPr lang="en-US" sz="1000"/>
                        <a:t>2</a:t>
                      </a:r>
                    </a:p>
                  </a:txBody>
                  <a:tcPr/>
                </a:tc>
                <a:tc>
                  <a:txBody>
                    <a:bodyPr/>
                    <a:lstStyle/>
                    <a:p>
                      <a:r>
                        <a:rPr lang="en-US" sz="1000"/>
                        <a:t>11</a:t>
                      </a:r>
                    </a:p>
                  </a:txBody>
                  <a:tcPr/>
                </a:tc>
                <a:tc>
                  <a:txBody>
                    <a:bodyPr/>
                    <a:lstStyle/>
                    <a:p>
                      <a:r>
                        <a:rPr lang="en-US" sz="1000"/>
                        <a:t>359</a:t>
                      </a:r>
                    </a:p>
                  </a:txBody>
                  <a:tcPr/>
                </a:tc>
                <a:tc>
                  <a:txBody>
                    <a:bodyPr/>
                    <a:lstStyle/>
                    <a:p>
                      <a:r>
                        <a:rPr lang="en-US" sz="1000"/>
                        <a:t>9</a:t>
                      </a:r>
                    </a:p>
                  </a:txBody>
                  <a:tcPr/>
                </a:tc>
                <a:extLst>
                  <a:ext uri="{0D108BD9-81ED-4DB2-BD59-A6C34878D82A}">
                    <a16:rowId xmlns:a16="http://schemas.microsoft.com/office/drawing/2014/main" val="2051658009"/>
                  </a:ext>
                </a:extLst>
              </a:tr>
            </a:tbl>
          </a:graphicData>
        </a:graphic>
      </p:graphicFrame>
      <p:sp>
        <p:nvSpPr>
          <p:cNvPr id="4" name="Text Placeholder 3">
            <a:extLst>
              <a:ext uri="{FF2B5EF4-FFF2-40B4-BE49-F238E27FC236}">
                <a16:creationId xmlns:a16="http://schemas.microsoft.com/office/drawing/2014/main" id="{B46CFDF8-108F-46C6-B4D1-1111C7356B14}"/>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6591761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5D4A4-0B1F-408C-BE13-FB8BEDB06340}"/>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B3A8B378-D7A2-41CD-8A78-88DC1B1F2281}"/>
              </a:ext>
            </a:extLst>
          </p:cNvPr>
          <p:cNvGraphicFramePr>
            <a:graphicFrameLocks noGrp="1"/>
          </p:cNvGraphicFramePr>
          <p:nvPr>
            <p:ph type="chart" sz="quarter" idx="13"/>
            <p:extLst>
              <p:ext uri="{D42A27DB-BD31-4B8C-83A1-F6EECF244321}">
                <p14:modId xmlns:p14="http://schemas.microsoft.com/office/powerpoint/2010/main" val="1354763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81FCE76-F8CF-4F66-BE28-C03C3739AC04}"/>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799E9159-9AFD-473E-8D43-9ED2BBBF98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93709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85555-4501-4950-9080-4646DCFF2519}"/>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C4BBE4F5-E1F6-45F9-9CAB-AE5F97256F8C}"/>
              </a:ext>
            </a:extLst>
          </p:cNvPr>
          <p:cNvGraphicFramePr>
            <a:graphicFrameLocks noGrp="1"/>
          </p:cNvGraphicFramePr>
          <p:nvPr>
            <p:ph type="chart" sz="quarter" idx="13"/>
            <p:extLst>
              <p:ext uri="{D42A27DB-BD31-4B8C-83A1-F6EECF244321}">
                <p14:modId xmlns:p14="http://schemas.microsoft.com/office/powerpoint/2010/main" val="1345925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EF99D0-433E-4B8B-BB70-B4DEB7FD298D}"/>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0009CEB5-62EE-44ED-AB5D-1059FFD36B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4241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2863-41E6-4E20-A5A1-A739F9682C6A}"/>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26120EB0-5838-49FE-A01D-CF4C55C6029B}"/>
              </a:ext>
            </a:extLst>
          </p:cNvPr>
          <p:cNvGraphicFramePr>
            <a:graphicFrameLocks noGrp="1"/>
          </p:cNvGraphicFramePr>
          <p:nvPr>
            <p:ph type="chart" sz="quarter" idx="13"/>
            <p:extLst>
              <p:ext uri="{D42A27DB-BD31-4B8C-83A1-F6EECF244321}">
                <p14:modId xmlns:p14="http://schemas.microsoft.com/office/powerpoint/2010/main" val="38839476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B934CB-F778-46FF-921D-9819C55A5A03}"/>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FD0FA46F-125B-47DF-8D08-701C107233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985076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42632-EAAC-47A3-91EA-8D4679B49E41}"/>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BEF34C24-02A3-42A1-8985-77D72DDC3418}"/>
              </a:ext>
            </a:extLst>
          </p:cNvPr>
          <p:cNvGraphicFramePr>
            <a:graphicFrameLocks noGrp="1"/>
          </p:cNvGraphicFramePr>
          <p:nvPr>
            <p:ph type="chart" sz="quarter" idx="13"/>
            <p:extLst>
              <p:ext uri="{D42A27DB-BD31-4B8C-83A1-F6EECF244321}">
                <p14:modId xmlns:p14="http://schemas.microsoft.com/office/powerpoint/2010/main" val="2950144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E493D7-2EA0-4A92-A07B-036D01066279}"/>
              </a:ext>
            </a:extLst>
          </p:cNvPr>
          <p:cNvSpPr>
            <a:spLocks noGrp="1"/>
          </p:cNvSpPr>
          <p:nvPr>
            <p:ph type="body" sz="quarter" idx="14"/>
          </p:nvPr>
        </p:nvSpPr>
        <p:spPr/>
        <p:txBody>
          <a:bodyPr/>
          <a:lstStyle/>
          <a:p>
            <a:r>
              <a:rPr lang="en-US"/>
              <a:t>01/01/2025 - 12/31/2025</a:t>
            </a:r>
          </a:p>
        </p:txBody>
      </p:sp>
      <p:sp>
        <p:nvSpPr>
          <p:cNvPr id="5" name="Footer Placeholder 4">
            <a:extLst>
              <a:ext uri="{FF2B5EF4-FFF2-40B4-BE49-F238E27FC236}">
                <a16:creationId xmlns:a16="http://schemas.microsoft.com/office/drawing/2014/main" id="{50B8F58E-D35A-43CD-95F2-CD0D280ED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714775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6193E-F432-4AC7-840E-53742EA1C5F7}"/>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43F4789C-8C3A-4960-9CA0-ED74A7D51B93}"/>
              </a:ext>
            </a:extLst>
          </p:cNvPr>
          <p:cNvGraphicFramePr>
            <a:graphicFrameLocks noGrp="1"/>
          </p:cNvGraphicFramePr>
          <p:nvPr>
            <p:ph type="tbl" sz="quarter" idx="13"/>
            <p:extLst>
              <p:ext uri="{D42A27DB-BD31-4B8C-83A1-F6EECF244321}">
                <p14:modId xmlns:p14="http://schemas.microsoft.com/office/powerpoint/2010/main" val="3291434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63357059"/>
                    </a:ext>
                  </a:extLst>
                </a:gridCol>
                <a:gridCol w="987552">
                  <a:extLst>
                    <a:ext uri="{9D8B030D-6E8A-4147-A177-3AD203B41FA5}">
                      <a16:colId xmlns:a16="http://schemas.microsoft.com/office/drawing/2014/main" val="4167913691"/>
                    </a:ext>
                  </a:extLst>
                </a:gridCol>
                <a:gridCol w="987552">
                  <a:extLst>
                    <a:ext uri="{9D8B030D-6E8A-4147-A177-3AD203B41FA5}">
                      <a16:colId xmlns:a16="http://schemas.microsoft.com/office/drawing/2014/main" val="2823599595"/>
                    </a:ext>
                  </a:extLst>
                </a:gridCol>
                <a:gridCol w="987552">
                  <a:extLst>
                    <a:ext uri="{9D8B030D-6E8A-4147-A177-3AD203B41FA5}">
                      <a16:colId xmlns:a16="http://schemas.microsoft.com/office/drawing/2014/main" val="470938195"/>
                    </a:ext>
                  </a:extLst>
                </a:gridCol>
                <a:gridCol w="987552">
                  <a:extLst>
                    <a:ext uri="{9D8B030D-6E8A-4147-A177-3AD203B41FA5}">
                      <a16:colId xmlns:a16="http://schemas.microsoft.com/office/drawing/2014/main" val="77198362"/>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3045139017"/>
                  </a:ext>
                </a:extLst>
              </a:tr>
              <a:tr h="370840">
                <a:tc>
                  <a:txBody>
                    <a:bodyPr/>
                    <a:lstStyle/>
                    <a:p>
                      <a:r>
                        <a:rPr lang="en-US" sz="1000" b="1"/>
                        <a:t>firstinshi - 2025-04-01 17:01:06</a:t>
                      </a:r>
                      <a:r>
                        <a:rPr lang="en-US" sz="1000"/>
                        <a:t>
 The results are in, and it’s no April Fool's joke! First Insurance has been named one of hawaiibusinessmagazine 's Best Places to Work for 2025 and was also recognized as the Healthiest Company in the medium employer category. 🏆
This recognition is especially meaningful because it’s based on feedback from our dedicated associates. Mahalo to #TeamFICOH for continuing to make First Insurance an exceptional place to work. #HawaiiBusiness</a:t>
                      </a:r>
                    </a:p>
                  </a:txBody>
                  <a:tcPr/>
                </a:tc>
                <a:tc>
                  <a:txBody>
                    <a:bodyPr/>
                    <a:lstStyle/>
                    <a:p>
                      <a:r>
                        <a:rPr lang="en-US" sz="1000"/>
                        <a:t>50</a:t>
                      </a:r>
                    </a:p>
                  </a:txBody>
                  <a:tcPr/>
                </a:tc>
                <a:tc>
                  <a:txBody>
                    <a:bodyPr/>
                    <a:lstStyle/>
                    <a:p>
                      <a:r>
                        <a:rPr lang="en-US" sz="1000"/>
                        <a:t>3</a:t>
                      </a:r>
                    </a:p>
                  </a:txBody>
                  <a:tcPr/>
                </a:tc>
                <a:tc>
                  <a:txBody>
                    <a:bodyPr/>
                    <a:lstStyle/>
                    <a:p>
                      <a:r>
                        <a:rPr lang="en-US" sz="1000"/>
                        <a:t>1.8003 %</a:t>
                      </a:r>
                    </a:p>
                  </a:txBody>
                  <a:tcPr/>
                </a:tc>
                <a:tc>
                  <a:txBody>
                    <a:bodyPr/>
                    <a:lstStyle/>
                    <a:p>
                      <a:r>
                        <a:rPr lang="en-US" sz="1000"/>
                        <a:t>Carousel</a:t>
                      </a:r>
                    </a:p>
                  </a:txBody>
                  <a:tcPr/>
                </a:tc>
                <a:extLst>
                  <a:ext uri="{0D108BD9-81ED-4DB2-BD59-A6C34878D82A}">
                    <a16:rowId xmlns:a16="http://schemas.microsoft.com/office/drawing/2014/main" val="2344656298"/>
                  </a:ext>
                </a:extLst>
              </a:tr>
              <a:tr h="370840">
                <a:tc>
                  <a:txBody>
                    <a:bodyPr/>
                    <a:lstStyle/>
                    <a:p>
                      <a:r>
                        <a:rPr lang="en-US" sz="1000" b="1"/>
                        <a:t>firstinshi - 2025-04-16 17:00:15</a:t>
                      </a:r>
                      <a:r>
                        <a:rPr lang="en-US" sz="1000"/>
                        <a:t>
 Game. Set. Match! 🏓 #TeamFICOH hit the courts this weekend at the hawaiipachealth  espnhonolulu Open Pickleball Tournament, presented by hmsahawaii at the Hawaii Convention Center. 
The competition was fierce, but our very own Jeff Grimmer and Leslie Kop brought home the gold medal in Mixed Doubles (Beginners). Mahalo to all our associates who participated and to everyone who helped make this event such a fun and smashing success!</a:t>
                      </a:r>
                    </a:p>
                  </a:txBody>
                  <a:tcPr/>
                </a:tc>
                <a:tc>
                  <a:txBody>
                    <a:bodyPr/>
                    <a:lstStyle/>
                    <a:p>
                      <a:r>
                        <a:rPr lang="en-US" sz="1000"/>
                        <a:t>50</a:t>
                      </a:r>
                    </a:p>
                  </a:txBody>
                  <a:tcPr/>
                </a:tc>
                <a:tc>
                  <a:txBody>
                    <a:bodyPr/>
                    <a:lstStyle/>
                    <a:p>
                      <a:r>
                        <a:rPr lang="en-US" sz="1000"/>
                        <a:t>3</a:t>
                      </a:r>
                    </a:p>
                  </a:txBody>
                  <a:tcPr/>
                </a:tc>
                <a:tc>
                  <a:txBody>
                    <a:bodyPr/>
                    <a:lstStyle/>
                    <a:p>
                      <a:r>
                        <a:rPr lang="en-US" sz="1000"/>
                        <a:t>1.7997 %</a:t>
                      </a:r>
                    </a:p>
                  </a:txBody>
                  <a:tcPr/>
                </a:tc>
                <a:tc>
                  <a:txBody>
                    <a:bodyPr/>
                    <a:lstStyle/>
                    <a:p>
                      <a:r>
                        <a:rPr lang="en-US" sz="1000"/>
                        <a:t>Carousel</a:t>
                      </a:r>
                    </a:p>
                  </a:txBody>
                  <a:tcPr/>
                </a:tc>
                <a:extLst>
                  <a:ext uri="{0D108BD9-81ED-4DB2-BD59-A6C34878D82A}">
                    <a16:rowId xmlns:a16="http://schemas.microsoft.com/office/drawing/2014/main" val="3888836268"/>
                  </a:ext>
                </a:extLst>
              </a:tr>
              <a:tr h="370840">
                <a:tc>
                  <a:txBody>
                    <a:bodyPr/>
                    <a:lstStyle/>
                    <a:p>
                      <a:r>
                        <a:rPr lang="en-US" sz="1000" b="1"/>
                        <a:t>firstinshi - 2025-04-24 17:00:12</a:t>
                      </a:r>
                      <a:r>
                        <a:rPr lang="en-US" sz="1000"/>
                        <a:t>
 Last week, we celebrated an incredible milestone -- Lois Y.’s 55th work anniversary with First Insurance! A constant presence in our Claims department, Lois started as a File Clerk in 1970 before working her way up to become one of FICOH’s most experienced and seasoned adjusters. Known for her work ethic, attention to detail, and generous spirit, Lois is the kind of FICOH associate who leaves a lasting impression on everyone she works with. Mahalo Lois, for your decades of dedicated service and unwavering commitment!</a:t>
                      </a:r>
                    </a:p>
                  </a:txBody>
                  <a:tcPr/>
                </a:tc>
                <a:tc>
                  <a:txBody>
                    <a:bodyPr/>
                    <a:lstStyle/>
                    <a:p>
                      <a:r>
                        <a:rPr lang="en-US" sz="1000"/>
                        <a:t>40</a:t>
                      </a:r>
                    </a:p>
                  </a:txBody>
                  <a:tcPr/>
                </a:tc>
                <a:tc>
                  <a:txBody>
                    <a:bodyPr/>
                    <a:lstStyle/>
                    <a:p>
                      <a:r>
                        <a:rPr lang="en-US" sz="1000"/>
                        <a:t>0</a:t>
                      </a:r>
                    </a:p>
                  </a:txBody>
                  <a:tcPr/>
                </a:tc>
                <a:tc>
                  <a:txBody>
                    <a:bodyPr/>
                    <a:lstStyle/>
                    <a:p>
                      <a:r>
                        <a:rPr lang="en-US" sz="1000"/>
                        <a:t>1.3573 %</a:t>
                      </a:r>
                    </a:p>
                  </a:txBody>
                  <a:tcPr/>
                </a:tc>
                <a:tc>
                  <a:txBody>
                    <a:bodyPr/>
                    <a:lstStyle/>
                    <a:p>
                      <a:r>
                        <a:rPr lang="en-US" sz="1000"/>
                        <a:t>Carousel</a:t>
                      </a:r>
                    </a:p>
                  </a:txBody>
                  <a:tcPr/>
                </a:tc>
                <a:extLst>
                  <a:ext uri="{0D108BD9-81ED-4DB2-BD59-A6C34878D82A}">
                    <a16:rowId xmlns:a16="http://schemas.microsoft.com/office/drawing/2014/main" val="2244799484"/>
                  </a:ext>
                </a:extLst>
              </a:tr>
            </a:tbl>
          </a:graphicData>
        </a:graphic>
      </p:graphicFrame>
      <p:sp>
        <p:nvSpPr>
          <p:cNvPr id="4" name="Text Placeholder 3">
            <a:extLst>
              <a:ext uri="{FF2B5EF4-FFF2-40B4-BE49-F238E27FC236}">
                <a16:creationId xmlns:a16="http://schemas.microsoft.com/office/drawing/2014/main" id="{E77CC5D3-C6D1-46C5-AD6A-6E8946F3885B}"/>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0626480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2D2A8-76B0-4951-AE0A-B751840FAE7D}"/>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10BD3EBA-8D58-4F6D-B165-73DA68D0E11F}"/>
              </a:ext>
            </a:extLst>
          </p:cNvPr>
          <p:cNvGraphicFramePr>
            <a:graphicFrameLocks noGrp="1"/>
          </p:cNvGraphicFramePr>
          <p:nvPr>
            <p:ph type="tbl" sz="quarter" idx="13"/>
            <p:extLst>
              <p:ext uri="{D42A27DB-BD31-4B8C-83A1-F6EECF244321}">
                <p14:modId xmlns:p14="http://schemas.microsoft.com/office/powerpoint/2010/main" val="203191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1817776945"/>
                    </a:ext>
                  </a:extLst>
                </a:gridCol>
                <a:gridCol w="1234439">
                  <a:extLst>
                    <a:ext uri="{9D8B030D-6E8A-4147-A177-3AD203B41FA5}">
                      <a16:colId xmlns:a16="http://schemas.microsoft.com/office/drawing/2014/main" val="4113483378"/>
                    </a:ext>
                  </a:extLst>
                </a:gridCol>
                <a:gridCol w="493776">
                  <a:extLst>
                    <a:ext uri="{9D8B030D-6E8A-4147-A177-3AD203B41FA5}">
                      <a16:colId xmlns:a16="http://schemas.microsoft.com/office/drawing/2014/main" val="3497920379"/>
                    </a:ext>
                  </a:extLst>
                </a:gridCol>
                <a:gridCol w="493776">
                  <a:extLst>
                    <a:ext uri="{9D8B030D-6E8A-4147-A177-3AD203B41FA5}">
                      <a16:colId xmlns:a16="http://schemas.microsoft.com/office/drawing/2014/main" val="979278782"/>
                    </a:ext>
                  </a:extLst>
                </a:gridCol>
                <a:gridCol w="493776">
                  <a:extLst>
                    <a:ext uri="{9D8B030D-6E8A-4147-A177-3AD203B41FA5}">
                      <a16:colId xmlns:a16="http://schemas.microsoft.com/office/drawing/2014/main" val="2792919801"/>
                    </a:ext>
                  </a:extLst>
                </a:gridCol>
                <a:gridCol w="493776">
                  <a:extLst>
                    <a:ext uri="{9D8B030D-6E8A-4147-A177-3AD203B41FA5}">
                      <a16:colId xmlns:a16="http://schemas.microsoft.com/office/drawing/2014/main" val="699012121"/>
                    </a:ext>
                  </a:extLst>
                </a:gridCol>
                <a:gridCol w="493776">
                  <a:extLst>
                    <a:ext uri="{9D8B030D-6E8A-4147-A177-3AD203B41FA5}">
                      <a16:colId xmlns:a16="http://schemas.microsoft.com/office/drawing/2014/main" val="4160922272"/>
                    </a:ext>
                  </a:extLst>
                </a:gridCol>
                <a:gridCol w="493776">
                  <a:extLst>
                    <a:ext uri="{9D8B030D-6E8A-4147-A177-3AD203B41FA5}">
                      <a16:colId xmlns:a16="http://schemas.microsoft.com/office/drawing/2014/main" val="3765606970"/>
                    </a:ext>
                  </a:extLst>
                </a:gridCol>
                <a:gridCol w="493776">
                  <a:extLst>
                    <a:ext uri="{9D8B030D-6E8A-4147-A177-3AD203B41FA5}">
                      <a16:colId xmlns:a16="http://schemas.microsoft.com/office/drawing/2014/main" val="227059908"/>
                    </a:ext>
                  </a:extLst>
                </a:gridCol>
                <a:gridCol w="493776">
                  <a:extLst>
                    <a:ext uri="{9D8B030D-6E8A-4147-A177-3AD203B41FA5}">
                      <a16:colId xmlns:a16="http://schemas.microsoft.com/office/drawing/2014/main" val="3045000434"/>
                    </a:ext>
                  </a:extLst>
                </a:gridCol>
                <a:gridCol w="493776">
                  <a:extLst>
                    <a:ext uri="{9D8B030D-6E8A-4147-A177-3AD203B41FA5}">
                      <a16:colId xmlns:a16="http://schemas.microsoft.com/office/drawing/2014/main" val="2947915006"/>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652799054"/>
                  </a:ext>
                </a:extLst>
              </a:tr>
              <a:tr h="370840">
                <a:tc>
                  <a:txBody>
                    <a:bodyPr/>
                    <a:lstStyle/>
                    <a:p>
                      <a:r>
                        <a:rPr lang="en-US" sz="1000" b="1"/>
                        <a:t>firstinshi - 2025-04-21 17:01:46</a:t>
                      </a:r>
                      <a:r>
                        <a:rPr lang="en-US" sz="1000"/>
                        <a:t>
 Inspired by the Masters, we gathered another group of leaders from our officer team to play a round of office golf. On a course built with everyday office supplies, check out all the fun we had! Spoiler alert: one exec scored a hole-in-one and earned “green jacket” status!</a:t>
                      </a:r>
                    </a:p>
                  </a:txBody>
                  <a:tcPr/>
                </a:tc>
                <a:tc>
                  <a:txBody>
                    <a:bodyPr/>
                    <a:lstStyle/>
                    <a:p>
                      <a:r>
                        <a:rPr lang="en-US" sz="1000"/>
                        <a:t>https://quintly-eu-image-storage.s3.amazonaws.com/42a5b893a9726451877e4ab7634db126/cc4395b56d9c0c3b5ea48b0acd16a4bf.jpg</a:t>
                      </a:r>
                    </a:p>
                  </a:txBody>
                  <a:tcPr/>
                </a:tc>
                <a:tc>
                  <a:txBody>
                    <a:bodyPr/>
                    <a:lstStyle/>
                    <a:p>
                      <a:r>
                        <a:rPr lang="en-US" sz="1000"/>
                        <a:t>n/a</a:t>
                      </a:r>
                    </a:p>
                  </a:txBody>
                  <a:tcPr/>
                </a:tc>
                <a:tc>
                  <a:txBody>
                    <a:bodyPr/>
                    <a:lstStyle/>
                    <a:p>
                      <a:r>
                        <a:rPr lang="en-US" sz="1000"/>
                        <a:t>22</a:t>
                      </a:r>
                    </a:p>
                  </a:txBody>
                  <a:tcPr/>
                </a:tc>
                <a:tc>
                  <a:txBody>
                    <a:bodyPr/>
                    <a:lstStyle/>
                    <a:p>
                      <a:r>
                        <a:rPr lang="en-US" sz="1000"/>
                        <a:t>0</a:t>
                      </a:r>
                    </a:p>
                  </a:txBody>
                  <a:tcPr/>
                </a:tc>
                <a:tc>
                  <a:txBody>
                    <a:bodyPr/>
                    <a:lstStyle/>
                    <a:p>
                      <a:r>
                        <a:rPr lang="en-US" sz="1000"/>
                        <a:t>1</a:t>
                      </a:r>
                    </a:p>
                  </a:txBody>
                  <a:tcPr/>
                </a:tc>
                <a:tc>
                  <a:txBody>
                    <a:bodyPr/>
                    <a:lstStyle/>
                    <a:p>
                      <a:r>
                        <a:rPr lang="en-US" sz="1000"/>
                        <a:t>23</a:t>
                      </a:r>
                    </a:p>
                  </a:txBody>
                  <a:tcPr/>
                </a:tc>
                <a:tc>
                  <a:txBody>
                    <a:bodyPr/>
                    <a:lstStyle/>
                    <a:p>
                      <a:r>
                        <a:rPr lang="en-US" sz="1000"/>
                        <a:t>0</a:t>
                      </a:r>
                    </a:p>
                  </a:txBody>
                  <a:tcPr/>
                </a:tc>
                <a:tc>
                  <a:txBody>
                    <a:bodyPr/>
                    <a:lstStyle/>
                    <a:p>
                      <a:r>
                        <a:rPr lang="en-US" sz="1000"/>
                        <a:t>343</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4144938659"/>
                  </a:ext>
                </a:extLst>
              </a:tr>
              <a:tr h="370840">
                <a:tc>
                  <a:txBody>
                    <a:bodyPr/>
                    <a:lstStyle/>
                    <a:p>
                      <a:r>
                        <a:rPr lang="en-US" sz="1000" b="1"/>
                        <a:t>firstinshi - 2025-04-04 17:00:49</a:t>
                      </a:r>
                      <a:r>
                        <a:rPr lang="en-US" sz="1000"/>
                        <a:t>
 On Wednesday, we teamed up with @hearthawaii to celebrate #NationalWalkingDay with a lunchtime walk! Our Honolulu office took a stroll to the State Capitol, got our bodies moving, and soaked in the beautiful scenery that only Hawaii has to offer. It was a great reminder that even a quick 15-minute walk can reduce stress, boost your mood, and give your brain a refresh. Mahalo to @hearthawaii and our associates for participating and helping build a stronger, healthier Hawaii. #WalkingDay #TeamFICOH</a:t>
                      </a:r>
                    </a:p>
                  </a:txBody>
                  <a:tcPr/>
                </a:tc>
                <a:tc>
                  <a:txBody>
                    <a:bodyPr/>
                    <a:lstStyle/>
                    <a:p>
                      <a:r>
                        <a:rPr lang="en-US" sz="1000"/>
                        <a:t>https://quintly-eu-image-storage.s3.amazonaws.com/42a5b893a9726451877e4ab7634db126/30f7d40ca9ad54762761f4364bc7971c.jpg</a:t>
                      </a:r>
                    </a:p>
                  </a:txBody>
                  <a:tcPr/>
                </a:tc>
                <a:tc>
                  <a:txBody>
                    <a:bodyPr/>
                    <a:lstStyle/>
                    <a:p>
                      <a:r>
                        <a:rPr lang="en-US" sz="1000"/>
                        <a:t>n/a</a:t>
                      </a:r>
                    </a:p>
                  </a:txBody>
                  <a:tcPr/>
                </a:tc>
                <a:tc>
                  <a:txBody>
                    <a:bodyPr/>
                    <a:lstStyle/>
                    <a:p>
                      <a:r>
                        <a:rPr lang="en-US" sz="1000"/>
                        <a:t>31</a:t>
                      </a:r>
                    </a:p>
                  </a:txBody>
                  <a:tcPr/>
                </a:tc>
                <a:tc>
                  <a:txBody>
                    <a:bodyPr/>
                    <a:lstStyle/>
                    <a:p>
                      <a:r>
                        <a:rPr lang="en-US" sz="1000"/>
                        <a:t>1</a:t>
                      </a:r>
                    </a:p>
                  </a:txBody>
                  <a:tcPr/>
                </a:tc>
                <a:tc>
                  <a:txBody>
                    <a:bodyPr/>
                    <a:lstStyle/>
                    <a:p>
                      <a:r>
                        <a:rPr lang="en-US" sz="1000"/>
                        <a:t>1</a:t>
                      </a:r>
                    </a:p>
                  </a:txBody>
                  <a:tcPr/>
                </a:tc>
                <a:tc>
                  <a:txBody>
                    <a:bodyPr/>
                    <a:lstStyle/>
                    <a:p>
                      <a:r>
                        <a:rPr lang="en-US" sz="1000"/>
                        <a:t>33</a:t>
                      </a:r>
                    </a:p>
                  </a:txBody>
                  <a:tcPr/>
                </a:tc>
                <a:tc>
                  <a:txBody>
                    <a:bodyPr/>
                    <a:lstStyle/>
                    <a:p>
                      <a:r>
                        <a:rPr lang="en-US" sz="1000"/>
                        <a:t>0</a:t>
                      </a:r>
                    </a:p>
                  </a:txBody>
                  <a:tcPr/>
                </a:tc>
                <a:tc>
                  <a:txBody>
                    <a:bodyPr/>
                    <a:lstStyle/>
                    <a:p>
                      <a:r>
                        <a:rPr lang="en-US" sz="1000"/>
                        <a:t>422</a:t>
                      </a:r>
                    </a:p>
                  </a:txBody>
                  <a:tcPr/>
                </a:tc>
                <a:tc>
                  <a:txBody>
                    <a:bodyPr/>
                    <a:lstStyle/>
                    <a:p>
                      <a:r>
                        <a:rPr lang="en-US" sz="1000"/>
                        <a:t>n/a</a:t>
                      </a:r>
                    </a:p>
                  </a:txBody>
                  <a:tcPr/>
                </a:tc>
                <a:tc>
                  <a:txBody>
                    <a:bodyPr/>
                    <a:lstStyle/>
                    <a:p>
                      <a:r>
                        <a:rPr lang="en-US" sz="1000"/>
                        <a:t>n/a</a:t>
                      </a:r>
                    </a:p>
                  </a:txBody>
                  <a:tcPr/>
                </a:tc>
                <a:extLst>
                  <a:ext uri="{0D108BD9-81ED-4DB2-BD59-A6C34878D82A}">
                    <a16:rowId xmlns:a16="http://schemas.microsoft.com/office/drawing/2014/main" val="2380991151"/>
                  </a:ext>
                </a:extLst>
              </a:tr>
            </a:tbl>
          </a:graphicData>
        </a:graphic>
      </p:graphicFrame>
      <p:sp>
        <p:nvSpPr>
          <p:cNvPr id="4" name="Text Placeholder 3">
            <a:extLst>
              <a:ext uri="{FF2B5EF4-FFF2-40B4-BE49-F238E27FC236}">
                <a16:creationId xmlns:a16="http://schemas.microsoft.com/office/drawing/2014/main" id="{D0A525F6-2346-4F39-8DCB-5ABEBB00DC9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15199772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BADC7-6CB5-454D-B199-EA225D4A895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5842367-DD79-4EB3-AFCE-66501C7E6B9C}"/>
              </a:ext>
            </a:extLst>
          </p:cNvPr>
          <p:cNvGraphicFramePr>
            <a:graphicFrameLocks noGrp="1"/>
          </p:cNvGraphicFramePr>
          <p:nvPr>
            <p:ph type="tbl" sz="quarter" idx="13"/>
            <p:extLst>
              <p:ext uri="{D42A27DB-BD31-4B8C-83A1-F6EECF244321}">
                <p14:modId xmlns:p14="http://schemas.microsoft.com/office/powerpoint/2010/main" val="10476614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714785582"/>
                    </a:ext>
                  </a:extLst>
                </a:gridCol>
                <a:gridCol w="1069848">
                  <a:extLst>
                    <a:ext uri="{9D8B030D-6E8A-4147-A177-3AD203B41FA5}">
                      <a16:colId xmlns:a16="http://schemas.microsoft.com/office/drawing/2014/main" val="4169699329"/>
                    </a:ext>
                  </a:extLst>
                </a:gridCol>
                <a:gridCol w="493776">
                  <a:extLst>
                    <a:ext uri="{9D8B030D-6E8A-4147-A177-3AD203B41FA5}">
                      <a16:colId xmlns:a16="http://schemas.microsoft.com/office/drawing/2014/main" val="1860552538"/>
                    </a:ext>
                  </a:extLst>
                </a:gridCol>
                <a:gridCol w="1069848">
                  <a:extLst>
                    <a:ext uri="{9D8B030D-6E8A-4147-A177-3AD203B41FA5}">
                      <a16:colId xmlns:a16="http://schemas.microsoft.com/office/drawing/2014/main" val="1424476657"/>
                    </a:ext>
                  </a:extLst>
                </a:gridCol>
                <a:gridCol w="1069848">
                  <a:extLst>
                    <a:ext uri="{9D8B030D-6E8A-4147-A177-3AD203B41FA5}">
                      <a16:colId xmlns:a16="http://schemas.microsoft.com/office/drawing/2014/main" val="1817829097"/>
                    </a:ext>
                  </a:extLst>
                </a:gridCol>
                <a:gridCol w="1069848">
                  <a:extLst>
                    <a:ext uri="{9D8B030D-6E8A-4147-A177-3AD203B41FA5}">
                      <a16:colId xmlns:a16="http://schemas.microsoft.com/office/drawing/2014/main" val="3317850320"/>
                    </a:ext>
                  </a:extLst>
                </a:gridCol>
                <a:gridCol w="1069848">
                  <a:extLst>
                    <a:ext uri="{9D8B030D-6E8A-4147-A177-3AD203B41FA5}">
                      <a16:colId xmlns:a16="http://schemas.microsoft.com/office/drawing/2014/main" val="3242953052"/>
                    </a:ext>
                  </a:extLst>
                </a:gridCol>
                <a:gridCol w="1069848">
                  <a:extLst>
                    <a:ext uri="{9D8B030D-6E8A-4147-A177-3AD203B41FA5}">
                      <a16:colId xmlns:a16="http://schemas.microsoft.com/office/drawing/2014/main" val="180074929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437385192"/>
                  </a:ext>
                </a:extLst>
              </a:tr>
              <a:tr h="370840">
                <a:tc>
                  <a:txBody>
                    <a:bodyPr/>
                    <a:lstStyle/>
                    <a:p>
                      <a:r>
                        <a:rPr lang="en-US" sz="1000"/>
                        <a:t>42</a:t>
                      </a:r>
                    </a:p>
                  </a:txBody>
                  <a:tcPr/>
                </a:tc>
                <a:tc>
                  <a:txBody>
                    <a:bodyPr/>
                    <a:lstStyle/>
                    <a:p>
                      <a:r>
                        <a:rPr lang="en-US" sz="1000"/>
                        <a:t>0.5992 %</a:t>
                      </a:r>
                    </a:p>
                  </a:txBody>
                  <a:tcPr/>
                </a:tc>
                <a:tc>
                  <a:txBody>
                    <a:bodyPr/>
                    <a:lstStyle/>
                    <a:p>
                      <a:r>
                        <a:rPr lang="en-US" sz="1000"/>
                        <a:t>0.02</a:t>
                      </a:r>
                    </a:p>
                  </a:txBody>
                  <a:tcPr/>
                </a:tc>
                <a:tc>
                  <a:txBody>
                    <a:bodyPr/>
                    <a:lstStyle/>
                    <a:p>
                      <a:r>
                        <a:rPr lang="en-US" sz="1000"/>
                        <a:t>87.61</a:t>
                      </a:r>
                    </a:p>
                  </a:txBody>
                  <a:tcPr/>
                </a:tc>
                <a:tc>
                  <a:txBody>
                    <a:bodyPr/>
                    <a:lstStyle/>
                    <a:p>
                      <a:r>
                        <a:rPr lang="en-US" sz="1000"/>
                        <a:t>84.81</a:t>
                      </a:r>
                    </a:p>
                  </a:txBody>
                  <a:tcPr/>
                </a:tc>
                <a:tc>
                  <a:txBody>
                    <a:bodyPr/>
                    <a:lstStyle/>
                    <a:p>
                      <a:r>
                        <a:rPr lang="en-US" sz="1000"/>
                        <a:t>48.93</a:t>
                      </a:r>
                    </a:p>
                  </a:txBody>
                  <a:tcPr/>
                </a:tc>
                <a:tc>
                  <a:txBody>
                    <a:bodyPr/>
                    <a:lstStyle/>
                    <a:p>
                      <a:r>
                        <a:rPr lang="en-US" sz="1000"/>
                        <a:t>2891</a:t>
                      </a:r>
                    </a:p>
                  </a:txBody>
                  <a:tcPr/>
                </a:tc>
                <a:tc>
                  <a:txBody>
                    <a:bodyPr/>
                    <a:lstStyle/>
                    <a:p>
                      <a:r>
                        <a:rPr lang="en-US" sz="1000"/>
                        <a:t>2055</a:t>
                      </a:r>
                    </a:p>
                  </a:txBody>
                  <a:tcPr/>
                </a:tc>
                <a:extLst>
                  <a:ext uri="{0D108BD9-81ED-4DB2-BD59-A6C34878D82A}">
                    <a16:rowId xmlns:a16="http://schemas.microsoft.com/office/drawing/2014/main" val="2017280986"/>
                  </a:ext>
                </a:extLst>
              </a:tr>
            </a:tbl>
          </a:graphicData>
        </a:graphic>
      </p:graphicFrame>
      <p:sp>
        <p:nvSpPr>
          <p:cNvPr id="4" name="Text Placeholder 3">
            <a:extLst>
              <a:ext uri="{FF2B5EF4-FFF2-40B4-BE49-F238E27FC236}">
                <a16:creationId xmlns:a16="http://schemas.microsoft.com/office/drawing/2014/main" id="{3C202746-3AAC-4D9E-BB06-CA43D11C295E}"/>
              </a:ext>
            </a:extLst>
          </p:cNvPr>
          <p:cNvSpPr>
            <a:spLocks noGrp="1"/>
          </p:cNvSpPr>
          <p:nvPr>
            <p:ph type="body" sz="quarter" idx="14"/>
          </p:nvPr>
        </p:nvSpPr>
        <p:spPr/>
        <p:txBody>
          <a:bodyPr/>
          <a:lstStyle/>
          <a:p>
            <a:r>
              <a:rPr lang="en-US"/>
              <a:t>01/01/2025 - 12/31/2025</a:t>
            </a:r>
          </a:p>
        </p:txBody>
      </p:sp>
    </p:spTree>
    <p:extLst>
      <p:ext uri="{BB962C8B-B14F-4D97-AF65-F5344CB8AC3E}">
        <p14:creationId xmlns:p14="http://schemas.microsoft.com/office/powerpoint/2010/main" val="42434168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BC9EB-6AD6-499A-9B63-CEAA31376A40}"/>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C5D4AF8F-7412-44F1-AD69-DB087A88156D}"/>
              </a:ext>
            </a:extLst>
          </p:cNvPr>
          <p:cNvGraphicFramePr>
            <a:graphicFrameLocks noGrp="1"/>
          </p:cNvGraphicFramePr>
          <p:nvPr>
            <p:ph type="tbl" sz="quarter" idx="13"/>
            <p:extLst>
              <p:ext uri="{D42A27DB-BD31-4B8C-83A1-F6EECF244321}">
                <p14:modId xmlns:p14="http://schemas.microsoft.com/office/powerpoint/2010/main" val="1771287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620558056"/>
                    </a:ext>
                  </a:extLst>
                </a:gridCol>
                <a:gridCol w="905256">
                  <a:extLst>
                    <a:ext uri="{9D8B030D-6E8A-4147-A177-3AD203B41FA5}">
                      <a16:colId xmlns:a16="http://schemas.microsoft.com/office/drawing/2014/main" val="3307306723"/>
                    </a:ext>
                  </a:extLst>
                </a:gridCol>
                <a:gridCol w="411480">
                  <a:extLst>
                    <a:ext uri="{9D8B030D-6E8A-4147-A177-3AD203B41FA5}">
                      <a16:colId xmlns:a16="http://schemas.microsoft.com/office/drawing/2014/main" val="3047318725"/>
                    </a:ext>
                  </a:extLst>
                </a:gridCol>
                <a:gridCol w="905256">
                  <a:extLst>
                    <a:ext uri="{9D8B030D-6E8A-4147-A177-3AD203B41FA5}">
                      <a16:colId xmlns:a16="http://schemas.microsoft.com/office/drawing/2014/main" val="261180544"/>
                    </a:ext>
                  </a:extLst>
                </a:gridCol>
                <a:gridCol w="905256">
                  <a:extLst>
                    <a:ext uri="{9D8B030D-6E8A-4147-A177-3AD203B41FA5}">
                      <a16:colId xmlns:a16="http://schemas.microsoft.com/office/drawing/2014/main" val="1163941053"/>
                    </a:ext>
                  </a:extLst>
                </a:gridCol>
                <a:gridCol w="905256">
                  <a:extLst>
                    <a:ext uri="{9D8B030D-6E8A-4147-A177-3AD203B41FA5}">
                      <a16:colId xmlns:a16="http://schemas.microsoft.com/office/drawing/2014/main" val="2378996533"/>
                    </a:ext>
                  </a:extLst>
                </a:gridCol>
                <a:gridCol w="905256">
                  <a:extLst>
                    <a:ext uri="{9D8B030D-6E8A-4147-A177-3AD203B41FA5}">
                      <a16:colId xmlns:a16="http://schemas.microsoft.com/office/drawing/2014/main" val="2639886618"/>
                    </a:ext>
                  </a:extLst>
                </a:gridCol>
                <a:gridCol w="905256">
                  <a:extLst>
                    <a:ext uri="{9D8B030D-6E8A-4147-A177-3AD203B41FA5}">
                      <a16:colId xmlns:a16="http://schemas.microsoft.com/office/drawing/2014/main" val="1994175544"/>
                    </a:ext>
                  </a:extLst>
                </a:gridCol>
                <a:gridCol w="905256">
                  <a:extLst>
                    <a:ext uri="{9D8B030D-6E8A-4147-A177-3AD203B41FA5}">
                      <a16:colId xmlns:a16="http://schemas.microsoft.com/office/drawing/2014/main" val="4089111553"/>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537230092"/>
                  </a:ext>
                </a:extLst>
              </a:tr>
              <a:tr h="370840">
                <a:tc>
                  <a:txBody>
                    <a:bodyPr/>
                    <a:lstStyle/>
                    <a:p>
                      <a:r>
                        <a:rPr lang="en-US" sz="1000"/>
                        <a:t>13</a:t>
                      </a:r>
                    </a:p>
                  </a:txBody>
                  <a:tcPr/>
                </a:tc>
                <a:tc>
                  <a:txBody>
                    <a:bodyPr/>
                    <a:lstStyle/>
                    <a:p>
                      <a:r>
                        <a:rPr lang="en-US" sz="1000"/>
                        <a:t>0.6282 %</a:t>
                      </a:r>
                    </a:p>
                  </a:txBody>
                  <a:tcPr/>
                </a:tc>
                <a:tc>
                  <a:txBody>
                    <a:bodyPr/>
                    <a:lstStyle/>
                    <a:p>
                      <a:r>
                        <a:rPr lang="en-US" sz="1000"/>
                        <a:t>0.00</a:t>
                      </a:r>
                    </a:p>
                  </a:txBody>
                  <a:tcPr/>
                </a:tc>
                <a:tc>
                  <a:txBody>
                    <a:bodyPr/>
                    <a:lstStyle/>
                    <a:p>
                      <a:r>
                        <a:rPr lang="en-US" sz="1000"/>
                        <a:t>99.83</a:t>
                      </a:r>
                    </a:p>
                  </a:txBody>
                  <a:tcPr/>
                </a:tc>
                <a:tc>
                  <a:txBody>
                    <a:bodyPr/>
                    <a:lstStyle/>
                    <a:p>
                      <a:r>
                        <a:rPr lang="en-US" sz="1000"/>
                        <a:t>86.00</a:t>
                      </a:r>
                    </a:p>
                  </a:txBody>
                  <a:tcPr/>
                </a:tc>
                <a:tc>
                  <a:txBody>
                    <a:bodyPr/>
                    <a:lstStyle/>
                    <a:p>
                      <a:r>
                        <a:rPr lang="en-US" sz="1000"/>
                        <a:t>52.00</a:t>
                      </a:r>
                    </a:p>
                  </a:txBody>
                  <a:tcPr/>
                </a:tc>
                <a:tc>
                  <a:txBody>
                    <a:bodyPr/>
                    <a:lstStyle/>
                    <a:p>
                      <a:r>
                        <a:rPr lang="en-US" sz="1000"/>
                        <a:t>52.00</a:t>
                      </a:r>
                    </a:p>
                  </a:txBody>
                  <a:tcPr/>
                </a:tc>
                <a:tc>
                  <a:txBody>
                    <a:bodyPr/>
                    <a:lstStyle/>
                    <a:p>
                      <a:r>
                        <a:rPr lang="en-US" sz="1000"/>
                        <a:t>599</a:t>
                      </a:r>
                    </a:p>
                  </a:txBody>
                  <a:tcPr/>
                </a:tc>
                <a:tc>
                  <a:txBody>
                    <a:bodyPr/>
                    <a:lstStyle/>
                    <a:p>
                      <a:r>
                        <a:rPr lang="en-US" sz="1000"/>
                        <a:t>676</a:t>
                      </a:r>
                    </a:p>
                  </a:txBody>
                  <a:tcPr/>
                </a:tc>
                <a:extLst>
                  <a:ext uri="{0D108BD9-81ED-4DB2-BD59-A6C34878D82A}">
                    <a16:rowId xmlns:a16="http://schemas.microsoft.com/office/drawing/2014/main" val="1297912968"/>
                  </a:ext>
                </a:extLst>
              </a:tr>
            </a:tbl>
          </a:graphicData>
        </a:graphic>
      </p:graphicFrame>
      <p:sp>
        <p:nvSpPr>
          <p:cNvPr id="4" name="Text Placeholder 3">
            <a:extLst>
              <a:ext uri="{FF2B5EF4-FFF2-40B4-BE49-F238E27FC236}">
                <a16:creationId xmlns:a16="http://schemas.microsoft.com/office/drawing/2014/main" id="{CF613530-D25E-423F-BE48-33C11F8EC83C}"/>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4191282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4A9D1-1FA1-4F5E-9082-A45CF1349E38}"/>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1716ABB1-CD44-4B2B-A645-C22544816C4E}"/>
              </a:ext>
            </a:extLst>
          </p:cNvPr>
          <p:cNvGraphicFramePr>
            <a:graphicFrameLocks noGrp="1"/>
          </p:cNvGraphicFramePr>
          <p:nvPr>
            <p:ph type="tbl" sz="quarter" idx="13"/>
            <p:extLst>
              <p:ext uri="{D42A27DB-BD31-4B8C-83A1-F6EECF244321}">
                <p14:modId xmlns:p14="http://schemas.microsoft.com/office/powerpoint/2010/main" val="1099272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4051561971"/>
                    </a:ext>
                  </a:extLst>
                </a:gridCol>
                <a:gridCol w="1316736">
                  <a:extLst>
                    <a:ext uri="{9D8B030D-6E8A-4147-A177-3AD203B41FA5}">
                      <a16:colId xmlns:a16="http://schemas.microsoft.com/office/drawing/2014/main" val="1713178227"/>
                    </a:ext>
                  </a:extLst>
                </a:gridCol>
                <a:gridCol w="658368">
                  <a:extLst>
                    <a:ext uri="{9D8B030D-6E8A-4147-A177-3AD203B41FA5}">
                      <a16:colId xmlns:a16="http://schemas.microsoft.com/office/drawing/2014/main" val="2935698426"/>
                    </a:ext>
                  </a:extLst>
                </a:gridCol>
                <a:gridCol w="658368">
                  <a:extLst>
                    <a:ext uri="{9D8B030D-6E8A-4147-A177-3AD203B41FA5}">
                      <a16:colId xmlns:a16="http://schemas.microsoft.com/office/drawing/2014/main" val="122028368"/>
                    </a:ext>
                  </a:extLst>
                </a:gridCol>
                <a:gridCol w="658368">
                  <a:extLst>
                    <a:ext uri="{9D8B030D-6E8A-4147-A177-3AD203B41FA5}">
                      <a16:colId xmlns:a16="http://schemas.microsoft.com/office/drawing/2014/main" val="3528866755"/>
                    </a:ext>
                  </a:extLst>
                </a:gridCol>
                <a:gridCol w="658368">
                  <a:extLst>
                    <a:ext uri="{9D8B030D-6E8A-4147-A177-3AD203B41FA5}">
                      <a16:colId xmlns:a16="http://schemas.microsoft.com/office/drawing/2014/main" val="1724108449"/>
                    </a:ext>
                  </a:extLst>
                </a:gridCol>
                <a:gridCol w="658368">
                  <a:extLst>
                    <a:ext uri="{9D8B030D-6E8A-4147-A177-3AD203B41FA5}">
                      <a16:colId xmlns:a16="http://schemas.microsoft.com/office/drawing/2014/main" val="243954954"/>
                    </a:ext>
                  </a:extLst>
                </a:gridCol>
                <a:gridCol w="658368">
                  <a:extLst>
                    <a:ext uri="{9D8B030D-6E8A-4147-A177-3AD203B41FA5}">
                      <a16:colId xmlns:a16="http://schemas.microsoft.com/office/drawing/2014/main" val="1924654109"/>
                    </a:ext>
                  </a:extLst>
                </a:gridCol>
                <a:gridCol w="658368">
                  <a:extLst>
                    <a:ext uri="{9D8B030D-6E8A-4147-A177-3AD203B41FA5}">
                      <a16:colId xmlns:a16="http://schemas.microsoft.com/office/drawing/2014/main" val="1199238344"/>
                    </a:ext>
                  </a:extLst>
                </a:gridCol>
                <a:gridCol w="658368">
                  <a:extLst>
                    <a:ext uri="{9D8B030D-6E8A-4147-A177-3AD203B41FA5}">
                      <a16:colId xmlns:a16="http://schemas.microsoft.com/office/drawing/2014/main" val="10680918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3505048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- 2025-04-29 17:09:11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https://quintly-eu-image-storage.s3.amazonaws.com/42a5b893a9726451877e4ab7634db126/aeb8cbd15b15cc9bc137d12d5b663184.jpg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04/30/2025 17:08:52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806842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- 2025-04-25 17:05:16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https://quintly-eu-image-storage.s3.amazonaws.com/42a5b893a9726451877e4ab7634db126/a41c5a89d695d42e95630e30878f9f5b.jpg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04/26/2025 16:38:05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88712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- 2025-04-24 17:01:06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https://quintly-eu-image-storage.s3.amazonaws.com/42a5b893a9726451877e4ab7634db126/776b29dad791d723e69a93c111a068a4.jpg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04/25/2025 16:37:47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extLst>
                  <a:ext uri="{0D108BD9-81ED-4DB2-BD59-A6C34878D82A}">
                    <a16:rowId xmlns:a16="http://schemas.microsoft.com/office/drawing/2014/main" val="509626220"/>
                  </a:ext>
                </a:extLst>
              </a:tr>
            </a:tbl>
          </a:graphicData>
        </a:graphic>
      </p:graphicFrame>
      <p:sp>
        <p:nvSpPr>
          <p:cNvPr id="4" name="Text Placeholder 3">
            <a:extLst>
              <a:ext uri="{FF2B5EF4-FFF2-40B4-BE49-F238E27FC236}">
                <a16:creationId xmlns:a16="http://schemas.microsoft.com/office/drawing/2014/main" id="{F011BC0E-1AE6-4C67-A614-540DACAC4323}"/>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2811831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3653C-71DE-4BEC-82BB-59EC8F54A0C7}"/>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12C9F8A8-46E5-45FC-A582-7C1E8766EEC3}"/>
              </a:ext>
            </a:extLst>
          </p:cNvPr>
          <p:cNvGraphicFramePr>
            <a:graphicFrameLocks noGrp="1"/>
          </p:cNvGraphicFramePr>
          <p:nvPr>
            <p:ph type="tbl" sz="quarter" idx="13"/>
            <p:extLst>
              <p:ext uri="{D42A27DB-BD31-4B8C-83A1-F6EECF244321}">
                <p14:modId xmlns:p14="http://schemas.microsoft.com/office/powerpoint/2010/main" val="230418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719854130"/>
                    </a:ext>
                  </a:extLst>
                </a:gridCol>
                <a:gridCol w="1316736">
                  <a:extLst>
                    <a:ext uri="{9D8B030D-6E8A-4147-A177-3AD203B41FA5}">
                      <a16:colId xmlns:a16="http://schemas.microsoft.com/office/drawing/2014/main" val="2923307971"/>
                    </a:ext>
                  </a:extLst>
                </a:gridCol>
                <a:gridCol w="658368">
                  <a:extLst>
                    <a:ext uri="{9D8B030D-6E8A-4147-A177-3AD203B41FA5}">
                      <a16:colId xmlns:a16="http://schemas.microsoft.com/office/drawing/2014/main" val="246470253"/>
                    </a:ext>
                  </a:extLst>
                </a:gridCol>
                <a:gridCol w="658368">
                  <a:extLst>
                    <a:ext uri="{9D8B030D-6E8A-4147-A177-3AD203B41FA5}">
                      <a16:colId xmlns:a16="http://schemas.microsoft.com/office/drawing/2014/main" val="29303370"/>
                    </a:ext>
                  </a:extLst>
                </a:gridCol>
                <a:gridCol w="658368">
                  <a:extLst>
                    <a:ext uri="{9D8B030D-6E8A-4147-A177-3AD203B41FA5}">
                      <a16:colId xmlns:a16="http://schemas.microsoft.com/office/drawing/2014/main" val="2769560271"/>
                    </a:ext>
                  </a:extLst>
                </a:gridCol>
                <a:gridCol w="658368">
                  <a:extLst>
                    <a:ext uri="{9D8B030D-6E8A-4147-A177-3AD203B41FA5}">
                      <a16:colId xmlns:a16="http://schemas.microsoft.com/office/drawing/2014/main" val="1260405596"/>
                    </a:ext>
                  </a:extLst>
                </a:gridCol>
                <a:gridCol w="658368">
                  <a:extLst>
                    <a:ext uri="{9D8B030D-6E8A-4147-A177-3AD203B41FA5}">
                      <a16:colId xmlns:a16="http://schemas.microsoft.com/office/drawing/2014/main" val="753414428"/>
                    </a:ext>
                  </a:extLst>
                </a:gridCol>
                <a:gridCol w="658368">
                  <a:extLst>
                    <a:ext uri="{9D8B030D-6E8A-4147-A177-3AD203B41FA5}">
                      <a16:colId xmlns:a16="http://schemas.microsoft.com/office/drawing/2014/main" val="2497084994"/>
                    </a:ext>
                  </a:extLst>
                </a:gridCol>
                <a:gridCol w="658368">
                  <a:extLst>
                    <a:ext uri="{9D8B030D-6E8A-4147-A177-3AD203B41FA5}">
                      <a16:colId xmlns:a16="http://schemas.microsoft.com/office/drawing/2014/main" val="1979451746"/>
                    </a:ext>
                  </a:extLst>
                </a:gridCol>
                <a:gridCol w="658368">
                  <a:extLst>
                    <a:ext uri="{9D8B030D-6E8A-4147-A177-3AD203B41FA5}">
                      <a16:colId xmlns:a16="http://schemas.microsoft.com/office/drawing/2014/main" val="2309058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782217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- 2025-04-23 22:16:16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https://quintly-eu-image-storage.s3.amazonaws.com/42a5b893a9726451877e4ab7634db126/f205b912bd06f92c26c84542bb2e33d6.jpg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04/24/2025 22:08:47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extLst>
                  <a:ext uri="{0D108BD9-81ED-4DB2-BD59-A6C34878D82A}">
                    <a16:rowId xmlns:a16="http://schemas.microsoft.com/office/drawing/2014/main" val="394893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- 2025-04-22 17:04:21</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https://quintly-eu-image-storage.s3.amazonaws.com/42a5b893a9726451877e4ab7634db126/2b57ce727279358d4019d0570c9ede15.jpg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04/23/2025 16:37:51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767017550"/>
                  </a:ext>
                </a:extLst>
              </a:tr>
            </a:tbl>
          </a:graphicData>
        </a:graphic>
      </p:graphicFrame>
      <p:sp>
        <p:nvSpPr>
          <p:cNvPr id="4" name="Text Placeholder 3">
            <a:extLst>
              <a:ext uri="{FF2B5EF4-FFF2-40B4-BE49-F238E27FC236}">
                <a16:creationId xmlns:a16="http://schemas.microsoft.com/office/drawing/2014/main" id="{DC960747-C524-4802-885B-25EB342DBAC2}"/>
              </a:ext>
            </a:extLst>
          </p:cNvPr>
          <p:cNvSpPr>
            <a:spLocks noGrp="1"/>
          </p:cNvSpPr>
          <p:nvPr>
            <p:ph type="body" sz="quarter" idx="14"/>
          </p:nvPr>
        </p:nvSpPr>
        <p:spPr/>
        <p:txBody>
          <a:bodyPr/>
          <a:lstStyle/>
          <a:p>
            <a:r>
              <a:rPr lang="en-US"/>
              <a:t>04/01/2025 - 04/30/2025</a:t>
            </a:r>
          </a:p>
        </p:txBody>
      </p:sp>
    </p:spTree>
    <p:extLst>
      <p:ext uri="{BB962C8B-B14F-4D97-AF65-F5344CB8AC3E}">
        <p14:creationId xmlns:p14="http://schemas.microsoft.com/office/powerpoint/2010/main" val="348163853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2172</Words>
  <Application>Microsoft Office PowerPoint</Application>
  <PresentationFormat>On-screen Show (4:3)</PresentationFormat>
  <Paragraphs>532</Paragraphs>
  <Slides>33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33</vt:i4>
      </vt:variant>
    </vt:vector>
  </HeadingPairs>
  <TitlesOfParts>
    <vt:vector size="36"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2025-05-05T16:30:22Z</dcterms:created>
  <dcterms:modified xsi:type="dcterms:W3CDTF">2025-05-05T16:31:14Z</dcterms:modified>
</cp:coreProperties>
</file>