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2" r:id="rId16"/>
    <p:sldId id="273" r:id="rId17"/>
    <p:sldId id="274" r:id="rId18"/>
    <p:sldId id="275" r:id="rId19"/>
    <p:sldId id="276" r:id="rId20"/>
    <p:sldId id="277" r:id="rId21"/>
    <p:sldId id="278" r:id="rId22"/>
    <p:sldId id="280" r:id="rId23"/>
    <p:sldId id="281" r:id="rId24"/>
    <p:sldId id="282" r:id="rId25"/>
    <p:sldId id="283" r:id="rId26"/>
    <p:sldId id="284" r:id="rId27"/>
    <p:sldId id="285" r:id="rId28"/>
    <p:sldId id="286" r:id="rId29"/>
    <p:sldId id="287" r:id="rId30"/>
    <p:sldId id="288" r:id="rId31"/>
    <p:sldId id="290" r:id="rId32"/>
    <p:sldId id="291" r:id="rId33"/>
    <p:sldId id="292" r:id="rId34"/>
    <p:sldId id="293" r:id="rId35"/>
    <p:sldId id="294" r:id="rId36"/>
    <p:sldId id="295" r:id="rId37"/>
  </p:sldIdLst>
  <p:sldSz cx="9144000" cy="6858000" type="screen4x3"/>
  <p:notesSz cx="6858000" cy="9144000"/>
  <p:embeddedFontLst>
    <p:embeddedFont>
      <p:font typeface="Calibri" panose="020F0502020204030204" pitchFamily="34"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3.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45717</c:v>
                </c:pt>
              </c:numCache>
            </c:numRef>
          </c:cat>
          <c:val>
            <c:numRef>
              <c:f>Sheet1!$B$2</c:f>
              <c:numCache>
                <c:formatCode>General</c:formatCode>
                <c:ptCount val="1"/>
                <c:pt idx="0">
                  <c:v>196</c:v>
                </c:pt>
              </c:numCache>
            </c:numRef>
          </c:val>
          <c:extLst>
            <c:ext xmlns:c16="http://schemas.microsoft.com/office/drawing/2014/chart" uri="{C3380CC4-5D6E-409C-BE32-E72D297353CC}">
              <c16:uniqueId val="{00000000-A18D-4E99-B795-8AFF1E56F7B4}"/>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45717</c:v>
                </c:pt>
              </c:numCache>
            </c:numRef>
          </c:cat>
          <c:val>
            <c:numRef>
              <c:f>Sheet1!$C$2</c:f>
              <c:numCache>
                <c:formatCode>General</c:formatCode>
                <c:ptCount val="1"/>
                <c:pt idx="0">
                  <c:v>598</c:v>
                </c:pt>
              </c:numCache>
            </c:numRef>
          </c:val>
          <c:extLst>
            <c:ext xmlns:c16="http://schemas.microsoft.com/office/drawing/2014/chart" uri="{C3380CC4-5D6E-409C-BE32-E72D297353CC}">
              <c16:uniqueId val="{00000001-A18D-4E99-B795-8AFF1E56F7B4}"/>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45717</c:v>
                </c:pt>
              </c:numCache>
            </c:numRef>
          </c:cat>
          <c:val>
            <c:numRef>
              <c:f>Sheet1!$D$2</c:f>
              <c:numCache>
                <c:formatCode>General</c:formatCode>
                <c:ptCount val="1"/>
                <c:pt idx="0">
                  <c:v>26489</c:v>
                </c:pt>
              </c:numCache>
            </c:numRef>
          </c:val>
          <c:extLst>
            <c:ext xmlns:c16="http://schemas.microsoft.com/office/drawing/2014/chart" uri="{C3380CC4-5D6E-409C-BE32-E72D297353CC}">
              <c16:uniqueId val="{00000002-A18D-4E99-B795-8AFF1E56F7B4}"/>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45717</c:v>
                </c:pt>
              </c:numCache>
            </c:numRef>
          </c:cat>
          <c:val>
            <c:numRef>
              <c:f>Sheet1!$E$2</c:f>
              <c:numCache>
                <c:formatCode>General</c:formatCode>
                <c:ptCount val="1"/>
                <c:pt idx="0">
                  <c:v>194</c:v>
                </c:pt>
              </c:numCache>
            </c:numRef>
          </c:val>
          <c:extLst>
            <c:ext xmlns:c16="http://schemas.microsoft.com/office/drawing/2014/chart" uri="{C3380CC4-5D6E-409C-BE32-E72D297353CC}">
              <c16:uniqueId val="{00000003-A18D-4E99-B795-8AFF1E56F7B4}"/>
            </c:ext>
          </c:extLst>
        </c:ser>
        <c:dLbls>
          <c:showLegendKey val="0"/>
          <c:showVal val="0"/>
          <c:showCatName val="0"/>
          <c:showSerName val="0"/>
          <c:showPercent val="0"/>
          <c:showBubbleSize val="0"/>
        </c:dLbls>
        <c:gapWidth val="219"/>
        <c:overlap val="-27"/>
        <c:axId val="384706912"/>
        <c:axId val="384703960"/>
      </c:barChart>
      <c:dateAx>
        <c:axId val="384706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703960"/>
        <c:crosses val="autoZero"/>
        <c:auto val="1"/>
        <c:lblOffset val="100"/>
        <c:baseTimeUnit val="days"/>
      </c:dateAx>
      <c:valAx>
        <c:axId val="384703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706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Sheet1!$A$2:$A$4</c:f>
              <c:numCache>
                <c:formatCode>m/d/yyyy</c:formatCode>
                <c:ptCount val="3"/>
                <c:pt idx="0">
                  <c:v>45658</c:v>
                </c:pt>
                <c:pt idx="1">
                  <c:v>45689</c:v>
                </c:pt>
                <c:pt idx="2">
                  <c:v>45717</c:v>
                </c:pt>
              </c:numCache>
            </c:numRef>
          </c:cat>
          <c:val>
            <c:numRef>
              <c:f>Sheet1!$B$2:$B$4</c:f>
              <c:numCache>
                <c:formatCode>General</c:formatCode>
                <c:ptCount val="3"/>
                <c:pt idx="0">
                  <c:v>3</c:v>
                </c:pt>
                <c:pt idx="1">
                  <c:v>0</c:v>
                </c:pt>
                <c:pt idx="2">
                  <c:v>-1</c:v>
                </c:pt>
              </c:numCache>
            </c:numRef>
          </c:val>
          <c:extLst>
            <c:ext xmlns:c16="http://schemas.microsoft.com/office/drawing/2014/chart" uri="{C3380CC4-5D6E-409C-BE32-E72D297353CC}">
              <c16:uniqueId val="{00000000-12A0-4823-AC94-5942782AA443}"/>
            </c:ext>
          </c:extLst>
        </c:ser>
        <c:dLbls>
          <c:showLegendKey val="0"/>
          <c:showVal val="0"/>
          <c:showCatName val="0"/>
          <c:showSerName val="0"/>
          <c:showPercent val="0"/>
          <c:showBubbleSize val="0"/>
        </c:dLbls>
        <c:gapWidth val="219"/>
        <c:overlap val="-27"/>
        <c:axId val="393387104"/>
        <c:axId val="393390056"/>
      </c:barChart>
      <c:dateAx>
        <c:axId val="393387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390056"/>
        <c:crosses val="autoZero"/>
        <c:auto val="1"/>
        <c:lblOffset val="100"/>
        <c:baseTimeUnit val="months"/>
      </c:dateAx>
      <c:valAx>
        <c:axId val="393390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387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Sheet1!$A$2:$A$4</c:f>
              <c:numCache>
                <c:formatCode>m/d/yyyy</c:formatCode>
                <c:ptCount val="3"/>
                <c:pt idx="0">
                  <c:v>45658</c:v>
                </c:pt>
                <c:pt idx="1">
                  <c:v>45689</c:v>
                </c:pt>
                <c:pt idx="2">
                  <c:v>45717</c:v>
                </c:pt>
              </c:numCache>
            </c:numRef>
          </c:cat>
          <c:val>
            <c:numRef>
              <c:f>Sheet1!$B$2:$B$4</c:f>
              <c:numCache>
                <c:formatCode>General</c:formatCode>
                <c:ptCount val="3"/>
                <c:pt idx="0">
                  <c:v>1</c:v>
                </c:pt>
                <c:pt idx="1">
                  <c:v>3</c:v>
                </c:pt>
                <c:pt idx="2">
                  <c:v>2</c:v>
                </c:pt>
              </c:numCache>
            </c:numRef>
          </c:val>
          <c:extLst>
            <c:ext xmlns:c16="http://schemas.microsoft.com/office/drawing/2014/chart" uri="{C3380CC4-5D6E-409C-BE32-E72D297353CC}">
              <c16:uniqueId val="{00000000-27AC-4ED3-953B-D4A2B06D8518}"/>
            </c:ext>
          </c:extLst>
        </c:ser>
        <c:dLbls>
          <c:showLegendKey val="0"/>
          <c:showVal val="0"/>
          <c:showCatName val="0"/>
          <c:showSerName val="0"/>
          <c:showPercent val="0"/>
          <c:showBubbleSize val="0"/>
        </c:dLbls>
        <c:gapWidth val="219"/>
        <c:overlap val="-27"/>
        <c:axId val="393393336"/>
        <c:axId val="393387760"/>
      </c:barChart>
      <c:dateAx>
        <c:axId val="393393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387760"/>
        <c:crosses val="autoZero"/>
        <c:auto val="1"/>
        <c:lblOffset val="100"/>
        <c:baseTimeUnit val="months"/>
      </c:dateAx>
      <c:valAx>
        <c:axId val="393387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393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strRef>
              <c:f>Sheet1!$A$2:$A$4</c:f>
              <c:strCache>
                <c:ptCount val="3"/>
                <c:pt idx="0">
                  <c:v>2025-01</c:v>
                </c:pt>
                <c:pt idx="1">
                  <c:v>2025-02</c:v>
                </c:pt>
                <c:pt idx="2">
                  <c:v>2025-03</c:v>
                </c:pt>
              </c:strCache>
            </c:strRef>
          </c:cat>
          <c:val>
            <c:numRef>
              <c:f>Sheet1!$B$2:$B$4</c:f>
              <c:numCache>
                <c:formatCode>General</c:formatCode>
                <c:ptCount val="3"/>
                <c:pt idx="0">
                  <c:v>12</c:v>
                </c:pt>
                <c:pt idx="1">
                  <c:v>24</c:v>
                </c:pt>
                <c:pt idx="2">
                  <c:v>16</c:v>
                </c:pt>
              </c:numCache>
            </c:numRef>
          </c:val>
          <c:extLst>
            <c:ext xmlns:c16="http://schemas.microsoft.com/office/drawing/2014/chart" uri="{C3380CC4-5D6E-409C-BE32-E72D297353CC}">
              <c16:uniqueId val="{00000000-1CD0-41E8-ACBC-76041DF7272E}"/>
            </c:ext>
          </c:extLst>
        </c:ser>
        <c:dLbls>
          <c:showLegendKey val="0"/>
          <c:showVal val="0"/>
          <c:showCatName val="0"/>
          <c:showSerName val="0"/>
          <c:showPercent val="0"/>
          <c:showBubbleSize val="0"/>
        </c:dLbls>
        <c:gapWidth val="219"/>
        <c:overlap val="-27"/>
        <c:axId val="394441384"/>
        <c:axId val="394444336"/>
      </c:barChart>
      <c:catAx>
        <c:axId val="39444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444336"/>
        <c:crosses val="autoZero"/>
        <c:auto val="1"/>
        <c:lblAlgn val="ctr"/>
        <c:lblOffset val="100"/>
        <c:noMultiLvlLbl val="0"/>
      </c:catAx>
      <c:valAx>
        <c:axId val="394444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441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Sheet1!$A$2:$A$4</c:f>
              <c:numCache>
                <c:formatCode>m/d/yyyy</c:formatCode>
                <c:ptCount val="3"/>
                <c:pt idx="0">
                  <c:v>45658</c:v>
                </c:pt>
                <c:pt idx="1">
                  <c:v>45689</c:v>
                </c:pt>
                <c:pt idx="2">
                  <c:v>45717</c:v>
                </c:pt>
              </c:numCache>
            </c:numRef>
          </c:cat>
          <c:val>
            <c:numRef>
              <c:f>Sheet1!$B$2:$B$4</c:f>
              <c:numCache>
                <c:formatCode>General</c:formatCode>
                <c:ptCount val="3"/>
                <c:pt idx="0">
                  <c:v>971</c:v>
                </c:pt>
                <c:pt idx="1">
                  <c:v>781</c:v>
                </c:pt>
                <c:pt idx="2">
                  <c:v>598</c:v>
                </c:pt>
              </c:numCache>
            </c:numRef>
          </c:val>
          <c:extLst>
            <c:ext xmlns:c16="http://schemas.microsoft.com/office/drawing/2014/chart" uri="{C3380CC4-5D6E-409C-BE32-E72D297353CC}">
              <c16:uniqueId val="{00000000-B6D8-4C6F-8E5D-357FC85231DA}"/>
            </c:ext>
          </c:extLst>
        </c:ser>
        <c:dLbls>
          <c:showLegendKey val="0"/>
          <c:showVal val="0"/>
          <c:showCatName val="0"/>
          <c:showSerName val="0"/>
          <c:showPercent val="0"/>
          <c:showBubbleSize val="0"/>
        </c:dLbls>
        <c:gapWidth val="219"/>
        <c:overlap val="-27"/>
        <c:axId val="393389072"/>
        <c:axId val="386404624"/>
      </c:barChart>
      <c:dateAx>
        <c:axId val="393389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404624"/>
        <c:crosses val="autoZero"/>
        <c:auto val="1"/>
        <c:lblOffset val="100"/>
        <c:baseTimeUnit val="months"/>
      </c:dateAx>
      <c:valAx>
        <c:axId val="386404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389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Sheet1!$A$2:$A$4</c:f>
              <c:numCache>
                <c:formatCode>m/d/yyyy</c:formatCode>
                <c:ptCount val="3"/>
                <c:pt idx="0">
                  <c:v>45658</c:v>
                </c:pt>
                <c:pt idx="1">
                  <c:v>45689</c:v>
                </c:pt>
                <c:pt idx="2">
                  <c:v>45717</c:v>
                </c:pt>
              </c:numCache>
            </c:numRef>
          </c:cat>
          <c:val>
            <c:numRef>
              <c:f>Sheet1!$B$2:$B$4</c:f>
              <c:numCache>
                <c:formatCode>General</c:formatCode>
                <c:ptCount val="3"/>
                <c:pt idx="0">
                  <c:v>-1</c:v>
                </c:pt>
                <c:pt idx="1">
                  <c:v>-2</c:v>
                </c:pt>
                <c:pt idx="2">
                  <c:v>-1</c:v>
                </c:pt>
              </c:numCache>
            </c:numRef>
          </c:val>
          <c:extLst>
            <c:ext xmlns:c16="http://schemas.microsoft.com/office/drawing/2014/chart" uri="{C3380CC4-5D6E-409C-BE32-E72D297353CC}">
              <c16:uniqueId val="{00000000-2641-49C0-9F23-D8B032A2C568}"/>
            </c:ext>
          </c:extLst>
        </c:ser>
        <c:dLbls>
          <c:showLegendKey val="0"/>
          <c:showVal val="0"/>
          <c:showCatName val="0"/>
          <c:showSerName val="0"/>
          <c:showPercent val="0"/>
          <c:showBubbleSize val="0"/>
        </c:dLbls>
        <c:gapWidth val="219"/>
        <c:overlap val="-27"/>
        <c:axId val="482310296"/>
        <c:axId val="482310624"/>
      </c:barChart>
      <c:dateAx>
        <c:axId val="482310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2310624"/>
        <c:crosses val="autoZero"/>
        <c:auto val="1"/>
        <c:lblOffset val="100"/>
        <c:baseTimeUnit val="months"/>
      </c:dateAx>
      <c:valAx>
        <c:axId val="482310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2310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Sheet1!$A$2:$A$4</c:f>
              <c:numCache>
                <c:formatCode>m/d/yyyy</c:formatCode>
                <c:ptCount val="3"/>
                <c:pt idx="0">
                  <c:v>45658</c:v>
                </c:pt>
                <c:pt idx="1">
                  <c:v>45689</c:v>
                </c:pt>
                <c:pt idx="2">
                  <c:v>45717</c:v>
                </c:pt>
              </c:numCache>
            </c:numRef>
          </c:cat>
          <c:val>
            <c:numRef>
              <c:f>Sheet1!$B$2:$B$4</c:f>
              <c:numCache>
                <c:formatCode>General</c:formatCode>
                <c:ptCount val="3"/>
                <c:pt idx="0">
                  <c:v>1</c:v>
                </c:pt>
                <c:pt idx="1">
                  <c:v>1</c:v>
                </c:pt>
                <c:pt idx="2">
                  <c:v>1</c:v>
                </c:pt>
              </c:numCache>
            </c:numRef>
          </c:val>
          <c:extLst>
            <c:ext xmlns:c16="http://schemas.microsoft.com/office/drawing/2014/chart" uri="{C3380CC4-5D6E-409C-BE32-E72D297353CC}">
              <c16:uniqueId val="{00000000-0EBA-450E-B2BC-BED8B7F7D171}"/>
            </c:ext>
          </c:extLst>
        </c:ser>
        <c:dLbls>
          <c:showLegendKey val="0"/>
          <c:showVal val="0"/>
          <c:showCatName val="0"/>
          <c:showSerName val="0"/>
          <c:showPercent val="0"/>
          <c:showBubbleSize val="0"/>
        </c:dLbls>
        <c:gapWidth val="219"/>
        <c:overlap val="-27"/>
        <c:axId val="482304720"/>
        <c:axId val="482306032"/>
      </c:barChart>
      <c:dateAx>
        <c:axId val="4823047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2306032"/>
        <c:crosses val="autoZero"/>
        <c:auto val="1"/>
        <c:lblOffset val="100"/>
        <c:baseTimeUnit val="months"/>
      </c:dateAx>
      <c:valAx>
        <c:axId val="482306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2304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strRef>
              <c:f>Sheet1!$A$2:$A$4</c:f>
              <c:strCache>
                <c:ptCount val="3"/>
                <c:pt idx="0">
                  <c:v>2025-01</c:v>
                </c:pt>
                <c:pt idx="1">
                  <c:v>2025-02</c:v>
                </c:pt>
                <c:pt idx="2">
                  <c:v>2025-03</c:v>
                </c:pt>
              </c:strCache>
            </c:strRef>
          </c:cat>
          <c:val>
            <c:numRef>
              <c:f>Sheet1!$B$2:$B$4</c:f>
              <c:numCache>
                <c:formatCode>General</c:formatCode>
                <c:ptCount val="3"/>
                <c:pt idx="0">
                  <c:v>7</c:v>
                </c:pt>
                <c:pt idx="1">
                  <c:v>8</c:v>
                </c:pt>
                <c:pt idx="2">
                  <c:v>8</c:v>
                </c:pt>
              </c:numCache>
            </c:numRef>
          </c:val>
          <c:extLst>
            <c:ext xmlns:c16="http://schemas.microsoft.com/office/drawing/2014/chart" uri="{C3380CC4-5D6E-409C-BE32-E72D297353CC}">
              <c16:uniqueId val="{00000000-47FF-4FB3-AB5E-67253157D817}"/>
            </c:ext>
          </c:extLst>
        </c:ser>
        <c:dLbls>
          <c:showLegendKey val="0"/>
          <c:showVal val="0"/>
          <c:showCatName val="0"/>
          <c:showSerName val="0"/>
          <c:showPercent val="0"/>
          <c:showBubbleSize val="0"/>
        </c:dLbls>
        <c:gapWidth val="219"/>
        <c:overlap val="-27"/>
        <c:axId val="485601496"/>
        <c:axId val="485603792"/>
      </c:barChart>
      <c:catAx>
        <c:axId val="485601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603792"/>
        <c:crosses val="autoZero"/>
        <c:auto val="1"/>
        <c:lblAlgn val="ctr"/>
        <c:lblOffset val="100"/>
        <c:noMultiLvlLbl val="0"/>
      </c:catAx>
      <c:valAx>
        <c:axId val="485603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601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Sheet1!$A$2:$A$4</c:f>
              <c:numCache>
                <c:formatCode>m/d/yyyy</c:formatCode>
                <c:ptCount val="3"/>
                <c:pt idx="0">
                  <c:v>45658</c:v>
                </c:pt>
                <c:pt idx="1">
                  <c:v>45689</c:v>
                </c:pt>
                <c:pt idx="2">
                  <c:v>45717</c:v>
                </c:pt>
              </c:numCache>
            </c:numRef>
          </c:cat>
          <c:val>
            <c:numRef>
              <c:f>Sheet1!$B$2:$B$4</c:f>
              <c:numCache>
                <c:formatCode>General</c:formatCode>
                <c:ptCount val="3"/>
                <c:pt idx="0">
                  <c:v>335</c:v>
                </c:pt>
                <c:pt idx="1">
                  <c:v>266</c:v>
                </c:pt>
                <c:pt idx="2">
                  <c:v>1174</c:v>
                </c:pt>
              </c:numCache>
            </c:numRef>
          </c:val>
          <c:extLst>
            <c:ext xmlns:c16="http://schemas.microsoft.com/office/drawing/2014/chart" uri="{C3380CC4-5D6E-409C-BE32-E72D297353CC}">
              <c16:uniqueId val="{00000000-FAD9-4A7E-9054-490B769B0941}"/>
            </c:ext>
          </c:extLst>
        </c:ser>
        <c:dLbls>
          <c:showLegendKey val="0"/>
          <c:showVal val="0"/>
          <c:showCatName val="0"/>
          <c:showSerName val="0"/>
          <c:showPercent val="0"/>
          <c:showBubbleSize val="0"/>
        </c:dLbls>
        <c:gapWidth val="219"/>
        <c:overlap val="-27"/>
        <c:axId val="506982152"/>
        <c:axId val="506977888"/>
      </c:barChart>
      <c:dateAx>
        <c:axId val="506982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6977888"/>
        <c:crosses val="autoZero"/>
        <c:auto val="1"/>
        <c:lblOffset val="100"/>
        <c:baseTimeUnit val="months"/>
      </c:dateAx>
      <c:valAx>
        <c:axId val="506977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6982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strRef>
              <c:f>Sheet1!$A$2:$A$4</c:f>
              <c:strCache>
                <c:ptCount val="3"/>
                <c:pt idx="0">
                  <c:v>2025-01</c:v>
                </c:pt>
                <c:pt idx="1">
                  <c:v>2025-02</c:v>
                </c:pt>
                <c:pt idx="2">
                  <c:v>2025-03</c:v>
                </c:pt>
              </c:strCache>
            </c:strRef>
          </c:cat>
          <c:val>
            <c:numRef>
              <c:f>Sheet1!$B$2:$B$4</c:f>
              <c:numCache>
                <c:formatCode>General</c:formatCode>
                <c:ptCount val="3"/>
                <c:pt idx="0">
                  <c:v>48</c:v>
                </c:pt>
                <c:pt idx="1">
                  <c:v>58</c:v>
                </c:pt>
                <c:pt idx="2">
                  <c:v>33</c:v>
                </c:pt>
              </c:numCache>
            </c:numRef>
          </c:val>
          <c:extLst>
            <c:ext xmlns:c16="http://schemas.microsoft.com/office/drawing/2014/chart" uri="{C3380CC4-5D6E-409C-BE32-E72D297353CC}">
              <c16:uniqueId val="{00000000-B7C8-4894-A2A0-D18CE59F9845}"/>
            </c:ext>
          </c:extLst>
        </c:ser>
        <c:dLbls>
          <c:showLegendKey val="0"/>
          <c:showVal val="0"/>
          <c:showCatName val="0"/>
          <c:showSerName val="0"/>
          <c:showPercent val="0"/>
          <c:showBubbleSize val="0"/>
        </c:dLbls>
        <c:gapWidth val="219"/>
        <c:overlap val="-27"/>
        <c:axId val="506977560"/>
        <c:axId val="506978544"/>
      </c:barChart>
      <c:catAx>
        <c:axId val="506977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6978544"/>
        <c:crosses val="autoZero"/>
        <c:auto val="1"/>
        <c:lblAlgn val="ctr"/>
        <c:lblOffset val="100"/>
        <c:noMultiLvlLbl val="0"/>
      </c:catAx>
      <c:valAx>
        <c:axId val="506978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6977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strRef>
              <c:f>Sheet1!$A$2:$A$4</c:f>
              <c:strCache>
                <c:ptCount val="3"/>
                <c:pt idx="0">
                  <c:v>2025-01</c:v>
                </c:pt>
                <c:pt idx="1">
                  <c:v>2025-02</c:v>
                </c:pt>
                <c:pt idx="2">
                  <c:v>2025-03</c:v>
                </c:pt>
              </c:strCache>
            </c:strRef>
          </c:cat>
          <c:val>
            <c:numRef>
              <c:f>Sheet1!$B$2:$B$4</c:f>
              <c:numCache>
                <c:formatCode>General</c:formatCode>
                <c:ptCount val="3"/>
                <c:pt idx="0">
                  <c:v>339</c:v>
                </c:pt>
                <c:pt idx="1">
                  <c:v>465</c:v>
                </c:pt>
                <c:pt idx="2">
                  <c:v>270</c:v>
                </c:pt>
              </c:numCache>
            </c:numRef>
          </c:val>
          <c:extLst>
            <c:ext xmlns:c16="http://schemas.microsoft.com/office/drawing/2014/chart" uri="{C3380CC4-5D6E-409C-BE32-E72D297353CC}">
              <c16:uniqueId val="{00000000-B690-4B2B-98F2-82FBD4C61AFC}"/>
            </c:ext>
          </c:extLst>
        </c:ser>
        <c:dLbls>
          <c:showLegendKey val="0"/>
          <c:showVal val="0"/>
          <c:showCatName val="0"/>
          <c:showSerName val="0"/>
          <c:showPercent val="0"/>
          <c:showBubbleSize val="0"/>
        </c:dLbls>
        <c:gapWidth val="219"/>
        <c:overlap val="-27"/>
        <c:axId val="506993632"/>
        <c:axId val="506991008"/>
      </c:barChart>
      <c:catAx>
        <c:axId val="506993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6991008"/>
        <c:crosses val="autoZero"/>
        <c:auto val="1"/>
        <c:lblAlgn val="ctr"/>
        <c:lblOffset val="100"/>
        <c:noMultiLvlLbl val="0"/>
      </c:catAx>
      <c:valAx>
        <c:axId val="506991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6993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strRef>
              <c:f>Sheet1!$A$2:$A$5</c:f>
              <c:strCache>
                <c:ptCount val="4"/>
                <c:pt idx="0">
                  <c:v>2024-12</c:v>
                </c:pt>
                <c:pt idx="1">
                  <c:v>2025-01</c:v>
                </c:pt>
                <c:pt idx="2">
                  <c:v>2025-02</c:v>
                </c:pt>
                <c:pt idx="3">
                  <c:v>2025-03</c:v>
                </c:pt>
              </c:strCache>
            </c:strRef>
          </c:cat>
          <c:val>
            <c:numRef>
              <c:f>Sheet1!$B$2:$B$5</c:f>
              <c:numCache>
                <c:formatCode>General</c:formatCode>
                <c:ptCount val="4"/>
                <c:pt idx="0">
                  <c:v>472</c:v>
                </c:pt>
                <c:pt idx="1">
                  <c:v>14180</c:v>
                </c:pt>
                <c:pt idx="2">
                  <c:v>13576</c:v>
                </c:pt>
                <c:pt idx="3">
                  <c:v>10480</c:v>
                </c:pt>
              </c:numCache>
            </c:numRef>
          </c:val>
          <c:extLst>
            <c:ext xmlns:c16="http://schemas.microsoft.com/office/drawing/2014/chart" uri="{C3380CC4-5D6E-409C-BE32-E72D297353CC}">
              <c16:uniqueId val="{00000000-2EBE-4AAD-9FC2-23FF394A1551}"/>
            </c:ext>
          </c:extLst>
        </c:ser>
        <c:dLbls>
          <c:showLegendKey val="0"/>
          <c:showVal val="0"/>
          <c:showCatName val="0"/>
          <c:showSerName val="0"/>
          <c:showPercent val="0"/>
          <c:showBubbleSize val="0"/>
        </c:dLbls>
        <c:gapWidth val="219"/>
        <c:overlap val="-27"/>
        <c:axId val="506986744"/>
        <c:axId val="506991336"/>
      </c:barChart>
      <c:catAx>
        <c:axId val="506986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6991336"/>
        <c:crosses val="autoZero"/>
        <c:auto val="1"/>
        <c:lblAlgn val="ctr"/>
        <c:lblOffset val="100"/>
        <c:noMultiLvlLbl val="0"/>
      </c:catAx>
      <c:valAx>
        <c:axId val="506991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6986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Sheet1!$A$2:$A$4</c:f>
              <c:numCache>
                <c:formatCode>m/d/yyyy</c:formatCode>
                <c:ptCount val="3"/>
                <c:pt idx="0">
                  <c:v>45658</c:v>
                </c:pt>
                <c:pt idx="1">
                  <c:v>45689</c:v>
                </c:pt>
                <c:pt idx="2">
                  <c:v>45717</c:v>
                </c:pt>
              </c:numCache>
            </c:numRef>
          </c:cat>
          <c:val>
            <c:numRef>
              <c:f>Sheet1!$B$2:$B$4</c:f>
              <c:numCache>
                <c:formatCode>General</c:formatCode>
                <c:ptCount val="3"/>
                <c:pt idx="0">
                  <c:v>3</c:v>
                </c:pt>
                <c:pt idx="1">
                  <c:v>1</c:v>
                </c:pt>
                <c:pt idx="2">
                  <c:v>3</c:v>
                </c:pt>
              </c:numCache>
            </c:numRef>
          </c:val>
          <c:extLst>
            <c:ext xmlns:c16="http://schemas.microsoft.com/office/drawing/2014/chart" uri="{C3380CC4-5D6E-409C-BE32-E72D297353CC}">
              <c16:uniqueId val="{00000000-9C86-460A-915F-3CEA554CD584}"/>
            </c:ext>
          </c:extLst>
        </c:ser>
        <c:dLbls>
          <c:showLegendKey val="0"/>
          <c:showVal val="0"/>
          <c:showCatName val="0"/>
          <c:showSerName val="0"/>
          <c:showPercent val="0"/>
          <c:showBubbleSize val="0"/>
        </c:dLbls>
        <c:gapWidth val="219"/>
        <c:overlap val="-27"/>
        <c:axId val="517477840"/>
        <c:axId val="517477184"/>
      </c:barChart>
      <c:dateAx>
        <c:axId val="5174778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7477184"/>
        <c:crosses val="autoZero"/>
        <c:auto val="1"/>
        <c:lblOffset val="100"/>
        <c:baseTimeUnit val="months"/>
      </c:dateAx>
      <c:valAx>
        <c:axId val="517477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7477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Sheet1!$A$2:$A$4</c:f>
              <c:numCache>
                <c:formatCode>m/d/yyyy</c:formatCode>
                <c:ptCount val="3"/>
                <c:pt idx="0">
                  <c:v>45658</c:v>
                </c:pt>
                <c:pt idx="1">
                  <c:v>45689</c:v>
                </c:pt>
                <c:pt idx="2">
                  <c:v>45717</c:v>
                </c:pt>
              </c:numCache>
            </c:numRef>
          </c:cat>
          <c:val>
            <c:numRef>
              <c:f>Sheet1!$B$2:$B$4</c:f>
              <c:numCache>
                <c:formatCode>General</c:formatCode>
                <c:ptCount val="3"/>
                <c:pt idx="0">
                  <c:v>13</c:v>
                </c:pt>
                <c:pt idx="1">
                  <c:v>19</c:v>
                </c:pt>
                <c:pt idx="2">
                  <c:v>18</c:v>
                </c:pt>
              </c:numCache>
            </c:numRef>
          </c:val>
          <c:extLst>
            <c:ext xmlns:c16="http://schemas.microsoft.com/office/drawing/2014/chart" uri="{C3380CC4-5D6E-409C-BE32-E72D297353CC}">
              <c16:uniqueId val="{00000000-7BDC-485A-BBC6-3BCA8D79AE88}"/>
            </c:ext>
          </c:extLst>
        </c:ser>
        <c:dLbls>
          <c:showLegendKey val="0"/>
          <c:showVal val="0"/>
          <c:showCatName val="0"/>
          <c:showSerName val="0"/>
          <c:showPercent val="0"/>
          <c:showBubbleSize val="0"/>
        </c:dLbls>
        <c:gapWidth val="219"/>
        <c:overlap val="-27"/>
        <c:axId val="517484728"/>
        <c:axId val="517476528"/>
      </c:barChart>
      <c:dateAx>
        <c:axId val="517484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7476528"/>
        <c:crosses val="autoZero"/>
        <c:auto val="1"/>
        <c:lblOffset val="100"/>
        <c:baseTimeUnit val="months"/>
      </c:dateAx>
      <c:valAx>
        <c:axId val="517476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7484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strRef>
              <c:f>Sheet1!$A$2:$A$4</c:f>
              <c:strCache>
                <c:ptCount val="3"/>
                <c:pt idx="0">
                  <c:v>2025-01</c:v>
                </c:pt>
                <c:pt idx="1">
                  <c:v>2025-02</c:v>
                </c:pt>
                <c:pt idx="2">
                  <c:v>2025-03</c:v>
                </c:pt>
              </c:strCache>
            </c:strRef>
          </c:cat>
          <c:val>
            <c:numRef>
              <c:f>Sheet1!$B$2:$B$4</c:f>
              <c:numCache>
                <c:formatCode>General</c:formatCode>
                <c:ptCount val="3"/>
                <c:pt idx="0">
                  <c:v>77</c:v>
                </c:pt>
                <c:pt idx="1">
                  <c:v>90</c:v>
                </c:pt>
                <c:pt idx="2">
                  <c:v>110</c:v>
                </c:pt>
              </c:numCache>
            </c:numRef>
          </c:val>
          <c:extLst>
            <c:ext xmlns:c16="http://schemas.microsoft.com/office/drawing/2014/chart" uri="{C3380CC4-5D6E-409C-BE32-E72D297353CC}">
              <c16:uniqueId val="{00000000-1877-430E-BBF6-CA86ACDE3D2C}"/>
            </c:ext>
          </c:extLst>
        </c:ser>
        <c:dLbls>
          <c:showLegendKey val="0"/>
          <c:showVal val="0"/>
          <c:showCatName val="0"/>
          <c:showSerName val="0"/>
          <c:showPercent val="0"/>
          <c:showBubbleSize val="0"/>
        </c:dLbls>
        <c:gapWidth val="219"/>
        <c:overlap val="-27"/>
        <c:axId val="517465048"/>
        <c:axId val="517455536"/>
      </c:barChart>
      <c:catAx>
        <c:axId val="517465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7455536"/>
        <c:crosses val="autoZero"/>
        <c:auto val="1"/>
        <c:lblAlgn val="ctr"/>
        <c:lblOffset val="100"/>
        <c:noMultiLvlLbl val="0"/>
      </c:catAx>
      <c:valAx>
        <c:axId val="517455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7465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Sheet1!$A$2:$A$4</c:f>
              <c:numCache>
                <c:formatCode>m/d/yyyy</c:formatCode>
                <c:ptCount val="3"/>
                <c:pt idx="0">
                  <c:v>45658</c:v>
                </c:pt>
                <c:pt idx="1">
                  <c:v>45689</c:v>
                </c:pt>
                <c:pt idx="2">
                  <c:v>45717</c:v>
                </c:pt>
              </c:numCache>
            </c:numRef>
          </c:cat>
          <c:val>
            <c:numRef>
              <c:f>Sheet1!$B$2:$B$4</c:f>
              <c:numCache>
                <c:formatCode>General</c:formatCode>
                <c:ptCount val="3"/>
                <c:pt idx="0">
                  <c:v>3352</c:v>
                </c:pt>
                <c:pt idx="1">
                  <c:v>4092</c:v>
                </c:pt>
                <c:pt idx="2">
                  <c:v>2973</c:v>
                </c:pt>
              </c:numCache>
            </c:numRef>
          </c:val>
          <c:extLst>
            <c:ext xmlns:c16="http://schemas.microsoft.com/office/drawing/2014/chart" uri="{C3380CC4-5D6E-409C-BE32-E72D297353CC}">
              <c16:uniqueId val="{00000000-F718-451A-A392-95FBC0F78272}"/>
            </c:ext>
          </c:extLst>
        </c:ser>
        <c:dLbls>
          <c:showLegendKey val="0"/>
          <c:showVal val="0"/>
          <c:showCatName val="0"/>
          <c:showSerName val="0"/>
          <c:showPercent val="0"/>
          <c:showBubbleSize val="0"/>
        </c:dLbls>
        <c:gapWidth val="219"/>
        <c:overlap val="-27"/>
        <c:axId val="517462752"/>
        <c:axId val="517457176"/>
      </c:barChart>
      <c:dateAx>
        <c:axId val="517462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7457176"/>
        <c:crosses val="autoZero"/>
        <c:auto val="1"/>
        <c:lblOffset val="100"/>
        <c:baseTimeUnit val="months"/>
      </c:dateAx>
      <c:valAx>
        <c:axId val="517457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7462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45849-35A0-40A1-B072-94B948FF5FB9}"/>
              </a:ext>
            </a:extLst>
          </p:cNvPr>
          <p:cNvSpPr>
            <a:spLocks noGrp="1"/>
          </p:cNvSpPr>
          <p:nvPr>
            <p:ph type="ctrTitle"/>
          </p:nvPr>
        </p:nvSpPr>
        <p:spPr/>
        <p:txBody>
          <a:bodyPr/>
          <a:lstStyle/>
          <a:p>
            <a:r>
              <a:rPr lang="en-US"/>
              <a:t>TMNAS Quarterly Social Media</a:t>
            </a:r>
          </a:p>
        </p:txBody>
      </p:sp>
      <p:sp>
        <p:nvSpPr>
          <p:cNvPr id="3" name="Subtitle 2">
            <a:extLst>
              <a:ext uri="{FF2B5EF4-FFF2-40B4-BE49-F238E27FC236}">
                <a16:creationId xmlns:a16="http://schemas.microsoft.com/office/drawing/2014/main" id="{AA533BA9-191F-4DD0-AFC6-2C30BFFD5EFC}"/>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6809404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27EB43-6A42-43C4-91EA-46BFCFA45970}"/>
              </a:ext>
            </a:extLst>
          </p:cNvPr>
          <p:cNvSpPr>
            <a:spLocks noGrp="1"/>
          </p:cNvSpPr>
          <p:nvPr>
            <p:ph type="title"/>
          </p:nvPr>
        </p:nvSpPr>
        <p:spPr/>
        <p:txBody>
          <a:bodyPr/>
          <a:lstStyle/>
          <a:p>
            <a:r>
              <a:rPr lang="en-US"/>
              <a:t>Overall Overall Audience | TMNAS</a:t>
            </a:r>
          </a:p>
        </p:txBody>
      </p:sp>
      <p:graphicFrame>
        <p:nvGraphicFramePr>
          <p:cNvPr id="6" name="Chart Placeholder 5">
            <a:extLst>
              <a:ext uri="{FF2B5EF4-FFF2-40B4-BE49-F238E27FC236}">
                <a16:creationId xmlns:a16="http://schemas.microsoft.com/office/drawing/2014/main" id="{84C74358-8666-44D7-85FC-782935EE31E6}"/>
              </a:ext>
            </a:extLst>
          </p:cNvPr>
          <p:cNvGraphicFramePr>
            <a:graphicFrameLocks noGrp="1"/>
          </p:cNvGraphicFramePr>
          <p:nvPr>
            <p:ph type="chart" sz="quarter" idx="13"/>
            <p:extLst>
              <p:ext uri="{D42A27DB-BD31-4B8C-83A1-F6EECF244321}">
                <p14:modId xmlns:p14="http://schemas.microsoft.com/office/powerpoint/2010/main" val="33987834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5AB9E3-B881-49DD-A984-51FA103381A3}"/>
              </a:ext>
            </a:extLst>
          </p:cNvPr>
          <p:cNvSpPr>
            <a:spLocks noGrp="1"/>
          </p:cNvSpPr>
          <p:nvPr>
            <p:ph type="body" sz="quarter" idx="14"/>
          </p:nvPr>
        </p:nvSpPr>
        <p:spPr/>
        <p:txBody>
          <a:bodyPr/>
          <a:lstStyle/>
          <a:p>
            <a:r>
              <a:rPr lang="en-US"/>
              <a:t>03/01/2025 - 03/31/2025</a:t>
            </a:r>
          </a:p>
        </p:txBody>
      </p:sp>
      <p:sp>
        <p:nvSpPr>
          <p:cNvPr id="5" name="Footer Placeholder 4">
            <a:extLst>
              <a:ext uri="{FF2B5EF4-FFF2-40B4-BE49-F238E27FC236}">
                <a16:creationId xmlns:a16="http://schemas.microsoft.com/office/drawing/2014/main" id="{5B6A0C0F-F8AC-4C1C-ADBE-42F66A10CE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294579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FEBDE4-9906-46BF-A770-C3228B9150CA}"/>
              </a:ext>
            </a:extLst>
          </p:cNvPr>
          <p:cNvSpPr>
            <a:spLocks noGrp="1"/>
          </p:cNvSpPr>
          <p:nvPr>
            <p:ph type="title"/>
          </p:nvPr>
        </p:nvSpPr>
        <p:spPr/>
        <p:txBody>
          <a:bodyPr/>
          <a:lstStyle/>
          <a:p>
            <a:r>
              <a:rPr lang="en-US"/>
              <a:t>Facebook Key Metrics Table | TMNAS</a:t>
            </a:r>
          </a:p>
        </p:txBody>
      </p:sp>
      <p:graphicFrame>
        <p:nvGraphicFramePr>
          <p:cNvPr id="5" name="Table Placeholder 4">
            <a:extLst>
              <a:ext uri="{FF2B5EF4-FFF2-40B4-BE49-F238E27FC236}">
                <a16:creationId xmlns:a16="http://schemas.microsoft.com/office/drawing/2014/main" id="{15FC2FF4-4D96-4D5F-AB87-0EA0F6AD93F8}"/>
              </a:ext>
            </a:extLst>
          </p:cNvPr>
          <p:cNvGraphicFramePr>
            <a:graphicFrameLocks noGrp="1"/>
          </p:cNvGraphicFramePr>
          <p:nvPr>
            <p:ph type="tbl" sz="quarter" idx="13"/>
            <p:extLst>
              <p:ext uri="{D42A27DB-BD31-4B8C-83A1-F6EECF244321}">
                <p14:modId xmlns:p14="http://schemas.microsoft.com/office/powerpoint/2010/main" val="24762185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432830579"/>
                    </a:ext>
                  </a:extLst>
                </a:gridCol>
                <a:gridCol w="905256">
                  <a:extLst>
                    <a:ext uri="{9D8B030D-6E8A-4147-A177-3AD203B41FA5}">
                      <a16:colId xmlns:a16="http://schemas.microsoft.com/office/drawing/2014/main" val="3843756626"/>
                    </a:ext>
                  </a:extLst>
                </a:gridCol>
                <a:gridCol w="905256">
                  <a:extLst>
                    <a:ext uri="{9D8B030D-6E8A-4147-A177-3AD203B41FA5}">
                      <a16:colId xmlns:a16="http://schemas.microsoft.com/office/drawing/2014/main" val="475888482"/>
                    </a:ext>
                  </a:extLst>
                </a:gridCol>
                <a:gridCol w="905256">
                  <a:extLst>
                    <a:ext uri="{9D8B030D-6E8A-4147-A177-3AD203B41FA5}">
                      <a16:colId xmlns:a16="http://schemas.microsoft.com/office/drawing/2014/main" val="417181861"/>
                    </a:ext>
                  </a:extLst>
                </a:gridCol>
                <a:gridCol w="905256">
                  <a:extLst>
                    <a:ext uri="{9D8B030D-6E8A-4147-A177-3AD203B41FA5}">
                      <a16:colId xmlns:a16="http://schemas.microsoft.com/office/drawing/2014/main" val="3233634950"/>
                    </a:ext>
                  </a:extLst>
                </a:gridCol>
                <a:gridCol w="905256">
                  <a:extLst>
                    <a:ext uri="{9D8B030D-6E8A-4147-A177-3AD203B41FA5}">
                      <a16:colId xmlns:a16="http://schemas.microsoft.com/office/drawing/2014/main" val="3318586095"/>
                    </a:ext>
                  </a:extLst>
                </a:gridCol>
                <a:gridCol w="905256">
                  <a:extLst>
                    <a:ext uri="{9D8B030D-6E8A-4147-A177-3AD203B41FA5}">
                      <a16:colId xmlns:a16="http://schemas.microsoft.com/office/drawing/2014/main" val="1109358909"/>
                    </a:ext>
                  </a:extLst>
                </a:gridCol>
                <a:gridCol w="905256">
                  <a:extLst>
                    <a:ext uri="{9D8B030D-6E8A-4147-A177-3AD203B41FA5}">
                      <a16:colId xmlns:a16="http://schemas.microsoft.com/office/drawing/2014/main" val="4133822482"/>
                    </a:ext>
                  </a:extLst>
                </a:gridCol>
                <a:gridCol w="905256">
                  <a:extLst>
                    <a:ext uri="{9D8B030D-6E8A-4147-A177-3AD203B41FA5}">
                      <a16:colId xmlns:a16="http://schemas.microsoft.com/office/drawing/2014/main" val="738357456"/>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355959818"/>
                  </a:ext>
                </a:extLst>
              </a:tr>
              <a:tr h="370840">
                <a:tc>
                  <a:txBody>
                    <a:bodyPr/>
                    <a:lstStyle/>
                    <a:p>
                      <a:r>
                        <a:rPr lang="en-US" sz="1000"/>
                        <a:t>196</a:t>
                      </a:r>
                    </a:p>
                  </a:txBody>
                  <a:tcPr/>
                </a:tc>
                <a:tc>
                  <a:txBody>
                    <a:bodyPr/>
                    <a:lstStyle/>
                    <a:p>
                      <a:r>
                        <a:rPr lang="en-US" sz="1000"/>
                        <a:t>2</a:t>
                      </a:r>
                    </a:p>
                  </a:txBody>
                  <a:tcPr/>
                </a:tc>
                <a:tc>
                  <a:txBody>
                    <a:bodyPr/>
                    <a:lstStyle/>
                    <a:p>
                      <a:r>
                        <a:rPr lang="en-US" sz="1000"/>
                        <a:t>21</a:t>
                      </a:r>
                    </a:p>
                  </a:txBody>
                  <a:tcPr/>
                </a:tc>
                <a:tc>
                  <a:txBody>
                    <a:bodyPr/>
                    <a:lstStyle/>
                    <a:p>
                      <a:r>
                        <a:rPr lang="en-US" sz="1000"/>
                        <a:t>51</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1.2698 %</a:t>
                      </a:r>
                    </a:p>
                  </a:txBody>
                  <a:tcPr/>
                </a:tc>
                <a:tc>
                  <a:txBody>
                    <a:bodyPr/>
                    <a:lstStyle/>
                    <a:p>
                      <a:r>
                        <a:rPr lang="en-US" sz="1000"/>
                        <a:t>0.0 %</a:t>
                      </a:r>
                    </a:p>
                  </a:txBody>
                  <a:tcPr/>
                </a:tc>
                <a:extLst>
                  <a:ext uri="{0D108BD9-81ED-4DB2-BD59-A6C34878D82A}">
                    <a16:rowId xmlns:a16="http://schemas.microsoft.com/office/drawing/2014/main" val="3027755546"/>
                  </a:ext>
                </a:extLst>
              </a:tr>
            </a:tbl>
          </a:graphicData>
        </a:graphic>
      </p:graphicFrame>
      <p:sp>
        <p:nvSpPr>
          <p:cNvPr id="4" name="Text Placeholder 3">
            <a:extLst>
              <a:ext uri="{FF2B5EF4-FFF2-40B4-BE49-F238E27FC236}">
                <a16:creationId xmlns:a16="http://schemas.microsoft.com/office/drawing/2014/main" id="{65A93770-4173-4FB8-AD96-85997BF7D248}"/>
              </a:ext>
            </a:extLst>
          </p:cNvPr>
          <p:cNvSpPr>
            <a:spLocks noGrp="1"/>
          </p:cNvSpPr>
          <p:nvPr>
            <p:ph type="body" sz="quarter" idx="14"/>
          </p:nvPr>
        </p:nvSpPr>
        <p:spPr/>
        <p:txBody>
          <a:bodyPr/>
          <a:lstStyle/>
          <a:p>
            <a:r>
              <a:rPr lang="en-US"/>
              <a:t>01/01/2025 - 03/31/2025</a:t>
            </a:r>
          </a:p>
        </p:txBody>
      </p:sp>
    </p:spTree>
    <p:extLst>
      <p:ext uri="{BB962C8B-B14F-4D97-AF65-F5344CB8AC3E}">
        <p14:creationId xmlns:p14="http://schemas.microsoft.com/office/powerpoint/2010/main" val="40366683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E3E76-AD6B-4FB7-A6F0-18B97CEF312C}"/>
              </a:ext>
            </a:extLst>
          </p:cNvPr>
          <p:cNvSpPr>
            <a:spLocks noGrp="1"/>
          </p:cNvSpPr>
          <p:nvPr>
            <p:ph type="title"/>
          </p:nvPr>
        </p:nvSpPr>
        <p:spPr/>
        <p:txBody>
          <a:bodyPr/>
          <a:lstStyle/>
          <a:p>
            <a:r>
              <a:rPr lang="en-US"/>
              <a:t>Facebook Facebook Fans Change | TMNAS</a:t>
            </a:r>
          </a:p>
        </p:txBody>
      </p:sp>
      <p:graphicFrame>
        <p:nvGraphicFramePr>
          <p:cNvPr id="6" name="Chart Placeholder 5">
            <a:extLst>
              <a:ext uri="{FF2B5EF4-FFF2-40B4-BE49-F238E27FC236}">
                <a16:creationId xmlns:a16="http://schemas.microsoft.com/office/drawing/2014/main" id="{02A36868-898E-40D7-B55E-0FB0254714D4}"/>
              </a:ext>
            </a:extLst>
          </p:cNvPr>
          <p:cNvGraphicFramePr>
            <a:graphicFrameLocks noGrp="1"/>
          </p:cNvGraphicFramePr>
          <p:nvPr>
            <p:ph type="chart" sz="quarter" idx="13"/>
            <p:extLst>
              <p:ext uri="{D42A27DB-BD31-4B8C-83A1-F6EECF244321}">
                <p14:modId xmlns:p14="http://schemas.microsoft.com/office/powerpoint/2010/main" val="26117676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1CF289D-1FA3-4024-9640-E9922B3C67BE}"/>
              </a:ext>
            </a:extLst>
          </p:cNvPr>
          <p:cNvSpPr>
            <a:spLocks noGrp="1"/>
          </p:cNvSpPr>
          <p:nvPr>
            <p:ph type="body" sz="quarter" idx="14"/>
          </p:nvPr>
        </p:nvSpPr>
        <p:spPr/>
        <p:txBody>
          <a:bodyPr/>
          <a:lstStyle/>
          <a:p>
            <a:r>
              <a:rPr lang="en-US"/>
              <a:t>01/01/2025 - 03/31/2025</a:t>
            </a:r>
          </a:p>
        </p:txBody>
      </p:sp>
      <p:sp>
        <p:nvSpPr>
          <p:cNvPr id="5" name="Footer Placeholder 4">
            <a:extLst>
              <a:ext uri="{FF2B5EF4-FFF2-40B4-BE49-F238E27FC236}">
                <a16:creationId xmlns:a16="http://schemas.microsoft.com/office/drawing/2014/main" id="{6011AA44-83B7-41DC-A83C-12AC5BD5C7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411473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543C4-00B9-49E0-A98A-213CCF75CB47}"/>
              </a:ext>
            </a:extLst>
          </p:cNvPr>
          <p:cNvSpPr>
            <a:spLocks noGrp="1"/>
          </p:cNvSpPr>
          <p:nvPr>
            <p:ph type="title"/>
          </p:nvPr>
        </p:nvSpPr>
        <p:spPr/>
        <p:txBody>
          <a:bodyPr/>
          <a:lstStyle/>
          <a:p>
            <a:r>
              <a:rPr lang="en-US"/>
              <a:t>Facebook Average Interactions Per Facebook Post | TMNAS</a:t>
            </a:r>
          </a:p>
        </p:txBody>
      </p:sp>
      <p:graphicFrame>
        <p:nvGraphicFramePr>
          <p:cNvPr id="6" name="Chart Placeholder 5">
            <a:extLst>
              <a:ext uri="{FF2B5EF4-FFF2-40B4-BE49-F238E27FC236}">
                <a16:creationId xmlns:a16="http://schemas.microsoft.com/office/drawing/2014/main" id="{A09E1455-D143-4BD0-8FCD-2BE26F799C3B}"/>
              </a:ext>
            </a:extLst>
          </p:cNvPr>
          <p:cNvGraphicFramePr>
            <a:graphicFrameLocks noGrp="1"/>
          </p:cNvGraphicFramePr>
          <p:nvPr>
            <p:ph type="chart" sz="quarter" idx="13"/>
            <p:extLst>
              <p:ext uri="{D42A27DB-BD31-4B8C-83A1-F6EECF244321}">
                <p14:modId xmlns:p14="http://schemas.microsoft.com/office/powerpoint/2010/main" val="748407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61E81C9-6D2F-48B2-BBC1-6FF16ED212AC}"/>
              </a:ext>
            </a:extLst>
          </p:cNvPr>
          <p:cNvSpPr>
            <a:spLocks noGrp="1"/>
          </p:cNvSpPr>
          <p:nvPr>
            <p:ph type="body" sz="quarter" idx="14"/>
          </p:nvPr>
        </p:nvSpPr>
        <p:spPr/>
        <p:txBody>
          <a:bodyPr/>
          <a:lstStyle/>
          <a:p>
            <a:r>
              <a:rPr lang="en-US"/>
              <a:t>01/01/2025 - 03/31/2025</a:t>
            </a:r>
          </a:p>
        </p:txBody>
      </p:sp>
      <p:sp>
        <p:nvSpPr>
          <p:cNvPr id="5" name="Footer Placeholder 4">
            <a:extLst>
              <a:ext uri="{FF2B5EF4-FFF2-40B4-BE49-F238E27FC236}">
                <a16:creationId xmlns:a16="http://schemas.microsoft.com/office/drawing/2014/main" id="{DC573888-D617-45F2-A199-37597F10C6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642224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25517-D5F5-4D7C-B44C-4A4FE2FD1C4C}"/>
              </a:ext>
            </a:extLst>
          </p:cNvPr>
          <p:cNvSpPr>
            <a:spLocks noGrp="1"/>
          </p:cNvSpPr>
          <p:nvPr>
            <p:ph type="title"/>
          </p:nvPr>
        </p:nvSpPr>
        <p:spPr/>
        <p:txBody>
          <a:bodyPr/>
          <a:lstStyle/>
          <a:p>
            <a:r>
              <a:rPr lang="en-US"/>
              <a:t>Facebook Total Interactions Per Month | TMNAS</a:t>
            </a:r>
          </a:p>
        </p:txBody>
      </p:sp>
      <p:graphicFrame>
        <p:nvGraphicFramePr>
          <p:cNvPr id="6" name="Chart Placeholder 5">
            <a:extLst>
              <a:ext uri="{FF2B5EF4-FFF2-40B4-BE49-F238E27FC236}">
                <a16:creationId xmlns:a16="http://schemas.microsoft.com/office/drawing/2014/main" id="{A9138A47-9EE0-44E7-BC7E-CD29901439F6}"/>
              </a:ext>
            </a:extLst>
          </p:cNvPr>
          <p:cNvGraphicFramePr>
            <a:graphicFrameLocks noGrp="1"/>
          </p:cNvGraphicFramePr>
          <p:nvPr>
            <p:ph type="chart" sz="quarter" idx="13"/>
            <p:extLst>
              <p:ext uri="{D42A27DB-BD31-4B8C-83A1-F6EECF244321}">
                <p14:modId xmlns:p14="http://schemas.microsoft.com/office/powerpoint/2010/main" val="33122099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579638-CA26-45E1-9702-EA6227D45D0D}"/>
              </a:ext>
            </a:extLst>
          </p:cNvPr>
          <p:cNvSpPr>
            <a:spLocks noGrp="1"/>
          </p:cNvSpPr>
          <p:nvPr>
            <p:ph type="body" sz="quarter" idx="14"/>
          </p:nvPr>
        </p:nvSpPr>
        <p:spPr/>
        <p:txBody>
          <a:bodyPr/>
          <a:lstStyle/>
          <a:p>
            <a:r>
              <a:rPr lang="en-US"/>
              <a:t>01/01/2025 - 03/31/2025</a:t>
            </a:r>
          </a:p>
        </p:txBody>
      </p:sp>
      <p:sp>
        <p:nvSpPr>
          <p:cNvPr id="5" name="Footer Placeholder 4">
            <a:extLst>
              <a:ext uri="{FF2B5EF4-FFF2-40B4-BE49-F238E27FC236}">
                <a16:creationId xmlns:a16="http://schemas.microsoft.com/office/drawing/2014/main" id="{605F1306-B2A7-4017-93FC-00631B0758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460917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68BC7-3F8D-415E-82AA-452507966D26}"/>
              </a:ext>
            </a:extLst>
          </p:cNvPr>
          <p:cNvSpPr>
            <a:spLocks noGrp="1"/>
          </p:cNvSpPr>
          <p:nvPr>
            <p:ph type="title"/>
          </p:nvPr>
        </p:nvSpPr>
        <p:spPr/>
        <p:txBody>
          <a:bodyPr/>
          <a:lstStyle/>
          <a:p>
            <a:r>
              <a:rPr lang="en-US"/>
              <a:t>Facebook Facebook Impressions | TMNAS</a:t>
            </a:r>
          </a:p>
        </p:txBody>
      </p:sp>
      <p:graphicFrame>
        <p:nvGraphicFramePr>
          <p:cNvPr id="6" name="Chart Placeholder 5">
            <a:extLst>
              <a:ext uri="{FF2B5EF4-FFF2-40B4-BE49-F238E27FC236}">
                <a16:creationId xmlns:a16="http://schemas.microsoft.com/office/drawing/2014/main" id="{437B9341-32F6-4ECC-8711-FC05D5E7200A}"/>
              </a:ext>
            </a:extLst>
          </p:cNvPr>
          <p:cNvGraphicFramePr>
            <a:graphicFrameLocks noGrp="1"/>
          </p:cNvGraphicFramePr>
          <p:nvPr>
            <p:ph type="chart" sz="quarter" idx="13"/>
            <p:extLst>
              <p:ext uri="{D42A27DB-BD31-4B8C-83A1-F6EECF244321}">
                <p14:modId xmlns:p14="http://schemas.microsoft.com/office/powerpoint/2010/main" val="1657040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327068-72F1-474C-8649-B7B4C1198AA4}"/>
              </a:ext>
            </a:extLst>
          </p:cNvPr>
          <p:cNvSpPr>
            <a:spLocks noGrp="1"/>
          </p:cNvSpPr>
          <p:nvPr>
            <p:ph type="body" sz="quarter" idx="14"/>
          </p:nvPr>
        </p:nvSpPr>
        <p:spPr/>
        <p:txBody>
          <a:bodyPr/>
          <a:lstStyle/>
          <a:p>
            <a:r>
              <a:rPr lang="en-US"/>
              <a:t>01/01/2025 - 03/31/2025</a:t>
            </a:r>
          </a:p>
        </p:txBody>
      </p:sp>
      <p:sp>
        <p:nvSpPr>
          <p:cNvPr id="5" name="Footer Placeholder 4">
            <a:extLst>
              <a:ext uri="{FF2B5EF4-FFF2-40B4-BE49-F238E27FC236}">
                <a16:creationId xmlns:a16="http://schemas.microsoft.com/office/drawing/2014/main" id="{6AA3AC23-3222-42A8-9CC8-8465A9BB334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161875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A5C74-0EA4-41B5-A34C-700B69FF2CCF}"/>
              </a:ext>
            </a:extLst>
          </p:cNvPr>
          <p:cNvSpPr>
            <a:spLocks noGrp="1"/>
          </p:cNvSpPr>
          <p:nvPr>
            <p:ph type="title"/>
          </p:nvPr>
        </p:nvSpPr>
        <p:spPr/>
        <p:txBody>
          <a:bodyPr/>
          <a:lstStyle/>
          <a:p>
            <a:r>
              <a:rPr lang="en-US"/>
              <a:t>Facebook Own Posts Table | TMNAS - 1 of 3</a:t>
            </a:r>
          </a:p>
        </p:txBody>
      </p:sp>
      <p:graphicFrame>
        <p:nvGraphicFramePr>
          <p:cNvPr id="5" name="Table Placeholder 4">
            <a:extLst>
              <a:ext uri="{FF2B5EF4-FFF2-40B4-BE49-F238E27FC236}">
                <a16:creationId xmlns:a16="http://schemas.microsoft.com/office/drawing/2014/main" id="{028D3ADF-E82F-4601-A214-A94FDF88419D}"/>
              </a:ext>
            </a:extLst>
          </p:cNvPr>
          <p:cNvGraphicFramePr>
            <a:graphicFrameLocks noGrp="1"/>
          </p:cNvGraphicFramePr>
          <p:nvPr>
            <p:ph type="tbl" sz="quarter" idx="13"/>
            <p:extLst>
              <p:ext uri="{D42A27DB-BD31-4B8C-83A1-F6EECF244321}">
                <p14:modId xmlns:p14="http://schemas.microsoft.com/office/powerpoint/2010/main" val="35483988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30576399"/>
                    </a:ext>
                  </a:extLst>
                </a:gridCol>
                <a:gridCol w="822960">
                  <a:extLst>
                    <a:ext uri="{9D8B030D-6E8A-4147-A177-3AD203B41FA5}">
                      <a16:colId xmlns:a16="http://schemas.microsoft.com/office/drawing/2014/main" val="2809333940"/>
                    </a:ext>
                  </a:extLst>
                </a:gridCol>
                <a:gridCol w="822960">
                  <a:extLst>
                    <a:ext uri="{9D8B030D-6E8A-4147-A177-3AD203B41FA5}">
                      <a16:colId xmlns:a16="http://schemas.microsoft.com/office/drawing/2014/main" val="2292159051"/>
                    </a:ext>
                  </a:extLst>
                </a:gridCol>
                <a:gridCol w="822960">
                  <a:extLst>
                    <a:ext uri="{9D8B030D-6E8A-4147-A177-3AD203B41FA5}">
                      <a16:colId xmlns:a16="http://schemas.microsoft.com/office/drawing/2014/main" val="4086866195"/>
                    </a:ext>
                  </a:extLst>
                </a:gridCol>
                <a:gridCol w="822960">
                  <a:extLst>
                    <a:ext uri="{9D8B030D-6E8A-4147-A177-3AD203B41FA5}">
                      <a16:colId xmlns:a16="http://schemas.microsoft.com/office/drawing/2014/main" val="2864083143"/>
                    </a:ext>
                  </a:extLst>
                </a:gridCol>
                <a:gridCol w="822960">
                  <a:extLst>
                    <a:ext uri="{9D8B030D-6E8A-4147-A177-3AD203B41FA5}">
                      <a16:colId xmlns:a16="http://schemas.microsoft.com/office/drawing/2014/main" val="4249773375"/>
                    </a:ext>
                  </a:extLst>
                </a:gridCol>
                <a:gridCol w="822960">
                  <a:extLst>
                    <a:ext uri="{9D8B030D-6E8A-4147-A177-3AD203B41FA5}">
                      <a16:colId xmlns:a16="http://schemas.microsoft.com/office/drawing/2014/main" val="23451607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052749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- 2025-02-13 16:11:15</a:t>
                      </a:r>
                      <a:r>
                        <a:rPr kumimoji="0" lang="en-US" sz="1000" b="0" i="0" u="none" strike="noStrike" kern="1200" cap="none" spc="0" normalizeH="0" baseline="0" noProof="0">
                          <a:ln>
                            <a:noFill/>
                          </a:ln>
                          <a:solidFill>
                            <a:prstClr val="black"/>
                          </a:solidFill>
                          <a:effectLst/>
                          <a:uLnTx/>
                          <a:uFillTx/>
                          <a:latin typeface="Calibri"/>
                          <a:ea typeface="+mn-ea"/>
                          <a:cs typeface="+mn-cs"/>
                        </a:rPr>
                        <a:t>
 The trophy has officially returned to Philadelphia! 🏆✨ CONGRATULATIONS to our home team, the Philadelphia Eagles! Our employees have been showing their team spirit as we celebrate this big win. Who is attending the parade tomorrow?! We wish you all a fun and safe day! GO BIRDS!!!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5.5838 %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319047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- 2025-01-23 13:21:08</a:t>
                      </a:r>
                      <a:r>
                        <a:rPr kumimoji="0" lang="en-US" sz="1000" b="0" i="0" u="none" strike="noStrike" kern="1200" cap="none" spc="0" normalizeH="0" baseline="0" noProof="0">
                          <a:ln>
                            <a:noFill/>
                          </a:ln>
                          <a:solidFill>
                            <a:prstClr val="black"/>
                          </a:solidFill>
                          <a:effectLst/>
                          <a:uLnTx/>
                          <a:uFillTx/>
                          <a:latin typeface="Calibri"/>
                          <a:ea typeface="+mn-ea"/>
                          <a:cs typeface="+mn-cs"/>
                        </a:rPr>
                        <a:t>
 Our first Town Hall of 2025 is officially in the books! Our leadership team shared a recap of 2024 and an exciting preview of what’s ahead in 2025. Additionally, our HR team set up a "Charity Swag Store" in support of California wildfire relief efforts. Employees got to take home some "vintage" swag items after making a donation to the American Red Cross. We've raised nearly ,000 so far!
If you’d like to join us in supporting the relief efforts, please go here to contribute: https://rdcrss.org/4arg5aV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44241218"/>
                  </a:ext>
                </a:extLst>
              </a:tr>
            </a:tbl>
          </a:graphicData>
        </a:graphic>
      </p:graphicFrame>
      <p:sp>
        <p:nvSpPr>
          <p:cNvPr id="4" name="Text Placeholder 3">
            <a:extLst>
              <a:ext uri="{FF2B5EF4-FFF2-40B4-BE49-F238E27FC236}">
                <a16:creationId xmlns:a16="http://schemas.microsoft.com/office/drawing/2014/main" id="{55153ED6-B329-4CF1-A3DA-C2415E6A4C14}"/>
              </a:ext>
            </a:extLst>
          </p:cNvPr>
          <p:cNvSpPr>
            <a:spLocks noGrp="1"/>
          </p:cNvSpPr>
          <p:nvPr>
            <p:ph type="body" sz="quarter" idx="14"/>
          </p:nvPr>
        </p:nvSpPr>
        <p:spPr/>
        <p:txBody>
          <a:bodyPr/>
          <a:lstStyle/>
          <a:p>
            <a:r>
              <a:rPr lang="en-US"/>
              <a:t>01/01/2025 - 03/31/2025</a:t>
            </a:r>
          </a:p>
        </p:txBody>
      </p:sp>
    </p:spTree>
    <p:extLst>
      <p:ext uri="{BB962C8B-B14F-4D97-AF65-F5344CB8AC3E}">
        <p14:creationId xmlns:p14="http://schemas.microsoft.com/office/powerpoint/2010/main" val="33927903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463E7-EE3F-43AB-B114-F4A5352FC566}"/>
              </a:ext>
            </a:extLst>
          </p:cNvPr>
          <p:cNvSpPr>
            <a:spLocks noGrp="1"/>
          </p:cNvSpPr>
          <p:nvPr>
            <p:ph type="title"/>
          </p:nvPr>
        </p:nvSpPr>
        <p:spPr/>
        <p:txBody>
          <a:bodyPr/>
          <a:lstStyle/>
          <a:p>
            <a:r>
              <a:rPr lang="en-US"/>
              <a:t>Facebook Own Posts Table | TMNAS - 2 of 3</a:t>
            </a:r>
          </a:p>
        </p:txBody>
      </p:sp>
      <p:graphicFrame>
        <p:nvGraphicFramePr>
          <p:cNvPr id="5" name="Table Placeholder 4">
            <a:extLst>
              <a:ext uri="{FF2B5EF4-FFF2-40B4-BE49-F238E27FC236}">
                <a16:creationId xmlns:a16="http://schemas.microsoft.com/office/drawing/2014/main" id="{BE02E659-67FD-4D58-AB1C-768B204E0002}"/>
              </a:ext>
            </a:extLst>
          </p:cNvPr>
          <p:cNvGraphicFramePr>
            <a:graphicFrameLocks noGrp="1"/>
          </p:cNvGraphicFramePr>
          <p:nvPr>
            <p:ph type="tbl" sz="quarter" idx="13"/>
            <p:extLst>
              <p:ext uri="{D42A27DB-BD31-4B8C-83A1-F6EECF244321}">
                <p14:modId xmlns:p14="http://schemas.microsoft.com/office/powerpoint/2010/main" val="13582242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47687249"/>
                    </a:ext>
                  </a:extLst>
                </a:gridCol>
                <a:gridCol w="822960">
                  <a:extLst>
                    <a:ext uri="{9D8B030D-6E8A-4147-A177-3AD203B41FA5}">
                      <a16:colId xmlns:a16="http://schemas.microsoft.com/office/drawing/2014/main" val="290014551"/>
                    </a:ext>
                  </a:extLst>
                </a:gridCol>
                <a:gridCol w="822960">
                  <a:extLst>
                    <a:ext uri="{9D8B030D-6E8A-4147-A177-3AD203B41FA5}">
                      <a16:colId xmlns:a16="http://schemas.microsoft.com/office/drawing/2014/main" val="1068960623"/>
                    </a:ext>
                  </a:extLst>
                </a:gridCol>
                <a:gridCol w="822960">
                  <a:extLst>
                    <a:ext uri="{9D8B030D-6E8A-4147-A177-3AD203B41FA5}">
                      <a16:colId xmlns:a16="http://schemas.microsoft.com/office/drawing/2014/main" val="705638001"/>
                    </a:ext>
                  </a:extLst>
                </a:gridCol>
                <a:gridCol w="822960">
                  <a:extLst>
                    <a:ext uri="{9D8B030D-6E8A-4147-A177-3AD203B41FA5}">
                      <a16:colId xmlns:a16="http://schemas.microsoft.com/office/drawing/2014/main" val="711342826"/>
                    </a:ext>
                  </a:extLst>
                </a:gridCol>
                <a:gridCol w="822960">
                  <a:extLst>
                    <a:ext uri="{9D8B030D-6E8A-4147-A177-3AD203B41FA5}">
                      <a16:colId xmlns:a16="http://schemas.microsoft.com/office/drawing/2014/main" val="1281825154"/>
                    </a:ext>
                  </a:extLst>
                </a:gridCol>
                <a:gridCol w="822960">
                  <a:extLst>
                    <a:ext uri="{9D8B030D-6E8A-4147-A177-3AD203B41FA5}">
                      <a16:colId xmlns:a16="http://schemas.microsoft.com/office/drawing/2014/main" val="32114915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199594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- 2025-03-21 14:47:26</a:t>
                      </a:r>
                      <a:r>
                        <a:rPr kumimoji="0" lang="en-US" sz="1000" b="0" i="0" u="none" strike="noStrike" kern="1200" cap="none" spc="0" normalizeH="0" baseline="0" noProof="0">
                          <a:ln>
                            <a:noFill/>
                          </a:ln>
                          <a:solidFill>
                            <a:prstClr val="black"/>
                          </a:solidFill>
                          <a:effectLst/>
                          <a:uLnTx/>
                          <a:uFillTx/>
                          <a:latin typeface="Calibri"/>
                          <a:ea typeface="+mn-ea"/>
                          <a:cs typeface="+mn-cs"/>
                        </a:rPr>
                        <a:t>
 Members of our HR team had an incredible experience at the 2025 Philly SHRM Symposium! It was a day filled with insightful discussions and meaningful connections as hundreds of HR professionals came together to explore the latest industry trends and challenges. The event featured a powerful keynote by Charlene Li and a thought-provoking CHRO panel featuring Kelly Jones, Diane Hart, Betty Larson, Kristie Pappal, and Jennifer F. Terry. We always leave feeling inspired and motivated by this amazing 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348183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- 2025-02-27 11:57:46</a:t>
                      </a:r>
                      <a:r>
                        <a:rPr kumimoji="0" lang="en-US" sz="1000" b="0" i="0" u="none" strike="noStrike" kern="1200" cap="none" spc="0" normalizeH="0" baseline="0" noProof="0">
                          <a:ln>
                            <a:noFill/>
                          </a:ln>
                          <a:solidFill>
                            <a:prstClr val="black"/>
                          </a:solidFill>
                          <a:effectLst/>
                          <a:uLnTx/>
                          <a:uFillTx/>
                          <a:latin typeface="Calibri"/>
                          <a:ea typeface="+mn-ea"/>
                          <a:cs typeface="+mn-cs"/>
                        </a:rPr>
                        <a:t>
 Please join us in welcoming our newest team members—the first to join us in 2025! They recently attended our quarterly New Hire Orientation which gives them the opportunity to connect with peers, engage with our leadership team, and learn about our business and culture. We're excited to have you on board and look forward to a fantastic year ahead!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327461669"/>
                  </a:ext>
                </a:extLst>
              </a:tr>
            </a:tbl>
          </a:graphicData>
        </a:graphic>
      </p:graphicFrame>
      <p:sp>
        <p:nvSpPr>
          <p:cNvPr id="4" name="Text Placeholder 3">
            <a:extLst>
              <a:ext uri="{FF2B5EF4-FFF2-40B4-BE49-F238E27FC236}">
                <a16:creationId xmlns:a16="http://schemas.microsoft.com/office/drawing/2014/main" id="{0B3B4FD2-5B66-4753-B4F9-61DF6F90A7A6}"/>
              </a:ext>
            </a:extLst>
          </p:cNvPr>
          <p:cNvSpPr>
            <a:spLocks noGrp="1"/>
          </p:cNvSpPr>
          <p:nvPr>
            <p:ph type="body" sz="quarter" idx="14"/>
          </p:nvPr>
        </p:nvSpPr>
        <p:spPr/>
        <p:txBody>
          <a:bodyPr/>
          <a:lstStyle/>
          <a:p>
            <a:r>
              <a:rPr lang="en-US"/>
              <a:t>01/01/2025 - 03/31/2025</a:t>
            </a:r>
          </a:p>
        </p:txBody>
      </p:sp>
    </p:spTree>
    <p:extLst>
      <p:ext uri="{BB962C8B-B14F-4D97-AF65-F5344CB8AC3E}">
        <p14:creationId xmlns:p14="http://schemas.microsoft.com/office/powerpoint/2010/main" val="35156292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AC3B0-E6A5-4CE3-BDA3-EC5EFB56BCC5}"/>
              </a:ext>
            </a:extLst>
          </p:cNvPr>
          <p:cNvSpPr>
            <a:spLocks noGrp="1"/>
          </p:cNvSpPr>
          <p:nvPr>
            <p:ph type="title"/>
          </p:nvPr>
        </p:nvSpPr>
        <p:spPr/>
        <p:txBody>
          <a:bodyPr/>
          <a:lstStyle/>
          <a:p>
            <a:r>
              <a:rPr lang="en-US"/>
              <a:t>Facebook Own Posts Table | TMNAS - 3 of 3</a:t>
            </a:r>
          </a:p>
        </p:txBody>
      </p:sp>
      <p:graphicFrame>
        <p:nvGraphicFramePr>
          <p:cNvPr id="5" name="Table Placeholder 4">
            <a:extLst>
              <a:ext uri="{FF2B5EF4-FFF2-40B4-BE49-F238E27FC236}">
                <a16:creationId xmlns:a16="http://schemas.microsoft.com/office/drawing/2014/main" id="{88029391-55D9-443C-9621-D3E1DBA7F01B}"/>
              </a:ext>
            </a:extLst>
          </p:cNvPr>
          <p:cNvGraphicFramePr>
            <a:graphicFrameLocks noGrp="1"/>
          </p:cNvGraphicFramePr>
          <p:nvPr>
            <p:ph type="tbl" sz="quarter" idx="13"/>
            <p:extLst>
              <p:ext uri="{D42A27DB-BD31-4B8C-83A1-F6EECF244321}">
                <p14:modId xmlns:p14="http://schemas.microsoft.com/office/powerpoint/2010/main" val="35207246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939287430"/>
                    </a:ext>
                  </a:extLst>
                </a:gridCol>
                <a:gridCol w="822960">
                  <a:extLst>
                    <a:ext uri="{9D8B030D-6E8A-4147-A177-3AD203B41FA5}">
                      <a16:colId xmlns:a16="http://schemas.microsoft.com/office/drawing/2014/main" val="1020849669"/>
                    </a:ext>
                  </a:extLst>
                </a:gridCol>
                <a:gridCol w="822960">
                  <a:extLst>
                    <a:ext uri="{9D8B030D-6E8A-4147-A177-3AD203B41FA5}">
                      <a16:colId xmlns:a16="http://schemas.microsoft.com/office/drawing/2014/main" val="4153520831"/>
                    </a:ext>
                  </a:extLst>
                </a:gridCol>
                <a:gridCol w="822960">
                  <a:extLst>
                    <a:ext uri="{9D8B030D-6E8A-4147-A177-3AD203B41FA5}">
                      <a16:colId xmlns:a16="http://schemas.microsoft.com/office/drawing/2014/main" val="2753379488"/>
                    </a:ext>
                  </a:extLst>
                </a:gridCol>
                <a:gridCol w="822960">
                  <a:extLst>
                    <a:ext uri="{9D8B030D-6E8A-4147-A177-3AD203B41FA5}">
                      <a16:colId xmlns:a16="http://schemas.microsoft.com/office/drawing/2014/main" val="264213505"/>
                    </a:ext>
                  </a:extLst>
                </a:gridCol>
                <a:gridCol w="822960">
                  <a:extLst>
                    <a:ext uri="{9D8B030D-6E8A-4147-A177-3AD203B41FA5}">
                      <a16:colId xmlns:a16="http://schemas.microsoft.com/office/drawing/2014/main" val="2078003372"/>
                    </a:ext>
                  </a:extLst>
                </a:gridCol>
                <a:gridCol w="822960">
                  <a:extLst>
                    <a:ext uri="{9D8B030D-6E8A-4147-A177-3AD203B41FA5}">
                      <a16:colId xmlns:a16="http://schemas.microsoft.com/office/drawing/2014/main" val="298485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703570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- 2025-03-20 13:46:00</a:t>
                      </a:r>
                      <a:r>
                        <a:rPr kumimoji="0" lang="en-US" sz="1000" b="0" i="0" u="none" strike="noStrike" kern="1200" cap="none" spc="0" normalizeH="0" baseline="0" noProof="0">
                          <a:ln>
                            <a:noFill/>
                          </a:ln>
                          <a:solidFill>
                            <a:prstClr val="black"/>
                          </a:solidFill>
                          <a:effectLst/>
                          <a:uLnTx/>
                          <a:uFillTx/>
                          <a:latin typeface="Calibri"/>
                          <a:ea typeface="+mn-ea"/>
                          <a:cs typeface="+mn-cs"/>
                        </a:rPr>
                        <a:t>
 Yesterday, the TMNAS Women's Collective and Women in IT Employee Resource Groups had the privilege of teaming up with Girls on the Run (GOTR) for an uplifting and insightful workshop! The “State of the Girl” session offered a deeper dive into key trends in girls' mental and physical health while highlighting GOTR’s life-changing curriculum focused on building essential life skills. Attendees engaged in fun activities and learned how to get involved with this incredible cause.
We are also beyond proud to support Girls on the Run as our Charity of the Month. Their commitment to empowering young girls is truly inspiring, and it’s a cause we are honored to stand behind!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193975802"/>
                  </a:ext>
                </a:extLst>
              </a:tr>
            </a:tbl>
          </a:graphicData>
        </a:graphic>
      </p:graphicFrame>
      <p:sp>
        <p:nvSpPr>
          <p:cNvPr id="4" name="Text Placeholder 3">
            <a:extLst>
              <a:ext uri="{FF2B5EF4-FFF2-40B4-BE49-F238E27FC236}">
                <a16:creationId xmlns:a16="http://schemas.microsoft.com/office/drawing/2014/main" id="{BFB6020A-31CD-43D0-BF33-AFD1BAC920FB}"/>
              </a:ext>
            </a:extLst>
          </p:cNvPr>
          <p:cNvSpPr>
            <a:spLocks noGrp="1"/>
          </p:cNvSpPr>
          <p:nvPr>
            <p:ph type="body" sz="quarter" idx="14"/>
          </p:nvPr>
        </p:nvSpPr>
        <p:spPr/>
        <p:txBody>
          <a:bodyPr/>
          <a:lstStyle/>
          <a:p>
            <a:r>
              <a:rPr lang="en-US"/>
              <a:t>01/01/2025 - 03/31/2025</a:t>
            </a:r>
          </a:p>
        </p:txBody>
      </p:sp>
    </p:spTree>
    <p:extLst>
      <p:ext uri="{BB962C8B-B14F-4D97-AF65-F5344CB8AC3E}">
        <p14:creationId xmlns:p14="http://schemas.microsoft.com/office/powerpoint/2010/main" val="33689962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C2FFC-2ACF-4F97-A975-FA1BCC238606}"/>
              </a:ext>
            </a:extLst>
          </p:cNvPr>
          <p:cNvSpPr>
            <a:spLocks noGrp="1"/>
          </p:cNvSpPr>
          <p:nvPr>
            <p:ph type="title"/>
          </p:nvPr>
        </p:nvSpPr>
        <p:spPr/>
        <p:txBody>
          <a:bodyPr/>
          <a:lstStyle/>
          <a:p>
            <a:r>
              <a:rPr lang="en-US"/>
              <a:t>Twitter Key Metrics Table | TMNAS</a:t>
            </a:r>
          </a:p>
        </p:txBody>
      </p:sp>
      <p:graphicFrame>
        <p:nvGraphicFramePr>
          <p:cNvPr id="5" name="Table Placeholder 4">
            <a:extLst>
              <a:ext uri="{FF2B5EF4-FFF2-40B4-BE49-F238E27FC236}">
                <a16:creationId xmlns:a16="http://schemas.microsoft.com/office/drawing/2014/main" id="{8C1F0735-470E-4F35-829C-3B594C10A0A4}"/>
              </a:ext>
            </a:extLst>
          </p:cNvPr>
          <p:cNvGraphicFramePr>
            <a:graphicFrameLocks noGrp="1"/>
          </p:cNvGraphicFramePr>
          <p:nvPr>
            <p:ph type="tbl" sz="quarter" idx="13"/>
            <p:extLst>
              <p:ext uri="{D42A27DB-BD31-4B8C-83A1-F6EECF244321}">
                <p14:modId xmlns:p14="http://schemas.microsoft.com/office/powerpoint/2010/main" val="27452909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278949866"/>
                    </a:ext>
                  </a:extLst>
                </a:gridCol>
                <a:gridCol w="576072">
                  <a:extLst>
                    <a:ext uri="{9D8B030D-6E8A-4147-A177-3AD203B41FA5}">
                      <a16:colId xmlns:a16="http://schemas.microsoft.com/office/drawing/2014/main" val="240135484"/>
                    </a:ext>
                  </a:extLst>
                </a:gridCol>
                <a:gridCol w="576072">
                  <a:extLst>
                    <a:ext uri="{9D8B030D-6E8A-4147-A177-3AD203B41FA5}">
                      <a16:colId xmlns:a16="http://schemas.microsoft.com/office/drawing/2014/main" val="1644779784"/>
                    </a:ext>
                  </a:extLst>
                </a:gridCol>
                <a:gridCol w="576072">
                  <a:extLst>
                    <a:ext uri="{9D8B030D-6E8A-4147-A177-3AD203B41FA5}">
                      <a16:colId xmlns:a16="http://schemas.microsoft.com/office/drawing/2014/main" val="2237479766"/>
                    </a:ext>
                  </a:extLst>
                </a:gridCol>
                <a:gridCol w="576072">
                  <a:extLst>
                    <a:ext uri="{9D8B030D-6E8A-4147-A177-3AD203B41FA5}">
                      <a16:colId xmlns:a16="http://schemas.microsoft.com/office/drawing/2014/main" val="2797724059"/>
                    </a:ext>
                  </a:extLst>
                </a:gridCol>
                <a:gridCol w="576072">
                  <a:extLst>
                    <a:ext uri="{9D8B030D-6E8A-4147-A177-3AD203B41FA5}">
                      <a16:colId xmlns:a16="http://schemas.microsoft.com/office/drawing/2014/main" val="3749591870"/>
                    </a:ext>
                  </a:extLst>
                </a:gridCol>
                <a:gridCol w="576072">
                  <a:extLst>
                    <a:ext uri="{9D8B030D-6E8A-4147-A177-3AD203B41FA5}">
                      <a16:colId xmlns:a16="http://schemas.microsoft.com/office/drawing/2014/main" val="3723093661"/>
                    </a:ext>
                  </a:extLst>
                </a:gridCol>
                <a:gridCol w="576072">
                  <a:extLst>
                    <a:ext uri="{9D8B030D-6E8A-4147-A177-3AD203B41FA5}">
                      <a16:colId xmlns:a16="http://schemas.microsoft.com/office/drawing/2014/main" val="3988779585"/>
                    </a:ext>
                  </a:extLst>
                </a:gridCol>
                <a:gridCol w="576072">
                  <a:extLst>
                    <a:ext uri="{9D8B030D-6E8A-4147-A177-3AD203B41FA5}">
                      <a16:colId xmlns:a16="http://schemas.microsoft.com/office/drawing/2014/main" val="3548490593"/>
                    </a:ext>
                  </a:extLst>
                </a:gridCol>
                <a:gridCol w="576072">
                  <a:extLst>
                    <a:ext uri="{9D8B030D-6E8A-4147-A177-3AD203B41FA5}">
                      <a16:colId xmlns:a16="http://schemas.microsoft.com/office/drawing/2014/main" val="2862916448"/>
                    </a:ext>
                  </a:extLst>
                </a:gridCol>
                <a:gridCol w="576072">
                  <a:extLst>
                    <a:ext uri="{9D8B030D-6E8A-4147-A177-3AD203B41FA5}">
                      <a16:colId xmlns:a16="http://schemas.microsoft.com/office/drawing/2014/main" val="1533160415"/>
                    </a:ext>
                  </a:extLst>
                </a:gridCol>
                <a:gridCol w="576072">
                  <a:extLst>
                    <a:ext uri="{9D8B030D-6E8A-4147-A177-3AD203B41FA5}">
                      <a16:colId xmlns:a16="http://schemas.microsoft.com/office/drawing/2014/main" val="1346058427"/>
                    </a:ext>
                  </a:extLst>
                </a:gridCol>
                <a:gridCol w="576072">
                  <a:extLst>
                    <a:ext uri="{9D8B030D-6E8A-4147-A177-3AD203B41FA5}">
                      <a16:colId xmlns:a16="http://schemas.microsoft.com/office/drawing/2014/main" val="1008910852"/>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198315665"/>
                  </a:ext>
                </a:extLst>
              </a:tr>
              <a:tr h="370840">
                <a:tc>
                  <a:txBody>
                    <a:bodyPr/>
                    <a:lstStyle/>
                    <a:p>
                      <a:r>
                        <a:rPr lang="en-US" sz="1000"/>
                        <a:t>194</a:t>
                      </a:r>
                    </a:p>
                  </a:txBody>
                  <a:tcPr/>
                </a:tc>
                <a:tc>
                  <a:txBody>
                    <a:bodyPr/>
                    <a:lstStyle/>
                    <a:p>
                      <a:r>
                        <a:rPr lang="en-US" sz="1000"/>
                        <a:t>-4</a:t>
                      </a:r>
                    </a:p>
                  </a:txBody>
                  <a:tcPr/>
                </a:tc>
                <a:tc>
                  <a:txBody>
                    <a:bodyPr/>
                    <a:lstStyle/>
                    <a:p>
                      <a:r>
                        <a:rPr lang="en-US" sz="1000"/>
                        <a:t>41</a:t>
                      </a:r>
                    </a:p>
                  </a:txBody>
                  <a:tcPr/>
                </a:tc>
                <a:tc>
                  <a:txBody>
                    <a:bodyPr/>
                    <a:lstStyle/>
                    <a:p>
                      <a:r>
                        <a:rPr lang="en-US" sz="1000"/>
                        <a:t>20</a:t>
                      </a:r>
                    </a:p>
                  </a:txBody>
                  <a:tcPr/>
                </a:tc>
                <a:tc>
                  <a:txBody>
                    <a:bodyPr/>
                    <a:lstStyle/>
                    <a:p>
                      <a:r>
                        <a:rPr lang="en-US" sz="1000"/>
                        <a:t>0</a:t>
                      </a:r>
                    </a:p>
                  </a:txBody>
                  <a:tcPr/>
                </a:tc>
                <a:tc>
                  <a:txBody>
                    <a:bodyPr/>
                    <a:lstStyle/>
                    <a:p>
                      <a:r>
                        <a:rPr lang="en-US" sz="1000"/>
                        <a:t>21</a:t>
                      </a:r>
                    </a:p>
                  </a:txBody>
                  <a:tcPr/>
                </a:tc>
                <a:tc>
                  <a:txBody>
                    <a:bodyPr/>
                    <a:lstStyle/>
                    <a:p>
                      <a:r>
                        <a:rPr lang="en-US" sz="1000"/>
                        <a:t>1</a:t>
                      </a:r>
                    </a:p>
                  </a:txBody>
                  <a:tcPr/>
                </a:tc>
                <a:tc>
                  <a:txBody>
                    <a:bodyPr/>
                    <a:lstStyle/>
                    <a:p>
                      <a:r>
                        <a:rPr lang="en-US" sz="1000"/>
                        <a:t>0</a:t>
                      </a:r>
                    </a:p>
                  </a:txBody>
                  <a:tcPr/>
                </a:tc>
                <a:tc>
                  <a:txBody>
                    <a:bodyPr/>
                    <a:lstStyle/>
                    <a:p>
                      <a:r>
                        <a:rPr lang="en-US" sz="1000"/>
                        <a:t>9</a:t>
                      </a:r>
                    </a:p>
                  </a:txBody>
                  <a:tcPr/>
                </a:tc>
                <a:tc>
                  <a:txBody>
                    <a:bodyPr/>
                    <a:lstStyle/>
                    <a:p>
                      <a:r>
                        <a:rPr lang="en-US" sz="1000"/>
                        <a:t>14</a:t>
                      </a:r>
                    </a:p>
                  </a:txBody>
                  <a:tcPr/>
                </a:tc>
                <a:tc>
                  <a:txBody>
                    <a:bodyPr/>
                    <a:lstStyle/>
                    <a:p>
                      <a:r>
                        <a:rPr lang="en-US" sz="1000"/>
                        <a:t>5</a:t>
                      </a:r>
                    </a:p>
                  </a:txBody>
                  <a:tcPr/>
                </a:tc>
                <a:tc>
                  <a:txBody>
                    <a:bodyPr/>
                    <a:lstStyle/>
                    <a:p>
                      <a:r>
                        <a:rPr lang="en-US" sz="1000"/>
                        <a:t>0.5867 %</a:t>
                      </a:r>
                    </a:p>
                  </a:txBody>
                  <a:tcPr/>
                </a:tc>
                <a:tc>
                  <a:txBody>
                    <a:bodyPr/>
                    <a:lstStyle/>
                    <a:p>
                      <a:r>
                        <a:rPr lang="en-US" sz="1000"/>
                        <a:t>0.0 %</a:t>
                      </a:r>
                    </a:p>
                  </a:txBody>
                  <a:tcPr/>
                </a:tc>
                <a:extLst>
                  <a:ext uri="{0D108BD9-81ED-4DB2-BD59-A6C34878D82A}">
                    <a16:rowId xmlns:a16="http://schemas.microsoft.com/office/drawing/2014/main" val="4029814243"/>
                  </a:ext>
                </a:extLst>
              </a:tr>
            </a:tbl>
          </a:graphicData>
        </a:graphic>
      </p:graphicFrame>
      <p:sp>
        <p:nvSpPr>
          <p:cNvPr id="4" name="Text Placeholder 3">
            <a:extLst>
              <a:ext uri="{FF2B5EF4-FFF2-40B4-BE49-F238E27FC236}">
                <a16:creationId xmlns:a16="http://schemas.microsoft.com/office/drawing/2014/main" id="{43A41C98-F012-4738-A78A-EB5186782EE3}"/>
              </a:ext>
            </a:extLst>
          </p:cNvPr>
          <p:cNvSpPr>
            <a:spLocks noGrp="1"/>
          </p:cNvSpPr>
          <p:nvPr>
            <p:ph type="body" sz="quarter" idx="14"/>
          </p:nvPr>
        </p:nvSpPr>
        <p:spPr/>
        <p:txBody>
          <a:bodyPr/>
          <a:lstStyle/>
          <a:p>
            <a:r>
              <a:rPr lang="en-US"/>
              <a:t>01/01/2025 - 03/31/2025</a:t>
            </a:r>
          </a:p>
        </p:txBody>
      </p:sp>
    </p:spTree>
    <p:extLst>
      <p:ext uri="{BB962C8B-B14F-4D97-AF65-F5344CB8AC3E}">
        <p14:creationId xmlns:p14="http://schemas.microsoft.com/office/powerpoint/2010/main" val="39486318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75700-3C68-409C-A7CD-C1A640B5FCF1}"/>
              </a:ext>
            </a:extLst>
          </p:cNvPr>
          <p:cNvSpPr>
            <a:spLocks noGrp="1"/>
          </p:cNvSpPr>
          <p:nvPr>
            <p:ph type="title"/>
          </p:nvPr>
        </p:nvSpPr>
        <p:spPr/>
        <p:txBody>
          <a:bodyPr/>
          <a:lstStyle/>
          <a:p>
            <a:r>
              <a:rPr lang="en-US"/>
              <a:t>Twitter Twitter Followers Change | TMNAS</a:t>
            </a:r>
          </a:p>
        </p:txBody>
      </p:sp>
      <p:graphicFrame>
        <p:nvGraphicFramePr>
          <p:cNvPr id="6" name="Chart Placeholder 5">
            <a:extLst>
              <a:ext uri="{FF2B5EF4-FFF2-40B4-BE49-F238E27FC236}">
                <a16:creationId xmlns:a16="http://schemas.microsoft.com/office/drawing/2014/main" id="{F308ECBD-9F04-4F14-BC96-DD89CACBB45C}"/>
              </a:ext>
            </a:extLst>
          </p:cNvPr>
          <p:cNvGraphicFramePr>
            <a:graphicFrameLocks noGrp="1"/>
          </p:cNvGraphicFramePr>
          <p:nvPr>
            <p:ph type="chart" sz="quarter" idx="13"/>
            <p:extLst>
              <p:ext uri="{D42A27DB-BD31-4B8C-83A1-F6EECF244321}">
                <p14:modId xmlns:p14="http://schemas.microsoft.com/office/powerpoint/2010/main" val="36573826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D2D037-E668-4F8E-9DF9-4D739A1EAE7F}"/>
              </a:ext>
            </a:extLst>
          </p:cNvPr>
          <p:cNvSpPr>
            <a:spLocks noGrp="1"/>
          </p:cNvSpPr>
          <p:nvPr>
            <p:ph type="body" sz="quarter" idx="14"/>
          </p:nvPr>
        </p:nvSpPr>
        <p:spPr/>
        <p:txBody>
          <a:bodyPr/>
          <a:lstStyle/>
          <a:p>
            <a:r>
              <a:rPr lang="en-US"/>
              <a:t>01/01/2025 - 03/31/2025</a:t>
            </a:r>
          </a:p>
        </p:txBody>
      </p:sp>
      <p:sp>
        <p:nvSpPr>
          <p:cNvPr id="5" name="Footer Placeholder 4">
            <a:extLst>
              <a:ext uri="{FF2B5EF4-FFF2-40B4-BE49-F238E27FC236}">
                <a16:creationId xmlns:a16="http://schemas.microsoft.com/office/drawing/2014/main" id="{C550F6E6-3E55-4B0E-A384-D08B8D3EF9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628142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8E6198-3791-42F8-B287-B98047D0685E}"/>
              </a:ext>
            </a:extLst>
          </p:cNvPr>
          <p:cNvSpPr>
            <a:spLocks noGrp="1"/>
          </p:cNvSpPr>
          <p:nvPr>
            <p:ph type="title"/>
          </p:nvPr>
        </p:nvSpPr>
        <p:spPr/>
        <p:txBody>
          <a:bodyPr/>
          <a:lstStyle/>
          <a:p>
            <a:r>
              <a:rPr lang="en-US"/>
              <a:t>Twitter Average Interactions Per Tweet | TMNAS</a:t>
            </a:r>
          </a:p>
        </p:txBody>
      </p:sp>
      <p:graphicFrame>
        <p:nvGraphicFramePr>
          <p:cNvPr id="6" name="Chart Placeholder 5">
            <a:extLst>
              <a:ext uri="{FF2B5EF4-FFF2-40B4-BE49-F238E27FC236}">
                <a16:creationId xmlns:a16="http://schemas.microsoft.com/office/drawing/2014/main" id="{80FE684E-9131-4408-A078-99AA75CD6083}"/>
              </a:ext>
            </a:extLst>
          </p:cNvPr>
          <p:cNvGraphicFramePr>
            <a:graphicFrameLocks noGrp="1"/>
          </p:cNvGraphicFramePr>
          <p:nvPr>
            <p:ph type="chart" sz="quarter" idx="13"/>
            <p:extLst>
              <p:ext uri="{D42A27DB-BD31-4B8C-83A1-F6EECF244321}">
                <p14:modId xmlns:p14="http://schemas.microsoft.com/office/powerpoint/2010/main" val="1652482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5687AD-6153-445D-9B85-8D4D8AD33700}"/>
              </a:ext>
            </a:extLst>
          </p:cNvPr>
          <p:cNvSpPr>
            <a:spLocks noGrp="1"/>
          </p:cNvSpPr>
          <p:nvPr>
            <p:ph type="body" sz="quarter" idx="14"/>
          </p:nvPr>
        </p:nvSpPr>
        <p:spPr/>
        <p:txBody>
          <a:bodyPr/>
          <a:lstStyle/>
          <a:p>
            <a:r>
              <a:rPr lang="en-US"/>
              <a:t>01/01/2025 - 03/31/2025</a:t>
            </a:r>
          </a:p>
        </p:txBody>
      </p:sp>
      <p:sp>
        <p:nvSpPr>
          <p:cNvPr id="5" name="Footer Placeholder 4">
            <a:extLst>
              <a:ext uri="{FF2B5EF4-FFF2-40B4-BE49-F238E27FC236}">
                <a16:creationId xmlns:a16="http://schemas.microsoft.com/office/drawing/2014/main" id="{8984E65F-1C79-4EB0-9EB1-840871F6E1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481421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373AF0-ED95-49CE-A5F0-53B9D7EF613E}"/>
              </a:ext>
            </a:extLst>
          </p:cNvPr>
          <p:cNvSpPr>
            <a:spLocks noGrp="1"/>
          </p:cNvSpPr>
          <p:nvPr>
            <p:ph type="title"/>
          </p:nvPr>
        </p:nvSpPr>
        <p:spPr/>
        <p:txBody>
          <a:bodyPr/>
          <a:lstStyle/>
          <a:p>
            <a:r>
              <a:rPr lang="en-US"/>
              <a:t>Twitter Total Interactions Per Month | TMNAS</a:t>
            </a:r>
          </a:p>
        </p:txBody>
      </p:sp>
      <p:graphicFrame>
        <p:nvGraphicFramePr>
          <p:cNvPr id="6" name="Chart Placeholder 5">
            <a:extLst>
              <a:ext uri="{FF2B5EF4-FFF2-40B4-BE49-F238E27FC236}">
                <a16:creationId xmlns:a16="http://schemas.microsoft.com/office/drawing/2014/main" id="{6F237603-9B90-4F7B-B3F8-CE61CFDB6E39}"/>
              </a:ext>
            </a:extLst>
          </p:cNvPr>
          <p:cNvGraphicFramePr>
            <a:graphicFrameLocks noGrp="1"/>
          </p:cNvGraphicFramePr>
          <p:nvPr>
            <p:ph type="chart" sz="quarter" idx="13"/>
            <p:extLst>
              <p:ext uri="{D42A27DB-BD31-4B8C-83A1-F6EECF244321}">
                <p14:modId xmlns:p14="http://schemas.microsoft.com/office/powerpoint/2010/main" val="37482808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4BC9E3-706B-4FE8-89CE-252F5CCBCA56}"/>
              </a:ext>
            </a:extLst>
          </p:cNvPr>
          <p:cNvSpPr>
            <a:spLocks noGrp="1"/>
          </p:cNvSpPr>
          <p:nvPr>
            <p:ph type="body" sz="quarter" idx="14"/>
          </p:nvPr>
        </p:nvSpPr>
        <p:spPr/>
        <p:txBody>
          <a:bodyPr/>
          <a:lstStyle/>
          <a:p>
            <a:r>
              <a:rPr lang="en-US"/>
              <a:t>01/01/2025 - 03/31/2025</a:t>
            </a:r>
          </a:p>
        </p:txBody>
      </p:sp>
      <p:sp>
        <p:nvSpPr>
          <p:cNvPr id="5" name="Footer Placeholder 4">
            <a:extLst>
              <a:ext uri="{FF2B5EF4-FFF2-40B4-BE49-F238E27FC236}">
                <a16:creationId xmlns:a16="http://schemas.microsoft.com/office/drawing/2014/main" id="{7DC624E6-382A-43FF-AF72-6D437DA73D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394413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84EB61-E882-43DD-88B6-79C10D869357}"/>
              </a:ext>
            </a:extLst>
          </p:cNvPr>
          <p:cNvSpPr>
            <a:spLocks noGrp="1"/>
          </p:cNvSpPr>
          <p:nvPr>
            <p:ph type="title"/>
          </p:nvPr>
        </p:nvSpPr>
        <p:spPr/>
        <p:txBody>
          <a:bodyPr/>
          <a:lstStyle/>
          <a:p>
            <a:r>
              <a:rPr lang="en-US"/>
              <a:t>Twitter Own and Retweeted Tweets Table | TMNAS - 1 of 2</a:t>
            </a:r>
          </a:p>
        </p:txBody>
      </p:sp>
      <p:graphicFrame>
        <p:nvGraphicFramePr>
          <p:cNvPr id="5" name="Table Placeholder 4">
            <a:extLst>
              <a:ext uri="{FF2B5EF4-FFF2-40B4-BE49-F238E27FC236}">
                <a16:creationId xmlns:a16="http://schemas.microsoft.com/office/drawing/2014/main" id="{CDAAF931-4493-452F-B92F-52DBA6C51ABF}"/>
              </a:ext>
            </a:extLst>
          </p:cNvPr>
          <p:cNvGraphicFramePr>
            <a:graphicFrameLocks noGrp="1"/>
          </p:cNvGraphicFramePr>
          <p:nvPr>
            <p:ph type="tbl" sz="quarter" idx="13"/>
            <p:extLst>
              <p:ext uri="{D42A27DB-BD31-4B8C-83A1-F6EECF244321}">
                <p14:modId xmlns:p14="http://schemas.microsoft.com/office/powerpoint/2010/main" val="28789783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715376473"/>
                    </a:ext>
                  </a:extLst>
                </a:gridCol>
                <a:gridCol w="1152144">
                  <a:extLst>
                    <a:ext uri="{9D8B030D-6E8A-4147-A177-3AD203B41FA5}">
                      <a16:colId xmlns:a16="http://schemas.microsoft.com/office/drawing/2014/main" val="933923765"/>
                    </a:ext>
                  </a:extLst>
                </a:gridCol>
                <a:gridCol w="1152144">
                  <a:extLst>
                    <a:ext uri="{9D8B030D-6E8A-4147-A177-3AD203B41FA5}">
                      <a16:colId xmlns:a16="http://schemas.microsoft.com/office/drawing/2014/main" val="1771738620"/>
                    </a:ext>
                  </a:extLst>
                </a:gridCol>
                <a:gridCol w="1152144">
                  <a:extLst>
                    <a:ext uri="{9D8B030D-6E8A-4147-A177-3AD203B41FA5}">
                      <a16:colId xmlns:a16="http://schemas.microsoft.com/office/drawing/2014/main" val="558261309"/>
                    </a:ext>
                  </a:extLst>
                </a:gridCol>
                <a:gridCol w="1152144">
                  <a:extLst>
                    <a:ext uri="{9D8B030D-6E8A-4147-A177-3AD203B41FA5}">
                      <a16:colId xmlns:a16="http://schemas.microsoft.com/office/drawing/2014/main" val="340292415"/>
                    </a:ext>
                  </a:extLst>
                </a:gridCol>
                <a:gridCol w="1152144">
                  <a:extLst>
                    <a:ext uri="{9D8B030D-6E8A-4147-A177-3AD203B41FA5}">
                      <a16:colId xmlns:a16="http://schemas.microsoft.com/office/drawing/2014/main" val="2073178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569880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- 2025-02-07 14:34:26</a:t>
                      </a:r>
                      <a:r>
                        <a:rPr kumimoji="0" lang="en-US" sz="1000" b="0" i="0" u="none" strike="noStrike" kern="1200" cap="none" spc="0" normalizeH="0" baseline="0" noProof="0">
                          <a:ln>
                            <a:noFill/>
                          </a:ln>
                          <a:solidFill>
                            <a:prstClr val="black"/>
                          </a:solidFill>
                          <a:effectLst/>
                          <a:uLnTx/>
                          <a:uFillTx/>
                          <a:latin typeface="Calibri"/>
                          <a:ea typeface="+mn-ea"/>
                          <a:cs typeface="+mn-cs"/>
                        </a:rPr>
                        <a:t>
 Fly, Eagles, Fly! 🦅💚 At TMNAS and our sister company @PHLYINS, football is more than just a game— it’s about bringing people together and enjoying our team spirit!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1.5385 %</a:t>
                      </a:r>
                    </a:p>
                  </a:txBody>
                  <a:tcPr/>
                </a:tc>
                <a:extLst>
                  <a:ext uri="{0D108BD9-81ED-4DB2-BD59-A6C34878D82A}">
                    <a16:rowId xmlns:a16="http://schemas.microsoft.com/office/drawing/2014/main" val="1094840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- 2025-03-07 13:47:54</a:t>
                      </a:r>
                      <a:r>
                        <a:rPr kumimoji="0" lang="en-US" sz="1000" b="0" i="0" u="none" strike="noStrike" kern="1200" cap="none" spc="0" normalizeH="0" baseline="0" noProof="0">
                          <a:ln>
                            <a:noFill/>
                          </a:ln>
                          <a:solidFill>
                            <a:prstClr val="black"/>
                          </a:solidFill>
                          <a:effectLst/>
                          <a:uLnTx/>
                          <a:uFillTx/>
                          <a:latin typeface="Calibri"/>
                          <a:ea typeface="+mn-ea"/>
                          <a:cs typeface="+mn-cs"/>
                        </a:rPr>
                        <a:t>
 🌟 Happy Employee Appreciation Day! 🌟
We’re celebrating all of the incredible employees out there who make a difference every day.  To show our appreciation, we want to give something back to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1.0204 %</a:t>
                      </a:r>
                    </a:p>
                  </a:txBody>
                  <a:tcPr/>
                </a:tc>
                <a:extLst>
                  <a:ext uri="{0D108BD9-81ED-4DB2-BD59-A6C34878D82A}">
                    <a16:rowId xmlns:a16="http://schemas.microsoft.com/office/drawing/2014/main" val="3655904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- 2025-03-21 14:45:11</a:t>
                      </a:r>
                      <a:r>
                        <a:rPr kumimoji="0" lang="en-US" sz="1000" b="0" i="0" u="none" strike="noStrike" kern="1200" cap="none" spc="0" normalizeH="0" baseline="0" noProof="0">
                          <a:ln>
                            <a:noFill/>
                          </a:ln>
                          <a:solidFill>
                            <a:prstClr val="black"/>
                          </a:solidFill>
                          <a:effectLst/>
                          <a:uLnTx/>
                          <a:uFillTx/>
                          <a:latin typeface="Calibri"/>
                          <a:ea typeface="+mn-ea"/>
                          <a:cs typeface="+mn-cs"/>
                        </a:rPr>
                        <a:t>
 Members of our HR team had an incredible experience at the 2025 @PhillySHRM Symposium! It was a day filled with insightful discussions and meaningful connections as hundreds of HR professionals came together to explore the latest industry trends and challenges.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1.0204 %</a:t>
                      </a:r>
                    </a:p>
                  </a:txBody>
                  <a:tcPr/>
                </a:tc>
                <a:extLst>
                  <a:ext uri="{0D108BD9-81ED-4DB2-BD59-A6C34878D82A}">
                    <a16:rowId xmlns:a16="http://schemas.microsoft.com/office/drawing/2014/main" val="2699666689"/>
                  </a:ext>
                </a:extLst>
              </a:tr>
            </a:tbl>
          </a:graphicData>
        </a:graphic>
      </p:graphicFrame>
      <p:sp>
        <p:nvSpPr>
          <p:cNvPr id="4" name="Text Placeholder 3">
            <a:extLst>
              <a:ext uri="{FF2B5EF4-FFF2-40B4-BE49-F238E27FC236}">
                <a16:creationId xmlns:a16="http://schemas.microsoft.com/office/drawing/2014/main" id="{8BED3336-85D2-4495-8FDD-3BCD182D1FE2}"/>
              </a:ext>
            </a:extLst>
          </p:cNvPr>
          <p:cNvSpPr>
            <a:spLocks noGrp="1"/>
          </p:cNvSpPr>
          <p:nvPr>
            <p:ph type="body" sz="quarter" idx="14"/>
          </p:nvPr>
        </p:nvSpPr>
        <p:spPr/>
        <p:txBody>
          <a:bodyPr/>
          <a:lstStyle/>
          <a:p>
            <a:r>
              <a:rPr lang="en-US"/>
              <a:t>01/01/2025 - 03/31/2025</a:t>
            </a:r>
          </a:p>
        </p:txBody>
      </p:sp>
    </p:spTree>
    <p:extLst>
      <p:ext uri="{BB962C8B-B14F-4D97-AF65-F5344CB8AC3E}">
        <p14:creationId xmlns:p14="http://schemas.microsoft.com/office/powerpoint/2010/main" val="30625284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118C1-0D2A-456D-86DB-719824AD3465}"/>
              </a:ext>
            </a:extLst>
          </p:cNvPr>
          <p:cNvSpPr>
            <a:spLocks noGrp="1"/>
          </p:cNvSpPr>
          <p:nvPr>
            <p:ph type="title"/>
          </p:nvPr>
        </p:nvSpPr>
        <p:spPr/>
        <p:txBody>
          <a:bodyPr/>
          <a:lstStyle/>
          <a:p>
            <a:r>
              <a:rPr lang="en-US"/>
              <a:t>Twitter Own and Retweeted Tweets Table | TMNAS - 2 of 2</a:t>
            </a:r>
          </a:p>
        </p:txBody>
      </p:sp>
      <p:graphicFrame>
        <p:nvGraphicFramePr>
          <p:cNvPr id="5" name="Table Placeholder 4">
            <a:extLst>
              <a:ext uri="{FF2B5EF4-FFF2-40B4-BE49-F238E27FC236}">
                <a16:creationId xmlns:a16="http://schemas.microsoft.com/office/drawing/2014/main" id="{B5A6DFA9-C9B0-4A5B-B056-E52EB3D8892C}"/>
              </a:ext>
            </a:extLst>
          </p:cNvPr>
          <p:cNvGraphicFramePr>
            <a:graphicFrameLocks noGrp="1"/>
          </p:cNvGraphicFramePr>
          <p:nvPr>
            <p:ph type="tbl" sz="quarter" idx="13"/>
            <p:extLst>
              <p:ext uri="{D42A27DB-BD31-4B8C-83A1-F6EECF244321}">
                <p14:modId xmlns:p14="http://schemas.microsoft.com/office/powerpoint/2010/main" val="4949894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110243121"/>
                    </a:ext>
                  </a:extLst>
                </a:gridCol>
                <a:gridCol w="1152144">
                  <a:extLst>
                    <a:ext uri="{9D8B030D-6E8A-4147-A177-3AD203B41FA5}">
                      <a16:colId xmlns:a16="http://schemas.microsoft.com/office/drawing/2014/main" val="2681228087"/>
                    </a:ext>
                  </a:extLst>
                </a:gridCol>
                <a:gridCol w="1152144">
                  <a:extLst>
                    <a:ext uri="{9D8B030D-6E8A-4147-A177-3AD203B41FA5}">
                      <a16:colId xmlns:a16="http://schemas.microsoft.com/office/drawing/2014/main" val="1096725535"/>
                    </a:ext>
                  </a:extLst>
                </a:gridCol>
                <a:gridCol w="1152144">
                  <a:extLst>
                    <a:ext uri="{9D8B030D-6E8A-4147-A177-3AD203B41FA5}">
                      <a16:colId xmlns:a16="http://schemas.microsoft.com/office/drawing/2014/main" val="129523251"/>
                    </a:ext>
                  </a:extLst>
                </a:gridCol>
                <a:gridCol w="1152144">
                  <a:extLst>
                    <a:ext uri="{9D8B030D-6E8A-4147-A177-3AD203B41FA5}">
                      <a16:colId xmlns:a16="http://schemas.microsoft.com/office/drawing/2014/main" val="1477986767"/>
                    </a:ext>
                  </a:extLst>
                </a:gridCol>
                <a:gridCol w="1152144">
                  <a:extLst>
                    <a:ext uri="{9D8B030D-6E8A-4147-A177-3AD203B41FA5}">
                      <a16:colId xmlns:a16="http://schemas.microsoft.com/office/drawing/2014/main" val="17307345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19443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- 2025-03-13 13:58:26</a:t>
                      </a:r>
                      <a:r>
                        <a:rPr kumimoji="0" lang="en-US" sz="1000" b="0" i="0" u="none" strike="noStrike" kern="1200" cap="none" spc="0" normalizeH="0" baseline="0" noProof="0">
                          <a:ln>
                            <a:noFill/>
                          </a:ln>
                          <a:solidFill>
                            <a:prstClr val="black"/>
                          </a:solidFill>
                          <a:effectLst/>
                          <a:uLnTx/>
                          <a:uFillTx/>
                          <a:latin typeface="Calibri"/>
                          <a:ea typeface="+mn-ea"/>
                          <a:cs typeface="+mn-cs"/>
                        </a:rPr>
                        <a:t>
 We hosted a hybrid Lunch &amp;amp; Learn event for our TMNAS animal lovers! 🐾 A big thank you to our speakers—Karen Walsh, Michelle Ashley, and Maria Termini-Romano—for sharing the remarkable efforts of @StrayCatRelief and LIFE Foundation.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1.0152 %</a:t>
                      </a:r>
                    </a:p>
                  </a:txBody>
                  <a:tcPr/>
                </a:tc>
                <a:extLst>
                  <a:ext uri="{0D108BD9-81ED-4DB2-BD59-A6C34878D82A}">
                    <a16:rowId xmlns:a16="http://schemas.microsoft.com/office/drawing/2014/main" val="3413363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- 2025-02-12 15:48:27</a:t>
                      </a:r>
                      <a:r>
                        <a:rPr kumimoji="0" lang="en-US" sz="1000" b="0" i="0" u="none" strike="noStrike" kern="1200" cap="none" spc="0" normalizeH="0" baseline="0" noProof="0">
                          <a:ln>
                            <a:noFill/>
                          </a:ln>
                          <a:solidFill>
                            <a:prstClr val="black"/>
                          </a:solidFill>
                          <a:effectLst/>
                          <a:uLnTx/>
                          <a:uFillTx/>
                          <a:latin typeface="Calibri"/>
                          <a:ea typeface="+mn-ea"/>
                          <a:cs typeface="+mn-cs"/>
                        </a:rPr>
                        <a:t>
 We’re proud to support @HLAA as our February Charity of the Month! Their mission is to build a hearing health movement that empowers millions with or at risk of hearing loss to thrive through education, advocacy, and a nationwide network of 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0.5128 %</a:t>
                      </a:r>
                    </a:p>
                  </a:txBody>
                  <a:tcPr/>
                </a:tc>
                <a:extLst>
                  <a:ext uri="{0D108BD9-81ED-4DB2-BD59-A6C34878D82A}">
                    <a16:rowId xmlns:a16="http://schemas.microsoft.com/office/drawing/2014/main" val="2964682033"/>
                  </a:ext>
                </a:extLst>
              </a:tr>
            </a:tbl>
          </a:graphicData>
        </a:graphic>
      </p:graphicFrame>
      <p:sp>
        <p:nvSpPr>
          <p:cNvPr id="4" name="Text Placeholder 3">
            <a:extLst>
              <a:ext uri="{FF2B5EF4-FFF2-40B4-BE49-F238E27FC236}">
                <a16:creationId xmlns:a16="http://schemas.microsoft.com/office/drawing/2014/main" id="{F3B73B27-0741-4101-AE16-21EC9B41619B}"/>
              </a:ext>
            </a:extLst>
          </p:cNvPr>
          <p:cNvSpPr>
            <a:spLocks noGrp="1"/>
          </p:cNvSpPr>
          <p:nvPr>
            <p:ph type="body" sz="quarter" idx="14"/>
          </p:nvPr>
        </p:nvSpPr>
        <p:spPr/>
        <p:txBody>
          <a:bodyPr/>
          <a:lstStyle/>
          <a:p>
            <a:r>
              <a:rPr lang="en-US"/>
              <a:t>01/01/2025 - 03/31/2025</a:t>
            </a:r>
          </a:p>
        </p:txBody>
      </p:sp>
    </p:spTree>
    <p:extLst>
      <p:ext uri="{BB962C8B-B14F-4D97-AF65-F5344CB8AC3E}">
        <p14:creationId xmlns:p14="http://schemas.microsoft.com/office/powerpoint/2010/main" val="5896776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58E650-88FD-46D8-B29E-069BE51C85A9}"/>
              </a:ext>
            </a:extLst>
          </p:cNvPr>
          <p:cNvSpPr>
            <a:spLocks noGrp="1"/>
          </p:cNvSpPr>
          <p:nvPr>
            <p:ph type="title"/>
          </p:nvPr>
        </p:nvSpPr>
        <p:spPr/>
        <p:txBody>
          <a:bodyPr/>
          <a:lstStyle/>
          <a:p>
            <a:r>
              <a:rPr lang="en-US"/>
              <a:t>LinkedIn Key Metrics Table | TMNAS</a:t>
            </a:r>
          </a:p>
        </p:txBody>
      </p:sp>
      <p:graphicFrame>
        <p:nvGraphicFramePr>
          <p:cNvPr id="5" name="Table Placeholder 4">
            <a:extLst>
              <a:ext uri="{FF2B5EF4-FFF2-40B4-BE49-F238E27FC236}">
                <a16:creationId xmlns:a16="http://schemas.microsoft.com/office/drawing/2014/main" id="{A3A82ECF-BB69-48EF-B58B-5BD4FA7FC9C8}"/>
              </a:ext>
            </a:extLst>
          </p:cNvPr>
          <p:cNvGraphicFramePr>
            <a:graphicFrameLocks noGrp="1"/>
          </p:cNvGraphicFramePr>
          <p:nvPr>
            <p:ph type="tbl" sz="quarter" idx="13"/>
            <p:extLst>
              <p:ext uri="{D42A27DB-BD31-4B8C-83A1-F6EECF244321}">
                <p14:modId xmlns:p14="http://schemas.microsoft.com/office/powerpoint/2010/main" val="4952364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445006071"/>
                    </a:ext>
                  </a:extLst>
                </a:gridCol>
                <a:gridCol w="493776">
                  <a:extLst>
                    <a:ext uri="{9D8B030D-6E8A-4147-A177-3AD203B41FA5}">
                      <a16:colId xmlns:a16="http://schemas.microsoft.com/office/drawing/2014/main" val="3784645760"/>
                    </a:ext>
                  </a:extLst>
                </a:gridCol>
                <a:gridCol w="493776">
                  <a:extLst>
                    <a:ext uri="{9D8B030D-6E8A-4147-A177-3AD203B41FA5}">
                      <a16:colId xmlns:a16="http://schemas.microsoft.com/office/drawing/2014/main" val="50554928"/>
                    </a:ext>
                  </a:extLst>
                </a:gridCol>
                <a:gridCol w="493776">
                  <a:extLst>
                    <a:ext uri="{9D8B030D-6E8A-4147-A177-3AD203B41FA5}">
                      <a16:colId xmlns:a16="http://schemas.microsoft.com/office/drawing/2014/main" val="3003076199"/>
                    </a:ext>
                  </a:extLst>
                </a:gridCol>
                <a:gridCol w="493776">
                  <a:extLst>
                    <a:ext uri="{9D8B030D-6E8A-4147-A177-3AD203B41FA5}">
                      <a16:colId xmlns:a16="http://schemas.microsoft.com/office/drawing/2014/main" val="3017549290"/>
                    </a:ext>
                  </a:extLst>
                </a:gridCol>
                <a:gridCol w="493776">
                  <a:extLst>
                    <a:ext uri="{9D8B030D-6E8A-4147-A177-3AD203B41FA5}">
                      <a16:colId xmlns:a16="http://schemas.microsoft.com/office/drawing/2014/main" val="70916644"/>
                    </a:ext>
                  </a:extLst>
                </a:gridCol>
                <a:gridCol w="493776">
                  <a:extLst>
                    <a:ext uri="{9D8B030D-6E8A-4147-A177-3AD203B41FA5}">
                      <a16:colId xmlns:a16="http://schemas.microsoft.com/office/drawing/2014/main" val="2611303201"/>
                    </a:ext>
                  </a:extLst>
                </a:gridCol>
                <a:gridCol w="493776">
                  <a:extLst>
                    <a:ext uri="{9D8B030D-6E8A-4147-A177-3AD203B41FA5}">
                      <a16:colId xmlns:a16="http://schemas.microsoft.com/office/drawing/2014/main" val="844110369"/>
                    </a:ext>
                  </a:extLst>
                </a:gridCol>
                <a:gridCol w="493776">
                  <a:extLst>
                    <a:ext uri="{9D8B030D-6E8A-4147-A177-3AD203B41FA5}">
                      <a16:colId xmlns:a16="http://schemas.microsoft.com/office/drawing/2014/main" val="2605802548"/>
                    </a:ext>
                  </a:extLst>
                </a:gridCol>
                <a:gridCol w="493776">
                  <a:extLst>
                    <a:ext uri="{9D8B030D-6E8A-4147-A177-3AD203B41FA5}">
                      <a16:colId xmlns:a16="http://schemas.microsoft.com/office/drawing/2014/main" val="3263619919"/>
                    </a:ext>
                  </a:extLst>
                </a:gridCol>
                <a:gridCol w="493776">
                  <a:extLst>
                    <a:ext uri="{9D8B030D-6E8A-4147-A177-3AD203B41FA5}">
                      <a16:colId xmlns:a16="http://schemas.microsoft.com/office/drawing/2014/main" val="1691827265"/>
                    </a:ext>
                  </a:extLst>
                </a:gridCol>
                <a:gridCol w="493776">
                  <a:extLst>
                    <a:ext uri="{9D8B030D-6E8A-4147-A177-3AD203B41FA5}">
                      <a16:colId xmlns:a16="http://schemas.microsoft.com/office/drawing/2014/main" val="2034712"/>
                    </a:ext>
                  </a:extLst>
                </a:gridCol>
                <a:gridCol w="493776">
                  <a:extLst>
                    <a:ext uri="{9D8B030D-6E8A-4147-A177-3AD203B41FA5}">
                      <a16:colId xmlns:a16="http://schemas.microsoft.com/office/drawing/2014/main" val="3874685508"/>
                    </a:ext>
                  </a:extLst>
                </a:gridCol>
                <a:gridCol w="493776">
                  <a:extLst>
                    <a:ext uri="{9D8B030D-6E8A-4147-A177-3AD203B41FA5}">
                      <a16:colId xmlns:a16="http://schemas.microsoft.com/office/drawing/2014/main" val="3024828633"/>
                    </a:ext>
                  </a:extLst>
                </a:gridCol>
                <a:gridCol w="493776">
                  <a:extLst>
                    <a:ext uri="{9D8B030D-6E8A-4147-A177-3AD203B41FA5}">
                      <a16:colId xmlns:a16="http://schemas.microsoft.com/office/drawing/2014/main" val="3807760995"/>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Avg. 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2987932334"/>
                  </a:ext>
                </a:extLst>
              </a:tr>
              <a:tr h="370840">
                <a:tc>
                  <a:txBody>
                    <a:bodyPr/>
                    <a:lstStyle/>
                    <a:p>
                      <a:r>
                        <a:rPr lang="en-US" sz="1000"/>
                        <a:t>26489</a:t>
                      </a:r>
                    </a:p>
                  </a:txBody>
                  <a:tcPr/>
                </a:tc>
                <a:tc>
                  <a:txBody>
                    <a:bodyPr/>
                    <a:lstStyle/>
                    <a:p>
                      <a:r>
                        <a:rPr lang="en-US" sz="1000"/>
                        <a:t>1775</a:t>
                      </a:r>
                    </a:p>
                  </a:txBody>
                  <a:tcPr/>
                </a:tc>
                <a:tc>
                  <a:txBody>
                    <a:bodyPr/>
                    <a:lstStyle/>
                    <a:p>
                      <a:r>
                        <a:rPr lang="en-US" sz="1000"/>
                        <a:t>23</a:t>
                      </a:r>
                    </a:p>
                  </a:txBody>
                  <a:tcPr/>
                </a:tc>
                <a:tc>
                  <a:txBody>
                    <a:bodyPr/>
                    <a:lstStyle/>
                    <a:p>
                      <a:r>
                        <a:rPr lang="en-US" sz="1000"/>
                        <a:t>1038</a:t>
                      </a:r>
                    </a:p>
                  </a:txBody>
                  <a:tcPr/>
                </a:tc>
                <a:tc>
                  <a:txBody>
                    <a:bodyPr/>
                    <a:lstStyle/>
                    <a:p>
                      <a:r>
                        <a:rPr lang="en-US" sz="1000"/>
                        <a:t>45.130434782609</a:t>
                      </a:r>
                    </a:p>
                  </a:txBody>
                  <a:tcPr/>
                </a:tc>
                <a:tc>
                  <a:txBody>
                    <a:bodyPr/>
                    <a:lstStyle/>
                    <a:p>
                      <a:r>
                        <a:rPr lang="en-US" sz="1000"/>
                        <a:t>21</a:t>
                      </a:r>
                    </a:p>
                  </a:txBody>
                  <a:tcPr/>
                </a:tc>
                <a:tc>
                  <a:txBody>
                    <a:bodyPr/>
                    <a:lstStyle/>
                    <a:p>
                      <a:r>
                        <a:rPr lang="en-US" sz="1000"/>
                        <a:t>0.91304347826087</a:t>
                      </a:r>
                    </a:p>
                  </a:txBody>
                  <a:tcPr/>
                </a:tc>
                <a:tc>
                  <a:txBody>
                    <a:bodyPr/>
                    <a:lstStyle/>
                    <a:p>
                      <a:r>
                        <a:rPr lang="en-US" sz="1000"/>
                        <a:t>15</a:t>
                      </a:r>
                    </a:p>
                  </a:txBody>
                  <a:tcPr/>
                </a:tc>
                <a:tc>
                  <a:txBody>
                    <a:bodyPr/>
                    <a:lstStyle/>
                    <a:p>
                      <a:r>
                        <a:rPr lang="en-US" sz="1000"/>
                        <a:t>0.65217391304348</a:t>
                      </a:r>
                    </a:p>
                  </a:txBody>
                  <a:tcPr/>
                </a:tc>
                <a:tc>
                  <a:txBody>
                    <a:bodyPr/>
                    <a:lstStyle/>
                    <a:p>
                      <a:r>
                        <a:rPr lang="en-US" sz="1000"/>
                        <a:t>3583</a:t>
                      </a:r>
                    </a:p>
                  </a:txBody>
                  <a:tcPr/>
                </a:tc>
                <a:tc>
                  <a:txBody>
                    <a:bodyPr/>
                    <a:lstStyle/>
                    <a:p>
                      <a:r>
                        <a:rPr lang="en-US" sz="1000"/>
                        <a:t>155.78260869565</a:t>
                      </a:r>
                    </a:p>
                  </a:txBody>
                  <a:tcPr/>
                </a:tc>
                <a:tc>
                  <a:txBody>
                    <a:bodyPr/>
                    <a:lstStyle/>
                    <a:p>
                      <a:r>
                        <a:rPr lang="en-US" sz="1000"/>
                        <a:t>31652</a:t>
                      </a:r>
                    </a:p>
                  </a:txBody>
                  <a:tcPr/>
                </a:tc>
                <a:tc>
                  <a:txBody>
                    <a:bodyPr/>
                    <a:lstStyle/>
                    <a:p>
                      <a:r>
                        <a:rPr lang="en-US" sz="1000"/>
                        <a:t>1376.1739130435</a:t>
                      </a:r>
                    </a:p>
                  </a:txBody>
                  <a:tcPr/>
                </a:tc>
                <a:tc>
                  <a:txBody>
                    <a:bodyPr/>
                    <a:lstStyle/>
                    <a:p>
                      <a:r>
                        <a:rPr lang="en-US" sz="1000"/>
                        <a:t>14.341862866783 %</a:t>
                      </a:r>
                    </a:p>
                  </a:txBody>
                  <a:tcPr/>
                </a:tc>
                <a:tc>
                  <a:txBody>
                    <a:bodyPr/>
                    <a:lstStyle/>
                    <a:p>
                      <a:r>
                        <a:rPr lang="en-US" sz="1000"/>
                        <a:t>4344</a:t>
                      </a:r>
                    </a:p>
                  </a:txBody>
                  <a:tcPr/>
                </a:tc>
                <a:extLst>
                  <a:ext uri="{0D108BD9-81ED-4DB2-BD59-A6C34878D82A}">
                    <a16:rowId xmlns:a16="http://schemas.microsoft.com/office/drawing/2014/main" val="3316296762"/>
                  </a:ext>
                </a:extLst>
              </a:tr>
            </a:tbl>
          </a:graphicData>
        </a:graphic>
      </p:graphicFrame>
      <p:sp>
        <p:nvSpPr>
          <p:cNvPr id="4" name="Text Placeholder 3">
            <a:extLst>
              <a:ext uri="{FF2B5EF4-FFF2-40B4-BE49-F238E27FC236}">
                <a16:creationId xmlns:a16="http://schemas.microsoft.com/office/drawing/2014/main" id="{3E799051-245A-4D87-90A8-B7B1DFABF9CF}"/>
              </a:ext>
            </a:extLst>
          </p:cNvPr>
          <p:cNvSpPr>
            <a:spLocks noGrp="1"/>
          </p:cNvSpPr>
          <p:nvPr>
            <p:ph type="body" sz="quarter" idx="14"/>
          </p:nvPr>
        </p:nvSpPr>
        <p:spPr/>
        <p:txBody>
          <a:bodyPr/>
          <a:lstStyle/>
          <a:p>
            <a:r>
              <a:rPr lang="en-US"/>
              <a:t>01/01/2025 - 03/31/2025</a:t>
            </a:r>
          </a:p>
        </p:txBody>
      </p:sp>
    </p:spTree>
    <p:extLst>
      <p:ext uri="{BB962C8B-B14F-4D97-AF65-F5344CB8AC3E}">
        <p14:creationId xmlns:p14="http://schemas.microsoft.com/office/powerpoint/2010/main" val="10572711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562AB-7AD5-4772-B2F9-BFBF1DF1DA3D}"/>
              </a:ext>
            </a:extLst>
          </p:cNvPr>
          <p:cNvSpPr>
            <a:spLocks noGrp="1"/>
          </p:cNvSpPr>
          <p:nvPr>
            <p:ph type="title"/>
          </p:nvPr>
        </p:nvSpPr>
        <p:spPr/>
        <p:txBody>
          <a:bodyPr/>
          <a:lstStyle/>
          <a:p>
            <a:r>
              <a:rPr lang="en-US"/>
              <a:t>LinkedIn LinkedIn Followers Change | TMNAS</a:t>
            </a:r>
          </a:p>
        </p:txBody>
      </p:sp>
      <p:graphicFrame>
        <p:nvGraphicFramePr>
          <p:cNvPr id="6" name="Chart Placeholder 5">
            <a:extLst>
              <a:ext uri="{FF2B5EF4-FFF2-40B4-BE49-F238E27FC236}">
                <a16:creationId xmlns:a16="http://schemas.microsoft.com/office/drawing/2014/main" id="{A97FD7BB-4467-4E53-A923-DEDDD81ADE8D}"/>
              </a:ext>
            </a:extLst>
          </p:cNvPr>
          <p:cNvGraphicFramePr>
            <a:graphicFrameLocks noGrp="1"/>
          </p:cNvGraphicFramePr>
          <p:nvPr>
            <p:ph type="chart" sz="quarter" idx="13"/>
            <p:extLst>
              <p:ext uri="{D42A27DB-BD31-4B8C-83A1-F6EECF244321}">
                <p14:modId xmlns:p14="http://schemas.microsoft.com/office/powerpoint/2010/main" val="38078446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B00410-8212-4D1D-A5A4-8C0A429D7A83}"/>
              </a:ext>
            </a:extLst>
          </p:cNvPr>
          <p:cNvSpPr>
            <a:spLocks noGrp="1"/>
          </p:cNvSpPr>
          <p:nvPr>
            <p:ph type="body" sz="quarter" idx="14"/>
          </p:nvPr>
        </p:nvSpPr>
        <p:spPr/>
        <p:txBody>
          <a:bodyPr/>
          <a:lstStyle/>
          <a:p>
            <a:r>
              <a:rPr lang="en-US"/>
              <a:t>01/01/2025 - 03/31/2025</a:t>
            </a:r>
          </a:p>
        </p:txBody>
      </p:sp>
      <p:sp>
        <p:nvSpPr>
          <p:cNvPr id="5" name="Footer Placeholder 4">
            <a:extLst>
              <a:ext uri="{FF2B5EF4-FFF2-40B4-BE49-F238E27FC236}">
                <a16:creationId xmlns:a16="http://schemas.microsoft.com/office/drawing/2014/main" id="{E0266A17-C65F-4706-A5BD-DF243A6B15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666889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057EE-80CA-4CA6-A7C4-FF7C3949E350}"/>
              </a:ext>
            </a:extLst>
          </p:cNvPr>
          <p:cNvSpPr>
            <a:spLocks noGrp="1"/>
          </p:cNvSpPr>
          <p:nvPr>
            <p:ph type="title"/>
          </p:nvPr>
        </p:nvSpPr>
        <p:spPr/>
        <p:txBody>
          <a:bodyPr/>
          <a:lstStyle/>
          <a:p>
            <a:r>
              <a:rPr lang="en-US"/>
              <a:t>LinkedIn Average Interactions Per LinkedIn Update | TMNAS</a:t>
            </a:r>
          </a:p>
        </p:txBody>
      </p:sp>
      <p:graphicFrame>
        <p:nvGraphicFramePr>
          <p:cNvPr id="6" name="Chart Placeholder 5">
            <a:extLst>
              <a:ext uri="{FF2B5EF4-FFF2-40B4-BE49-F238E27FC236}">
                <a16:creationId xmlns:a16="http://schemas.microsoft.com/office/drawing/2014/main" id="{0B12454B-5AF7-4B76-974D-D431E2090B04}"/>
              </a:ext>
            </a:extLst>
          </p:cNvPr>
          <p:cNvGraphicFramePr>
            <a:graphicFrameLocks noGrp="1"/>
          </p:cNvGraphicFramePr>
          <p:nvPr>
            <p:ph type="chart" sz="quarter" idx="13"/>
            <p:extLst>
              <p:ext uri="{D42A27DB-BD31-4B8C-83A1-F6EECF244321}">
                <p14:modId xmlns:p14="http://schemas.microsoft.com/office/powerpoint/2010/main" val="42310075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B1425E-A9E6-4143-95C2-764AAA394E55}"/>
              </a:ext>
            </a:extLst>
          </p:cNvPr>
          <p:cNvSpPr>
            <a:spLocks noGrp="1"/>
          </p:cNvSpPr>
          <p:nvPr>
            <p:ph type="body" sz="quarter" idx="14"/>
          </p:nvPr>
        </p:nvSpPr>
        <p:spPr/>
        <p:txBody>
          <a:bodyPr/>
          <a:lstStyle/>
          <a:p>
            <a:r>
              <a:rPr lang="en-US"/>
              <a:t>01/01/2025 - 03/31/2025</a:t>
            </a:r>
          </a:p>
        </p:txBody>
      </p:sp>
      <p:sp>
        <p:nvSpPr>
          <p:cNvPr id="5" name="Footer Placeholder 4">
            <a:extLst>
              <a:ext uri="{FF2B5EF4-FFF2-40B4-BE49-F238E27FC236}">
                <a16:creationId xmlns:a16="http://schemas.microsoft.com/office/drawing/2014/main" id="{04875A41-B062-4560-9ADB-3E478DA5B3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833209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13898-189B-4EB5-9DFC-7A23277F4DE8}"/>
              </a:ext>
            </a:extLst>
          </p:cNvPr>
          <p:cNvSpPr>
            <a:spLocks noGrp="1"/>
          </p:cNvSpPr>
          <p:nvPr>
            <p:ph type="title"/>
          </p:nvPr>
        </p:nvSpPr>
        <p:spPr/>
        <p:txBody>
          <a:bodyPr/>
          <a:lstStyle/>
          <a:p>
            <a:r>
              <a:rPr lang="en-US"/>
              <a:t>LinkedIn Total Interactions Per Month | TMNAS</a:t>
            </a:r>
          </a:p>
        </p:txBody>
      </p:sp>
      <p:graphicFrame>
        <p:nvGraphicFramePr>
          <p:cNvPr id="6" name="Chart Placeholder 5">
            <a:extLst>
              <a:ext uri="{FF2B5EF4-FFF2-40B4-BE49-F238E27FC236}">
                <a16:creationId xmlns:a16="http://schemas.microsoft.com/office/drawing/2014/main" id="{D1B5E9D0-D232-4AEF-B156-6594BCBB2DD4}"/>
              </a:ext>
            </a:extLst>
          </p:cNvPr>
          <p:cNvGraphicFramePr>
            <a:graphicFrameLocks noGrp="1"/>
          </p:cNvGraphicFramePr>
          <p:nvPr>
            <p:ph type="chart" sz="quarter" idx="13"/>
            <p:extLst>
              <p:ext uri="{D42A27DB-BD31-4B8C-83A1-F6EECF244321}">
                <p14:modId xmlns:p14="http://schemas.microsoft.com/office/powerpoint/2010/main" val="1248099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21E4FA-B22C-4DAC-BE05-989F2694F17B}"/>
              </a:ext>
            </a:extLst>
          </p:cNvPr>
          <p:cNvSpPr>
            <a:spLocks noGrp="1"/>
          </p:cNvSpPr>
          <p:nvPr>
            <p:ph type="body" sz="quarter" idx="14"/>
          </p:nvPr>
        </p:nvSpPr>
        <p:spPr/>
        <p:txBody>
          <a:bodyPr/>
          <a:lstStyle/>
          <a:p>
            <a:r>
              <a:rPr lang="en-US"/>
              <a:t>01/01/2025 - 03/31/2025</a:t>
            </a:r>
          </a:p>
        </p:txBody>
      </p:sp>
      <p:sp>
        <p:nvSpPr>
          <p:cNvPr id="5" name="Footer Placeholder 4">
            <a:extLst>
              <a:ext uri="{FF2B5EF4-FFF2-40B4-BE49-F238E27FC236}">
                <a16:creationId xmlns:a16="http://schemas.microsoft.com/office/drawing/2014/main" id="{6B89CCB1-49D4-4A04-94EE-7C24BD4897C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157747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DE69A-8A96-4932-8AC0-92E455AD91C0}"/>
              </a:ext>
            </a:extLst>
          </p:cNvPr>
          <p:cNvSpPr>
            <a:spLocks noGrp="1"/>
          </p:cNvSpPr>
          <p:nvPr>
            <p:ph type="title"/>
          </p:nvPr>
        </p:nvSpPr>
        <p:spPr/>
        <p:txBody>
          <a:bodyPr/>
          <a:lstStyle/>
          <a:p>
            <a:r>
              <a:rPr lang="en-US"/>
              <a:t>LinkedIn Post Impressions | TMNAS</a:t>
            </a:r>
          </a:p>
        </p:txBody>
      </p:sp>
      <p:graphicFrame>
        <p:nvGraphicFramePr>
          <p:cNvPr id="6" name="Chart Placeholder 5">
            <a:extLst>
              <a:ext uri="{FF2B5EF4-FFF2-40B4-BE49-F238E27FC236}">
                <a16:creationId xmlns:a16="http://schemas.microsoft.com/office/drawing/2014/main" id="{2E54D943-11EB-4278-92B2-BB317F842C88}"/>
              </a:ext>
            </a:extLst>
          </p:cNvPr>
          <p:cNvGraphicFramePr>
            <a:graphicFrameLocks noGrp="1"/>
          </p:cNvGraphicFramePr>
          <p:nvPr>
            <p:ph type="chart" sz="quarter" idx="13"/>
            <p:extLst>
              <p:ext uri="{D42A27DB-BD31-4B8C-83A1-F6EECF244321}">
                <p14:modId xmlns:p14="http://schemas.microsoft.com/office/powerpoint/2010/main" val="10297676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F13B40-CA09-46F4-9353-6C6209EF23F7}"/>
              </a:ext>
            </a:extLst>
          </p:cNvPr>
          <p:cNvSpPr>
            <a:spLocks noGrp="1"/>
          </p:cNvSpPr>
          <p:nvPr>
            <p:ph type="body" sz="quarter" idx="14"/>
          </p:nvPr>
        </p:nvSpPr>
        <p:spPr/>
        <p:txBody>
          <a:bodyPr/>
          <a:lstStyle/>
          <a:p>
            <a:r>
              <a:rPr lang="en-US"/>
              <a:t>01/01/2025 - 03/31/2025</a:t>
            </a:r>
          </a:p>
        </p:txBody>
      </p:sp>
      <p:sp>
        <p:nvSpPr>
          <p:cNvPr id="5" name="Footer Placeholder 4">
            <a:extLst>
              <a:ext uri="{FF2B5EF4-FFF2-40B4-BE49-F238E27FC236}">
                <a16:creationId xmlns:a16="http://schemas.microsoft.com/office/drawing/2014/main" id="{A0FBA0B4-DF16-4C4C-8D66-C797B424B0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869317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DBEBF-6987-425B-B31D-700E9EEEFD82}"/>
              </a:ext>
            </a:extLst>
          </p:cNvPr>
          <p:cNvSpPr>
            <a:spLocks noGrp="1"/>
          </p:cNvSpPr>
          <p:nvPr>
            <p:ph type="title"/>
          </p:nvPr>
        </p:nvSpPr>
        <p:spPr/>
        <p:txBody>
          <a:bodyPr/>
          <a:lstStyle/>
          <a:p>
            <a:r>
              <a:rPr lang="en-US"/>
              <a:t>LinkedIn Posts Table | TMNAS - 1 of 4</a:t>
            </a:r>
          </a:p>
        </p:txBody>
      </p:sp>
      <p:graphicFrame>
        <p:nvGraphicFramePr>
          <p:cNvPr id="5" name="Table Placeholder 4">
            <a:extLst>
              <a:ext uri="{FF2B5EF4-FFF2-40B4-BE49-F238E27FC236}">
                <a16:creationId xmlns:a16="http://schemas.microsoft.com/office/drawing/2014/main" id="{6F77D761-B435-4C89-8E67-8D57AF1981EB}"/>
              </a:ext>
            </a:extLst>
          </p:cNvPr>
          <p:cNvGraphicFramePr>
            <a:graphicFrameLocks noGrp="1"/>
          </p:cNvGraphicFramePr>
          <p:nvPr>
            <p:ph type="tbl" sz="quarter" idx="13"/>
            <p:extLst>
              <p:ext uri="{D42A27DB-BD31-4B8C-83A1-F6EECF244321}">
                <p14:modId xmlns:p14="http://schemas.microsoft.com/office/powerpoint/2010/main" val="9413870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00288226"/>
                    </a:ext>
                  </a:extLst>
                </a:gridCol>
                <a:gridCol w="658368">
                  <a:extLst>
                    <a:ext uri="{9D8B030D-6E8A-4147-A177-3AD203B41FA5}">
                      <a16:colId xmlns:a16="http://schemas.microsoft.com/office/drawing/2014/main" val="1104359356"/>
                    </a:ext>
                  </a:extLst>
                </a:gridCol>
                <a:gridCol w="658368">
                  <a:extLst>
                    <a:ext uri="{9D8B030D-6E8A-4147-A177-3AD203B41FA5}">
                      <a16:colId xmlns:a16="http://schemas.microsoft.com/office/drawing/2014/main" val="903471284"/>
                    </a:ext>
                  </a:extLst>
                </a:gridCol>
                <a:gridCol w="658368">
                  <a:extLst>
                    <a:ext uri="{9D8B030D-6E8A-4147-A177-3AD203B41FA5}">
                      <a16:colId xmlns:a16="http://schemas.microsoft.com/office/drawing/2014/main" val="1336998804"/>
                    </a:ext>
                  </a:extLst>
                </a:gridCol>
                <a:gridCol w="658368">
                  <a:extLst>
                    <a:ext uri="{9D8B030D-6E8A-4147-A177-3AD203B41FA5}">
                      <a16:colId xmlns:a16="http://schemas.microsoft.com/office/drawing/2014/main" val="1599992059"/>
                    </a:ext>
                  </a:extLst>
                </a:gridCol>
                <a:gridCol w="658368">
                  <a:extLst>
                    <a:ext uri="{9D8B030D-6E8A-4147-A177-3AD203B41FA5}">
                      <a16:colId xmlns:a16="http://schemas.microsoft.com/office/drawing/2014/main" val="398362424"/>
                    </a:ext>
                  </a:extLst>
                </a:gridCol>
                <a:gridCol w="658368">
                  <a:extLst>
                    <a:ext uri="{9D8B030D-6E8A-4147-A177-3AD203B41FA5}">
                      <a16:colId xmlns:a16="http://schemas.microsoft.com/office/drawing/2014/main" val="1867373454"/>
                    </a:ext>
                  </a:extLst>
                </a:gridCol>
                <a:gridCol w="658368">
                  <a:extLst>
                    <a:ext uri="{9D8B030D-6E8A-4147-A177-3AD203B41FA5}">
                      <a16:colId xmlns:a16="http://schemas.microsoft.com/office/drawing/2014/main" val="4246503913"/>
                    </a:ext>
                  </a:extLst>
                </a:gridCol>
                <a:gridCol w="658368">
                  <a:extLst>
                    <a:ext uri="{9D8B030D-6E8A-4147-A177-3AD203B41FA5}">
                      <a16:colId xmlns:a16="http://schemas.microsoft.com/office/drawing/2014/main" val="3522223085"/>
                    </a:ext>
                  </a:extLst>
                </a:gridCol>
                <a:gridCol w="658368">
                  <a:extLst>
                    <a:ext uri="{9D8B030D-6E8A-4147-A177-3AD203B41FA5}">
                      <a16:colId xmlns:a16="http://schemas.microsoft.com/office/drawing/2014/main" val="27743127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061905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- 2025-02-27 11:58:57</a:t>
                      </a:r>
                      <a:r>
                        <a:rPr kumimoji="0" lang="en-US" sz="1000" b="0" i="0" u="none" strike="noStrike" kern="1200" cap="none" spc="0" normalizeH="0" baseline="0" noProof="0">
                          <a:ln>
                            <a:noFill/>
                          </a:ln>
                          <a:solidFill>
                            <a:prstClr val="black"/>
                          </a:solidFill>
                          <a:effectLst/>
                          <a:uLnTx/>
                          <a:uFillTx/>
                          <a:latin typeface="Calibri"/>
                          <a:ea typeface="+mn-ea"/>
                          <a:cs typeface="+mn-cs"/>
                        </a:rPr>
                        <a:t>
 Please join us in welcoming our newest team members—the first to join us in 2025! They recently attended our quarterly New Hire Orientation which gives them the opportunity to connect with peers, engage with our leadership team, and learn about our business and culture. We're excited to have you on board and look forward to a fantastic year ahead!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10.793172690763 %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882647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- 2025-02-13 16:09:39</a:t>
                      </a:r>
                      <a:r>
                        <a:rPr kumimoji="0" lang="en-US" sz="1000" b="0" i="0" u="none" strike="noStrike" kern="1200" cap="none" spc="0" normalizeH="0" baseline="0" noProof="0">
                          <a:ln>
                            <a:noFill/>
                          </a:ln>
                          <a:solidFill>
                            <a:prstClr val="black"/>
                          </a:solidFill>
                          <a:effectLst/>
                          <a:uLnTx/>
                          <a:uFillTx/>
                          <a:latin typeface="Calibri"/>
                          <a:ea typeface="+mn-ea"/>
                          <a:cs typeface="+mn-cs"/>
                        </a:rPr>
                        <a:t>
 The trophy has officially returned to Philadelphia! 🏆✨ CONGRATULATIONS to our home team, the Philadelphia Eagles! Our employees have been showing their team spirit as we celebrate this big win. Who is attending the parade tomorrow?! We wish you all a fun and safe day! GO BIRDS!!!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39.099099099099 %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778598900"/>
                  </a:ext>
                </a:extLst>
              </a:tr>
            </a:tbl>
          </a:graphicData>
        </a:graphic>
      </p:graphicFrame>
      <p:sp>
        <p:nvSpPr>
          <p:cNvPr id="4" name="Text Placeholder 3">
            <a:extLst>
              <a:ext uri="{FF2B5EF4-FFF2-40B4-BE49-F238E27FC236}">
                <a16:creationId xmlns:a16="http://schemas.microsoft.com/office/drawing/2014/main" id="{157B0E17-49CB-41CA-84F1-0086BF90A3D0}"/>
              </a:ext>
            </a:extLst>
          </p:cNvPr>
          <p:cNvSpPr>
            <a:spLocks noGrp="1"/>
          </p:cNvSpPr>
          <p:nvPr>
            <p:ph type="body" sz="quarter" idx="14"/>
          </p:nvPr>
        </p:nvSpPr>
        <p:spPr/>
        <p:txBody>
          <a:bodyPr/>
          <a:lstStyle/>
          <a:p>
            <a:r>
              <a:rPr lang="en-US"/>
              <a:t>01/01/2025 - 03/31/2025</a:t>
            </a:r>
          </a:p>
        </p:txBody>
      </p:sp>
    </p:spTree>
    <p:extLst>
      <p:ext uri="{BB962C8B-B14F-4D97-AF65-F5344CB8AC3E}">
        <p14:creationId xmlns:p14="http://schemas.microsoft.com/office/powerpoint/2010/main" val="6572231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B0746-386C-4435-8B20-463C9A0A7FDA}"/>
              </a:ext>
            </a:extLst>
          </p:cNvPr>
          <p:cNvSpPr>
            <a:spLocks noGrp="1"/>
          </p:cNvSpPr>
          <p:nvPr>
            <p:ph type="title"/>
          </p:nvPr>
        </p:nvSpPr>
        <p:spPr/>
        <p:txBody>
          <a:bodyPr/>
          <a:lstStyle/>
          <a:p>
            <a:r>
              <a:rPr lang="en-US"/>
              <a:t>LinkedIn Posts Table | TMNAS - 2 of 4</a:t>
            </a:r>
          </a:p>
        </p:txBody>
      </p:sp>
      <p:graphicFrame>
        <p:nvGraphicFramePr>
          <p:cNvPr id="5" name="Table Placeholder 4">
            <a:extLst>
              <a:ext uri="{FF2B5EF4-FFF2-40B4-BE49-F238E27FC236}">
                <a16:creationId xmlns:a16="http://schemas.microsoft.com/office/drawing/2014/main" id="{5D1628C8-2630-4B40-834B-C3A9146BEF58}"/>
              </a:ext>
            </a:extLst>
          </p:cNvPr>
          <p:cNvGraphicFramePr>
            <a:graphicFrameLocks noGrp="1"/>
          </p:cNvGraphicFramePr>
          <p:nvPr>
            <p:ph type="tbl" sz="quarter" idx="13"/>
            <p:extLst>
              <p:ext uri="{D42A27DB-BD31-4B8C-83A1-F6EECF244321}">
                <p14:modId xmlns:p14="http://schemas.microsoft.com/office/powerpoint/2010/main" val="31115829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08062263"/>
                    </a:ext>
                  </a:extLst>
                </a:gridCol>
                <a:gridCol w="658368">
                  <a:extLst>
                    <a:ext uri="{9D8B030D-6E8A-4147-A177-3AD203B41FA5}">
                      <a16:colId xmlns:a16="http://schemas.microsoft.com/office/drawing/2014/main" val="511271874"/>
                    </a:ext>
                  </a:extLst>
                </a:gridCol>
                <a:gridCol w="658368">
                  <a:extLst>
                    <a:ext uri="{9D8B030D-6E8A-4147-A177-3AD203B41FA5}">
                      <a16:colId xmlns:a16="http://schemas.microsoft.com/office/drawing/2014/main" val="3544470539"/>
                    </a:ext>
                  </a:extLst>
                </a:gridCol>
                <a:gridCol w="658368">
                  <a:extLst>
                    <a:ext uri="{9D8B030D-6E8A-4147-A177-3AD203B41FA5}">
                      <a16:colId xmlns:a16="http://schemas.microsoft.com/office/drawing/2014/main" val="3095440975"/>
                    </a:ext>
                  </a:extLst>
                </a:gridCol>
                <a:gridCol w="658368">
                  <a:extLst>
                    <a:ext uri="{9D8B030D-6E8A-4147-A177-3AD203B41FA5}">
                      <a16:colId xmlns:a16="http://schemas.microsoft.com/office/drawing/2014/main" val="3950310773"/>
                    </a:ext>
                  </a:extLst>
                </a:gridCol>
                <a:gridCol w="658368">
                  <a:extLst>
                    <a:ext uri="{9D8B030D-6E8A-4147-A177-3AD203B41FA5}">
                      <a16:colId xmlns:a16="http://schemas.microsoft.com/office/drawing/2014/main" val="316430750"/>
                    </a:ext>
                  </a:extLst>
                </a:gridCol>
                <a:gridCol w="658368">
                  <a:extLst>
                    <a:ext uri="{9D8B030D-6E8A-4147-A177-3AD203B41FA5}">
                      <a16:colId xmlns:a16="http://schemas.microsoft.com/office/drawing/2014/main" val="2705357848"/>
                    </a:ext>
                  </a:extLst>
                </a:gridCol>
                <a:gridCol w="658368">
                  <a:extLst>
                    <a:ext uri="{9D8B030D-6E8A-4147-A177-3AD203B41FA5}">
                      <a16:colId xmlns:a16="http://schemas.microsoft.com/office/drawing/2014/main" val="3993601252"/>
                    </a:ext>
                  </a:extLst>
                </a:gridCol>
                <a:gridCol w="658368">
                  <a:extLst>
                    <a:ext uri="{9D8B030D-6E8A-4147-A177-3AD203B41FA5}">
                      <a16:colId xmlns:a16="http://schemas.microsoft.com/office/drawing/2014/main" val="1430453288"/>
                    </a:ext>
                  </a:extLst>
                </a:gridCol>
                <a:gridCol w="658368">
                  <a:extLst>
                    <a:ext uri="{9D8B030D-6E8A-4147-A177-3AD203B41FA5}">
                      <a16:colId xmlns:a16="http://schemas.microsoft.com/office/drawing/2014/main" val="2362378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411215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- 2025-01-23 13:22:34</a:t>
                      </a:r>
                      <a:r>
                        <a:rPr kumimoji="0" lang="en-US" sz="1000" b="0" i="0" u="none" strike="noStrike" kern="1200" cap="none" spc="0" normalizeH="0" baseline="0" noProof="0">
                          <a:ln>
                            <a:noFill/>
                          </a:ln>
                          <a:solidFill>
                            <a:prstClr val="black"/>
                          </a:solidFill>
                          <a:effectLst/>
                          <a:uLnTx/>
                          <a:uFillTx/>
                          <a:latin typeface="Calibri"/>
                          <a:ea typeface="+mn-ea"/>
                          <a:cs typeface="+mn-cs"/>
                        </a:rPr>
                        <a:t>
 Our first Town Hall of 2025 is officially in the books! Our leadership team shared a recap of 2024 and an exciting preview of what’s ahead in 2025. Additionally, our HR team set up a "Charity Swag Store" in support of California wildfire relief efforts. Employees got to take home some "vintage" swag items after making a donation to the American Red Cross. We've raised nearly ,000 so far!
If you’d like to join us in supporting the relief efforts, please go here to contribute: https://rdcrss.org/4arg5aV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23.71757925072 %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891167027"/>
                  </a:ext>
                </a:extLst>
              </a:tr>
            </a:tbl>
          </a:graphicData>
        </a:graphic>
      </p:graphicFrame>
      <p:sp>
        <p:nvSpPr>
          <p:cNvPr id="4" name="Text Placeholder 3">
            <a:extLst>
              <a:ext uri="{FF2B5EF4-FFF2-40B4-BE49-F238E27FC236}">
                <a16:creationId xmlns:a16="http://schemas.microsoft.com/office/drawing/2014/main" id="{27091FD8-4622-4D18-85D2-BECA3D71B89C}"/>
              </a:ext>
            </a:extLst>
          </p:cNvPr>
          <p:cNvSpPr>
            <a:spLocks noGrp="1"/>
          </p:cNvSpPr>
          <p:nvPr>
            <p:ph type="body" sz="quarter" idx="14"/>
          </p:nvPr>
        </p:nvSpPr>
        <p:spPr/>
        <p:txBody>
          <a:bodyPr/>
          <a:lstStyle/>
          <a:p>
            <a:r>
              <a:rPr lang="en-US"/>
              <a:t>01/01/2025 - 03/31/2025</a:t>
            </a:r>
          </a:p>
        </p:txBody>
      </p:sp>
    </p:spTree>
    <p:extLst>
      <p:ext uri="{BB962C8B-B14F-4D97-AF65-F5344CB8AC3E}">
        <p14:creationId xmlns:p14="http://schemas.microsoft.com/office/powerpoint/2010/main" val="8970688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E76B3-43AC-44C1-83D7-E3275358D94F}"/>
              </a:ext>
            </a:extLst>
          </p:cNvPr>
          <p:cNvSpPr>
            <a:spLocks noGrp="1"/>
          </p:cNvSpPr>
          <p:nvPr>
            <p:ph type="title"/>
          </p:nvPr>
        </p:nvSpPr>
        <p:spPr/>
        <p:txBody>
          <a:bodyPr/>
          <a:lstStyle/>
          <a:p>
            <a:r>
              <a:rPr lang="en-US"/>
              <a:t>LinkedIn Posts Table | TMNAS - 3 of 4</a:t>
            </a:r>
          </a:p>
        </p:txBody>
      </p:sp>
      <p:graphicFrame>
        <p:nvGraphicFramePr>
          <p:cNvPr id="5" name="Table Placeholder 4">
            <a:extLst>
              <a:ext uri="{FF2B5EF4-FFF2-40B4-BE49-F238E27FC236}">
                <a16:creationId xmlns:a16="http://schemas.microsoft.com/office/drawing/2014/main" id="{360D8BD5-F954-4B63-9387-1B0A9E526CBA}"/>
              </a:ext>
            </a:extLst>
          </p:cNvPr>
          <p:cNvGraphicFramePr>
            <a:graphicFrameLocks noGrp="1"/>
          </p:cNvGraphicFramePr>
          <p:nvPr>
            <p:ph type="tbl" sz="quarter" idx="13"/>
            <p:extLst>
              <p:ext uri="{D42A27DB-BD31-4B8C-83A1-F6EECF244321}">
                <p14:modId xmlns:p14="http://schemas.microsoft.com/office/powerpoint/2010/main" val="39188308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56582431"/>
                    </a:ext>
                  </a:extLst>
                </a:gridCol>
                <a:gridCol w="658368">
                  <a:extLst>
                    <a:ext uri="{9D8B030D-6E8A-4147-A177-3AD203B41FA5}">
                      <a16:colId xmlns:a16="http://schemas.microsoft.com/office/drawing/2014/main" val="3246033268"/>
                    </a:ext>
                  </a:extLst>
                </a:gridCol>
                <a:gridCol w="658368">
                  <a:extLst>
                    <a:ext uri="{9D8B030D-6E8A-4147-A177-3AD203B41FA5}">
                      <a16:colId xmlns:a16="http://schemas.microsoft.com/office/drawing/2014/main" val="3545806428"/>
                    </a:ext>
                  </a:extLst>
                </a:gridCol>
                <a:gridCol w="658368">
                  <a:extLst>
                    <a:ext uri="{9D8B030D-6E8A-4147-A177-3AD203B41FA5}">
                      <a16:colId xmlns:a16="http://schemas.microsoft.com/office/drawing/2014/main" val="1324475167"/>
                    </a:ext>
                  </a:extLst>
                </a:gridCol>
                <a:gridCol w="658368">
                  <a:extLst>
                    <a:ext uri="{9D8B030D-6E8A-4147-A177-3AD203B41FA5}">
                      <a16:colId xmlns:a16="http://schemas.microsoft.com/office/drawing/2014/main" val="77713416"/>
                    </a:ext>
                  </a:extLst>
                </a:gridCol>
                <a:gridCol w="658368">
                  <a:extLst>
                    <a:ext uri="{9D8B030D-6E8A-4147-A177-3AD203B41FA5}">
                      <a16:colId xmlns:a16="http://schemas.microsoft.com/office/drawing/2014/main" val="2886876409"/>
                    </a:ext>
                  </a:extLst>
                </a:gridCol>
                <a:gridCol w="658368">
                  <a:extLst>
                    <a:ext uri="{9D8B030D-6E8A-4147-A177-3AD203B41FA5}">
                      <a16:colId xmlns:a16="http://schemas.microsoft.com/office/drawing/2014/main" val="2006467401"/>
                    </a:ext>
                  </a:extLst>
                </a:gridCol>
                <a:gridCol w="658368">
                  <a:extLst>
                    <a:ext uri="{9D8B030D-6E8A-4147-A177-3AD203B41FA5}">
                      <a16:colId xmlns:a16="http://schemas.microsoft.com/office/drawing/2014/main" val="1405765607"/>
                    </a:ext>
                  </a:extLst>
                </a:gridCol>
                <a:gridCol w="658368">
                  <a:extLst>
                    <a:ext uri="{9D8B030D-6E8A-4147-A177-3AD203B41FA5}">
                      <a16:colId xmlns:a16="http://schemas.microsoft.com/office/drawing/2014/main" val="3888009761"/>
                    </a:ext>
                  </a:extLst>
                </a:gridCol>
                <a:gridCol w="658368">
                  <a:extLst>
                    <a:ext uri="{9D8B030D-6E8A-4147-A177-3AD203B41FA5}">
                      <a16:colId xmlns:a16="http://schemas.microsoft.com/office/drawing/2014/main" val="1261941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6614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- 2025-02-07 14:47:21</a:t>
                      </a:r>
                      <a:r>
                        <a:rPr kumimoji="0" lang="en-US" sz="1000" b="0" i="0" u="none" strike="noStrike" kern="1200" cap="none" spc="0" normalizeH="0" baseline="0" noProof="0">
                          <a:ln>
                            <a:noFill/>
                          </a:ln>
                          <a:solidFill>
                            <a:prstClr val="black"/>
                          </a:solidFill>
                          <a:effectLst/>
                          <a:uLnTx/>
                          <a:uFillTx/>
                          <a:latin typeface="Calibri"/>
                          <a:ea typeface="+mn-ea"/>
                          <a:cs typeface="+mn-cs"/>
                        </a:rPr>
                        <a:t>
 Fly, Eagles, Fly! 🦅💚 At TMNAS and our sister company Philadelphia Insurance Companies, football is more than just a game—it’s about bringing people together and enjoying our team spirit! This week, we showed our Philly pride with an action-packed celebration, featuring a quarterback challenge, virtual trivia, and an epic tailgate filled with cheesesteaks, Tastykakes, and jersey giveaways. 
Now, all that’s left is to cheer on the Philadelphia Eagles as they fight for another championship! Let’s bring that trophy back to Broad Street! 💪#GoBirds #FlyEaglesFly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11.223971559167 %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1579</a:t>
                      </a:r>
                    </a:p>
                  </a:txBody>
                  <a:tcPr/>
                </a:tc>
                <a:extLst>
                  <a:ext uri="{0D108BD9-81ED-4DB2-BD59-A6C34878D82A}">
                    <a16:rowId xmlns:a16="http://schemas.microsoft.com/office/drawing/2014/main" val="653230271"/>
                  </a:ext>
                </a:extLst>
              </a:tr>
            </a:tbl>
          </a:graphicData>
        </a:graphic>
      </p:graphicFrame>
      <p:sp>
        <p:nvSpPr>
          <p:cNvPr id="4" name="Text Placeholder 3">
            <a:extLst>
              <a:ext uri="{FF2B5EF4-FFF2-40B4-BE49-F238E27FC236}">
                <a16:creationId xmlns:a16="http://schemas.microsoft.com/office/drawing/2014/main" id="{5BD5B37F-96F3-4387-B911-5B587EBF6CAA}"/>
              </a:ext>
            </a:extLst>
          </p:cNvPr>
          <p:cNvSpPr>
            <a:spLocks noGrp="1"/>
          </p:cNvSpPr>
          <p:nvPr>
            <p:ph type="body" sz="quarter" idx="14"/>
          </p:nvPr>
        </p:nvSpPr>
        <p:spPr/>
        <p:txBody>
          <a:bodyPr/>
          <a:lstStyle/>
          <a:p>
            <a:r>
              <a:rPr lang="en-US"/>
              <a:t>01/01/2025 - 03/31/2025</a:t>
            </a:r>
          </a:p>
        </p:txBody>
      </p:sp>
    </p:spTree>
    <p:extLst>
      <p:ext uri="{BB962C8B-B14F-4D97-AF65-F5344CB8AC3E}">
        <p14:creationId xmlns:p14="http://schemas.microsoft.com/office/powerpoint/2010/main" val="16136411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1033E-D756-42B0-BD3B-965FC9449484}"/>
              </a:ext>
            </a:extLst>
          </p:cNvPr>
          <p:cNvSpPr>
            <a:spLocks noGrp="1"/>
          </p:cNvSpPr>
          <p:nvPr>
            <p:ph type="title"/>
          </p:nvPr>
        </p:nvSpPr>
        <p:spPr/>
        <p:txBody>
          <a:bodyPr/>
          <a:lstStyle/>
          <a:p>
            <a:r>
              <a:rPr lang="en-US"/>
              <a:t>LinkedIn Posts Table | TMNAS - 4 of 4</a:t>
            </a:r>
          </a:p>
        </p:txBody>
      </p:sp>
      <p:graphicFrame>
        <p:nvGraphicFramePr>
          <p:cNvPr id="5" name="Table Placeholder 4">
            <a:extLst>
              <a:ext uri="{FF2B5EF4-FFF2-40B4-BE49-F238E27FC236}">
                <a16:creationId xmlns:a16="http://schemas.microsoft.com/office/drawing/2014/main" id="{794ADC09-E660-452E-8CB3-F63037EA0F7B}"/>
              </a:ext>
            </a:extLst>
          </p:cNvPr>
          <p:cNvGraphicFramePr>
            <a:graphicFrameLocks noGrp="1"/>
          </p:cNvGraphicFramePr>
          <p:nvPr>
            <p:ph type="tbl" sz="quarter" idx="13"/>
            <p:extLst>
              <p:ext uri="{D42A27DB-BD31-4B8C-83A1-F6EECF244321}">
                <p14:modId xmlns:p14="http://schemas.microsoft.com/office/powerpoint/2010/main" val="10406800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67572949"/>
                    </a:ext>
                  </a:extLst>
                </a:gridCol>
                <a:gridCol w="658368">
                  <a:extLst>
                    <a:ext uri="{9D8B030D-6E8A-4147-A177-3AD203B41FA5}">
                      <a16:colId xmlns:a16="http://schemas.microsoft.com/office/drawing/2014/main" val="3061670531"/>
                    </a:ext>
                  </a:extLst>
                </a:gridCol>
                <a:gridCol w="658368">
                  <a:extLst>
                    <a:ext uri="{9D8B030D-6E8A-4147-A177-3AD203B41FA5}">
                      <a16:colId xmlns:a16="http://schemas.microsoft.com/office/drawing/2014/main" val="3725573585"/>
                    </a:ext>
                  </a:extLst>
                </a:gridCol>
                <a:gridCol w="658368">
                  <a:extLst>
                    <a:ext uri="{9D8B030D-6E8A-4147-A177-3AD203B41FA5}">
                      <a16:colId xmlns:a16="http://schemas.microsoft.com/office/drawing/2014/main" val="1027312372"/>
                    </a:ext>
                  </a:extLst>
                </a:gridCol>
                <a:gridCol w="658368">
                  <a:extLst>
                    <a:ext uri="{9D8B030D-6E8A-4147-A177-3AD203B41FA5}">
                      <a16:colId xmlns:a16="http://schemas.microsoft.com/office/drawing/2014/main" val="3926726950"/>
                    </a:ext>
                  </a:extLst>
                </a:gridCol>
                <a:gridCol w="658368">
                  <a:extLst>
                    <a:ext uri="{9D8B030D-6E8A-4147-A177-3AD203B41FA5}">
                      <a16:colId xmlns:a16="http://schemas.microsoft.com/office/drawing/2014/main" val="1214484696"/>
                    </a:ext>
                  </a:extLst>
                </a:gridCol>
                <a:gridCol w="658368">
                  <a:extLst>
                    <a:ext uri="{9D8B030D-6E8A-4147-A177-3AD203B41FA5}">
                      <a16:colId xmlns:a16="http://schemas.microsoft.com/office/drawing/2014/main" val="4017448406"/>
                    </a:ext>
                  </a:extLst>
                </a:gridCol>
                <a:gridCol w="658368">
                  <a:extLst>
                    <a:ext uri="{9D8B030D-6E8A-4147-A177-3AD203B41FA5}">
                      <a16:colId xmlns:a16="http://schemas.microsoft.com/office/drawing/2014/main" val="1838745491"/>
                    </a:ext>
                  </a:extLst>
                </a:gridCol>
                <a:gridCol w="658368">
                  <a:extLst>
                    <a:ext uri="{9D8B030D-6E8A-4147-A177-3AD203B41FA5}">
                      <a16:colId xmlns:a16="http://schemas.microsoft.com/office/drawing/2014/main" val="1831317732"/>
                    </a:ext>
                  </a:extLst>
                </a:gridCol>
                <a:gridCol w="658368">
                  <a:extLst>
                    <a:ext uri="{9D8B030D-6E8A-4147-A177-3AD203B41FA5}">
                      <a16:colId xmlns:a16="http://schemas.microsoft.com/office/drawing/2014/main" val="1859467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676301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- 2025-01-27 13:53:03</a:t>
                      </a:r>
                      <a:r>
                        <a:rPr kumimoji="0" lang="en-US" sz="1000" b="0" i="0" u="none" strike="noStrike" kern="1200" cap="none" spc="0" normalizeH="0" baseline="0" noProof="0">
                          <a:ln>
                            <a:noFill/>
                          </a:ln>
                          <a:solidFill>
                            <a:prstClr val="black"/>
                          </a:solidFill>
                          <a:effectLst/>
                          <a:uLnTx/>
                          <a:uFillTx/>
                          <a:latin typeface="Calibri"/>
                          <a:ea typeface="+mn-ea"/>
                          <a:cs typeface="+mn-cs"/>
                        </a:rPr>
                        <a:t>
 Our IT Team recently hosted their annual Manager Kickoff Meeting, focused on their 2025 theme: Agility, Collaboration, and Experimentation. Highlights included a "Career Lattice" panel featuring employees who have worked in more than one department within IT, a session for pitching innovative AI ideas, and a dive into Quantum computing! 💡💻
It was an afternoon full of learning, sharing priorities, and brainstorming to gear up for the year ahead.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619142934"/>
                  </a:ext>
                </a:extLst>
              </a:tr>
            </a:tbl>
          </a:graphicData>
        </a:graphic>
      </p:graphicFrame>
      <p:sp>
        <p:nvSpPr>
          <p:cNvPr id="4" name="Text Placeholder 3">
            <a:extLst>
              <a:ext uri="{FF2B5EF4-FFF2-40B4-BE49-F238E27FC236}">
                <a16:creationId xmlns:a16="http://schemas.microsoft.com/office/drawing/2014/main" id="{55C69B20-CFEB-42D1-90BD-9C168F9344F7}"/>
              </a:ext>
            </a:extLst>
          </p:cNvPr>
          <p:cNvSpPr>
            <a:spLocks noGrp="1"/>
          </p:cNvSpPr>
          <p:nvPr>
            <p:ph type="body" sz="quarter" idx="14"/>
          </p:nvPr>
        </p:nvSpPr>
        <p:spPr/>
        <p:txBody>
          <a:bodyPr/>
          <a:lstStyle/>
          <a:p>
            <a:r>
              <a:rPr lang="en-US"/>
              <a:t>01/01/2025 - 03/31/2025</a:t>
            </a:r>
          </a:p>
        </p:txBody>
      </p:sp>
    </p:spTree>
    <p:extLst>
      <p:ext uri="{BB962C8B-B14F-4D97-AF65-F5344CB8AC3E}">
        <p14:creationId xmlns:p14="http://schemas.microsoft.com/office/powerpoint/2010/main" val="30536899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9EB23B-9B74-48A1-9628-F68C3CCFD69B}"/>
              </a:ext>
            </a:extLst>
          </p:cNvPr>
          <p:cNvSpPr>
            <a:spLocks noGrp="1"/>
          </p:cNvSpPr>
          <p:nvPr>
            <p:ph type="title"/>
          </p:nvPr>
        </p:nvSpPr>
        <p:spPr/>
        <p:txBody>
          <a:bodyPr/>
          <a:lstStyle/>
          <a:p>
            <a:r>
              <a:rPr lang="en-US"/>
              <a:t>Instagram Key Metrics Table | TMNAS</a:t>
            </a:r>
          </a:p>
        </p:txBody>
      </p:sp>
      <p:graphicFrame>
        <p:nvGraphicFramePr>
          <p:cNvPr id="5" name="Table Placeholder 4">
            <a:extLst>
              <a:ext uri="{FF2B5EF4-FFF2-40B4-BE49-F238E27FC236}">
                <a16:creationId xmlns:a16="http://schemas.microsoft.com/office/drawing/2014/main" id="{308D147E-2F4D-4A70-A621-0B98977B6A1E}"/>
              </a:ext>
            </a:extLst>
          </p:cNvPr>
          <p:cNvGraphicFramePr>
            <a:graphicFrameLocks noGrp="1"/>
          </p:cNvGraphicFramePr>
          <p:nvPr>
            <p:ph type="tbl" sz="quarter" idx="13"/>
            <p:extLst>
              <p:ext uri="{D42A27DB-BD31-4B8C-83A1-F6EECF244321}">
                <p14:modId xmlns:p14="http://schemas.microsoft.com/office/powerpoint/2010/main" val="2932107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746280106"/>
                    </a:ext>
                  </a:extLst>
                </a:gridCol>
                <a:gridCol w="576072">
                  <a:extLst>
                    <a:ext uri="{9D8B030D-6E8A-4147-A177-3AD203B41FA5}">
                      <a16:colId xmlns:a16="http://schemas.microsoft.com/office/drawing/2014/main" val="2228122522"/>
                    </a:ext>
                  </a:extLst>
                </a:gridCol>
                <a:gridCol w="576072">
                  <a:extLst>
                    <a:ext uri="{9D8B030D-6E8A-4147-A177-3AD203B41FA5}">
                      <a16:colId xmlns:a16="http://schemas.microsoft.com/office/drawing/2014/main" val="1404872783"/>
                    </a:ext>
                  </a:extLst>
                </a:gridCol>
                <a:gridCol w="576072">
                  <a:extLst>
                    <a:ext uri="{9D8B030D-6E8A-4147-A177-3AD203B41FA5}">
                      <a16:colId xmlns:a16="http://schemas.microsoft.com/office/drawing/2014/main" val="2290841751"/>
                    </a:ext>
                  </a:extLst>
                </a:gridCol>
                <a:gridCol w="576072">
                  <a:extLst>
                    <a:ext uri="{9D8B030D-6E8A-4147-A177-3AD203B41FA5}">
                      <a16:colId xmlns:a16="http://schemas.microsoft.com/office/drawing/2014/main" val="3501605624"/>
                    </a:ext>
                  </a:extLst>
                </a:gridCol>
                <a:gridCol w="576072">
                  <a:extLst>
                    <a:ext uri="{9D8B030D-6E8A-4147-A177-3AD203B41FA5}">
                      <a16:colId xmlns:a16="http://schemas.microsoft.com/office/drawing/2014/main" val="2680091411"/>
                    </a:ext>
                  </a:extLst>
                </a:gridCol>
                <a:gridCol w="576072">
                  <a:extLst>
                    <a:ext uri="{9D8B030D-6E8A-4147-A177-3AD203B41FA5}">
                      <a16:colId xmlns:a16="http://schemas.microsoft.com/office/drawing/2014/main" val="4092912813"/>
                    </a:ext>
                  </a:extLst>
                </a:gridCol>
                <a:gridCol w="576072">
                  <a:extLst>
                    <a:ext uri="{9D8B030D-6E8A-4147-A177-3AD203B41FA5}">
                      <a16:colId xmlns:a16="http://schemas.microsoft.com/office/drawing/2014/main" val="3778368412"/>
                    </a:ext>
                  </a:extLst>
                </a:gridCol>
                <a:gridCol w="576072">
                  <a:extLst>
                    <a:ext uri="{9D8B030D-6E8A-4147-A177-3AD203B41FA5}">
                      <a16:colId xmlns:a16="http://schemas.microsoft.com/office/drawing/2014/main" val="2850137476"/>
                    </a:ext>
                  </a:extLst>
                </a:gridCol>
                <a:gridCol w="576072">
                  <a:extLst>
                    <a:ext uri="{9D8B030D-6E8A-4147-A177-3AD203B41FA5}">
                      <a16:colId xmlns:a16="http://schemas.microsoft.com/office/drawing/2014/main" val="3585892670"/>
                    </a:ext>
                  </a:extLst>
                </a:gridCol>
                <a:gridCol w="576072">
                  <a:extLst>
                    <a:ext uri="{9D8B030D-6E8A-4147-A177-3AD203B41FA5}">
                      <a16:colId xmlns:a16="http://schemas.microsoft.com/office/drawing/2014/main" val="349867980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1898166489"/>
                  </a:ext>
                </a:extLst>
              </a:tr>
              <a:tr h="370840">
                <a:tc>
                  <a:txBody>
                    <a:bodyPr/>
                    <a:lstStyle/>
                    <a:p>
                      <a:r>
                        <a:rPr lang="en-US" sz="1000"/>
                        <a:t>tmna_services</a:t>
                      </a:r>
                    </a:p>
                  </a:txBody>
                  <a:tcPr/>
                </a:tc>
                <a:tc>
                  <a:txBody>
                    <a:bodyPr/>
                    <a:lstStyle/>
                    <a:p>
                      <a:r>
                        <a:rPr lang="en-US" sz="1000"/>
                        <a:t>598</a:t>
                      </a:r>
                    </a:p>
                  </a:txBody>
                  <a:tcPr/>
                </a:tc>
                <a:tc>
                  <a:txBody>
                    <a:bodyPr/>
                    <a:lstStyle/>
                    <a:p>
                      <a:r>
                        <a:rPr lang="en-US" sz="1000"/>
                        <a:t>7</a:t>
                      </a:r>
                    </a:p>
                  </a:txBody>
                  <a:tcPr/>
                </a:tc>
                <a:tc>
                  <a:txBody>
                    <a:bodyPr/>
                    <a:lstStyle/>
                    <a:p>
                      <a:r>
                        <a:rPr lang="en-US" sz="1000"/>
                        <a:t>12</a:t>
                      </a:r>
                    </a:p>
                  </a:txBody>
                  <a:tcPr/>
                </a:tc>
                <a:tc>
                  <a:txBody>
                    <a:bodyPr/>
                    <a:lstStyle/>
                    <a:p>
                      <a:r>
                        <a:rPr lang="en-US" sz="1000"/>
                        <a:t>4</a:t>
                      </a:r>
                    </a:p>
                  </a:txBody>
                  <a:tcPr/>
                </a:tc>
                <a:tc>
                  <a:txBody>
                    <a:bodyPr/>
                    <a:lstStyle/>
                    <a:p>
                      <a:r>
                        <a:rPr lang="en-US" sz="1000"/>
                        <a:t>0</a:t>
                      </a:r>
                    </a:p>
                  </a:txBody>
                  <a:tcPr/>
                </a:tc>
                <a:tc>
                  <a:txBody>
                    <a:bodyPr/>
                    <a:lstStyle/>
                    <a:p>
                      <a:r>
                        <a:rPr lang="en-US" sz="1000"/>
                        <a:t>5</a:t>
                      </a:r>
                    </a:p>
                  </a:txBody>
                  <a:tcPr/>
                </a:tc>
                <a:tc>
                  <a:txBody>
                    <a:bodyPr/>
                    <a:lstStyle/>
                    <a:p>
                      <a:r>
                        <a:rPr lang="en-US" sz="1000"/>
                        <a:t>21</a:t>
                      </a:r>
                    </a:p>
                  </a:txBody>
                  <a:tcPr/>
                </a:tc>
                <a:tc>
                  <a:txBody>
                    <a:bodyPr/>
                    <a:lstStyle/>
                    <a:p>
                      <a:r>
                        <a:rPr lang="en-US" sz="1000"/>
                        <a:t>350</a:t>
                      </a:r>
                    </a:p>
                  </a:txBody>
                  <a:tcPr/>
                </a:tc>
                <a:tc>
                  <a:txBody>
                    <a:bodyPr/>
                    <a:lstStyle/>
                    <a:p>
                      <a:r>
                        <a:rPr lang="en-US" sz="1000"/>
                        <a:t>3</a:t>
                      </a:r>
                    </a:p>
                  </a:txBody>
                  <a:tcPr/>
                </a:tc>
                <a:tc>
                  <a:txBody>
                    <a:bodyPr/>
                    <a:lstStyle/>
                    <a:p>
                      <a:r>
                        <a:rPr lang="en-US" sz="1000"/>
                        <a:t>2.8299 %</a:t>
                      </a:r>
                    </a:p>
                  </a:txBody>
                  <a:tcPr/>
                </a:tc>
                <a:extLst>
                  <a:ext uri="{0D108BD9-81ED-4DB2-BD59-A6C34878D82A}">
                    <a16:rowId xmlns:a16="http://schemas.microsoft.com/office/drawing/2014/main" val="489644787"/>
                  </a:ext>
                </a:extLst>
              </a:tr>
            </a:tbl>
          </a:graphicData>
        </a:graphic>
      </p:graphicFrame>
      <p:sp>
        <p:nvSpPr>
          <p:cNvPr id="4" name="Text Placeholder 3">
            <a:extLst>
              <a:ext uri="{FF2B5EF4-FFF2-40B4-BE49-F238E27FC236}">
                <a16:creationId xmlns:a16="http://schemas.microsoft.com/office/drawing/2014/main" id="{3BF69B7C-9B92-4343-8880-83E20DBB6ABB}"/>
              </a:ext>
            </a:extLst>
          </p:cNvPr>
          <p:cNvSpPr>
            <a:spLocks noGrp="1"/>
          </p:cNvSpPr>
          <p:nvPr>
            <p:ph type="body" sz="quarter" idx="14"/>
          </p:nvPr>
        </p:nvSpPr>
        <p:spPr/>
        <p:txBody>
          <a:bodyPr/>
          <a:lstStyle/>
          <a:p>
            <a:r>
              <a:rPr lang="en-US"/>
              <a:t>01/01/2025 - 03/31/2025</a:t>
            </a:r>
          </a:p>
        </p:txBody>
      </p:sp>
    </p:spTree>
    <p:extLst>
      <p:ext uri="{BB962C8B-B14F-4D97-AF65-F5344CB8AC3E}">
        <p14:creationId xmlns:p14="http://schemas.microsoft.com/office/powerpoint/2010/main" val="21075094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1CCF4-3A7B-4283-8AC5-B83F28853B35}"/>
              </a:ext>
            </a:extLst>
          </p:cNvPr>
          <p:cNvSpPr>
            <a:spLocks noGrp="1"/>
          </p:cNvSpPr>
          <p:nvPr>
            <p:ph type="title"/>
          </p:nvPr>
        </p:nvSpPr>
        <p:spPr/>
        <p:txBody>
          <a:bodyPr/>
          <a:lstStyle/>
          <a:p>
            <a:r>
              <a:rPr lang="en-US"/>
              <a:t>Instagram Followers Change | TMNAS</a:t>
            </a:r>
          </a:p>
        </p:txBody>
      </p:sp>
      <p:graphicFrame>
        <p:nvGraphicFramePr>
          <p:cNvPr id="6" name="Chart Placeholder 5">
            <a:extLst>
              <a:ext uri="{FF2B5EF4-FFF2-40B4-BE49-F238E27FC236}">
                <a16:creationId xmlns:a16="http://schemas.microsoft.com/office/drawing/2014/main" id="{CE33C9CE-A23F-476F-BF63-FDDF2E900EB6}"/>
              </a:ext>
            </a:extLst>
          </p:cNvPr>
          <p:cNvGraphicFramePr>
            <a:graphicFrameLocks noGrp="1"/>
          </p:cNvGraphicFramePr>
          <p:nvPr>
            <p:ph type="chart" sz="quarter" idx="13"/>
            <p:extLst>
              <p:ext uri="{D42A27DB-BD31-4B8C-83A1-F6EECF244321}">
                <p14:modId xmlns:p14="http://schemas.microsoft.com/office/powerpoint/2010/main" val="35474278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3C8938-44C1-4A1A-B138-9AB1E5A938B4}"/>
              </a:ext>
            </a:extLst>
          </p:cNvPr>
          <p:cNvSpPr>
            <a:spLocks noGrp="1"/>
          </p:cNvSpPr>
          <p:nvPr>
            <p:ph type="body" sz="quarter" idx="14"/>
          </p:nvPr>
        </p:nvSpPr>
        <p:spPr/>
        <p:txBody>
          <a:bodyPr/>
          <a:lstStyle/>
          <a:p>
            <a:r>
              <a:rPr lang="en-US"/>
              <a:t>01/01/2025 - 03/31/2025</a:t>
            </a:r>
          </a:p>
        </p:txBody>
      </p:sp>
      <p:sp>
        <p:nvSpPr>
          <p:cNvPr id="5" name="Footer Placeholder 4">
            <a:extLst>
              <a:ext uri="{FF2B5EF4-FFF2-40B4-BE49-F238E27FC236}">
                <a16:creationId xmlns:a16="http://schemas.microsoft.com/office/drawing/2014/main" id="{AF55A10A-73F1-4D59-A917-D50E1BF0C14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023470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85C5A-9FDA-461F-80C0-1314658A5EE1}"/>
              </a:ext>
            </a:extLst>
          </p:cNvPr>
          <p:cNvSpPr>
            <a:spLocks noGrp="1"/>
          </p:cNvSpPr>
          <p:nvPr>
            <p:ph type="title"/>
          </p:nvPr>
        </p:nvSpPr>
        <p:spPr/>
        <p:txBody>
          <a:bodyPr/>
          <a:lstStyle/>
          <a:p>
            <a:r>
              <a:rPr lang="en-US"/>
              <a:t>Instagram Average Interactions Per Post | TMNAS</a:t>
            </a:r>
          </a:p>
        </p:txBody>
      </p:sp>
      <p:graphicFrame>
        <p:nvGraphicFramePr>
          <p:cNvPr id="6" name="Chart Placeholder 5">
            <a:extLst>
              <a:ext uri="{FF2B5EF4-FFF2-40B4-BE49-F238E27FC236}">
                <a16:creationId xmlns:a16="http://schemas.microsoft.com/office/drawing/2014/main" id="{D476166D-7DC7-4CF9-92F5-E42A6DCAB4B0}"/>
              </a:ext>
            </a:extLst>
          </p:cNvPr>
          <p:cNvGraphicFramePr>
            <a:graphicFrameLocks noGrp="1"/>
          </p:cNvGraphicFramePr>
          <p:nvPr>
            <p:ph type="chart" sz="quarter" idx="13"/>
            <p:extLst>
              <p:ext uri="{D42A27DB-BD31-4B8C-83A1-F6EECF244321}">
                <p14:modId xmlns:p14="http://schemas.microsoft.com/office/powerpoint/2010/main" val="20103022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41A6F9-B23C-48C4-A48D-89E0459A43E1}"/>
              </a:ext>
            </a:extLst>
          </p:cNvPr>
          <p:cNvSpPr>
            <a:spLocks noGrp="1"/>
          </p:cNvSpPr>
          <p:nvPr>
            <p:ph type="body" sz="quarter" idx="14"/>
          </p:nvPr>
        </p:nvSpPr>
        <p:spPr/>
        <p:txBody>
          <a:bodyPr/>
          <a:lstStyle/>
          <a:p>
            <a:r>
              <a:rPr lang="en-US"/>
              <a:t>01/01/2025 - 03/31/2025</a:t>
            </a:r>
          </a:p>
        </p:txBody>
      </p:sp>
      <p:sp>
        <p:nvSpPr>
          <p:cNvPr id="5" name="Footer Placeholder 4">
            <a:extLst>
              <a:ext uri="{FF2B5EF4-FFF2-40B4-BE49-F238E27FC236}">
                <a16:creationId xmlns:a16="http://schemas.microsoft.com/office/drawing/2014/main" id="{A6058395-7277-42AB-B425-6024076EC7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025533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9031D-3D8D-4D65-BFB5-5FC4E8FCF96B}"/>
              </a:ext>
            </a:extLst>
          </p:cNvPr>
          <p:cNvSpPr>
            <a:spLocks noGrp="1"/>
          </p:cNvSpPr>
          <p:nvPr>
            <p:ph type="title"/>
          </p:nvPr>
        </p:nvSpPr>
        <p:spPr/>
        <p:txBody>
          <a:bodyPr/>
          <a:lstStyle/>
          <a:p>
            <a:r>
              <a:rPr lang="en-US"/>
              <a:t>Instagram Total Interactions Per Month | TMNAS</a:t>
            </a:r>
          </a:p>
        </p:txBody>
      </p:sp>
      <p:graphicFrame>
        <p:nvGraphicFramePr>
          <p:cNvPr id="6" name="Chart Placeholder 5">
            <a:extLst>
              <a:ext uri="{FF2B5EF4-FFF2-40B4-BE49-F238E27FC236}">
                <a16:creationId xmlns:a16="http://schemas.microsoft.com/office/drawing/2014/main" id="{E4C5127C-3691-4E91-AA94-4ED2D646445E}"/>
              </a:ext>
            </a:extLst>
          </p:cNvPr>
          <p:cNvGraphicFramePr>
            <a:graphicFrameLocks noGrp="1"/>
          </p:cNvGraphicFramePr>
          <p:nvPr>
            <p:ph type="chart" sz="quarter" idx="13"/>
            <p:extLst>
              <p:ext uri="{D42A27DB-BD31-4B8C-83A1-F6EECF244321}">
                <p14:modId xmlns:p14="http://schemas.microsoft.com/office/powerpoint/2010/main" val="18360528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D9830D4-3429-4E1B-BD79-33102C156282}"/>
              </a:ext>
            </a:extLst>
          </p:cNvPr>
          <p:cNvSpPr>
            <a:spLocks noGrp="1"/>
          </p:cNvSpPr>
          <p:nvPr>
            <p:ph type="body" sz="quarter" idx="14"/>
          </p:nvPr>
        </p:nvSpPr>
        <p:spPr/>
        <p:txBody>
          <a:bodyPr/>
          <a:lstStyle/>
          <a:p>
            <a:r>
              <a:rPr lang="en-US"/>
              <a:t>01/01/2025 - 03/31/2025</a:t>
            </a:r>
          </a:p>
        </p:txBody>
      </p:sp>
      <p:sp>
        <p:nvSpPr>
          <p:cNvPr id="5" name="Footer Placeholder 4">
            <a:extLst>
              <a:ext uri="{FF2B5EF4-FFF2-40B4-BE49-F238E27FC236}">
                <a16:creationId xmlns:a16="http://schemas.microsoft.com/office/drawing/2014/main" id="{C03B645F-C82C-4D87-B23B-7D65F462ED5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671315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6788D-ADB2-4DDB-BC51-3971A81139FD}"/>
              </a:ext>
            </a:extLst>
          </p:cNvPr>
          <p:cNvSpPr>
            <a:spLocks noGrp="1"/>
          </p:cNvSpPr>
          <p:nvPr>
            <p:ph type="title"/>
          </p:nvPr>
        </p:nvSpPr>
        <p:spPr/>
        <p:txBody>
          <a:bodyPr/>
          <a:lstStyle/>
          <a:p>
            <a:r>
              <a:rPr lang="en-US"/>
              <a:t>Instagram Impressions | TMNAS</a:t>
            </a:r>
          </a:p>
        </p:txBody>
      </p:sp>
      <p:graphicFrame>
        <p:nvGraphicFramePr>
          <p:cNvPr id="6" name="Chart Placeholder 5">
            <a:extLst>
              <a:ext uri="{FF2B5EF4-FFF2-40B4-BE49-F238E27FC236}">
                <a16:creationId xmlns:a16="http://schemas.microsoft.com/office/drawing/2014/main" id="{8063A556-2E85-4969-AFBA-3E40C22BF9D7}"/>
              </a:ext>
            </a:extLst>
          </p:cNvPr>
          <p:cNvGraphicFramePr>
            <a:graphicFrameLocks noGrp="1"/>
          </p:cNvGraphicFramePr>
          <p:nvPr>
            <p:ph type="chart" sz="quarter" idx="13"/>
            <p:extLst>
              <p:ext uri="{D42A27DB-BD31-4B8C-83A1-F6EECF244321}">
                <p14:modId xmlns:p14="http://schemas.microsoft.com/office/powerpoint/2010/main" val="25894739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606F72-3A4C-4BED-9A15-D6CD2A5377FB}"/>
              </a:ext>
            </a:extLst>
          </p:cNvPr>
          <p:cNvSpPr>
            <a:spLocks noGrp="1"/>
          </p:cNvSpPr>
          <p:nvPr>
            <p:ph type="body" sz="quarter" idx="14"/>
          </p:nvPr>
        </p:nvSpPr>
        <p:spPr/>
        <p:txBody>
          <a:bodyPr/>
          <a:lstStyle/>
          <a:p>
            <a:r>
              <a:rPr lang="en-US"/>
              <a:t>01/01/2025 - 03/31/2025</a:t>
            </a:r>
          </a:p>
        </p:txBody>
      </p:sp>
      <p:sp>
        <p:nvSpPr>
          <p:cNvPr id="5" name="Footer Placeholder 4">
            <a:extLst>
              <a:ext uri="{FF2B5EF4-FFF2-40B4-BE49-F238E27FC236}">
                <a16:creationId xmlns:a16="http://schemas.microsoft.com/office/drawing/2014/main" id="{3AF0534B-7895-45C4-84A0-3814F27249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031137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1F413-70FA-498F-9B27-A074EA4BEADC}"/>
              </a:ext>
            </a:extLst>
          </p:cNvPr>
          <p:cNvSpPr>
            <a:spLocks noGrp="1"/>
          </p:cNvSpPr>
          <p:nvPr>
            <p:ph type="title"/>
          </p:nvPr>
        </p:nvSpPr>
        <p:spPr/>
        <p:txBody>
          <a:bodyPr/>
          <a:lstStyle/>
          <a:p>
            <a:r>
              <a:rPr lang="en-US"/>
              <a:t>Instagram Instagram Top Posts | TMNAS - 1 of 5</a:t>
            </a:r>
          </a:p>
        </p:txBody>
      </p:sp>
      <p:graphicFrame>
        <p:nvGraphicFramePr>
          <p:cNvPr id="5" name="Table Placeholder 4">
            <a:extLst>
              <a:ext uri="{FF2B5EF4-FFF2-40B4-BE49-F238E27FC236}">
                <a16:creationId xmlns:a16="http://schemas.microsoft.com/office/drawing/2014/main" id="{A0C7F8D4-F250-44C3-A0FD-97EC77007D43}"/>
              </a:ext>
            </a:extLst>
          </p:cNvPr>
          <p:cNvGraphicFramePr>
            <a:graphicFrameLocks noGrp="1"/>
          </p:cNvGraphicFramePr>
          <p:nvPr>
            <p:ph type="tbl" sz="quarter" idx="13"/>
            <p:extLst>
              <p:ext uri="{D42A27DB-BD31-4B8C-83A1-F6EECF244321}">
                <p14:modId xmlns:p14="http://schemas.microsoft.com/office/powerpoint/2010/main" val="243393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829695097"/>
                    </a:ext>
                  </a:extLst>
                </a:gridCol>
                <a:gridCol w="1975104">
                  <a:extLst>
                    <a:ext uri="{9D8B030D-6E8A-4147-A177-3AD203B41FA5}">
                      <a16:colId xmlns:a16="http://schemas.microsoft.com/office/drawing/2014/main" val="3203205684"/>
                    </a:ext>
                  </a:extLst>
                </a:gridCol>
                <a:gridCol w="905256">
                  <a:extLst>
                    <a:ext uri="{9D8B030D-6E8A-4147-A177-3AD203B41FA5}">
                      <a16:colId xmlns:a16="http://schemas.microsoft.com/office/drawing/2014/main" val="3435272731"/>
                    </a:ext>
                  </a:extLst>
                </a:gridCol>
                <a:gridCol w="905256">
                  <a:extLst>
                    <a:ext uri="{9D8B030D-6E8A-4147-A177-3AD203B41FA5}">
                      <a16:colId xmlns:a16="http://schemas.microsoft.com/office/drawing/2014/main" val="1513925531"/>
                    </a:ext>
                  </a:extLst>
                </a:gridCol>
                <a:gridCol w="905256">
                  <a:extLst>
                    <a:ext uri="{9D8B030D-6E8A-4147-A177-3AD203B41FA5}">
                      <a16:colId xmlns:a16="http://schemas.microsoft.com/office/drawing/2014/main" val="558366920"/>
                    </a:ext>
                  </a:extLst>
                </a:gridCol>
                <a:gridCol w="905256">
                  <a:extLst>
                    <a:ext uri="{9D8B030D-6E8A-4147-A177-3AD203B41FA5}">
                      <a16:colId xmlns:a16="http://schemas.microsoft.com/office/drawing/2014/main" val="34149177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382413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- 2025-02-13 16:10:39</a:t>
                      </a:r>
                      <a:r>
                        <a:rPr kumimoji="0" lang="en-US" sz="1000" b="0" i="0" u="none" strike="noStrike" kern="1200" cap="none" spc="0" normalizeH="0" baseline="0" noProof="0">
                          <a:ln>
                            <a:noFill/>
                          </a:ln>
                          <a:solidFill>
                            <a:prstClr val="black"/>
                          </a:solidFill>
                          <a:effectLst/>
                          <a:uLnTx/>
                          <a:uFillTx/>
                          <a:latin typeface="Calibri"/>
                          <a:ea typeface="+mn-ea"/>
                          <a:cs typeface="+mn-cs"/>
                        </a:rPr>
                        <a:t>
 The trophy has officially returned to Philadelphia! 🏆✨ CONGRATULATIONS to our home team, the philadelphiaeagles! Our employees have been showing their team spirit as we celebrate this big win. Who is attending the parade tomorrow?! We wish you all a fun and safe day! GO BIRDS!!!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https://quintly-eu-image-storage.s3.amazonaws.com/10429b35b14158eee4bb6fd8424b954e/7a659fdf8608719697af3eef878f1daf.jpg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7.5630 %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220570218"/>
                  </a:ext>
                </a:extLst>
              </a:tr>
            </a:tbl>
          </a:graphicData>
        </a:graphic>
      </p:graphicFrame>
      <p:sp>
        <p:nvSpPr>
          <p:cNvPr id="4" name="Text Placeholder 3">
            <a:extLst>
              <a:ext uri="{FF2B5EF4-FFF2-40B4-BE49-F238E27FC236}">
                <a16:creationId xmlns:a16="http://schemas.microsoft.com/office/drawing/2014/main" id="{3D6EE2C0-CC1F-41C1-96D0-9E0832FF495F}"/>
              </a:ext>
            </a:extLst>
          </p:cNvPr>
          <p:cNvSpPr>
            <a:spLocks noGrp="1"/>
          </p:cNvSpPr>
          <p:nvPr>
            <p:ph type="body" sz="quarter" idx="14"/>
          </p:nvPr>
        </p:nvSpPr>
        <p:spPr/>
        <p:txBody>
          <a:bodyPr/>
          <a:lstStyle/>
          <a:p>
            <a:r>
              <a:rPr lang="en-US"/>
              <a:t>01/01/2025 - 03/31/2025</a:t>
            </a:r>
          </a:p>
        </p:txBody>
      </p:sp>
    </p:spTree>
    <p:extLst>
      <p:ext uri="{BB962C8B-B14F-4D97-AF65-F5344CB8AC3E}">
        <p14:creationId xmlns:p14="http://schemas.microsoft.com/office/powerpoint/2010/main" val="19474178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DE259-7592-4C31-9F3C-55352BD20D9A}"/>
              </a:ext>
            </a:extLst>
          </p:cNvPr>
          <p:cNvSpPr>
            <a:spLocks noGrp="1"/>
          </p:cNvSpPr>
          <p:nvPr>
            <p:ph type="title"/>
          </p:nvPr>
        </p:nvSpPr>
        <p:spPr/>
        <p:txBody>
          <a:bodyPr/>
          <a:lstStyle/>
          <a:p>
            <a:r>
              <a:rPr lang="en-US"/>
              <a:t>Instagram Instagram Top Posts | TMNAS - 2 of 5</a:t>
            </a:r>
          </a:p>
        </p:txBody>
      </p:sp>
      <p:graphicFrame>
        <p:nvGraphicFramePr>
          <p:cNvPr id="5" name="Table Placeholder 4">
            <a:extLst>
              <a:ext uri="{FF2B5EF4-FFF2-40B4-BE49-F238E27FC236}">
                <a16:creationId xmlns:a16="http://schemas.microsoft.com/office/drawing/2014/main" id="{EE9F2196-FD15-41A9-9833-2C91E84CC4B6}"/>
              </a:ext>
            </a:extLst>
          </p:cNvPr>
          <p:cNvGraphicFramePr>
            <a:graphicFrameLocks noGrp="1"/>
          </p:cNvGraphicFramePr>
          <p:nvPr>
            <p:ph type="tbl" sz="quarter" idx="13"/>
            <p:extLst>
              <p:ext uri="{D42A27DB-BD31-4B8C-83A1-F6EECF244321}">
                <p14:modId xmlns:p14="http://schemas.microsoft.com/office/powerpoint/2010/main" val="481817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614598073"/>
                    </a:ext>
                  </a:extLst>
                </a:gridCol>
                <a:gridCol w="1975104">
                  <a:extLst>
                    <a:ext uri="{9D8B030D-6E8A-4147-A177-3AD203B41FA5}">
                      <a16:colId xmlns:a16="http://schemas.microsoft.com/office/drawing/2014/main" val="1727526858"/>
                    </a:ext>
                  </a:extLst>
                </a:gridCol>
                <a:gridCol w="905256">
                  <a:extLst>
                    <a:ext uri="{9D8B030D-6E8A-4147-A177-3AD203B41FA5}">
                      <a16:colId xmlns:a16="http://schemas.microsoft.com/office/drawing/2014/main" val="2553013206"/>
                    </a:ext>
                  </a:extLst>
                </a:gridCol>
                <a:gridCol w="905256">
                  <a:extLst>
                    <a:ext uri="{9D8B030D-6E8A-4147-A177-3AD203B41FA5}">
                      <a16:colId xmlns:a16="http://schemas.microsoft.com/office/drawing/2014/main" val="1526156399"/>
                    </a:ext>
                  </a:extLst>
                </a:gridCol>
                <a:gridCol w="905256">
                  <a:extLst>
                    <a:ext uri="{9D8B030D-6E8A-4147-A177-3AD203B41FA5}">
                      <a16:colId xmlns:a16="http://schemas.microsoft.com/office/drawing/2014/main" val="4218451678"/>
                    </a:ext>
                  </a:extLst>
                </a:gridCol>
                <a:gridCol w="905256">
                  <a:extLst>
                    <a:ext uri="{9D8B030D-6E8A-4147-A177-3AD203B41FA5}">
                      <a16:colId xmlns:a16="http://schemas.microsoft.com/office/drawing/2014/main" val="19979807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882784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- 2025-03-20 13:51:17</a:t>
                      </a:r>
                      <a:r>
                        <a:rPr kumimoji="0" lang="en-US" sz="1000" b="0" i="0" u="none" strike="noStrike" kern="1200" cap="none" spc="0" normalizeH="0" baseline="0" noProof="0">
                          <a:ln>
                            <a:noFill/>
                          </a:ln>
                          <a:solidFill>
                            <a:prstClr val="black"/>
                          </a:solidFill>
                          <a:effectLst/>
                          <a:uLnTx/>
                          <a:uFillTx/>
                          <a:latin typeface="Calibri"/>
                          <a:ea typeface="+mn-ea"/>
                          <a:cs typeface="+mn-cs"/>
                        </a:rPr>
                        <a:t>
 Yesterday, the TMNAS Women's Collective and Women in IT Employee Resource Groups had the privilege of teaming up with gotrnyc for an uplifting and insightful workshop! The “State of the Girl” session offered a deeper dive into key trends in girls' mental and physical health while highlighting GOTR’s life-changing curriculum focused on building essential life skills. Attendees engaged in fun activities and learned how to get involved with this incredible cause.
We are also beyond proud to support Girls on the Run as our Charity of the Month. Their commitment to empowering young girls is truly inspiring, and it’s a cause we are honored to stand behind!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https://quintly-eu-image-storage.s3.amazonaws.com/10429b35b14158eee4bb6fd8424b954e/b8a25ac35bffecf11bc4146bba65910e.jpg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4.8495 %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498738025"/>
                  </a:ext>
                </a:extLst>
              </a:tr>
            </a:tbl>
          </a:graphicData>
        </a:graphic>
      </p:graphicFrame>
      <p:sp>
        <p:nvSpPr>
          <p:cNvPr id="4" name="Text Placeholder 3">
            <a:extLst>
              <a:ext uri="{FF2B5EF4-FFF2-40B4-BE49-F238E27FC236}">
                <a16:creationId xmlns:a16="http://schemas.microsoft.com/office/drawing/2014/main" id="{8A199696-2E7D-4210-B9F5-B4AFACEB1102}"/>
              </a:ext>
            </a:extLst>
          </p:cNvPr>
          <p:cNvSpPr>
            <a:spLocks noGrp="1"/>
          </p:cNvSpPr>
          <p:nvPr>
            <p:ph type="body" sz="quarter" idx="14"/>
          </p:nvPr>
        </p:nvSpPr>
        <p:spPr/>
        <p:txBody>
          <a:bodyPr/>
          <a:lstStyle/>
          <a:p>
            <a:r>
              <a:rPr lang="en-US"/>
              <a:t>01/01/2025 - 03/31/2025</a:t>
            </a:r>
          </a:p>
        </p:txBody>
      </p:sp>
    </p:spTree>
    <p:extLst>
      <p:ext uri="{BB962C8B-B14F-4D97-AF65-F5344CB8AC3E}">
        <p14:creationId xmlns:p14="http://schemas.microsoft.com/office/powerpoint/2010/main" val="11004761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41E59-4780-4CEA-9431-934D7036BB6C}"/>
              </a:ext>
            </a:extLst>
          </p:cNvPr>
          <p:cNvSpPr>
            <a:spLocks noGrp="1"/>
          </p:cNvSpPr>
          <p:nvPr>
            <p:ph type="title"/>
          </p:nvPr>
        </p:nvSpPr>
        <p:spPr/>
        <p:txBody>
          <a:bodyPr/>
          <a:lstStyle/>
          <a:p>
            <a:r>
              <a:rPr lang="en-US"/>
              <a:t>Instagram Instagram Top Posts | TMNAS - 3 of 5</a:t>
            </a:r>
          </a:p>
        </p:txBody>
      </p:sp>
      <p:graphicFrame>
        <p:nvGraphicFramePr>
          <p:cNvPr id="5" name="Table Placeholder 4">
            <a:extLst>
              <a:ext uri="{FF2B5EF4-FFF2-40B4-BE49-F238E27FC236}">
                <a16:creationId xmlns:a16="http://schemas.microsoft.com/office/drawing/2014/main" id="{07EB0D9A-B088-4283-BA3B-B62D65B4016D}"/>
              </a:ext>
            </a:extLst>
          </p:cNvPr>
          <p:cNvGraphicFramePr>
            <a:graphicFrameLocks noGrp="1"/>
          </p:cNvGraphicFramePr>
          <p:nvPr>
            <p:ph type="tbl" sz="quarter" idx="13"/>
            <p:extLst>
              <p:ext uri="{D42A27DB-BD31-4B8C-83A1-F6EECF244321}">
                <p14:modId xmlns:p14="http://schemas.microsoft.com/office/powerpoint/2010/main" val="11890947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607485565"/>
                    </a:ext>
                  </a:extLst>
                </a:gridCol>
                <a:gridCol w="1975104">
                  <a:extLst>
                    <a:ext uri="{9D8B030D-6E8A-4147-A177-3AD203B41FA5}">
                      <a16:colId xmlns:a16="http://schemas.microsoft.com/office/drawing/2014/main" val="997147563"/>
                    </a:ext>
                  </a:extLst>
                </a:gridCol>
                <a:gridCol w="905256">
                  <a:extLst>
                    <a:ext uri="{9D8B030D-6E8A-4147-A177-3AD203B41FA5}">
                      <a16:colId xmlns:a16="http://schemas.microsoft.com/office/drawing/2014/main" val="1551138555"/>
                    </a:ext>
                  </a:extLst>
                </a:gridCol>
                <a:gridCol w="905256">
                  <a:extLst>
                    <a:ext uri="{9D8B030D-6E8A-4147-A177-3AD203B41FA5}">
                      <a16:colId xmlns:a16="http://schemas.microsoft.com/office/drawing/2014/main" val="3285076000"/>
                    </a:ext>
                  </a:extLst>
                </a:gridCol>
                <a:gridCol w="905256">
                  <a:extLst>
                    <a:ext uri="{9D8B030D-6E8A-4147-A177-3AD203B41FA5}">
                      <a16:colId xmlns:a16="http://schemas.microsoft.com/office/drawing/2014/main" val="3898132549"/>
                    </a:ext>
                  </a:extLst>
                </a:gridCol>
                <a:gridCol w="905256">
                  <a:extLst>
                    <a:ext uri="{9D8B030D-6E8A-4147-A177-3AD203B41FA5}">
                      <a16:colId xmlns:a16="http://schemas.microsoft.com/office/drawing/2014/main" val="8115638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565110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- 2025-02-07 14:39:41</a:t>
                      </a:r>
                      <a:r>
                        <a:rPr kumimoji="0" lang="en-US" sz="1000" b="0" i="0" u="none" strike="noStrike" kern="1200" cap="none" spc="0" normalizeH="0" baseline="0" noProof="0">
                          <a:ln>
                            <a:noFill/>
                          </a:ln>
                          <a:solidFill>
                            <a:prstClr val="black"/>
                          </a:solidFill>
                          <a:effectLst/>
                          <a:uLnTx/>
                          <a:uFillTx/>
                          <a:latin typeface="Calibri"/>
                          <a:ea typeface="+mn-ea"/>
                          <a:cs typeface="+mn-cs"/>
                        </a:rPr>
                        <a:t>
 Fly, Eagles, Fly! 🦅💚 At TMNAS and our sister company phlyinsurance, football is more than just a game—it’s about bringing people together and enjoying our team spirit! This week, we showed our Philly pride with an action-packed celebration, featuring a quarterback challenge, virtual trivia, and an epic tailgate filled with cheesesteaks, Tastykakes, and jersey giveaways. 
Now, all that’s left is to cheer on the philadelphiaeagles as they fight for another championship! Let’s bring that trophy back to Broad Street! 💪#GoBirds #FlyEaglesFly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https://quintly-eu-image-storage.s3.amazonaws.com/10429b35b14158eee4bb6fd8424b954e/c0d23b33646c26e22433c104dece5510.jpg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4.7059 %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691890169"/>
                  </a:ext>
                </a:extLst>
              </a:tr>
            </a:tbl>
          </a:graphicData>
        </a:graphic>
      </p:graphicFrame>
      <p:sp>
        <p:nvSpPr>
          <p:cNvPr id="4" name="Text Placeholder 3">
            <a:extLst>
              <a:ext uri="{FF2B5EF4-FFF2-40B4-BE49-F238E27FC236}">
                <a16:creationId xmlns:a16="http://schemas.microsoft.com/office/drawing/2014/main" id="{D2B95BA7-F792-4542-AA2E-EC7AFC97A9DB}"/>
              </a:ext>
            </a:extLst>
          </p:cNvPr>
          <p:cNvSpPr>
            <a:spLocks noGrp="1"/>
          </p:cNvSpPr>
          <p:nvPr>
            <p:ph type="body" sz="quarter" idx="14"/>
          </p:nvPr>
        </p:nvSpPr>
        <p:spPr/>
        <p:txBody>
          <a:bodyPr/>
          <a:lstStyle/>
          <a:p>
            <a:r>
              <a:rPr lang="en-US"/>
              <a:t>01/01/2025 - 03/31/2025</a:t>
            </a:r>
          </a:p>
        </p:txBody>
      </p:sp>
    </p:spTree>
    <p:extLst>
      <p:ext uri="{BB962C8B-B14F-4D97-AF65-F5344CB8AC3E}">
        <p14:creationId xmlns:p14="http://schemas.microsoft.com/office/powerpoint/2010/main" val="6364205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C499E-A1F3-4058-AF9C-D058E44D01EC}"/>
              </a:ext>
            </a:extLst>
          </p:cNvPr>
          <p:cNvSpPr>
            <a:spLocks noGrp="1"/>
          </p:cNvSpPr>
          <p:nvPr>
            <p:ph type="title"/>
          </p:nvPr>
        </p:nvSpPr>
        <p:spPr/>
        <p:txBody>
          <a:bodyPr/>
          <a:lstStyle/>
          <a:p>
            <a:r>
              <a:rPr lang="en-US"/>
              <a:t>Instagram Instagram Top Posts | TMNAS - 4 of 5</a:t>
            </a:r>
          </a:p>
        </p:txBody>
      </p:sp>
      <p:graphicFrame>
        <p:nvGraphicFramePr>
          <p:cNvPr id="5" name="Table Placeholder 4">
            <a:extLst>
              <a:ext uri="{FF2B5EF4-FFF2-40B4-BE49-F238E27FC236}">
                <a16:creationId xmlns:a16="http://schemas.microsoft.com/office/drawing/2014/main" id="{6BEDCD67-FAF4-4D85-BA00-F17D50C09D3D}"/>
              </a:ext>
            </a:extLst>
          </p:cNvPr>
          <p:cNvGraphicFramePr>
            <a:graphicFrameLocks noGrp="1"/>
          </p:cNvGraphicFramePr>
          <p:nvPr>
            <p:ph type="tbl" sz="quarter" idx="13"/>
            <p:extLst>
              <p:ext uri="{D42A27DB-BD31-4B8C-83A1-F6EECF244321}">
                <p14:modId xmlns:p14="http://schemas.microsoft.com/office/powerpoint/2010/main" val="39483561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679279726"/>
                    </a:ext>
                  </a:extLst>
                </a:gridCol>
                <a:gridCol w="1975104">
                  <a:extLst>
                    <a:ext uri="{9D8B030D-6E8A-4147-A177-3AD203B41FA5}">
                      <a16:colId xmlns:a16="http://schemas.microsoft.com/office/drawing/2014/main" val="2658776908"/>
                    </a:ext>
                  </a:extLst>
                </a:gridCol>
                <a:gridCol w="905256">
                  <a:extLst>
                    <a:ext uri="{9D8B030D-6E8A-4147-A177-3AD203B41FA5}">
                      <a16:colId xmlns:a16="http://schemas.microsoft.com/office/drawing/2014/main" val="1958910862"/>
                    </a:ext>
                  </a:extLst>
                </a:gridCol>
                <a:gridCol w="905256">
                  <a:extLst>
                    <a:ext uri="{9D8B030D-6E8A-4147-A177-3AD203B41FA5}">
                      <a16:colId xmlns:a16="http://schemas.microsoft.com/office/drawing/2014/main" val="3991287743"/>
                    </a:ext>
                  </a:extLst>
                </a:gridCol>
                <a:gridCol w="905256">
                  <a:extLst>
                    <a:ext uri="{9D8B030D-6E8A-4147-A177-3AD203B41FA5}">
                      <a16:colId xmlns:a16="http://schemas.microsoft.com/office/drawing/2014/main" val="3481022585"/>
                    </a:ext>
                  </a:extLst>
                </a:gridCol>
                <a:gridCol w="905256">
                  <a:extLst>
                    <a:ext uri="{9D8B030D-6E8A-4147-A177-3AD203B41FA5}">
                      <a16:colId xmlns:a16="http://schemas.microsoft.com/office/drawing/2014/main" val="42498388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814473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- 2025-03-21 14:54:27</a:t>
                      </a:r>
                      <a:r>
                        <a:rPr kumimoji="0" lang="en-US" sz="1000" b="0" i="0" u="none" strike="noStrike" kern="1200" cap="none" spc="0" normalizeH="0" baseline="0" noProof="0">
                          <a:ln>
                            <a:noFill/>
                          </a:ln>
                          <a:solidFill>
                            <a:prstClr val="black"/>
                          </a:solidFill>
                          <a:effectLst/>
                          <a:uLnTx/>
                          <a:uFillTx/>
                          <a:latin typeface="Calibri"/>
                          <a:ea typeface="+mn-ea"/>
                          <a:cs typeface="+mn-cs"/>
                        </a:rPr>
                        <a:t>
 Members of our HR team had an incredible experience at the 2025 phillyshrm Symposium! It was a day filled with insightful discussions and meaningful connections as hundreds of HR professionals came together to explore the latest industry trends and challenges. The event featured a powerful keynote by Charlene Li and a thought-provoking CHRO panel featuring Kelly Jones, Diane Hart, Betty Larson, Kristie Pappal, and Jennifer F. Terry. We always leave feeling inspired and motivated by this amazing 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https://quintly-eu-image-storage.s3.amazonaws.com/10429b35b14158eee4bb6fd8424b954e/c8fb4ad8f299da64a9840a9c1f3c1b64.jpg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4.6823 %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3303650794"/>
                  </a:ext>
                </a:extLst>
              </a:tr>
            </a:tbl>
          </a:graphicData>
        </a:graphic>
      </p:graphicFrame>
      <p:sp>
        <p:nvSpPr>
          <p:cNvPr id="4" name="Text Placeholder 3">
            <a:extLst>
              <a:ext uri="{FF2B5EF4-FFF2-40B4-BE49-F238E27FC236}">
                <a16:creationId xmlns:a16="http://schemas.microsoft.com/office/drawing/2014/main" id="{B39D4C49-D98A-4C66-91E5-E4AE21302E45}"/>
              </a:ext>
            </a:extLst>
          </p:cNvPr>
          <p:cNvSpPr>
            <a:spLocks noGrp="1"/>
          </p:cNvSpPr>
          <p:nvPr>
            <p:ph type="body" sz="quarter" idx="14"/>
          </p:nvPr>
        </p:nvSpPr>
        <p:spPr/>
        <p:txBody>
          <a:bodyPr/>
          <a:lstStyle/>
          <a:p>
            <a:r>
              <a:rPr lang="en-US"/>
              <a:t>01/01/2025 - 03/31/2025</a:t>
            </a:r>
          </a:p>
        </p:txBody>
      </p:sp>
    </p:spTree>
    <p:extLst>
      <p:ext uri="{BB962C8B-B14F-4D97-AF65-F5344CB8AC3E}">
        <p14:creationId xmlns:p14="http://schemas.microsoft.com/office/powerpoint/2010/main" val="14902193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5133E8-982E-48C6-BFEA-BFAE39F40D2C}"/>
              </a:ext>
            </a:extLst>
          </p:cNvPr>
          <p:cNvSpPr>
            <a:spLocks noGrp="1"/>
          </p:cNvSpPr>
          <p:nvPr>
            <p:ph type="title"/>
          </p:nvPr>
        </p:nvSpPr>
        <p:spPr/>
        <p:txBody>
          <a:bodyPr/>
          <a:lstStyle/>
          <a:p>
            <a:r>
              <a:rPr lang="en-US"/>
              <a:t>Instagram Instagram Top Posts | TMNAS - 5 of 5</a:t>
            </a:r>
          </a:p>
        </p:txBody>
      </p:sp>
      <p:graphicFrame>
        <p:nvGraphicFramePr>
          <p:cNvPr id="5" name="Table Placeholder 4">
            <a:extLst>
              <a:ext uri="{FF2B5EF4-FFF2-40B4-BE49-F238E27FC236}">
                <a16:creationId xmlns:a16="http://schemas.microsoft.com/office/drawing/2014/main" id="{598452D0-D320-4F8A-B11C-0050EBBCE5E2}"/>
              </a:ext>
            </a:extLst>
          </p:cNvPr>
          <p:cNvGraphicFramePr>
            <a:graphicFrameLocks noGrp="1"/>
          </p:cNvGraphicFramePr>
          <p:nvPr>
            <p:ph type="tbl" sz="quarter" idx="13"/>
            <p:extLst>
              <p:ext uri="{D42A27DB-BD31-4B8C-83A1-F6EECF244321}">
                <p14:modId xmlns:p14="http://schemas.microsoft.com/office/powerpoint/2010/main" val="1322801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54958619"/>
                    </a:ext>
                  </a:extLst>
                </a:gridCol>
                <a:gridCol w="1975104">
                  <a:extLst>
                    <a:ext uri="{9D8B030D-6E8A-4147-A177-3AD203B41FA5}">
                      <a16:colId xmlns:a16="http://schemas.microsoft.com/office/drawing/2014/main" val="2190770162"/>
                    </a:ext>
                  </a:extLst>
                </a:gridCol>
                <a:gridCol w="905256">
                  <a:extLst>
                    <a:ext uri="{9D8B030D-6E8A-4147-A177-3AD203B41FA5}">
                      <a16:colId xmlns:a16="http://schemas.microsoft.com/office/drawing/2014/main" val="357983563"/>
                    </a:ext>
                  </a:extLst>
                </a:gridCol>
                <a:gridCol w="905256">
                  <a:extLst>
                    <a:ext uri="{9D8B030D-6E8A-4147-A177-3AD203B41FA5}">
                      <a16:colId xmlns:a16="http://schemas.microsoft.com/office/drawing/2014/main" val="2906473909"/>
                    </a:ext>
                  </a:extLst>
                </a:gridCol>
                <a:gridCol w="905256">
                  <a:extLst>
                    <a:ext uri="{9D8B030D-6E8A-4147-A177-3AD203B41FA5}">
                      <a16:colId xmlns:a16="http://schemas.microsoft.com/office/drawing/2014/main" val="3250295035"/>
                    </a:ext>
                  </a:extLst>
                </a:gridCol>
                <a:gridCol w="905256">
                  <a:extLst>
                    <a:ext uri="{9D8B030D-6E8A-4147-A177-3AD203B41FA5}">
                      <a16:colId xmlns:a16="http://schemas.microsoft.com/office/drawing/2014/main" val="29983048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83783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- 2025-03-13 14:07:47</a:t>
                      </a:r>
                      <a:r>
                        <a:rPr kumimoji="0" lang="en-US" sz="1000" b="0" i="0" u="none" strike="noStrike" kern="1200" cap="none" spc="0" normalizeH="0" baseline="0" noProof="0">
                          <a:ln>
                            <a:noFill/>
                          </a:ln>
                          <a:solidFill>
                            <a:prstClr val="black"/>
                          </a:solidFill>
                          <a:effectLst/>
                          <a:uLnTx/>
                          <a:uFillTx/>
                          <a:latin typeface="Calibri"/>
                          <a:ea typeface="+mn-ea"/>
                          <a:cs typeface="+mn-cs"/>
                        </a:rPr>
                        <a:t>
 We hosted a hybrid Lunch &amp; Learn event for our TMNAS animal lovers! 🐾 A big thank you to our speakers—Karen Walsh, Michelle Ashley, and Maria Termini-Romano—for sharing the remarkable efforts of straycatrelief and life_foundation4animals. The work they do to help stray and feral animals and the way they advocate for animal welfare is truly inspiring. We're thrilled to continue supporting their mission to create a kinder and safer community for all!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https://quintly-eu-image-storage.s3.amazonaws.com/10429b35b14158eee4bb6fd8424b954e/261f982d2df8e51b72b1d3159990d53b.jpg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4.5302 %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430663372"/>
                  </a:ext>
                </a:extLst>
              </a:tr>
            </a:tbl>
          </a:graphicData>
        </a:graphic>
      </p:graphicFrame>
      <p:sp>
        <p:nvSpPr>
          <p:cNvPr id="4" name="Text Placeholder 3">
            <a:extLst>
              <a:ext uri="{FF2B5EF4-FFF2-40B4-BE49-F238E27FC236}">
                <a16:creationId xmlns:a16="http://schemas.microsoft.com/office/drawing/2014/main" id="{D93CF9EF-69E1-43B1-A750-5BAE665EAB71}"/>
              </a:ext>
            </a:extLst>
          </p:cNvPr>
          <p:cNvSpPr>
            <a:spLocks noGrp="1"/>
          </p:cNvSpPr>
          <p:nvPr>
            <p:ph type="body" sz="quarter" idx="14"/>
          </p:nvPr>
        </p:nvSpPr>
        <p:spPr/>
        <p:txBody>
          <a:bodyPr/>
          <a:lstStyle/>
          <a:p>
            <a:r>
              <a:rPr lang="en-US"/>
              <a:t>01/01/2025 - 03/31/2025</a:t>
            </a:r>
          </a:p>
        </p:txBody>
      </p:sp>
    </p:spTree>
    <p:extLst>
      <p:ext uri="{BB962C8B-B14F-4D97-AF65-F5344CB8AC3E}">
        <p14:creationId xmlns:p14="http://schemas.microsoft.com/office/powerpoint/2010/main" val="14117022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C38D5-AEBF-4314-80E4-2A1955B15334}"/>
              </a:ext>
            </a:extLst>
          </p:cNvPr>
          <p:cNvSpPr>
            <a:spLocks noGrp="1"/>
          </p:cNvSpPr>
          <p:nvPr>
            <p:ph type="title"/>
          </p:nvPr>
        </p:nvSpPr>
        <p:spPr/>
        <p:txBody>
          <a:bodyPr/>
          <a:lstStyle/>
          <a:p>
            <a:r>
              <a:rPr lang="en-US"/>
              <a:t>Instagram Stories Key Metrics Table | TMNAS</a:t>
            </a:r>
          </a:p>
        </p:txBody>
      </p:sp>
      <p:graphicFrame>
        <p:nvGraphicFramePr>
          <p:cNvPr id="5" name="Table Placeholder 4">
            <a:extLst>
              <a:ext uri="{FF2B5EF4-FFF2-40B4-BE49-F238E27FC236}">
                <a16:creationId xmlns:a16="http://schemas.microsoft.com/office/drawing/2014/main" id="{B8B9A515-D201-4491-A56C-91B25C341F9F}"/>
              </a:ext>
            </a:extLst>
          </p:cNvPr>
          <p:cNvGraphicFramePr>
            <a:graphicFrameLocks noGrp="1"/>
          </p:cNvGraphicFramePr>
          <p:nvPr>
            <p:ph type="tbl" sz="quarter" idx="13"/>
            <p:extLst>
              <p:ext uri="{D42A27DB-BD31-4B8C-83A1-F6EECF244321}">
                <p14:modId xmlns:p14="http://schemas.microsoft.com/office/powerpoint/2010/main" val="11431834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248300471"/>
                    </a:ext>
                  </a:extLst>
                </a:gridCol>
                <a:gridCol w="1234440">
                  <a:extLst>
                    <a:ext uri="{9D8B030D-6E8A-4147-A177-3AD203B41FA5}">
                      <a16:colId xmlns:a16="http://schemas.microsoft.com/office/drawing/2014/main" val="3344784646"/>
                    </a:ext>
                  </a:extLst>
                </a:gridCol>
                <a:gridCol w="576072">
                  <a:extLst>
                    <a:ext uri="{9D8B030D-6E8A-4147-A177-3AD203B41FA5}">
                      <a16:colId xmlns:a16="http://schemas.microsoft.com/office/drawing/2014/main" val="3502181221"/>
                    </a:ext>
                  </a:extLst>
                </a:gridCol>
                <a:gridCol w="1234440">
                  <a:extLst>
                    <a:ext uri="{9D8B030D-6E8A-4147-A177-3AD203B41FA5}">
                      <a16:colId xmlns:a16="http://schemas.microsoft.com/office/drawing/2014/main" val="259601206"/>
                    </a:ext>
                  </a:extLst>
                </a:gridCol>
                <a:gridCol w="1234440">
                  <a:extLst>
                    <a:ext uri="{9D8B030D-6E8A-4147-A177-3AD203B41FA5}">
                      <a16:colId xmlns:a16="http://schemas.microsoft.com/office/drawing/2014/main" val="3818649111"/>
                    </a:ext>
                  </a:extLst>
                </a:gridCol>
                <a:gridCol w="1234440">
                  <a:extLst>
                    <a:ext uri="{9D8B030D-6E8A-4147-A177-3AD203B41FA5}">
                      <a16:colId xmlns:a16="http://schemas.microsoft.com/office/drawing/2014/main" val="2075984823"/>
                    </a:ext>
                  </a:extLst>
                </a:gridCol>
                <a:gridCol w="1234440">
                  <a:extLst>
                    <a:ext uri="{9D8B030D-6E8A-4147-A177-3AD203B41FA5}">
                      <a16:colId xmlns:a16="http://schemas.microsoft.com/office/drawing/2014/main" val="3350438991"/>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Engagements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187834953"/>
                  </a:ext>
                </a:extLst>
              </a:tr>
              <a:tr h="370840">
                <a:tc>
                  <a:txBody>
                    <a:bodyPr/>
                    <a:lstStyle/>
                    <a:p>
                      <a:r>
                        <a:rPr lang="en-US" sz="1000"/>
                        <a:t>24</a:t>
                      </a:r>
                    </a:p>
                  </a:txBody>
                  <a:tcPr/>
                </a:tc>
                <a:tc>
                  <a:txBody>
                    <a:bodyPr/>
                    <a:lstStyle/>
                    <a:p>
                      <a:r>
                        <a:rPr lang="en-US" sz="1000"/>
                        <a:t>0.7000 %</a:t>
                      </a:r>
                    </a:p>
                  </a:txBody>
                  <a:tcPr/>
                </a:tc>
                <a:tc>
                  <a:txBody>
                    <a:bodyPr/>
                    <a:lstStyle/>
                    <a:p>
                      <a:r>
                        <a:rPr lang="en-US" sz="1000"/>
                        <a:t>0.08</a:t>
                      </a:r>
                    </a:p>
                  </a:txBody>
                  <a:tcPr/>
                </a:tc>
                <a:tc>
                  <a:txBody>
                    <a:bodyPr/>
                    <a:lstStyle/>
                    <a:p>
                      <a:r>
                        <a:rPr lang="en-US" sz="1000"/>
                        <a:t>93.46</a:t>
                      </a:r>
                    </a:p>
                  </a:txBody>
                  <a:tcPr/>
                </a:tc>
                <a:tc>
                  <a:txBody>
                    <a:bodyPr/>
                    <a:lstStyle/>
                    <a:p>
                      <a:r>
                        <a:rPr lang="en-US" sz="1000"/>
                        <a:t>66.21</a:t>
                      </a:r>
                    </a:p>
                  </a:txBody>
                  <a:tcPr/>
                </a:tc>
                <a:tc>
                  <a:txBody>
                    <a:bodyPr/>
                    <a:lstStyle/>
                    <a:p>
                      <a:r>
                        <a:rPr lang="en-US" sz="1000"/>
                        <a:t>2243</a:t>
                      </a:r>
                    </a:p>
                  </a:txBody>
                  <a:tcPr/>
                </a:tc>
                <a:tc>
                  <a:txBody>
                    <a:bodyPr/>
                    <a:lstStyle/>
                    <a:p>
                      <a:r>
                        <a:rPr lang="en-US" sz="1000"/>
                        <a:t>1589</a:t>
                      </a:r>
                    </a:p>
                  </a:txBody>
                  <a:tcPr/>
                </a:tc>
                <a:extLst>
                  <a:ext uri="{0D108BD9-81ED-4DB2-BD59-A6C34878D82A}">
                    <a16:rowId xmlns:a16="http://schemas.microsoft.com/office/drawing/2014/main" val="1216393356"/>
                  </a:ext>
                </a:extLst>
              </a:tr>
            </a:tbl>
          </a:graphicData>
        </a:graphic>
      </p:graphicFrame>
      <p:sp>
        <p:nvSpPr>
          <p:cNvPr id="4" name="Text Placeholder 3">
            <a:extLst>
              <a:ext uri="{FF2B5EF4-FFF2-40B4-BE49-F238E27FC236}">
                <a16:creationId xmlns:a16="http://schemas.microsoft.com/office/drawing/2014/main" id="{CE25232F-7200-4BD3-80BC-51E1973D2A81}"/>
              </a:ext>
            </a:extLst>
          </p:cNvPr>
          <p:cNvSpPr>
            <a:spLocks noGrp="1"/>
          </p:cNvSpPr>
          <p:nvPr>
            <p:ph type="body" sz="quarter" idx="14"/>
          </p:nvPr>
        </p:nvSpPr>
        <p:spPr/>
        <p:txBody>
          <a:bodyPr/>
          <a:lstStyle/>
          <a:p>
            <a:r>
              <a:rPr lang="en-US"/>
              <a:t>01/01/2025 - 03/31/2025</a:t>
            </a:r>
          </a:p>
        </p:txBody>
      </p:sp>
    </p:spTree>
    <p:extLst>
      <p:ext uri="{BB962C8B-B14F-4D97-AF65-F5344CB8AC3E}">
        <p14:creationId xmlns:p14="http://schemas.microsoft.com/office/powerpoint/2010/main" val="320631255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2699</Words>
  <Application>Microsoft Office PowerPoint</Application>
  <PresentationFormat>On-screen Show (4:3)</PresentationFormat>
  <Paragraphs>446</Paragraphs>
  <Slides>36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Calibri</vt:lpstr>
      <vt:lpstr>Arial</vt:lpstr>
      <vt:lpstr>quintly_template</vt:lpstr>
      <vt:lpstr>TMNAS Quarterly Social Media</vt:lpstr>
      <vt:lpstr>Overall Overall Audience | TMNAS</vt:lpstr>
      <vt:lpstr>Facebook Key Metrics Table | TMNAS</vt:lpstr>
      <vt:lpstr>Facebook Facebook Fans Change | TMNAS</vt:lpstr>
      <vt:lpstr>Facebook Average Interactions Per Facebook Post | TMNAS</vt:lpstr>
      <vt:lpstr>Facebook Total Interactions Per Month | TMNAS</vt:lpstr>
      <vt:lpstr>Facebook Facebook Impressions | TMNAS</vt:lpstr>
      <vt:lpstr>Facebook Own Posts Table | TMNAS - 1 of 3</vt:lpstr>
      <vt:lpstr>Facebook Own Posts Table | TMNAS - 2 of 3</vt:lpstr>
      <vt:lpstr>Facebook Own Posts Table | TMNAS - 3 of 3</vt:lpstr>
      <vt:lpstr>Twitter Key Metrics Table | TMNAS</vt:lpstr>
      <vt:lpstr>Twitter Twitter Followers Change | TMNAS</vt:lpstr>
      <vt:lpstr>Twitter Average Interactions Per Tweet | TMNAS</vt:lpstr>
      <vt:lpstr>Twitter Total Interactions Per Month | TMNAS</vt:lpstr>
      <vt:lpstr>Twitter Own and Retweeted Tweets Table | TMNAS - 1 of 2</vt:lpstr>
      <vt:lpstr>Twitter Own and Retweeted Tweets Table | TMNAS - 2 of 2</vt:lpstr>
      <vt:lpstr>LinkedIn Key Metrics Table | TMNAS</vt:lpstr>
      <vt:lpstr>LinkedIn LinkedIn Followers Change | TMNAS</vt:lpstr>
      <vt:lpstr>LinkedIn Average Interactions Per LinkedIn Update | TMNAS</vt:lpstr>
      <vt:lpstr>LinkedIn Total Interactions Per Month | TMNAS</vt:lpstr>
      <vt:lpstr>LinkedIn Post Impressions | TMNAS</vt:lpstr>
      <vt:lpstr>LinkedIn Posts Table | TMNAS - 1 of 4</vt:lpstr>
      <vt:lpstr>LinkedIn Posts Table | TMNAS - 2 of 4</vt:lpstr>
      <vt:lpstr>LinkedIn Posts Table | TMNAS - 3 of 4</vt:lpstr>
      <vt:lpstr>LinkedIn Posts Table | TMNAS - 4 of 4</vt:lpstr>
      <vt:lpstr>Instagram Key Metrics Table | TMNAS</vt:lpstr>
      <vt:lpstr>Instagram Followers Change | TMNAS</vt:lpstr>
      <vt:lpstr>Instagram Average Interactions Per Post | TMNAS</vt:lpstr>
      <vt:lpstr>Instagram Total Interactions Per Month | TMNAS</vt:lpstr>
      <vt:lpstr>Instagram Impressions | TMNAS</vt:lpstr>
      <vt:lpstr>Instagram Instagram Top Posts | TMNAS - 1 of 5</vt:lpstr>
      <vt:lpstr>Instagram Instagram Top Posts | TMNAS - 2 of 5</vt:lpstr>
      <vt:lpstr>Instagram Instagram Top Posts | TMNAS - 3 of 5</vt:lpstr>
      <vt:lpstr>Instagram Instagram Top Posts | TMNAS - 4 of 5</vt:lpstr>
      <vt:lpstr>Instagram Instagram Top Posts | TMNAS - 5 of 5</vt:lpstr>
      <vt:lpstr>Instagram Stories Key Metrics Table | TMNAS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TMNAS Quarterly Social Media</dc:title>
  <dc:creator>Frederik Born</dc:creator>
  <cp:lastModifiedBy>Frederik Born</cp:lastModifiedBy>
  <cp:revision>1</cp:revision>
  <dcterms:created xsi:type="dcterms:W3CDTF">2025-04-04T19:22:15Z</dcterms:created>
  <dcterms:modified xsi:type="dcterms:W3CDTF">2025-04-04T19:22:53Z</dcterms:modified>
</cp:coreProperties>
</file>