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45717</c:v>
                </c:pt>
              </c:numCache>
            </c:numRef>
          </c:cat>
          <c:val>
            <c:numRef>
              <c:f>Sheet1!$B$2</c:f>
              <c:numCache>
                <c:formatCode>General</c:formatCode>
                <c:ptCount val="1"/>
                <c:pt idx="0">
                  <c:v>503</c:v>
                </c:pt>
              </c:numCache>
            </c:numRef>
          </c:val>
          <c:extLst>
            <c:ext xmlns:c16="http://schemas.microsoft.com/office/drawing/2014/chart" uri="{C3380CC4-5D6E-409C-BE32-E72D297353CC}">
              <c16:uniqueId val="{00000000-227D-465D-8271-5E129C81E7D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45717</c:v>
                </c:pt>
              </c:numCache>
            </c:numRef>
          </c:cat>
          <c:val>
            <c:numRef>
              <c:f>Sheet1!$C$2</c:f>
              <c:numCache>
                <c:formatCode>General</c:formatCode>
                <c:ptCount val="1"/>
                <c:pt idx="0">
                  <c:v>597</c:v>
                </c:pt>
              </c:numCache>
            </c:numRef>
          </c:val>
          <c:extLst>
            <c:ext xmlns:c16="http://schemas.microsoft.com/office/drawing/2014/chart" uri="{C3380CC4-5D6E-409C-BE32-E72D297353CC}">
              <c16:uniqueId val="{00000001-227D-465D-8271-5E129C81E7D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45717</c:v>
                </c:pt>
              </c:numCache>
            </c:numRef>
          </c:cat>
          <c:val>
            <c:numRef>
              <c:f>Sheet1!$D$2</c:f>
              <c:numCache>
                <c:formatCode>General</c:formatCode>
                <c:ptCount val="1"/>
                <c:pt idx="0">
                  <c:v>24116</c:v>
                </c:pt>
              </c:numCache>
            </c:numRef>
          </c:val>
          <c:extLst>
            <c:ext xmlns:c16="http://schemas.microsoft.com/office/drawing/2014/chart" uri="{C3380CC4-5D6E-409C-BE32-E72D297353CC}">
              <c16:uniqueId val="{00000002-227D-465D-8271-5E129C81E7D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45717</c:v>
                </c:pt>
              </c:numCache>
            </c:numRef>
          </c:cat>
          <c:val>
            <c:numRef>
              <c:f>Sheet1!$E$2</c:f>
              <c:numCache>
                <c:formatCode>General</c:formatCode>
                <c:ptCount val="1"/>
                <c:pt idx="0">
                  <c:v>287</c:v>
                </c:pt>
              </c:numCache>
            </c:numRef>
          </c:val>
          <c:extLst>
            <c:ext xmlns:c16="http://schemas.microsoft.com/office/drawing/2014/chart" uri="{C3380CC4-5D6E-409C-BE32-E72D297353CC}">
              <c16:uniqueId val="{00000003-227D-465D-8271-5E129C81E7D0}"/>
            </c:ext>
          </c:extLst>
        </c:ser>
        <c:dLbls>
          <c:showLegendKey val="0"/>
          <c:showVal val="0"/>
          <c:showCatName val="0"/>
          <c:showSerName val="0"/>
          <c:showPercent val="0"/>
          <c:showBubbleSize val="0"/>
        </c:dLbls>
        <c:gapWidth val="219"/>
        <c:overlap val="-27"/>
        <c:axId val="394954112"/>
        <c:axId val="394954440"/>
      </c:barChart>
      <c:dateAx>
        <c:axId val="39495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4440"/>
        <c:crosses val="autoZero"/>
        <c:auto val="1"/>
        <c:lblOffset val="100"/>
        <c:baseTimeUnit val="days"/>
      </c:dateAx>
      <c:valAx>
        <c:axId val="39495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0</c:v>
                </c:pt>
              </c:numCache>
            </c:numRef>
          </c:val>
          <c:extLst>
            <c:ext xmlns:c16="http://schemas.microsoft.com/office/drawing/2014/chart" uri="{C3380CC4-5D6E-409C-BE32-E72D297353CC}">
              <c16:uniqueId val="{00000000-2F88-4FC3-BB73-A3F3111CC354}"/>
            </c:ext>
          </c:extLst>
        </c:ser>
        <c:dLbls>
          <c:showLegendKey val="0"/>
          <c:showVal val="0"/>
          <c:showCatName val="0"/>
          <c:showSerName val="0"/>
          <c:showPercent val="0"/>
          <c:showBubbleSize val="0"/>
        </c:dLbls>
        <c:gapWidth val="219"/>
        <c:overlap val="-27"/>
        <c:axId val="398746920"/>
        <c:axId val="398745280"/>
      </c:barChart>
      <c:dateAx>
        <c:axId val="39874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5280"/>
        <c:crosses val="autoZero"/>
        <c:auto val="1"/>
        <c:lblOffset val="100"/>
        <c:baseTimeUnit val="months"/>
      </c:dateAx>
      <c:valAx>
        <c:axId val="39874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5AF-499A-8CEC-587895EA7F53}"/>
            </c:ext>
          </c:extLst>
        </c:ser>
        <c:dLbls>
          <c:showLegendKey val="0"/>
          <c:showVal val="0"/>
          <c:showCatName val="0"/>
          <c:showSerName val="0"/>
          <c:showPercent val="0"/>
          <c:showBubbleSize val="0"/>
        </c:dLbls>
        <c:gapWidth val="219"/>
        <c:overlap val="-27"/>
        <c:axId val="398747576"/>
        <c:axId val="398746264"/>
      </c:barChart>
      <c:dateAx>
        <c:axId val="39874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6264"/>
        <c:crosses val="autoZero"/>
        <c:auto val="1"/>
        <c:lblOffset val="100"/>
        <c:baseTimeUnit val="months"/>
      </c:dateAx>
      <c:valAx>
        <c:axId val="39874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B6B-4333-A24B-DCDFCC9BE005}"/>
            </c:ext>
          </c:extLst>
        </c:ser>
        <c:dLbls>
          <c:showLegendKey val="0"/>
          <c:showVal val="0"/>
          <c:showCatName val="0"/>
          <c:showSerName val="0"/>
          <c:showPercent val="0"/>
          <c:showBubbleSize val="0"/>
        </c:dLbls>
        <c:gapWidth val="219"/>
        <c:overlap val="-27"/>
        <c:axId val="397953776"/>
        <c:axId val="397954104"/>
      </c:barChart>
      <c:catAx>
        <c:axId val="39795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54104"/>
        <c:crosses val="autoZero"/>
        <c:auto val="1"/>
        <c:lblAlgn val="ctr"/>
        <c:lblOffset val="100"/>
        <c:noMultiLvlLbl val="0"/>
      </c:catAx>
      <c:valAx>
        <c:axId val="39795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5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67</c:v>
                </c:pt>
                <c:pt idx="4">
                  <c:v>0</c:v>
                </c:pt>
              </c:numCache>
            </c:numRef>
          </c:val>
          <c:extLst>
            <c:ext xmlns:c16="http://schemas.microsoft.com/office/drawing/2014/chart" uri="{C3380CC4-5D6E-409C-BE32-E72D297353CC}">
              <c16:uniqueId val="{00000000-271D-4B01-9D04-BA67193E3E72}"/>
            </c:ext>
          </c:extLst>
        </c:ser>
        <c:dLbls>
          <c:showLegendKey val="0"/>
          <c:showVal val="0"/>
          <c:showCatName val="0"/>
          <c:showSerName val="0"/>
          <c:showPercent val="0"/>
          <c:showBubbleSize val="0"/>
        </c:dLbls>
        <c:gapWidth val="219"/>
        <c:overlap val="-27"/>
        <c:axId val="402788240"/>
        <c:axId val="402789880"/>
      </c:barChart>
      <c:dateAx>
        <c:axId val="40278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89880"/>
        <c:crosses val="autoZero"/>
        <c:auto val="1"/>
        <c:lblOffset val="100"/>
        <c:baseTimeUnit val="months"/>
      </c:dateAx>
      <c:valAx>
        <c:axId val="40278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8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0</c:v>
                </c:pt>
              </c:numCache>
            </c:numRef>
          </c:val>
          <c:extLst>
            <c:ext xmlns:c16="http://schemas.microsoft.com/office/drawing/2014/chart" uri="{C3380CC4-5D6E-409C-BE32-E72D297353CC}">
              <c16:uniqueId val="{00000000-509A-4090-A335-9AA9BC51D415}"/>
            </c:ext>
          </c:extLst>
        </c:ser>
        <c:dLbls>
          <c:showLegendKey val="0"/>
          <c:showVal val="0"/>
          <c:showCatName val="0"/>
          <c:showSerName val="0"/>
          <c:showPercent val="0"/>
          <c:showBubbleSize val="0"/>
        </c:dLbls>
        <c:gapWidth val="219"/>
        <c:overlap val="-27"/>
        <c:axId val="497616496"/>
        <c:axId val="497616824"/>
      </c:barChart>
      <c:dateAx>
        <c:axId val="49761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16824"/>
        <c:crosses val="autoZero"/>
        <c:auto val="1"/>
        <c:lblOffset val="100"/>
        <c:baseTimeUnit val="months"/>
      </c:dateAx>
      <c:valAx>
        <c:axId val="49761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1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A11-4992-96BC-C860937B583F}"/>
            </c:ext>
          </c:extLst>
        </c:ser>
        <c:dLbls>
          <c:showLegendKey val="0"/>
          <c:showVal val="0"/>
          <c:showCatName val="0"/>
          <c:showSerName val="0"/>
          <c:showPercent val="0"/>
          <c:showBubbleSize val="0"/>
        </c:dLbls>
        <c:gapWidth val="219"/>
        <c:overlap val="-27"/>
        <c:axId val="497626336"/>
        <c:axId val="497625680"/>
      </c:barChart>
      <c:dateAx>
        <c:axId val="49762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25680"/>
        <c:crosses val="autoZero"/>
        <c:auto val="1"/>
        <c:lblOffset val="100"/>
        <c:baseTimeUnit val="months"/>
      </c:dateAx>
      <c:valAx>
        <c:axId val="49762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2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025-48C4-A522-7DF0E8E9000D}"/>
            </c:ext>
          </c:extLst>
        </c:ser>
        <c:dLbls>
          <c:showLegendKey val="0"/>
          <c:showVal val="0"/>
          <c:showCatName val="0"/>
          <c:showSerName val="0"/>
          <c:showPercent val="0"/>
          <c:showBubbleSize val="0"/>
        </c:dLbls>
        <c:gapWidth val="219"/>
        <c:overlap val="-27"/>
        <c:axId val="497594192"/>
        <c:axId val="497594520"/>
      </c:barChart>
      <c:catAx>
        <c:axId val="49759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94520"/>
        <c:crosses val="autoZero"/>
        <c:auto val="1"/>
        <c:lblAlgn val="ctr"/>
        <c:lblOffset val="100"/>
        <c:noMultiLvlLbl val="0"/>
      </c:catAx>
      <c:valAx>
        <c:axId val="49759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9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20</c:v>
                </c:pt>
              </c:numCache>
            </c:numRef>
          </c:val>
          <c:extLst>
            <c:ext xmlns:c16="http://schemas.microsoft.com/office/drawing/2014/chart" uri="{C3380CC4-5D6E-409C-BE32-E72D297353CC}">
              <c16:uniqueId val="{00000000-3CA8-4054-BF91-98E38E60CE13}"/>
            </c:ext>
          </c:extLst>
        </c:ser>
        <c:dLbls>
          <c:showLegendKey val="0"/>
          <c:showVal val="0"/>
          <c:showCatName val="0"/>
          <c:showSerName val="0"/>
          <c:showPercent val="0"/>
          <c:showBubbleSize val="0"/>
        </c:dLbls>
        <c:gapWidth val="219"/>
        <c:overlap val="-27"/>
        <c:axId val="503086704"/>
        <c:axId val="503079488"/>
      </c:barChart>
      <c:dateAx>
        <c:axId val="50308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79488"/>
        <c:crosses val="autoZero"/>
        <c:auto val="1"/>
        <c:lblOffset val="100"/>
        <c:baseTimeUnit val="months"/>
      </c:dateAx>
      <c:valAx>
        <c:axId val="50307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8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2025-01</c:v>
                </c:pt>
                <c:pt idx="1">
                  <c:v>2025-02</c:v>
                </c:pt>
                <c:pt idx="2">
                  <c:v>2025-03</c:v>
                </c:pt>
                <c:pt idx="3">
                  <c:v>2025-04</c:v>
                </c:pt>
              </c:strCache>
            </c:strRef>
          </c:cat>
          <c:val>
            <c:numRef>
              <c:f>Sheet1!$B$2:$B$5</c:f>
              <c:numCache>
                <c:formatCode>General</c:formatCode>
                <c:ptCount val="4"/>
                <c:pt idx="0">
                  <c:v>30</c:v>
                </c:pt>
                <c:pt idx="1">
                  <c:v>45</c:v>
                </c:pt>
                <c:pt idx="2">
                  <c:v>42</c:v>
                </c:pt>
                <c:pt idx="3">
                  <c:v>37</c:v>
                </c:pt>
              </c:numCache>
            </c:numRef>
          </c:val>
          <c:extLst>
            <c:ext xmlns:c16="http://schemas.microsoft.com/office/drawing/2014/chart" uri="{C3380CC4-5D6E-409C-BE32-E72D297353CC}">
              <c16:uniqueId val="{00000000-C315-47A1-A190-2BA99A115FF8}"/>
            </c:ext>
          </c:extLst>
        </c:ser>
        <c:dLbls>
          <c:showLegendKey val="0"/>
          <c:showVal val="0"/>
          <c:showCatName val="0"/>
          <c:showSerName val="0"/>
          <c:showPercent val="0"/>
          <c:showBubbleSize val="0"/>
        </c:dLbls>
        <c:gapWidth val="219"/>
        <c:overlap val="-27"/>
        <c:axId val="503081456"/>
        <c:axId val="503084080"/>
      </c:barChart>
      <c:catAx>
        <c:axId val="50308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84080"/>
        <c:crosses val="autoZero"/>
        <c:auto val="1"/>
        <c:lblAlgn val="ctr"/>
        <c:lblOffset val="100"/>
        <c:noMultiLvlLbl val="0"/>
      </c:catAx>
      <c:valAx>
        <c:axId val="50308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8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2025-01</c:v>
                </c:pt>
                <c:pt idx="1">
                  <c:v>2025-02</c:v>
                </c:pt>
                <c:pt idx="2">
                  <c:v>2025-03</c:v>
                </c:pt>
                <c:pt idx="3">
                  <c:v>2025-04</c:v>
                </c:pt>
              </c:strCache>
            </c:strRef>
          </c:cat>
          <c:val>
            <c:numRef>
              <c:f>Sheet1!$B$2:$B$5</c:f>
              <c:numCache>
                <c:formatCode>General</c:formatCode>
                <c:ptCount val="4"/>
                <c:pt idx="0">
                  <c:v>399</c:v>
                </c:pt>
                <c:pt idx="1">
                  <c:v>545</c:v>
                </c:pt>
                <c:pt idx="2">
                  <c:v>547</c:v>
                </c:pt>
                <c:pt idx="3">
                  <c:v>37</c:v>
                </c:pt>
              </c:numCache>
            </c:numRef>
          </c:val>
          <c:extLst>
            <c:ext xmlns:c16="http://schemas.microsoft.com/office/drawing/2014/chart" uri="{C3380CC4-5D6E-409C-BE32-E72D297353CC}">
              <c16:uniqueId val="{00000000-4CAC-435A-946B-1B6AB2B636C2}"/>
            </c:ext>
          </c:extLst>
        </c:ser>
        <c:dLbls>
          <c:showLegendKey val="0"/>
          <c:showVal val="0"/>
          <c:showCatName val="0"/>
          <c:showSerName val="0"/>
          <c:showPercent val="0"/>
          <c:showBubbleSize val="0"/>
        </c:dLbls>
        <c:gapWidth val="219"/>
        <c:overlap val="-27"/>
        <c:axId val="503089984"/>
        <c:axId val="503090640"/>
      </c:barChart>
      <c:catAx>
        <c:axId val="50308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90640"/>
        <c:crosses val="autoZero"/>
        <c:auto val="1"/>
        <c:lblAlgn val="ctr"/>
        <c:lblOffset val="100"/>
        <c:noMultiLvlLbl val="0"/>
      </c:catAx>
      <c:valAx>
        <c:axId val="50309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8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1180</c:v>
                </c:pt>
              </c:numCache>
            </c:numRef>
          </c:val>
          <c:extLst>
            <c:ext xmlns:c16="http://schemas.microsoft.com/office/drawing/2014/chart" uri="{C3380CC4-5D6E-409C-BE32-E72D297353CC}">
              <c16:uniqueId val="{00000000-1557-449A-9D7B-3C00E6B84163}"/>
            </c:ext>
          </c:extLst>
        </c:ser>
        <c:dLbls>
          <c:showLegendKey val="0"/>
          <c:showVal val="0"/>
          <c:showCatName val="0"/>
          <c:showSerName val="0"/>
          <c:showPercent val="0"/>
          <c:showBubbleSize val="0"/>
        </c:dLbls>
        <c:gapWidth val="219"/>
        <c:overlap val="-27"/>
        <c:axId val="503061776"/>
        <c:axId val="503061448"/>
      </c:barChart>
      <c:catAx>
        <c:axId val="50306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61448"/>
        <c:crosses val="autoZero"/>
        <c:auto val="1"/>
        <c:lblAlgn val="ctr"/>
        <c:lblOffset val="100"/>
        <c:noMultiLvlLbl val="0"/>
      </c:catAx>
      <c:valAx>
        <c:axId val="50306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6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0</c:v>
                </c:pt>
              </c:numCache>
            </c:numRef>
          </c:val>
          <c:extLst>
            <c:ext xmlns:c16="http://schemas.microsoft.com/office/drawing/2014/chart" uri="{C3380CC4-5D6E-409C-BE32-E72D297353CC}">
              <c16:uniqueId val="{00000000-1AE0-4CC2-8546-B1604329283F}"/>
            </c:ext>
          </c:extLst>
        </c:ser>
        <c:dLbls>
          <c:showLegendKey val="0"/>
          <c:showVal val="0"/>
          <c:showCatName val="0"/>
          <c:showSerName val="0"/>
          <c:showPercent val="0"/>
          <c:showBubbleSize val="0"/>
        </c:dLbls>
        <c:gapWidth val="219"/>
        <c:overlap val="-27"/>
        <c:axId val="499689968"/>
        <c:axId val="499697184"/>
      </c:barChart>
      <c:dateAx>
        <c:axId val="49968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97184"/>
        <c:crosses val="autoZero"/>
        <c:auto val="1"/>
        <c:lblOffset val="100"/>
        <c:baseTimeUnit val="months"/>
      </c:dateAx>
      <c:valAx>
        <c:axId val="49969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8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51A-4DF4-9738-F91E00B31F4C}"/>
            </c:ext>
          </c:extLst>
        </c:ser>
        <c:dLbls>
          <c:showLegendKey val="0"/>
          <c:showVal val="0"/>
          <c:showCatName val="0"/>
          <c:showSerName val="0"/>
          <c:showPercent val="0"/>
          <c:showBubbleSize val="0"/>
        </c:dLbls>
        <c:gapWidth val="219"/>
        <c:overlap val="-27"/>
        <c:axId val="499698496"/>
        <c:axId val="499698824"/>
      </c:barChart>
      <c:dateAx>
        <c:axId val="49969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98824"/>
        <c:crosses val="autoZero"/>
        <c:auto val="1"/>
        <c:lblOffset val="100"/>
        <c:baseTimeUnit val="months"/>
      </c:dateAx>
      <c:valAx>
        <c:axId val="49969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9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F20-4B21-B470-0E9C357134DF}"/>
            </c:ext>
          </c:extLst>
        </c:ser>
        <c:dLbls>
          <c:showLegendKey val="0"/>
          <c:showVal val="0"/>
          <c:showCatName val="0"/>
          <c:showSerName val="0"/>
          <c:showPercent val="0"/>
          <c:showBubbleSize val="0"/>
        </c:dLbls>
        <c:gapWidth val="219"/>
        <c:overlap val="-27"/>
        <c:axId val="497619448"/>
        <c:axId val="497617480"/>
      </c:barChart>
      <c:catAx>
        <c:axId val="49761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17480"/>
        <c:crosses val="autoZero"/>
        <c:auto val="1"/>
        <c:lblAlgn val="ctr"/>
        <c:lblOffset val="100"/>
        <c:noMultiLvlLbl val="0"/>
      </c:catAx>
      <c:valAx>
        <c:axId val="49761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1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numCache>
            </c:numRef>
          </c:val>
          <c:extLst>
            <c:ext xmlns:c16="http://schemas.microsoft.com/office/drawing/2014/chart" uri="{C3380CC4-5D6E-409C-BE32-E72D297353CC}">
              <c16:uniqueId val="{00000000-8D37-4763-9632-22BAB9AF2FD9}"/>
            </c:ext>
          </c:extLst>
        </c:ser>
        <c:dLbls>
          <c:showLegendKey val="0"/>
          <c:showVal val="0"/>
          <c:showCatName val="0"/>
          <c:showSerName val="0"/>
          <c:showPercent val="0"/>
          <c:showBubbleSize val="0"/>
        </c:dLbls>
        <c:gapWidth val="219"/>
        <c:overlap val="-27"/>
        <c:axId val="507424720"/>
        <c:axId val="507429968"/>
      </c:barChart>
      <c:dateAx>
        <c:axId val="50742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29968"/>
        <c:crosses val="autoZero"/>
        <c:auto val="1"/>
        <c:lblOffset val="100"/>
        <c:baseTimeUnit val="months"/>
      </c:dateAx>
      <c:valAx>
        <c:axId val="50742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2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5E4A0-3D55-415F-BFF3-4424F0113FF8}"/>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9E806AC-F128-4EC6-B9E5-E0977C28B52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87019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E378E-EB52-41C8-BAA3-C1F69EEBA06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C31B23B-A3C1-4845-B5B9-DCCCF9EB20E4}"/>
              </a:ext>
            </a:extLst>
          </p:cNvPr>
          <p:cNvGraphicFramePr>
            <a:graphicFrameLocks noGrp="1"/>
          </p:cNvGraphicFramePr>
          <p:nvPr>
            <p:ph type="chart" sz="quarter" idx="13"/>
            <p:extLst>
              <p:ext uri="{D42A27DB-BD31-4B8C-83A1-F6EECF244321}">
                <p14:modId xmlns:p14="http://schemas.microsoft.com/office/powerpoint/2010/main" val="1301822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8FDD9-539A-4AE0-ABA5-11BAB4E6B5F4}"/>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CC839F88-F573-4EF0-BA62-F21BDECA5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912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ECDAA-B955-4064-A0E2-EF68353781FA}"/>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8D7C7358-F811-4426-9D52-55A73C7686F4}"/>
              </a:ext>
            </a:extLst>
          </p:cNvPr>
          <p:cNvGraphicFramePr>
            <a:graphicFrameLocks noGrp="1"/>
          </p:cNvGraphicFramePr>
          <p:nvPr>
            <p:ph type="tbl" sz="quarter" idx="13"/>
            <p:extLst>
              <p:ext uri="{D42A27DB-BD31-4B8C-83A1-F6EECF244321}">
                <p14:modId xmlns:p14="http://schemas.microsoft.com/office/powerpoint/2010/main" val="319646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18118470"/>
                    </a:ext>
                  </a:extLst>
                </a:gridCol>
                <a:gridCol w="905256">
                  <a:extLst>
                    <a:ext uri="{9D8B030D-6E8A-4147-A177-3AD203B41FA5}">
                      <a16:colId xmlns:a16="http://schemas.microsoft.com/office/drawing/2014/main" val="1833900981"/>
                    </a:ext>
                  </a:extLst>
                </a:gridCol>
                <a:gridCol w="905256">
                  <a:extLst>
                    <a:ext uri="{9D8B030D-6E8A-4147-A177-3AD203B41FA5}">
                      <a16:colId xmlns:a16="http://schemas.microsoft.com/office/drawing/2014/main" val="2656277310"/>
                    </a:ext>
                  </a:extLst>
                </a:gridCol>
                <a:gridCol w="905256">
                  <a:extLst>
                    <a:ext uri="{9D8B030D-6E8A-4147-A177-3AD203B41FA5}">
                      <a16:colId xmlns:a16="http://schemas.microsoft.com/office/drawing/2014/main" val="3263909786"/>
                    </a:ext>
                  </a:extLst>
                </a:gridCol>
                <a:gridCol w="905256">
                  <a:extLst>
                    <a:ext uri="{9D8B030D-6E8A-4147-A177-3AD203B41FA5}">
                      <a16:colId xmlns:a16="http://schemas.microsoft.com/office/drawing/2014/main" val="3779472519"/>
                    </a:ext>
                  </a:extLst>
                </a:gridCol>
                <a:gridCol w="905256">
                  <a:extLst>
                    <a:ext uri="{9D8B030D-6E8A-4147-A177-3AD203B41FA5}">
                      <a16:colId xmlns:a16="http://schemas.microsoft.com/office/drawing/2014/main" val="1424499168"/>
                    </a:ext>
                  </a:extLst>
                </a:gridCol>
                <a:gridCol w="905256">
                  <a:extLst>
                    <a:ext uri="{9D8B030D-6E8A-4147-A177-3AD203B41FA5}">
                      <a16:colId xmlns:a16="http://schemas.microsoft.com/office/drawing/2014/main" val="2143515324"/>
                    </a:ext>
                  </a:extLst>
                </a:gridCol>
                <a:gridCol w="905256">
                  <a:extLst>
                    <a:ext uri="{9D8B030D-6E8A-4147-A177-3AD203B41FA5}">
                      <a16:colId xmlns:a16="http://schemas.microsoft.com/office/drawing/2014/main" val="1839728249"/>
                    </a:ext>
                  </a:extLst>
                </a:gridCol>
                <a:gridCol w="905256">
                  <a:extLst>
                    <a:ext uri="{9D8B030D-6E8A-4147-A177-3AD203B41FA5}">
                      <a16:colId xmlns:a16="http://schemas.microsoft.com/office/drawing/2014/main" val="8253607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6695809"/>
                  </a:ext>
                </a:extLst>
              </a:tr>
              <a:tr h="370840">
                <a:tc>
                  <a:txBody>
                    <a:bodyPr/>
                    <a:lstStyle/>
                    <a:p>
                      <a:r>
                        <a:rPr lang="en-US" sz="1000"/>
                        <a:t>503</a:t>
                      </a:r>
                    </a:p>
                  </a:txBody>
                  <a:tcPr/>
                </a:tc>
                <a:tc>
                  <a:txBody>
                    <a:bodyPr/>
                    <a:lstStyle/>
                    <a:p>
                      <a:r>
                        <a:rPr lang="en-US" sz="1000"/>
                        <a:t>2</a:t>
                      </a:r>
                    </a:p>
                  </a:txBody>
                  <a:tcPr/>
                </a:tc>
                <a:tc>
                  <a:txBody>
                    <a:bodyPr/>
                    <a:lstStyle/>
                    <a:p>
                      <a:r>
                        <a:rPr lang="en-US" sz="1000"/>
                        <a:t>13</a:t>
                      </a:r>
                    </a:p>
                  </a:txBody>
                  <a:tcPr/>
                </a:tc>
                <a:tc>
                  <a:txBody>
                    <a:bodyPr/>
                    <a:lstStyle/>
                    <a:p>
                      <a:r>
                        <a:rPr lang="en-US" sz="1000"/>
                        <a:t>37</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0.5976 %</a:t>
                      </a:r>
                    </a:p>
                  </a:txBody>
                  <a:tcPr/>
                </a:tc>
                <a:tc>
                  <a:txBody>
                    <a:bodyPr/>
                    <a:lstStyle/>
                    <a:p>
                      <a:r>
                        <a:rPr lang="en-US" sz="1000"/>
                        <a:t>0.0 %</a:t>
                      </a:r>
                    </a:p>
                  </a:txBody>
                  <a:tcPr/>
                </a:tc>
                <a:extLst>
                  <a:ext uri="{0D108BD9-81ED-4DB2-BD59-A6C34878D82A}">
                    <a16:rowId xmlns:a16="http://schemas.microsoft.com/office/drawing/2014/main" val="1493818688"/>
                  </a:ext>
                </a:extLst>
              </a:tr>
            </a:tbl>
          </a:graphicData>
        </a:graphic>
      </p:graphicFrame>
      <p:sp>
        <p:nvSpPr>
          <p:cNvPr id="4" name="Text Placeholder 3">
            <a:extLst>
              <a:ext uri="{FF2B5EF4-FFF2-40B4-BE49-F238E27FC236}">
                <a16:creationId xmlns:a16="http://schemas.microsoft.com/office/drawing/2014/main" id="{2A0BB26B-6F14-4703-99AB-CC5306B9D3E6}"/>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134023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41B0E-49C2-459F-912C-50FD71A2AACC}"/>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79B45138-844E-4551-8FB7-5D81F07C8098}"/>
              </a:ext>
            </a:extLst>
          </p:cNvPr>
          <p:cNvGraphicFramePr>
            <a:graphicFrameLocks noGrp="1"/>
          </p:cNvGraphicFramePr>
          <p:nvPr>
            <p:ph type="chart" sz="quarter" idx="13"/>
            <p:extLst>
              <p:ext uri="{D42A27DB-BD31-4B8C-83A1-F6EECF244321}">
                <p14:modId xmlns:p14="http://schemas.microsoft.com/office/powerpoint/2010/main" val="1500597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D538C7-5CA7-47F1-A423-0CC0FED37AD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5B184EC-DEB6-45E4-A580-3B7BFD9AA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409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06A0-D088-47BF-9B5A-D4CD0D21595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04A78D98-1517-4F91-8302-E04115AF13A1}"/>
              </a:ext>
            </a:extLst>
          </p:cNvPr>
          <p:cNvGraphicFramePr>
            <a:graphicFrameLocks noGrp="1"/>
          </p:cNvGraphicFramePr>
          <p:nvPr>
            <p:ph type="chart" sz="quarter" idx="13"/>
            <p:extLst>
              <p:ext uri="{D42A27DB-BD31-4B8C-83A1-F6EECF244321}">
                <p14:modId xmlns:p14="http://schemas.microsoft.com/office/powerpoint/2010/main" val="1748258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9F458C-5E19-4D92-B137-607B93AAF6A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A7D41A8-80F5-409E-BE29-46F5A0B041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04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9F7C7-F56D-46FF-A732-D24B15D43F9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0996BACF-0B62-41DB-A8A0-54D583B6D676}"/>
              </a:ext>
            </a:extLst>
          </p:cNvPr>
          <p:cNvGraphicFramePr>
            <a:graphicFrameLocks noGrp="1"/>
          </p:cNvGraphicFramePr>
          <p:nvPr>
            <p:ph type="chart" sz="quarter" idx="13"/>
            <p:extLst>
              <p:ext uri="{D42A27DB-BD31-4B8C-83A1-F6EECF244321}">
                <p14:modId xmlns:p14="http://schemas.microsoft.com/office/powerpoint/2010/main" val="3795844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1C1848-286C-428F-B44D-8A3390F48B1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615C871-34F3-4537-9F8D-835D8C4CBC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85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2BBAA-3008-44E3-A774-0ED7E0D29031}"/>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26F75AB-817C-4C04-B01A-9F9FAAABE4D2}"/>
              </a:ext>
            </a:extLst>
          </p:cNvPr>
          <p:cNvGraphicFramePr>
            <a:graphicFrameLocks noGrp="1"/>
          </p:cNvGraphicFramePr>
          <p:nvPr>
            <p:ph type="chart" sz="quarter" idx="13"/>
            <p:extLst>
              <p:ext uri="{D42A27DB-BD31-4B8C-83A1-F6EECF244321}">
                <p14:modId xmlns:p14="http://schemas.microsoft.com/office/powerpoint/2010/main" val="1421101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7F4B0-E03A-46DA-8A1F-FFEADCDA648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32CD039-F905-435D-A314-7A09B97C04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74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605BE-643D-439F-A91F-470AEC828CA9}"/>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3916EC8B-0A89-4A59-9AC0-525C0F6943FA}"/>
              </a:ext>
            </a:extLst>
          </p:cNvPr>
          <p:cNvGraphicFramePr>
            <a:graphicFrameLocks noGrp="1"/>
          </p:cNvGraphicFramePr>
          <p:nvPr>
            <p:ph type="tbl" sz="quarter" idx="13"/>
            <p:extLst>
              <p:ext uri="{D42A27DB-BD31-4B8C-83A1-F6EECF244321}">
                <p14:modId xmlns:p14="http://schemas.microsoft.com/office/powerpoint/2010/main" val="203014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4279763"/>
                    </a:ext>
                  </a:extLst>
                </a:gridCol>
                <a:gridCol w="1481328">
                  <a:extLst>
                    <a:ext uri="{9D8B030D-6E8A-4147-A177-3AD203B41FA5}">
                      <a16:colId xmlns:a16="http://schemas.microsoft.com/office/drawing/2014/main" val="1829294958"/>
                    </a:ext>
                  </a:extLst>
                </a:gridCol>
                <a:gridCol w="329184">
                  <a:extLst>
                    <a:ext uri="{9D8B030D-6E8A-4147-A177-3AD203B41FA5}">
                      <a16:colId xmlns:a16="http://schemas.microsoft.com/office/drawing/2014/main" val="3591825763"/>
                    </a:ext>
                  </a:extLst>
                </a:gridCol>
                <a:gridCol w="329184">
                  <a:extLst>
                    <a:ext uri="{9D8B030D-6E8A-4147-A177-3AD203B41FA5}">
                      <a16:colId xmlns:a16="http://schemas.microsoft.com/office/drawing/2014/main" val="2436329318"/>
                    </a:ext>
                  </a:extLst>
                </a:gridCol>
                <a:gridCol w="329184">
                  <a:extLst>
                    <a:ext uri="{9D8B030D-6E8A-4147-A177-3AD203B41FA5}">
                      <a16:colId xmlns:a16="http://schemas.microsoft.com/office/drawing/2014/main" val="1157508794"/>
                    </a:ext>
                  </a:extLst>
                </a:gridCol>
                <a:gridCol w="329184">
                  <a:extLst>
                    <a:ext uri="{9D8B030D-6E8A-4147-A177-3AD203B41FA5}">
                      <a16:colId xmlns:a16="http://schemas.microsoft.com/office/drawing/2014/main" val="1592549180"/>
                    </a:ext>
                  </a:extLst>
                </a:gridCol>
                <a:gridCol w="329184">
                  <a:extLst>
                    <a:ext uri="{9D8B030D-6E8A-4147-A177-3AD203B41FA5}">
                      <a16:colId xmlns:a16="http://schemas.microsoft.com/office/drawing/2014/main" val="2232443703"/>
                    </a:ext>
                  </a:extLst>
                </a:gridCol>
                <a:gridCol w="329184">
                  <a:extLst>
                    <a:ext uri="{9D8B030D-6E8A-4147-A177-3AD203B41FA5}">
                      <a16:colId xmlns:a16="http://schemas.microsoft.com/office/drawing/2014/main" val="2435453067"/>
                    </a:ext>
                  </a:extLst>
                </a:gridCol>
                <a:gridCol w="329184">
                  <a:extLst>
                    <a:ext uri="{9D8B030D-6E8A-4147-A177-3AD203B41FA5}">
                      <a16:colId xmlns:a16="http://schemas.microsoft.com/office/drawing/2014/main" val="2240570492"/>
                    </a:ext>
                  </a:extLst>
                </a:gridCol>
                <a:gridCol w="329184">
                  <a:extLst>
                    <a:ext uri="{9D8B030D-6E8A-4147-A177-3AD203B41FA5}">
                      <a16:colId xmlns:a16="http://schemas.microsoft.com/office/drawing/2014/main" val="2485186430"/>
                    </a:ext>
                  </a:extLst>
                </a:gridCol>
                <a:gridCol w="329184">
                  <a:extLst>
                    <a:ext uri="{9D8B030D-6E8A-4147-A177-3AD203B41FA5}">
                      <a16:colId xmlns:a16="http://schemas.microsoft.com/office/drawing/2014/main" val="2920898587"/>
                    </a:ext>
                  </a:extLst>
                </a:gridCol>
                <a:gridCol w="329184">
                  <a:extLst>
                    <a:ext uri="{9D8B030D-6E8A-4147-A177-3AD203B41FA5}">
                      <a16:colId xmlns:a16="http://schemas.microsoft.com/office/drawing/2014/main" val="495041158"/>
                    </a:ext>
                  </a:extLst>
                </a:gridCol>
                <a:gridCol w="329184">
                  <a:extLst>
                    <a:ext uri="{9D8B030D-6E8A-4147-A177-3AD203B41FA5}">
                      <a16:colId xmlns:a16="http://schemas.microsoft.com/office/drawing/2014/main" val="1949368221"/>
                    </a:ext>
                  </a:extLst>
                </a:gridCol>
                <a:gridCol w="329184">
                  <a:extLst>
                    <a:ext uri="{9D8B030D-6E8A-4147-A177-3AD203B41FA5}">
                      <a16:colId xmlns:a16="http://schemas.microsoft.com/office/drawing/2014/main" val="890250376"/>
                    </a:ext>
                  </a:extLst>
                </a:gridCol>
                <a:gridCol w="329184">
                  <a:extLst>
                    <a:ext uri="{9D8B030D-6E8A-4147-A177-3AD203B41FA5}">
                      <a16:colId xmlns:a16="http://schemas.microsoft.com/office/drawing/2014/main" val="2667602208"/>
                    </a:ext>
                  </a:extLst>
                </a:gridCol>
                <a:gridCol w="329184">
                  <a:extLst>
                    <a:ext uri="{9D8B030D-6E8A-4147-A177-3AD203B41FA5}">
                      <a16:colId xmlns:a16="http://schemas.microsoft.com/office/drawing/2014/main" val="910617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13045621"/>
                  </a:ext>
                </a:extLst>
              </a:tr>
            </a:tbl>
          </a:graphicData>
        </a:graphic>
      </p:graphicFrame>
      <p:sp>
        <p:nvSpPr>
          <p:cNvPr id="4" name="Text Placeholder 3">
            <a:extLst>
              <a:ext uri="{FF2B5EF4-FFF2-40B4-BE49-F238E27FC236}">
                <a16:creationId xmlns:a16="http://schemas.microsoft.com/office/drawing/2014/main" id="{95AC7269-24E3-4EC2-900C-D086DCC3EE87}"/>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501654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1E835-07EB-4079-AAEE-9DA1D674467A}"/>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CF67438A-3F72-4967-A37B-CD4BC1204D22}"/>
              </a:ext>
            </a:extLst>
          </p:cNvPr>
          <p:cNvGraphicFramePr>
            <a:graphicFrameLocks noGrp="1"/>
          </p:cNvGraphicFramePr>
          <p:nvPr>
            <p:ph type="tbl" sz="quarter" idx="13"/>
            <p:extLst>
              <p:ext uri="{D42A27DB-BD31-4B8C-83A1-F6EECF244321}">
                <p14:modId xmlns:p14="http://schemas.microsoft.com/office/powerpoint/2010/main" val="295572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31803161"/>
                    </a:ext>
                  </a:extLst>
                </a:gridCol>
                <a:gridCol w="1481328">
                  <a:extLst>
                    <a:ext uri="{9D8B030D-6E8A-4147-A177-3AD203B41FA5}">
                      <a16:colId xmlns:a16="http://schemas.microsoft.com/office/drawing/2014/main" val="3346714337"/>
                    </a:ext>
                  </a:extLst>
                </a:gridCol>
                <a:gridCol w="329184">
                  <a:extLst>
                    <a:ext uri="{9D8B030D-6E8A-4147-A177-3AD203B41FA5}">
                      <a16:colId xmlns:a16="http://schemas.microsoft.com/office/drawing/2014/main" val="3863663372"/>
                    </a:ext>
                  </a:extLst>
                </a:gridCol>
                <a:gridCol w="329184">
                  <a:extLst>
                    <a:ext uri="{9D8B030D-6E8A-4147-A177-3AD203B41FA5}">
                      <a16:colId xmlns:a16="http://schemas.microsoft.com/office/drawing/2014/main" val="3182154736"/>
                    </a:ext>
                  </a:extLst>
                </a:gridCol>
                <a:gridCol w="329184">
                  <a:extLst>
                    <a:ext uri="{9D8B030D-6E8A-4147-A177-3AD203B41FA5}">
                      <a16:colId xmlns:a16="http://schemas.microsoft.com/office/drawing/2014/main" val="3993607685"/>
                    </a:ext>
                  </a:extLst>
                </a:gridCol>
                <a:gridCol w="329184">
                  <a:extLst>
                    <a:ext uri="{9D8B030D-6E8A-4147-A177-3AD203B41FA5}">
                      <a16:colId xmlns:a16="http://schemas.microsoft.com/office/drawing/2014/main" val="2295888222"/>
                    </a:ext>
                  </a:extLst>
                </a:gridCol>
                <a:gridCol w="329184">
                  <a:extLst>
                    <a:ext uri="{9D8B030D-6E8A-4147-A177-3AD203B41FA5}">
                      <a16:colId xmlns:a16="http://schemas.microsoft.com/office/drawing/2014/main" val="3892371708"/>
                    </a:ext>
                  </a:extLst>
                </a:gridCol>
                <a:gridCol w="329184">
                  <a:extLst>
                    <a:ext uri="{9D8B030D-6E8A-4147-A177-3AD203B41FA5}">
                      <a16:colId xmlns:a16="http://schemas.microsoft.com/office/drawing/2014/main" val="395268349"/>
                    </a:ext>
                  </a:extLst>
                </a:gridCol>
                <a:gridCol w="329184">
                  <a:extLst>
                    <a:ext uri="{9D8B030D-6E8A-4147-A177-3AD203B41FA5}">
                      <a16:colId xmlns:a16="http://schemas.microsoft.com/office/drawing/2014/main" val="3270229473"/>
                    </a:ext>
                  </a:extLst>
                </a:gridCol>
                <a:gridCol w="329184">
                  <a:extLst>
                    <a:ext uri="{9D8B030D-6E8A-4147-A177-3AD203B41FA5}">
                      <a16:colId xmlns:a16="http://schemas.microsoft.com/office/drawing/2014/main" val="2181506761"/>
                    </a:ext>
                  </a:extLst>
                </a:gridCol>
                <a:gridCol w="329184">
                  <a:extLst>
                    <a:ext uri="{9D8B030D-6E8A-4147-A177-3AD203B41FA5}">
                      <a16:colId xmlns:a16="http://schemas.microsoft.com/office/drawing/2014/main" val="2991332088"/>
                    </a:ext>
                  </a:extLst>
                </a:gridCol>
                <a:gridCol w="329184">
                  <a:extLst>
                    <a:ext uri="{9D8B030D-6E8A-4147-A177-3AD203B41FA5}">
                      <a16:colId xmlns:a16="http://schemas.microsoft.com/office/drawing/2014/main" val="3115198962"/>
                    </a:ext>
                  </a:extLst>
                </a:gridCol>
                <a:gridCol w="329184">
                  <a:extLst>
                    <a:ext uri="{9D8B030D-6E8A-4147-A177-3AD203B41FA5}">
                      <a16:colId xmlns:a16="http://schemas.microsoft.com/office/drawing/2014/main" val="2504207416"/>
                    </a:ext>
                  </a:extLst>
                </a:gridCol>
                <a:gridCol w="329184">
                  <a:extLst>
                    <a:ext uri="{9D8B030D-6E8A-4147-A177-3AD203B41FA5}">
                      <a16:colId xmlns:a16="http://schemas.microsoft.com/office/drawing/2014/main" val="2899685809"/>
                    </a:ext>
                  </a:extLst>
                </a:gridCol>
                <a:gridCol w="329184">
                  <a:extLst>
                    <a:ext uri="{9D8B030D-6E8A-4147-A177-3AD203B41FA5}">
                      <a16:colId xmlns:a16="http://schemas.microsoft.com/office/drawing/2014/main" val="1615716083"/>
                    </a:ext>
                  </a:extLst>
                </a:gridCol>
                <a:gridCol w="329184">
                  <a:extLst>
                    <a:ext uri="{9D8B030D-6E8A-4147-A177-3AD203B41FA5}">
                      <a16:colId xmlns:a16="http://schemas.microsoft.com/office/drawing/2014/main" val="189314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601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- 2025-03-28 13:06:27</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office held a warm send-off lunch for our expatriates (expats) as they rotate to their new assignments in Tokio Marine's home office in Tokyo, Japan.
Every few years, a group of expats, and often their families, move to the U.S. and other parts of the world to work in various roles at TMA and other Group Companies. This is a great opportunity to bridge cultural gaps, expand business knowledge and operations, and more. We wish our expats the best as they embark on their next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https://quintly-eu-image-storage.s3.amazonaws.com/e33bbb9956bb05844e7317a82c09a400/b11a78526951c904b8f96c2d6a69b558.jpg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64670689"/>
                  </a:ext>
                </a:extLst>
              </a:tr>
            </a:tbl>
          </a:graphicData>
        </a:graphic>
      </p:graphicFrame>
      <p:sp>
        <p:nvSpPr>
          <p:cNvPr id="4" name="Text Placeholder 3">
            <a:extLst>
              <a:ext uri="{FF2B5EF4-FFF2-40B4-BE49-F238E27FC236}">
                <a16:creationId xmlns:a16="http://schemas.microsoft.com/office/drawing/2014/main" id="{FAE737AF-488C-4117-90D2-CF03B2ABFB1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964893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1067-1747-433B-9852-247F5A0BB5FC}"/>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0A2334D4-F8E9-43AE-813F-83BA8EFDD110}"/>
              </a:ext>
            </a:extLst>
          </p:cNvPr>
          <p:cNvGraphicFramePr>
            <a:graphicFrameLocks noGrp="1"/>
          </p:cNvGraphicFramePr>
          <p:nvPr>
            <p:ph type="tbl" sz="quarter" idx="13"/>
            <p:extLst>
              <p:ext uri="{D42A27DB-BD31-4B8C-83A1-F6EECF244321}">
                <p14:modId xmlns:p14="http://schemas.microsoft.com/office/powerpoint/2010/main" val="2576903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87124779"/>
                    </a:ext>
                  </a:extLst>
                </a:gridCol>
                <a:gridCol w="1481328">
                  <a:extLst>
                    <a:ext uri="{9D8B030D-6E8A-4147-A177-3AD203B41FA5}">
                      <a16:colId xmlns:a16="http://schemas.microsoft.com/office/drawing/2014/main" val="1348707211"/>
                    </a:ext>
                  </a:extLst>
                </a:gridCol>
                <a:gridCol w="329184">
                  <a:extLst>
                    <a:ext uri="{9D8B030D-6E8A-4147-A177-3AD203B41FA5}">
                      <a16:colId xmlns:a16="http://schemas.microsoft.com/office/drawing/2014/main" val="1913609126"/>
                    </a:ext>
                  </a:extLst>
                </a:gridCol>
                <a:gridCol w="329184">
                  <a:extLst>
                    <a:ext uri="{9D8B030D-6E8A-4147-A177-3AD203B41FA5}">
                      <a16:colId xmlns:a16="http://schemas.microsoft.com/office/drawing/2014/main" val="2881299072"/>
                    </a:ext>
                  </a:extLst>
                </a:gridCol>
                <a:gridCol w="329184">
                  <a:extLst>
                    <a:ext uri="{9D8B030D-6E8A-4147-A177-3AD203B41FA5}">
                      <a16:colId xmlns:a16="http://schemas.microsoft.com/office/drawing/2014/main" val="16666993"/>
                    </a:ext>
                  </a:extLst>
                </a:gridCol>
                <a:gridCol w="329184">
                  <a:extLst>
                    <a:ext uri="{9D8B030D-6E8A-4147-A177-3AD203B41FA5}">
                      <a16:colId xmlns:a16="http://schemas.microsoft.com/office/drawing/2014/main" val="2142491939"/>
                    </a:ext>
                  </a:extLst>
                </a:gridCol>
                <a:gridCol w="329184">
                  <a:extLst>
                    <a:ext uri="{9D8B030D-6E8A-4147-A177-3AD203B41FA5}">
                      <a16:colId xmlns:a16="http://schemas.microsoft.com/office/drawing/2014/main" val="2522086557"/>
                    </a:ext>
                  </a:extLst>
                </a:gridCol>
                <a:gridCol w="329184">
                  <a:extLst>
                    <a:ext uri="{9D8B030D-6E8A-4147-A177-3AD203B41FA5}">
                      <a16:colId xmlns:a16="http://schemas.microsoft.com/office/drawing/2014/main" val="828201365"/>
                    </a:ext>
                  </a:extLst>
                </a:gridCol>
                <a:gridCol w="329184">
                  <a:extLst>
                    <a:ext uri="{9D8B030D-6E8A-4147-A177-3AD203B41FA5}">
                      <a16:colId xmlns:a16="http://schemas.microsoft.com/office/drawing/2014/main" val="173846366"/>
                    </a:ext>
                  </a:extLst>
                </a:gridCol>
                <a:gridCol w="329184">
                  <a:extLst>
                    <a:ext uri="{9D8B030D-6E8A-4147-A177-3AD203B41FA5}">
                      <a16:colId xmlns:a16="http://schemas.microsoft.com/office/drawing/2014/main" val="612088404"/>
                    </a:ext>
                  </a:extLst>
                </a:gridCol>
                <a:gridCol w="329184">
                  <a:extLst>
                    <a:ext uri="{9D8B030D-6E8A-4147-A177-3AD203B41FA5}">
                      <a16:colId xmlns:a16="http://schemas.microsoft.com/office/drawing/2014/main" val="69426835"/>
                    </a:ext>
                  </a:extLst>
                </a:gridCol>
                <a:gridCol w="329184">
                  <a:extLst>
                    <a:ext uri="{9D8B030D-6E8A-4147-A177-3AD203B41FA5}">
                      <a16:colId xmlns:a16="http://schemas.microsoft.com/office/drawing/2014/main" val="667671302"/>
                    </a:ext>
                  </a:extLst>
                </a:gridCol>
                <a:gridCol w="329184">
                  <a:extLst>
                    <a:ext uri="{9D8B030D-6E8A-4147-A177-3AD203B41FA5}">
                      <a16:colId xmlns:a16="http://schemas.microsoft.com/office/drawing/2014/main" val="2699857705"/>
                    </a:ext>
                  </a:extLst>
                </a:gridCol>
                <a:gridCol w="329184">
                  <a:extLst>
                    <a:ext uri="{9D8B030D-6E8A-4147-A177-3AD203B41FA5}">
                      <a16:colId xmlns:a16="http://schemas.microsoft.com/office/drawing/2014/main" val="848206088"/>
                    </a:ext>
                  </a:extLst>
                </a:gridCol>
                <a:gridCol w="329184">
                  <a:extLst>
                    <a:ext uri="{9D8B030D-6E8A-4147-A177-3AD203B41FA5}">
                      <a16:colId xmlns:a16="http://schemas.microsoft.com/office/drawing/2014/main" val="3867245580"/>
                    </a:ext>
                  </a:extLst>
                </a:gridCol>
                <a:gridCol w="329184">
                  <a:extLst>
                    <a:ext uri="{9D8B030D-6E8A-4147-A177-3AD203B41FA5}">
                      <a16:colId xmlns:a16="http://schemas.microsoft.com/office/drawing/2014/main" val="1385311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261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- 2025-03-17 15:33:14</a:t>
                      </a:r>
                      <a:r>
                        <a:rPr kumimoji="0" lang="en-US" sz="1000" b="0" i="0" u="none" strike="noStrike" kern="1200" cap="none" spc="0" normalizeH="0" baseline="0" noProof="0">
                          <a:ln>
                            <a:noFill/>
                          </a:ln>
                          <a:solidFill>
                            <a:prstClr val="black"/>
                          </a:solidFill>
                          <a:effectLst/>
                          <a:uLnTx/>
                          <a:uFillTx/>
                          <a:latin typeface="Calibri"/>
                          <a:ea typeface="+mn-ea"/>
                          <a:cs typeface="+mn-cs"/>
                        </a:rPr>
                        <a:t>
 Our team members, Medalit T. and Jennifer G., had a fantastic time connecting with talented students at the California State University, Los Angeles Career Fair! We value connecting with future insurance professionals and showcasing the exciting benefits and opportunities at Tokio Marine America.
Are you a college student looking to gain hands-on experience and mentorship? Check out our 2025 summer internship program and take your first step toward an incredible career. Apply now: https://bit.ly/rotational-intern-fb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https://quintly-eu-image-storage.s3.amazonaws.com/e33bbb9956bb05844e7317a82c09a400/322800733b97d58291242ccbc17b102a.jpg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38806308"/>
                  </a:ext>
                </a:extLst>
              </a:tr>
            </a:tbl>
          </a:graphicData>
        </a:graphic>
      </p:graphicFrame>
      <p:sp>
        <p:nvSpPr>
          <p:cNvPr id="4" name="Text Placeholder 3">
            <a:extLst>
              <a:ext uri="{FF2B5EF4-FFF2-40B4-BE49-F238E27FC236}">
                <a16:creationId xmlns:a16="http://schemas.microsoft.com/office/drawing/2014/main" id="{1C3D5FC2-F803-44C9-82E8-5EB201B93FD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006863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9ACB-8AB4-423C-B453-835EDA46F2F2}"/>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937B5E9B-8BCD-4EFD-874F-1B6F8FB70ABE}"/>
              </a:ext>
            </a:extLst>
          </p:cNvPr>
          <p:cNvGraphicFramePr>
            <a:graphicFrameLocks noGrp="1"/>
          </p:cNvGraphicFramePr>
          <p:nvPr>
            <p:ph type="tbl" sz="quarter" idx="13"/>
            <p:extLst>
              <p:ext uri="{D42A27DB-BD31-4B8C-83A1-F6EECF244321}">
                <p14:modId xmlns:p14="http://schemas.microsoft.com/office/powerpoint/2010/main" val="1113435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083574"/>
                    </a:ext>
                  </a:extLst>
                </a:gridCol>
                <a:gridCol w="1481328">
                  <a:extLst>
                    <a:ext uri="{9D8B030D-6E8A-4147-A177-3AD203B41FA5}">
                      <a16:colId xmlns:a16="http://schemas.microsoft.com/office/drawing/2014/main" val="393477841"/>
                    </a:ext>
                  </a:extLst>
                </a:gridCol>
                <a:gridCol w="329184">
                  <a:extLst>
                    <a:ext uri="{9D8B030D-6E8A-4147-A177-3AD203B41FA5}">
                      <a16:colId xmlns:a16="http://schemas.microsoft.com/office/drawing/2014/main" val="1520572789"/>
                    </a:ext>
                  </a:extLst>
                </a:gridCol>
                <a:gridCol w="329184">
                  <a:extLst>
                    <a:ext uri="{9D8B030D-6E8A-4147-A177-3AD203B41FA5}">
                      <a16:colId xmlns:a16="http://schemas.microsoft.com/office/drawing/2014/main" val="4013755623"/>
                    </a:ext>
                  </a:extLst>
                </a:gridCol>
                <a:gridCol w="329184">
                  <a:extLst>
                    <a:ext uri="{9D8B030D-6E8A-4147-A177-3AD203B41FA5}">
                      <a16:colId xmlns:a16="http://schemas.microsoft.com/office/drawing/2014/main" val="3560928888"/>
                    </a:ext>
                  </a:extLst>
                </a:gridCol>
                <a:gridCol w="329184">
                  <a:extLst>
                    <a:ext uri="{9D8B030D-6E8A-4147-A177-3AD203B41FA5}">
                      <a16:colId xmlns:a16="http://schemas.microsoft.com/office/drawing/2014/main" val="1020609896"/>
                    </a:ext>
                  </a:extLst>
                </a:gridCol>
                <a:gridCol w="329184">
                  <a:extLst>
                    <a:ext uri="{9D8B030D-6E8A-4147-A177-3AD203B41FA5}">
                      <a16:colId xmlns:a16="http://schemas.microsoft.com/office/drawing/2014/main" val="3169415059"/>
                    </a:ext>
                  </a:extLst>
                </a:gridCol>
                <a:gridCol w="329184">
                  <a:extLst>
                    <a:ext uri="{9D8B030D-6E8A-4147-A177-3AD203B41FA5}">
                      <a16:colId xmlns:a16="http://schemas.microsoft.com/office/drawing/2014/main" val="3997701732"/>
                    </a:ext>
                  </a:extLst>
                </a:gridCol>
                <a:gridCol w="329184">
                  <a:extLst>
                    <a:ext uri="{9D8B030D-6E8A-4147-A177-3AD203B41FA5}">
                      <a16:colId xmlns:a16="http://schemas.microsoft.com/office/drawing/2014/main" val="672486413"/>
                    </a:ext>
                  </a:extLst>
                </a:gridCol>
                <a:gridCol w="329184">
                  <a:extLst>
                    <a:ext uri="{9D8B030D-6E8A-4147-A177-3AD203B41FA5}">
                      <a16:colId xmlns:a16="http://schemas.microsoft.com/office/drawing/2014/main" val="1598769675"/>
                    </a:ext>
                  </a:extLst>
                </a:gridCol>
                <a:gridCol w="329184">
                  <a:extLst>
                    <a:ext uri="{9D8B030D-6E8A-4147-A177-3AD203B41FA5}">
                      <a16:colId xmlns:a16="http://schemas.microsoft.com/office/drawing/2014/main" val="3693786651"/>
                    </a:ext>
                  </a:extLst>
                </a:gridCol>
                <a:gridCol w="329184">
                  <a:extLst>
                    <a:ext uri="{9D8B030D-6E8A-4147-A177-3AD203B41FA5}">
                      <a16:colId xmlns:a16="http://schemas.microsoft.com/office/drawing/2014/main" val="3150984645"/>
                    </a:ext>
                  </a:extLst>
                </a:gridCol>
                <a:gridCol w="329184">
                  <a:extLst>
                    <a:ext uri="{9D8B030D-6E8A-4147-A177-3AD203B41FA5}">
                      <a16:colId xmlns:a16="http://schemas.microsoft.com/office/drawing/2014/main" val="3418711146"/>
                    </a:ext>
                  </a:extLst>
                </a:gridCol>
                <a:gridCol w="329184">
                  <a:extLst>
                    <a:ext uri="{9D8B030D-6E8A-4147-A177-3AD203B41FA5}">
                      <a16:colId xmlns:a16="http://schemas.microsoft.com/office/drawing/2014/main" val="207625107"/>
                    </a:ext>
                  </a:extLst>
                </a:gridCol>
                <a:gridCol w="329184">
                  <a:extLst>
                    <a:ext uri="{9D8B030D-6E8A-4147-A177-3AD203B41FA5}">
                      <a16:colId xmlns:a16="http://schemas.microsoft.com/office/drawing/2014/main" val="489352410"/>
                    </a:ext>
                  </a:extLst>
                </a:gridCol>
                <a:gridCol w="329184">
                  <a:extLst>
                    <a:ext uri="{9D8B030D-6E8A-4147-A177-3AD203B41FA5}">
                      <a16:colId xmlns:a16="http://schemas.microsoft.com/office/drawing/2014/main" val="4036580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83041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- 2025-03-31 15:35:11</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enjoyed a special treat in support of Doctors Without Borders, our March Charity of the Month. Our employees were treated to frozen yogurt, picked their own potted succulents, and made donations.
Thank you to everyone who participated and donated to @doctMédecins Sans Frontières / MSF! With our support, this incredible organization can continue to provide crucial life-saving care for vulnerable populations around the world.
Learn how you can help those affected by recent devastation and loss: www.doctorswithoutborders.org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https://quintly-eu-image-storage.s3.amazonaws.com/e33bbb9956bb05844e7317a82c09a400/541a9bfc019b220beddcb9a6f3af91c8.jpg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05377294"/>
                  </a:ext>
                </a:extLst>
              </a:tr>
            </a:tbl>
          </a:graphicData>
        </a:graphic>
      </p:graphicFrame>
      <p:sp>
        <p:nvSpPr>
          <p:cNvPr id="4" name="Text Placeholder 3">
            <a:extLst>
              <a:ext uri="{FF2B5EF4-FFF2-40B4-BE49-F238E27FC236}">
                <a16:creationId xmlns:a16="http://schemas.microsoft.com/office/drawing/2014/main" id="{A8D16976-1EEA-41CB-884D-96DC8F6A466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47130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36CC-60DC-47EF-9DD8-F74A96540C10}"/>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12AFE2C2-FA0A-459D-9DBB-4A0B47157B54}"/>
              </a:ext>
            </a:extLst>
          </p:cNvPr>
          <p:cNvGraphicFramePr>
            <a:graphicFrameLocks noGrp="1"/>
          </p:cNvGraphicFramePr>
          <p:nvPr>
            <p:ph type="tbl" sz="quarter" idx="13"/>
            <p:extLst>
              <p:ext uri="{D42A27DB-BD31-4B8C-83A1-F6EECF244321}">
                <p14:modId xmlns:p14="http://schemas.microsoft.com/office/powerpoint/2010/main" val="279670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23283038"/>
                    </a:ext>
                  </a:extLst>
                </a:gridCol>
                <a:gridCol w="576072">
                  <a:extLst>
                    <a:ext uri="{9D8B030D-6E8A-4147-A177-3AD203B41FA5}">
                      <a16:colId xmlns:a16="http://schemas.microsoft.com/office/drawing/2014/main" val="68410212"/>
                    </a:ext>
                  </a:extLst>
                </a:gridCol>
                <a:gridCol w="576072">
                  <a:extLst>
                    <a:ext uri="{9D8B030D-6E8A-4147-A177-3AD203B41FA5}">
                      <a16:colId xmlns:a16="http://schemas.microsoft.com/office/drawing/2014/main" val="2257874885"/>
                    </a:ext>
                  </a:extLst>
                </a:gridCol>
                <a:gridCol w="576072">
                  <a:extLst>
                    <a:ext uri="{9D8B030D-6E8A-4147-A177-3AD203B41FA5}">
                      <a16:colId xmlns:a16="http://schemas.microsoft.com/office/drawing/2014/main" val="3761843099"/>
                    </a:ext>
                  </a:extLst>
                </a:gridCol>
                <a:gridCol w="576072">
                  <a:extLst>
                    <a:ext uri="{9D8B030D-6E8A-4147-A177-3AD203B41FA5}">
                      <a16:colId xmlns:a16="http://schemas.microsoft.com/office/drawing/2014/main" val="2195851351"/>
                    </a:ext>
                  </a:extLst>
                </a:gridCol>
                <a:gridCol w="576072">
                  <a:extLst>
                    <a:ext uri="{9D8B030D-6E8A-4147-A177-3AD203B41FA5}">
                      <a16:colId xmlns:a16="http://schemas.microsoft.com/office/drawing/2014/main" val="4157898415"/>
                    </a:ext>
                  </a:extLst>
                </a:gridCol>
                <a:gridCol w="576072">
                  <a:extLst>
                    <a:ext uri="{9D8B030D-6E8A-4147-A177-3AD203B41FA5}">
                      <a16:colId xmlns:a16="http://schemas.microsoft.com/office/drawing/2014/main" val="4035013324"/>
                    </a:ext>
                  </a:extLst>
                </a:gridCol>
                <a:gridCol w="576072">
                  <a:extLst>
                    <a:ext uri="{9D8B030D-6E8A-4147-A177-3AD203B41FA5}">
                      <a16:colId xmlns:a16="http://schemas.microsoft.com/office/drawing/2014/main" val="4219233674"/>
                    </a:ext>
                  </a:extLst>
                </a:gridCol>
                <a:gridCol w="576072">
                  <a:extLst>
                    <a:ext uri="{9D8B030D-6E8A-4147-A177-3AD203B41FA5}">
                      <a16:colId xmlns:a16="http://schemas.microsoft.com/office/drawing/2014/main" val="2722205339"/>
                    </a:ext>
                  </a:extLst>
                </a:gridCol>
                <a:gridCol w="576072">
                  <a:extLst>
                    <a:ext uri="{9D8B030D-6E8A-4147-A177-3AD203B41FA5}">
                      <a16:colId xmlns:a16="http://schemas.microsoft.com/office/drawing/2014/main" val="2423491112"/>
                    </a:ext>
                  </a:extLst>
                </a:gridCol>
                <a:gridCol w="576072">
                  <a:extLst>
                    <a:ext uri="{9D8B030D-6E8A-4147-A177-3AD203B41FA5}">
                      <a16:colId xmlns:a16="http://schemas.microsoft.com/office/drawing/2014/main" val="3107689031"/>
                    </a:ext>
                  </a:extLst>
                </a:gridCol>
                <a:gridCol w="576072">
                  <a:extLst>
                    <a:ext uri="{9D8B030D-6E8A-4147-A177-3AD203B41FA5}">
                      <a16:colId xmlns:a16="http://schemas.microsoft.com/office/drawing/2014/main" val="3297734970"/>
                    </a:ext>
                  </a:extLst>
                </a:gridCol>
                <a:gridCol w="576072">
                  <a:extLst>
                    <a:ext uri="{9D8B030D-6E8A-4147-A177-3AD203B41FA5}">
                      <a16:colId xmlns:a16="http://schemas.microsoft.com/office/drawing/2014/main" val="172278901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2163143"/>
                  </a:ext>
                </a:extLst>
              </a:tr>
              <a:tr h="370840">
                <a:tc>
                  <a:txBody>
                    <a:bodyPr/>
                    <a:lstStyle/>
                    <a:p>
                      <a:r>
                        <a:rPr lang="en-US" sz="1000"/>
                        <a:t>287</a:t>
                      </a:r>
                    </a:p>
                  </a:txBody>
                  <a:tcPr/>
                </a:tc>
                <a:tc>
                  <a:txBody>
                    <a:bodyPr/>
                    <a:lstStyle/>
                    <a:p>
                      <a:r>
                        <a:rPr lang="en-US" sz="1000"/>
                        <a:t>2</a:t>
                      </a:r>
                    </a:p>
                  </a:txBody>
                  <a:tcPr/>
                </a:tc>
                <a:tc>
                  <a:txBody>
                    <a:bodyPr/>
                    <a:lstStyle/>
                    <a:p>
                      <a:r>
                        <a:rPr lang="en-US" sz="1000"/>
                        <a:t>19</a:t>
                      </a:r>
                    </a:p>
                  </a:txBody>
                  <a:tcPr/>
                </a:tc>
                <a:tc>
                  <a:txBody>
                    <a:bodyPr/>
                    <a:lstStyle/>
                    <a:p>
                      <a:r>
                        <a:rPr lang="en-US" sz="1000"/>
                        <a:t>13</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9</a:t>
                      </a:r>
                    </a:p>
                  </a:txBody>
                  <a:tcPr/>
                </a:tc>
                <a:tc>
                  <a:txBody>
                    <a:bodyPr/>
                    <a:lstStyle/>
                    <a:p>
                      <a:r>
                        <a:rPr lang="en-US" sz="1000"/>
                        <a:t>2</a:t>
                      </a:r>
                    </a:p>
                  </a:txBody>
                  <a:tcPr/>
                </a:tc>
                <a:tc>
                  <a:txBody>
                    <a:bodyPr/>
                    <a:lstStyle/>
                    <a:p>
                      <a:r>
                        <a:rPr lang="en-US" sz="1000"/>
                        <a:t>0.4303 %</a:t>
                      </a:r>
                    </a:p>
                  </a:txBody>
                  <a:tcPr/>
                </a:tc>
                <a:tc>
                  <a:txBody>
                    <a:bodyPr/>
                    <a:lstStyle/>
                    <a:p>
                      <a:r>
                        <a:rPr lang="en-US" sz="1000"/>
                        <a:t>0.0 %</a:t>
                      </a:r>
                    </a:p>
                  </a:txBody>
                  <a:tcPr/>
                </a:tc>
                <a:extLst>
                  <a:ext uri="{0D108BD9-81ED-4DB2-BD59-A6C34878D82A}">
                    <a16:rowId xmlns:a16="http://schemas.microsoft.com/office/drawing/2014/main" val="3727168797"/>
                  </a:ext>
                </a:extLst>
              </a:tr>
            </a:tbl>
          </a:graphicData>
        </a:graphic>
      </p:graphicFrame>
      <p:sp>
        <p:nvSpPr>
          <p:cNvPr id="4" name="Text Placeholder 3">
            <a:extLst>
              <a:ext uri="{FF2B5EF4-FFF2-40B4-BE49-F238E27FC236}">
                <a16:creationId xmlns:a16="http://schemas.microsoft.com/office/drawing/2014/main" id="{0E8CAC55-736B-43FC-840D-D91BCEB0FA1C}"/>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483879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16E7B-F47D-48C9-9315-414A8A2AD20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A169D97-5CAE-4529-BC14-6F104DE15695}"/>
              </a:ext>
            </a:extLst>
          </p:cNvPr>
          <p:cNvGraphicFramePr>
            <a:graphicFrameLocks noGrp="1"/>
          </p:cNvGraphicFramePr>
          <p:nvPr>
            <p:ph type="chart" sz="quarter" idx="13"/>
            <p:extLst>
              <p:ext uri="{D42A27DB-BD31-4B8C-83A1-F6EECF244321}">
                <p14:modId xmlns:p14="http://schemas.microsoft.com/office/powerpoint/2010/main" val="156259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B0E47-D22F-4375-A192-0DE9FB4DF9D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A40B147-7B8D-43C2-BF97-D9F6003261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32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11FA-8973-4DF8-A32B-85427924B80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315EFA62-1A7D-4157-8440-9A1A1DAE84C3}"/>
              </a:ext>
            </a:extLst>
          </p:cNvPr>
          <p:cNvGraphicFramePr>
            <a:graphicFrameLocks noGrp="1"/>
          </p:cNvGraphicFramePr>
          <p:nvPr>
            <p:ph type="chart" sz="quarter" idx="13"/>
            <p:extLst>
              <p:ext uri="{D42A27DB-BD31-4B8C-83A1-F6EECF244321}">
                <p14:modId xmlns:p14="http://schemas.microsoft.com/office/powerpoint/2010/main" val="3596865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D7147-FAE5-4EDD-8C20-2A46178F469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1382311-3165-45DF-8948-B08839952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729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5AFE4-06C6-4C31-A8A4-566B76E1ABDD}"/>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CC4D6953-507B-4581-B261-D2A052FC7ECD}"/>
              </a:ext>
            </a:extLst>
          </p:cNvPr>
          <p:cNvGraphicFramePr>
            <a:graphicFrameLocks noGrp="1"/>
          </p:cNvGraphicFramePr>
          <p:nvPr>
            <p:ph type="chart" sz="quarter" idx="13"/>
            <p:extLst>
              <p:ext uri="{D42A27DB-BD31-4B8C-83A1-F6EECF244321}">
                <p14:modId xmlns:p14="http://schemas.microsoft.com/office/powerpoint/2010/main" val="442256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FBEA7-1741-4BFE-A443-DDFF4CB8DCB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8D40304-676D-4A28-9A0F-EBD7A46B6C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499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948D9-BBBC-467B-B9FB-39F8DFD82EF6}"/>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CDBE47A7-976C-499E-B560-E14D412AD77F}"/>
              </a:ext>
            </a:extLst>
          </p:cNvPr>
          <p:cNvGraphicFramePr>
            <a:graphicFrameLocks noGrp="1"/>
          </p:cNvGraphicFramePr>
          <p:nvPr>
            <p:ph type="tbl" sz="quarter" idx="13"/>
            <p:extLst>
              <p:ext uri="{D42A27DB-BD31-4B8C-83A1-F6EECF244321}">
                <p14:modId xmlns:p14="http://schemas.microsoft.com/office/powerpoint/2010/main" val="1893896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51813656"/>
                    </a:ext>
                  </a:extLst>
                </a:gridCol>
                <a:gridCol w="1152144">
                  <a:extLst>
                    <a:ext uri="{9D8B030D-6E8A-4147-A177-3AD203B41FA5}">
                      <a16:colId xmlns:a16="http://schemas.microsoft.com/office/drawing/2014/main" val="2615938709"/>
                    </a:ext>
                  </a:extLst>
                </a:gridCol>
                <a:gridCol w="1152144">
                  <a:extLst>
                    <a:ext uri="{9D8B030D-6E8A-4147-A177-3AD203B41FA5}">
                      <a16:colId xmlns:a16="http://schemas.microsoft.com/office/drawing/2014/main" val="3530960524"/>
                    </a:ext>
                  </a:extLst>
                </a:gridCol>
                <a:gridCol w="1152144">
                  <a:extLst>
                    <a:ext uri="{9D8B030D-6E8A-4147-A177-3AD203B41FA5}">
                      <a16:colId xmlns:a16="http://schemas.microsoft.com/office/drawing/2014/main" val="4047473484"/>
                    </a:ext>
                  </a:extLst>
                </a:gridCol>
                <a:gridCol w="1152144">
                  <a:extLst>
                    <a:ext uri="{9D8B030D-6E8A-4147-A177-3AD203B41FA5}">
                      <a16:colId xmlns:a16="http://schemas.microsoft.com/office/drawing/2014/main" val="2725873002"/>
                    </a:ext>
                  </a:extLst>
                </a:gridCol>
                <a:gridCol w="1152144">
                  <a:extLst>
                    <a:ext uri="{9D8B030D-6E8A-4147-A177-3AD203B41FA5}">
                      <a16:colId xmlns:a16="http://schemas.microsoft.com/office/drawing/2014/main" val="289367219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69812450"/>
                  </a:ext>
                </a:extLst>
              </a:tr>
              <a:tr h="370840">
                <a:tc>
                  <a:txBody>
                    <a:bodyPr/>
                    <a:lstStyle/>
                    <a:p>
                      <a:r>
                        <a:rPr lang="en-US" sz="1000" b="1"/>
                        <a:t>@TokioMAmerica - 2025-03-19 16:17:34</a:t>
                      </a:r>
                      <a:r>
                        <a:rPr lang="en-US" sz="1000"/>
                        <a:t>
 Just like the St. John's Men's Basketball team is bringing its A-game to the big tournament, we witnessed the same winning energy among the incredible students at the St. John's University Career Fair! At Tokio Marine America, we know success comes from dedication and teamwork.</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1.4035 %</a:t>
                      </a:r>
                    </a:p>
                  </a:txBody>
                  <a:tcPr/>
                </a:tc>
                <a:extLst>
                  <a:ext uri="{0D108BD9-81ED-4DB2-BD59-A6C34878D82A}">
                    <a16:rowId xmlns:a16="http://schemas.microsoft.com/office/drawing/2014/main" val="1000706156"/>
                  </a:ext>
                </a:extLst>
              </a:tr>
              <a:tr h="370840">
                <a:tc>
                  <a:txBody>
                    <a:bodyPr/>
                    <a:lstStyle/>
                    <a:p>
                      <a:r>
                        <a:rPr lang="en-US" sz="1000" b="1"/>
                        <a:t>@TokioMAmerica - 2025-03-03 15:59:17</a:t>
                      </a:r>
                      <a:r>
                        <a:rPr lang="en-US" sz="1000"/>
                        <a:t>
 Nice to meet you - or in Japanese, we say "Yoroshiku."Our Diversity, Equity, Inclusion, &amp;amp; Belonging Council held its first Yoroshiku lunch. This lunch is an opportunity for new TMA employees to meet &amp;amp; connect with colleagues from different departments &amp;amp; learn about our culture. https://t.co/Gp5AxtRI3h</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1.0490 %</a:t>
                      </a:r>
                    </a:p>
                  </a:txBody>
                  <a:tcPr/>
                </a:tc>
                <a:extLst>
                  <a:ext uri="{0D108BD9-81ED-4DB2-BD59-A6C34878D82A}">
                    <a16:rowId xmlns:a16="http://schemas.microsoft.com/office/drawing/2014/main" val="2726945522"/>
                  </a:ext>
                </a:extLst>
              </a:tr>
              <a:tr h="370840">
                <a:tc>
                  <a:txBody>
                    <a:bodyPr/>
                    <a:lstStyle/>
                    <a:p>
                      <a:r>
                        <a:rPr lang="en-US" sz="1000" b="1"/>
                        <a:t>@TokioMAmerica - 2025-03-21 13:42:56</a:t>
                      </a:r>
                      <a:r>
                        <a:rPr lang="en-US" sz="1000"/>
                        <a:t>
 Our team is passionate about their pets; now we're turning that love into action! Our Pasadena team is thrilled to support animals in need by participating in our first-ever volunteer experience at the Wiggle Waggle Walk &amp;amp; Run. Stay tuned as we gear up for a fun &amp;amp; meaningful day! https://t.co/VJVaGHQfSt</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0.7018 %</a:t>
                      </a:r>
                    </a:p>
                  </a:txBody>
                  <a:tcPr/>
                </a:tc>
                <a:extLst>
                  <a:ext uri="{0D108BD9-81ED-4DB2-BD59-A6C34878D82A}">
                    <a16:rowId xmlns:a16="http://schemas.microsoft.com/office/drawing/2014/main" val="1333196930"/>
                  </a:ext>
                </a:extLst>
              </a:tr>
            </a:tbl>
          </a:graphicData>
        </a:graphic>
      </p:graphicFrame>
      <p:sp>
        <p:nvSpPr>
          <p:cNvPr id="4" name="Text Placeholder 3">
            <a:extLst>
              <a:ext uri="{FF2B5EF4-FFF2-40B4-BE49-F238E27FC236}">
                <a16:creationId xmlns:a16="http://schemas.microsoft.com/office/drawing/2014/main" id="{91212678-1D02-4D54-8B9A-9836D93CA447}"/>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050709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02378-BC1B-44BD-919C-6800F6B392D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FA6EBE8-0BD6-4D2B-A3DB-6E79186D4479}"/>
              </a:ext>
            </a:extLst>
          </p:cNvPr>
          <p:cNvGraphicFramePr>
            <a:graphicFrameLocks noGrp="1"/>
          </p:cNvGraphicFramePr>
          <p:nvPr>
            <p:ph type="tbl" sz="quarter" idx="13"/>
            <p:extLst>
              <p:ext uri="{D42A27DB-BD31-4B8C-83A1-F6EECF244321}">
                <p14:modId xmlns:p14="http://schemas.microsoft.com/office/powerpoint/2010/main" val="99679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45731712"/>
                    </a:ext>
                  </a:extLst>
                </a:gridCol>
                <a:gridCol w="658368">
                  <a:extLst>
                    <a:ext uri="{9D8B030D-6E8A-4147-A177-3AD203B41FA5}">
                      <a16:colId xmlns:a16="http://schemas.microsoft.com/office/drawing/2014/main" val="3871680594"/>
                    </a:ext>
                  </a:extLst>
                </a:gridCol>
                <a:gridCol w="658368">
                  <a:extLst>
                    <a:ext uri="{9D8B030D-6E8A-4147-A177-3AD203B41FA5}">
                      <a16:colId xmlns:a16="http://schemas.microsoft.com/office/drawing/2014/main" val="3325562869"/>
                    </a:ext>
                  </a:extLst>
                </a:gridCol>
                <a:gridCol w="658368">
                  <a:extLst>
                    <a:ext uri="{9D8B030D-6E8A-4147-A177-3AD203B41FA5}">
                      <a16:colId xmlns:a16="http://schemas.microsoft.com/office/drawing/2014/main" val="1309478629"/>
                    </a:ext>
                  </a:extLst>
                </a:gridCol>
                <a:gridCol w="658368">
                  <a:extLst>
                    <a:ext uri="{9D8B030D-6E8A-4147-A177-3AD203B41FA5}">
                      <a16:colId xmlns:a16="http://schemas.microsoft.com/office/drawing/2014/main" val="1852372643"/>
                    </a:ext>
                  </a:extLst>
                </a:gridCol>
                <a:gridCol w="658368">
                  <a:extLst>
                    <a:ext uri="{9D8B030D-6E8A-4147-A177-3AD203B41FA5}">
                      <a16:colId xmlns:a16="http://schemas.microsoft.com/office/drawing/2014/main" val="1874962411"/>
                    </a:ext>
                  </a:extLst>
                </a:gridCol>
                <a:gridCol w="658368">
                  <a:extLst>
                    <a:ext uri="{9D8B030D-6E8A-4147-A177-3AD203B41FA5}">
                      <a16:colId xmlns:a16="http://schemas.microsoft.com/office/drawing/2014/main" val="3539563919"/>
                    </a:ext>
                  </a:extLst>
                </a:gridCol>
                <a:gridCol w="658368">
                  <a:extLst>
                    <a:ext uri="{9D8B030D-6E8A-4147-A177-3AD203B41FA5}">
                      <a16:colId xmlns:a16="http://schemas.microsoft.com/office/drawing/2014/main" val="3311014921"/>
                    </a:ext>
                  </a:extLst>
                </a:gridCol>
                <a:gridCol w="658368">
                  <a:extLst>
                    <a:ext uri="{9D8B030D-6E8A-4147-A177-3AD203B41FA5}">
                      <a16:colId xmlns:a16="http://schemas.microsoft.com/office/drawing/2014/main" val="3512408778"/>
                    </a:ext>
                  </a:extLst>
                </a:gridCol>
                <a:gridCol w="658368">
                  <a:extLst>
                    <a:ext uri="{9D8B030D-6E8A-4147-A177-3AD203B41FA5}">
                      <a16:colId xmlns:a16="http://schemas.microsoft.com/office/drawing/2014/main" val="3873373660"/>
                    </a:ext>
                  </a:extLst>
                </a:gridCol>
                <a:gridCol w="658368">
                  <a:extLst>
                    <a:ext uri="{9D8B030D-6E8A-4147-A177-3AD203B41FA5}">
                      <a16:colId xmlns:a16="http://schemas.microsoft.com/office/drawing/2014/main" val="1714255542"/>
                    </a:ext>
                  </a:extLst>
                </a:gridCol>
                <a:gridCol w="658368">
                  <a:extLst>
                    <a:ext uri="{9D8B030D-6E8A-4147-A177-3AD203B41FA5}">
                      <a16:colId xmlns:a16="http://schemas.microsoft.com/office/drawing/2014/main" val="118905927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270716140"/>
                  </a:ext>
                </a:extLst>
              </a:tr>
              <a:tr h="370840">
                <a:tc>
                  <a:txBody>
                    <a:bodyPr/>
                    <a:lstStyle/>
                    <a:p>
                      <a:r>
                        <a:rPr lang="en-US" sz="1000"/>
                        <a:t>24116</a:t>
                      </a:r>
                    </a:p>
                  </a:txBody>
                  <a:tcPr/>
                </a:tc>
                <a:tc>
                  <a:txBody>
                    <a:bodyPr/>
                    <a:lstStyle/>
                    <a:p>
                      <a:r>
                        <a:rPr lang="en-US" sz="1000"/>
                        <a:t>141</a:t>
                      </a:r>
                    </a:p>
                  </a:txBody>
                  <a:tcPr/>
                </a:tc>
                <a:tc>
                  <a:txBody>
                    <a:bodyPr/>
                    <a:lstStyle/>
                    <a:p>
                      <a:r>
                        <a:rPr lang="en-US" sz="1000"/>
                        <a:t>13</a:t>
                      </a:r>
                    </a:p>
                  </a:txBody>
                  <a:tcPr/>
                </a:tc>
                <a:tc>
                  <a:txBody>
                    <a:bodyPr/>
                    <a:lstStyle/>
                    <a:p>
                      <a:r>
                        <a:rPr lang="en-US" sz="1000"/>
                        <a:t>528</a:t>
                      </a:r>
                    </a:p>
                  </a:txBody>
                  <a:tcPr/>
                </a:tc>
                <a:tc>
                  <a:txBody>
                    <a:bodyPr/>
                    <a:lstStyle/>
                    <a:p>
                      <a:r>
                        <a:rPr lang="en-US" sz="1000"/>
                        <a:t>40.615384615385</a:t>
                      </a:r>
                    </a:p>
                  </a:txBody>
                  <a:tcPr/>
                </a:tc>
                <a:tc>
                  <a:txBody>
                    <a:bodyPr/>
                    <a:lstStyle/>
                    <a:p>
                      <a:r>
                        <a:rPr lang="en-US" sz="1000"/>
                        <a:t>7</a:t>
                      </a:r>
                    </a:p>
                  </a:txBody>
                  <a:tcPr/>
                </a:tc>
                <a:tc>
                  <a:txBody>
                    <a:bodyPr/>
                    <a:lstStyle/>
                    <a:p>
                      <a:r>
                        <a:rPr lang="en-US" sz="1000"/>
                        <a:t>12</a:t>
                      </a:r>
                    </a:p>
                  </a:txBody>
                  <a:tcPr/>
                </a:tc>
                <a:tc>
                  <a:txBody>
                    <a:bodyPr/>
                    <a:lstStyle/>
                    <a:p>
                      <a:r>
                        <a:rPr lang="en-US" sz="1000"/>
                        <a:t>2661</a:t>
                      </a:r>
                    </a:p>
                  </a:txBody>
                  <a:tcPr/>
                </a:tc>
                <a:tc>
                  <a:txBody>
                    <a:bodyPr/>
                    <a:lstStyle/>
                    <a:p>
                      <a:r>
                        <a:rPr lang="en-US" sz="1000"/>
                        <a:t>15553</a:t>
                      </a:r>
                    </a:p>
                  </a:txBody>
                  <a:tcPr/>
                </a:tc>
                <a:tc>
                  <a:txBody>
                    <a:bodyPr/>
                    <a:lstStyle/>
                    <a:p>
                      <a:r>
                        <a:rPr lang="en-US" sz="1000"/>
                        <a:t>1196.3846153846</a:t>
                      </a:r>
                    </a:p>
                  </a:txBody>
                  <a:tcPr/>
                </a:tc>
                <a:tc>
                  <a:txBody>
                    <a:bodyPr/>
                    <a:lstStyle/>
                    <a:p>
                      <a:r>
                        <a:rPr lang="en-US" sz="1000"/>
                        <a:t>17.1289576321 %</a:t>
                      </a:r>
                    </a:p>
                  </a:txBody>
                  <a:tcPr/>
                </a:tc>
                <a:tc>
                  <a:txBody>
                    <a:bodyPr/>
                    <a:lstStyle/>
                    <a:p>
                      <a:r>
                        <a:rPr lang="en-US" sz="1000"/>
                        <a:t>0</a:t>
                      </a:r>
                    </a:p>
                  </a:txBody>
                  <a:tcPr/>
                </a:tc>
                <a:extLst>
                  <a:ext uri="{0D108BD9-81ED-4DB2-BD59-A6C34878D82A}">
                    <a16:rowId xmlns:a16="http://schemas.microsoft.com/office/drawing/2014/main" val="3966155808"/>
                  </a:ext>
                </a:extLst>
              </a:tr>
            </a:tbl>
          </a:graphicData>
        </a:graphic>
      </p:graphicFrame>
      <p:sp>
        <p:nvSpPr>
          <p:cNvPr id="4" name="Text Placeholder 3">
            <a:extLst>
              <a:ext uri="{FF2B5EF4-FFF2-40B4-BE49-F238E27FC236}">
                <a16:creationId xmlns:a16="http://schemas.microsoft.com/office/drawing/2014/main" id="{E12FA1F3-B3ED-4C7A-AA42-C436496587B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864586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B0EB-9DC3-4BD2-A5E8-E0CA99B102C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A5538CEB-1E53-45E2-8BF2-B024380D897D}"/>
              </a:ext>
            </a:extLst>
          </p:cNvPr>
          <p:cNvGraphicFramePr>
            <a:graphicFrameLocks noGrp="1"/>
          </p:cNvGraphicFramePr>
          <p:nvPr>
            <p:ph type="chart" sz="quarter" idx="13"/>
            <p:extLst>
              <p:ext uri="{D42A27DB-BD31-4B8C-83A1-F6EECF244321}">
                <p14:modId xmlns:p14="http://schemas.microsoft.com/office/powerpoint/2010/main" val="2495920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93043A-6251-45A1-A9DE-F920994E712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286D943-3346-4F00-88C7-C3330A01D1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21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65411-0E2A-4447-9FB3-3CCCD03CDAE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EC57212-481F-41E2-8618-C378AAB8183A}"/>
              </a:ext>
            </a:extLst>
          </p:cNvPr>
          <p:cNvGraphicFramePr>
            <a:graphicFrameLocks noGrp="1"/>
          </p:cNvGraphicFramePr>
          <p:nvPr>
            <p:ph type="chart" sz="quarter" idx="13"/>
            <p:extLst>
              <p:ext uri="{D42A27DB-BD31-4B8C-83A1-F6EECF244321}">
                <p14:modId xmlns:p14="http://schemas.microsoft.com/office/powerpoint/2010/main" val="3368114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BB9C07-8A75-4BF1-AC2A-9355FDA3BB5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59E7639-B212-4049-AFC0-043C1E610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351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AEC49-45C0-46A7-92B0-420100D826D0}"/>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A3F2CEE-9179-42CD-A4A4-414C2165FE14}"/>
              </a:ext>
            </a:extLst>
          </p:cNvPr>
          <p:cNvGraphicFramePr>
            <a:graphicFrameLocks noGrp="1"/>
          </p:cNvGraphicFramePr>
          <p:nvPr>
            <p:ph type="chart" sz="quarter" idx="13"/>
            <p:extLst>
              <p:ext uri="{D42A27DB-BD31-4B8C-83A1-F6EECF244321}">
                <p14:modId xmlns:p14="http://schemas.microsoft.com/office/powerpoint/2010/main" val="1875048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AEA7CA-6D02-4FCF-A09F-2BA71A4DF28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FCC7A7D-E35A-445E-8282-51A9A0BB4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6841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E952D-B8F3-4B1E-847C-D7B68A17C3E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3944C59-DF06-41AE-B151-B86D487B480F}"/>
              </a:ext>
            </a:extLst>
          </p:cNvPr>
          <p:cNvGraphicFramePr>
            <a:graphicFrameLocks noGrp="1"/>
          </p:cNvGraphicFramePr>
          <p:nvPr>
            <p:ph type="chart" sz="quarter" idx="13"/>
            <p:extLst>
              <p:ext uri="{D42A27DB-BD31-4B8C-83A1-F6EECF244321}">
                <p14:modId xmlns:p14="http://schemas.microsoft.com/office/powerpoint/2010/main" val="2576046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8E55E8-E73D-45CB-8DCC-24E0EAF7F9B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F1DDE50-2DD6-48C7-A301-D4215A6ED3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3993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2B8BC-F130-4374-AA85-06514325C4A8}"/>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56685670-5200-4AD4-851F-797D34772106}"/>
              </a:ext>
            </a:extLst>
          </p:cNvPr>
          <p:cNvGraphicFramePr>
            <a:graphicFrameLocks noGrp="1"/>
          </p:cNvGraphicFramePr>
          <p:nvPr>
            <p:ph type="tbl" sz="quarter" idx="13"/>
            <p:extLst>
              <p:ext uri="{D42A27DB-BD31-4B8C-83A1-F6EECF244321}">
                <p14:modId xmlns:p14="http://schemas.microsoft.com/office/powerpoint/2010/main" val="3576299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4653625"/>
                    </a:ext>
                  </a:extLst>
                </a:gridCol>
                <a:gridCol w="658368">
                  <a:extLst>
                    <a:ext uri="{9D8B030D-6E8A-4147-A177-3AD203B41FA5}">
                      <a16:colId xmlns:a16="http://schemas.microsoft.com/office/drawing/2014/main" val="1638289056"/>
                    </a:ext>
                  </a:extLst>
                </a:gridCol>
                <a:gridCol w="658368">
                  <a:extLst>
                    <a:ext uri="{9D8B030D-6E8A-4147-A177-3AD203B41FA5}">
                      <a16:colId xmlns:a16="http://schemas.microsoft.com/office/drawing/2014/main" val="1952530060"/>
                    </a:ext>
                  </a:extLst>
                </a:gridCol>
                <a:gridCol w="658368">
                  <a:extLst>
                    <a:ext uri="{9D8B030D-6E8A-4147-A177-3AD203B41FA5}">
                      <a16:colId xmlns:a16="http://schemas.microsoft.com/office/drawing/2014/main" val="58065917"/>
                    </a:ext>
                  </a:extLst>
                </a:gridCol>
                <a:gridCol w="658368">
                  <a:extLst>
                    <a:ext uri="{9D8B030D-6E8A-4147-A177-3AD203B41FA5}">
                      <a16:colId xmlns:a16="http://schemas.microsoft.com/office/drawing/2014/main" val="3006854112"/>
                    </a:ext>
                  </a:extLst>
                </a:gridCol>
                <a:gridCol w="658368">
                  <a:extLst>
                    <a:ext uri="{9D8B030D-6E8A-4147-A177-3AD203B41FA5}">
                      <a16:colId xmlns:a16="http://schemas.microsoft.com/office/drawing/2014/main" val="2585580487"/>
                    </a:ext>
                  </a:extLst>
                </a:gridCol>
                <a:gridCol w="658368">
                  <a:extLst>
                    <a:ext uri="{9D8B030D-6E8A-4147-A177-3AD203B41FA5}">
                      <a16:colId xmlns:a16="http://schemas.microsoft.com/office/drawing/2014/main" val="633316247"/>
                    </a:ext>
                  </a:extLst>
                </a:gridCol>
                <a:gridCol w="658368">
                  <a:extLst>
                    <a:ext uri="{9D8B030D-6E8A-4147-A177-3AD203B41FA5}">
                      <a16:colId xmlns:a16="http://schemas.microsoft.com/office/drawing/2014/main" val="3922473751"/>
                    </a:ext>
                  </a:extLst>
                </a:gridCol>
                <a:gridCol w="658368">
                  <a:extLst>
                    <a:ext uri="{9D8B030D-6E8A-4147-A177-3AD203B41FA5}">
                      <a16:colId xmlns:a16="http://schemas.microsoft.com/office/drawing/2014/main" val="2892240833"/>
                    </a:ext>
                  </a:extLst>
                </a:gridCol>
                <a:gridCol w="658368">
                  <a:extLst>
                    <a:ext uri="{9D8B030D-6E8A-4147-A177-3AD203B41FA5}">
                      <a16:colId xmlns:a16="http://schemas.microsoft.com/office/drawing/2014/main" val="3438760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7789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- 2025-03-28 13:04:43</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office held a warm send-off lunch for our expatriates (expats) as they rotate to their new assignments in Tokio Marine's home office in Tokyo, Japan.
Every few years, a group of expats, and often their families, move to the U.S. and other parts of the world to work in various roles at TMA and other Group Companies. This is a great opportunity to bridge cultural gaps, expand business knowledge and operations, and more. We wish our expats the best as they embark on their next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37.236160892075 %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3470313"/>
                  </a:ext>
                </a:extLst>
              </a:tr>
            </a:tbl>
          </a:graphicData>
        </a:graphic>
      </p:graphicFrame>
      <p:sp>
        <p:nvSpPr>
          <p:cNvPr id="4" name="Text Placeholder 3">
            <a:extLst>
              <a:ext uri="{FF2B5EF4-FFF2-40B4-BE49-F238E27FC236}">
                <a16:creationId xmlns:a16="http://schemas.microsoft.com/office/drawing/2014/main" id="{163430D8-CE7B-46D2-9A8E-738CA501053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60837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93605-5065-4A66-AC23-DFD76E2B8E9A}"/>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6BC94B3B-F78B-4938-B763-3389FD5E85AB}"/>
              </a:ext>
            </a:extLst>
          </p:cNvPr>
          <p:cNvGraphicFramePr>
            <a:graphicFrameLocks noGrp="1"/>
          </p:cNvGraphicFramePr>
          <p:nvPr>
            <p:ph type="tbl" sz="quarter" idx="13"/>
            <p:extLst>
              <p:ext uri="{D42A27DB-BD31-4B8C-83A1-F6EECF244321}">
                <p14:modId xmlns:p14="http://schemas.microsoft.com/office/powerpoint/2010/main" val="3886747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1544929"/>
                    </a:ext>
                  </a:extLst>
                </a:gridCol>
                <a:gridCol w="658368">
                  <a:extLst>
                    <a:ext uri="{9D8B030D-6E8A-4147-A177-3AD203B41FA5}">
                      <a16:colId xmlns:a16="http://schemas.microsoft.com/office/drawing/2014/main" val="3246970973"/>
                    </a:ext>
                  </a:extLst>
                </a:gridCol>
                <a:gridCol w="658368">
                  <a:extLst>
                    <a:ext uri="{9D8B030D-6E8A-4147-A177-3AD203B41FA5}">
                      <a16:colId xmlns:a16="http://schemas.microsoft.com/office/drawing/2014/main" val="2619893950"/>
                    </a:ext>
                  </a:extLst>
                </a:gridCol>
                <a:gridCol w="658368">
                  <a:extLst>
                    <a:ext uri="{9D8B030D-6E8A-4147-A177-3AD203B41FA5}">
                      <a16:colId xmlns:a16="http://schemas.microsoft.com/office/drawing/2014/main" val="2890548417"/>
                    </a:ext>
                  </a:extLst>
                </a:gridCol>
                <a:gridCol w="658368">
                  <a:extLst>
                    <a:ext uri="{9D8B030D-6E8A-4147-A177-3AD203B41FA5}">
                      <a16:colId xmlns:a16="http://schemas.microsoft.com/office/drawing/2014/main" val="3283559027"/>
                    </a:ext>
                  </a:extLst>
                </a:gridCol>
                <a:gridCol w="658368">
                  <a:extLst>
                    <a:ext uri="{9D8B030D-6E8A-4147-A177-3AD203B41FA5}">
                      <a16:colId xmlns:a16="http://schemas.microsoft.com/office/drawing/2014/main" val="357714797"/>
                    </a:ext>
                  </a:extLst>
                </a:gridCol>
                <a:gridCol w="658368">
                  <a:extLst>
                    <a:ext uri="{9D8B030D-6E8A-4147-A177-3AD203B41FA5}">
                      <a16:colId xmlns:a16="http://schemas.microsoft.com/office/drawing/2014/main" val="1192113886"/>
                    </a:ext>
                  </a:extLst>
                </a:gridCol>
                <a:gridCol w="658368">
                  <a:extLst>
                    <a:ext uri="{9D8B030D-6E8A-4147-A177-3AD203B41FA5}">
                      <a16:colId xmlns:a16="http://schemas.microsoft.com/office/drawing/2014/main" val="1405487836"/>
                    </a:ext>
                  </a:extLst>
                </a:gridCol>
                <a:gridCol w="658368">
                  <a:extLst>
                    <a:ext uri="{9D8B030D-6E8A-4147-A177-3AD203B41FA5}">
                      <a16:colId xmlns:a16="http://schemas.microsoft.com/office/drawing/2014/main" val="791342584"/>
                    </a:ext>
                  </a:extLst>
                </a:gridCol>
                <a:gridCol w="658368">
                  <a:extLst>
                    <a:ext uri="{9D8B030D-6E8A-4147-A177-3AD203B41FA5}">
                      <a16:colId xmlns:a16="http://schemas.microsoft.com/office/drawing/2014/main" val="1738764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8490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- 2025-03-10 16:05:10</a:t>
                      </a:r>
                      <a:r>
                        <a:rPr kumimoji="0" lang="en-US" sz="1000" b="0" i="0" u="none" strike="noStrike" kern="1200" cap="none" spc="0" normalizeH="0" baseline="0" noProof="0">
                          <a:ln>
                            <a:noFill/>
                          </a:ln>
                          <a:solidFill>
                            <a:prstClr val="black"/>
                          </a:solidFill>
                          <a:effectLst/>
                          <a:uLnTx/>
                          <a:uFillTx/>
                          <a:latin typeface="Calibri"/>
                          <a:ea typeface="+mn-ea"/>
                          <a:cs typeface="+mn-cs"/>
                        </a:rPr>
                        <a:t>
 We had the pleasure of welcoming three bright students from St. John's University to job shadow our team in Jersey City. During their visit, the students had the opportunity to meet our Underwriting teams and gain firsthand insights into insurance job roles and responsibilities. They also had a chance to network and connect with our industry professionals during lunch.
We are always excited to support the next generation of insurance professionals and look forward to seeing where their careers take them. Thank you to everyone who participated in this valuable learning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26.663766855154 %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8172699"/>
                  </a:ext>
                </a:extLst>
              </a:tr>
            </a:tbl>
          </a:graphicData>
        </a:graphic>
      </p:graphicFrame>
      <p:sp>
        <p:nvSpPr>
          <p:cNvPr id="4" name="Text Placeholder 3">
            <a:extLst>
              <a:ext uri="{FF2B5EF4-FFF2-40B4-BE49-F238E27FC236}">
                <a16:creationId xmlns:a16="http://schemas.microsoft.com/office/drawing/2014/main" id="{A404BBDB-AC62-404B-9A22-887DF0A0646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871990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7F53-046D-48C7-951F-6D28EFADB535}"/>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E93AC5B6-63D9-47EC-8B14-045679401E9E}"/>
              </a:ext>
            </a:extLst>
          </p:cNvPr>
          <p:cNvGraphicFramePr>
            <a:graphicFrameLocks noGrp="1"/>
          </p:cNvGraphicFramePr>
          <p:nvPr>
            <p:ph type="tbl" sz="quarter" idx="13"/>
            <p:extLst>
              <p:ext uri="{D42A27DB-BD31-4B8C-83A1-F6EECF244321}">
                <p14:modId xmlns:p14="http://schemas.microsoft.com/office/powerpoint/2010/main" val="2357545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4095919"/>
                    </a:ext>
                  </a:extLst>
                </a:gridCol>
                <a:gridCol w="658368">
                  <a:extLst>
                    <a:ext uri="{9D8B030D-6E8A-4147-A177-3AD203B41FA5}">
                      <a16:colId xmlns:a16="http://schemas.microsoft.com/office/drawing/2014/main" val="1915706218"/>
                    </a:ext>
                  </a:extLst>
                </a:gridCol>
                <a:gridCol w="658368">
                  <a:extLst>
                    <a:ext uri="{9D8B030D-6E8A-4147-A177-3AD203B41FA5}">
                      <a16:colId xmlns:a16="http://schemas.microsoft.com/office/drawing/2014/main" val="2722887101"/>
                    </a:ext>
                  </a:extLst>
                </a:gridCol>
                <a:gridCol w="658368">
                  <a:extLst>
                    <a:ext uri="{9D8B030D-6E8A-4147-A177-3AD203B41FA5}">
                      <a16:colId xmlns:a16="http://schemas.microsoft.com/office/drawing/2014/main" val="3918727735"/>
                    </a:ext>
                  </a:extLst>
                </a:gridCol>
                <a:gridCol w="658368">
                  <a:extLst>
                    <a:ext uri="{9D8B030D-6E8A-4147-A177-3AD203B41FA5}">
                      <a16:colId xmlns:a16="http://schemas.microsoft.com/office/drawing/2014/main" val="3879325185"/>
                    </a:ext>
                  </a:extLst>
                </a:gridCol>
                <a:gridCol w="658368">
                  <a:extLst>
                    <a:ext uri="{9D8B030D-6E8A-4147-A177-3AD203B41FA5}">
                      <a16:colId xmlns:a16="http://schemas.microsoft.com/office/drawing/2014/main" val="3760053813"/>
                    </a:ext>
                  </a:extLst>
                </a:gridCol>
                <a:gridCol w="658368">
                  <a:extLst>
                    <a:ext uri="{9D8B030D-6E8A-4147-A177-3AD203B41FA5}">
                      <a16:colId xmlns:a16="http://schemas.microsoft.com/office/drawing/2014/main" val="915986353"/>
                    </a:ext>
                  </a:extLst>
                </a:gridCol>
                <a:gridCol w="658368">
                  <a:extLst>
                    <a:ext uri="{9D8B030D-6E8A-4147-A177-3AD203B41FA5}">
                      <a16:colId xmlns:a16="http://schemas.microsoft.com/office/drawing/2014/main" val="3769769767"/>
                    </a:ext>
                  </a:extLst>
                </a:gridCol>
                <a:gridCol w="658368">
                  <a:extLst>
                    <a:ext uri="{9D8B030D-6E8A-4147-A177-3AD203B41FA5}">
                      <a16:colId xmlns:a16="http://schemas.microsoft.com/office/drawing/2014/main" val="4128772529"/>
                    </a:ext>
                  </a:extLst>
                </a:gridCol>
                <a:gridCol w="658368">
                  <a:extLst>
                    <a:ext uri="{9D8B030D-6E8A-4147-A177-3AD203B41FA5}">
                      <a16:colId xmlns:a16="http://schemas.microsoft.com/office/drawing/2014/main" val="394874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420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- 2025-03-03 15:28:54</a:t>
                      </a:r>
                      <a:r>
                        <a:rPr kumimoji="0" lang="en-US" sz="1000" b="0" i="0" u="none" strike="noStrike" kern="1200" cap="none" spc="0" normalizeH="0" baseline="0" noProof="0">
                          <a:ln>
                            <a:noFill/>
                          </a:ln>
                          <a:solidFill>
                            <a:prstClr val="black"/>
                          </a:solidFill>
                          <a:effectLst/>
                          <a:uLnTx/>
                          <a:uFillTx/>
                          <a:latin typeface="Calibri"/>
                          <a:ea typeface="+mn-ea"/>
                          <a:cs typeface="+mn-cs"/>
                        </a:rPr>
                        <a:t>
 Nice to meet you - or in Japanese, we say "Yoroshiku."
Our Diversity, Equity, Inclusion, &amp; Belonging (DEI&amp;B) Council held its first Yoroshiku lunch of the year. This lunch is an opportunity for new TMA employees to meet and connect with colleagues from different departments and learn more about our company culture.
Our Yoroshiku lunch isn't just about food - it's about strengthening relationships and collaboration between departments and fostering an open, supportive culture. Thanks to everyone who participated, and we look forward to our next Yoroshiku lunch!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29.496138286135 %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34457959"/>
                  </a:ext>
                </a:extLst>
              </a:tr>
            </a:tbl>
          </a:graphicData>
        </a:graphic>
      </p:graphicFrame>
      <p:sp>
        <p:nvSpPr>
          <p:cNvPr id="4" name="Text Placeholder 3">
            <a:extLst>
              <a:ext uri="{FF2B5EF4-FFF2-40B4-BE49-F238E27FC236}">
                <a16:creationId xmlns:a16="http://schemas.microsoft.com/office/drawing/2014/main" id="{3F36B154-9443-4762-A4C5-D1D8AE6DB68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956809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C552B-465E-4E6E-B0B3-023AF6B859E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34BC286-9DD7-4E1C-94B9-220683B38D2A}"/>
              </a:ext>
            </a:extLst>
          </p:cNvPr>
          <p:cNvGraphicFramePr>
            <a:graphicFrameLocks noGrp="1"/>
          </p:cNvGraphicFramePr>
          <p:nvPr>
            <p:ph type="tbl" sz="quarter" idx="13"/>
            <p:extLst>
              <p:ext uri="{D42A27DB-BD31-4B8C-83A1-F6EECF244321}">
                <p14:modId xmlns:p14="http://schemas.microsoft.com/office/powerpoint/2010/main" val="15139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93158270"/>
                    </a:ext>
                  </a:extLst>
                </a:gridCol>
                <a:gridCol w="576072">
                  <a:extLst>
                    <a:ext uri="{9D8B030D-6E8A-4147-A177-3AD203B41FA5}">
                      <a16:colId xmlns:a16="http://schemas.microsoft.com/office/drawing/2014/main" val="3383831126"/>
                    </a:ext>
                  </a:extLst>
                </a:gridCol>
                <a:gridCol w="576072">
                  <a:extLst>
                    <a:ext uri="{9D8B030D-6E8A-4147-A177-3AD203B41FA5}">
                      <a16:colId xmlns:a16="http://schemas.microsoft.com/office/drawing/2014/main" val="150104530"/>
                    </a:ext>
                  </a:extLst>
                </a:gridCol>
                <a:gridCol w="576072">
                  <a:extLst>
                    <a:ext uri="{9D8B030D-6E8A-4147-A177-3AD203B41FA5}">
                      <a16:colId xmlns:a16="http://schemas.microsoft.com/office/drawing/2014/main" val="456477599"/>
                    </a:ext>
                  </a:extLst>
                </a:gridCol>
                <a:gridCol w="576072">
                  <a:extLst>
                    <a:ext uri="{9D8B030D-6E8A-4147-A177-3AD203B41FA5}">
                      <a16:colId xmlns:a16="http://schemas.microsoft.com/office/drawing/2014/main" val="3780734922"/>
                    </a:ext>
                  </a:extLst>
                </a:gridCol>
                <a:gridCol w="576072">
                  <a:extLst>
                    <a:ext uri="{9D8B030D-6E8A-4147-A177-3AD203B41FA5}">
                      <a16:colId xmlns:a16="http://schemas.microsoft.com/office/drawing/2014/main" val="2653368050"/>
                    </a:ext>
                  </a:extLst>
                </a:gridCol>
                <a:gridCol w="576072">
                  <a:extLst>
                    <a:ext uri="{9D8B030D-6E8A-4147-A177-3AD203B41FA5}">
                      <a16:colId xmlns:a16="http://schemas.microsoft.com/office/drawing/2014/main" val="886039961"/>
                    </a:ext>
                  </a:extLst>
                </a:gridCol>
                <a:gridCol w="576072">
                  <a:extLst>
                    <a:ext uri="{9D8B030D-6E8A-4147-A177-3AD203B41FA5}">
                      <a16:colId xmlns:a16="http://schemas.microsoft.com/office/drawing/2014/main" val="996436657"/>
                    </a:ext>
                  </a:extLst>
                </a:gridCol>
                <a:gridCol w="576072">
                  <a:extLst>
                    <a:ext uri="{9D8B030D-6E8A-4147-A177-3AD203B41FA5}">
                      <a16:colId xmlns:a16="http://schemas.microsoft.com/office/drawing/2014/main" val="2945634501"/>
                    </a:ext>
                  </a:extLst>
                </a:gridCol>
                <a:gridCol w="576072">
                  <a:extLst>
                    <a:ext uri="{9D8B030D-6E8A-4147-A177-3AD203B41FA5}">
                      <a16:colId xmlns:a16="http://schemas.microsoft.com/office/drawing/2014/main" val="1696938182"/>
                    </a:ext>
                  </a:extLst>
                </a:gridCol>
                <a:gridCol w="576072">
                  <a:extLst>
                    <a:ext uri="{9D8B030D-6E8A-4147-A177-3AD203B41FA5}">
                      <a16:colId xmlns:a16="http://schemas.microsoft.com/office/drawing/2014/main" val="14641862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151891699"/>
                  </a:ext>
                </a:extLst>
              </a:tr>
              <a:tr h="370840">
                <a:tc>
                  <a:txBody>
                    <a:bodyPr/>
                    <a:lstStyle/>
                    <a:p>
                      <a:r>
                        <a:rPr lang="en-US" sz="1000"/>
                        <a:t>tmamerica</a:t>
                      </a:r>
                    </a:p>
                  </a:txBody>
                  <a:tcPr/>
                </a:tc>
                <a:tc>
                  <a:txBody>
                    <a:bodyPr/>
                    <a:lstStyle/>
                    <a:p>
                      <a:r>
                        <a:rPr lang="en-US" sz="1000"/>
                        <a:t>597</a:t>
                      </a:r>
                    </a:p>
                  </a:txBody>
                  <a:tcPr/>
                </a:tc>
                <a:tc>
                  <a:txBody>
                    <a:bodyPr/>
                    <a:lstStyle/>
                    <a:p>
                      <a:r>
                        <a:rPr lang="en-US" sz="1000"/>
                        <a:t>2</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80</a:t>
                      </a:r>
                    </a:p>
                  </a:txBody>
                  <a:tcPr/>
                </a:tc>
                <a:tc>
                  <a:txBody>
                    <a:bodyPr/>
                    <a:lstStyle/>
                    <a:p>
                      <a:r>
                        <a:rPr lang="en-US" sz="1000"/>
                        <a:t>1</a:t>
                      </a:r>
                    </a:p>
                  </a:txBody>
                  <a:tcPr/>
                </a:tc>
                <a:tc>
                  <a:txBody>
                    <a:bodyPr/>
                    <a:lstStyle/>
                    <a:p>
                      <a:r>
                        <a:rPr lang="en-US" sz="1000"/>
                        <a:t>1.0454 %</a:t>
                      </a:r>
                    </a:p>
                  </a:txBody>
                  <a:tcPr/>
                </a:tc>
                <a:extLst>
                  <a:ext uri="{0D108BD9-81ED-4DB2-BD59-A6C34878D82A}">
                    <a16:rowId xmlns:a16="http://schemas.microsoft.com/office/drawing/2014/main" val="3722617362"/>
                  </a:ext>
                </a:extLst>
              </a:tr>
            </a:tbl>
          </a:graphicData>
        </a:graphic>
      </p:graphicFrame>
      <p:sp>
        <p:nvSpPr>
          <p:cNvPr id="4" name="Text Placeholder 3">
            <a:extLst>
              <a:ext uri="{FF2B5EF4-FFF2-40B4-BE49-F238E27FC236}">
                <a16:creationId xmlns:a16="http://schemas.microsoft.com/office/drawing/2014/main" id="{8E4C864F-452C-4D28-BB91-5C4C9DCEB1E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531536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1D19-FBAB-4C76-B47A-168896BAAF8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EE76A85-60D0-4150-802A-A38F5D44B8A1}"/>
              </a:ext>
            </a:extLst>
          </p:cNvPr>
          <p:cNvGraphicFramePr>
            <a:graphicFrameLocks noGrp="1"/>
          </p:cNvGraphicFramePr>
          <p:nvPr>
            <p:ph type="chart" sz="quarter" idx="13"/>
            <p:extLst>
              <p:ext uri="{D42A27DB-BD31-4B8C-83A1-F6EECF244321}">
                <p14:modId xmlns:p14="http://schemas.microsoft.com/office/powerpoint/2010/main" val="36570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7E4ADE-1263-461A-90A2-2B2526EAC5A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1F41F6A-8148-465D-AE31-DA5436EEA5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1392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B4D0A-D659-4F29-BF98-2198FCD9A28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E0F9083-CDE9-4263-A5D1-C009F0AB4146}"/>
              </a:ext>
            </a:extLst>
          </p:cNvPr>
          <p:cNvGraphicFramePr>
            <a:graphicFrameLocks noGrp="1"/>
          </p:cNvGraphicFramePr>
          <p:nvPr>
            <p:ph type="chart" sz="quarter" idx="13"/>
            <p:extLst>
              <p:ext uri="{D42A27DB-BD31-4B8C-83A1-F6EECF244321}">
                <p14:modId xmlns:p14="http://schemas.microsoft.com/office/powerpoint/2010/main" val="3304979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FA8CA-7E44-4B21-AA81-56DE64F9E04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9C89A4B-AE1E-4F53-950F-23FB4F5C1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806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39BEA-E012-4AF1-844F-D018C39FDB0B}"/>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DCD2B487-71B3-4430-80CF-DC81E3CAD6A5}"/>
              </a:ext>
            </a:extLst>
          </p:cNvPr>
          <p:cNvGraphicFramePr>
            <a:graphicFrameLocks noGrp="1"/>
          </p:cNvGraphicFramePr>
          <p:nvPr>
            <p:ph type="chart" sz="quarter" idx="13"/>
            <p:extLst>
              <p:ext uri="{D42A27DB-BD31-4B8C-83A1-F6EECF244321}">
                <p14:modId xmlns:p14="http://schemas.microsoft.com/office/powerpoint/2010/main" val="3297984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2A891-5768-4890-AA2B-9058FD63F35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651EDB0-198B-45F1-A7EC-58563D2725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0929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CEF85-B456-4CDB-9919-B25D8E344731}"/>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64BB2D9E-A030-4B5C-86B9-6C0D4F831A97}"/>
              </a:ext>
            </a:extLst>
          </p:cNvPr>
          <p:cNvGraphicFramePr>
            <a:graphicFrameLocks noGrp="1"/>
          </p:cNvGraphicFramePr>
          <p:nvPr>
            <p:ph type="chart" sz="quarter" idx="13"/>
            <p:extLst>
              <p:ext uri="{D42A27DB-BD31-4B8C-83A1-F6EECF244321}">
                <p14:modId xmlns:p14="http://schemas.microsoft.com/office/powerpoint/2010/main" val="1884109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B8726-AC6B-4D24-B67E-E76D82AA026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77449C8-C1F4-44CF-AED7-D7C4925347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3248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7563-3A3C-4526-8898-90870192FCE4}"/>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DEC25B4B-2C3F-4005-8986-F98B338EF461}"/>
              </a:ext>
            </a:extLst>
          </p:cNvPr>
          <p:cNvGraphicFramePr>
            <a:graphicFrameLocks noGrp="1"/>
          </p:cNvGraphicFramePr>
          <p:nvPr>
            <p:ph type="tbl" sz="quarter" idx="13"/>
            <p:extLst>
              <p:ext uri="{D42A27DB-BD31-4B8C-83A1-F6EECF244321}">
                <p14:modId xmlns:p14="http://schemas.microsoft.com/office/powerpoint/2010/main" val="385014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4843406"/>
                    </a:ext>
                  </a:extLst>
                </a:gridCol>
                <a:gridCol w="1975104">
                  <a:extLst>
                    <a:ext uri="{9D8B030D-6E8A-4147-A177-3AD203B41FA5}">
                      <a16:colId xmlns:a16="http://schemas.microsoft.com/office/drawing/2014/main" val="1020159811"/>
                    </a:ext>
                  </a:extLst>
                </a:gridCol>
                <a:gridCol w="905256">
                  <a:extLst>
                    <a:ext uri="{9D8B030D-6E8A-4147-A177-3AD203B41FA5}">
                      <a16:colId xmlns:a16="http://schemas.microsoft.com/office/drawing/2014/main" val="2519891353"/>
                    </a:ext>
                  </a:extLst>
                </a:gridCol>
                <a:gridCol w="905256">
                  <a:extLst>
                    <a:ext uri="{9D8B030D-6E8A-4147-A177-3AD203B41FA5}">
                      <a16:colId xmlns:a16="http://schemas.microsoft.com/office/drawing/2014/main" val="1323516184"/>
                    </a:ext>
                  </a:extLst>
                </a:gridCol>
                <a:gridCol w="905256">
                  <a:extLst>
                    <a:ext uri="{9D8B030D-6E8A-4147-A177-3AD203B41FA5}">
                      <a16:colId xmlns:a16="http://schemas.microsoft.com/office/drawing/2014/main" val="204433906"/>
                    </a:ext>
                  </a:extLst>
                </a:gridCol>
                <a:gridCol w="905256">
                  <a:extLst>
                    <a:ext uri="{9D8B030D-6E8A-4147-A177-3AD203B41FA5}">
                      <a16:colId xmlns:a16="http://schemas.microsoft.com/office/drawing/2014/main" val="359703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4702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- 2025-03-28 13:06:31</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office held a warm send-off lunch for our expatriates (expats) as they rotate to their new assignments in Tokio Marine's home office in Tokyo, Japan.
Every few years, a group of expats, and often their families, move to the U.S. and other parts of the world to work in various roles at TMA and other Group Companies. This is a great opportunity to bridge cultural gaps, expand business knowledge and operations, and more. We wish our expats the best as they embark on their next move!
#insurancecompany #commercialinsurance #expat #employeeeappreciation #employeeengagement #insurancecareers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https://quintly-eu-image-storage.s3.amazonaws.com/a8463497d6ac59d9f9b31e3831c67b7f/f37ee7dfb0adbd1fa27315d898e0e231.jpg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39215547"/>
                  </a:ext>
                </a:extLst>
              </a:tr>
            </a:tbl>
          </a:graphicData>
        </a:graphic>
      </p:graphicFrame>
      <p:sp>
        <p:nvSpPr>
          <p:cNvPr id="4" name="Text Placeholder 3">
            <a:extLst>
              <a:ext uri="{FF2B5EF4-FFF2-40B4-BE49-F238E27FC236}">
                <a16:creationId xmlns:a16="http://schemas.microsoft.com/office/drawing/2014/main" id="{24E7E8F4-11A3-417E-A638-0F097E315EBC}"/>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423505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D3F3D-B301-41A6-96F8-03BD45FCD6EC}"/>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0632C6AB-F379-494C-9AEB-8C35E6A9FEBE}"/>
              </a:ext>
            </a:extLst>
          </p:cNvPr>
          <p:cNvGraphicFramePr>
            <a:graphicFrameLocks noGrp="1"/>
          </p:cNvGraphicFramePr>
          <p:nvPr>
            <p:ph type="tbl" sz="quarter" idx="13"/>
            <p:extLst>
              <p:ext uri="{D42A27DB-BD31-4B8C-83A1-F6EECF244321}">
                <p14:modId xmlns:p14="http://schemas.microsoft.com/office/powerpoint/2010/main" val="274712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6133964"/>
                    </a:ext>
                  </a:extLst>
                </a:gridCol>
                <a:gridCol w="1975104">
                  <a:extLst>
                    <a:ext uri="{9D8B030D-6E8A-4147-A177-3AD203B41FA5}">
                      <a16:colId xmlns:a16="http://schemas.microsoft.com/office/drawing/2014/main" val="2039514883"/>
                    </a:ext>
                  </a:extLst>
                </a:gridCol>
                <a:gridCol w="905256">
                  <a:extLst>
                    <a:ext uri="{9D8B030D-6E8A-4147-A177-3AD203B41FA5}">
                      <a16:colId xmlns:a16="http://schemas.microsoft.com/office/drawing/2014/main" val="198297476"/>
                    </a:ext>
                  </a:extLst>
                </a:gridCol>
                <a:gridCol w="905256">
                  <a:extLst>
                    <a:ext uri="{9D8B030D-6E8A-4147-A177-3AD203B41FA5}">
                      <a16:colId xmlns:a16="http://schemas.microsoft.com/office/drawing/2014/main" val="285020346"/>
                    </a:ext>
                  </a:extLst>
                </a:gridCol>
                <a:gridCol w="905256">
                  <a:extLst>
                    <a:ext uri="{9D8B030D-6E8A-4147-A177-3AD203B41FA5}">
                      <a16:colId xmlns:a16="http://schemas.microsoft.com/office/drawing/2014/main" val="1672217006"/>
                    </a:ext>
                  </a:extLst>
                </a:gridCol>
                <a:gridCol w="905256">
                  <a:extLst>
                    <a:ext uri="{9D8B030D-6E8A-4147-A177-3AD203B41FA5}">
                      <a16:colId xmlns:a16="http://schemas.microsoft.com/office/drawing/2014/main" val="126680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964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- 2025-03-03 15:28:21</a:t>
                      </a:r>
                      <a:r>
                        <a:rPr kumimoji="0" lang="en-US" sz="1000" b="0" i="0" u="none" strike="noStrike" kern="1200" cap="none" spc="0" normalizeH="0" baseline="0" noProof="0">
                          <a:ln>
                            <a:noFill/>
                          </a:ln>
                          <a:solidFill>
                            <a:prstClr val="black"/>
                          </a:solidFill>
                          <a:effectLst/>
                          <a:uLnTx/>
                          <a:uFillTx/>
                          <a:latin typeface="Calibri"/>
                          <a:ea typeface="+mn-ea"/>
                          <a:cs typeface="+mn-cs"/>
                        </a:rPr>
                        <a:t>
 Nice to meet you - or in Japanese, we say "Yoroshiku."
Our Diversity, Equity, Inclusion, &amp; Belonging (DEI&amp;B) Council held its first Yoroshiku lunch of the year. This lunch is an opportunity for new TMA employees to meet and connect with colleagues from different departments and learn more about our company culture.
Our Yoroshiku lunch isn't just about food - it's about strengthening relationships and collaboration between departments and fostering an open, supportive culture. Thanks to everyone who participated, and we look forward to our next Yoroshiku lunch!
#employeeengagement #insurancecareers #insurancecompany #commercialinsurance #hiring #companyculture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https://quintly-eu-image-storage.s3.amazonaws.com/a8463497d6ac59d9f9b31e3831c67b7f/af32951e380a992c31495f12d359ed6d.jpg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68983704"/>
                  </a:ext>
                </a:extLst>
              </a:tr>
            </a:tbl>
          </a:graphicData>
        </a:graphic>
      </p:graphicFrame>
      <p:sp>
        <p:nvSpPr>
          <p:cNvPr id="4" name="Text Placeholder 3">
            <a:extLst>
              <a:ext uri="{FF2B5EF4-FFF2-40B4-BE49-F238E27FC236}">
                <a16:creationId xmlns:a16="http://schemas.microsoft.com/office/drawing/2014/main" id="{E08E9285-2CE0-494D-B9EC-66858A3F3BE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24870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7E088-C7D8-4D12-A691-B61CDECFABF9}"/>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B60D034B-C05C-4A8F-8B8F-4F2F2FF12F3C}"/>
              </a:ext>
            </a:extLst>
          </p:cNvPr>
          <p:cNvGraphicFramePr>
            <a:graphicFrameLocks noGrp="1"/>
          </p:cNvGraphicFramePr>
          <p:nvPr>
            <p:ph type="tbl" sz="quarter" idx="13"/>
            <p:extLst>
              <p:ext uri="{D42A27DB-BD31-4B8C-83A1-F6EECF244321}">
                <p14:modId xmlns:p14="http://schemas.microsoft.com/office/powerpoint/2010/main" val="237114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8234878"/>
                    </a:ext>
                  </a:extLst>
                </a:gridCol>
                <a:gridCol w="1975104">
                  <a:extLst>
                    <a:ext uri="{9D8B030D-6E8A-4147-A177-3AD203B41FA5}">
                      <a16:colId xmlns:a16="http://schemas.microsoft.com/office/drawing/2014/main" val="3574977609"/>
                    </a:ext>
                  </a:extLst>
                </a:gridCol>
                <a:gridCol w="905256">
                  <a:extLst>
                    <a:ext uri="{9D8B030D-6E8A-4147-A177-3AD203B41FA5}">
                      <a16:colId xmlns:a16="http://schemas.microsoft.com/office/drawing/2014/main" val="156342413"/>
                    </a:ext>
                  </a:extLst>
                </a:gridCol>
                <a:gridCol w="905256">
                  <a:extLst>
                    <a:ext uri="{9D8B030D-6E8A-4147-A177-3AD203B41FA5}">
                      <a16:colId xmlns:a16="http://schemas.microsoft.com/office/drawing/2014/main" val="2995596050"/>
                    </a:ext>
                  </a:extLst>
                </a:gridCol>
                <a:gridCol w="905256">
                  <a:extLst>
                    <a:ext uri="{9D8B030D-6E8A-4147-A177-3AD203B41FA5}">
                      <a16:colId xmlns:a16="http://schemas.microsoft.com/office/drawing/2014/main" val="3633145490"/>
                    </a:ext>
                  </a:extLst>
                </a:gridCol>
                <a:gridCol w="905256">
                  <a:extLst>
                    <a:ext uri="{9D8B030D-6E8A-4147-A177-3AD203B41FA5}">
                      <a16:colId xmlns:a16="http://schemas.microsoft.com/office/drawing/2014/main" val="63512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682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- 2025-03-17 15:33:17</a:t>
                      </a:r>
                      <a:r>
                        <a:rPr kumimoji="0" lang="en-US" sz="1000" b="0" i="0" u="none" strike="noStrike" kern="1200" cap="none" spc="0" normalizeH="0" baseline="0" noProof="0">
                          <a:ln>
                            <a:noFill/>
                          </a:ln>
                          <a:solidFill>
                            <a:prstClr val="black"/>
                          </a:solidFill>
                          <a:effectLst/>
                          <a:uLnTx/>
                          <a:uFillTx/>
                          <a:latin typeface="Calibri"/>
                          <a:ea typeface="+mn-ea"/>
                          <a:cs typeface="+mn-cs"/>
                        </a:rPr>
                        <a:t>
 Our team members, Medalit T. and Jennifer G., had a fantastic time connecting with talented students at the California State University, Los Angeles Career Fair! We value connecting with future insurance professionals and showcasing the exciting benefits and opportunities at Tokio Marine America.
Are you a college student looking to gain hands-on experience and mentorship? Check out our 2025 summer internship program and take your first step toward an incredible career. Apply now: https://bit.ly/TMA-intern 
#internshipprogram #careerfair #hiring #insurancecareers #insurancecompany #intern #collegestudent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https://quintly-eu-image-storage.s3.amazonaws.com/a8463497d6ac59d9f9b31e3831c67b7f/8186a1b89c3fc10cfaaff07beacf9364.jpg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67402941"/>
                  </a:ext>
                </a:extLst>
              </a:tr>
            </a:tbl>
          </a:graphicData>
        </a:graphic>
      </p:graphicFrame>
      <p:sp>
        <p:nvSpPr>
          <p:cNvPr id="4" name="Text Placeholder 3">
            <a:extLst>
              <a:ext uri="{FF2B5EF4-FFF2-40B4-BE49-F238E27FC236}">
                <a16:creationId xmlns:a16="http://schemas.microsoft.com/office/drawing/2014/main" id="{3644FC01-2600-4D7B-A6AC-DB7A7641C2D6}"/>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162384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2208</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2025-04-04T18:06:16Z</dcterms:created>
  <dcterms:modified xsi:type="dcterms:W3CDTF">2025-04-04T18:06:49Z</dcterms:modified>
</cp:coreProperties>
</file>