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c:f>
              <c:numCache>
                <c:formatCode>m/d/yyyy</c:formatCode>
                <c:ptCount val="3"/>
                <c:pt idx="0">
                  <c:v>45658</c:v>
                </c:pt>
                <c:pt idx="1">
                  <c:v>45689</c:v>
                </c:pt>
                <c:pt idx="2">
                  <c:v>45717</c:v>
                </c:pt>
              </c:numCache>
            </c:numRef>
          </c:cat>
          <c:val>
            <c:numRef>
              <c:f>Sheet1!$B$2:$B$4</c:f>
              <c:numCache>
                <c:formatCode>General</c:formatCode>
                <c:ptCount val="3"/>
                <c:pt idx="0">
                  <c:v>7563</c:v>
                </c:pt>
                <c:pt idx="1">
                  <c:v>7559</c:v>
                </c:pt>
                <c:pt idx="2">
                  <c:v>7549</c:v>
                </c:pt>
              </c:numCache>
            </c:numRef>
          </c:val>
          <c:smooth val="0"/>
          <c:extLst>
            <c:ext xmlns:c16="http://schemas.microsoft.com/office/drawing/2014/chart" uri="{C3380CC4-5D6E-409C-BE32-E72D297353CC}">
              <c16:uniqueId val="{00000000-4127-4744-B0FF-B620CEA24735}"/>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c:f>
              <c:numCache>
                <c:formatCode>m/d/yyyy</c:formatCode>
                <c:ptCount val="3"/>
                <c:pt idx="0">
                  <c:v>45658</c:v>
                </c:pt>
                <c:pt idx="1">
                  <c:v>45689</c:v>
                </c:pt>
                <c:pt idx="2">
                  <c:v>45717</c:v>
                </c:pt>
              </c:numCache>
            </c:numRef>
          </c:cat>
          <c:val>
            <c:numRef>
              <c:f>Sheet1!$C$2:$C$4</c:f>
              <c:numCache>
                <c:formatCode>General</c:formatCode>
                <c:ptCount val="3"/>
                <c:pt idx="0">
                  <c:v>3942</c:v>
                </c:pt>
                <c:pt idx="1">
                  <c:v>3939</c:v>
                </c:pt>
                <c:pt idx="2">
                  <c:v>3951</c:v>
                </c:pt>
              </c:numCache>
            </c:numRef>
          </c:val>
          <c:smooth val="0"/>
          <c:extLst>
            <c:ext xmlns:c16="http://schemas.microsoft.com/office/drawing/2014/chart" uri="{C3380CC4-5D6E-409C-BE32-E72D297353CC}">
              <c16:uniqueId val="{00000001-4127-4744-B0FF-B620CEA2473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c:f>
              <c:numCache>
                <c:formatCode>m/d/yyyy</c:formatCode>
                <c:ptCount val="3"/>
                <c:pt idx="0">
                  <c:v>45658</c:v>
                </c:pt>
                <c:pt idx="1">
                  <c:v>45689</c:v>
                </c:pt>
                <c:pt idx="2">
                  <c:v>45717</c:v>
                </c:pt>
              </c:numCache>
            </c:numRef>
          </c:cat>
          <c:val>
            <c:numRef>
              <c:f>Sheet1!$D$2:$D$4</c:f>
              <c:numCache>
                <c:formatCode>General</c:formatCode>
                <c:ptCount val="3"/>
                <c:pt idx="0">
                  <c:v>0</c:v>
                </c:pt>
                <c:pt idx="1">
                  <c:v>0</c:v>
                </c:pt>
                <c:pt idx="2">
                  <c:v>0</c:v>
                </c:pt>
              </c:numCache>
            </c:numRef>
          </c:val>
          <c:smooth val="0"/>
          <c:extLst>
            <c:ext xmlns:c16="http://schemas.microsoft.com/office/drawing/2014/chart" uri="{C3380CC4-5D6E-409C-BE32-E72D297353CC}">
              <c16:uniqueId val="{00000002-4127-4744-B0FF-B620CEA2473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c:f>
              <c:numCache>
                <c:formatCode>m/d/yyyy</c:formatCode>
                <c:ptCount val="3"/>
                <c:pt idx="0">
                  <c:v>45658</c:v>
                </c:pt>
                <c:pt idx="1">
                  <c:v>45689</c:v>
                </c:pt>
                <c:pt idx="2">
                  <c:v>45717</c:v>
                </c:pt>
              </c:numCache>
            </c:numRef>
          </c:cat>
          <c:val>
            <c:numRef>
              <c:f>Sheet1!$E$2:$E$4</c:f>
              <c:numCache>
                <c:formatCode>General</c:formatCode>
                <c:ptCount val="3"/>
                <c:pt idx="0">
                  <c:v>46705</c:v>
                </c:pt>
                <c:pt idx="1">
                  <c:v>47141</c:v>
                </c:pt>
                <c:pt idx="2">
                  <c:v>47705</c:v>
                </c:pt>
              </c:numCache>
            </c:numRef>
          </c:val>
          <c:smooth val="0"/>
          <c:extLst>
            <c:ext xmlns:c16="http://schemas.microsoft.com/office/drawing/2014/chart" uri="{C3380CC4-5D6E-409C-BE32-E72D297353CC}">
              <c16:uniqueId val="{00000003-4127-4744-B0FF-B620CEA2473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c:f>
              <c:numCache>
                <c:formatCode>m/d/yyyy</c:formatCode>
                <c:ptCount val="3"/>
                <c:pt idx="0">
                  <c:v>45658</c:v>
                </c:pt>
                <c:pt idx="1">
                  <c:v>45689</c:v>
                </c:pt>
                <c:pt idx="2">
                  <c:v>45717</c:v>
                </c:pt>
              </c:numCache>
            </c:numRef>
          </c:cat>
          <c:val>
            <c:numRef>
              <c:f>Sheet1!$F$2:$F$4</c:f>
              <c:numCache>
                <c:formatCode>General</c:formatCode>
                <c:ptCount val="3"/>
                <c:pt idx="0">
                  <c:v>3866</c:v>
                </c:pt>
                <c:pt idx="1">
                  <c:v>3883</c:v>
                </c:pt>
                <c:pt idx="2">
                  <c:v>3904</c:v>
                </c:pt>
              </c:numCache>
            </c:numRef>
          </c:val>
          <c:smooth val="0"/>
          <c:extLst>
            <c:ext xmlns:c16="http://schemas.microsoft.com/office/drawing/2014/chart" uri="{C3380CC4-5D6E-409C-BE32-E72D297353CC}">
              <c16:uniqueId val="{00000004-4127-4744-B0FF-B620CEA24735}"/>
            </c:ext>
          </c:extLst>
        </c:ser>
        <c:dLbls>
          <c:showLegendKey val="0"/>
          <c:showVal val="0"/>
          <c:showCatName val="0"/>
          <c:showSerName val="0"/>
          <c:showPercent val="0"/>
          <c:showBubbleSize val="0"/>
        </c:dLbls>
        <c:smooth val="0"/>
        <c:axId val="77300864"/>
        <c:axId val="78717984"/>
      </c:lineChart>
      <c:dateAx>
        <c:axId val="7730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717984"/>
        <c:crosses val="autoZero"/>
        <c:auto val="1"/>
        <c:lblOffset val="100"/>
        <c:baseTimeUnit val="months"/>
      </c:dateAx>
      <c:valAx>
        <c:axId val="7871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30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0</c:v>
                </c:pt>
                <c:pt idx="4">
                  <c:v>0</c:v>
                </c:pt>
              </c:numCache>
            </c:numRef>
          </c:val>
          <c:extLst>
            <c:ext xmlns:c16="http://schemas.microsoft.com/office/drawing/2014/chart" uri="{C3380CC4-5D6E-409C-BE32-E72D297353CC}">
              <c16:uniqueId val="{00000000-62AA-4A1F-867A-2E697FF885D0}"/>
            </c:ext>
          </c:extLst>
        </c:ser>
        <c:dLbls>
          <c:showLegendKey val="0"/>
          <c:showVal val="0"/>
          <c:showCatName val="0"/>
          <c:showSerName val="0"/>
          <c:showPercent val="0"/>
          <c:showBubbleSize val="0"/>
        </c:dLbls>
        <c:gapWidth val="219"/>
        <c:overlap val="-27"/>
        <c:axId val="392699464"/>
        <c:axId val="392696512"/>
      </c:barChart>
      <c:dateAx>
        <c:axId val="39269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96512"/>
        <c:crosses val="autoZero"/>
        <c:auto val="1"/>
        <c:lblOffset val="100"/>
        <c:baseTimeUnit val="months"/>
      </c:dateAx>
      <c:valAx>
        <c:axId val="39269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9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21</c:v>
                </c:pt>
                <c:pt idx="3">
                  <c:v>15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F0C-4CFA-8467-B7EA5643549A}"/>
            </c:ext>
          </c:extLst>
        </c:ser>
        <c:dLbls>
          <c:showLegendKey val="0"/>
          <c:showVal val="0"/>
          <c:showCatName val="0"/>
          <c:showSerName val="0"/>
          <c:showPercent val="0"/>
          <c:showBubbleSize val="0"/>
        </c:dLbls>
        <c:gapWidth val="219"/>
        <c:overlap val="-27"/>
        <c:axId val="400982208"/>
        <c:axId val="400983520"/>
      </c:barChart>
      <c:dateAx>
        <c:axId val="40098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3520"/>
        <c:crosses val="autoZero"/>
        <c:auto val="1"/>
        <c:lblOffset val="100"/>
        <c:baseTimeUnit val="months"/>
      </c:dateAx>
      <c:valAx>
        <c:axId val="40098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551</c:v>
                </c:pt>
                <c:pt idx="3">
                  <c:v>53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4EE-4D9E-85A6-4B7BC9EE9B8D}"/>
            </c:ext>
          </c:extLst>
        </c:ser>
        <c:dLbls>
          <c:showLegendKey val="0"/>
          <c:showVal val="0"/>
          <c:showCatName val="0"/>
          <c:showSerName val="0"/>
          <c:showPercent val="0"/>
          <c:showBubbleSize val="0"/>
        </c:dLbls>
        <c:gapWidth val="219"/>
        <c:overlap val="-27"/>
        <c:axId val="400981552"/>
        <c:axId val="400982536"/>
      </c:barChart>
      <c:catAx>
        <c:axId val="40098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2536"/>
        <c:crosses val="autoZero"/>
        <c:auto val="1"/>
        <c:lblAlgn val="ctr"/>
        <c:lblOffset val="100"/>
        <c:noMultiLvlLbl val="0"/>
      </c:catAx>
      <c:valAx>
        <c:axId val="40098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444</c:v>
                </c:pt>
                <c:pt idx="4">
                  <c:v>0</c:v>
                </c:pt>
              </c:numCache>
            </c:numRef>
          </c:val>
          <c:extLst>
            <c:ext xmlns:c16="http://schemas.microsoft.com/office/drawing/2014/chart" uri="{C3380CC4-5D6E-409C-BE32-E72D297353CC}">
              <c16:uniqueId val="{00000000-F936-4E8C-8268-0CADE3FC0F5B}"/>
            </c:ext>
          </c:extLst>
        </c:ser>
        <c:dLbls>
          <c:showLegendKey val="0"/>
          <c:showVal val="0"/>
          <c:showCatName val="0"/>
          <c:showSerName val="0"/>
          <c:showPercent val="0"/>
          <c:showBubbleSize val="0"/>
        </c:dLbls>
        <c:gapWidth val="219"/>
        <c:overlap val="-27"/>
        <c:axId val="402428376"/>
        <c:axId val="402426080"/>
      </c:barChart>
      <c:dateAx>
        <c:axId val="40242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6080"/>
        <c:crosses val="autoZero"/>
        <c:auto val="1"/>
        <c:lblOffset val="100"/>
        <c:baseTimeUnit val="months"/>
      </c:dateAx>
      <c:valAx>
        <c:axId val="40242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32A5-4A6C-8380-27C520F3D5A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32A5-4A6C-8380-27C520F3D5A2}"/>
            </c:ext>
          </c:extLst>
        </c:ser>
        <c:dLbls>
          <c:showLegendKey val="0"/>
          <c:showVal val="0"/>
          <c:showCatName val="0"/>
          <c:showSerName val="0"/>
          <c:showPercent val="0"/>
          <c:showBubbleSize val="0"/>
        </c:dLbls>
        <c:gapWidth val="219"/>
        <c:overlap val="-27"/>
        <c:axId val="489654704"/>
        <c:axId val="489657328"/>
      </c:barChart>
      <c:catAx>
        <c:axId val="48965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657328"/>
        <c:crosses val="autoZero"/>
        <c:auto val="1"/>
        <c:lblAlgn val="ctr"/>
        <c:lblOffset val="100"/>
        <c:noMultiLvlLbl val="0"/>
      </c:catAx>
      <c:valAx>
        <c:axId val="48965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65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numCache>
            </c:numRef>
          </c:val>
          <c:extLst>
            <c:ext xmlns:c16="http://schemas.microsoft.com/office/drawing/2014/chart" uri="{C3380CC4-5D6E-409C-BE32-E72D297353CC}">
              <c16:uniqueId val="{00000000-679C-457F-B15D-33C324D45C64}"/>
            </c:ext>
          </c:extLst>
        </c:ser>
        <c:dLbls>
          <c:showLegendKey val="0"/>
          <c:showVal val="0"/>
          <c:showCatName val="0"/>
          <c:showSerName val="0"/>
          <c:showPercent val="0"/>
          <c:showBubbleSize val="0"/>
        </c:dLbls>
        <c:gapWidth val="219"/>
        <c:overlap val="-27"/>
        <c:axId val="502947440"/>
        <c:axId val="502945472"/>
      </c:barChart>
      <c:dateAx>
        <c:axId val="50294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45472"/>
        <c:crosses val="autoZero"/>
        <c:auto val="1"/>
        <c:lblOffset val="100"/>
        <c:baseTimeUnit val="months"/>
      </c:dateAx>
      <c:valAx>
        <c:axId val="5029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4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925-4320-AC2B-4DA4DE3A574D}"/>
            </c:ext>
          </c:extLst>
        </c:ser>
        <c:dLbls>
          <c:showLegendKey val="0"/>
          <c:showVal val="0"/>
          <c:showCatName val="0"/>
          <c:showSerName val="0"/>
          <c:showPercent val="0"/>
          <c:showBubbleSize val="0"/>
        </c:dLbls>
        <c:gapWidth val="219"/>
        <c:overlap val="-27"/>
        <c:axId val="502940552"/>
        <c:axId val="502948424"/>
      </c:barChart>
      <c:dateAx>
        <c:axId val="50294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48424"/>
        <c:crosses val="autoZero"/>
        <c:auto val="1"/>
        <c:lblOffset val="100"/>
        <c:baseTimeUnit val="months"/>
      </c:dateAx>
      <c:valAx>
        <c:axId val="50294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4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7DD-42EC-902A-BCD6AD28D847}"/>
            </c:ext>
          </c:extLst>
        </c:ser>
        <c:dLbls>
          <c:showLegendKey val="0"/>
          <c:showVal val="0"/>
          <c:showCatName val="0"/>
          <c:showSerName val="0"/>
          <c:showPercent val="0"/>
          <c:showBubbleSize val="0"/>
        </c:dLbls>
        <c:gapWidth val="219"/>
        <c:overlap val="-27"/>
        <c:axId val="502951048"/>
        <c:axId val="502950720"/>
      </c:barChart>
      <c:catAx>
        <c:axId val="50295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50720"/>
        <c:crosses val="autoZero"/>
        <c:auto val="1"/>
        <c:lblAlgn val="ctr"/>
        <c:lblOffset val="100"/>
        <c:noMultiLvlLbl val="0"/>
      </c:catAx>
      <c:valAx>
        <c:axId val="50295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5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71E-4D83-9396-5C3E8ED71D25}"/>
            </c:ext>
          </c:extLst>
        </c:ser>
        <c:dLbls>
          <c:showLegendKey val="0"/>
          <c:showVal val="0"/>
          <c:showCatName val="0"/>
          <c:showSerName val="0"/>
          <c:showPercent val="0"/>
          <c:showBubbleSize val="0"/>
        </c:dLbls>
        <c:gapWidth val="219"/>
        <c:overlap val="-27"/>
        <c:axId val="502920544"/>
        <c:axId val="502923824"/>
      </c:barChart>
      <c:dateAx>
        <c:axId val="50292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23824"/>
        <c:crosses val="autoZero"/>
        <c:auto val="1"/>
        <c:lblOffset val="100"/>
        <c:baseTimeUnit val="months"/>
      </c:dateAx>
      <c:valAx>
        <c:axId val="50292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92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114</c:v>
                </c:pt>
              </c:numCache>
            </c:numRef>
          </c:val>
          <c:extLst>
            <c:ext xmlns:c16="http://schemas.microsoft.com/office/drawing/2014/chart" uri="{C3380CC4-5D6E-409C-BE32-E72D297353CC}">
              <c16:uniqueId val="{00000000-9801-4756-BA30-C4A07D186E65}"/>
            </c:ext>
          </c:extLst>
        </c:ser>
        <c:dLbls>
          <c:showLegendKey val="0"/>
          <c:showVal val="0"/>
          <c:showCatName val="0"/>
          <c:showSerName val="0"/>
          <c:showPercent val="0"/>
          <c:showBubbleSize val="0"/>
        </c:dLbls>
        <c:gapWidth val="219"/>
        <c:overlap val="-27"/>
        <c:axId val="282159944"/>
        <c:axId val="282156336"/>
      </c:barChart>
      <c:dateAx>
        <c:axId val="28215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56336"/>
        <c:crosses val="autoZero"/>
        <c:auto val="1"/>
        <c:lblOffset val="100"/>
        <c:baseTimeUnit val="months"/>
      </c:dateAx>
      <c:valAx>
        <c:axId val="28215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5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2025-01</c:v>
                </c:pt>
                <c:pt idx="1">
                  <c:v>2025-02</c:v>
                </c:pt>
                <c:pt idx="2">
                  <c:v>2025-03</c:v>
                </c:pt>
                <c:pt idx="3">
                  <c:v>2025-04</c:v>
                </c:pt>
              </c:strCache>
            </c:strRef>
          </c:cat>
          <c:val>
            <c:numRef>
              <c:f>Sheet1!$B$2:$B$5</c:f>
              <c:numCache>
                <c:formatCode>General</c:formatCode>
                <c:ptCount val="4"/>
                <c:pt idx="0">
                  <c:v>98</c:v>
                </c:pt>
                <c:pt idx="1">
                  <c:v>98</c:v>
                </c:pt>
                <c:pt idx="2">
                  <c:v>79</c:v>
                </c:pt>
                <c:pt idx="3">
                  <c:v>32</c:v>
                </c:pt>
              </c:numCache>
            </c:numRef>
          </c:val>
          <c:extLst>
            <c:ext xmlns:c16="http://schemas.microsoft.com/office/drawing/2014/chart" uri="{C3380CC4-5D6E-409C-BE32-E72D297353CC}">
              <c16:uniqueId val="{00000000-37FD-4425-B69B-39142C1F7E76}"/>
            </c:ext>
          </c:extLst>
        </c:ser>
        <c:dLbls>
          <c:showLegendKey val="0"/>
          <c:showVal val="0"/>
          <c:showCatName val="0"/>
          <c:showSerName val="0"/>
          <c:showPercent val="0"/>
          <c:showBubbleSize val="0"/>
        </c:dLbls>
        <c:gapWidth val="219"/>
        <c:overlap val="-27"/>
        <c:axId val="282168472"/>
        <c:axId val="282163224"/>
      </c:barChart>
      <c:catAx>
        <c:axId val="28216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63224"/>
        <c:crosses val="autoZero"/>
        <c:auto val="1"/>
        <c:lblAlgn val="ctr"/>
        <c:lblOffset val="100"/>
        <c:noMultiLvlLbl val="0"/>
      </c:catAx>
      <c:valAx>
        <c:axId val="28216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6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2025-01</c:v>
                </c:pt>
                <c:pt idx="1">
                  <c:v>2025-02</c:v>
                </c:pt>
                <c:pt idx="2">
                  <c:v>2025-03</c:v>
                </c:pt>
                <c:pt idx="3">
                  <c:v>2025-04</c:v>
                </c:pt>
              </c:strCache>
            </c:strRef>
          </c:cat>
          <c:val>
            <c:numRef>
              <c:f>Sheet1!$B$2:$B$5</c:f>
              <c:numCache>
                <c:formatCode>General</c:formatCode>
                <c:ptCount val="4"/>
                <c:pt idx="0">
                  <c:v>1972</c:v>
                </c:pt>
                <c:pt idx="1">
                  <c:v>1977</c:v>
                </c:pt>
                <c:pt idx="2">
                  <c:v>1827</c:v>
                </c:pt>
                <c:pt idx="3">
                  <c:v>131</c:v>
                </c:pt>
              </c:numCache>
            </c:numRef>
          </c:val>
          <c:extLst>
            <c:ext xmlns:c16="http://schemas.microsoft.com/office/drawing/2014/chart" uri="{C3380CC4-5D6E-409C-BE32-E72D297353CC}">
              <c16:uniqueId val="{00000000-F9F1-4AE7-AF72-50E2254F75F3}"/>
            </c:ext>
          </c:extLst>
        </c:ser>
        <c:dLbls>
          <c:showLegendKey val="0"/>
          <c:showVal val="0"/>
          <c:showCatName val="0"/>
          <c:showSerName val="0"/>
          <c:showPercent val="0"/>
          <c:showBubbleSize val="0"/>
        </c:dLbls>
        <c:gapWidth val="219"/>
        <c:overlap val="-27"/>
        <c:axId val="282167488"/>
        <c:axId val="282170768"/>
      </c:barChart>
      <c:catAx>
        <c:axId val="28216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70768"/>
        <c:crosses val="autoZero"/>
        <c:auto val="1"/>
        <c:lblAlgn val="ctr"/>
        <c:lblOffset val="100"/>
        <c:noMultiLvlLbl val="0"/>
      </c:catAx>
      <c:valAx>
        <c:axId val="28217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6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3052</c:v>
                </c:pt>
              </c:numCache>
            </c:numRef>
          </c:val>
          <c:extLst>
            <c:ext xmlns:c16="http://schemas.microsoft.com/office/drawing/2014/chart" uri="{C3380CC4-5D6E-409C-BE32-E72D297353CC}">
              <c16:uniqueId val="{00000000-09C7-47E6-9BE3-240E857EE1E3}"/>
            </c:ext>
          </c:extLst>
        </c:ser>
        <c:dLbls>
          <c:showLegendKey val="0"/>
          <c:showVal val="0"/>
          <c:showCatName val="0"/>
          <c:showSerName val="0"/>
          <c:showPercent val="0"/>
          <c:showBubbleSize val="0"/>
        </c:dLbls>
        <c:gapWidth val="219"/>
        <c:overlap val="-27"/>
        <c:axId val="282176016"/>
        <c:axId val="282180936"/>
      </c:barChart>
      <c:catAx>
        <c:axId val="28217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80936"/>
        <c:crosses val="autoZero"/>
        <c:auto val="1"/>
        <c:lblAlgn val="ctr"/>
        <c:lblOffset val="100"/>
        <c:noMultiLvlLbl val="0"/>
      </c:catAx>
      <c:valAx>
        <c:axId val="28218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7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c:v>
                </c:pt>
              </c:numCache>
            </c:numRef>
          </c:val>
          <c:extLst>
            <c:ext xmlns:c16="http://schemas.microsoft.com/office/drawing/2014/chart" uri="{C3380CC4-5D6E-409C-BE32-E72D297353CC}">
              <c16:uniqueId val="{00000000-C43A-47E4-A087-307997BA94BE}"/>
            </c:ext>
          </c:extLst>
        </c:ser>
        <c:dLbls>
          <c:showLegendKey val="0"/>
          <c:showVal val="0"/>
          <c:showCatName val="0"/>
          <c:showSerName val="0"/>
          <c:showPercent val="0"/>
          <c:showBubbleSize val="0"/>
        </c:dLbls>
        <c:gapWidth val="219"/>
        <c:overlap val="-27"/>
        <c:axId val="289394056"/>
        <c:axId val="289394712"/>
      </c:barChart>
      <c:dateAx>
        <c:axId val="28939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94712"/>
        <c:crosses val="autoZero"/>
        <c:auto val="1"/>
        <c:lblOffset val="100"/>
        <c:baseTimeUnit val="months"/>
      </c:dateAx>
      <c:valAx>
        <c:axId val="28939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9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19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1E0-418F-9376-110AF3E06D2A}"/>
            </c:ext>
          </c:extLst>
        </c:ser>
        <c:dLbls>
          <c:showLegendKey val="0"/>
          <c:showVal val="0"/>
          <c:showCatName val="0"/>
          <c:showSerName val="0"/>
          <c:showPercent val="0"/>
          <c:showBubbleSize val="0"/>
        </c:dLbls>
        <c:gapWidth val="219"/>
        <c:overlap val="-27"/>
        <c:axId val="289342560"/>
        <c:axId val="289342888"/>
      </c:barChart>
      <c:dateAx>
        <c:axId val="28934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42888"/>
        <c:crosses val="autoZero"/>
        <c:auto val="1"/>
        <c:lblOffset val="100"/>
        <c:baseTimeUnit val="months"/>
      </c:dateAx>
      <c:valAx>
        <c:axId val="28934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4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545</c:v>
                </c:pt>
                <c:pt idx="1">
                  <c:v>535</c:v>
                </c:pt>
                <c:pt idx="2">
                  <c:v>555</c:v>
                </c:pt>
                <c:pt idx="3">
                  <c:v>38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45-47D7-94D5-F38FE5847887}"/>
            </c:ext>
          </c:extLst>
        </c:ser>
        <c:dLbls>
          <c:showLegendKey val="0"/>
          <c:showVal val="0"/>
          <c:showCatName val="0"/>
          <c:showSerName val="0"/>
          <c:showPercent val="0"/>
          <c:showBubbleSize val="0"/>
        </c:dLbls>
        <c:gapWidth val="219"/>
        <c:overlap val="-27"/>
        <c:axId val="289341248"/>
        <c:axId val="289340920"/>
      </c:barChart>
      <c:catAx>
        <c:axId val="28934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40920"/>
        <c:crosses val="autoZero"/>
        <c:auto val="1"/>
        <c:lblAlgn val="ctr"/>
        <c:lblOffset val="100"/>
        <c:noMultiLvlLbl val="0"/>
      </c:catAx>
      <c:valAx>
        <c:axId val="28934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4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pt idx="2">
                  <c:v>13661</c:v>
                </c:pt>
              </c:numCache>
            </c:numRef>
          </c:val>
          <c:extLst>
            <c:ext xmlns:c16="http://schemas.microsoft.com/office/drawing/2014/chart" uri="{C3380CC4-5D6E-409C-BE32-E72D297353CC}">
              <c16:uniqueId val="{00000000-BC61-49ED-8C64-C52821C9153E}"/>
            </c:ext>
          </c:extLst>
        </c:ser>
        <c:dLbls>
          <c:showLegendKey val="0"/>
          <c:showVal val="0"/>
          <c:showCatName val="0"/>
          <c:showSerName val="0"/>
          <c:showPercent val="0"/>
          <c:showBubbleSize val="0"/>
        </c:dLbls>
        <c:gapWidth val="219"/>
        <c:overlap val="-27"/>
        <c:axId val="289337968"/>
        <c:axId val="289338296"/>
      </c:barChart>
      <c:dateAx>
        <c:axId val="28933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38296"/>
        <c:crosses val="autoZero"/>
        <c:auto val="1"/>
        <c:lblOffset val="100"/>
        <c:baseTimeUnit val="months"/>
      </c:dateAx>
      <c:valAx>
        <c:axId val="28933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3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5AA1-1080-4971-9513-E24F2D10437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AC13F290-6C25-4505-9E83-CBB3C07EDA1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50699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0F10E-FA1F-4F8C-B2AA-1A84BF9E7F2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73F5731-A6F7-4FB8-AF70-835B8A1D26A0}"/>
              </a:ext>
            </a:extLst>
          </p:cNvPr>
          <p:cNvGraphicFramePr>
            <a:graphicFrameLocks noGrp="1"/>
          </p:cNvGraphicFramePr>
          <p:nvPr>
            <p:ph type="chart" sz="quarter" idx="13"/>
            <p:extLst>
              <p:ext uri="{D42A27DB-BD31-4B8C-83A1-F6EECF244321}">
                <p14:modId xmlns:p14="http://schemas.microsoft.com/office/powerpoint/2010/main" val="1264236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7A3EE0-17CA-4FA8-9C63-EFE5C51AA844}"/>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D50812D5-C1B7-4C96-AFF9-9A1399179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2582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D4245-CCC3-4364-965A-035FF18EBBF0}"/>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827D8634-F690-4CC8-A951-5852CB7FF5EB}"/>
              </a:ext>
            </a:extLst>
          </p:cNvPr>
          <p:cNvGraphicFramePr>
            <a:graphicFrameLocks noGrp="1"/>
          </p:cNvGraphicFramePr>
          <p:nvPr>
            <p:ph type="tbl" sz="quarter" idx="13"/>
            <p:extLst>
              <p:ext uri="{D42A27DB-BD31-4B8C-83A1-F6EECF244321}">
                <p14:modId xmlns:p14="http://schemas.microsoft.com/office/powerpoint/2010/main" val="205039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68457460"/>
                    </a:ext>
                  </a:extLst>
                </a:gridCol>
                <a:gridCol w="905256">
                  <a:extLst>
                    <a:ext uri="{9D8B030D-6E8A-4147-A177-3AD203B41FA5}">
                      <a16:colId xmlns:a16="http://schemas.microsoft.com/office/drawing/2014/main" val="3211734509"/>
                    </a:ext>
                  </a:extLst>
                </a:gridCol>
                <a:gridCol w="905256">
                  <a:extLst>
                    <a:ext uri="{9D8B030D-6E8A-4147-A177-3AD203B41FA5}">
                      <a16:colId xmlns:a16="http://schemas.microsoft.com/office/drawing/2014/main" val="1884901163"/>
                    </a:ext>
                  </a:extLst>
                </a:gridCol>
                <a:gridCol w="905256">
                  <a:extLst>
                    <a:ext uri="{9D8B030D-6E8A-4147-A177-3AD203B41FA5}">
                      <a16:colId xmlns:a16="http://schemas.microsoft.com/office/drawing/2014/main" val="2331571286"/>
                    </a:ext>
                  </a:extLst>
                </a:gridCol>
                <a:gridCol w="905256">
                  <a:extLst>
                    <a:ext uri="{9D8B030D-6E8A-4147-A177-3AD203B41FA5}">
                      <a16:colId xmlns:a16="http://schemas.microsoft.com/office/drawing/2014/main" val="2987186850"/>
                    </a:ext>
                  </a:extLst>
                </a:gridCol>
                <a:gridCol w="905256">
                  <a:extLst>
                    <a:ext uri="{9D8B030D-6E8A-4147-A177-3AD203B41FA5}">
                      <a16:colId xmlns:a16="http://schemas.microsoft.com/office/drawing/2014/main" val="661923313"/>
                    </a:ext>
                  </a:extLst>
                </a:gridCol>
                <a:gridCol w="905256">
                  <a:extLst>
                    <a:ext uri="{9D8B030D-6E8A-4147-A177-3AD203B41FA5}">
                      <a16:colId xmlns:a16="http://schemas.microsoft.com/office/drawing/2014/main" val="2902921757"/>
                    </a:ext>
                  </a:extLst>
                </a:gridCol>
                <a:gridCol w="905256">
                  <a:extLst>
                    <a:ext uri="{9D8B030D-6E8A-4147-A177-3AD203B41FA5}">
                      <a16:colId xmlns:a16="http://schemas.microsoft.com/office/drawing/2014/main" val="4190165552"/>
                    </a:ext>
                  </a:extLst>
                </a:gridCol>
                <a:gridCol w="905256">
                  <a:extLst>
                    <a:ext uri="{9D8B030D-6E8A-4147-A177-3AD203B41FA5}">
                      <a16:colId xmlns:a16="http://schemas.microsoft.com/office/drawing/2014/main" val="41999840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63111978"/>
                  </a:ext>
                </a:extLst>
              </a:tr>
              <a:tr h="370840">
                <a:tc>
                  <a:txBody>
                    <a:bodyPr/>
                    <a:lstStyle/>
                    <a:p>
                      <a:r>
                        <a:rPr lang="en-US" sz="1000"/>
                        <a:t>7549</a:t>
                      </a:r>
                    </a:p>
                  </a:txBody>
                  <a:tcPr/>
                </a:tc>
                <a:tc>
                  <a:txBody>
                    <a:bodyPr/>
                    <a:lstStyle/>
                    <a:p>
                      <a:r>
                        <a:rPr lang="en-US" sz="1000"/>
                        <a:t>-10</a:t>
                      </a:r>
                    </a:p>
                  </a:txBody>
                  <a:tcPr/>
                </a:tc>
                <a:tc>
                  <a:txBody>
                    <a:bodyPr/>
                    <a:lstStyle/>
                    <a:p>
                      <a:r>
                        <a:rPr lang="en-US" sz="1000"/>
                        <a:t>22</a:t>
                      </a:r>
                    </a:p>
                  </a:txBody>
                  <a:tcPr/>
                </a:tc>
                <a:tc>
                  <a:txBody>
                    <a:bodyPr/>
                    <a:lstStyle/>
                    <a:p>
                      <a:r>
                        <a:rPr lang="en-US" sz="1000"/>
                        <a:t>505</a:t>
                      </a:r>
                    </a:p>
                  </a:txBody>
                  <a:tcPr/>
                </a:tc>
                <a:tc>
                  <a:txBody>
                    <a:bodyPr/>
                    <a:lstStyle/>
                    <a:p>
                      <a:r>
                        <a:rPr lang="en-US" sz="1000"/>
                        <a:t>11</a:t>
                      </a:r>
                    </a:p>
                  </a:txBody>
                  <a:tcPr/>
                </a:tc>
                <a:tc>
                  <a:txBody>
                    <a:bodyPr/>
                    <a:lstStyle/>
                    <a:p>
                      <a:r>
                        <a:rPr lang="en-US" sz="1000"/>
                        <a:t>35</a:t>
                      </a:r>
                    </a:p>
                  </a:txBody>
                  <a:tcPr/>
                </a:tc>
                <a:tc>
                  <a:txBody>
                    <a:bodyPr/>
                    <a:lstStyle/>
                    <a:p>
                      <a:r>
                        <a:rPr lang="en-US" sz="1000"/>
                        <a:t>0</a:t>
                      </a:r>
                    </a:p>
                  </a:txBody>
                  <a:tcPr/>
                </a:tc>
                <a:tc>
                  <a:txBody>
                    <a:bodyPr/>
                    <a:lstStyle/>
                    <a:p>
                      <a:r>
                        <a:rPr lang="en-US" sz="1000"/>
                        <a:t>0.3316 %</a:t>
                      </a:r>
                    </a:p>
                  </a:txBody>
                  <a:tcPr/>
                </a:tc>
                <a:tc>
                  <a:txBody>
                    <a:bodyPr/>
                    <a:lstStyle/>
                    <a:p>
                      <a:r>
                        <a:rPr lang="en-US" sz="1000"/>
                        <a:t>0.0 %</a:t>
                      </a:r>
                    </a:p>
                  </a:txBody>
                  <a:tcPr/>
                </a:tc>
                <a:extLst>
                  <a:ext uri="{0D108BD9-81ED-4DB2-BD59-A6C34878D82A}">
                    <a16:rowId xmlns:a16="http://schemas.microsoft.com/office/drawing/2014/main" val="3807846064"/>
                  </a:ext>
                </a:extLst>
              </a:tr>
            </a:tbl>
          </a:graphicData>
        </a:graphic>
      </p:graphicFrame>
      <p:sp>
        <p:nvSpPr>
          <p:cNvPr id="4" name="Text Placeholder 3">
            <a:extLst>
              <a:ext uri="{FF2B5EF4-FFF2-40B4-BE49-F238E27FC236}">
                <a16:creationId xmlns:a16="http://schemas.microsoft.com/office/drawing/2014/main" id="{B6252932-02B0-456F-AEA7-B126E436880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63999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CB38-49DF-4349-A595-96CD5D5FEDF0}"/>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3769CCE7-9FF7-4A98-A246-640C211099AD}"/>
              </a:ext>
            </a:extLst>
          </p:cNvPr>
          <p:cNvGraphicFramePr>
            <a:graphicFrameLocks noGrp="1"/>
          </p:cNvGraphicFramePr>
          <p:nvPr>
            <p:ph type="chart" sz="quarter" idx="13"/>
            <p:extLst>
              <p:ext uri="{D42A27DB-BD31-4B8C-83A1-F6EECF244321}">
                <p14:modId xmlns:p14="http://schemas.microsoft.com/office/powerpoint/2010/main" val="3857818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9756F5-BAAF-4703-AC7D-6AA5F588F57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CB0BB21-C965-407D-B40A-77344F7CF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590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D9EFD-6736-45D5-9E80-E92D19545AE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73BE7333-4B1B-4195-B43D-6367E5ACDD7C}"/>
              </a:ext>
            </a:extLst>
          </p:cNvPr>
          <p:cNvGraphicFramePr>
            <a:graphicFrameLocks noGrp="1"/>
          </p:cNvGraphicFramePr>
          <p:nvPr>
            <p:ph type="chart" sz="quarter" idx="13"/>
            <p:extLst>
              <p:ext uri="{D42A27DB-BD31-4B8C-83A1-F6EECF244321}">
                <p14:modId xmlns:p14="http://schemas.microsoft.com/office/powerpoint/2010/main" val="2924495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1F1A8-6E07-4A4C-9CE4-C78A4706973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DA6037D-D51E-45FB-9339-E4B043E0FC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7050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16073-0DC9-494F-B31E-D43A7A528AE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D68F4A2E-8263-4F61-9162-1B5AFBB9C59F}"/>
              </a:ext>
            </a:extLst>
          </p:cNvPr>
          <p:cNvGraphicFramePr>
            <a:graphicFrameLocks noGrp="1"/>
          </p:cNvGraphicFramePr>
          <p:nvPr>
            <p:ph type="chart" sz="quarter" idx="13"/>
            <p:extLst>
              <p:ext uri="{D42A27DB-BD31-4B8C-83A1-F6EECF244321}">
                <p14:modId xmlns:p14="http://schemas.microsoft.com/office/powerpoint/2010/main" val="1968634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AE1A18-D0BE-401F-929A-F3DD6202052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2369EF4-47C2-4DEE-BA42-3B1ED609E9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831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28EA9-B999-437B-AC62-BC2696C6B9FC}"/>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2AADF920-8481-4FD1-BD31-CF2BD3B410AE}"/>
              </a:ext>
            </a:extLst>
          </p:cNvPr>
          <p:cNvGraphicFramePr>
            <a:graphicFrameLocks noGrp="1"/>
          </p:cNvGraphicFramePr>
          <p:nvPr>
            <p:ph type="chart" sz="quarter" idx="13"/>
            <p:extLst>
              <p:ext uri="{D42A27DB-BD31-4B8C-83A1-F6EECF244321}">
                <p14:modId xmlns:p14="http://schemas.microsoft.com/office/powerpoint/2010/main" val="3719409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F8DB6-EA5F-48AE-80FB-BE753FF6ECC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F0B39CC-42CC-42D8-96C2-28B9C487E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839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6DEA2-BE15-4AAE-963D-C6BAACE9FB4F}"/>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CB8B8E0D-1D89-4856-A8FE-EC2EEEF46330}"/>
              </a:ext>
            </a:extLst>
          </p:cNvPr>
          <p:cNvGraphicFramePr>
            <a:graphicFrameLocks noGrp="1"/>
          </p:cNvGraphicFramePr>
          <p:nvPr>
            <p:ph type="tbl" sz="quarter" idx="13"/>
            <p:extLst>
              <p:ext uri="{D42A27DB-BD31-4B8C-83A1-F6EECF244321}">
                <p14:modId xmlns:p14="http://schemas.microsoft.com/office/powerpoint/2010/main" val="229647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823983"/>
                    </a:ext>
                  </a:extLst>
                </a:gridCol>
                <a:gridCol w="1481328">
                  <a:extLst>
                    <a:ext uri="{9D8B030D-6E8A-4147-A177-3AD203B41FA5}">
                      <a16:colId xmlns:a16="http://schemas.microsoft.com/office/drawing/2014/main" val="1037666139"/>
                    </a:ext>
                  </a:extLst>
                </a:gridCol>
                <a:gridCol w="329184">
                  <a:extLst>
                    <a:ext uri="{9D8B030D-6E8A-4147-A177-3AD203B41FA5}">
                      <a16:colId xmlns:a16="http://schemas.microsoft.com/office/drawing/2014/main" val="2633481386"/>
                    </a:ext>
                  </a:extLst>
                </a:gridCol>
                <a:gridCol w="329184">
                  <a:extLst>
                    <a:ext uri="{9D8B030D-6E8A-4147-A177-3AD203B41FA5}">
                      <a16:colId xmlns:a16="http://schemas.microsoft.com/office/drawing/2014/main" val="3037146758"/>
                    </a:ext>
                  </a:extLst>
                </a:gridCol>
                <a:gridCol w="329184">
                  <a:extLst>
                    <a:ext uri="{9D8B030D-6E8A-4147-A177-3AD203B41FA5}">
                      <a16:colId xmlns:a16="http://schemas.microsoft.com/office/drawing/2014/main" val="1371877724"/>
                    </a:ext>
                  </a:extLst>
                </a:gridCol>
                <a:gridCol w="329184">
                  <a:extLst>
                    <a:ext uri="{9D8B030D-6E8A-4147-A177-3AD203B41FA5}">
                      <a16:colId xmlns:a16="http://schemas.microsoft.com/office/drawing/2014/main" val="238189109"/>
                    </a:ext>
                  </a:extLst>
                </a:gridCol>
                <a:gridCol w="329184">
                  <a:extLst>
                    <a:ext uri="{9D8B030D-6E8A-4147-A177-3AD203B41FA5}">
                      <a16:colId xmlns:a16="http://schemas.microsoft.com/office/drawing/2014/main" val="1599355890"/>
                    </a:ext>
                  </a:extLst>
                </a:gridCol>
                <a:gridCol w="329184">
                  <a:extLst>
                    <a:ext uri="{9D8B030D-6E8A-4147-A177-3AD203B41FA5}">
                      <a16:colId xmlns:a16="http://schemas.microsoft.com/office/drawing/2014/main" val="1488659167"/>
                    </a:ext>
                  </a:extLst>
                </a:gridCol>
                <a:gridCol w="329184">
                  <a:extLst>
                    <a:ext uri="{9D8B030D-6E8A-4147-A177-3AD203B41FA5}">
                      <a16:colId xmlns:a16="http://schemas.microsoft.com/office/drawing/2014/main" val="2137254899"/>
                    </a:ext>
                  </a:extLst>
                </a:gridCol>
                <a:gridCol w="329184">
                  <a:extLst>
                    <a:ext uri="{9D8B030D-6E8A-4147-A177-3AD203B41FA5}">
                      <a16:colId xmlns:a16="http://schemas.microsoft.com/office/drawing/2014/main" val="582809717"/>
                    </a:ext>
                  </a:extLst>
                </a:gridCol>
                <a:gridCol w="329184">
                  <a:extLst>
                    <a:ext uri="{9D8B030D-6E8A-4147-A177-3AD203B41FA5}">
                      <a16:colId xmlns:a16="http://schemas.microsoft.com/office/drawing/2014/main" val="3161601783"/>
                    </a:ext>
                  </a:extLst>
                </a:gridCol>
                <a:gridCol w="329184">
                  <a:extLst>
                    <a:ext uri="{9D8B030D-6E8A-4147-A177-3AD203B41FA5}">
                      <a16:colId xmlns:a16="http://schemas.microsoft.com/office/drawing/2014/main" val="3531564789"/>
                    </a:ext>
                  </a:extLst>
                </a:gridCol>
                <a:gridCol w="329184">
                  <a:extLst>
                    <a:ext uri="{9D8B030D-6E8A-4147-A177-3AD203B41FA5}">
                      <a16:colId xmlns:a16="http://schemas.microsoft.com/office/drawing/2014/main" val="4132859104"/>
                    </a:ext>
                  </a:extLst>
                </a:gridCol>
                <a:gridCol w="329184">
                  <a:extLst>
                    <a:ext uri="{9D8B030D-6E8A-4147-A177-3AD203B41FA5}">
                      <a16:colId xmlns:a16="http://schemas.microsoft.com/office/drawing/2014/main" val="1621407260"/>
                    </a:ext>
                  </a:extLst>
                </a:gridCol>
                <a:gridCol w="329184">
                  <a:extLst>
                    <a:ext uri="{9D8B030D-6E8A-4147-A177-3AD203B41FA5}">
                      <a16:colId xmlns:a16="http://schemas.microsoft.com/office/drawing/2014/main" val="1536022001"/>
                    </a:ext>
                  </a:extLst>
                </a:gridCol>
                <a:gridCol w="329184">
                  <a:extLst>
                    <a:ext uri="{9D8B030D-6E8A-4147-A177-3AD203B41FA5}">
                      <a16:colId xmlns:a16="http://schemas.microsoft.com/office/drawing/2014/main" val="339485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4194056"/>
                  </a:ext>
                </a:extLst>
              </a:tr>
            </a:tbl>
          </a:graphicData>
        </a:graphic>
      </p:graphicFrame>
      <p:sp>
        <p:nvSpPr>
          <p:cNvPr id="4" name="Text Placeholder 3">
            <a:extLst>
              <a:ext uri="{FF2B5EF4-FFF2-40B4-BE49-F238E27FC236}">
                <a16:creationId xmlns:a16="http://schemas.microsoft.com/office/drawing/2014/main" id="{E47B2937-227C-4357-BA7F-50D7960F3C3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801057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10912-9D40-42B7-9C62-F3C03D909C56}"/>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903F4A22-8E9E-442C-92C0-C9AF54CBC8D8}"/>
              </a:ext>
            </a:extLst>
          </p:cNvPr>
          <p:cNvGraphicFramePr>
            <a:graphicFrameLocks noGrp="1"/>
          </p:cNvGraphicFramePr>
          <p:nvPr>
            <p:ph type="tbl" sz="quarter" idx="13"/>
            <p:extLst>
              <p:ext uri="{D42A27DB-BD31-4B8C-83A1-F6EECF244321}">
                <p14:modId xmlns:p14="http://schemas.microsoft.com/office/powerpoint/2010/main" val="2497600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27996273"/>
                    </a:ext>
                  </a:extLst>
                </a:gridCol>
                <a:gridCol w="1481328">
                  <a:extLst>
                    <a:ext uri="{9D8B030D-6E8A-4147-A177-3AD203B41FA5}">
                      <a16:colId xmlns:a16="http://schemas.microsoft.com/office/drawing/2014/main" val="1937050183"/>
                    </a:ext>
                  </a:extLst>
                </a:gridCol>
                <a:gridCol w="329184">
                  <a:extLst>
                    <a:ext uri="{9D8B030D-6E8A-4147-A177-3AD203B41FA5}">
                      <a16:colId xmlns:a16="http://schemas.microsoft.com/office/drawing/2014/main" val="2740968609"/>
                    </a:ext>
                  </a:extLst>
                </a:gridCol>
                <a:gridCol w="329184">
                  <a:extLst>
                    <a:ext uri="{9D8B030D-6E8A-4147-A177-3AD203B41FA5}">
                      <a16:colId xmlns:a16="http://schemas.microsoft.com/office/drawing/2014/main" val="315017852"/>
                    </a:ext>
                  </a:extLst>
                </a:gridCol>
                <a:gridCol w="329184">
                  <a:extLst>
                    <a:ext uri="{9D8B030D-6E8A-4147-A177-3AD203B41FA5}">
                      <a16:colId xmlns:a16="http://schemas.microsoft.com/office/drawing/2014/main" val="733343271"/>
                    </a:ext>
                  </a:extLst>
                </a:gridCol>
                <a:gridCol w="329184">
                  <a:extLst>
                    <a:ext uri="{9D8B030D-6E8A-4147-A177-3AD203B41FA5}">
                      <a16:colId xmlns:a16="http://schemas.microsoft.com/office/drawing/2014/main" val="425204819"/>
                    </a:ext>
                  </a:extLst>
                </a:gridCol>
                <a:gridCol w="329184">
                  <a:extLst>
                    <a:ext uri="{9D8B030D-6E8A-4147-A177-3AD203B41FA5}">
                      <a16:colId xmlns:a16="http://schemas.microsoft.com/office/drawing/2014/main" val="1747768236"/>
                    </a:ext>
                  </a:extLst>
                </a:gridCol>
                <a:gridCol w="329184">
                  <a:extLst>
                    <a:ext uri="{9D8B030D-6E8A-4147-A177-3AD203B41FA5}">
                      <a16:colId xmlns:a16="http://schemas.microsoft.com/office/drawing/2014/main" val="3169074929"/>
                    </a:ext>
                  </a:extLst>
                </a:gridCol>
                <a:gridCol w="329184">
                  <a:extLst>
                    <a:ext uri="{9D8B030D-6E8A-4147-A177-3AD203B41FA5}">
                      <a16:colId xmlns:a16="http://schemas.microsoft.com/office/drawing/2014/main" val="3472527582"/>
                    </a:ext>
                  </a:extLst>
                </a:gridCol>
                <a:gridCol w="329184">
                  <a:extLst>
                    <a:ext uri="{9D8B030D-6E8A-4147-A177-3AD203B41FA5}">
                      <a16:colId xmlns:a16="http://schemas.microsoft.com/office/drawing/2014/main" val="1516885485"/>
                    </a:ext>
                  </a:extLst>
                </a:gridCol>
                <a:gridCol w="329184">
                  <a:extLst>
                    <a:ext uri="{9D8B030D-6E8A-4147-A177-3AD203B41FA5}">
                      <a16:colId xmlns:a16="http://schemas.microsoft.com/office/drawing/2014/main" val="73556030"/>
                    </a:ext>
                  </a:extLst>
                </a:gridCol>
                <a:gridCol w="329184">
                  <a:extLst>
                    <a:ext uri="{9D8B030D-6E8A-4147-A177-3AD203B41FA5}">
                      <a16:colId xmlns:a16="http://schemas.microsoft.com/office/drawing/2014/main" val="3431077311"/>
                    </a:ext>
                  </a:extLst>
                </a:gridCol>
                <a:gridCol w="329184">
                  <a:extLst>
                    <a:ext uri="{9D8B030D-6E8A-4147-A177-3AD203B41FA5}">
                      <a16:colId xmlns:a16="http://schemas.microsoft.com/office/drawing/2014/main" val="1778182611"/>
                    </a:ext>
                  </a:extLst>
                </a:gridCol>
                <a:gridCol w="329184">
                  <a:extLst>
                    <a:ext uri="{9D8B030D-6E8A-4147-A177-3AD203B41FA5}">
                      <a16:colId xmlns:a16="http://schemas.microsoft.com/office/drawing/2014/main" val="3151254169"/>
                    </a:ext>
                  </a:extLst>
                </a:gridCol>
                <a:gridCol w="329184">
                  <a:extLst>
                    <a:ext uri="{9D8B030D-6E8A-4147-A177-3AD203B41FA5}">
                      <a16:colId xmlns:a16="http://schemas.microsoft.com/office/drawing/2014/main" val="3421933279"/>
                    </a:ext>
                  </a:extLst>
                </a:gridCol>
                <a:gridCol w="329184">
                  <a:extLst>
                    <a:ext uri="{9D8B030D-6E8A-4147-A177-3AD203B41FA5}">
                      <a16:colId xmlns:a16="http://schemas.microsoft.com/office/drawing/2014/main" val="324868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700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- 2025-03-28 13:54:16</a:t>
                      </a:r>
                      <a:r>
                        <a:rPr kumimoji="0" lang="en-US" sz="1000" b="0" i="0" u="none" strike="noStrike" kern="1200" cap="none" spc="0" normalizeH="0" baseline="0" noProof="0">
                          <a:ln>
                            <a:noFill/>
                          </a:ln>
                          <a:solidFill>
                            <a:prstClr val="black"/>
                          </a:solidFill>
                          <a:effectLst/>
                          <a:uLnTx/>
                          <a:uFillTx/>
                          <a:latin typeface="Calibri"/>
                          <a:ea typeface="+mn-ea"/>
                          <a:cs typeface="+mn-cs"/>
                        </a:rPr>
                        <a:t>
 Another inspiring week of the PHLY Leadership Academy is in the books! 🎓💡 This six-month program is all about unlocking leadership potential, boosting engagement, and helping our team grow through a series of activities to help participants discover their leadership style.
This is one of the many ways we invest in our people—because strong leaders build stronger teams! 💪 Here’s a snapshot of #TEAMPHLY 📸
Learn more about what it’s like to work at PHLY ➡ bit.ly/WorkAtPHLY #insurance #insurancecareers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https://quintly-eu-image-storage.s3.amazonaws.com/d123f9c23f3abec6e562a564c92f236a/2c06aa1defda03fc893690d22e147c9c.jpg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72263202"/>
                  </a:ext>
                </a:extLst>
              </a:tr>
            </a:tbl>
          </a:graphicData>
        </a:graphic>
      </p:graphicFrame>
      <p:sp>
        <p:nvSpPr>
          <p:cNvPr id="4" name="Text Placeholder 3">
            <a:extLst>
              <a:ext uri="{FF2B5EF4-FFF2-40B4-BE49-F238E27FC236}">
                <a16:creationId xmlns:a16="http://schemas.microsoft.com/office/drawing/2014/main" id="{86246241-4781-4B0A-A953-D498A1F53EB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31135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8B6B0-1FE1-4651-904F-BEAB09C068BE}"/>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513BAA2B-58F2-43AB-8FDC-3859EB423F59}"/>
              </a:ext>
            </a:extLst>
          </p:cNvPr>
          <p:cNvGraphicFramePr>
            <a:graphicFrameLocks noGrp="1"/>
          </p:cNvGraphicFramePr>
          <p:nvPr>
            <p:ph type="tbl" sz="quarter" idx="13"/>
            <p:extLst>
              <p:ext uri="{D42A27DB-BD31-4B8C-83A1-F6EECF244321}">
                <p14:modId xmlns:p14="http://schemas.microsoft.com/office/powerpoint/2010/main" val="1060488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09032344"/>
                    </a:ext>
                  </a:extLst>
                </a:gridCol>
                <a:gridCol w="1481328">
                  <a:extLst>
                    <a:ext uri="{9D8B030D-6E8A-4147-A177-3AD203B41FA5}">
                      <a16:colId xmlns:a16="http://schemas.microsoft.com/office/drawing/2014/main" val="3676845445"/>
                    </a:ext>
                  </a:extLst>
                </a:gridCol>
                <a:gridCol w="329184">
                  <a:extLst>
                    <a:ext uri="{9D8B030D-6E8A-4147-A177-3AD203B41FA5}">
                      <a16:colId xmlns:a16="http://schemas.microsoft.com/office/drawing/2014/main" val="2388844179"/>
                    </a:ext>
                  </a:extLst>
                </a:gridCol>
                <a:gridCol w="329184">
                  <a:extLst>
                    <a:ext uri="{9D8B030D-6E8A-4147-A177-3AD203B41FA5}">
                      <a16:colId xmlns:a16="http://schemas.microsoft.com/office/drawing/2014/main" val="3544450770"/>
                    </a:ext>
                  </a:extLst>
                </a:gridCol>
                <a:gridCol w="329184">
                  <a:extLst>
                    <a:ext uri="{9D8B030D-6E8A-4147-A177-3AD203B41FA5}">
                      <a16:colId xmlns:a16="http://schemas.microsoft.com/office/drawing/2014/main" val="3877167718"/>
                    </a:ext>
                  </a:extLst>
                </a:gridCol>
                <a:gridCol w="329184">
                  <a:extLst>
                    <a:ext uri="{9D8B030D-6E8A-4147-A177-3AD203B41FA5}">
                      <a16:colId xmlns:a16="http://schemas.microsoft.com/office/drawing/2014/main" val="726643092"/>
                    </a:ext>
                  </a:extLst>
                </a:gridCol>
                <a:gridCol w="329184">
                  <a:extLst>
                    <a:ext uri="{9D8B030D-6E8A-4147-A177-3AD203B41FA5}">
                      <a16:colId xmlns:a16="http://schemas.microsoft.com/office/drawing/2014/main" val="2434699589"/>
                    </a:ext>
                  </a:extLst>
                </a:gridCol>
                <a:gridCol w="329184">
                  <a:extLst>
                    <a:ext uri="{9D8B030D-6E8A-4147-A177-3AD203B41FA5}">
                      <a16:colId xmlns:a16="http://schemas.microsoft.com/office/drawing/2014/main" val="2257027825"/>
                    </a:ext>
                  </a:extLst>
                </a:gridCol>
                <a:gridCol w="329184">
                  <a:extLst>
                    <a:ext uri="{9D8B030D-6E8A-4147-A177-3AD203B41FA5}">
                      <a16:colId xmlns:a16="http://schemas.microsoft.com/office/drawing/2014/main" val="1189118091"/>
                    </a:ext>
                  </a:extLst>
                </a:gridCol>
                <a:gridCol w="329184">
                  <a:extLst>
                    <a:ext uri="{9D8B030D-6E8A-4147-A177-3AD203B41FA5}">
                      <a16:colId xmlns:a16="http://schemas.microsoft.com/office/drawing/2014/main" val="3149074480"/>
                    </a:ext>
                  </a:extLst>
                </a:gridCol>
                <a:gridCol w="329184">
                  <a:extLst>
                    <a:ext uri="{9D8B030D-6E8A-4147-A177-3AD203B41FA5}">
                      <a16:colId xmlns:a16="http://schemas.microsoft.com/office/drawing/2014/main" val="1161423074"/>
                    </a:ext>
                  </a:extLst>
                </a:gridCol>
                <a:gridCol w="329184">
                  <a:extLst>
                    <a:ext uri="{9D8B030D-6E8A-4147-A177-3AD203B41FA5}">
                      <a16:colId xmlns:a16="http://schemas.microsoft.com/office/drawing/2014/main" val="478898404"/>
                    </a:ext>
                  </a:extLst>
                </a:gridCol>
                <a:gridCol w="329184">
                  <a:extLst>
                    <a:ext uri="{9D8B030D-6E8A-4147-A177-3AD203B41FA5}">
                      <a16:colId xmlns:a16="http://schemas.microsoft.com/office/drawing/2014/main" val="1625864167"/>
                    </a:ext>
                  </a:extLst>
                </a:gridCol>
                <a:gridCol w="329184">
                  <a:extLst>
                    <a:ext uri="{9D8B030D-6E8A-4147-A177-3AD203B41FA5}">
                      <a16:colId xmlns:a16="http://schemas.microsoft.com/office/drawing/2014/main" val="2894079573"/>
                    </a:ext>
                  </a:extLst>
                </a:gridCol>
                <a:gridCol w="329184">
                  <a:extLst>
                    <a:ext uri="{9D8B030D-6E8A-4147-A177-3AD203B41FA5}">
                      <a16:colId xmlns:a16="http://schemas.microsoft.com/office/drawing/2014/main" val="1395834587"/>
                    </a:ext>
                  </a:extLst>
                </a:gridCol>
                <a:gridCol w="329184">
                  <a:extLst>
                    <a:ext uri="{9D8B030D-6E8A-4147-A177-3AD203B41FA5}">
                      <a16:colId xmlns:a16="http://schemas.microsoft.com/office/drawing/2014/main" val="91025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1156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- 2025-03-14 14:06:13</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#WomensHistoryMonth, we teamed up with Habitat for Humanity Philadelphia for a Women’s Build event! #TEAMPHLY rolled up their sleeves and got to work—helping to create affordable housing and stronger communities for families in need. 🔨💙 
We’re proud to support Habitat’s mission of building stronger, safer communities. Check out these moments of teamwork! 📸 #volunteerwork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https://quintly-eu-image-storage.s3.amazonaws.com/d123f9c23f3abec6e562a564c92f236a/37f207debd317ff2008908341ade6968.jpg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71139197"/>
                  </a:ext>
                </a:extLst>
              </a:tr>
            </a:tbl>
          </a:graphicData>
        </a:graphic>
      </p:graphicFrame>
      <p:sp>
        <p:nvSpPr>
          <p:cNvPr id="4" name="Text Placeholder 3">
            <a:extLst>
              <a:ext uri="{FF2B5EF4-FFF2-40B4-BE49-F238E27FC236}">
                <a16:creationId xmlns:a16="http://schemas.microsoft.com/office/drawing/2014/main" id="{82720347-87A7-4CC8-A27D-5E6FA2B01F9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115769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9B91-111C-47B9-A980-538F4EF1427A}"/>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1A24221F-3FFF-4A03-8ADF-E6A225E7D083}"/>
              </a:ext>
            </a:extLst>
          </p:cNvPr>
          <p:cNvGraphicFramePr>
            <a:graphicFrameLocks noGrp="1"/>
          </p:cNvGraphicFramePr>
          <p:nvPr>
            <p:ph type="tbl" sz="quarter" idx="13"/>
            <p:extLst>
              <p:ext uri="{D42A27DB-BD31-4B8C-83A1-F6EECF244321}">
                <p14:modId xmlns:p14="http://schemas.microsoft.com/office/powerpoint/2010/main" val="34022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7441944"/>
                    </a:ext>
                  </a:extLst>
                </a:gridCol>
                <a:gridCol w="1481328">
                  <a:extLst>
                    <a:ext uri="{9D8B030D-6E8A-4147-A177-3AD203B41FA5}">
                      <a16:colId xmlns:a16="http://schemas.microsoft.com/office/drawing/2014/main" val="1240759323"/>
                    </a:ext>
                  </a:extLst>
                </a:gridCol>
                <a:gridCol w="329184">
                  <a:extLst>
                    <a:ext uri="{9D8B030D-6E8A-4147-A177-3AD203B41FA5}">
                      <a16:colId xmlns:a16="http://schemas.microsoft.com/office/drawing/2014/main" val="3938665499"/>
                    </a:ext>
                  </a:extLst>
                </a:gridCol>
                <a:gridCol w="329184">
                  <a:extLst>
                    <a:ext uri="{9D8B030D-6E8A-4147-A177-3AD203B41FA5}">
                      <a16:colId xmlns:a16="http://schemas.microsoft.com/office/drawing/2014/main" val="3392248199"/>
                    </a:ext>
                  </a:extLst>
                </a:gridCol>
                <a:gridCol w="329184">
                  <a:extLst>
                    <a:ext uri="{9D8B030D-6E8A-4147-A177-3AD203B41FA5}">
                      <a16:colId xmlns:a16="http://schemas.microsoft.com/office/drawing/2014/main" val="1985462476"/>
                    </a:ext>
                  </a:extLst>
                </a:gridCol>
                <a:gridCol w="329184">
                  <a:extLst>
                    <a:ext uri="{9D8B030D-6E8A-4147-A177-3AD203B41FA5}">
                      <a16:colId xmlns:a16="http://schemas.microsoft.com/office/drawing/2014/main" val="4214310027"/>
                    </a:ext>
                  </a:extLst>
                </a:gridCol>
                <a:gridCol w="329184">
                  <a:extLst>
                    <a:ext uri="{9D8B030D-6E8A-4147-A177-3AD203B41FA5}">
                      <a16:colId xmlns:a16="http://schemas.microsoft.com/office/drawing/2014/main" val="3313587127"/>
                    </a:ext>
                  </a:extLst>
                </a:gridCol>
                <a:gridCol w="329184">
                  <a:extLst>
                    <a:ext uri="{9D8B030D-6E8A-4147-A177-3AD203B41FA5}">
                      <a16:colId xmlns:a16="http://schemas.microsoft.com/office/drawing/2014/main" val="2022361078"/>
                    </a:ext>
                  </a:extLst>
                </a:gridCol>
                <a:gridCol w="329184">
                  <a:extLst>
                    <a:ext uri="{9D8B030D-6E8A-4147-A177-3AD203B41FA5}">
                      <a16:colId xmlns:a16="http://schemas.microsoft.com/office/drawing/2014/main" val="2930183296"/>
                    </a:ext>
                  </a:extLst>
                </a:gridCol>
                <a:gridCol w="329184">
                  <a:extLst>
                    <a:ext uri="{9D8B030D-6E8A-4147-A177-3AD203B41FA5}">
                      <a16:colId xmlns:a16="http://schemas.microsoft.com/office/drawing/2014/main" val="1654732149"/>
                    </a:ext>
                  </a:extLst>
                </a:gridCol>
                <a:gridCol w="329184">
                  <a:extLst>
                    <a:ext uri="{9D8B030D-6E8A-4147-A177-3AD203B41FA5}">
                      <a16:colId xmlns:a16="http://schemas.microsoft.com/office/drawing/2014/main" val="4187273954"/>
                    </a:ext>
                  </a:extLst>
                </a:gridCol>
                <a:gridCol w="329184">
                  <a:extLst>
                    <a:ext uri="{9D8B030D-6E8A-4147-A177-3AD203B41FA5}">
                      <a16:colId xmlns:a16="http://schemas.microsoft.com/office/drawing/2014/main" val="1349403423"/>
                    </a:ext>
                  </a:extLst>
                </a:gridCol>
                <a:gridCol w="329184">
                  <a:extLst>
                    <a:ext uri="{9D8B030D-6E8A-4147-A177-3AD203B41FA5}">
                      <a16:colId xmlns:a16="http://schemas.microsoft.com/office/drawing/2014/main" val="3080387664"/>
                    </a:ext>
                  </a:extLst>
                </a:gridCol>
                <a:gridCol w="329184">
                  <a:extLst>
                    <a:ext uri="{9D8B030D-6E8A-4147-A177-3AD203B41FA5}">
                      <a16:colId xmlns:a16="http://schemas.microsoft.com/office/drawing/2014/main" val="1598774342"/>
                    </a:ext>
                  </a:extLst>
                </a:gridCol>
                <a:gridCol w="329184">
                  <a:extLst>
                    <a:ext uri="{9D8B030D-6E8A-4147-A177-3AD203B41FA5}">
                      <a16:colId xmlns:a16="http://schemas.microsoft.com/office/drawing/2014/main" val="407600724"/>
                    </a:ext>
                  </a:extLst>
                </a:gridCol>
                <a:gridCol w="329184">
                  <a:extLst>
                    <a:ext uri="{9D8B030D-6E8A-4147-A177-3AD203B41FA5}">
                      <a16:colId xmlns:a16="http://schemas.microsoft.com/office/drawing/2014/main" val="1549018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6278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- 2025-03-20 13:41:22</a:t>
                      </a:r>
                      <a:r>
                        <a:rPr kumimoji="0" lang="en-US" sz="1000" b="0" i="0" u="none" strike="noStrike" kern="1200" cap="none" spc="0" normalizeH="0" baseline="0" noProof="0">
                          <a:ln>
                            <a:noFill/>
                          </a:ln>
                          <a:solidFill>
                            <a:prstClr val="black"/>
                          </a:solidFill>
                          <a:effectLst/>
                          <a:uLnTx/>
                          <a:uFillTx/>
                          <a:latin typeface="Calibri"/>
                          <a:ea typeface="+mn-ea"/>
                          <a:cs typeface="+mn-cs"/>
                        </a:rPr>
                        <a:t>
 🌸 Spring has arrived, and we’re teaming up with the Japan America Society of Greater Philadelphia to bring more blossoms to our hometown! Together, we’re planting 250 cherry blossom trees across Philadelphia by 2026 to celebrate America’s 250th anniversary. PHLY is donating 5,000 to fund the purchase, planting, and care of the 250 new cherry blossom trees.
Cherry blossoms – known as “Sakura” in Japanese – are a special symbol in Japan and represent the start of spring and renewal. We kicked off our PHLY250Sakura initiative with a tree-planting ceremony in Fairmount Park, featuring Japanese traditions and a ceremonial tree planting. The ceremony was followed by more tree planting by #TEAMPHLY volunteers. We’re excited to watch these blossoms bloom for generations to come!
🎥 Check out this article for a behind-the-scenes look at the celebration: https://bit.ly/41Ed8zL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https://quintly-eu-image-storage.s3.amazonaws.com/d123f9c23f3abec6e562a564c92f236a/80f8b86b348f507d4765d5a05eebf282.jpg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94426334"/>
                  </a:ext>
                </a:extLst>
              </a:tr>
            </a:tbl>
          </a:graphicData>
        </a:graphic>
      </p:graphicFrame>
      <p:sp>
        <p:nvSpPr>
          <p:cNvPr id="4" name="Text Placeholder 3">
            <a:extLst>
              <a:ext uri="{FF2B5EF4-FFF2-40B4-BE49-F238E27FC236}">
                <a16:creationId xmlns:a16="http://schemas.microsoft.com/office/drawing/2014/main" id="{7FBDCC72-4A3D-464A-834C-F42C9C27DC2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147958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6C9A8-ACA3-4CDC-9A3A-3995CEA9C02E}"/>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0A744172-77EB-444F-8446-09767BCF19FE}"/>
              </a:ext>
            </a:extLst>
          </p:cNvPr>
          <p:cNvGraphicFramePr>
            <a:graphicFrameLocks noGrp="1"/>
          </p:cNvGraphicFramePr>
          <p:nvPr>
            <p:ph type="tbl" sz="quarter" idx="13"/>
            <p:extLst>
              <p:ext uri="{D42A27DB-BD31-4B8C-83A1-F6EECF244321}">
                <p14:modId xmlns:p14="http://schemas.microsoft.com/office/powerpoint/2010/main" val="246943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34934101"/>
                    </a:ext>
                  </a:extLst>
                </a:gridCol>
                <a:gridCol w="1481328">
                  <a:extLst>
                    <a:ext uri="{9D8B030D-6E8A-4147-A177-3AD203B41FA5}">
                      <a16:colId xmlns:a16="http://schemas.microsoft.com/office/drawing/2014/main" val="153689238"/>
                    </a:ext>
                  </a:extLst>
                </a:gridCol>
                <a:gridCol w="329184">
                  <a:extLst>
                    <a:ext uri="{9D8B030D-6E8A-4147-A177-3AD203B41FA5}">
                      <a16:colId xmlns:a16="http://schemas.microsoft.com/office/drawing/2014/main" val="4020077329"/>
                    </a:ext>
                  </a:extLst>
                </a:gridCol>
                <a:gridCol w="329184">
                  <a:extLst>
                    <a:ext uri="{9D8B030D-6E8A-4147-A177-3AD203B41FA5}">
                      <a16:colId xmlns:a16="http://schemas.microsoft.com/office/drawing/2014/main" val="1121393398"/>
                    </a:ext>
                  </a:extLst>
                </a:gridCol>
                <a:gridCol w="329184">
                  <a:extLst>
                    <a:ext uri="{9D8B030D-6E8A-4147-A177-3AD203B41FA5}">
                      <a16:colId xmlns:a16="http://schemas.microsoft.com/office/drawing/2014/main" val="2238657968"/>
                    </a:ext>
                  </a:extLst>
                </a:gridCol>
                <a:gridCol w="329184">
                  <a:extLst>
                    <a:ext uri="{9D8B030D-6E8A-4147-A177-3AD203B41FA5}">
                      <a16:colId xmlns:a16="http://schemas.microsoft.com/office/drawing/2014/main" val="1091795885"/>
                    </a:ext>
                  </a:extLst>
                </a:gridCol>
                <a:gridCol w="329184">
                  <a:extLst>
                    <a:ext uri="{9D8B030D-6E8A-4147-A177-3AD203B41FA5}">
                      <a16:colId xmlns:a16="http://schemas.microsoft.com/office/drawing/2014/main" val="1958847144"/>
                    </a:ext>
                  </a:extLst>
                </a:gridCol>
                <a:gridCol w="329184">
                  <a:extLst>
                    <a:ext uri="{9D8B030D-6E8A-4147-A177-3AD203B41FA5}">
                      <a16:colId xmlns:a16="http://schemas.microsoft.com/office/drawing/2014/main" val="2972227695"/>
                    </a:ext>
                  </a:extLst>
                </a:gridCol>
                <a:gridCol w="329184">
                  <a:extLst>
                    <a:ext uri="{9D8B030D-6E8A-4147-A177-3AD203B41FA5}">
                      <a16:colId xmlns:a16="http://schemas.microsoft.com/office/drawing/2014/main" val="1283421841"/>
                    </a:ext>
                  </a:extLst>
                </a:gridCol>
                <a:gridCol w="329184">
                  <a:extLst>
                    <a:ext uri="{9D8B030D-6E8A-4147-A177-3AD203B41FA5}">
                      <a16:colId xmlns:a16="http://schemas.microsoft.com/office/drawing/2014/main" val="1325971653"/>
                    </a:ext>
                  </a:extLst>
                </a:gridCol>
                <a:gridCol w="329184">
                  <a:extLst>
                    <a:ext uri="{9D8B030D-6E8A-4147-A177-3AD203B41FA5}">
                      <a16:colId xmlns:a16="http://schemas.microsoft.com/office/drawing/2014/main" val="1370369089"/>
                    </a:ext>
                  </a:extLst>
                </a:gridCol>
                <a:gridCol w="329184">
                  <a:extLst>
                    <a:ext uri="{9D8B030D-6E8A-4147-A177-3AD203B41FA5}">
                      <a16:colId xmlns:a16="http://schemas.microsoft.com/office/drawing/2014/main" val="3356552069"/>
                    </a:ext>
                  </a:extLst>
                </a:gridCol>
                <a:gridCol w="329184">
                  <a:extLst>
                    <a:ext uri="{9D8B030D-6E8A-4147-A177-3AD203B41FA5}">
                      <a16:colId xmlns:a16="http://schemas.microsoft.com/office/drawing/2014/main" val="3549092379"/>
                    </a:ext>
                  </a:extLst>
                </a:gridCol>
                <a:gridCol w="329184">
                  <a:extLst>
                    <a:ext uri="{9D8B030D-6E8A-4147-A177-3AD203B41FA5}">
                      <a16:colId xmlns:a16="http://schemas.microsoft.com/office/drawing/2014/main" val="2292254504"/>
                    </a:ext>
                  </a:extLst>
                </a:gridCol>
                <a:gridCol w="329184">
                  <a:extLst>
                    <a:ext uri="{9D8B030D-6E8A-4147-A177-3AD203B41FA5}">
                      <a16:colId xmlns:a16="http://schemas.microsoft.com/office/drawing/2014/main" val="4248539365"/>
                    </a:ext>
                  </a:extLst>
                </a:gridCol>
                <a:gridCol w="329184">
                  <a:extLst>
                    <a:ext uri="{9D8B030D-6E8A-4147-A177-3AD203B41FA5}">
                      <a16:colId xmlns:a16="http://schemas.microsoft.com/office/drawing/2014/main" val="1434154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076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- 2025-03-04 11:15:54</a:t>
                      </a:r>
                      <a:r>
                        <a:rPr kumimoji="0" lang="en-US" sz="1000" b="0" i="0" u="none" strike="noStrike" kern="1200" cap="none" spc="0" normalizeH="0" baseline="0" noProof="0">
                          <a:ln>
                            <a:noFill/>
                          </a:ln>
                          <a:solidFill>
                            <a:prstClr val="black"/>
                          </a:solidFill>
                          <a:effectLst/>
                          <a:uLnTx/>
                          <a:uFillTx/>
                          <a:latin typeface="Calibri"/>
                          <a:ea typeface="+mn-ea"/>
                          <a:cs typeface="+mn-cs"/>
                        </a:rPr>
                        <a:t>
 #TEAMPHLY took action to fight hunger in the community!
Our Leawood, KS office held a food drive to collect groceries for Harvesters - The Community Food Network and then volunteered onsite at the food bank to sort and pack donations. Our team packed 120 meal kit boxes filled with nutritious ingredients to help families in need. 🥫🍎🥖
Every box packed means a child or family gets a healthy, complete meal—because no one should have to wonder where their next meal is coming from. #givingbacktothecommunity #volunteering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https://quintly-eu-image-storage.s3.amazonaws.com/d123f9c23f3abec6e562a564c92f236a/ae1f871ab7ddb8231db4c146f5eab49d.jpg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30464691"/>
                  </a:ext>
                </a:extLst>
              </a:tr>
            </a:tbl>
          </a:graphicData>
        </a:graphic>
      </p:graphicFrame>
      <p:sp>
        <p:nvSpPr>
          <p:cNvPr id="4" name="Text Placeholder 3">
            <a:extLst>
              <a:ext uri="{FF2B5EF4-FFF2-40B4-BE49-F238E27FC236}">
                <a16:creationId xmlns:a16="http://schemas.microsoft.com/office/drawing/2014/main" id="{8DC77B1C-ECC3-4694-A8A5-EC508D3EE36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462788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0935A-6648-4CEF-8082-F58770C74EE3}"/>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0D92DD8E-ED84-47EA-AA19-6D9CB1A964C1}"/>
              </a:ext>
            </a:extLst>
          </p:cNvPr>
          <p:cNvGraphicFramePr>
            <a:graphicFrameLocks noGrp="1"/>
          </p:cNvGraphicFramePr>
          <p:nvPr>
            <p:ph type="tbl" sz="quarter" idx="13"/>
            <p:extLst>
              <p:ext uri="{D42A27DB-BD31-4B8C-83A1-F6EECF244321}">
                <p14:modId xmlns:p14="http://schemas.microsoft.com/office/powerpoint/2010/main" val="3260642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2017341"/>
                    </a:ext>
                  </a:extLst>
                </a:gridCol>
                <a:gridCol w="1481328">
                  <a:extLst>
                    <a:ext uri="{9D8B030D-6E8A-4147-A177-3AD203B41FA5}">
                      <a16:colId xmlns:a16="http://schemas.microsoft.com/office/drawing/2014/main" val="3246073090"/>
                    </a:ext>
                  </a:extLst>
                </a:gridCol>
                <a:gridCol w="329184">
                  <a:extLst>
                    <a:ext uri="{9D8B030D-6E8A-4147-A177-3AD203B41FA5}">
                      <a16:colId xmlns:a16="http://schemas.microsoft.com/office/drawing/2014/main" val="4238411106"/>
                    </a:ext>
                  </a:extLst>
                </a:gridCol>
                <a:gridCol w="329184">
                  <a:extLst>
                    <a:ext uri="{9D8B030D-6E8A-4147-A177-3AD203B41FA5}">
                      <a16:colId xmlns:a16="http://schemas.microsoft.com/office/drawing/2014/main" val="3093737535"/>
                    </a:ext>
                  </a:extLst>
                </a:gridCol>
                <a:gridCol w="329184">
                  <a:extLst>
                    <a:ext uri="{9D8B030D-6E8A-4147-A177-3AD203B41FA5}">
                      <a16:colId xmlns:a16="http://schemas.microsoft.com/office/drawing/2014/main" val="2439214997"/>
                    </a:ext>
                  </a:extLst>
                </a:gridCol>
                <a:gridCol w="329184">
                  <a:extLst>
                    <a:ext uri="{9D8B030D-6E8A-4147-A177-3AD203B41FA5}">
                      <a16:colId xmlns:a16="http://schemas.microsoft.com/office/drawing/2014/main" val="2554043300"/>
                    </a:ext>
                  </a:extLst>
                </a:gridCol>
                <a:gridCol w="329184">
                  <a:extLst>
                    <a:ext uri="{9D8B030D-6E8A-4147-A177-3AD203B41FA5}">
                      <a16:colId xmlns:a16="http://schemas.microsoft.com/office/drawing/2014/main" val="1165491193"/>
                    </a:ext>
                  </a:extLst>
                </a:gridCol>
                <a:gridCol w="329184">
                  <a:extLst>
                    <a:ext uri="{9D8B030D-6E8A-4147-A177-3AD203B41FA5}">
                      <a16:colId xmlns:a16="http://schemas.microsoft.com/office/drawing/2014/main" val="3506499332"/>
                    </a:ext>
                  </a:extLst>
                </a:gridCol>
                <a:gridCol w="329184">
                  <a:extLst>
                    <a:ext uri="{9D8B030D-6E8A-4147-A177-3AD203B41FA5}">
                      <a16:colId xmlns:a16="http://schemas.microsoft.com/office/drawing/2014/main" val="3342976697"/>
                    </a:ext>
                  </a:extLst>
                </a:gridCol>
                <a:gridCol w="329184">
                  <a:extLst>
                    <a:ext uri="{9D8B030D-6E8A-4147-A177-3AD203B41FA5}">
                      <a16:colId xmlns:a16="http://schemas.microsoft.com/office/drawing/2014/main" val="956413829"/>
                    </a:ext>
                  </a:extLst>
                </a:gridCol>
                <a:gridCol w="329184">
                  <a:extLst>
                    <a:ext uri="{9D8B030D-6E8A-4147-A177-3AD203B41FA5}">
                      <a16:colId xmlns:a16="http://schemas.microsoft.com/office/drawing/2014/main" val="2919038948"/>
                    </a:ext>
                  </a:extLst>
                </a:gridCol>
                <a:gridCol w="329184">
                  <a:extLst>
                    <a:ext uri="{9D8B030D-6E8A-4147-A177-3AD203B41FA5}">
                      <a16:colId xmlns:a16="http://schemas.microsoft.com/office/drawing/2014/main" val="2160627159"/>
                    </a:ext>
                  </a:extLst>
                </a:gridCol>
                <a:gridCol w="329184">
                  <a:extLst>
                    <a:ext uri="{9D8B030D-6E8A-4147-A177-3AD203B41FA5}">
                      <a16:colId xmlns:a16="http://schemas.microsoft.com/office/drawing/2014/main" val="3751937240"/>
                    </a:ext>
                  </a:extLst>
                </a:gridCol>
                <a:gridCol w="329184">
                  <a:extLst>
                    <a:ext uri="{9D8B030D-6E8A-4147-A177-3AD203B41FA5}">
                      <a16:colId xmlns:a16="http://schemas.microsoft.com/office/drawing/2014/main" val="3586608236"/>
                    </a:ext>
                  </a:extLst>
                </a:gridCol>
                <a:gridCol w="329184">
                  <a:extLst>
                    <a:ext uri="{9D8B030D-6E8A-4147-A177-3AD203B41FA5}">
                      <a16:colId xmlns:a16="http://schemas.microsoft.com/office/drawing/2014/main" val="955635212"/>
                    </a:ext>
                  </a:extLst>
                </a:gridCol>
                <a:gridCol w="329184">
                  <a:extLst>
                    <a:ext uri="{9D8B030D-6E8A-4147-A177-3AD203B41FA5}">
                      <a16:colId xmlns:a16="http://schemas.microsoft.com/office/drawing/2014/main" val="152938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212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- 2025-03-03 14:21:10</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PHLY has been named one of the “Best Places to Work in Insurance” since 2010? A great team makes all the difference and we’re proud to be recognized as a top employer where employees thrive and make an impact every day. 
Want to join #TEAMPHLY? Check out our nationwide opportunities: bit.ly/PHLYCareers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https://quintly-eu-image-storage.s3.amazonaws.com/d123f9c23f3abec6e562a564c92f236a/72cc98167ff406764e43fc6ca7787f6e.jpg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30725433"/>
                  </a:ext>
                </a:extLst>
              </a:tr>
            </a:tbl>
          </a:graphicData>
        </a:graphic>
      </p:graphicFrame>
      <p:sp>
        <p:nvSpPr>
          <p:cNvPr id="4" name="Text Placeholder 3">
            <a:extLst>
              <a:ext uri="{FF2B5EF4-FFF2-40B4-BE49-F238E27FC236}">
                <a16:creationId xmlns:a16="http://schemas.microsoft.com/office/drawing/2014/main" id="{27BD3377-5240-4083-A031-7E242B7C146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502605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BB657-86BD-4483-AB0A-A36974A4818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34FA731-BE78-4291-9D0B-D0DC172AAEBD}"/>
              </a:ext>
            </a:extLst>
          </p:cNvPr>
          <p:cNvGraphicFramePr>
            <a:graphicFrameLocks noGrp="1"/>
          </p:cNvGraphicFramePr>
          <p:nvPr>
            <p:ph type="chart" sz="quarter" idx="13"/>
            <p:extLst>
              <p:ext uri="{D42A27DB-BD31-4B8C-83A1-F6EECF244321}">
                <p14:modId xmlns:p14="http://schemas.microsoft.com/office/powerpoint/2010/main" val="291905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78E42F-2131-4C9E-B505-D75C672A3906}"/>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6E2223EB-644A-4EF3-B517-76C5FA135C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606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31DE-B82F-4B01-8054-2772A56322B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DB2BE52-78F5-4494-81D2-7CE1E9438B31}"/>
              </a:ext>
            </a:extLst>
          </p:cNvPr>
          <p:cNvGraphicFramePr>
            <a:graphicFrameLocks noGrp="1"/>
          </p:cNvGraphicFramePr>
          <p:nvPr>
            <p:ph type="tbl" sz="quarter" idx="13"/>
            <p:extLst>
              <p:ext uri="{D42A27DB-BD31-4B8C-83A1-F6EECF244321}">
                <p14:modId xmlns:p14="http://schemas.microsoft.com/office/powerpoint/2010/main" val="401046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7011321"/>
                    </a:ext>
                  </a:extLst>
                </a:gridCol>
                <a:gridCol w="576072">
                  <a:extLst>
                    <a:ext uri="{9D8B030D-6E8A-4147-A177-3AD203B41FA5}">
                      <a16:colId xmlns:a16="http://schemas.microsoft.com/office/drawing/2014/main" val="2500398038"/>
                    </a:ext>
                  </a:extLst>
                </a:gridCol>
                <a:gridCol w="576072">
                  <a:extLst>
                    <a:ext uri="{9D8B030D-6E8A-4147-A177-3AD203B41FA5}">
                      <a16:colId xmlns:a16="http://schemas.microsoft.com/office/drawing/2014/main" val="2972294118"/>
                    </a:ext>
                  </a:extLst>
                </a:gridCol>
                <a:gridCol w="576072">
                  <a:extLst>
                    <a:ext uri="{9D8B030D-6E8A-4147-A177-3AD203B41FA5}">
                      <a16:colId xmlns:a16="http://schemas.microsoft.com/office/drawing/2014/main" val="3970689355"/>
                    </a:ext>
                  </a:extLst>
                </a:gridCol>
                <a:gridCol w="576072">
                  <a:extLst>
                    <a:ext uri="{9D8B030D-6E8A-4147-A177-3AD203B41FA5}">
                      <a16:colId xmlns:a16="http://schemas.microsoft.com/office/drawing/2014/main" val="1465105668"/>
                    </a:ext>
                  </a:extLst>
                </a:gridCol>
                <a:gridCol w="576072">
                  <a:extLst>
                    <a:ext uri="{9D8B030D-6E8A-4147-A177-3AD203B41FA5}">
                      <a16:colId xmlns:a16="http://schemas.microsoft.com/office/drawing/2014/main" val="1552866037"/>
                    </a:ext>
                  </a:extLst>
                </a:gridCol>
                <a:gridCol w="576072">
                  <a:extLst>
                    <a:ext uri="{9D8B030D-6E8A-4147-A177-3AD203B41FA5}">
                      <a16:colId xmlns:a16="http://schemas.microsoft.com/office/drawing/2014/main" val="1448823807"/>
                    </a:ext>
                  </a:extLst>
                </a:gridCol>
                <a:gridCol w="576072">
                  <a:extLst>
                    <a:ext uri="{9D8B030D-6E8A-4147-A177-3AD203B41FA5}">
                      <a16:colId xmlns:a16="http://schemas.microsoft.com/office/drawing/2014/main" val="1918398737"/>
                    </a:ext>
                  </a:extLst>
                </a:gridCol>
                <a:gridCol w="576072">
                  <a:extLst>
                    <a:ext uri="{9D8B030D-6E8A-4147-A177-3AD203B41FA5}">
                      <a16:colId xmlns:a16="http://schemas.microsoft.com/office/drawing/2014/main" val="3465219891"/>
                    </a:ext>
                  </a:extLst>
                </a:gridCol>
                <a:gridCol w="576072">
                  <a:extLst>
                    <a:ext uri="{9D8B030D-6E8A-4147-A177-3AD203B41FA5}">
                      <a16:colId xmlns:a16="http://schemas.microsoft.com/office/drawing/2014/main" val="861981913"/>
                    </a:ext>
                  </a:extLst>
                </a:gridCol>
                <a:gridCol w="576072">
                  <a:extLst>
                    <a:ext uri="{9D8B030D-6E8A-4147-A177-3AD203B41FA5}">
                      <a16:colId xmlns:a16="http://schemas.microsoft.com/office/drawing/2014/main" val="1198391481"/>
                    </a:ext>
                  </a:extLst>
                </a:gridCol>
                <a:gridCol w="576072">
                  <a:extLst>
                    <a:ext uri="{9D8B030D-6E8A-4147-A177-3AD203B41FA5}">
                      <a16:colId xmlns:a16="http://schemas.microsoft.com/office/drawing/2014/main" val="560096569"/>
                    </a:ext>
                  </a:extLst>
                </a:gridCol>
                <a:gridCol w="576072">
                  <a:extLst>
                    <a:ext uri="{9D8B030D-6E8A-4147-A177-3AD203B41FA5}">
                      <a16:colId xmlns:a16="http://schemas.microsoft.com/office/drawing/2014/main" val="243134413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27230031"/>
                  </a:ext>
                </a:extLst>
              </a:tr>
              <a:tr h="370840">
                <a:tc>
                  <a:txBody>
                    <a:bodyPr/>
                    <a:lstStyle/>
                    <a:p>
                      <a:r>
                        <a:rPr lang="en-US" sz="1000"/>
                        <a:t>3951</a:t>
                      </a:r>
                    </a:p>
                  </a:txBody>
                  <a:tcPr/>
                </a:tc>
                <a:tc>
                  <a:txBody>
                    <a:bodyPr/>
                    <a:lstStyle/>
                    <a:p>
                      <a:r>
                        <a:rPr lang="en-US" sz="1000"/>
                        <a:t>12</a:t>
                      </a:r>
                    </a:p>
                  </a:txBody>
                  <a:tcPr/>
                </a:tc>
                <a:tc>
                  <a:txBody>
                    <a:bodyPr/>
                    <a:lstStyle/>
                    <a:p>
                      <a:r>
                        <a:rPr lang="en-US" sz="1000"/>
                        <a:t>40</a:t>
                      </a:r>
                    </a:p>
                  </a:txBody>
                  <a:tcPr/>
                </a:tc>
                <a:tc>
                  <a:txBody>
                    <a:bodyPr/>
                    <a:lstStyle/>
                    <a:p>
                      <a:r>
                        <a:rPr lang="en-US" sz="1000"/>
                        <a:t>22</a:t>
                      </a:r>
                    </a:p>
                  </a:txBody>
                  <a:tcPr/>
                </a:tc>
                <a:tc>
                  <a:txBody>
                    <a:bodyPr/>
                    <a:lstStyle/>
                    <a:p>
                      <a:r>
                        <a:rPr lang="en-US" sz="1000"/>
                        <a:t>2</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14</a:t>
                      </a:r>
                    </a:p>
                  </a:txBody>
                  <a:tcPr/>
                </a:tc>
                <a:tc>
                  <a:txBody>
                    <a:bodyPr/>
                    <a:lstStyle/>
                    <a:p>
                      <a:r>
                        <a:rPr lang="en-US" sz="1000"/>
                        <a:t>4</a:t>
                      </a:r>
                    </a:p>
                  </a:txBody>
                  <a:tcPr/>
                </a:tc>
                <a:tc>
                  <a:txBody>
                    <a:bodyPr/>
                    <a:lstStyle/>
                    <a:p>
                      <a:r>
                        <a:rPr lang="en-US" sz="1000"/>
                        <a:t>0.0426 %</a:t>
                      </a:r>
                    </a:p>
                  </a:txBody>
                  <a:tcPr/>
                </a:tc>
                <a:tc>
                  <a:txBody>
                    <a:bodyPr/>
                    <a:lstStyle/>
                    <a:p>
                      <a:r>
                        <a:rPr lang="en-US" sz="1000"/>
                        <a:t>0.0 %</a:t>
                      </a:r>
                    </a:p>
                  </a:txBody>
                  <a:tcPr/>
                </a:tc>
                <a:extLst>
                  <a:ext uri="{0D108BD9-81ED-4DB2-BD59-A6C34878D82A}">
                    <a16:rowId xmlns:a16="http://schemas.microsoft.com/office/drawing/2014/main" val="3944288280"/>
                  </a:ext>
                </a:extLst>
              </a:tr>
            </a:tbl>
          </a:graphicData>
        </a:graphic>
      </p:graphicFrame>
      <p:sp>
        <p:nvSpPr>
          <p:cNvPr id="4" name="Text Placeholder 3">
            <a:extLst>
              <a:ext uri="{FF2B5EF4-FFF2-40B4-BE49-F238E27FC236}">
                <a16:creationId xmlns:a16="http://schemas.microsoft.com/office/drawing/2014/main" id="{738E63DC-4930-4C39-87DB-AA2F4F36006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157789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25E90-8DD4-401A-BB85-512AE81F6BF7}"/>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EA7FBD1-AB06-49D1-BEB3-D21623992029}"/>
              </a:ext>
            </a:extLst>
          </p:cNvPr>
          <p:cNvGraphicFramePr>
            <a:graphicFrameLocks noGrp="1"/>
          </p:cNvGraphicFramePr>
          <p:nvPr>
            <p:ph type="chart" sz="quarter" idx="13"/>
            <p:extLst>
              <p:ext uri="{D42A27DB-BD31-4B8C-83A1-F6EECF244321}">
                <p14:modId xmlns:p14="http://schemas.microsoft.com/office/powerpoint/2010/main" val="3717398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59315-2406-44C3-B202-955E054CB24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BFC8B54-1CE0-40D2-B935-025067A86C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1730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5C07-C3D5-4248-92D0-BBD0C120DFA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B252105-A1AF-469A-BDF0-04CBDBB19051}"/>
              </a:ext>
            </a:extLst>
          </p:cNvPr>
          <p:cNvGraphicFramePr>
            <a:graphicFrameLocks noGrp="1"/>
          </p:cNvGraphicFramePr>
          <p:nvPr>
            <p:ph type="chart" sz="quarter" idx="13"/>
            <p:extLst>
              <p:ext uri="{D42A27DB-BD31-4B8C-83A1-F6EECF244321}">
                <p14:modId xmlns:p14="http://schemas.microsoft.com/office/powerpoint/2010/main" val="3656085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CDE2A-7FB0-4078-BC84-BC5DD89AE85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CFA3132-3190-4444-BBB3-01098F737C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384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EC9E-7BFF-42DC-9779-F7AC88D29BA2}"/>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DDD3BA33-9411-479B-B6F1-AF984EC486AE}"/>
              </a:ext>
            </a:extLst>
          </p:cNvPr>
          <p:cNvGraphicFramePr>
            <a:graphicFrameLocks noGrp="1"/>
          </p:cNvGraphicFramePr>
          <p:nvPr>
            <p:ph type="chart" sz="quarter" idx="13"/>
            <p:extLst>
              <p:ext uri="{D42A27DB-BD31-4B8C-83A1-F6EECF244321}">
                <p14:modId xmlns:p14="http://schemas.microsoft.com/office/powerpoint/2010/main" val="1318239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E3ED4B-0C9F-440F-B51C-3EE94353E49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E538630-4618-44E1-87C1-3F1950BDCB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325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323D9-A789-4E59-9A43-D24CC9379E81}"/>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30F320AE-D05F-4858-8888-3BB0A64816D3}"/>
              </a:ext>
            </a:extLst>
          </p:cNvPr>
          <p:cNvGraphicFramePr>
            <a:graphicFrameLocks noGrp="1"/>
          </p:cNvGraphicFramePr>
          <p:nvPr>
            <p:ph type="chart" sz="quarter" idx="13"/>
            <p:extLst>
              <p:ext uri="{D42A27DB-BD31-4B8C-83A1-F6EECF244321}">
                <p14:modId xmlns:p14="http://schemas.microsoft.com/office/powerpoint/2010/main" val="1844160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ED7A35-41A2-4BEE-A9D9-3944285ACE0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495FF83-6116-4CD0-851B-FDBA2B9AE3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917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010A-1FE2-4072-83EC-C82E7AE2DC5B}"/>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13450BD-9A6B-490C-9B55-4CC4621DF329}"/>
              </a:ext>
            </a:extLst>
          </p:cNvPr>
          <p:cNvGraphicFramePr>
            <a:graphicFrameLocks noGrp="1"/>
          </p:cNvGraphicFramePr>
          <p:nvPr>
            <p:ph type="tbl" sz="quarter" idx="13"/>
            <p:extLst>
              <p:ext uri="{D42A27DB-BD31-4B8C-83A1-F6EECF244321}">
                <p14:modId xmlns:p14="http://schemas.microsoft.com/office/powerpoint/2010/main" val="319577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819929878"/>
                    </a:ext>
                  </a:extLst>
                </a:gridCol>
                <a:gridCol w="2468880">
                  <a:extLst>
                    <a:ext uri="{9D8B030D-6E8A-4147-A177-3AD203B41FA5}">
                      <a16:colId xmlns:a16="http://schemas.microsoft.com/office/drawing/2014/main" val="134534961"/>
                    </a:ext>
                  </a:extLst>
                </a:gridCol>
                <a:gridCol w="2468880">
                  <a:extLst>
                    <a:ext uri="{9D8B030D-6E8A-4147-A177-3AD203B41FA5}">
                      <a16:colId xmlns:a16="http://schemas.microsoft.com/office/drawing/2014/main" val="129103597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93040266"/>
                  </a:ext>
                </a:extLst>
              </a:tr>
              <a:tr h="370840">
                <a:tc>
                  <a:txBody>
                    <a:bodyPr/>
                    <a:lstStyle/>
                    <a:p>
                      <a:r>
                        <a:rPr lang="en-US" sz="1000" b="1"/>
                        <a:t>@IBXRun10</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282793288"/>
                  </a:ext>
                </a:extLst>
              </a:tr>
              <a:tr h="370840">
                <a:tc>
                  <a:txBody>
                    <a:bodyPr/>
                    <a:lstStyle/>
                    <a:p>
                      <a:r>
                        <a:rPr lang="en-US" sz="1000" b="1"/>
                        <a:t>@PFPmedia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55587745"/>
                  </a:ext>
                </a:extLst>
              </a:tr>
              <a:tr h="370840">
                <a:tc>
                  <a:txBody>
                    <a:bodyPr/>
                    <a:lstStyle/>
                    <a:p>
                      <a:r>
                        <a:rPr lang="en-US" sz="1000" b="1"/>
                        <a:t>@rt643311</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304553685"/>
                  </a:ext>
                </a:extLst>
              </a:tr>
              <a:tr h="370840">
                <a:tc>
                  <a:txBody>
                    <a:bodyPr/>
                    <a:lstStyle/>
                    <a:p>
                      <a:r>
                        <a:rPr lang="en-US" sz="1000" b="1"/>
                        <a:t>@IIAofWisconsin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06009585"/>
                  </a:ext>
                </a:extLst>
              </a:tr>
            </a:tbl>
          </a:graphicData>
        </a:graphic>
      </p:graphicFrame>
      <p:sp>
        <p:nvSpPr>
          <p:cNvPr id="4" name="Text Placeholder 3">
            <a:extLst>
              <a:ext uri="{FF2B5EF4-FFF2-40B4-BE49-F238E27FC236}">
                <a16:creationId xmlns:a16="http://schemas.microsoft.com/office/drawing/2014/main" id="{7732FF88-1B79-4196-B39C-408374392F5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02115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62F6-CB90-4399-933E-8B02ADE2B8A3}"/>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B1A7546D-CAF2-4F1C-B806-63EF486CA13F}"/>
              </a:ext>
            </a:extLst>
          </p:cNvPr>
          <p:cNvGraphicFramePr>
            <a:graphicFrameLocks noGrp="1"/>
          </p:cNvGraphicFramePr>
          <p:nvPr>
            <p:ph type="tbl" sz="quarter" idx="13"/>
            <p:extLst>
              <p:ext uri="{D42A27DB-BD31-4B8C-83A1-F6EECF244321}">
                <p14:modId xmlns:p14="http://schemas.microsoft.com/office/powerpoint/2010/main" val="571249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35781337"/>
                    </a:ext>
                  </a:extLst>
                </a:gridCol>
                <a:gridCol w="1152144">
                  <a:extLst>
                    <a:ext uri="{9D8B030D-6E8A-4147-A177-3AD203B41FA5}">
                      <a16:colId xmlns:a16="http://schemas.microsoft.com/office/drawing/2014/main" val="3717186507"/>
                    </a:ext>
                  </a:extLst>
                </a:gridCol>
                <a:gridCol w="1152144">
                  <a:extLst>
                    <a:ext uri="{9D8B030D-6E8A-4147-A177-3AD203B41FA5}">
                      <a16:colId xmlns:a16="http://schemas.microsoft.com/office/drawing/2014/main" val="3181242408"/>
                    </a:ext>
                  </a:extLst>
                </a:gridCol>
                <a:gridCol w="1152144">
                  <a:extLst>
                    <a:ext uri="{9D8B030D-6E8A-4147-A177-3AD203B41FA5}">
                      <a16:colId xmlns:a16="http://schemas.microsoft.com/office/drawing/2014/main" val="2523724893"/>
                    </a:ext>
                  </a:extLst>
                </a:gridCol>
                <a:gridCol w="1152144">
                  <a:extLst>
                    <a:ext uri="{9D8B030D-6E8A-4147-A177-3AD203B41FA5}">
                      <a16:colId xmlns:a16="http://schemas.microsoft.com/office/drawing/2014/main" val="342858950"/>
                    </a:ext>
                  </a:extLst>
                </a:gridCol>
                <a:gridCol w="1152144">
                  <a:extLst>
                    <a:ext uri="{9D8B030D-6E8A-4147-A177-3AD203B41FA5}">
                      <a16:colId xmlns:a16="http://schemas.microsoft.com/office/drawing/2014/main" val="1569767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3805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- 2025-03-20 13:30:26</a:t>
                      </a:r>
                      <a:r>
                        <a:rPr kumimoji="0" lang="en-US" sz="1000" b="0" i="0" u="none" strike="noStrike" kern="1200" cap="none" spc="0" normalizeH="0" baseline="0" noProof="0">
                          <a:ln>
                            <a:noFill/>
                          </a:ln>
                          <a:solidFill>
                            <a:prstClr val="black"/>
                          </a:solidFill>
                          <a:effectLst/>
                          <a:uLnTx/>
                          <a:uFillTx/>
                          <a:latin typeface="Calibri"/>
                          <a:ea typeface="+mn-ea"/>
                          <a:cs typeface="+mn-cs"/>
                        </a:rPr>
                        <a:t>
 🌸 Spring has arrived, and we’re teaming up with the @JapanSocietyPHL to bring more blossoms to our hometown! Together, we’re planting 250 #cherryblossom trees across Philadelphia by 2026 to celebrate America’s 250th anniversary.
🧵 https://t.co/CUMjrrIFCv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0.1013 %</a:t>
                      </a:r>
                    </a:p>
                  </a:txBody>
                  <a:tcPr/>
                </a:tc>
                <a:extLst>
                  <a:ext uri="{0D108BD9-81ED-4DB2-BD59-A6C34878D82A}">
                    <a16:rowId xmlns:a16="http://schemas.microsoft.com/office/drawing/2014/main" val="288411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- 2025-03-26 11:32:17</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#WomensHistoryMonth, our Exos fitness staff hosted women’s-only strength group exercise classes throughout March at PHLY’s Health and Wellness Center! 💪
🧵 https://t.co/Jiob1QXuiE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0.1013 %</a:t>
                      </a:r>
                    </a:p>
                  </a:txBody>
                  <a:tcPr/>
                </a:tc>
                <a:extLst>
                  <a:ext uri="{0D108BD9-81ED-4DB2-BD59-A6C34878D82A}">
                    <a16:rowId xmlns:a16="http://schemas.microsoft.com/office/drawing/2014/main" val="2734414590"/>
                  </a:ext>
                </a:extLst>
              </a:tr>
            </a:tbl>
          </a:graphicData>
        </a:graphic>
      </p:graphicFrame>
      <p:sp>
        <p:nvSpPr>
          <p:cNvPr id="4" name="Text Placeholder 3">
            <a:extLst>
              <a:ext uri="{FF2B5EF4-FFF2-40B4-BE49-F238E27FC236}">
                <a16:creationId xmlns:a16="http://schemas.microsoft.com/office/drawing/2014/main" id="{FAD20670-EBA5-4705-A0FD-844240DBFF0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787037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F8312-C570-4FEC-98E3-A30698F6A086}"/>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A3B79855-7D44-4B01-A457-0DCBEB3D2338}"/>
              </a:ext>
            </a:extLst>
          </p:cNvPr>
          <p:cNvGraphicFramePr>
            <a:graphicFrameLocks noGrp="1"/>
          </p:cNvGraphicFramePr>
          <p:nvPr>
            <p:ph type="tbl" sz="quarter" idx="13"/>
            <p:extLst>
              <p:ext uri="{D42A27DB-BD31-4B8C-83A1-F6EECF244321}">
                <p14:modId xmlns:p14="http://schemas.microsoft.com/office/powerpoint/2010/main" val="3292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4417600"/>
                    </a:ext>
                  </a:extLst>
                </a:gridCol>
                <a:gridCol w="1152144">
                  <a:extLst>
                    <a:ext uri="{9D8B030D-6E8A-4147-A177-3AD203B41FA5}">
                      <a16:colId xmlns:a16="http://schemas.microsoft.com/office/drawing/2014/main" val="651472035"/>
                    </a:ext>
                  </a:extLst>
                </a:gridCol>
                <a:gridCol w="1152144">
                  <a:extLst>
                    <a:ext uri="{9D8B030D-6E8A-4147-A177-3AD203B41FA5}">
                      <a16:colId xmlns:a16="http://schemas.microsoft.com/office/drawing/2014/main" val="1356971890"/>
                    </a:ext>
                  </a:extLst>
                </a:gridCol>
                <a:gridCol w="1152144">
                  <a:extLst>
                    <a:ext uri="{9D8B030D-6E8A-4147-A177-3AD203B41FA5}">
                      <a16:colId xmlns:a16="http://schemas.microsoft.com/office/drawing/2014/main" val="3173663585"/>
                    </a:ext>
                  </a:extLst>
                </a:gridCol>
                <a:gridCol w="1152144">
                  <a:extLst>
                    <a:ext uri="{9D8B030D-6E8A-4147-A177-3AD203B41FA5}">
                      <a16:colId xmlns:a16="http://schemas.microsoft.com/office/drawing/2014/main" val="1359473308"/>
                    </a:ext>
                  </a:extLst>
                </a:gridCol>
                <a:gridCol w="1152144">
                  <a:extLst>
                    <a:ext uri="{9D8B030D-6E8A-4147-A177-3AD203B41FA5}">
                      <a16:colId xmlns:a16="http://schemas.microsoft.com/office/drawing/2014/main" val="3285712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4763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- 2025-03-06 15:22:33</a:t>
                      </a:r>
                      <a:r>
                        <a:rPr kumimoji="0" lang="en-US" sz="1000" b="0" i="0" u="none" strike="noStrike" kern="1200" cap="none" spc="0" normalizeH="0" baseline="0" noProof="0">
                          <a:ln>
                            <a:noFill/>
                          </a:ln>
                          <a:solidFill>
                            <a:prstClr val="black"/>
                          </a:solidFill>
                          <a:effectLst/>
                          <a:uLnTx/>
                          <a:uFillTx/>
                          <a:latin typeface="Calibri"/>
                          <a:ea typeface="+mn-ea"/>
                          <a:cs typeface="+mn-cs"/>
                        </a:rPr>
                        <a:t>
 The @JDPower 2024 U.S. Small Commercial Insurance Study measures #smallbusiness customers’ satisfaction with their commercial #insurance policy.
For over 60 years, we’ve delivered stand out customer service to our policyholders, agents, and broker partners. 
🧵 https://t.co/w9blGeZANe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0.0761 %</a:t>
                      </a:r>
                    </a:p>
                  </a:txBody>
                  <a:tcPr/>
                </a:tc>
                <a:extLst>
                  <a:ext uri="{0D108BD9-81ED-4DB2-BD59-A6C34878D82A}">
                    <a16:rowId xmlns:a16="http://schemas.microsoft.com/office/drawing/2014/main" val="303539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- 2025-03-27 12:29:06</a:t>
                      </a:r>
                      <a:r>
                        <a:rPr kumimoji="0" lang="en-US" sz="1000" b="0" i="0" u="none" strike="noStrike" kern="1200" cap="none" spc="0" normalizeH="0" baseline="0" noProof="0">
                          <a:ln>
                            <a:noFill/>
                          </a:ln>
                          <a:solidFill>
                            <a:prstClr val="black"/>
                          </a:solidFill>
                          <a:effectLst/>
                          <a:uLnTx/>
                          <a:uFillTx/>
                          <a:latin typeface="Calibri"/>
                          <a:ea typeface="+mn-ea"/>
                          <a:cs typeface="+mn-cs"/>
                        </a:rPr>
                        <a:t>
 With an aging population &amp;amp; a growing demand for in-home care, the #homehealthcare industry faces both opportunities &amp;amp; challenges. PHLY’s Tony Canci spoke with AM Best about the biggest challenges &amp;amp; emerging risks in home care, from staffing shortages to new technology.
🧵 https://t.co/RQwkDuPs1S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0.0759 %</a:t>
                      </a:r>
                    </a:p>
                  </a:txBody>
                  <a:tcPr/>
                </a:tc>
                <a:extLst>
                  <a:ext uri="{0D108BD9-81ED-4DB2-BD59-A6C34878D82A}">
                    <a16:rowId xmlns:a16="http://schemas.microsoft.com/office/drawing/2014/main" val="2668220480"/>
                  </a:ext>
                </a:extLst>
              </a:tr>
            </a:tbl>
          </a:graphicData>
        </a:graphic>
      </p:graphicFrame>
      <p:sp>
        <p:nvSpPr>
          <p:cNvPr id="4" name="Text Placeholder 3">
            <a:extLst>
              <a:ext uri="{FF2B5EF4-FFF2-40B4-BE49-F238E27FC236}">
                <a16:creationId xmlns:a16="http://schemas.microsoft.com/office/drawing/2014/main" id="{045BEC56-D66C-49C2-A5D5-A79453B23C2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597267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FF59D-B65B-47D6-A8EC-A6516950C9A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AE7C243B-AC60-45A0-BB2B-1234E9C80DE2}"/>
              </a:ext>
            </a:extLst>
          </p:cNvPr>
          <p:cNvGraphicFramePr>
            <a:graphicFrameLocks noGrp="1"/>
          </p:cNvGraphicFramePr>
          <p:nvPr>
            <p:ph type="tbl" sz="quarter" idx="13"/>
            <p:extLst>
              <p:ext uri="{D42A27DB-BD31-4B8C-83A1-F6EECF244321}">
                <p14:modId xmlns:p14="http://schemas.microsoft.com/office/powerpoint/2010/main" val="393933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4628344"/>
                    </a:ext>
                  </a:extLst>
                </a:gridCol>
                <a:gridCol w="1152144">
                  <a:extLst>
                    <a:ext uri="{9D8B030D-6E8A-4147-A177-3AD203B41FA5}">
                      <a16:colId xmlns:a16="http://schemas.microsoft.com/office/drawing/2014/main" val="2556665673"/>
                    </a:ext>
                  </a:extLst>
                </a:gridCol>
                <a:gridCol w="1152144">
                  <a:extLst>
                    <a:ext uri="{9D8B030D-6E8A-4147-A177-3AD203B41FA5}">
                      <a16:colId xmlns:a16="http://schemas.microsoft.com/office/drawing/2014/main" val="1880396680"/>
                    </a:ext>
                  </a:extLst>
                </a:gridCol>
                <a:gridCol w="1152144">
                  <a:extLst>
                    <a:ext uri="{9D8B030D-6E8A-4147-A177-3AD203B41FA5}">
                      <a16:colId xmlns:a16="http://schemas.microsoft.com/office/drawing/2014/main" val="196940873"/>
                    </a:ext>
                  </a:extLst>
                </a:gridCol>
                <a:gridCol w="1152144">
                  <a:extLst>
                    <a:ext uri="{9D8B030D-6E8A-4147-A177-3AD203B41FA5}">
                      <a16:colId xmlns:a16="http://schemas.microsoft.com/office/drawing/2014/main" val="2058315791"/>
                    </a:ext>
                  </a:extLst>
                </a:gridCol>
                <a:gridCol w="1152144">
                  <a:extLst>
                    <a:ext uri="{9D8B030D-6E8A-4147-A177-3AD203B41FA5}">
                      <a16:colId xmlns:a16="http://schemas.microsoft.com/office/drawing/2014/main" val="65108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3419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- 2025-03-05 12:43:40</a:t>
                      </a:r>
                      <a:r>
                        <a:rPr kumimoji="0" lang="en-US" sz="1000" b="0" i="0" u="none" strike="noStrike" kern="1200" cap="none" spc="0" normalizeH="0" baseline="0" noProof="0">
                          <a:ln>
                            <a:noFill/>
                          </a:ln>
                          <a:solidFill>
                            <a:prstClr val="black"/>
                          </a:solidFill>
                          <a:effectLst/>
                          <a:uLnTx/>
                          <a:uFillTx/>
                          <a:latin typeface="Calibri"/>
                          <a:ea typeface="+mn-ea"/>
                          <a:cs typeface="+mn-cs"/>
                        </a:rPr>
                        <a:t>
 The green energy shift comes with both opportunities and risks. We’re here to help businesses navigate both. 
PHLY’s Jamie Langes spoke with @RiskInsurance magazine about how we’re supporting companies that are embracing alternative energy solutions. ⚡☀️
🧵#insurance https://t.co/DXH6lgKc5n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0.0508 %</a:t>
                      </a:r>
                    </a:p>
                  </a:txBody>
                  <a:tcPr/>
                </a:tc>
                <a:extLst>
                  <a:ext uri="{0D108BD9-81ED-4DB2-BD59-A6C34878D82A}">
                    <a16:rowId xmlns:a16="http://schemas.microsoft.com/office/drawing/2014/main" val="66496321"/>
                  </a:ext>
                </a:extLst>
              </a:tr>
            </a:tbl>
          </a:graphicData>
        </a:graphic>
      </p:graphicFrame>
      <p:sp>
        <p:nvSpPr>
          <p:cNvPr id="4" name="Text Placeholder 3">
            <a:extLst>
              <a:ext uri="{FF2B5EF4-FFF2-40B4-BE49-F238E27FC236}">
                <a16:creationId xmlns:a16="http://schemas.microsoft.com/office/drawing/2014/main" id="{9D021DD7-756B-4AFE-8A32-0EAF7215145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2382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DCCD8-744C-4107-9790-0E3CA00EA76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6E0AD36-2A9D-45D0-A411-91A390B8655B}"/>
              </a:ext>
            </a:extLst>
          </p:cNvPr>
          <p:cNvGraphicFramePr>
            <a:graphicFrameLocks noGrp="1"/>
          </p:cNvGraphicFramePr>
          <p:nvPr>
            <p:ph type="tbl" sz="quarter" idx="13"/>
            <p:extLst>
              <p:ext uri="{D42A27DB-BD31-4B8C-83A1-F6EECF244321}">
                <p14:modId xmlns:p14="http://schemas.microsoft.com/office/powerpoint/2010/main" val="1871732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11092460"/>
                    </a:ext>
                  </a:extLst>
                </a:gridCol>
                <a:gridCol w="576072">
                  <a:extLst>
                    <a:ext uri="{9D8B030D-6E8A-4147-A177-3AD203B41FA5}">
                      <a16:colId xmlns:a16="http://schemas.microsoft.com/office/drawing/2014/main" val="2611790356"/>
                    </a:ext>
                  </a:extLst>
                </a:gridCol>
                <a:gridCol w="576072">
                  <a:extLst>
                    <a:ext uri="{9D8B030D-6E8A-4147-A177-3AD203B41FA5}">
                      <a16:colId xmlns:a16="http://schemas.microsoft.com/office/drawing/2014/main" val="3138569893"/>
                    </a:ext>
                  </a:extLst>
                </a:gridCol>
                <a:gridCol w="576072">
                  <a:extLst>
                    <a:ext uri="{9D8B030D-6E8A-4147-A177-3AD203B41FA5}">
                      <a16:colId xmlns:a16="http://schemas.microsoft.com/office/drawing/2014/main" val="3407072836"/>
                    </a:ext>
                  </a:extLst>
                </a:gridCol>
                <a:gridCol w="576072">
                  <a:extLst>
                    <a:ext uri="{9D8B030D-6E8A-4147-A177-3AD203B41FA5}">
                      <a16:colId xmlns:a16="http://schemas.microsoft.com/office/drawing/2014/main" val="807515480"/>
                    </a:ext>
                  </a:extLst>
                </a:gridCol>
                <a:gridCol w="576072">
                  <a:extLst>
                    <a:ext uri="{9D8B030D-6E8A-4147-A177-3AD203B41FA5}">
                      <a16:colId xmlns:a16="http://schemas.microsoft.com/office/drawing/2014/main" val="3207581903"/>
                    </a:ext>
                  </a:extLst>
                </a:gridCol>
                <a:gridCol w="576072">
                  <a:extLst>
                    <a:ext uri="{9D8B030D-6E8A-4147-A177-3AD203B41FA5}">
                      <a16:colId xmlns:a16="http://schemas.microsoft.com/office/drawing/2014/main" val="3835885790"/>
                    </a:ext>
                  </a:extLst>
                </a:gridCol>
                <a:gridCol w="576072">
                  <a:extLst>
                    <a:ext uri="{9D8B030D-6E8A-4147-A177-3AD203B41FA5}">
                      <a16:colId xmlns:a16="http://schemas.microsoft.com/office/drawing/2014/main" val="2634786497"/>
                    </a:ext>
                  </a:extLst>
                </a:gridCol>
                <a:gridCol w="576072">
                  <a:extLst>
                    <a:ext uri="{9D8B030D-6E8A-4147-A177-3AD203B41FA5}">
                      <a16:colId xmlns:a16="http://schemas.microsoft.com/office/drawing/2014/main" val="1999834884"/>
                    </a:ext>
                  </a:extLst>
                </a:gridCol>
                <a:gridCol w="576072">
                  <a:extLst>
                    <a:ext uri="{9D8B030D-6E8A-4147-A177-3AD203B41FA5}">
                      <a16:colId xmlns:a16="http://schemas.microsoft.com/office/drawing/2014/main" val="615987997"/>
                    </a:ext>
                  </a:extLst>
                </a:gridCol>
                <a:gridCol w="576072">
                  <a:extLst>
                    <a:ext uri="{9D8B030D-6E8A-4147-A177-3AD203B41FA5}">
                      <a16:colId xmlns:a16="http://schemas.microsoft.com/office/drawing/2014/main" val="734073366"/>
                    </a:ext>
                  </a:extLst>
                </a:gridCol>
                <a:gridCol w="576072">
                  <a:extLst>
                    <a:ext uri="{9D8B030D-6E8A-4147-A177-3AD203B41FA5}">
                      <a16:colId xmlns:a16="http://schemas.microsoft.com/office/drawing/2014/main" val="703082996"/>
                    </a:ext>
                  </a:extLst>
                </a:gridCol>
                <a:gridCol w="576072">
                  <a:extLst>
                    <a:ext uri="{9D8B030D-6E8A-4147-A177-3AD203B41FA5}">
                      <a16:colId xmlns:a16="http://schemas.microsoft.com/office/drawing/2014/main" val="2396749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621735419"/>
                  </a:ext>
                </a:extLst>
              </a:tr>
              <a:tr h="370840">
                <a:tc>
                  <a:txBody>
                    <a:bodyPr/>
                    <a:lstStyle/>
                    <a:p>
                      <a:r>
                        <a:rPr lang="en-US" sz="1000"/>
                        <a:t>47705</a:t>
                      </a:r>
                    </a:p>
                  </a:txBody>
                  <a:tcPr/>
                </a:tc>
                <a:tc>
                  <a:txBody>
                    <a:bodyPr/>
                    <a:lstStyle/>
                    <a:p>
                      <a:r>
                        <a:rPr lang="en-US" sz="1000"/>
                        <a:t>564</a:t>
                      </a:r>
                    </a:p>
                  </a:txBody>
                  <a:tcPr/>
                </a:tc>
                <a:tc>
                  <a:txBody>
                    <a:bodyPr/>
                    <a:lstStyle/>
                    <a:p>
                      <a:r>
                        <a:rPr lang="en-US" sz="1000"/>
                        <a:t>23</a:t>
                      </a:r>
                    </a:p>
                  </a:txBody>
                  <a:tcPr/>
                </a:tc>
                <a:tc>
                  <a:txBody>
                    <a:bodyPr/>
                    <a:lstStyle/>
                    <a:p>
                      <a:r>
                        <a:rPr lang="en-US" sz="1000"/>
                        <a:t>1712</a:t>
                      </a:r>
                    </a:p>
                  </a:txBody>
                  <a:tcPr/>
                </a:tc>
                <a:tc>
                  <a:txBody>
                    <a:bodyPr/>
                    <a:lstStyle/>
                    <a:p>
                      <a:r>
                        <a:rPr lang="en-US" sz="1000"/>
                        <a:t>74.434782608696</a:t>
                      </a:r>
                    </a:p>
                  </a:txBody>
                  <a:tcPr/>
                </a:tc>
                <a:tc>
                  <a:txBody>
                    <a:bodyPr/>
                    <a:lstStyle/>
                    <a:p>
                      <a:r>
                        <a:rPr lang="en-US" sz="1000"/>
                        <a:t>22</a:t>
                      </a:r>
                    </a:p>
                  </a:txBody>
                  <a:tcPr/>
                </a:tc>
                <a:tc>
                  <a:txBody>
                    <a:bodyPr/>
                    <a:lstStyle/>
                    <a:p>
                      <a:r>
                        <a:rPr lang="en-US" sz="1000"/>
                        <a:t>93</a:t>
                      </a:r>
                    </a:p>
                  </a:txBody>
                  <a:tcPr/>
                </a:tc>
                <a:tc>
                  <a:txBody>
                    <a:bodyPr/>
                    <a:lstStyle/>
                    <a:p>
                      <a:r>
                        <a:rPr lang="en-US" sz="1000"/>
                        <a:t>4.0434782608696</a:t>
                      </a:r>
                    </a:p>
                  </a:txBody>
                  <a:tcPr/>
                </a:tc>
                <a:tc>
                  <a:txBody>
                    <a:bodyPr/>
                    <a:lstStyle/>
                    <a:p>
                      <a:r>
                        <a:rPr lang="en-US" sz="1000"/>
                        <a:t>6056</a:t>
                      </a:r>
                    </a:p>
                  </a:txBody>
                  <a:tcPr/>
                </a:tc>
                <a:tc>
                  <a:txBody>
                    <a:bodyPr/>
                    <a:lstStyle/>
                    <a:p>
                      <a:r>
                        <a:rPr lang="en-US" sz="1000"/>
                        <a:t>263.30434782609</a:t>
                      </a:r>
                    </a:p>
                  </a:txBody>
                  <a:tcPr/>
                </a:tc>
                <a:tc>
                  <a:txBody>
                    <a:bodyPr/>
                    <a:lstStyle/>
                    <a:p>
                      <a:r>
                        <a:rPr lang="en-US" sz="1000"/>
                        <a:t>33593</a:t>
                      </a:r>
                    </a:p>
                  </a:txBody>
                  <a:tcPr/>
                </a:tc>
                <a:tc>
                  <a:txBody>
                    <a:bodyPr/>
                    <a:lstStyle/>
                    <a:p>
                      <a:r>
                        <a:rPr lang="en-US" sz="1000"/>
                        <a:t>1460.5652173913</a:t>
                      </a:r>
                    </a:p>
                  </a:txBody>
                  <a:tcPr/>
                </a:tc>
                <a:tc>
                  <a:txBody>
                    <a:bodyPr/>
                    <a:lstStyle/>
                    <a:p>
                      <a:r>
                        <a:rPr lang="en-US" sz="1000"/>
                        <a:t>20.476064329123 %</a:t>
                      </a:r>
                    </a:p>
                  </a:txBody>
                  <a:tcPr/>
                </a:tc>
                <a:extLst>
                  <a:ext uri="{0D108BD9-81ED-4DB2-BD59-A6C34878D82A}">
                    <a16:rowId xmlns:a16="http://schemas.microsoft.com/office/drawing/2014/main" val="526003375"/>
                  </a:ext>
                </a:extLst>
              </a:tr>
            </a:tbl>
          </a:graphicData>
        </a:graphic>
      </p:graphicFrame>
      <p:sp>
        <p:nvSpPr>
          <p:cNvPr id="4" name="Text Placeholder 3">
            <a:extLst>
              <a:ext uri="{FF2B5EF4-FFF2-40B4-BE49-F238E27FC236}">
                <a16:creationId xmlns:a16="http://schemas.microsoft.com/office/drawing/2014/main" id="{6D6E6EE1-D180-43B1-AF25-0B7FA3D1779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610230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50DE-6B5B-4E3E-B8AA-0910610E492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7E9141A-8FB9-41D4-9FA7-9C4991907DFD}"/>
              </a:ext>
            </a:extLst>
          </p:cNvPr>
          <p:cNvGraphicFramePr>
            <a:graphicFrameLocks noGrp="1"/>
          </p:cNvGraphicFramePr>
          <p:nvPr>
            <p:ph type="chart" sz="quarter" idx="13"/>
            <p:extLst>
              <p:ext uri="{D42A27DB-BD31-4B8C-83A1-F6EECF244321}">
                <p14:modId xmlns:p14="http://schemas.microsoft.com/office/powerpoint/2010/main" val="517165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3E5CF5-2596-461F-8558-809BF8B0DA3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303F11B-6F35-4CB4-82CC-5F612959B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513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034F-DDD5-4436-ACDF-D8E4C6A6A220}"/>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AD1019D-73D6-44D3-A8DF-1B977D5CCBAB}"/>
              </a:ext>
            </a:extLst>
          </p:cNvPr>
          <p:cNvGraphicFramePr>
            <a:graphicFrameLocks noGrp="1"/>
          </p:cNvGraphicFramePr>
          <p:nvPr>
            <p:ph type="chart" sz="quarter" idx="13"/>
            <p:extLst>
              <p:ext uri="{D42A27DB-BD31-4B8C-83A1-F6EECF244321}">
                <p14:modId xmlns:p14="http://schemas.microsoft.com/office/powerpoint/2010/main" val="3677136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25142D-CA6D-40B1-9737-AFC9D6AE097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AF051F4-9451-4D5D-9396-09F7E74155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4211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0419F-0CAD-47E2-A3A3-34E14D70C295}"/>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4B61F68A-3C84-4BE9-B8BD-7685E99BB361}"/>
              </a:ext>
            </a:extLst>
          </p:cNvPr>
          <p:cNvGraphicFramePr>
            <a:graphicFrameLocks noGrp="1"/>
          </p:cNvGraphicFramePr>
          <p:nvPr>
            <p:ph type="chart" sz="quarter" idx="13"/>
            <p:extLst>
              <p:ext uri="{D42A27DB-BD31-4B8C-83A1-F6EECF244321}">
                <p14:modId xmlns:p14="http://schemas.microsoft.com/office/powerpoint/2010/main" val="1691470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BF05AB-1F67-45FE-8159-D331AB02BD5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1F48447-4D56-4022-BF1D-68847452EA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902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65623-E35A-40F4-9C0D-DC49510E75DA}"/>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A73F8F0-7EA3-44EB-A2A6-A4BEB9E542DE}"/>
              </a:ext>
            </a:extLst>
          </p:cNvPr>
          <p:cNvGraphicFramePr>
            <a:graphicFrameLocks noGrp="1"/>
          </p:cNvGraphicFramePr>
          <p:nvPr>
            <p:ph type="chart" sz="quarter" idx="13"/>
            <p:extLst>
              <p:ext uri="{D42A27DB-BD31-4B8C-83A1-F6EECF244321}">
                <p14:modId xmlns:p14="http://schemas.microsoft.com/office/powerpoint/2010/main" val="2484175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258BE-692C-42A9-AC43-78DE78AA6E5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40FAC09-5769-4D34-A01C-F439594F93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242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9B029-F892-4549-89B8-5D1D15098200}"/>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4090798C-125C-41A8-9C36-35B16D03446D}"/>
              </a:ext>
            </a:extLst>
          </p:cNvPr>
          <p:cNvGraphicFramePr>
            <a:graphicFrameLocks noGrp="1"/>
          </p:cNvGraphicFramePr>
          <p:nvPr>
            <p:ph type="tbl" sz="quarter" idx="13"/>
            <p:extLst>
              <p:ext uri="{D42A27DB-BD31-4B8C-83A1-F6EECF244321}">
                <p14:modId xmlns:p14="http://schemas.microsoft.com/office/powerpoint/2010/main" val="302719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4211790"/>
                    </a:ext>
                  </a:extLst>
                </a:gridCol>
                <a:gridCol w="658368">
                  <a:extLst>
                    <a:ext uri="{9D8B030D-6E8A-4147-A177-3AD203B41FA5}">
                      <a16:colId xmlns:a16="http://schemas.microsoft.com/office/drawing/2014/main" val="1473310962"/>
                    </a:ext>
                  </a:extLst>
                </a:gridCol>
                <a:gridCol w="658368">
                  <a:extLst>
                    <a:ext uri="{9D8B030D-6E8A-4147-A177-3AD203B41FA5}">
                      <a16:colId xmlns:a16="http://schemas.microsoft.com/office/drawing/2014/main" val="324920008"/>
                    </a:ext>
                  </a:extLst>
                </a:gridCol>
                <a:gridCol w="658368">
                  <a:extLst>
                    <a:ext uri="{9D8B030D-6E8A-4147-A177-3AD203B41FA5}">
                      <a16:colId xmlns:a16="http://schemas.microsoft.com/office/drawing/2014/main" val="2867779721"/>
                    </a:ext>
                  </a:extLst>
                </a:gridCol>
                <a:gridCol w="658368">
                  <a:extLst>
                    <a:ext uri="{9D8B030D-6E8A-4147-A177-3AD203B41FA5}">
                      <a16:colId xmlns:a16="http://schemas.microsoft.com/office/drawing/2014/main" val="3252550872"/>
                    </a:ext>
                  </a:extLst>
                </a:gridCol>
                <a:gridCol w="658368">
                  <a:extLst>
                    <a:ext uri="{9D8B030D-6E8A-4147-A177-3AD203B41FA5}">
                      <a16:colId xmlns:a16="http://schemas.microsoft.com/office/drawing/2014/main" val="3846615267"/>
                    </a:ext>
                  </a:extLst>
                </a:gridCol>
                <a:gridCol w="658368">
                  <a:extLst>
                    <a:ext uri="{9D8B030D-6E8A-4147-A177-3AD203B41FA5}">
                      <a16:colId xmlns:a16="http://schemas.microsoft.com/office/drawing/2014/main" val="2871801382"/>
                    </a:ext>
                  </a:extLst>
                </a:gridCol>
                <a:gridCol w="658368">
                  <a:extLst>
                    <a:ext uri="{9D8B030D-6E8A-4147-A177-3AD203B41FA5}">
                      <a16:colId xmlns:a16="http://schemas.microsoft.com/office/drawing/2014/main" val="808682078"/>
                    </a:ext>
                  </a:extLst>
                </a:gridCol>
                <a:gridCol w="658368">
                  <a:extLst>
                    <a:ext uri="{9D8B030D-6E8A-4147-A177-3AD203B41FA5}">
                      <a16:colId xmlns:a16="http://schemas.microsoft.com/office/drawing/2014/main" val="1430016310"/>
                    </a:ext>
                  </a:extLst>
                </a:gridCol>
                <a:gridCol w="658368">
                  <a:extLst>
                    <a:ext uri="{9D8B030D-6E8A-4147-A177-3AD203B41FA5}">
                      <a16:colId xmlns:a16="http://schemas.microsoft.com/office/drawing/2014/main" val="3146248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6061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- 2025-03-13 10:00:23</a:t>
                      </a:r>
                      <a:r>
                        <a:rPr kumimoji="0" lang="en-US" sz="1000" b="0" i="0" u="none" strike="noStrike" kern="1200" cap="none" spc="0" normalizeH="0" baseline="0" noProof="0">
                          <a:ln>
                            <a:noFill/>
                          </a:ln>
                          <a:solidFill>
                            <a:prstClr val="black"/>
                          </a:solidFill>
                          <a:effectLst/>
                          <a:uLnTx/>
                          <a:uFillTx/>
                          <a:latin typeface="Calibri"/>
                          <a:ea typeface="+mn-ea"/>
                          <a:cs typeface="+mn-cs"/>
                        </a:rPr>
                        <a:t>
 Spring recruiting season is in full swing, and #TEAMPHLY has been busy spreading the word about #insurancecareers!
From the Gamma Iota Sigma Regional Conference to Florida State University, we’ve been connecting with the next generation of #insurance professionals and sharing why PHLY is a great place to start. 
Didn’t get a chance to stop by our booth? No worries—we’ve got you covered! 😎 Explore our #internship opportunities 👉 bit.ly/PHLYInternships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34.473057779701 %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9395601"/>
                  </a:ext>
                </a:extLst>
              </a:tr>
            </a:tbl>
          </a:graphicData>
        </a:graphic>
      </p:graphicFrame>
      <p:sp>
        <p:nvSpPr>
          <p:cNvPr id="4" name="Text Placeholder 3">
            <a:extLst>
              <a:ext uri="{FF2B5EF4-FFF2-40B4-BE49-F238E27FC236}">
                <a16:creationId xmlns:a16="http://schemas.microsoft.com/office/drawing/2014/main" id="{00F1DA31-6A0E-4E9A-A8B2-6673BD59EF9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81791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0FA5-1EF3-4A93-B6AC-B41AC9AB72F2}"/>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8123CF4F-31DA-4691-9FFB-9A334D04145B}"/>
              </a:ext>
            </a:extLst>
          </p:cNvPr>
          <p:cNvGraphicFramePr>
            <a:graphicFrameLocks noGrp="1"/>
          </p:cNvGraphicFramePr>
          <p:nvPr>
            <p:ph type="tbl" sz="quarter" idx="13"/>
            <p:extLst>
              <p:ext uri="{D42A27DB-BD31-4B8C-83A1-F6EECF244321}">
                <p14:modId xmlns:p14="http://schemas.microsoft.com/office/powerpoint/2010/main" val="3723864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2414874"/>
                    </a:ext>
                  </a:extLst>
                </a:gridCol>
                <a:gridCol w="658368">
                  <a:extLst>
                    <a:ext uri="{9D8B030D-6E8A-4147-A177-3AD203B41FA5}">
                      <a16:colId xmlns:a16="http://schemas.microsoft.com/office/drawing/2014/main" val="2284266587"/>
                    </a:ext>
                  </a:extLst>
                </a:gridCol>
                <a:gridCol w="658368">
                  <a:extLst>
                    <a:ext uri="{9D8B030D-6E8A-4147-A177-3AD203B41FA5}">
                      <a16:colId xmlns:a16="http://schemas.microsoft.com/office/drawing/2014/main" val="3044285469"/>
                    </a:ext>
                  </a:extLst>
                </a:gridCol>
                <a:gridCol w="658368">
                  <a:extLst>
                    <a:ext uri="{9D8B030D-6E8A-4147-A177-3AD203B41FA5}">
                      <a16:colId xmlns:a16="http://schemas.microsoft.com/office/drawing/2014/main" val="938803478"/>
                    </a:ext>
                  </a:extLst>
                </a:gridCol>
                <a:gridCol w="658368">
                  <a:extLst>
                    <a:ext uri="{9D8B030D-6E8A-4147-A177-3AD203B41FA5}">
                      <a16:colId xmlns:a16="http://schemas.microsoft.com/office/drawing/2014/main" val="4073924182"/>
                    </a:ext>
                  </a:extLst>
                </a:gridCol>
                <a:gridCol w="658368">
                  <a:extLst>
                    <a:ext uri="{9D8B030D-6E8A-4147-A177-3AD203B41FA5}">
                      <a16:colId xmlns:a16="http://schemas.microsoft.com/office/drawing/2014/main" val="929868002"/>
                    </a:ext>
                  </a:extLst>
                </a:gridCol>
                <a:gridCol w="658368">
                  <a:extLst>
                    <a:ext uri="{9D8B030D-6E8A-4147-A177-3AD203B41FA5}">
                      <a16:colId xmlns:a16="http://schemas.microsoft.com/office/drawing/2014/main" val="3434205680"/>
                    </a:ext>
                  </a:extLst>
                </a:gridCol>
                <a:gridCol w="658368">
                  <a:extLst>
                    <a:ext uri="{9D8B030D-6E8A-4147-A177-3AD203B41FA5}">
                      <a16:colId xmlns:a16="http://schemas.microsoft.com/office/drawing/2014/main" val="707862200"/>
                    </a:ext>
                  </a:extLst>
                </a:gridCol>
                <a:gridCol w="658368">
                  <a:extLst>
                    <a:ext uri="{9D8B030D-6E8A-4147-A177-3AD203B41FA5}">
                      <a16:colId xmlns:a16="http://schemas.microsoft.com/office/drawing/2014/main" val="1939544859"/>
                    </a:ext>
                  </a:extLst>
                </a:gridCol>
                <a:gridCol w="658368">
                  <a:extLst>
                    <a:ext uri="{9D8B030D-6E8A-4147-A177-3AD203B41FA5}">
                      <a16:colId xmlns:a16="http://schemas.microsoft.com/office/drawing/2014/main" val="3878471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065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- 2025-03-20 13:10:03</a:t>
                      </a:r>
                      <a:r>
                        <a:rPr kumimoji="0" lang="en-US" sz="1000" b="0" i="0" u="none" strike="noStrike" kern="1200" cap="none" spc="0" normalizeH="0" baseline="0" noProof="0">
                          <a:ln>
                            <a:noFill/>
                          </a:ln>
                          <a:solidFill>
                            <a:prstClr val="black"/>
                          </a:solidFill>
                          <a:effectLst/>
                          <a:uLnTx/>
                          <a:uFillTx/>
                          <a:latin typeface="Calibri"/>
                          <a:ea typeface="+mn-ea"/>
                          <a:cs typeface="+mn-cs"/>
                        </a:rPr>
                        <a:t>
 🌸 Spring has arrived, and we’re teaming up with the Japan America Society of Greater Philadelphia to bring more blossoms to our hometown! Together, we’re planting 250 cherry blossom trees across Philadelphia by 2026 to celebrate America’s 250th anniversary. PHLY is donating 5,000 to fund the purchase, planting, and care of the 250 new cherry blossom trees.
Cherry blossoms – known as “Sakura” in Japanese – are a special symbol in Japan and represent the start of spring and renewal. We kicked off our PHLY250Sakura initiative with a tree-planting ceremony in Fairmount Park, featuring Japanese traditions and a ceremonial tree planting. The ceremony was followed by more tree planting by #TEAMPHLY volunteers. We’re excited to watch these blossoms bloom for generations to come!
🎥 Check out this article for a behind-the-scenes look at the celebration: https://bit.ly/41Ed8zL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43.949044585987 %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3176617"/>
                  </a:ext>
                </a:extLst>
              </a:tr>
            </a:tbl>
          </a:graphicData>
        </a:graphic>
      </p:graphicFrame>
      <p:sp>
        <p:nvSpPr>
          <p:cNvPr id="4" name="Text Placeholder 3">
            <a:extLst>
              <a:ext uri="{FF2B5EF4-FFF2-40B4-BE49-F238E27FC236}">
                <a16:creationId xmlns:a16="http://schemas.microsoft.com/office/drawing/2014/main" id="{65613ED3-6BFA-465A-BA32-86E49AF3481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685157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591DA-28EB-4954-93F6-F1363342B4F7}"/>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0323D136-0129-4309-818A-0CCEFFD0C25B}"/>
              </a:ext>
            </a:extLst>
          </p:cNvPr>
          <p:cNvGraphicFramePr>
            <a:graphicFrameLocks noGrp="1"/>
          </p:cNvGraphicFramePr>
          <p:nvPr>
            <p:ph type="tbl" sz="quarter" idx="13"/>
            <p:extLst>
              <p:ext uri="{D42A27DB-BD31-4B8C-83A1-F6EECF244321}">
                <p14:modId xmlns:p14="http://schemas.microsoft.com/office/powerpoint/2010/main" val="267199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9882185"/>
                    </a:ext>
                  </a:extLst>
                </a:gridCol>
                <a:gridCol w="658368">
                  <a:extLst>
                    <a:ext uri="{9D8B030D-6E8A-4147-A177-3AD203B41FA5}">
                      <a16:colId xmlns:a16="http://schemas.microsoft.com/office/drawing/2014/main" val="24449668"/>
                    </a:ext>
                  </a:extLst>
                </a:gridCol>
                <a:gridCol w="658368">
                  <a:extLst>
                    <a:ext uri="{9D8B030D-6E8A-4147-A177-3AD203B41FA5}">
                      <a16:colId xmlns:a16="http://schemas.microsoft.com/office/drawing/2014/main" val="3611769209"/>
                    </a:ext>
                  </a:extLst>
                </a:gridCol>
                <a:gridCol w="658368">
                  <a:extLst>
                    <a:ext uri="{9D8B030D-6E8A-4147-A177-3AD203B41FA5}">
                      <a16:colId xmlns:a16="http://schemas.microsoft.com/office/drawing/2014/main" val="3595409787"/>
                    </a:ext>
                  </a:extLst>
                </a:gridCol>
                <a:gridCol w="658368">
                  <a:extLst>
                    <a:ext uri="{9D8B030D-6E8A-4147-A177-3AD203B41FA5}">
                      <a16:colId xmlns:a16="http://schemas.microsoft.com/office/drawing/2014/main" val="2204249246"/>
                    </a:ext>
                  </a:extLst>
                </a:gridCol>
                <a:gridCol w="658368">
                  <a:extLst>
                    <a:ext uri="{9D8B030D-6E8A-4147-A177-3AD203B41FA5}">
                      <a16:colId xmlns:a16="http://schemas.microsoft.com/office/drawing/2014/main" val="3603002838"/>
                    </a:ext>
                  </a:extLst>
                </a:gridCol>
                <a:gridCol w="658368">
                  <a:extLst>
                    <a:ext uri="{9D8B030D-6E8A-4147-A177-3AD203B41FA5}">
                      <a16:colId xmlns:a16="http://schemas.microsoft.com/office/drawing/2014/main" val="238199269"/>
                    </a:ext>
                  </a:extLst>
                </a:gridCol>
                <a:gridCol w="658368">
                  <a:extLst>
                    <a:ext uri="{9D8B030D-6E8A-4147-A177-3AD203B41FA5}">
                      <a16:colId xmlns:a16="http://schemas.microsoft.com/office/drawing/2014/main" val="3873212255"/>
                    </a:ext>
                  </a:extLst>
                </a:gridCol>
                <a:gridCol w="658368">
                  <a:extLst>
                    <a:ext uri="{9D8B030D-6E8A-4147-A177-3AD203B41FA5}">
                      <a16:colId xmlns:a16="http://schemas.microsoft.com/office/drawing/2014/main" val="2747426723"/>
                    </a:ext>
                  </a:extLst>
                </a:gridCol>
                <a:gridCol w="658368">
                  <a:extLst>
                    <a:ext uri="{9D8B030D-6E8A-4147-A177-3AD203B41FA5}">
                      <a16:colId xmlns:a16="http://schemas.microsoft.com/office/drawing/2014/main" val="1305473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551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- 2025-03-10 10:00:28</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Tokio Marine Group employees joined a powerful roundtable discussion featuring colleagues worldwide who shared their career journeys and unique perspectives. 🌎✨ 
This inspiring session highlighted the value of intergenerational and cross-cultural conversations in creating an inclusive workplace. Here’s a look at #TEAMPHLY at the Tokio Talks watch party, hosted by the PHLY Women’s Network! #IWD2025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44.339622641509 %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8223251"/>
                  </a:ext>
                </a:extLst>
              </a:tr>
            </a:tbl>
          </a:graphicData>
        </a:graphic>
      </p:graphicFrame>
      <p:sp>
        <p:nvSpPr>
          <p:cNvPr id="4" name="Text Placeholder 3">
            <a:extLst>
              <a:ext uri="{FF2B5EF4-FFF2-40B4-BE49-F238E27FC236}">
                <a16:creationId xmlns:a16="http://schemas.microsoft.com/office/drawing/2014/main" id="{5B1C0FCD-29C0-4FC0-B3CB-C65C19AF1B2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492032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A816-ED2F-4449-A4C5-E8F4712D7E4E}"/>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9CB21C17-B28E-40DC-93D2-D9FFAE2EC585}"/>
              </a:ext>
            </a:extLst>
          </p:cNvPr>
          <p:cNvGraphicFramePr>
            <a:graphicFrameLocks noGrp="1"/>
          </p:cNvGraphicFramePr>
          <p:nvPr>
            <p:ph type="tbl" sz="quarter" idx="13"/>
            <p:extLst>
              <p:ext uri="{D42A27DB-BD31-4B8C-83A1-F6EECF244321}">
                <p14:modId xmlns:p14="http://schemas.microsoft.com/office/powerpoint/2010/main" val="309291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443433"/>
                    </a:ext>
                  </a:extLst>
                </a:gridCol>
                <a:gridCol w="658368">
                  <a:extLst>
                    <a:ext uri="{9D8B030D-6E8A-4147-A177-3AD203B41FA5}">
                      <a16:colId xmlns:a16="http://schemas.microsoft.com/office/drawing/2014/main" val="3250130884"/>
                    </a:ext>
                  </a:extLst>
                </a:gridCol>
                <a:gridCol w="658368">
                  <a:extLst>
                    <a:ext uri="{9D8B030D-6E8A-4147-A177-3AD203B41FA5}">
                      <a16:colId xmlns:a16="http://schemas.microsoft.com/office/drawing/2014/main" val="928568659"/>
                    </a:ext>
                  </a:extLst>
                </a:gridCol>
                <a:gridCol w="658368">
                  <a:extLst>
                    <a:ext uri="{9D8B030D-6E8A-4147-A177-3AD203B41FA5}">
                      <a16:colId xmlns:a16="http://schemas.microsoft.com/office/drawing/2014/main" val="1731040077"/>
                    </a:ext>
                  </a:extLst>
                </a:gridCol>
                <a:gridCol w="658368">
                  <a:extLst>
                    <a:ext uri="{9D8B030D-6E8A-4147-A177-3AD203B41FA5}">
                      <a16:colId xmlns:a16="http://schemas.microsoft.com/office/drawing/2014/main" val="1186866003"/>
                    </a:ext>
                  </a:extLst>
                </a:gridCol>
                <a:gridCol w="658368">
                  <a:extLst>
                    <a:ext uri="{9D8B030D-6E8A-4147-A177-3AD203B41FA5}">
                      <a16:colId xmlns:a16="http://schemas.microsoft.com/office/drawing/2014/main" val="4066888586"/>
                    </a:ext>
                  </a:extLst>
                </a:gridCol>
                <a:gridCol w="658368">
                  <a:extLst>
                    <a:ext uri="{9D8B030D-6E8A-4147-A177-3AD203B41FA5}">
                      <a16:colId xmlns:a16="http://schemas.microsoft.com/office/drawing/2014/main" val="1067562915"/>
                    </a:ext>
                  </a:extLst>
                </a:gridCol>
                <a:gridCol w="658368">
                  <a:extLst>
                    <a:ext uri="{9D8B030D-6E8A-4147-A177-3AD203B41FA5}">
                      <a16:colId xmlns:a16="http://schemas.microsoft.com/office/drawing/2014/main" val="2990355089"/>
                    </a:ext>
                  </a:extLst>
                </a:gridCol>
                <a:gridCol w="658368">
                  <a:extLst>
                    <a:ext uri="{9D8B030D-6E8A-4147-A177-3AD203B41FA5}">
                      <a16:colId xmlns:a16="http://schemas.microsoft.com/office/drawing/2014/main" val="2015410621"/>
                    </a:ext>
                  </a:extLst>
                </a:gridCol>
                <a:gridCol w="658368">
                  <a:extLst>
                    <a:ext uri="{9D8B030D-6E8A-4147-A177-3AD203B41FA5}">
                      <a16:colId xmlns:a16="http://schemas.microsoft.com/office/drawing/2014/main" val="283468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1941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- 2025-03-28 13:47:52</a:t>
                      </a:r>
                      <a:r>
                        <a:rPr kumimoji="0" lang="en-US" sz="1000" b="0" i="0" u="none" strike="noStrike" kern="1200" cap="none" spc="0" normalizeH="0" baseline="0" noProof="0">
                          <a:ln>
                            <a:noFill/>
                          </a:ln>
                          <a:solidFill>
                            <a:prstClr val="black"/>
                          </a:solidFill>
                          <a:effectLst/>
                          <a:uLnTx/>
                          <a:uFillTx/>
                          <a:latin typeface="Calibri"/>
                          <a:ea typeface="+mn-ea"/>
                          <a:cs typeface="+mn-cs"/>
                        </a:rPr>
                        <a:t>
 Another inspiring week of the PHLY Leadership Academy is in the books! 🎓💡 This six-month program is all about unlocking leadership potential, boosting engagement, and helping our team grow through a series of activities to help participants discover their #leadership style. 
This is one of the many ways we invest in our people—because strong leaders build stronger teams! 💪 Here’s a snapshot of #TEAMPHLY 📸
Learn more about what it’s like to work at PHLY: bit.ly/ExplorePHLY #insurance #insurancecareers #jobseekers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27.925925925926 %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71960167"/>
                  </a:ext>
                </a:extLst>
              </a:tr>
            </a:tbl>
          </a:graphicData>
        </a:graphic>
      </p:graphicFrame>
      <p:sp>
        <p:nvSpPr>
          <p:cNvPr id="4" name="Text Placeholder 3">
            <a:extLst>
              <a:ext uri="{FF2B5EF4-FFF2-40B4-BE49-F238E27FC236}">
                <a16:creationId xmlns:a16="http://schemas.microsoft.com/office/drawing/2014/main" id="{D2946D19-5D22-4D5A-B16C-7C1DB6D488F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51265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11E48-DA0F-44FA-90BF-AEC6C09559CE}"/>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2F42E55C-AA03-4451-B049-594696536115}"/>
              </a:ext>
            </a:extLst>
          </p:cNvPr>
          <p:cNvGraphicFramePr>
            <a:graphicFrameLocks noGrp="1"/>
          </p:cNvGraphicFramePr>
          <p:nvPr>
            <p:ph type="tbl" sz="quarter" idx="13"/>
            <p:extLst>
              <p:ext uri="{D42A27DB-BD31-4B8C-83A1-F6EECF244321}">
                <p14:modId xmlns:p14="http://schemas.microsoft.com/office/powerpoint/2010/main" val="2727229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1143384"/>
                    </a:ext>
                  </a:extLst>
                </a:gridCol>
                <a:gridCol w="658368">
                  <a:extLst>
                    <a:ext uri="{9D8B030D-6E8A-4147-A177-3AD203B41FA5}">
                      <a16:colId xmlns:a16="http://schemas.microsoft.com/office/drawing/2014/main" val="909335158"/>
                    </a:ext>
                  </a:extLst>
                </a:gridCol>
                <a:gridCol w="658368">
                  <a:extLst>
                    <a:ext uri="{9D8B030D-6E8A-4147-A177-3AD203B41FA5}">
                      <a16:colId xmlns:a16="http://schemas.microsoft.com/office/drawing/2014/main" val="3062675306"/>
                    </a:ext>
                  </a:extLst>
                </a:gridCol>
                <a:gridCol w="658368">
                  <a:extLst>
                    <a:ext uri="{9D8B030D-6E8A-4147-A177-3AD203B41FA5}">
                      <a16:colId xmlns:a16="http://schemas.microsoft.com/office/drawing/2014/main" val="2476687876"/>
                    </a:ext>
                  </a:extLst>
                </a:gridCol>
                <a:gridCol w="658368">
                  <a:extLst>
                    <a:ext uri="{9D8B030D-6E8A-4147-A177-3AD203B41FA5}">
                      <a16:colId xmlns:a16="http://schemas.microsoft.com/office/drawing/2014/main" val="2517014977"/>
                    </a:ext>
                  </a:extLst>
                </a:gridCol>
                <a:gridCol w="658368">
                  <a:extLst>
                    <a:ext uri="{9D8B030D-6E8A-4147-A177-3AD203B41FA5}">
                      <a16:colId xmlns:a16="http://schemas.microsoft.com/office/drawing/2014/main" val="3839876703"/>
                    </a:ext>
                  </a:extLst>
                </a:gridCol>
                <a:gridCol w="658368">
                  <a:extLst>
                    <a:ext uri="{9D8B030D-6E8A-4147-A177-3AD203B41FA5}">
                      <a16:colId xmlns:a16="http://schemas.microsoft.com/office/drawing/2014/main" val="875874155"/>
                    </a:ext>
                  </a:extLst>
                </a:gridCol>
                <a:gridCol w="658368">
                  <a:extLst>
                    <a:ext uri="{9D8B030D-6E8A-4147-A177-3AD203B41FA5}">
                      <a16:colId xmlns:a16="http://schemas.microsoft.com/office/drawing/2014/main" val="1638292147"/>
                    </a:ext>
                  </a:extLst>
                </a:gridCol>
                <a:gridCol w="658368">
                  <a:extLst>
                    <a:ext uri="{9D8B030D-6E8A-4147-A177-3AD203B41FA5}">
                      <a16:colId xmlns:a16="http://schemas.microsoft.com/office/drawing/2014/main" val="3080676520"/>
                    </a:ext>
                  </a:extLst>
                </a:gridCol>
                <a:gridCol w="658368">
                  <a:extLst>
                    <a:ext uri="{9D8B030D-6E8A-4147-A177-3AD203B41FA5}">
                      <a16:colId xmlns:a16="http://schemas.microsoft.com/office/drawing/2014/main" val="192290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7150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- 2025-03-04 11:08:29</a:t>
                      </a:r>
                      <a:r>
                        <a:rPr kumimoji="0" lang="en-US" sz="1000" b="0" i="0" u="none" strike="noStrike" kern="1200" cap="none" spc="0" normalizeH="0" baseline="0" noProof="0">
                          <a:ln>
                            <a:noFill/>
                          </a:ln>
                          <a:solidFill>
                            <a:prstClr val="black"/>
                          </a:solidFill>
                          <a:effectLst/>
                          <a:uLnTx/>
                          <a:uFillTx/>
                          <a:latin typeface="Calibri"/>
                          <a:ea typeface="+mn-ea"/>
                          <a:cs typeface="+mn-cs"/>
                        </a:rPr>
                        <a:t>
 #TEAMPHLY took action to fight hunger in the community!
Our Leawood, KS office held a food drive to collect groceries for Harvesters—The Community Food Network and then volunteered onsite at the #foodbank to sort and pack donations. Our team packed 120 meal kit boxes filled with nutritious ingredients to help families in need. 🥫🍎🥖
Every box packed means a child or family gets a healthy, complete meal—because no one should have to wonder where their next meal is coming from. #givingback #volunteer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31.877100336054 %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4488682"/>
                  </a:ext>
                </a:extLst>
              </a:tr>
            </a:tbl>
          </a:graphicData>
        </a:graphic>
      </p:graphicFrame>
      <p:sp>
        <p:nvSpPr>
          <p:cNvPr id="4" name="Text Placeholder 3">
            <a:extLst>
              <a:ext uri="{FF2B5EF4-FFF2-40B4-BE49-F238E27FC236}">
                <a16:creationId xmlns:a16="http://schemas.microsoft.com/office/drawing/2014/main" id="{3C45E4E1-2293-4470-9758-5561E0D9BA1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10646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58F2-C3D2-4AA3-BAB6-8EBC2641FFF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1A8656A-F80B-4685-8585-447BE0B93A5F}"/>
              </a:ext>
            </a:extLst>
          </p:cNvPr>
          <p:cNvGraphicFramePr>
            <a:graphicFrameLocks noGrp="1"/>
          </p:cNvGraphicFramePr>
          <p:nvPr>
            <p:ph type="tbl" sz="quarter" idx="13"/>
            <p:extLst>
              <p:ext uri="{D42A27DB-BD31-4B8C-83A1-F6EECF244321}">
                <p14:modId xmlns:p14="http://schemas.microsoft.com/office/powerpoint/2010/main" val="276039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4506978"/>
                    </a:ext>
                  </a:extLst>
                </a:gridCol>
                <a:gridCol w="576072">
                  <a:extLst>
                    <a:ext uri="{9D8B030D-6E8A-4147-A177-3AD203B41FA5}">
                      <a16:colId xmlns:a16="http://schemas.microsoft.com/office/drawing/2014/main" val="753426150"/>
                    </a:ext>
                  </a:extLst>
                </a:gridCol>
                <a:gridCol w="576072">
                  <a:extLst>
                    <a:ext uri="{9D8B030D-6E8A-4147-A177-3AD203B41FA5}">
                      <a16:colId xmlns:a16="http://schemas.microsoft.com/office/drawing/2014/main" val="1805257222"/>
                    </a:ext>
                  </a:extLst>
                </a:gridCol>
                <a:gridCol w="576072">
                  <a:extLst>
                    <a:ext uri="{9D8B030D-6E8A-4147-A177-3AD203B41FA5}">
                      <a16:colId xmlns:a16="http://schemas.microsoft.com/office/drawing/2014/main" val="1093502990"/>
                    </a:ext>
                  </a:extLst>
                </a:gridCol>
                <a:gridCol w="576072">
                  <a:extLst>
                    <a:ext uri="{9D8B030D-6E8A-4147-A177-3AD203B41FA5}">
                      <a16:colId xmlns:a16="http://schemas.microsoft.com/office/drawing/2014/main" val="3382668978"/>
                    </a:ext>
                  </a:extLst>
                </a:gridCol>
                <a:gridCol w="576072">
                  <a:extLst>
                    <a:ext uri="{9D8B030D-6E8A-4147-A177-3AD203B41FA5}">
                      <a16:colId xmlns:a16="http://schemas.microsoft.com/office/drawing/2014/main" val="803339403"/>
                    </a:ext>
                  </a:extLst>
                </a:gridCol>
                <a:gridCol w="576072">
                  <a:extLst>
                    <a:ext uri="{9D8B030D-6E8A-4147-A177-3AD203B41FA5}">
                      <a16:colId xmlns:a16="http://schemas.microsoft.com/office/drawing/2014/main" val="1927331092"/>
                    </a:ext>
                  </a:extLst>
                </a:gridCol>
                <a:gridCol w="576072">
                  <a:extLst>
                    <a:ext uri="{9D8B030D-6E8A-4147-A177-3AD203B41FA5}">
                      <a16:colId xmlns:a16="http://schemas.microsoft.com/office/drawing/2014/main" val="3389394234"/>
                    </a:ext>
                  </a:extLst>
                </a:gridCol>
                <a:gridCol w="576072">
                  <a:extLst>
                    <a:ext uri="{9D8B030D-6E8A-4147-A177-3AD203B41FA5}">
                      <a16:colId xmlns:a16="http://schemas.microsoft.com/office/drawing/2014/main" val="2702142059"/>
                    </a:ext>
                  </a:extLst>
                </a:gridCol>
                <a:gridCol w="576072">
                  <a:extLst>
                    <a:ext uri="{9D8B030D-6E8A-4147-A177-3AD203B41FA5}">
                      <a16:colId xmlns:a16="http://schemas.microsoft.com/office/drawing/2014/main" val="3312434164"/>
                    </a:ext>
                  </a:extLst>
                </a:gridCol>
                <a:gridCol w="576072">
                  <a:extLst>
                    <a:ext uri="{9D8B030D-6E8A-4147-A177-3AD203B41FA5}">
                      <a16:colId xmlns:a16="http://schemas.microsoft.com/office/drawing/2014/main" val="1478952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478704015"/>
                  </a:ext>
                </a:extLst>
              </a:tr>
              <a:tr h="370840">
                <a:tc>
                  <a:txBody>
                    <a:bodyPr/>
                    <a:lstStyle/>
                    <a:p>
                      <a:r>
                        <a:rPr lang="en-US" sz="1000"/>
                        <a:t>phlyinsurance</a:t>
                      </a:r>
                    </a:p>
                  </a:txBody>
                  <a:tcPr/>
                </a:tc>
                <a:tc>
                  <a:txBody>
                    <a:bodyPr/>
                    <a:lstStyle/>
                    <a:p>
                      <a:r>
                        <a:rPr lang="en-US" sz="1000"/>
                        <a:t>3904</a:t>
                      </a:r>
                    </a:p>
                  </a:txBody>
                  <a:tcPr/>
                </a:tc>
                <a:tc>
                  <a:txBody>
                    <a:bodyPr/>
                    <a:lstStyle/>
                    <a:p>
                      <a:r>
                        <a:rPr lang="en-US" sz="1000"/>
                        <a:t>21</a:t>
                      </a:r>
                    </a:p>
                  </a:txBody>
                  <a:tcPr/>
                </a:tc>
                <a:tc>
                  <a:txBody>
                    <a:bodyPr/>
                    <a:lstStyle/>
                    <a:p>
                      <a:r>
                        <a:rPr lang="en-US" sz="1000"/>
                        <a:t>13</a:t>
                      </a:r>
                    </a:p>
                  </a:txBody>
                  <a:tcPr/>
                </a:tc>
                <a:tc>
                  <a:txBody>
                    <a:bodyPr/>
                    <a:lstStyle/>
                    <a:p>
                      <a:r>
                        <a:rPr lang="en-US" sz="1000"/>
                        <a:t>6</a:t>
                      </a:r>
                    </a:p>
                  </a:txBody>
                  <a:tcPr/>
                </a:tc>
                <a:tc>
                  <a:txBody>
                    <a:bodyPr/>
                    <a:lstStyle/>
                    <a:p>
                      <a:r>
                        <a:rPr lang="en-US" sz="1000"/>
                        <a:t>0</a:t>
                      </a:r>
                    </a:p>
                  </a:txBody>
                  <a:tcPr/>
                </a:tc>
                <a:tc>
                  <a:txBody>
                    <a:bodyPr/>
                    <a:lstStyle/>
                    <a:p>
                      <a:r>
                        <a:rPr lang="en-US" sz="1000"/>
                        <a:t>3</a:t>
                      </a:r>
                    </a:p>
                  </a:txBody>
                  <a:tcPr/>
                </a:tc>
                <a:tc>
                  <a:txBody>
                    <a:bodyPr/>
                    <a:lstStyle/>
                    <a:p>
                      <a:r>
                        <a:rPr lang="en-US" sz="1000"/>
                        <a:t>22</a:t>
                      </a:r>
                    </a:p>
                  </a:txBody>
                  <a:tcPr/>
                </a:tc>
                <a:tc>
                  <a:txBody>
                    <a:bodyPr/>
                    <a:lstStyle/>
                    <a:p>
                      <a:r>
                        <a:rPr lang="en-US" sz="1000"/>
                        <a:t>664</a:t>
                      </a:r>
                    </a:p>
                  </a:txBody>
                  <a:tcPr/>
                </a:tc>
                <a:tc>
                  <a:txBody>
                    <a:bodyPr/>
                    <a:lstStyle/>
                    <a:p>
                      <a:r>
                        <a:rPr lang="en-US" sz="1000"/>
                        <a:t>12</a:t>
                      </a:r>
                    </a:p>
                  </a:txBody>
                  <a:tcPr/>
                </a:tc>
                <a:tc>
                  <a:txBody>
                    <a:bodyPr/>
                    <a:lstStyle/>
                    <a:p>
                      <a:r>
                        <a:rPr lang="en-US" sz="1000"/>
                        <a:t>0.7893 %</a:t>
                      </a:r>
                    </a:p>
                  </a:txBody>
                  <a:tcPr/>
                </a:tc>
                <a:extLst>
                  <a:ext uri="{0D108BD9-81ED-4DB2-BD59-A6C34878D82A}">
                    <a16:rowId xmlns:a16="http://schemas.microsoft.com/office/drawing/2014/main" val="2985511774"/>
                  </a:ext>
                </a:extLst>
              </a:tr>
            </a:tbl>
          </a:graphicData>
        </a:graphic>
      </p:graphicFrame>
      <p:sp>
        <p:nvSpPr>
          <p:cNvPr id="4" name="Text Placeholder 3">
            <a:extLst>
              <a:ext uri="{FF2B5EF4-FFF2-40B4-BE49-F238E27FC236}">
                <a16:creationId xmlns:a16="http://schemas.microsoft.com/office/drawing/2014/main" id="{538E198C-B935-44C7-9C20-4E97DDCA6F0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899535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4FBE7-0E80-44C5-A234-4F838DAC171C}"/>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3145BBA3-0FE6-4C00-B214-38EFE9DB037E}"/>
              </a:ext>
            </a:extLst>
          </p:cNvPr>
          <p:cNvGraphicFramePr>
            <a:graphicFrameLocks noGrp="1"/>
          </p:cNvGraphicFramePr>
          <p:nvPr>
            <p:ph type="chart" sz="quarter" idx="13"/>
            <p:extLst>
              <p:ext uri="{D42A27DB-BD31-4B8C-83A1-F6EECF244321}">
                <p14:modId xmlns:p14="http://schemas.microsoft.com/office/powerpoint/2010/main" val="3185487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0E990-487B-4312-9DB3-B75E3EBD86F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8D58B00-AD83-4387-8715-8F3C1DD5DA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297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F213E-84D1-4D09-A609-8A4894DBC2F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CDED23EC-93D2-40E3-8F44-EC30D45A5B10}"/>
              </a:ext>
            </a:extLst>
          </p:cNvPr>
          <p:cNvGraphicFramePr>
            <a:graphicFrameLocks noGrp="1"/>
          </p:cNvGraphicFramePr>
          <p:nvPr>
            <p:ph type="chart" sz="quarter" idx="13"/>
            <p:extLst>
              <p:ext uri="{D42A27DB-BD31-4B8C-83A1-F6EECF244321}">
                <p14:modId xmlns:p14="http://schemas.microsoft.com/office/powerpoint/2010/main" val="442709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4B6EE2-3395-4FB7-A095-429121AF11F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57DA675-260B-47EE-8C3C-3D9466373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1121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4314-4B95-4FED-B7E8-B3927F16F1E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1C6EAD2-CC55-48BF-9BDC-28C517F4FCA4}"/>
              </a:ext>
            </a:extLst>
          </p:cNvPr>
          <p:cNvGraphicFramePr>
            <a:graphicFrameLocks noGrp="1"/>
          </p:cNvGraphicFramePr>
          <p:nvPr>
            <p:ph type="chart" sz="quarter" idx="13"/>
            <p:extLst>
              <p:ext uri="{D42A27DB-BD31-4B8C-83A1-F6EECF244321}">
                <p14:modId xmlns:p14="http://schemas.microsoft.com/office/powerpoint/2010/main" val="2016379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CC1367-8BAC-4429-BFF7-3614D14A6FF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95A73E3-F278-43FA-9C47-BDD1A85EB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16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C0ED1-F855-4653-BD33-597675789BD6}"/>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9C9731DD-D730-444E-B6E9-18C5806D3736}"/>
              </a:ext>
            </a:extLst>
          </p:cNvPr>
          <p:cNvGraphicFramePr>
            <a:graphicFrameLocks noGrp="1"/>
          </p:cNvGraphicFramePr>
          <p:nvPr>
            <p:ph type="chart" sz="quarter" idx="13"/>
            <p:extLst>
              <p:ext uri="{D42A27DB-BD31-4B8C-83A1-F6EECF244321}">
                <p14:modId xmlns:p14="http://schemas.microsoft.com/office/powerpoint/2010/main" val="1944639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63FE59-4596-437F-950F-CA5A1E3E18D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0D0608D-7FBC-41A8-BDB8-C4AB107CEF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141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77B8-9D51-465F-91AE-C952C7A774C2}"/>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6C5998B-65B3-4DAF-9826-882E93D7A2AA}"/>
              </a:ext>
            </a:extLst>
          </p:cNvPr>
          <p:cNvGraphicFramePr>
            <a:graphicFrameLocks noGrp="1"/>
          </p:cNvGraphicFramePr>
          <p:nvPr>
            <p:ph type="tbl" sz="quarter" idx="13"/>
            <p:extLst>
              <p:ext uri="{D42A27DB-BD31-4B8C-83A1-F6EECF244321}">
                <p14:modId xmlns:p14="http://schemas.microsoft.com/office/powerpoint/2010/main" val="246847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92728654"/>
                    </a:ext>
                  </a:extLst>
                </a:gridCol>
                <a:gridCol w="987552">
                  <a:extLst>
                    <a:ext uri="{9D8B030D-6E8A-4147-A177-3AD203B41FA5}">
                      <a16:colId xmlns:a16="http://schemas.microsoft.com/office/drawing/2014/main" val="1318058187"/>
                    </a:ext>
                  </a:extLst>
                </a:gridCol>
                <a:gridCol w="987552">
                  <a:extLst>
                    <a:ext uri="{9D8B030D-6E8A-4147-A177-3AD203B41FA5}">
                      <a16:colId xmlns:a16="http://schemas.microsoft.com/office/drawing/2014/main" val="3438809368"/>
                    </a:ext>
                  </a:extLst>
                </a:gridCol>
                <a:gridCol w="987552">
                  <a:extLst>
                    <a:ext uri="{9D8B030D-6E8A-4147-A177-3AD203B41FA5}">
                      <a16:colId xmlns:a16="http://schemas.microsoft.com/office/drawing/2014/main" val="1418313707"/>
                    </a:ext>
                  </a:extLst>
                </a:gridCol>
                <a:gridCol w="987552">
                  <a:extLst>
                    <a:ext uri="{9D8B030D-6E8A-4147-A177-3AD203B41FA5}">
                      <a16:colId xmlns:a16="http://schemas.microsoft.com/office/drawing/2014/main" val="2677173445"/>
                    </a:ext>
                  </a:extLst>
                </a:gridCol>
                <a:gridCol w="987552">
                  <a:extLst>
                    <a:ext uri="{9D8B030D-6E8A-4147-A177-3AD203B41FA5}">
                      <a16:colId xmlns:a16="http://schemas.microsoft.com/office/drawing/2014/main" val="8077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9438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- 2025-03-10 12:23:07</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Tokio Marine Group employees joined a powerful roundtable discussion featuring colleagues worldwide who shared their career journeys and unique perspectives. 🌎✨ 
This inspiring session highlighted the value of intergenerational and cross-cultural conversations in creating an inclusive workplace. Here’s a look at #TEAMPHLY at the Tokio Talks watch party, hosted by the PHLY Women’s Network! 
#IWD2025 #womenshistorymonth #insurancecareers #diversityandinclusion #insuranceindustry #workplaceculture #empowerwomen #inclusion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03/24/2025 02:14:21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71581350"/>
                  </a:ext>
                </a:extLst>
              </a:tr>
            </a:tbl>
          </a:graphicData>
        </a:graphic>
      </p:graphicFrame>
      <p:sp>
        <p:nvSpPr>
          <p:cNvPr id="4" name="Text Placeholder 3">
            <a:extLst>
              <a:ext uri="{FF2B5EF4-FFF2-40B4-BE49-F238E27FC236}">
                <a16:creationId xmlns:a16="http://schemas.microsoft.com/office/drawing/2014/main" id="{47CF5773-891A-465C-892B-9A9F7404C09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172008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B4473-951B-4099-BA35-775BF230EBCA}"/>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B9FEF5E2-0148-4D4D-A11B-7B7FC26C5132}"/>
              </a:ext>
            </a:extLst>
          </p:cNvPr>
          <p:cNvGraphicFramePr>
            <a:graphicFrameLocks noGrp="1"/>
          </p:cNvGraphicFramePr>
          <p:nvPr>
            <p:ph type="tbl" sz="quarter" idx="13"/>
            <p:extLst>
              <p:ext uri="{D42A27DB-BD31-4B8C-83A1-F6EECF244321}">
                <p14:modId xmlns:p14="http://schemas.microsoft.com/office/powerpoint/2010/main" val="121732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26216958"/>
                    </a:ext>
                  </a:extLst>
                </a:gridCol>
                <a:gridCol w="987552">
                  <a:extLst>
                    <a:ext uri="{9D8B030D-6E8A-4147-A177-3AD203B41FA5}">
                      <a16:colId xmlns:a16="http://schemas.microsoft.com/office/drawing/2014/main" val="3158859573"/>
                    </a:ext>
                  </a:extLst>
                </a:gridCol>
                <a:gridCol w="987552">
                  <a:extLst>
                    <a:ext uri="{9D8B030D-6E8A-4147-A177-3AD203B41FA5}">
                      <a16:colId xmlns:a16="http://schemas.microsoft.com/office/drawing/2014/main" val="4019537830"/>
                    </a:ext>
                  </a:extLst>
                </a:gridCol>
                <a:gridCol w="987552">
                  <a:extLst>
                    <a:ext uri="{9D8B030D-6E8A-4147-A177-3AD203B41FA5}">
                      <a16:colId xmlns:a16="http://schemas.microsoft.com/office/drawing/2014/main" val="2004037814"/>
                    </a:ext>
                  </a:extLst>
                </a:gridCol>
                <a:gridCol w="987552">
                  <a:extLst>
                    <a:ext uri="{9D8B030D-6E8A-4147-A177-3AD203B41FA5}">
                      <a16:colId xmlns:a16="http://schemas.microsoft.com/office/drawing/2014/main" val="745173070"/>
                    </a:ext>
                  </a:extLst>
                </a:gridCol>
                <a:gridCol w="987552">
                  <a:extLst>
                    <a:ext uri="{9D8B030D-6E8A-4147-A177-3AD203B41FA5}">
                      <a16:colId xmlns:a16="http://schemas.microsoft.com/office/drawing/2014/main" val="4143317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9455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- 2025-03-14 14:14:20</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#WomensHistoryMonth, we teamed up with habitatphilly for a Women’s Build event! #TEAMPHLY rolled up their sleeves and got to work—helping to create affordable housing and stronger communities for families in need. 🔨💙 
We’re proud to support Habitat’s mission of building stronger, safer communities. 🤝 Swipe 👈🏼 to check out these moments of teamwork! 📸
#internationalwomensday #womensday #womenshistorymonth #habitforhumanity #community #affordablehousing #insurance #supportnonprofits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03/21/2025 14:15:11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78225753"/>
                  </a:ext>
                </a:extLst>
              </a:tr>
            </a:tbl>
          </a:graphicData>
        </a:graphic>
      </p:graphicFrame>
      <p:sp>
        <p:nvSpPr>
          <p:cNvPr id="4" name="Text Placeholder 3">
            <a:extLst>
              <a:ext uri="{FF2B5EF4-FFF2-40B4-BE49-F238E27FC236}">
                <a16:creationId xmlns:a16="http://schemas.microsoft.com/office/drawing/2014/main" id="{4102D2DB-3187-4A9C-87A6-622B3C295BA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492318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0AB1-5AFB-4C55-8B55-FB76B0886668}"/>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B12ECA7D-60FF-478F-A69C-6E74B35CA8A4}"/>
              </a:ext>
            </a:extLst>
          </p:cNvPr>
          <p:cNvGraphicFramePr>
            <a:graphicFrameLocks noGrp="1"/>
          </p:cNvGraphicFramePr>
          <p:nvPr>
            <p:ph type="tbl" sz="quarter" idx="13"/>
            <p:extLst>
              <p:ext uri="{D42A27DB-BD31-4B8C-83A1-F6EECF244321}">
                <p14:modId xmlns:p14="http://schemas.microsoft.com/office/powerpoint/2010/main" val="2146239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90577949"/>
                    </a:ext>
                  </a:extLst>
                </a:gridCol>
                <a:gridCol w="987552">
                  <a:extLst>
                    <a:ext uri="{9D8B030D-6E8A-4147-A177-3AD203B41FA5}">
                      <a16:colId xmlns:a16="http://schemas.microsoft.com/office/drawing/2014/main" val="3191077671"/>
                    </a:ext>
                  </a:extLst>
                </a:gridCol>
                <a:gridCol w="987552">
                  <a:extLst>
                    <a:ext uri="{9D8B030D-6E8A-4147-A177-3AD203B41FA5}">
                      <a16:colId xmlns:a16="http://schemas.microsoft.com/office/drawing/2014/main" val="2573303299"/>
                    </a:ext>
                  </a:extLst>
                </a:gridCol>
                <a:gridCol w="987552">
                  <a:extLst>
                    <a:ext uri="{9D8B030D-6E8A-4147-A177-3AD203B41FA5}">
                      <a16:colId xmlns:a16="http://schemas.microsoft.com/office/drawing/2014/main" val="2176911873"/>
                    </a:ext>
                  </a:extLst>
                </a:gridCol>
                <a:gridCol w="987552">
                  <a:extLst>
                    <a:ext uri="{9D8B030D-6E8A-4147-A177-3AD203B41FA5}">
                      <a16:colId xmlns:a16="http://schemas.microsoft.com/office/drawing/2014/main" val="60398869"/>
                    </a:ext>
                  </a:extLst>
                </a:gridCol>
                <a:gridCol w="987552">
                  <a:extLst>
                    <a:ext uri="{9D8B030D-6E8A-4147-A177-3AD203B41FA5}">
                      <a16:colId xmlns:a16="http://schemas.microsoft.com/office/drawing/2014/main" val="35693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954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- 2025-03-28 13:57:01</a:t>
                      </a:r>
                      <a:r>
                        <a:rPr kumimoji="0" lang="en-US" sz="1000" b="0" i="0" u="none" strike="noStrike" kern="1200" cap="none" spc="0" normalizeH="0" baseline="0" noProof="0">
                          <a:ln>
                            <a:noFill/>
                          </a:ln>
                          <a:solidFill>
                            <a:prstClr val="black"/>
                          </a:solidFill>
                          <a:effectLst/>
                          <a:uLnTx/>
                          <a:uFillTx/>
                          <a:latin typeface="Calibri"/>
                          <a:ea typeface="+mn-ea"/>
                          <a:cs typeface="+mn-cs"/>
                        </a:rPr>
                        <a:t>
 Another inspiring week of the PHLY Leadership Academy is in the books! 🎓💡 
This six-month program is all about unlocking leadership potential, boosting engagement, and helping our team grow through a series of activities to help participants discover their #leadershipstyle. 
This is one of the many ways we invest in our people—because strong leaders build stronger teams! 💪 Here’s a snapshot of #TEAMPHLY 📸
Learn more about what it’s like to work at PHLY ➡ 𝗯𝗶𝘁.𝗹𝘆/𝗝𝗼𝗶𝗻𝗧𝗘𝗔𝗠𝗣𝗛𝗟𝗬 (🔗 link in bio) 
#leadership #leadershipdevelopment #professionaldevelopment #teambuilding #teamwork #careergoals #insurance #insurancecareers #finance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04/01/2025 20:15:06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3611710"/>
                  </a:ext>
                </a:extLst>
              </a:tr>
            </a:tbl>
          </a:graphicData>
        </a:graphic>
      </p:graphicFrame>
      <p:sp>
        <p:nvSpPr>
          <p:cNvPr id="4" name="Text Placeholder 3">
            <a:extLst>
              <a:ext uri="{FF2B5EF4-FFF2-40B4-BE49-F238E27FC236}">
                <a16:creationId xmlns:a16="http://schemas.microsoft.com/office/drawing/2014/main" id="{82C95A4F-42F2-4719-8A33-7A9BFAF802E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1558314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7AF5A-2E34-463B-8477-EE4D4249FC57}"/>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D45A81F3-BBC6-49E3-86A4-6CE797E25957}"/>
              </a:ext>
            </a:extLst>
          </p:cNvPr>
          <p:cNvGraphicFramePr>
            <a:graphicFrameLocks noGrp="1"/>
          </p:cNvGraphicFramePr>
          <p:nvPr>
            <p:ph type="tbl" sz="quarter" idx="13"/>
            <p:extLst>
              <p:ext uri="{D42A27DB-BD31-4B8C-83A1-F6EECF244321}">
                <p14:modId xmlns:p14="http://schemas.microsoft.com/office/powerpoint/2010/main" val="403559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16829619"/>
                    </a:ext>
                  </a:extLst>
                </a:gridCol>
                <a:gridCol w="987552">
                  <a:extLst>
                    <a:ext uri="{9D8B030D-6E8A-4147-A177-3AD203B41FA5}">
                      <a16:colId xmlns:a16="http://schemas.microsoft.com/office/drawing/2014/main" val="2643469234"/>
                    </a:ext>
                  </a:extLst>
                </a:gridCol>
                <a:gridCol w="987552">
                  <a:extLst>
                    <a:ext uri="{9D8B030D-6E8A-4147-A177-3AD203B41FA5}">
                      <a16:colId xmlns:a16="http://schemas.microsoft.com/office/drawing/2014/main" val="3488584126"/>
                    </a:ext>
                  </a:extLst>
                </a:gridCol>
                <a:gridCol w="987552">
                  <a:extLst>
                    <a:ext uri="{9D8B030D-6E8A-4147-A177-3AD203B41FA5}">
                      <a16:colId xmlns:a16="http://schemas.microsoft.com/office/drawing/2014/main" val="3617477171"/>
                    </a:ext>
                  </a:extLst>
                </a:gridCol>
                <a:gridCol w="987552">
                  <a:extLst>
                    <a:ext uri="{9D8B030D-6E8A-4147-A177-3AD203B41FA5}">
                      <a16:colId xmlns:a16="http://schemas.microsoft.com/office/drawing/2014/main" val="1916951676"/>
                    </a:ext>
                  </a:extLst>
                </a:gridCol>
                <a:gridCol w="987552">
                  <a:extLst>
                    <a:ext uri="{9D8B030D-6E8A-4147-A177-3AD203B41FA5}">
                      <a16:colId xmlns:a16="http://schemas.microsoft.com/office/drawing/2014/main" val="4032351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472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- 2025-03-26 11:30:21</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#WomensHistoryMonth, our Exos fitness staff hosted women’s-only strength group exercise classes throughout March at PHLY’s Health and Wellness Center! 💪 beabetteryouphlygym 
We’re dedicated to promoting healthy lifestyles, and these sessions were designed to empower women by boosting their energy, releasing stress, and prioritizing their health and wellness. 
Ready for some #fitspiration? Swipe 👈🏼 to check out #TEAMPHLY in action! 🏋️‍♀️
#womenswellness #moveyourbody #strengthtraining #healthyliving #fitnessmotivation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20:14:28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09446985"/>
                  </a:ext>
                </a:extLst>
              </a:tr>
            </a:tbl>
          </a:graphicData>
        </a:graphic>
      </p:graphicFrame>
      <p:sp>
        <p:nvSpPr>
          <p:cNvPr id="4" name="Text Placeholder 3">
            <a:extLst>
              <a:ext uri="{FF2B5EF4-FFF2-40B4-BE49-F238E27FC236}">
                <a16:creationId xmlns:a16="http://schemas.microsoft.com/office/drawing/2014/main" id="{73F8C07F-1FC9-4812-8AAF-D1BAA3F9F44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87135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406D7-381D-4B8C-91D8-6C132237534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8556346A-9E30-4E3C-86B8-53208E477544}"/>
              </a:ext>
            </a:extLst>
          </p:cNvPr>
          <p:cNvGraphicFramePr>
            <a:graphicFrameLocks noGrp="1"/>
          </p:cNvGraphicFramePr>
          <p:nvPr>
            <p:ph type="tbl" sz="quarter" idx="13"/>
            <p:extLst>
              <p:ext uri="{D42A27DB-BD31-4B8C-83A1-F6EECF244321}">
                <p14:modId xmlns:p14="http://schemas.microsoft.com/office/powerpoint/2010/main" val="1887209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7080064"/>
                    </a:ext>
                  </a:extLst>
                </a:gridCol>
                <a:gridCol w="987552">
                  <a:extLst>
                    <a:ext uri="{9D8B030D-6E8A-4147-A177-3AD203B41FA5}">
                      <a16:colId xmlns:a16="http://schemas.microsoft.com/office/drawing/2014/main" val="1507222251"/>
                    </a:ext>
                  </a:extLst>
                </a:gridCol>
                <a:gridCol w="987552">
                  <a:extLst>
                    <a:ext uri="{9D8B030D-6E8A-4147-A177-3AD203B41FA5}">
                      <a16:colId xmlns:a16="http://schemas.microsoft.com/office/drawing/2014/main" val="1173730076"/>
                    </a:ext>
                  </a:extLst>
                </a:gridCol>
                <a:gridCol w="987552">
                  <a:extLst>
                    <a:ext uri="{9D8B030D-6E8A-4147-A177-3AD203B41FA5}">
                      <a16:colId xmlns:a16="http://schemas.microsoft.com/office/drawing/2014/main" val="4105816720"/>
                    </a:ext>
                  </a:extLst>
                </a:gridCol>
                <a:gridCol w="987552">
                  <a:extLst>
                    <a:ext uri="{9D8B030D-6E8A-4147-A177-3AD203B41FA5}">
                      <a16:colId xmlns:a16="http://schemas.microsoft.com/office/drawing/2014/main" val="780007770"/>
                    </a:ext>
                  </a:extLst>
                </a:gridCol>
                <a:gridCol w="987552">
                  <a:extLst>
                    <a:ext uri="{9D8B030D-6E8A-4147-A177-3AD203B41FA5}">
                      <a16:colId xmlns:a16="http://schemas.microsoft.com/office/drawing/2014/main" val="158725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061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- 2025-03-13 10:03:05</a:t>
                      </a:r>
                      <a:r>
                        <a:rPr kumimoji="0" lang="en-US" sz="1000" b="0" i="0" u="none" strike="noStrike" kern="1200" cap="none" spc="0" normalizeH="0" baseline="0" noProof="0">
                          <a:ln>
                            <a:noFill/>
                          </a:ln>
                          <a:solidFill>
                            <a:prstClr val="black"/>
                          </a:solidFill>
                          <a:effectLst/>
                          <a:uLnTx/>
                          <a:uFillTx/>
                          <a:latin typeface="Calibri"/>
                          <a:ea typeface="+mn-ea"/>
                          <a:cs typeface="+mn-cs"/>
                        </a:rPr>
                        <a:t>
 🚀 Spring recruiting season is in full swing, and #TEAMPHLY has been busy spreading the word about #insurancecareers!
📍 From the gammaiotasigma Regional Conference to floridastateuniversity, we’ve been connecting with the next generation of insurance professionals and sharing why PHLY is a great place to start. 
Didn’t get a chance to stop by our booth? No worries—we’ve got you covered! 😎 Explore our #internship opportunities 👉 bit.ly/PHLYInternships 
#PHLYInternLife #college #youngprofessionals #futureleaders #nextgen #internships #employmentopportunities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03/25/2025 12:09:40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06551789"/>
                  </a:ext>
                </a:extLst>
              </a:tr>
            </a:tbl>
          </a:graphicData>
        </a:graphic>
      </p:graphicFrame>
      <p:sp>
        <p:nvSpPr>
          <p:cNvPr id="4" name="Text Placeholder 3">
            <a:extLst>
              <a:ext uri="{FF2B5EF4-FFF2-40B4-BE49-F238E27FC236}">
                <a16:creationId xmlns:a16="http://schemas.microsoft.com/office/drawing/2014/main" id="{8526B77B-0BE5-4ED1-897C-358E68C6B79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34476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CD489-3035-46D5-8916-2BFFA8386461}"/>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117D9B2-2AC6-4D71-998D-F743A43636DD}"/>
              </a:ext>
            </a:extLst>
          </p:cNvPr>
          <p:cNvGraphicFramePr>
            <a:graphicFrameLocks noGrp="1"/>
          </p:cNvGraphicFramePr>
          <p:nvPr>
            <p:ph type="tbl" sz="quarter" idx="13"/>
            <p:extLst>
              <p:ext uri="{D42A27DB-BD31-4B8C-83A1-F6EECF244321}">
                <p14:modId xmlns:p14="http://schemas.microsoft.com/office/powerpoint/2010/main" val="4009596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39922453"/>
                    </a:ext>
                  </a:extLst>
                </a:gridCol>
                <a:gridCol w="905256">
                  <a:extLst>
                    <a:ext uri="{9D8B030D-6E8A-4147-A177-3AD203B41FA5}">
                      <a16:colId xmlns:a16="http://schemas.microsoft.com/office/drawing/2014/main" val="2853466214"/>
                    </a:ext>
                  </a:extLst>
                </a:gridCol>
                <a:gridCol w="411480">
                  <a:extLst>
                    <a:ext uri="{9D8B030D-6E8A-4147-A177-3AD203B41FA5}">
                      <a16:colId xmlns:a16="http://schemas.microsoft.com/office/drawing/2014/main" val="3307093924"/>
                    </a:ext>
                  </a:extLst>
                </a:gridCol>
                <a:gridCol w="905256">
                  <a:extLst>
                    <a:ext uri="{9D8B030D-6E8A-4147-A177-3AD203B41FA5}">
                      <a16:colId xmlns:a16="http://schemas.microsoft.com/office/drawing/2014/main" val="3602794899"/>
                    </a:ext>
                  </a:extLst>
                </a:gridCol>
                <a:gridCol w="905256">
                  <a:extLst>
                    <a:ext uri="{9D8B030D-6E8A-4147-A177-3AD203B41FA5}">
                      <a16:colId xmlns:a16="http://schemas.microsoft.com/office/drawing/2014/main" val="1668328135"/>
                    </a:ext>
                  </a:extLst>
                </a:gridCol>
                <a:gridCol w="905256">
                  <a:extLst>
                    <a:ext uri="{9D8B030D-6E8A-4147-A177-3AD203B41FA5}">
                      <a16:colId xmlns:a16="http://schemas.microsoft.com/office/drawing/2014/main" val="2137876301"/>
                    </a:ext>
                  </a:extLst>
                </a:gridCol>
                <a:gridCol w="905256">
                  <a:extLst>
                    <a:ext uri="{9D8B030D-6E8A-4147-A177-3AD203B41FA5}">
                      <a16:colId xmlns:a16="http://schemas.microsoft.com/office/drawing/2014/main" val="3359688828"/>
                    </a:ext>
                  </a:extLst>
                </a:gridCol>
                <a:gridCol w="905256">
                  <a:extLst>
                    <a:ext uri="{9D8B030D-6E8A-4147-A177-3AD203B41FA5}">
                      <a16:colId xmlns:a16="http://schemas.microsoft.com/office/drawing/2014/main" val="1631046691"/>
                    </a:ext>
                  </a:extLst>
                </a:gridCol>
                <a:gridCol w="905256">
                  <a:extLst>
                    <a:ext uri="{9D8B030D-6E8A-4147-A177-3AD203B41FA5}">
                      <a16:colId xmlns:a16="http://schemas.microsoft.com/office/drawing/2014/main" val="278765675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126129125"/>
                  </a:ext>
                </a:extLst>
              </a:tr>
              <a:tr h="370840">
                <a:tc>
                  <a:txBody>
                    <a:bodyPr/>
                    <a:lstStyle/>
                    <a:p>
                      <a:r>
                        <a:rPr lang="en-US" sz="1000"/>
                        <a:t>11</a:t>
                      </a:r>
                    </a:p>
                  </a:txBody>
                  <a:tcPr/>
                </a:tc>
                <a:tc>
                  <a:txBody>
                    <a:bodyPr/>
                    <a:lstStyle/>
                    <a:p>
                      <a:r>
                        <a:rPr lang="en-US" sz="1000"/>
                        <a:t>0.6661 %</a:t>
                      </a:r>
                    </a:p>
                  </a:txBody>
                  <a:tcPr/>
                </a:tc>
                <a:tc>
                  <a:txBody>
                    <a:bodyPr/>
                    <a:lstStyle/>
                    <a:p>
                      <a:r>
                        <a:rPr lang="en-US" sz="1000"/>
                        <a:t>0.09</a:t>
                      </a:r>
                    </a:p>
                  </a:txBody>
                  <a:tcPr/>
                </a:tc>
                <a:tc>
                  <a:txBody>
                    <a:bodyPr/>
                    <a:lstStyle/>
                    <a:p>
                      <a:r>
                        <a:rPr lang="en-US" sz="1000"/>
                        <a:t>169.00</a:t>
                      </a:r>
                    </a:p>
                  </a:txBody>
                  <a:tcPr/>
                </a:tc>
                <a:tc>
                  <a:txBody>
                    <a:bodyPr/>
                    <a:lstStyle/>
                    <a:p>
                      <a:r>
                        <a:rPr lang="en-US" sz="1000"/>
                        <a:t>167.82</a:t>
                      </a:r>
                    </a:p>
                  </a:txBody>
                  <a:tcPr/>
                </a:tc>
                <a:tc>
                  <a:txBody>
                    <a:bodyPr/>
                    <a:lstStyle/>
                    <a:p>
                      <a:r>
                        <a:rPr lang="en-US" sz="1000"/>
                        <a:t>107.82</a:t>
                      </a:r>
                    </a:p>
                  </a:txBody>
                  <a:tcPr/>
                </a:tc>
                <a:tc>
                  <a:txBody>
                    <a:bodyPr/>
                    <a:lstStyle/>
                    <a:p>
                      <a:r>
                        <a:rPr lang="en-US" sz="1000"/>
                        <a:t>107.73</a:t>
                      </a:r>
                    </a:p>
                  </a:txBody>
                  <a:tcPr/>
                </a:tc>
                <a:tc>
                  <a:txBody>
                    <a:bodyPr/>
                    <a:lstStyle/>
                    <a:p>
                      <a:r>
                        <a:rPr lang="en-US" sz="1000"/>
                        <a:t>1859</a:t>
                      </a:r>
                    </a:p>
                  </a:txBody>
                  <a:tcPr/>
                </a:tc>
                <a:tc>
                  <a:txBody>
                    <a:bodyPr/>
                    <a:lstStyle/>
                    <a:p>
                      <a:r>
                        <a:rPr lang="en-US" sz="1000"/>
                        <a:t>1186</a:t>
                      </a:r>
                    </a:p>
                  </a:txBody>
                  <a:tcPr/>
                </a:tc>
                <a:extLst>
                  <a:ext uri="{0D108BD9-81ED-4DB2-BD59-A6C34878D82A}">
                    <a16:rowId xmlns:a16="http://schemas.microsoft.com/office/drawing/2014/main" val="1861417799"/>
                  </a:ext>
                </a:extLst>
              </a:tr>
            </a:tbl>
          </a:graphicData>
        </a:graphic>
      </p:graphicFrame>
      <p:sp>
        <p:nvSpPr>
          <p:cNvPr id="4" name="Text Placeholder 3">
            <a:extLst>
              <a:ext uri="{FF2B5EF4-FFF2-40B4-BE49-F238E27FC236}">
                <a16:creationId xmlns:a16="http://schemas.microsoft.com/office/drawing/2014/main" id="{D8A74468-C5A4-4483-A4E2-B855EE12BB0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113301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DC951-807A-4385-A3B2-CA2CED807690}"/>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521384F2-8018-4A6C-9AF8-07B5F8329FC9}"/>
              </a:ext>
            </a:extLst>
          </p:cNvPr>
          <p:cNvGraphicFramePr>
            <a:graphicFrameLocks noGrp="1"/>
          </p:cNvGraphicFramePr>
          <p:nvPr>
            <p:ph type="tbl" sz="quarter" idx="13"/>
            <p:extLst>
              <p:ext uri="{D42A27DB-BD31-4B8C-83A1-F6EECF244321}">
                <p14:modId xmlns:p14="http://schemas.microsoft.com/office/powerpoint/2010/main" val="130076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75814410"/>
                    </a:ext>
                  </a:extLst>
                </a:gridCol>
                <a:gridCol w="1399032">
                  <a:extLst>
                    <a:ext uri="{9D8B030D-6E8A-4147-A177-3AD203B41FA5}">
                      <a16:colId xmlns:a16="http://schemas.microsoft.com/office/drawing/2014/main" val="2222671188"/>
                    </a:ext>
                  </a:extLst>
                </a:gridCol>
                <a:gridCol w="658368">
                  <a:extLst>
                    <a:ext uri="{9D8B030D-6E8A-4147-A177-3AD203B41FA5}">
                      <a16:colId xmlns:a16="http://schemas.microsoft.com/office/drawing/2014/main" val="4056628608"/>
                    </a:ext>
                  </a:extLst>
                </a:gridCol>
                <a:gridCol w="658368">
                  <a:extLst>
                    <a:ext uri="{9D8B030D-6E8A-4147-A177-3AD203B41FA5}">
                      <a16:colId xmlns:a16="http://schemas.microsoft.com/office/drawing/2014/main" val="4032664585"/>
                    </a:ext>
                  </a:extLst>
                </a:gridCol>
                <a:gridCol w="658368">
                  <a:extLst>
                    <a:ext uri="{9D8B030D-6E8A-4147-A177-3AD203B41FA5}">
                      <a16:colId xmlns:a16="http://schemas.microsoft.com/office/drawing/2014/main" val="488379629"/>
                    </a:ext>
                  </a:extLst>
                </a:gridCol>
                <a:gridCol w="658368">
                  <a:extLst>
                    <a:ext uri="{9D8B030D-6E8A-4147-A177-3AD203B41FA5}">
                      <a16:colId xmlns:a16="http://schemas.microsoft.com/office/drawing/2014/main" val="3788549993"/>
                    </a:ext>
                  </a:extLst>
                </a:gridCol>
                <a:gridCol w="658368">
                  <a:extLst>
                    <a:ext uri="{9D8B030D-6E8A-4147-A177-3AD203B41FA5}">
                      <a16:colId xmlns:a16="http://schemas.microsoft.com/office/drawing/2014/main" val="1308525586"/>
                    </a:ext>
                  </a:extLst>
                </a:gridCol>
                <a:gridCol w="658368">
                  <a:extLst>
                    <a:ext uri="{9D8B030D-6E8A-4147-A177-3AD203B41FA5}">
                      <a16:colId xmlns:a16="http://schemas.microsoft.com/office/drawing/2014/main" val="901786669"/>
                    </a:ext>
                  </a:extLst>
                </a:gridCol>
                <a:gridCol w="658368">
                  <a:extLst>
                    <a:ext uri="{9D8B030D-6E8A-4147-A177-3AD203B41FA5}">
                      <a16:colId xmlns:a16="http://schemas.microsoft.com/office/drawing/2014/main" val="112021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6405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- 2025-03-31 14:34:29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https://quintly-eu-image-storage.s3.amazonaws.com/c303562b672a3318c686cfcc37b7e67a/e584d32abcc7034dc322564a6b49721f.jpg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33401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- 2025-03-28 15:47:28</a:t>
                      </a:r>
                      <a:r>
                        <a:rPr kumimoji="0" lang="en-US" sz="1000" b="0" i="0" u="none" strike="noStrike" kern="1200" cap="none" spc="0" normalizeH="0" baseline="0" noProof="0">
                          <a:ln>
                            <a:noFill/>
                          </a:ln>
                          <a:solidFill>
                            <a:prstClr val="black"/>
                          </a:solidFill>
                          <a:effectLst/>
                          <a:uLnTx/>
                          <a:uFillTx/>
                          <a:latin typeface="Calibri"/>
                          <a:ea typeface="+mn-ea"/>
                          <a:cs typeface="+mn-cs"/>
                        </a:rPr>
                        <a:t>
 PHLY LEADERSHIP ACADEMY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https://quintly-eu-image-storage.s3.amazonaws.com/c303562b672a3318c686cfcc37b7e67a/6882819b526497fe07898c29c415f6a0.jpg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5204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- 2025-03-27 13:13:27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https://quintly-eu-image-storage.s3.amazonaws.com/c303562b672a3318c686cfcc37b7e67a/bf935f5b35e31aeb8d9d2f619f6059ab.jpg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84869447"/>
                  </a:ext>
                </a:extLst>
              </a:tr>
            </a:tbl>
          </a:graphicData>
        </a:graphic>
      </p:graphicFrame>
      <p:sp>
        <p:nvSpPr>
          <p:cNvPr id="4" name="Text Placeholder 3">
            <a:extLst>
              <a:ext uri="{FF2B5EF4-FFF2-40B4-BE49-F238E27FC236}">
                <a16:creationId xmlns:a16="http://schemas.microsoft.com/office/drawing/2014/main" id="{00AB08E4-1A25-44B9-9E4E-78304A699ED5}"/>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239908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BDA3E-4A83-4E25-B5C8-166DF0FA15B8}"/>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A5CB823A-E4B8-4C85-B828-191AF800355F}"/>
              </a:ext>
            </a:extLst>
          </p:cNvPr>
          <p:cNvGraphicFramePr>
            <a:graphicFrameLocks noGrp="1"/>
          </p:cNvGraphicFramePr>
          <p:nvPr>
            <p:ph type="tbl" sz="quarter" idx="13"/>
            <p:extLst>
              <p:ext uri="{D42A27DB-BD31-4B8C-83A1-F6EECF244321}">
                <p14:modId xmlns:p14="http://schemas.microsoft.com/office/powerpoint/2010/main" val="104861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37310924"/>
                    </a:ext>
                  </a:extLst>
                </a:gridCol>
                <a:gridCol w="1399032">
                  <a:extLst>
                    <a:ext uri="{9D8B030D-6E8A-4147-A177-3AD203B41FA5}">
                      <a16:colId xmlns:a16="http://schemas.microsoft.com/office/drawing/2014/main" val="2349363173"/>
                    </a:ext>
                  </a:extLst>
                </a:gridCol>
                <a:gridCol w="658368">
                  <a:extLst>
                    <a:ext uri="{9D8B030D-6E8A-4147-A177-3AD203B41FA5}">
                      <a16:colId xmlns:a16="http://schemas.microsoft.com/office/drawing/2014/main" val="388118884"/>
                    </a:ext>
                  </a:extLst>
                </a:gridCol>
                <a:gridCol w="658368">
                  <a:extLst>
                    <a:ext uri="{9D8B030D-6E8A-4147-A177-3AD203B41FA5}">
                      <a16:colId xmlns:a16="http://schemas.microsoft.com/office/drawing/2014/main" val="1724861517"/>
                    </a:ext>
                  </a:extLst>
                </a:gridCol>
                <a:gridCol w="658368">
                  <a:extLst>
                    <a:ext uri="{9D8B030D-6E8A-4147-A177-3AD203B41FA5}">
                      <a16:colId xmlns:a16="http://schemas.microsoft.com/office/drawing/2014/main" val="3513882598"/>
                    </a:ext>
                  </a:extLst>
                </a:gridCol>
                <a:gridCol w="658368">
                  <a:extLst>
                    <a:ext uri="{9D8B030D-6E8A-4147-A177-3AD203B41FA5}">
                      <a16:colId xmlns:a16="http://schemas.microsoft.com/office/drawing/2014/main" val="2121483111"/>
                    </a:ext>
                  </a:extLst>
                </a:gridCol>
                <a:gridCol w="658368">
                  <a:extLst>
                    <a:ext uri="{9D8B030D-6E8A-4147-A177-3AD203B41FA5}">
                      <a16:colId xmlns:a16="http://schemas.microsoft.com/office/drawing/2014/main" val="1905325457"/>
                    </a:ext>
                  </a:extLst>
                </a:gridCol>
                <a:gridCol w="658368">
                  <a:extLst>
                    <a:ext uri="{9D8B030D-6E8A-4147-A177-3AD203B41FA5}">
                      <a16:colId xmlns:a16="http://schemas.microsoft.com/office/drawing/2014/main" val="2467844797"/>
                    </a:ext>
                  </a:extLst>
                </a:gridCol>
                <a:gridCol w="658368">
                  <a:extLst>
                    <a:ext uri="{9D8B030D-6E8A-4147-A177-3AD203B41FA5}">
                      <a16:colId xmlns:a16="http://schemas.microsoft.com/office/drawing/2014/main" val="1623748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9967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- 2025-03-26 12:56:13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https://quintly-eu-image-storage.s3.amazonaws.com/c303562b672a3318c686cfcc37b7e67a/eb780ae3e2ef75ca5481135fc1611b5c.jpg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35651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- 2025-03-24 14:06:23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https://quintly-eu-image-storage.s3.amazonaws.com/c303562b672a3318c686cfcc37b7e67a/0e476d8aa3e312cffad131229c88adda.jpg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519269549"/>
                  </a:ext>
                </a:extLst>
              </a:tr>
            </a:tbl>
          </a:graphicData>
        </a:graphic>
      </p:graphicFrame>
      <p:sp>
        <p:nvSpPr>
          <p:cNvPr id="4" name="Text Placeholder 3">
            <a:extLst>
              <a:ext uri="{FF2B5EF4-FFF2-40B4-BE49-F238E27FC236}">
                <a16:creationId xmlns:a16="http://schemas.microsoft.com/office/drawing/2014/main" id="{825D7550-4280-4C1B-8CD0-D0915B15813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9456582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3536</Words>
  <Application>Microsoft Office PowerPoint</Application>
  <PresentationFormat>On-screen Show (4:3)</PresentationFormat>
  <Paragraphs>682</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2025-04-04T17:05:55Z</dcterms:created>
  <dcterms:modified xsi:type="dcterms:W3CDTF">2025-04-04T17:06:59Z</dcterms:modified>
</cp:coreProperties>
</file>