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45717</c:v>
                </c:pt>
              </c:numCache>
            </c:numRef>
          </c:cat>
          <c:val>
            <c:numRef>
              <c:f>Sheet1!$B$2</c:f>
              <c:numCache>
                <c:formatCode>General</c:formatCode>
                <c:ptCount val="1"/>
                <c:pt idx="0">
                  <c:v>1894</c:v>
                </c:pt>
              </c:numCache>
            </c:numRef>
          </c:val>
          <c:extLst>
            <c:ext xmlns:c16="http://schemas.microsoft.com/office/drawing/2014/chart" uri="{C3380CC4-5D6E-409C-BE32-E72D297353CC}">
              <c16:uniqueId val="{00000000-1C7F-4C9E-AC36-0781E954723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45717</c:v>
                </c:pt>
              </c:numCache>
            </c:numRef>
          </c:cat>
          <c:val>
            <c:numRef>
              <c:f>Sheet1!$C$2</c:f>
              <c:numCache>
                <c:formatCode>General</c:formatCode>
                <c:ptCount val="1"/>
                <c:pt idx="0">
                  <c:v>2944</c:v>
                </c:pt>
              </c:numCache>
            </c:numRef>
          </c:val>
          <c:extLst>
            <c:ext xmlns:c16="http://schemas.microsoft.com/office/drawing/2014/chart" uri="{C3380CC4-5D6E-409C-BE32-E72D297353CC}">
              <c16:uniqueId val="{00000001-1C7F-4C9E-AC36-0781E954723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45717</c:v>
                </c:pt>
              </c:numCache>
            </c:numRef>
          </c:cat>
          <c:val>
            <c:numRef>
              <c:f>Sheet1!$D$2</c:f>
              <c:numCache>
                <c:formatCode>General</c:formatCode>
                <c:ptCount val="1"/>
                <c:pt idx="0">
                  <c:v>4804</c:v>
                </c:pt>
              </c:numCache>
            </c:numRef>
          </c:val>
          <c:extLst>
            <c:ext xmlns:c16="http://schemas.microsoft.com/office/drawing/2014/chart" uri="{C3380CC4-5D6E-409C-BE32-E72D297353CC}">
              <c16:uniqueId val="{00000002-1C7F-4C9E-AC36-0781E954723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45717</c:v>
                </c:pt>
              </c:numCache>
            </c:numRef>
          </c:cat>
          <c:val>
            <c:numRef>
              <c:f>Sheet1!$E$2</c:f>
              <c:numCache>
                <c:formatCode>General</c:formatCode>
                <c:ptCount val="1"/>
                <c:pt idx="0">
                  <c:v>1171</c:v>
                </c:pt>
              </c:numCache>
            </c:numRef>
          </c:val>
          <c:extLst>
            <c:ext xmlns:c16="http://schemas.microsoft.com/office/drawing/2014/chart" uri="{C3380CC4-5D6E-409C-BE32-E72D297353CC}">
              <c16:uniqueId val="{00000003-1C7F-4C9E-AC36-0781E9547236}"/>
            </c:ext>
          </c:extLst>
        </c:ser>
        <c:dLbls>
          <c:showLegendKey val="0"/>
          <c:showVal val="0"/>
          <c:showCatName val="0"/>
          <c:showSerName val="0"/>
          <c:showPercent val="0"/>
          <c:showBubbleSize val="0"/>
        </c:dLbls>
        <c:gapWidth val="219"/>
        <c:overlap val="-27"/>
        <c:axId val="401878648"/>
        <c:axId val="401879960"/>
      </c:barChart>
      <c:dateAx>
        <c:axId val="40187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79960"/>
        <c:crosses val="autoZero"/>
        <c:auto val="1"/>
        <c:lblOffset val="100"/>
        <c:baseTimeUnit val="days"/>
      </c:dateAx>
      <c:valAx>
        <c:axId val="40187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7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0</c:v>
                </c:pt>
              </c:numCache>
            </c:numRef>
          </c:val>
          <c:extLst>
            <c:ext xmlns:c16="http://schemas.microsoft.com/office/drawing/2014/chart" uri="{C3380CC4-5D6E-409C-BE32-E72D297353CC}">
              <c16:uniqueId val="{00000000-EE8C-4067-B96F-4F279098AA91}"/>
            </c:ext>
          </c:extLst>
        </c:ser>
        <c:dLbls>
          <c:showLegendKey val="0"/>
          <c:showVal val="0"/>
          <c:showCatName val="0"/>
          <c:showSerName val="0"/>
          <c:showPercent val="0"/>
          <c:showBubbleSize val="0"/>
        </c:dLbls>
        <c:gapWidth val="219"/>
        <c:overlap val="-27"/>
        <c:axId val="265072792"/>
        <c:axId val="406744592"/>
      </c:barChart>
      <c:dateAx>
        <c:axId val="26507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4592"/>
        <c:crosses val="autoZero"/>
        <c:auto val="1"/>
        <c:lblOffset val="100"/>
        <c:baseTimeUnit val="months"/>
      </c:dateAx>
      <c:valAx>
        <c:axId val="40674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7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20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5A5-411C-860E-B7CAD5EB3BC4}"/>
            </c:ext>
          </c:extLst>
        </c:ser>
        <c:dLbls>
          <c:showLegendKey val="0"/>
          <c:showVal val="0"/>
          <c:showCatName val="0"/>
          <c:showSerName val="0"/>
          <c:showPercent val="0"/>
          <c:showBubbleSize val="0"/>
        </c:dLbls>
        <c:gapWidth val="219"/>
        <c:overlap val="-27"/>
        <c:axId val="406745248"/>
        <c:axId val="406742624"/>
      </c:barChart>
      <c:dateAx>
        <c:axId val="40674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2624"/>
        <c:crosses val="autoZero"/>
        <c:auto val="1"/>
        <c:lblOffset val="100"/>
        <c:baseTimeUnit val="months"/>
      </c:dateAx>
      <c:valAx>
        <c:axId val="40674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74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20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9C6-4BF2-AF41-382F39839C7A}"/>
            </c:ext>
          </c:extLst>
        </c:ser>
        <c:dLbls>
          <c:showLegendKey val="0"/>
          <c:showVal val="0"/>
          <c:showCatName val="0"/>
          <c:showSerName val="0"/>
          <c:showPercent val="0"/>
          <c:showBubbleSize val="0"/>
        </c:dLbls>
        <c:gapWidth val="219"/>
        <c:overlap val="-27"/>
        <c:axId val="265072136"/>
        <c:axId val="402425848"/>
      </c:barChart>
      <c:catAx>
        <c:axId val="26507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5848"/>
        <c:crosses val="autoZero"/>
        <c:auto val="1"/>
        <c:lblAlgn val="ctr"/>
        <c:lblOffset val="100"/>
        <c:noMultiLvlLbl val="0"/>
      </c:catAx>
      <c:valAx>
        <c:axId val="40242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07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80</c:v>
                </c:pt>
                <c:pt idx="4">
                  <c:v>0</c:v>
                </c:pt>
              </c:numCache>
            </c:numRef>
          </c:val>
          <c:extLst>
            <c:ext xmlns:c16="http://schemas.microsoft.com/office/drawing/2014/chart" uri="{C3380CC4-5D6E-409C-BE32-E72D297353CC}">
              <c16:uniqueId val="{00000000-297C-43DD-9658-FC47190EC6FF}"/>
            </c:ext>
          </c:extLst>
        </c:ser>
        <c:dLbls>
          <c:showLegendKey val="0"/>
          <c:showVal val="0"/>
          <c:showCatName val="0"/>
          <c:showSerName val="0"/>
          <c:showPercent val="0"/>
          <c:showBubbleSize val="0"/>
        </c:dLbls>
        <c:gapWidth val="219"/>
        <c:overlap val="-27"/>
        <c:axId val="410786320"/>
        <c:axId val="410790256"/>
      </c:barChart>
      <c:dateAx>
        <c:axId val="41078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90256"/>
        <c:crosses val="autoZero"/>
        <c:auto val="1"/>
        <c:lblOffset val="100"/>
        <c:baseTimeUnit val="months"/>
      </c:dateAx>
      <c:valAx>
        <c:axId val="41079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-1</c:v>
                </c:pt>
              </c:numCache>
            </c:numRef>
          </c:val>
          <c:extLst>
            <c:ext xmlns:c16="http://schemas.microsoft.com/office/drawing/2014/chart" uri="{C3380CC4-5D6E-409C-BE32-E72D297353CC}">
              <c16:uniqueId val="{00000000-7E32-4B56-A49D-D4BEEE494511}"/>
            </c:ext>
          </c:extLst>
        </c:ser>
        <c:dLbls>
          <c:showLegendKey val="0"/>
          <c:showVal val="0"/>
          <c:showCatName val="0"/>
          <c:showSerName val="0"/>
          <c:showPercent val="0"/>
          <c:showBubbleSize val="0"/>
        </c:dLbls>
        <c:gapWidth val="219"/>
        <c:overlap val="-27"/>
        <c:axId val="498141344"/>
        <c:axId val="498142000"/>
      </c:barChart>
      <c:dateAx>
        <c:axId val="49814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42000"/>
        <c:crosses val="autoZero"/>
        <c:auto val="1"/>
        <c:lblOffset val="100"/>
        <c:baseTimeUnit val="months"/>
      </c:dateAx>
      <c:valAx>
        <c:axId val="49814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4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A6D-43D3-843D-7485D390BA9A}"/>
            </c:ext>
          </c:extLst>
        </c:ser>
        <c:dLbls>
          <c:showLegendKey val="0"/>
          <c:showVal val="0"/>
          <c:showCatName val="0"/>
          <c:showSerName val="0"/>
          <c:showPercent val="0"/>
          <c:showBubbleSize val="0"/>
        </c:dLbls>
        <c:gapWidth val="219"/>
        <c:overlap val="-27"/>
        <c:axId val="498145280"/>
        <c:axId val="498139704"/>
      </c:barChart>
      <c:dateAx>
        <c:axId val="49814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39704"/>
        <c:crosses val="autoZero"/>
        <c:auto val="1"/>
        <c:lblOffset val="100"/>
        <c:baseTimeUnit val="months"/>
      </c:dateAx>
      <c:valAx>
        <c:axId val="49813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4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27C-4D59-B2E5-714928F61BEA}"/>
            </c:ext>
          </c:extLst>
        </c:ser>
        <c:dLbls>
          <c:showLegendKey val="0"/>
          <c:showVal val="0"/>
          <c:showCatName val="0"/>
          <c:showSerName val="0"/>
          <c:showPercent val="0"/>
          <c:showBubbleSize val="0"/>
        </c:dLbls>
        <c:gapWidth val="219"/>
        <c:overlap val="-27"/>
        <c:axId val="498140360"/>
        <c:axId val="498140688"/>
      </c:barChart>
      <c:catAx>
        <c:axId val="49814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40688"/>
        <c:crosses val="autoZero"/>
        <c:auto val="1"/>
        <c:lblAlgn val="ctr"/>
        <c:lblOffset val="100"/>
        <c:noMultiLvlLbl val="0"/>
      </c:catAx>
      <c:valAx>
        <c:axId val="49814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14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5</c:v>
                </c:pt>
              </c:numCache>
            </c:numRef>
          </c:val>
          <c:extLst>
            <c:ext xmlns:c16="http://schemas.microsoft.com/office/drawing/2014/chart" uri="{C3380CC4-5D6E-409C-BE32-E72D297353CC}">
              <c16:uniqueId val="{00000000-6430-4AAE-8DE7-856B08701EF7}"/>
            </c:ext>
          </c:extLst>
        </c:ser>
        <c:dLbls>
          <c:showLegendKey val="0"/>
          <c:showVal val="0"/>
          <c:showCatName val="0"/>
          <c:showSerName val="0"/>
          <c:showPercent val="0"/>
          <c:showBubbleSize val="0"/>
        </c:dLbls>
        <c:gapWidth val="219"/>
        <c:overlap val="-27"/>
        <c:axId val="502174928"/>
        <c:axId val="502177880"/>
      </c:barChart>
      <c:dateAx>
        <c:axId val="50217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77880"/>
        <c:crosses val="autoZero"/>
        <c:auto val="1"/>
        <c:lblOffset val="100"/>
        <c:baseTimeUnit val="months"/>
      </c:dateAx>
      <c:valAx>
        <c:axId val="5021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7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2025-01</c:v>
                </c:pt>
                <c:pt idx="1">
                  <c:v>2025-02</c:v>
                </c:pt>
                <c:pt idx="2">
                  <c:v>2025-03</c:v>
                </c:pt>
                <c:pt idx="3">
                  <c:v>2025-04</c:v>
                </c:pt>
              </c:strCache>
            </c:strRef>
          </c:cat>
          <c:val>
            <c:numRef>
              <c:f>Sheet1!$B$2:$B$5</c:f>
              <c:numCache>
                <c:formatCode>General</c:formatCode>
                <c:ptCount val="4"/>
                <c:pt idx="0">
                  <c:v>48</c:v>
                </c:pt>
                <c:pt idx="1">
                  <c:v>53</c:v>
                </c:pt>
                <c:pt idx="2">
                  <c:v>31</c:v>
                </c:pt>
                <c:pt idx="3">
                  <c:v>51</c:v>
                </c:pt>
              </c:numCache>
            </c:numRef>
          </c:val>
          <c:extLst>
            <c:ext xmlns:c16="http://schemas.microsoft.com/office/drawing/2014/chart" uri="{C3380CC4-5D6E-409C-BE32-E72D297353CC}">
              <c16:uniqueId val="{00000000-01DD-4C51-AD28-6BA18D93B52A}"/>
            </c:ext>
          </c:extLst>
        </c:ser>
        <c:dLbls>
          <c:showLegendKey val="0"/>
          <c:showVal val="0"/>
          <c:showCatName val="0"/>
          <c:showSerName val="0"/>
          <c:showPercent val="0"/>
          <c:showBubbleSize val="0"/>
        </c:dLbls>
        <c:gapWidth val="219"/>
        <c:overlap val="-27"/>
        <c:axId val="502155248"/>
        <c:axId val="502157872"/>
      </c:barChart>
      <c:catAx>
        <c:axId val="50215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57872"/>
        <c:crosses val="autoZero"/>
        <c:auto val="1"/>
        <c:lblAlgn val="ctr"/>
        <c:lblOffset val="100"/>
        <c:noMultiLvlLbl val="0"/>
      </c:catAx>
      <c:valAx>
        <c:axId val="50215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5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2025-01</c:v>
                </c:pt>
                <c:pt idx="1">
                  <c:v>2025-02</c:v>
                </c:pt>
                <c:pt idx="2">
                  <c:v>2025-03</c:v>
                </c:pt>
                <c:pt idx="3">
                  <c:v>2025-04</c:v>
                </c:pt>
              </c:strCache>
            </c:strRef>
          </c:cat>
          <c:val>
            <c:numRef>
              <c:f>Sheet1!$B$2:$B$5</c:f>
              <c:numCache>
                <c:formatCode>General</c:formatCode>
                <c:ptCount val="4"/>
                <c:pt idx="0">
                  <c:v>240</c:v>
                </c:pt>
                <c:pt idx="1">
                  <c:v>477</c:v>
                </c:pt>
                <c:pt idx="2">
                  <c:v>249</c:v>
                </c:pt>
                <c:pt idx="3">
                  <c:v>51</c:v>
                </c:pt>
              </c:numCache>
            </c:numRef>
          </c:val>
          <c:extLst>
            <c:ext xmlns:c16="http://schemas.microsoft.com/office/drawing/2014/chart" uri="{C3380CC4-5D6E-409C-BE32-E72D297353CC}">
              <c16:uniqueId val="{00000000-21A6-4136-B3F6-559745B487E9}"/>
            </c:ext>
          </c:extLst>
        </c:ser>
        <c:dLbls>
          <c:showLegendKey val="0"/>
          <c:showVal val="0"/>
          <c:showCatName val="0"/>
          <c:showSerName val="0"/>
          <c:showPercent val="0"/>
          <c:showBubbleSize val="0"/>
        </c:dLbls>
        <c:gapWidth val="219"/>
        <c:overlap val="-27"/>
        <c:axId val="502154920"/>
        <c:axId val="502157544"/>
      </c:barChart>
      <c:catAx>
        <c:axId val="50215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57544"/>
        <c:crosses val="autoZero"/>
        <c:auto val="1"/>
        <c:lblAlgn val="ctr"/>
        <c:lblOffset val="100"/>
        <c:noMultiLvlLbl val="0"/>
      </c:catAx>
      <c:valAx>
        <c:axId val="50215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5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11028</c:v>
                </c:pt>
                <c:pt idx="4">
                  <c:v>858</c:v>
                </c:pt>
              </c:numCache>
            </c:numRef>
          </c:val>
          <c:extLst>
            <c:ext xmlns:c16="http://schemas.microsoft.com/office/drawing/2014/chart" uri="{C3380CC4-5D6E-409C-BE32-E72D297353CC}">
              <c16:uniqueId val="{00000000-FD80-453F-944B-6F25E36124F1}"/>
            </c:ext>
          </c:extLst>
        </c:ser>
        <c:dLbls>
          <c:showLegendKey val="0"/>
          <c:showVal val="0"/>
          <c:showCatName val="0"/>
          <c:showSerName val="0"/>
          <c:showPercent val="0"/>
          <c:showBubbleSize val="0"/>
        </c:dLbls>
        <c:gapWidth val="219"/>
        <c:overlap val="-27"/>
        <c:axId val="502160496"/>
        <c:axId val="502153608"/>
      </c:barChart>
      <c:catAx>
        <c:axId val="50216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53608"/>
        <c:crosses val="autoZero"/>
        <c:auto val="1"/>
        <c:lblAlgn val="ctr"/>
        <c:lblOffset val="100"/>
        <c:noMultiLvlLbl val="0"/>
      </c:catAx>
      <c:valAx>
        <c:axId val="50215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16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1</c:v>
                </c:pt>
              </c:numCache>
            </c:numRef>
          </c:val>
          <c:extLst>
            <c:ext xmlns:c16="http://schemas.microsoft.com/office/drawing/2014/chart" uri="{C3380CC4-5D6E-409C-BE32-E72D297353CC}">
              <c16:uniqueId val="{00000000-A6FB-4824-B9B6-9A1CA87F60A4}"/>
            </c:ext>
          </c:extLst>
        </c:ser>
        <c:dLbls>
          <c:showLegendKey val="0"/>
          <c:showVal val="0"/>
          <c:showCatName val="0"/>
          <c:showSerName val="0"/>
          <c:showPercent val="0"/>
          <c:showBubbleSize val="0"/>
        </c:dLbls>
        <c:gapWidth val="219"/>
        <c:overlap val="-27"/>
        <c:axId val="481489128"/>
        <c:axId val="481489456"/>
      </c:barChart>
      <c:dateAx>
        <c:axId val="48148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489456"/>
        <c:crosses val="autoZero"/>
        <c:auto val="1"/>
        <c:lblOffset val="100"/>
        <c:baseTimeUnit val="months"/>
      </c:dateAx>
      <c:valAx>
        <c:axId val="48148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48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c:v>
                </c:pt>
                <c:pt idx="1">
                  <c:v>29</c:v>
                </c:pt>
                <c:pt idx="2">
                  <c:v>31</c:v>
                </c:pt>
                <c:pt idx="3">
                  <c:v>46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C9-4F11-9CD3-CA731E78A876}"/>
            </c:ext>
          </c:extLst>
        </c:ser>
        <c:dLbls>
          <c:showLegendKey val="0"/>
          <c:showVal val="0"/>
          <c:showCatName val="0"/>
          <c:showSerName val="0"/>
          <c:showPercent val="0"/>
          <c:showBubbleSize val="0"/>
        </c:dLbls>
        <c:gapWidth val="219"/>
        <c:overlap val="-27"/>
        <c:axId val="481491752"/>
        <c:axId val="481491096"/>
      </c:barChart>
      <c:dateAx>
        <c:axId val="48149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491096"/>
        <c:crosses val="autoZero"/>
        <c:auto val="1"/>
        <c:lblOffset val="100"/>
        <c:baseTimeUnit val="months"/>
      </c:dateAx>
      <c:valAx>
        <c:axId val="48149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49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75</c:v>
                </c:pt>
                <c:pt idx="1">
                  <c:v>176</c:v>
                </c:pt>
                <c:pt idx="2">
                  <c:v>157</c:v>
                </c:pt>
                <c:pt idx="3">
                  <c:v>46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A62-4F4C-9752-5772343EE5A9}"/>
            </c:ext>
          </c:extLst>
        </c:ser>
        <c:dLbls>
          <c:showLegendKey val="0"/>
          <c:showVal val="0"/>
          <c:showCatName val="0"/>
          <c:showSerName val="0"/>
          <c:showPercent val="0"/>
          <c:showBubbleSize val="0"/>
        </c:dLbls>
        <c:gapWidth val="219"/>
        <c:overlap val="-27"/>
        <c:axId val="414064936"/>
        <c:axId val="414061328"/>
      </c:barChart>
      <c:catAx>
        <c:axId val="41406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61328"/>
        <c:crosses val="autoZero"/>
        <c:auto val="1"/>
        <c:lblAlgn val="ctr"/>
        <c:lblOffset val="100"/>
        <c:noMultiLvlLbl val="0"/>
      </c:catAx>
      <c:valAx>
        <c:axId val="41406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6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numCache>
            </c:numRef>
          </c:val>
          <c:extLst>
            <c:ext xmlns:c16="http://schemas.microsoft.com/office/drawing/2014/chart" uri="{C3380CC4-5D6E-409C-BE32-E72D297353CC}">
              <c16:uniqueId val="{00000000-9E3C-47B5-BADD-BD0A55CBF32A}"/>
            </c:ext>
          </c:extLst>
        </c:ser>
        <c:dLbls>
          <c:showLegendKey val="0"/>
          <c:showVal val="0"/>
          <c:showCatName val="0"/>
          <c:showSerName val="0"/>
          <c:showPercent val="0"/>
          <c:showBubbleSize val="0"/>
        </c:dLbls>
        <c:gapWidth val="219"/>
        <c:overlap val="-27"/>
        <c:axId val="414067232"/>
        <c:axId val="414061984"/>
      </c:barChart>
      <c:dateAx>
        <c:axId val="41406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61984"/>
        <c:crosses val="autoZero"/>
        <c:auto val="1"/>
        <c:lblOffset val="100"/>
        <c:baseTimeUnit val="months"/>
      </c:dateAx>
      <c:valAx>
        <c:axId val="41406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6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33D8-FB6D-423D-94FF-68987C35159C}"/>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DC5B8B7-BD8B-408A-842B-D46747B0FB9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77051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93A2-1495-4731-80C0-23BD61141C2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C6533CE-5B25-4493-BE87-BF5E6417D317}"/>
              </a:ext>
            </a:extLst>
          </p:cNvPr>
          <p:cNvGraphicFramePr>
            <a:graphicFrameLocks noGrp="1"/>
          </p:cNvGraphicFramePr>
          <p:nvPr>
            <p:ph type="chart" sz="quarter" idx="13"/>
            <p:extLst>
              <p:ext uri="{D42A27DB-BD31-4B8C-83A1-F6EECF244321}">
                <p14:modId xmlns:p14="http://schemas.microsoft.com/office/powerpoint/2010/main" val="2122171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7C8D3A-7C7D-4B9D-8491-582380833FFC}"/>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C60B5FAA-7A3C-4D88-80C4-B60DBC909A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550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E7599-2F17-4832-8EED-9E813FF4112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C9F5321-184E-497E-B990-823B800CF74C}"/>
              </a:ext>
            </a:extLst>
          </p:cNvPr>
          <p:cNvGraphicFramePr>
            <a:graphicFrameLocks noGrp="1"/>
          </p:cNvGraphicFramePr>
          <p:nvPr>
            <p:ph type="tbl" sz="quarter" idx="13"/>
            <p:extLst>
              <p:ext uri="{D42A27DB-BD31-4B8C-83A1-F6EECF244321}">
                <p14:modId xmlns:p14="http://schemas.microsoft.com/office/powerpoint/2010/main" val="2535998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20828841"/>
                    </a:ext>
                  </a:extLst>
                </a:gridCol>
                <a:gridCol w="905256">
                  <a:extLst>
                    <a:ext uri="{9D8B030D-6E8A-4147-A177-3AD203B41FA5}">
                      <a16:colId xmlns:a16="http://schemas.microsoft.com/office/drawing/2014/main" val="126551732"/>
                    </a:ext>
                  </a:extLst>
                </a:gridCol>
                <a:gridCol w="905256">
                  <a:extLst>
                    <a:ext uri="{9D8B030D-6E8A-4147-A177-3AD203B41FA5}">
                      <a16:colId xmlns:a16="http://schemas.microsoft.com/office/drawing/2014/main" val="4225269768"/>
                    </a:ext>
                  </a:extLst>
                </a:gridCol>
                <a:gridCol w="905256">
                  <a:extLst>
                    <a:ext uri="{9D8B030D-6E8A-4147-A177-3AD203B41FA5}">
                      <a16:colId xmlns:a16="http://schemas.microsoft.com/office/drawing/2014/main" val="1970578817"/>
                    </a:ext>
                  </a:extLst>
                </a:gridCol>
                <a:gridCol w="905256">
                  <a:extLst>
                    <a:ext uri="{9D8B030D-6E8A-4147-A177-3AD203B41FA5}">
                      <a16:colId xmlns:a16="http://schemas.microsoft.com/office/drawing/2014/main" val="4172826"/>
                    </a:ext>
                  </a:extLst>
                </a:gridCol>
                <a:gridCol w="905256">
                  <a:extLst>
                    <a:ext uri="{9D8B030D-6E8A-4147-A177-3AD203B41FA5}">
                      <a16:colId xmlns:a16="http://schemas.microsoft.com/office/drawing/2014/main" val="2742615913"/>
                    </a:ext>
                  </a:extLst>
                </a:gridCol>
                <a:gridCol w="905256">
                  <a:extLst>
                    <a:ext uri="{9D8B030D-6E8A-4147-A177-3AD203B41FA5}">
                      <a16:colId xmlns:a16="http://schemas.microsoft.com/office/drawing/2014/main" val="1595431747"/>
                    </a:ext>
                  </a:extLst>
                </a:gridCol>
                <a:gridCol w="905256">
                  <a:extLst>
                    <a:ext uri="{9D8B030D-6E8A-4147-A177-3AD203B41FA5}">
                      <a16:colId xmlns:a16="http://schemas.microsoft.com/office/drawing/2014/main" val="3921926720"/>
                    </a:ext>
                  </a:extLst>
                </a:gridCol>
                <a:gridCol w="905256">
                  <a:extLst>
                    <a:ext uri="{9D8B030D-6E8A-4147-A177-3AD203B41FA5}">
                      <a16:colId xmlns:a16="http://schemas.microsoft.com/office/drawing/2014/main" val="87902391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77860917"/>
                  </a:ext>
                </a:extLst>
              </a:tr>
              <a:tr h="370840">
                <a:tc>
                  <a:txBody>
                    <a:bodyPr/>
                    <a:lstStyle/>
                    <a:p>
                      <a:r>
                        <a:rPr lang="en-US" sz="1000"/>
                        <a:t>1894</a:t>
                      </a:r>
                    </a:p>
                  </a:txBody>
                  <a:tcPr/>
                </a:tc>
                <a:tc>
                  <a:txBody>
                    <a:bodyPr/>
                    <a:lstStyle/>
                    <a:p>
                      <a:r>
                        <a:rPr lang="en-US" sz="1000"/>
                        <a:t>0</a:t>
                      </a:r>
                    </a:p>
                  </a:txBody>
                  <a:tcPr/>
                </a:tc>
                <a:tc>
                  <a:txBody>
                    <a:bodyPr/>
                    <a:lstStyle/>
                    <a:p>
                      <a:r>
                        <a:rPr lang="en-US" sz="1000"/>
                        <a:t>10</a:t>
                      </a:r>
                    </a:p>
                  </a:txBody>
                  <a:tcPr/>
                </a:tc>
                <a:tc>
                  <a:txBody>
                    <a:bodyPr/>
                    <a:lstStyle/>
                    <a:p>
                      <a:r>
                        <a:rPr lang="en-US" sz="1000"/>
                        <a:t>73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0.3907 %</a:t>
                      </a:r>
                    </a:p>
                  </a:txBody>
                  <a:tcPr/>
                </a:tc>
                <a:tc>
                  <a:txBody>
                    <a:bodyPr/>
                    <a:lstStyle/>
                    <a:p>
                      <a:r>
                        <a:rPr lang="en-US" sz="1000"/>
                        <a:t>0.0 %</a:t>
                      </a:r>
                    </a:p>
                  </a:txBody>
                  <a:tcPr/>
                </a:tc>
                <a:extLst>
                  <a:ext uri="{0D108BD9-81ED-4DB2-BD59-A6C34878D82A}">
                    <a16:rowId xmlns:a16="http://schemas.microsoft.com/office/drawing/2014/main" val="162702082"/>
                  </a:ext>
                </a:extLst>
              </a:tr>
            </a:tbl>
          </a:graphicData>
        </a:graphic>
      </p:graphicFrame>
      <p:sp>
        <p:nvSpPr>
          <p:cNvPr id="4" name="Text Placeholder 3">
            <a:extLst>
              <a:ext uri="{FF2B5EF4-FFF2-40B4-BE49-F238E27FC236}">
                <a16:creationId xmlns:a16="http://schemas.microsoft.com/office/drawing/2014/main" id="{0D8E2C36-801D-4951-A1F9-B9E5C86A56D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89120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0498E-E9D7-4FC1-BCD8-04D404FC09D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2CAF28C-DBDD-4DBC-BE27-1810DCDF28C8}"/>
              </a:ext>
            </a:extLst>
          </p:cNvPr>
          <p:cNvGraphicFramePr>
            <a:graphicFrameLocks noGrp="1"/>
          </p:cNvGraphicFramePr>
          <p:nvPr>
            <p:ph type="chart" sz="quarter" idx="13"/>
            <p:extLst>
              <p:ext uri="{D42A27DB-BD31-4B8C-83A1-F6EECF244321}">
                <p14:modId xmlns:p14="http://schemas.microsoft.com/office/powerpoint/2010/main" val="2209804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0A338-56E8-45A0-B5F5-A2285516DEB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7F8E3D6-9FC7-4873-91AF-1FDF8F27E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1058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36E2E-637E-4166-ADC8-CB33EBCA17D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55265E7-CA2C-4822-9069-7F9F10379620}"/>
              </a:ext>
            </a:extLst>
          </p:cNvPr>
          <p:cNvGraphicFramePr>
            <a:graphicFrameLocks noGrp="1"/>
          </p:cNvGraphicFramePr>
          <p:nvPr>
            <p:ph type="chart" sz="quarter" idx="13"/>
            <p:extLst>
              <p:ext uri="{D42A27DB-BD31-4B8C-83A1-F6EECF244321}">
                <p14:modId xmlns:p14="http://schemas.microsoft.com/office/powerpoint/2010/main" val="1510883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CFD0B-D9E8-4A28-AC13-6D62DCEB8A8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88E298-9DF6-49D1-ADC2-3079B2888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91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8C787-421B-448F-843F-6098E2B58A7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4DB8BAF-0B79-4BAC-8924-342C4D2C2F4E}"/>
              </a:ext>
            </a:extLst>
          </p:cNvPr>
          <p:cNvGraphicFramePr>
            <a:graphicFrameLocks noGrp="1"/>
          </p:cNvGraphicFramePr>
          <p:nvPr>
            <p:ph type="chart" sz="quarter" idx="13"/>
            <p:extLst>
              <p:ext uri="{D42A27DB-BD31-4B8C-83A1-F6EECF244321}">
                <p14:modId xmlns:p14="http://schemas.microsoft.com/office/powerpoint/2010/main" val="3939741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ADECE1-094C-4416-9E9A-8F18AA8BEEB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5A3A970-E9F9-45A6-BFAE-ABA73B6EC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834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F29FD-F3B2-4BE0-AAF8-0261F366A2C6}"/>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33C23D0-442E-4F2A-9481-645EB0700436}"/>
              </a:ext>
            </a:extLst>
          </p:cNvPr>
          <p:cNvGraphicFramePr>
            <a:graphicFrameLocks noGrp="1"/>
          </p:cNvGraphicFramePr>
          <p:nvPr>
            <p:ph type="chart" sz="quarter" idx="13"/>
            <p:extLst>
              <p:ext uri="{D42A27DB-BD31-4B8C-83A1-F6EECF244321}">
                <p14:modId xmlns:p14="http://schemas.microsoft.com/office/powerpoint/2010/main" val="3500701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6BF3EA-C8F5-4BFC-886F-020B514BFD4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15231DD-DFBC-40F9-8837-30059E1E6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241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6F274-3FBB-4AD5-A941-18945C7B24D1}"/>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FDC40D8F-971D-4888-93DE-1068103DB8B1}"/>
              </a:ext>
            </a:extLst>
          </p:cNvPr>
          <p:cNvGraphicFramePr>
            <a:graphicFrameLocks noGrp="1"/>
          </p:cNvGraphicFramePr>
          <p:nvPr>
            <p:ph type="tbl" sz="quarter" idx="13"/>
            <p:extLst>
              <p:ext uri="{D42A27DB-BD31-4B8C-83A1-F6EECF244321}">
                <p14:modId xmlns:p14="http://schemas.microsoft.com/office/powerpoint/2010/main" val="332611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5486158"/>
                    </a:ext>
                  </a:extLst>
                </a:gridCol>
                <a:gridCol w="1316737">
                  <a:extLst>
                    <a:ext uri="{9D8B030D-6E8A-4147-A177-3AD203B41FA5}">
                      <a16:colId xmlns:a16="http://schemas.microsoft.com/office/drawing/2014/main" val="3942032209"/>
                    </a:ext>
                  </a:extLst>
                </a:gridCol>
                <a:gridCol w="329184">
                  <a:extLst>
                    <a:ext uri="{9D8B030D-6E8A-4147-A177-3AD203B41FA5}">
                      <a16:colId xmlns:a16="http://schemas.microsoft.com/office/drawing/2014/main" val="3180629035"/>
                    </a:ext>
                  </a:extLst>
                </a:gridCol>
                <a:gridCol w="329184">
                  <a:extLst>
                    <a:ext uri="{9D8B030D-6E8A-4147-A177-3AD203B41FA5}">
                      <a16:colId xmlns:a16="http://schemas.microsoft.com/office/drawing/2014/main" val="1370320166"/>
                    </a:ext>
                  </a:extLst>
                </a:gridCol>
                <a:gridCol w="329184">
                  <a:extLst>
                    <a:ext uri="{9D8B030D-6E8A-4147-A177-3AD203B41FA5}">
                      <a16:colId xmlns:a16="http://schemas.microsoft.com/office/drawing/2014/main" val="924836962"/>
                    </a:ext>
                  </a:extLst>
                </a:gridCol>
                <a:gridCol w="329184">
                  <a:extLst>
                    <a:ext uri="{9D8B030D-6E8A-4147-A177-3AD203B41FA5}">
                      <a16:colId xmlns:a16="http://schemas.microsoft.com/office/drawing/2014/main" val="433719998"/>
                    </a:ext>
                  </a:extLst>
                </a:gridCol>
                <a:gridCol w="329184">
                  <a:extLst>
                    <a:ext uri="{9D8B030D-6E8A-4147-A177-3AD203B41FA5}">
                      <a16:colId xmlns:a16="http://schemas.microsoft.com/office/drawing/2014/main" val="796372186"/>
                    </a:ext>
                  </a:extLst>
                </a:gridCol>
                <a:gridCol w="329184">
                  <a:extLst>
                    <a:ext uri="{9D8B030D-6E8A-4147-A177-3AD203B41FA5}">
                      <a16:colId xmlns:a16="http://schemas.microsoft.com/office/drawing/2014/main" val="3473152337"/>
                    </a:ext>
                  </a:extLst>
                </a:gridCol>
                <a:gridCol w="329184">
                  <a:extLst>
                    <a:ext uri="{9D8B030D-6E8A-4147-A177-3AD203B41FA5}">
                      <a16:colId xmlns:a16="http://schemas.microsoft.com/office/drawing/2014/main" val="3805400744"/>
                    </a:ext>
                  </a:extLst>
                </a:gridCol>
                <a:gridCol w="329184">
                  <a:extLst>
                    <a:ext uri="{9D8B030D-6E8A-4147-A177-3AD203B41FA5}">
                      <a16:colId xmlns:a16="http://schemas.microsoft.com/office/drawing/2014/main" val="2846074179"/>
                    </a:ext>
                  </a:extLst>
                </a:gridCol>
                <a:gridCol w="329184">
                  <a:extLst>
                    <a:ext uri="{9D8B030D-6E8A-4147-A177-3AD203B41FA5}">
                      <a16:colId xmlns:a16="http://schemas.microsoft.com/office/drawing/2014/main" val="3934302296"/>
                    </a:ext>
                  </a:extLst>
                </a:gridCol>
                <a:gridCol w="329184">
                  <a:extLst>
                    <a:ext uri="{9D8B030D-6E8A-4147-A177-3AD203B41FA5}">
                      <a16:colId xmlns:a16="http://schemas.microsoft.com/office/drawing/2014/main" val="1935004151"/>
                    </a:ext>
                  </a:extLst>
                </a:gridCol>
                <a:gridCol w="329184">
                  <a:extLst>
                    <a:ext uri="{9D8B030D-6E8A-4147-A177-3AD203B41FA5}">
                      <a16:colId xmlns:a16="http://schemas.microsoft.com/office/drawing/2014/main" val="2122519618"/>
                    </a:ext>
                  </a:extLst>
                </a:gridCol>
                <a:gridCol w="329184">
                  <a:extLst>
                    <a:ext uri="{9D8B030D-6E8A-4147-A177-3AD203B41FA5}">
                      <a16:colId xmlns:a16="http://schemas.microsoft.com/office/drawing/2014/main" val="92427747"/>
                    </a:ext>
                  </a:extLst>
                </a:gridCol>
                <a:gridCol w="329184">
                  <a:extLst>
                    <a:ext uri="{9D8B030D-6E8A-4147-A177-3AD203B41FA5}">
                      <a16:colId xmlns:a16="http://schemas.microsoft.com/office/drawing/2014/main" val="947602646"/>
                    </a:ext>
                  </a:extLst>
                </a:gridCol>
                <a:gridCol w="329184">
                  <a:extLst>
                    <a:ext uri="{9D8B030D-6E8A-4147-A177-3AD203B41FA5}">
                      <a16:colId xmlns:a16="http://schemas.microsoft.com/office/drawing/2014/main" val="2595082300"/>
                    </a:ext>
                  </a:extLst>
                </a:gridCol>
                <a:gridCol w="329184">
                  <a:extLst>
                    <a:ext uri="{9D8B030D-6E8A-4147-A177-3AD203B41FA5}">
                      <a16:colId xmlns:a16="http://schemas.microsoft.com/office/drawing/2014/main" val="3612263408"/>
                    </a:ext>
                  </a:extLst>
                </a:gridCol>
                <a:gridCol w="329184">
                  <a:extLst>
                    <a:ext uri="{9D8B030D-6E8A-4147-A177-3AD203B41FA5}">
                      <a16:colId xmlns:a16="http://schemas.microsoft.com/office/drawing/2014/main" val="3327849614"/>
                    </a:ext>
                  </a:extLst>
                </a:gridCol>
                <a:gridCol w="329184">
                  <a:extLst>
                    <a:ext uri="{9D8B030D-6E8A-4147-A177-3AD203B41FA5}">
                      <a16:colId xmlns:a16="http://schemas.microsoft.com/office/drawing/2014/main" val="176312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1083728"/>
                  </a:ext>
                </a:extLst>
              </a:tr>
            </a:tbl>
          </a:graphicData>
        </a:graphic>
      </p:graphicFrame>
      <p:sp>
        <p:nvSpPr>
          <p:cNvPr id="4" name="Text Placeholder 3">
            <a:extLst>
              <a:ext uri="{FF2B5EF4-FFF2-40B4-BE49-F238E27FC236}">
                <a16:creationId xmlns:a16="http://schemas.microsoft.com/office/drawing/2014/main" id="{4B748381-4D1C-46BA-803E-0AC9B102EF5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484527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5ADFC-85C6-442D-93A3-F7DC0A870E78}"/>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56493F34-858B-4A6D-8A0F-CFFEF81E6371}"/>
              </a:ext>
            </a:extLst>
          </p:cNvPr>
          <p:cNvGraphicFramePr>
            <a:graphicFrameLocks noGrp="1"/>
          </p:cNvGraphicFramePr>
          <p:nvPr>
            <p:ph type="tbl" sz="quarter" idx="13"/>
            <p:extLst>
              <p:ext uri="{D42A27DB-BD31-4B8C-83A1-F6EECF244321}">
                <p14:modId xmlns:p14="http://schemas.microsoft.com/office/powerpoint/2010/main" val="295009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3355992"/>
                    </a:ext>
                  </a:extLst>
                </a:gridCol>
                <a:gridCol w="1316737">
                  <a:extLst>
                    <a:ext uri="{9D8B030D-6E8A-4147-A177-3AD203B41FA5}">
                      <a16:colId xmlns:a16="http://schemas.microsoft.com/office/drawing/2014/main" val="374207848"/>
                    </a:ext>
                  </a:extLst>
                </a:gridCol>
                <a:gridCol w="329184">
                  <a:extLst>
                    <a:ext uri="{9D8B030D-6E8A-4147-A177-3AD203B41FA5}">
                      <a16:colId xmlns:a16="http://schemas.microsoft.com/office/drawing/2014/main" val="533070155"/>
                    </a:ext>
                  </a:extLst>
                </a:gridCol>
                <a:gridCol w="329184">
                  <a:extLst>
                    <a:ext uri="{9D8B030D-6E8A-4147-A177-3AD203B41FA5}">
                      <a16:colId xmlns:a16="http://schemas.microsoft.com/office/drawing/2014/main" val="2034833946"/>
                    </a:ext>
                  </a:extLst>
                </a:gridCol>
                <a:gridCol w="329184">
                  <a:extLst>
                    <a:ext uri="{9D8B030D-6E8A-4147-A177-3AD203B41FA5}">
                      <a16:colId xmlns:a16="http://schemas.microsoft.com/office/drawing/2014/main" val="976706396"/>
                    </a:ext>
                  </a:extLst>
                </a:gridCol>
                <a:gridCol w="329184">
                  <a:extLst>
                    <a:ext uri="{9D8B030D-6E8A-4147-A177-3AD203B41FA5}">
                      <a16:colId xmlns:a16="http://schemas.microsoft.com/office/drawing/2014/main" val="4216305523"/>
                    </a:ext>
                  </a:extLst>
                </a:gridCol>
                <a:gridCol w="329184">
                  <a:extLst>
                    <a:ext uri="{9D8B030D-6E8A-4147-A177-3AD203B41FA5}">
                      <a16:colId xmlns:a16="http://schemas.microsoft.com/office/drawing/2014/main" val="430975938"/>
                    </a:ext>
                  </a:extLst>
                </a:gridCol>
                <a:gridCol w="329184">
                  <a:extLst>
                    <a:ext uri="{9D8B030D-6E8A-4147-A177-3AD203B41FA5}">
                      <a16:colId xmlns:a16="http://schemas.microsoft.com/office/drawing/2014/main" val="2127402231"/>
                    </a:ext>
                  </a:extLst>
                </a:gridCol>
                <a:gridCol w="329184">
                  <a:extLst>
                    <a:ext uri="{9D8B030D-6E8A-4147-A177-3AD203B41FA5}">
                      <a16:colId xmlns:a16="http://schemas.microsoft.com/office/drawing/2014/main" val="2463817135"/>
                    </a:ext>
                  </a:extLst>
                </a:gridCol>
                <a:gridCol w="329184">
                  <a:extLst>
                    <a:ext uri="{9D8B030D-6E8A-4147-A177-3AD203B41FA5}">
                      <a16:colId xmlns:a16="http://schemas.microsoft.com/office/drawing/2014/main" val="493495875"/>
                    </a:ext>
                  </a:extLst>
                </a:gridCol>
                <a:gridCol w="329184">
                  <a:extLst>
                    <a:ext uri="{9D8B030D-6E8A-4147-A177-3AD203B41FA5}">
                      <a16:colId xmlns:a16="http://schemas.microsoft.com/office/drawing/2014/main" val="982164345"/>
                    </a:ext>
                  </a:extLst>
                </a:gridCol>
                <a:gridCol w="329184">
                  <a:extLst>
                    <a:ext uri="{9D8B030D-6E8A-4147-A177-3AD203B41FA5}">
                      <a16:colId xmlns:a16="http://schemas.microsoft.com/office/drawing/2014/main" val="252375335"/>
                    </a:ext>
                  </a:extLst>
                </a:gridCol>
                <a:gridCol w="329184">
                  <a:extLst>
                    <a:ext uri="{9D8B030D-6E8A-4147-A177-3AD203B41FA5}">
                      <a16:colId xmlns:a16="http://schemas.microsoft.com/office/drawing/2014/main" val="2468054467"/>
                    </a:ext>
                  </a:extLst>
                </a:gridCol>
                <a:gridCol w="329184">
                  <a:extLst>
                    <a:ext uri="{9D8B030D-6E8A-4147-A177-3AD203B41FA5}">
                      <a16:colId xmlns:a16="http://schemas.microsoft.com/office/drawing/2014/main" val="1081544180"/>
                    </a:ext>
                  </a:extLst>
                </a:gridCol>
                <a:gridCol w="329184">
                  <a:extLst>
                    <a:ext uri="{9D8B030D-6E8A-4147-A177-3AD203B41FA5}">
                      <a16:colId xmlns:a16="http://schemas.microsoft.com/office/drawing/2014/main" val="1077890394"/>
                    </a:ext>
                  </a:extLst>
                </a:gridCol>
                <a:gridCol w="329184">
                  <a:extLst>
                    <a:ext uri="{9D8B030D-6E8A-4147-A177-3AD203B41FA5}">
                      <a16:colId xmlns:a16="http://schemas.microsoft.com/office/drawing/2014/main" val="2368667394"/>
                    </a:ext>
                  </a:extLst>
                </a:gridCol>
                <a:gridCol w="329184">
                  <a:extLst>
                    <a:ext uri="{9D8B030D-6E8A-4147-A177-3AD203B41FA5}">
                      <a16:colId xmlns:a16="http://schemas.microsoft.com/office/drawing/2014/main" val="3185254308"/>
                    </a:ext>
                  </a:extLst>
                </a:gridCol>
                <a:gridCol w="329184">
                  <a:extLst>
                    <a:ext uri="{9D8B030D-6E8A-4147-A177-3AD203B41FA5}">
                      <a16:colId xmlns:a16="http://schemas.microsoft.com/office/drawing/2014/main" val="3095491244"/>
                    </a:ext>
                  </a:extLst>
                </a:gridCol>
                <a:gridCol w="329184">
                  <a:extLst>
                    <a:ext uri="{9D8B030D-6E8A-4147-A177-3AD203B41FA5}">
                      <a16:colId xmlns:a16="http://schemas.microsoft.com/office/drawing/2014/main" val="426436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586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- 2025-03-10 17:01:12</a:t>
                      </a:r>
                      <a:r>
                        <a:rPr kumimoji="0" lang="en-US" sz="1000" b="0" i="0" u="none" strike="noStrike" kern="1200" cap="none" spc="0" normalizeH="0" baseline="0" noProof="0">
                          <a:ln>
                            <a:noFill/>
                          </a:ln>
                          <a:solidFill>
                            <a:prstClr val="black"/>
                          </a:solidFill>
                          <a:effectLst/>
                          <a:uLnTx/>
                          <a:uFillTx/>
                          <a:latin typeface="Calibri"/>
                          <a:ea typeface="+mn-ea"/>
                          <a:cs typeface="+mn-cs"/>
                        </a:rPr>
                        <a:t>
 Check out all the fun we had at FICOH's first-ever Make A Difference Awards ceremony to celebrate #EmployeeAppreciationDay! We honored four amazing associates who went above and beyond, embodying our core values and inspiring others to do the same. Afterwards, we treated everyone to a delicious lunch from Kalapawai Hawaii and some sweet treats from The Cookie Corner!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https://quintly-eu-image-storage.s3.amazonaws.com/17ae3836335657ff0a83f20c7d11e5e8/48696f9cee8cc2fd563c18dfb944a55f.jpg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31828121"/>
                  </a:ext>
                </a:extLst>
              </a:tr>
            </a:tbl>
          </a:graphicData>
        </a:graphic>
      </p:graphicFrame>
      <p:sp>
        <p:nvSpPr>
          <p:cNvPr id="4" name="Text Placeholder 3">
            <a:extLst>
              <a:ext uri="{FF2B5EF4-FFF2-40B4-BE49-F238E27FC236}">
                <a16:creationId xmlns:a16="http://schemas.microsoft.com/office/drawing/2014/main" id="{80F276EC-1052-4D2A-BF33-6D9AFE68C98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828153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EA3F4-32AC-4E46-B6D8-0CBE7C3195AF}"/>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5B28197-6808-4876-A0CF-AF8658571A50}"/>
              </a:ext>
            </a:extLst>
          </p:cNvPr>
          <p:cNvGraphicFramePr>
            <a:graphicFrameLocks noGrp="1"/>
          </p:cNvGraphicFramePr>
          <p:nvPr>
            <p:ph type="tbl" sz="quarter" idx="13"/>
            <p:extLst>
              <p:ext uri="{D42A27DB-BD31-4B8C-83A1-F6EECF244321}">
                <p14:modId xmlns:p14="http://schemas.microsoft.com/office/powerpoint/2010/main" val="3335478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94832837"/>
                    </a:ext>
                  </a:extLst>
                </a:gridCol>
                <a:gridCol w="1316737">
                  <a:extLst>
                    <a:ext uri="{9D8B030D-6E8A-4147-A177-3AD203B41FA5}">
                      <a16:colId xmlns:a16="http://schemas.microsoft.com/office/drawing/2014/main" val="2804824275"/>
                    </a:ext>
                  </a:extLst>
                </a:gridCol>
                <a:gridCol w="329184">
                  <a:extLst>
                    <a:ext uri="{9D8B030D-6E8A-4147-A177-3AD203B41FA5}">
                      <a16:colId xmlns:a16="http://schemas.microsoft.com/office/drawing/2014/main" val="1321535206"/>
                    </a:ext>
                  </a:extLst>
                </a:gridCol>
                <a:gridCol w="329184">
                  <a:extLst>
                    <a:ext uri="{9D8B030D-6E8A-4147-A177-3AD203B41FA5}">
                      <a16:colId xmlns:a16="http://schemas.microsoft.com/office/drawing/2014/main" val="2663772637"/>
                    </a:ext>
                  </a:extLst>
                </a:gridCol>
                <a:gridCol w="329184">
                  <a:extLst>
                    <a:ext uri="{9D8B030D-6E8A-4147-A177-3AD203B41FA5}">
                      <a16:colId xmlns:a16="http://schemas.microsoft.com/office/drawing/2014/main" val="3438051361"/>
                    </a:ext>
                  </a:extLst>
                </a:gridCol>
                <a:gridCol w="329184">
                  <a:extLst>
                    <a:ext uri="{9D8B030D-6E8A-4147-A177-3AD203B41FA5}">
                      <a16:colId xmlns:a16="http://schemas.microsoft.com/office/drawing/2014/main" val="3474149206"/>
                    </a:ext>
                  </a:extLst>
                </a:gridCol>
                <a:gridCol w="329184">
                  <a:extLst>
                    <a:ext uri="{9D8B030D-6E8A-4147-A177-3AD203B41FA5}">
                      <a16:colId xmlns:a16="http://schemas.microsoft.com/office/drawing/2014/main" val="4282570494"/>
                    </a:ext>
                  </a:extLst>
                </a:gridCol>
                <a:gridCol w="329184">
                  <a:extLst>
                    <a:ext uri="{9D8B030D-6E8A-4147-A177-3AD203B41FA5}">
                      <a16:colId xmlns:a16="http://schemas.microsoft.com/office/drawing/2014/main" val="2122699654"/>
                    </a:ext>
                  </a:extLst>
                </a:gridCol>
                <a:gridCol w="329184">
                  <a:extLst>
                    <a:ext uri="{9D8B030D-6E8A-4147-A177-3AD203B41FA5}">
                      <a16:colId xmlns:a16="http://schemas.microsoft.com/office/drawing/2014/main" val="3941178783"/>
                    </a:ext>
                  </a:extLst>
                </a:gridCol>
                <a:gridCol w="329184">
                  <a:extLst>
                    <a:ext uri="{9D8B030D-6E8A-4147-A177-3AD203B41FA5}">
                      <a16:colId xmlns:a16="http://schemas.microsoft.com/office/drawing/2014/main" val="3892463789"/>
                    </a:ext>
                  </a:extLst>
                </a:gridCol>
                <a:gridCol w="329184">
                  <a:extLst>
                    <a:ext uri="{9D8B030D-6E8A-4147-A177-3AD203B41FA5}">
                      <a16:colId xmlns:a16="http://schemas.microsoft.com/office/drawing/2014/main" val="4118733586"/>
                    </a:ext>
                  </a:extLst>
                </a:gridCol>
                <a:gridCol w="329184">
                  <a:extLst>
                    <a:ext uri="{9D8B030D-6E8A-4147-A177-3AD203B41FA5}">
                      <a16:colId xmlns:a16="http://schemas.microsoft.com/office/drawing/2014/main" val="1719223637"/>
                    </a:ext>
                  </a:extLst>
                </a:gridCol>
                <a:gridCol w="329184">
                  <a:extLst>
                    <a:ext uri="{9D8B030D-6E8A-4147-A177-3AD203B41FA5}">
                      <a16:colId xmlns:a16="http://schemas.microsoft.com/office/drawing/2014/main" val="2518775319"/>
                    </a:ext>
                  </a:extLst>
                </a:gridCol>
                <a:gridCol w="329184">
                  <a:extLst>
                    <a:ext uri="{9D8B030D-6E8A-4147-A177-3AD203B41FA5}">
                      <a16:colId xmlns:a16="http://schemas.microsoft.com/office/drawing/2014/main" val="2821879272"/>
                    </a:ext>
                  </a:extLst>
                </a:gridCol>
                <a:gridCol w="329184">
                  <a:extLst>
                    <a:ext uri="{9D8B030D-6E8A-4147-A177-3AD203B41FA5}">
                      <a16:colId xmlns:a16="http://schemas.microsoft.com/office/drawing/2014/main" val="238910002"/>
                    </a:ext>
                  </a:extLst>
                </a:gridCol>
                <a:gridCol w="329184">
                  <a:extLst>
                    <a:ext uri="{9D8B030D-6E8A-4147-A177-3AD203B41FA5}">
                      <a16:colId xmlns:a16="http://schemas.microsoft.com/office/drawing/2014/main" val="1502906287"/>
                    </a:ext>
                  </a:extLst>
                </a:gridCol>
                <a:gridCol w="329184">
                  <a:extLst>
                    <a:ext uri="{9D8B030D-6E8A-4147-A177-3AD203B41FA5}">
                      <a16:colId xmlns:a16="http://schemas.microsoft.com/office/drawing/2014/main" val="3902439017"/>
                    </a:ext>
                  </a:extLst>
                </a:gridCol>
                <a:gridCol w="329184">
                  <a:extLst>
                    <a:ext uri="{9D8B030D-6E8A-4147-A177-3AD203B41FA5}">
                      <a16:colId xmlns:a16="http://schemas.microsoft.com/office/drawing/2014/main" val="2032439184"/>
                    </a:ext>
                  </a:extLst>
                </a:gridCol>
                <a:gridCol w="329184">
                  <a:extLst>
                    <a:ext uri="{9D8B030D-6E8A-4147-A177-3AD203B41FA5}">
                      <a16:colId xmlns:a16="http://schemas.microsoft.com/office/drawing/2014/main" val="176079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857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- 2025-03-27 17:00:04</a:t>
                      </a:r>
                      <a:r>
                        <a:rPr kumimoji="0" lang="en-US" sz="1000" b="0" i="0" u="none" strike="noStrike" kern="1200" cap="none" spc="0" normalizeH="0" baseline="0" noProof="0">
                          <a:ln>
                            <a:noFill/>
                          </a:ln>
                          <a:solidFill>
                            <a:prstClr val="black"/>
                          </a:solidFill>
                          <a:effectLst/>
                          <a:uLnTx/>
                          <a:uFillTx/>
                          <a:latin typeface="Calibri"/>
                          <a:ea typeface="+mn-ea"/>
                          <a:cs typeface="+mn-cs"/>
                        </a:rPr>
                        <a:t>
 FICOH’s inclusion team recently hosted a lunchtime Kanikapila, where associates came together to sing and make music. We explored the history of the ukulele and its influence on Hawaiian music before diving into a mix of both classic and contemporary songs. Mahalo nui to Lisa E. and Brittany N. for sharing their musical talents with us! The event was a wonderful opportunity to connect with one another and have some good old fashion fun. #TeamFICOH #Kanikapila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https://quintly-eu-image-storage.s3.amazonaws.com/17ae3836335657ff0a83f20c7d11e5e8/aeda980512dc24a23f14ac57a41adc62.jpg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16005243"/>
                  </a:ext>
                </a:extLst>
              </a:tr>
            </a:tbl>
          </a:graphicData>
        </a:graphic>
      </p:graphicFrame>
      <p:sp>
        <p:nvSpPr>
          <p:cNvPr id="4" name="Text Placeholder 3">
            <a:extLst>
              <a:ext uri="{FF2B5EF4-FFF2-40B4-BE49-F238E27FC236}">
                <a16:creationId xmlns:a16="http://schemas.microsoft.com/office/drawing/2014/main" id="{E31A4B68-55BA-4C65-9431-ADCE21FA054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825018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35106-A726-46ED-989F-D3B89F0AF2E9}"/>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EDDCF33-F3D3-486A-9F7B-A74A19AE2A0C}"/>
              </a:ext>
            </a:extLst>
          </p:cNvPr>
          <p:cNvGraphicFramePr>
            <a:graphicFrameLocks noGrp="1"/>
          </p:cNvGraphicFramePr>
          <p:nvPr>
            <p:ph type="tbl" sz="quarter" idx="13"/>
            <p:extLst>
              <p:ext uri="{D42A27DB-BD31-4B8C-83A1-F6EECF244321}">
                <p14:modId xmlns:p14="http://schemas.microsoft.com/office/powerpoint/2010/main" val="405790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07164546"/>
                    </a:ext>
                  </a:extLst>
                </a:gridCol>
                <a:gridCol w="1316737">
                  <a:extLst>
                    <a:ext uri="{9D8B030D-6E8A-4147-A177-3AD203B41FA5}">
                      <a16:colId xmlns:a16="http://schemas.microsoft.com/office/drawing/2014/main" val="896256836"/>
                    </a:ext>
                  </a:extLst>
                </a:gridCol>
                <a:gridCol w="329184">
                  <a:extLst>
                    <a:ext uri="{9D8B030D-6E8A-4147-A177-3AD203B41FA5}">
                      <a16:colId xmlns:a16="http://schemas.microsoft.com/office/drawing/2014/main" val="4233650996"/>
                    </a:ext>
                  </a:extLst>
                </a:gridCol>
                <a:gridCol w="329184">
                  <a:extLst>
                    <a:ext uri="{9D8B030D-6E8A-4147-A177-3AD203B41FA5}">
                      <a16:colId xmlns:a16="http://schemas.microsoft.com/office/drawing/2014/main" val="4286189737"/>
                    </a:ext>
                  </a:extLst>
                </a:gridCol>
                <a:gridCol w="329184">
                  <a:extLst>
                    <a:ext uri="{9D8B030D-6E8A-4147-A177-3AD203B41FA5}">
                      <a16:colId xmlns:a16="http://schemas.microsoft.com/office/drawing/2014/main" val="3238956530"/>
                    </a:ext>
                  </a:extLst>
                </a:gridCol>
                <a:gridCol w="329184">
                  <a:extLst>
                    <a:ext uri="{9D8B030D-6E8A-4147-A177-3AD203B41FA5}">
                      <a16:colId xmlns:a16="http://schemas.microsoft.com/office/drawing/2014/main" val="1836513603"/>
                    </a:ext>
                  </a:extLst>
                </a:gridCol>
                <a:gridCol w="329184">
                  <a:extLst>
                    <a:ext uri="{9D8B030D-6E8A-4147-A177-3AD203B41FA5}">
                      <a16:colId xmlns:a16="http://schemas.microsoft.com/office/drawing/2014/main" val="3071897414"/>
                    </a:ext>
                  </a:extLst>
                </a:gridCol>
                <a:gridCol w="329184">
                  <a:extLst>
                    <a:ext uri="{9D8B030D-6E8A-4147-A177-3AD203B41FA5}">
                      <a16:colId xmlns:a16="http://schemas.microsoft.com/office/drawing/2014/main" val="577743782"/>
                    </a:ext>
                  </a:extLst>
                </a:gridCol>
                <a:gridCol w="329184">
                  <a:extLst>
                    <a:ext uri="{9D8B030D-6E8A-4147-A177-3AD203B41FA5}">
                      <a16:colId xmlns:a16="http://schemas.microsoft.com/office/drawing/2014/main" val="1599576142"/>
                    </a:ext>
                  </a:extLst>
                </a:gridCol>
                <a:gridCol w="329184">
                  <a:extLst>
                    <a:ext uri="{9D8B030D-6E8A-4147-A177-3AD203B41FA5}">
                      <a16:colId xmlns:a16="http://schemas.microsoft.com/office/drawing/2014/main" val="1942130750"/>
                    </a:ext>
                  </a:extLst>
                </a:gridCol>
                <a:gridCol w="329184">
                  <a:extLst>
                    <a:ext uri="{9D8B030D-6E8A-4147-A177-3AD203B41FA5}">
                      <a16:colId xmlns:a16="http://schemas.microsoft.com/office/drawing/2014/main" val="4015438365"/>
                    </a:ext>
                  </a:extLst>
                </a:gridCol>
                <a:gridCol w="329184">
                  <a:extLst>
                    <a:ext uri="{9D8B030D-6E8A-4147-A177-3AD203B41FA5}">
                      <a16:colId xmlns:a16="http://schemas.microsoft.com/office/drawing/2014/main" val="2611378415"/>
                    </a:ext>
                  </a:extLst>
                </a:gridCol>
                <a:gridCol w="329184">
                  <a:extLst>
                    <a:ext uri="{9D8B030D-6E8A-4147-A177-3AD203B41FA5}">
                      <a16:colId xmlns:a16="http://schemas.microsoft.com/office/drawing/2014/main" val="1697894777"/>
                    </a:ext>
                  </a:extLst>
                </a:gridCol>
                <a:gridCol w="329184">
                  <a:extLst>
                    <a:ext uri="{9D8B030D-6E8A-4147-A177-3AD203B41FA5}">
                      <a16:colId xmlns:a16="http://schemas.microsoft.com/office/drawing/2014/main" val="1542275103"/>
                    </a:ext>
                  </a:extLst>
                </a:gridCol>
                <a:gridCol w="329184">
                  <a:extLst>
                    <a:ext uri="{9D8B030D-6E8A-4147-A177-3AD203B41FA5}">
                      <a16:colId xmlns:a16="http://schemas.microsoft.com/office/drawing/2014/main" val="3244115346"/>
                    </a:ext>
                  </a:extLst>
                </a:gridCol>
                <a:gridCol w="329184">
                  <a:extLst>
                    <a:ext uri="{9D8B030D-6E8A-4147-A177-3AD203B41FA5}">
                      <a16:colId xmlns:a16="http://schemas.microsoft.com/office/drawing/2014/main" val="1070644303"/>
                    </a:ext>
                  </a:extLst>
                </a:gridCol>
                <a:gridCol w="329184">
                  <a:extLst>
                    <a:ext uri="{9D8B030D-6E8A-4147-A177-3AD203B41FA5}">
                      <a16:colId xmlns:a16="http://schemas.microsoft.com/office/drawing/2014/main" val="3205043334"/>
                    </a:ext>
                  </a:extLst>
                </a:gridCol>
                <a:gridCol w="329184">
                  <a:extLst>
                    <a:ext uri="{9D8B030D-6E8A-4147-A177-3AD203B41FA5}">
                      <a16:colId xmlns:a16="http://schemas.microsoft.com/office/drawing/2014/main" val="3889400003"/>
                    </a:ext>
                  </a:extLst>
                </a:gridCol>
                <a:gridCol w="329184">
                  <a:extLst>
                    <a:ext uri="{9D8B030D-6E8A-4147-A177-3AD203B41FA5}">
                      <a16:colId xmlns:a16="http://schemas.microsoft.com/office/drawing/2014/main" val="41717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1039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- 2025-03-18 17:00:26</a:t>
                      </a:r>
                      <a:r>
                        <a:rPr kumimoji="0" lang="en-US" sz="1000" b="0" i="0" u="none" strike="noStrike" kern="1200" cap="none" spc="0" normalizeH="0" baseline="0" noProof="0">
                          <a:ln>
                            <a:noFill/>
                          </a:ln>
                          <a:solidFill>
                            <a:prstClr val="black"/>
                          </a:solidFill>
                          <a:effectLst/>
                          <a:uLnTx/>
                          <a:uFillTx/>
                          <a:latin typeface="Calibri"/>
                          <a:ea typeface="+mn-ea"/>
                          <a:cs typeface="+mn-cs"/>
                        </a:rPr>
                        <a:t>
 Fun Fact: A brisk, midday walk can reduce anxiety, boost your mood, and improve cognitive function. Last week, associates at our Honolulu and West Oahu offices stepped away from their desks to enjoy some sunshine and get moving! A big mahalo to our Wellness Ambassadors Committee for planning this healthy outing.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https://quintly-eu-image-storage.s3.amazonaws.com/17ae3836335657ff0a83f20c7d11e5e8/ff162888abfb189c44c468a49ac88430.jpg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08608645"/>
                  </a:ext>
                </a:extLst>
              </a:tr>
            </a:tbl>
          </a:graphicData>
        </a:graphic>
      </p:graphicFrame>
      <p:sp>
        <p:nvSpPr>
          <p:cNvPr id="4" name="Text Placeholder 3">
            <a:extLst>
              <a:ext uri="{FF2B5EF4-FFF2-40B4-BE49-F238E27FC236}">
                <a16:creationId xmlns:a16="http://schemas.microsoft.com/office/drawing/2014/main" id="{CE07AABE-5B09-42A9-8CCB-DC67E777719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246620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4C8E7-9252-445F-B4AA-682C18E5860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C3C5D0C-93B5-4E17-9D48-340FFA8E02DF}"/>
              </a:ext>
            </a:extLst>
          </p:cNvPr>
          <p:cNvGraphicFramePr>
            <a:graphicFrameLocks noGrp="1"/>
          </p:cNvGraphicFramePr>
          <p:nvPr>
            <p:ph type="tbl" sz="quarter" idx="13"/>
            <p:extLst>
              <p:ext uri="{D42A27DB-BD31-4B8C-83A1-F6EECF244321}">
                <p14:modId xmlns:p14="http://schemas.microsoft.com/office/powerpoint/2010/main" val="3691598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36527967"/>
                    </a:ext>
                  </a:extLst>
                </a:gridCol>
                <a:gridCol w="576072">
                  <a:extLst>
                    <a:ext uri="{9D8B030D-6E8A-4147-A177-3AD203B41FA5}">
                      <a16:colId xmlns:a16="http://schemas.microsoft.com/office/drawing/2014/main" val="942311228"/>
                    </a:ext>
                  </a:extLst>
                </a:gridCol>
                <a:gridCol w="576072">
                  <a:extLst>
                    <a:ext uri="{9D8B030D-6E8A-4147-A177-3AD203B41FA5}">
                      <a16:colId xmlns:a16="http://schemas.microsoft.com/office/drawing/2014/main" val="2414310273"/>
                    </a:ext>
                  </a:extLst>
                </a:gridCol>
                <a:gridCol w="576072">
                  <a:extLst>
                    <a:ext uri="{9D8B030D-6E8A-4147-A177-3AD203B41FA5}">
                      <a16:colId xmlns:a16="http://schemas.microsoft.com/office/drawing/2014/main" val="213827881"/>
                    </a:ext>
                  </a:extLst>
                </a:gridCol>
                <a:gridCol w="576072">
                  <a:extLst>
                    <a:ext uri="{9D8B030D-6E8A-4147-A177-3AD203B41FA5}">
                      <a16:colId xmlns:a16="http://schemas.microsoft.com/office/drawing/2014/main" val="3513183710"/>
                    </a:ext>
                  </a:extLst>
                </a:gridCol>
                <a:gridCol w="576072">
                  <a:extLst>
                    <a:ext uri="{9D8B030D-6E8A-4147-A177-3AD203B41FA5}">
                      <a16:colId xmlns:a16="http://schemas.microsoft.com/office/drawing/2014/main" val="1588503096"/>
                    </a:ext>
                  </a:extLst>
                </a:gridCol>
                <a:gridCol w="576072">
                  <a:extLst>
                    <a:ext uri="{9D8B030D-6E8A-4147-A177-3AD203B41FA5}">
                      <a16:colId xmlns:a16="http://schemas.microsoft.com/office/drawing/2014/main" val="3169334593"/>
                    </a:ext>
                  </a:extLst>
                </a:gridCol>
                <a:gridCol w="576072">
                  <a:extLst>
                    <a:ext uri="{9D8B030D-6E8A-4147-A177-3AD203B41FA5}">
                      <a16:colId xmlns:a16="http://schemas.microsoft.com/office/drawing/2014/main" val="3126694509"/>
                    </a:ext>
                  </a:extLst>
                </a:gridCol>
                <a:gridCol w="576072">
                  <a:extLst>
                    <a:ext uri="{9D8B030D-6E8A-4147-A177-3AD203B41FA5}">
                      <a16:colId xmlns:a16="http://schemas.microsoft.com/office/drawing/2014/main" val="3097637039"/>
                    </a:ext>
                  </a:extLst>
                </a:gridCol>
                <a:gridCol w="576072">
                  <a:extLst>
                    <a:ext uri="{9D8B030D-6E8A-4147-A177-3AD203B41FA5}">
                      <a16:colId xmlns:a16="http://schemas.microsoft.com/office/drawing/2014/main" val="902143731"/>
                    </a:ext>
                  </a:extLst>
                </a:gridCol>
                <a:gridCol w="576072">
                  <a:extLst>
                    <a:ext uri="{9D8B030D-6E8A-4147-A177-3AD203B41FA5}">
                      <a16:colId xmlns:a16="http://schemas.microsoft.com/office/drawing/2014/main" val="428391337"/>
                    </a:ext>
                  </a:extLst>
                </a:gridCol>
                <a:gridCol w="576072">
                  <a:extLst>
                    <a:ext uri="{9D8B030D-6E8A-4147-A177-3AD203B41FA5}">
                      <a16:colId xmlns:a16="http://schemas.microsoft.com/office/drawing/2014/main" val="4047414137"/>
                    </a:ext>
                  </a:extLst>
                </a:gridCol>
                <a:gridCol w="576072">
                  <a:extLst>
                    <a:ext uri="{9D8B030D-6E8A-4147-A177-3AD203B41FA5}">
                      <a16:colId xmlns:a16="http://schemas.microsoft.com/office/drawing/2014/main" val="25205632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85130459"/>
                  </a:ext>
                </a:extLst>
              </a:tr>
              <a:tr h="370840">
                <a:tc>
                  <a:txBody>
                    <a:bodyPr/>
                    <a:lstStyle/>
                    <a:p>
                      <a:r>
                        <a:rPr lang="en-US" sz="1000"/>
                        <a:t>1171</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0.0142 %</a:t>
                      </a:r>
                    </a:p>
                  </a:txBody>
                  <a:tcPr/>
                </a:tc>
                <a:tc>
                  <a:txBody>
                    <a:bodyPr/>
                    <a:lstStyle/>
                    <a:p>
                      <a:r>
                        <a:rPr lang="en-US" sz="1000"/>
                        <a:t>0.0 %</a:t>
                      </a:r>
                    </a:p>
                  </a:txBody>
                  <a:tcPr/>
                </a:tc>
                <a:extLst>
                  <a:ext uri="{0D108BD9-81ED-4DB2-BD59-A6C34878D82A}">
                    <a16:rowId xmlns:a16="http://schemas.microsoft.com/office/drawing/2014/main" val="394324883"/>
                  </a:ext>
                </a:extLst>
              </a:tr>
            </a:tbl>
          </a:graphicData>
        </a:graphic>
      </p:graphicFrame>
      <p:sp>
        <p:nvSpPr>
          <p:cNvPr id="4" name="Text Placeholder 3">
            <a:extLst>
              <a:ext uri="{FF2B5EF4-FFF2-40B4-BE49-F238E27FC236}">
                <a16:creationId xmlns:a16="http://schemas.microsoft.com/office/drawing/2014/main" id="{14DD4F1F-8E17-4CA3-8B4D-49D957F396E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625234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75E2C-3B88-452D-A4C1-E5DB91AA4CC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C40ADDD-4C29-4C09-9A18-A88B7159C4C0}"/>
              </a:ext>
            </a:extLst>
          </p:cNvPr>
          <p:cNvGraphicFramePr>
            <a:graphicFrameLocks noGrp="1"/>
          </p:cNvGraphicFramePr>
          <p:nvPr>
            <p:ph type="chart" sz="quarter" idx="13"/>
            <p:extLst>
              <p:ext uri="{D42A27DB-BD31-4B8C-83A1-F6EECF244321}">
                <p14:modId xmlns:p14="http://schemas.microsoft.com/office/powerpoint/2010/main" val="3319846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0CBE60-E619-4D4D-B154-F3549E2C68C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20D3310-A5D5-4168-BFA3-4897C085C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347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A73B4-B0AE-438F-8ADB-393476768045}"/>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02A5605-785D-41AD-8ABA-8E41EA2D131E}"/>
              </a:ext>
            </a:extLst>
          </p:cNvPr>
          <p:cNvGraphicFramePr>
            <a:graphicFrameLocks noGrp="1"/>
          </p:cNvGraphicFramePr>
          <p:nvPr>
            <p:ph type="chart" sz="quarter" idx="13"/>
            <p:extLst>
              <p:ext uri="{D42A27DB-BD31-4B8C-83A1-F6EECF244321}">
                <p14:modId xmlns:p14="http://schemas.microsoft.com/office/powerpoint/2010/main" val="3458865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E7137-A7AF-4A0B-9DDC-4045DDC6682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C73CC72-0A37-4E89-8005-3BA9DB68E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455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648DC-4F07-4081-9433-21EF6029F80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6FC3EB06-3BA9-47F9-A86C-AF917AEEBFD6}"/>
              </a:ext>
            </a:extLst>
          </p:cNvPr>
          <p:cNvGraphicFramePr>
            <a:graphicFrameLocks noGrp="1"/>
          </p:cNvGraphicFramePr>
          <p:nvPr>
            <p:ph type="chart" sz="quarter" idx="13"/>
            <p:extLst>
              <p:ext uri="{D42A27DB-BD31-4B8C-83A1-F6EECF244321}">
                <p14:modId xmlns:p14="http://schemas.microsoft.com/office/powerpoint/2010/main" val="1843695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9D51A-F7F3-42B5-BA62-AB13E7592E9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4DE2A38-C216-461A-8C33-6D858F674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559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4515-1168-4D67-8A4F-39912A23456B}"/>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6422BA6-AEEF-49AD-AA0A-ADF47CA52E15}"/>
              </a:ext>
            </a:extLst>
          </p:cNvPr>
          <p:cNvGraphicFramePr>
            <a:graphicFrameLocks noGrp="1"/>
          </p:cNvGraphicFramePr>
          <p:nvPr>
            <p:ph type="tbl" sz="quarter" idx="13"/>
            <p:extLst>
              <p:ext uri="{D42A27DB-BD31-4B8C-83A1-F6EECF244321}">
                <p14:modId xmlns:p14="http://schemas.microsoft.com/office/powerpoint/2010/main" val="1194286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9343450"/>
                    </a:ext>
                  </a:extLst>
                </a:gridCol>
                <a:gridCol w="1152144">
                  <a:extLst>
                    <a:ext uri="{9D8B030D-6E8A-4147-A177-3AD203B41FA5}">
                      <a16:colId xmlns:a16="http://schemas.microsoft.com/office/drawing/2014/main" val="700361254"/>
                    </a:ext>
                  </a:extLst>
                </a:gridCol>
                <a:gridCol w="1152144">
                  <a:extLst>
                    <a:ext uri="{9D8B030D-6E8A-4147-A177-3AD203B41FA5}">
                      <a16:colId xmlns:a16="http://schemas.microsoft.com/office/drawing/2014/main" val="2912356902"/>
                    </a:ext>
                  </a:extLst>
                </a:gridCol>
                <a:gridCol w="1152144">
                  <a:extLst>
                    <a:ext uri="{9D8B030D-6E8A-4147-A177-3AD203B41FA5}">
                      <a16:colId xmlns:a16="http://schemas.microsoft.com/office/drawing/2014/main" val="1065671934"/>
                    </a:ext>
                  </a:extLst>
                </a:gridCol>
                <a:gridCol w="1152144">
                  <a:extLst>
                    <a:ext uri="{9D8B030D-6E8A-4147-A177-3AD203B41FA5}">
                      <a16:colId xmlns:a16="http://schemas.microsoft.com/office/drawing/2014/main" val="2620328815"/>
                    </a:ext>
                  </a:extLst>
                </a:gridCol>
                <a:gridCol w="1152144">
                  <a:extLst>
                    <a:ext uri="{9D8B030D-6E8A-4147-A177-3AD203B41FA5}">
                      <a16:colId xmlns:a16="http://schemas.microsoft.com/office/drawing/2014/main" val="1419576071"/>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76343300"/>
                  </a:ext>
                </a:extLst>
              </a:tr>
              <a:tr h="370840">
                <a:tc>
                  <a:txBody>
                    <a:bodyPr/>
                    <a:lstStyle/>
                    <a:p>
                      <a:r>
                        <a:rPr lang="en-US" sz="1000" b="1"/>
                        <a:t>@FirstInsHI - 2025-03-21 16:28:07</a:t>
                      </a:r>
                      <a:r>
                        <a:rPr lang="en-US" sz="1000"/>
                        <a:t>
 To honor #WomensHistoryMonth, our associates are celebrating the iconic songs and artists who’ve influenced music history and our lives. Keep swiping to jam out! 🎸🎤🎵 #TeamFICOH #WomenofMusicHistory https://t.co/t12U7gEmwq</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0.0854 %</a:t>
                      </a:r>
                    </a:p>
                  </a:txBody>
                  <a:tcPr/>
                </a:tc>
                <a:extLst>
                  <a:ext uri="{0D108BD9-81ED-4DB2-BD59-A6C34878D82A}">
                    <a16:rowId xmlns:a16="http://schemas.microsoft.com/office/drawing/2014/main" val="2625135140"/>
                  </a:ext>
                </a:extLst>
              </a:tr>
              <a:tr h="370840">
                <a:tc>
                  <a:txBody>
                    <a:bodyPr/>
                    <a:lstStyle/>
                    <a:p>
                      <a:r>
                        <a:rPr lang="en-US" sz="1000" b="1"/>
                        <a:t>@FirstInsHI - 2025-03-11 21:08:00</a:t>
                      </a:r>
                      <a:r>
                        <a:rPr lang="en-US" sz="1000"/>
                        <a:t>
 Last Saturday, our associates, friends, and family came together to volunteer at Ka Papa Loʻi o Kānewai on the @uhmanoanews campus. Mahalo to everyone, including our friends from @IBOUHM, for joining us as we mālama our community. https://t.co/yI66mMKl4j</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419977308"/>
                  </a:ext>
                </a:extLst>
              </a:tr>
              <a:tr h="370840">
                <a:tc>
                  <a:txBody>
                    <a:bodyPr/>
                    <a:lstStyle/>
                    <a:p>
                      <a:r>
                        <a:rPr lang="en-US" sz="1000" b="1"/>
                        <a:t>@FirstInsHI - 2025-03-18 12:35:37</a:t>
                      </a:r>
                      <a:r>
                        <a:rPr lang="en-US" sz="1000"/>
                        <a:t>
 Fun Fact: A brisk, midday walk can reduce anxiety, boost your mood, and improve cognitive function. Last week, associates at our Honolulu and West Oahu offices stepped away from their desks to enjoy some sunshine and get moving! #TeamFICOH https://t.co/7oj2VCmQkv</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071527891"/>
                  </a:ext>
                </a:extLst>
              </a:tr>
            </a:tbl>
          </a:graphicData>
        </a:graphic>
      </p:graphicFrame>
      <p:sp>
        <p:nvSpPr>
          <p:cNvPr id="4" name="Text Placeholder 3">
            <a:extLst>
              <a:ext uri="{FF2B5EF4-FFF2-40B4-BE49-F238E27FC236}">
                <a16:creationId xmlns:a16="http://schemas.microsoft.com/office/drawing/2014/main" id="{6A6721D5-5077-436E-9B50-26DC24D1585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884222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CA5F-B349-4B28-AA87-3D4B0EE50409}"/>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E0AA9C4-18C1-4A28-B226-A61EC48210D8}"/>
              </a:ext>
            </a:extLst>
          </p:cNvPr>
          <p:cNvGraphicFramePr>
            <a:graphicFrameLocks noGrp="1"/>
          </p:cNvGraphicFramePr>
          <p:nvPr>
            <p:ph type="tbl" sz="quarter" idx="13"/>
            <p:extLst>
              <p:ext uri="{D42A27DB-BD31-4B8C-83A1-F6EECF244321}">
                <p14:modId xmlns:p14="http://schemas.microsoft.com/office/powerpoint/2010/main" val="267016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54797560"/>
                    </a:ext>
                  </a:extLst>
                </a:gridCol>
                <a:gridCol w="576072">
                  <a:extLst>
                    <a:ext uri="{9D8B030D-6E8A-4147-A177-3AD203B41FA5}">
                      <a16:colId xmlns:a16="http://schemas.microsoft.com/office/drawing/2014/main" val="1592977698"/>
                    </a:ext>
                  </a:extLst>
                </a:gridCol>
                <a:gridCol w="576072">
                  <a:extLst>
                    <a:ext uri="{9D8B030D-6E8A-4147-A177-3AD203B41FA5}">
                      <a16:colId xmlns:a16="http://schemas.microsoft.com/office/drawing/2014/main" val="3534834503"/>
                    </a:ext>
                  </a:extLst>
                </a:gridCol>
                <a:gridCol w="576072">
                  <a:extLst>
                    <a:ext uri="{9D8B030D-6E8A-4147-A177-3AD203B41FA5}">
                      <a16:colId xmlns:a16="http://schemas.microsoft.com/office/drawing/2014/main" val="3121890185"/>
                    </a:ext>
                  </a:extLst>
                </a:gridCol>
                <a:gridCol w="576072">
                  <a:extLst>
                    <a:ext uri="{9D8B030D-6E8A-4147-A177-3AD203B41FA5}">
                      <a16:colId xmlns:a16="http://schemas.microsoft.com/office/drawing/2014/main" val="965706030"/>
                    </a:ext>
                  </a:extLst>
                </a:gridCol>
                <a:gridCol w="576072">
                  <a:extLst>
                    <a:ext uri="{9D8B030D-6E8A-4147-A177-3AD203B41FA5}">
                      <a16:colId xmlns:a16="http://schemas.microsoft.com/office/drawing/2014/main" val="1947979446"/>
                    </a:ext>
                  </a:extLst>
                </a:gridCol>
                <a:gridCol w="576072">
                  <a:extLst>
                    <a:ext uri="{9D8B030D-6E8A-4147-A177-3AD203B41FA5}">
                      <a16:colId xmlns:a16="http://schemas.microsoft.com/office/drawing/2014/main" val="1119844188"/>
                    </a:ext>
                  </a:extLst>
                </a:gridCol>
                <a:gridCol w="576072">
                  <a:extLst>
                    <a:ext uri="{9D8B030D-6E8A-4147-A177-3AD203B41FA5}">
                      <a16:colId xmlns:a16="http://schemas.microsoft.com/office/drawing/2014/main" val="41162509"/>
                    </a:ext>
                  </a:extLst>
                </a:gridCol>
                <a:gridCol w="576072">
                  <a:extLst>
                    <a:ext uri="{9D8B030D-6E8A-4147-A177-3AD203B41FA5}">
                      <a16:colId xmlns:a16="http://schemas.microsoft.com/office/drawing/2014/main" val="1428722363"/>
                    </a:ext>
                  </a:extLst>
                </a:gridCol>
                <a:gridCol w="576072">
                  <a:extLst>
                    <a:ext uri="{9D8B030D-6E8A-4147-A177-3AD203B41FA5}">
                      <a16:colId xmlns:a16="http://schemas.microsoft.com/office/drawing/2014/main" val="1062675334"/>
                    </a:ext>
                  </a:extLst>
                </a:gridCol>
                <a:gridCol w="576072">
                  <a:extLst>
                    <a:ext uri="{9D8B030D-6E8A-4147-A177-3AD203B41FA5}">
                      <a16:colId xmlns:a16="http://schemas.microsoft.com/office/drawing/2014/main" val="74640006"/>
                    </a:ext>
                  </a:extLst>
                </a:gridCol>
                <a:gridCol w="576072">
                  <a:extLst>
                    <a:ext uri="{9D8B030D-6E8A-4147-A177-3AD203B41FA5}">
                      <a16:colId xmlns:a16="http://schemas.microsoft.com/office/drawing/2014/main" val="1829199697"/>
                    </a:ext>
                  </a:extLst>
                </a:gridCol>
                <a:gridCol w="576072">
                  <a:extLst>
                    <a:ext uri="{9D8B030D-6E8A-4147-A177-3AD203B41FA5}">
                      <a16:colId xmlns:a16="http://schemas.microsoft.com/office/drawing/2014/main" val="3382126413"/>
                    </a:ext>
                  </a:extLst>
                </a:gridCol>
                <a:gridCol w="576072">
                  <a:extLst>
                    <a:ext uri="{9D8B030D-6E8A-4147-A177-3AD203B41FA5}">
                      <a16:colId xmlns:a16="http://schemas.microsoft.com/office/drawing/2014/main" val="219683154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921487709"/>
                  </a:ext>
                </a:extLst>
              </a:tr>
              <a:tr h="370840">
                <a:tc>
                  <a:txBody>
                    <a:bodyPr/>
                    <a:lstStyle/>
                    <a:p>
                      <a:r>
                        <a:rPr lang="en-US" sz="1000"/>
                        <a:t>4804</a:t>
                      </a:r>
                    </a:p>
                  </a:txBody>
                  <a:tcPr/>
                </a:tc>
                <a:tc>
                  <a:txBody>
                    <a:bodyPr/>
                    <a:lstStyle/>
                    <a:p>
                      <a:r>
                        <a:rPr lang="en-US" sz="1000"/>
                        <a:t>41</a:t>
                      </a:r>
                    </a:p>
                  </a:txBody>
                  <a:tcPr/>
                </a:tc>
                <a:tc>
                  <a:txBody>
                    <a:bodyPr/>
                    <a:lstStyle/>
                    <a:p>
                      <a:r>
                        <a:rPr lang="en-US" sz="1000"/>
                        <a:t>8</a:t>
                      </a:r>
                    </a:p>
                  </a:txBody>
                  <a:tcPr/>
                </a:tc>
                <a:tc>
                  <a:txBody>
                    <a:bodyPr/>
                    <a:lstStyle/>
                    <a:p>
                      <a:r>
                        <a:rPr lang="en-US" sz="1000"/>
                        <a:t>236</a:t>
                      </a:r>
                    </a:p>
                  </a:txBody>
                  <a:tcPr/>
                </a:tc>
                <a:tc>
                  <a:txBody>
                    <a:bodyPr/>
                    <a:lstStyle/>
                    <a:p>
                      <a:r>
                        <a:rPr lang="en-US" sz="1000"/>
                        <a:t>29.5</a:t>
                      </a:r>
                    </a:p>
                  </a:txBody>
                  <a:tcPr/>
                </a:tc>
                <a:tc>
                  <a:txBody>
                    <a:bodyPr/>
                    <a:lstStyle/>
                    <a:p>
                      <a:r>
                        <a:rPr lang="en-US" sz="1000"/>
                        <a:t>11</a:t>
                      </a:r>
                    </a:p>
                  </a:txBody>
                  <a:tcPr/>
                </a:tc>
                <a:tc>
                  <a:txBody>
                    <a:bodyPr/>
                    <a:lstStyle/>
                    <a:p>
                      <a:r>
                        <a:rPr lang="en-US" sz="1000"/>
                        <a:t>2</a:t>
                      </a:r>
                    </a:p>
                  </a:txBody>
                  <a:tcPr/>
                </a:tc>
                <a:tc>
                  <a:txBody>
                    <a:bodyPr/>
                    <a:lstStyle/>
                    <a:p>
                      <a:r>
                        <a:rPr lang="en-US" sz="1000"/>
                        <a:t>0.25</a:t>
                      </a:r>
                    </a:p>
                  </a:txBody>
                  <a:tcPr/>
                </a:tc>
                <a:tc>
                  <a:txBody>
                    <a:bodyPr/>
                    <a:lstStyle/>
                    <a:p>
                      <a:r>
                        <a:rPr lang="en-US" sz="1000"/>
                        <a:t>778</a:t>
                      </a:r>
                    </a:p>
                  </a:txBody>
                  <a:tcPr/>
                </a:tc>
                <a:tc>
                  <a:txBody>
                    <a:bodyPr/>
                    <a:lstStyle/>
                    <a:p>
                      <a:r>
                        <a:rPr lang="en-US" sz="1000"/>
                        <a:t>97.25</a:t>
                      </a:r>
                    </a:p>
                  </a:txBody>
                  <a:tcPr/>
                </a:tc>
                <a:tc>
                  <a:txBody>
                    <a:bodyPr/>
                    <a:lstStyle/>
                    <a:p>
                      <a:r>
                        <a:rPr lang="en-US" sz="1000"/>
                        <a:t>5222</a:t>
                      </a:r>
                    </a:p>
                  </a:txBody>
                  <a:tcPr/>
                </a:tc>
                <a:tc>
                  <a:txBody>
                    <a:bodyPr/>
                    <a:lstStyle/>
                    <a:p>
                      <a:r>
                        <a:rPr lang="en-US" sz="1000"/>
                        <a:t>652.75</a:t>
                      </a:r>
                    </a:p>
                  </a:txBody>
                  <a:tcPr/>
                </a:tc>
                <a:tc>
                  <a:txBody>
                    <a:bodyPr/>
                    <a:lstStyle/>
                    <a:p>
                      <a:r>
                        <a:rPr lang="en-US" sz="1000"/>
                        <a:t>18.508609981179 %</a:t>
                      </a:r>
                    </a:p>
                  </a:txBody>
                  <a:tcPr/>
                </a:tc>
                <a:tc>
                  <a:txBody>
                    <a:bodyPr/>
                    <a:lstStyle/>
                    <a:p>
                      <a:r>
                        <a:rPr lang="en-US" sz="1000"/>
                        <a:t>1111</a:t>
                      </a:r>
                    </a:p>
                  </a:txBody>
                  <a:tcPr/>
                </a:tc>
                <a:extLst>
                  <a:ext uri="{0D108BD9-81ED-4DB2-BD59-A6C34878D82A}">
                    <a16:rowId xmlns:a16="http://schemas.microsoft.com/office/drawing/2014/main" val="4129512563"/>
                  </a:ext>
                </a:extLst>
              </a:tr>
            </a:tbl>
          </a:graphicData>
        </a:graphic>
      </p:graphicFrame>
      <p:sp>
        <p:nvSpPr>
          <p:cNvPr id="4" name="Text Placeholder 3">
            <a:extLst>
              <a:ext uri="{FF2B5EF4-FFF2-40B4-BE49-F238E27FC236}">
                <a16:creationId xmlns:a16="http://schemas.microsoft.com/office/drawing/2014/main" id="{A9D77D27-DA5B-4536-ACA3-9FA1BF8100A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187436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7B33F-C56B-4233-9A5E-4B2DCB4A720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59AB2268-9DD4-43C8-BBDB-716F7F29A05E}"/>
              </a:ext>
            </a:extLst>
          </p:cNvPr>
          <p:cNvGraphicFramePr>
            <a:graphicFrameLocks noGrp="1"/>
          </p:cNvGraphicFramePr>
          <p:nvPr>
            <p:ph type="chart" sz="quarter" idx="13"/>
            <p:extLst>
              <p:ext uri="{D42A27DB-BD31-4B8C-83A1-F6EECF244321}">
                <p14:modId xmlns:p14="http://schemas.microsoft.com/office/powerpoint/2010/main" val="4016432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F15C8-FE86-4CB0-BDFA-F87B4BE0BAA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4D97F8-219A-4B32-B5DD-D8C4EACD92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3261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818C5-157F-48E2-A036-1B79FE67ABA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19A8766-E175-4F18-B37C-08859B029216}"/>
              </a:ext>
            </a:extLst>
          </p:cNvPr>
          <p:cNvGraphicFramePr>
            <a:graphicFrameLocks noGrp="1"/>
          </p:cNvGraphicFramePr>
          <p:nvPr>
            <p:ph type="chart" sz="quarter" idx="13"/>
            <p:extLst>
              <p:ext uri="{D42A27DB-BD31-4B8C-83A1-F6EECF244321}">
                <p14:modId xmlns:p14="http://schemas.microsoft.com/office/powerpoint/2010/main" val="1827276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642FD-F828-4270-A0A9-C5FA7D5969A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358390E-0377-4C9A-968F-EB86DA3CE8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9745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CD5CC-B0D6-43F0-AD39-B204C1DB099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E7B33F3-60D8-4F95-A0C5-D8CFAB18E005}"/>
              </a:ext>
            </a:extLst>
          </p:cNvPr>
          <p:cNvGraphicFramePr>
            <a:graphicFrameLocks noGrp="1"/>
          </p:cNvGraphicFramePr>
          <p:nvPr>
            <p:ph type="chart" sz="quarter" idx="13"/>
            <p:extLst>
              <p:ext uri="{D42A27DB-BD31-4B8C-83A1-F6EECF244321}">
                <p14:modId xmlns:p14="http://schemas.microsoft.com/office/powerpoint/2010/main" val="3283135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4279E-6E0E-4D93-99AB-0B0634ECC8A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1C09874-BA7E-4D7C-BB01-BB7D133222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2823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2EAD8-9F19-4F98-A17C-035F49B19389}"/>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0543EDE-2E7C-4AEA-8460-7F67C2CB6D47}"/>
              </a:ext>
            </a:extLst>
          </p:cNvPr>
          <p:cNvGraphicFramePr>
            <a:graphicFrameLocks noGrp="1"/>
          </p:cNvGraphicFramePr>
          <p:nvPr>
            <p:ph type="chart" sz="quarter" idx="13"/>
            <p:extLst>
              <p:ext uri="{D42A27DB-BD31-4B8C-83A1-F6EECF244321}">
                <p14:modId xmlns:p14="http://schemas.microsoft.com/office/powerpoint/2010/main" val="4183538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94DCC6-DBD3-466C-BB0B-31E66F38B34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F9EF0D5-37C8-4A38-896A-C18AE7A31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391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0FA1-06BF-43E6-A6F1-BDD16A75A73A}"/>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59CFC8CC-280F-49DE-98DB-98B19D2B77BB}"/>
              </a:ext>
            </a:extLst>
          </p:cNvPr>
          <p:cNvGraphicFramePr>
            <a:graphicFrameLocks noGrp="1"/>
          </p:cNvGraphicFramePr>
          <p:nvPr>
            <p:ph type="tbl" sz="quarter" idx="13"/>
            <p:extLst>
              <p:ext uri="{D42A27DB-BD31-4B8C-83A1-F6EECF244321}">
                <p14:modId xmlns:p14="http://schemas.microsoft.com/office/powerpoint/2010/main" val="996232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3580182"/>
                    </a:ext>
                  </a:extLst>
                </a:gridCol>
                <a:gridCol w="658368">
                  <a:extLst>
                    <a:ext uri="{9D8B030D-6E8A-4147-A177-3AD203B41FA5}">
                      <a16:colId xmlns:a16="http://schemas.microsoft.com/office/drawing/2014/main" val="3349365354"/>
                    </a:ext>
                  </a:extLst>
                </a:gridCol>
                <a:gridCol w="658368">
                  <a:extLst>
                    <a:ext uri="{9D8B030D-6E8A-4147-A177-3AD203B41FA5}">
                      <a16:colId xmlns:a16="http://schemas.microsoft.com/office/drawing/2014/main" val="783909489"/>
                    </a:ext>
                  </a:extLst>
                </a:gridCol>
                <a:gridCol w="658368">
                  <a:extLst>
                    <a:ext uri="{9D8B030D-6E8A-4147-A177-3AD203B41FA5}">
                      <a16:colId xmlns:a16="http://schemas.microsoft.com/office/drawing/2014/main" val="297491292"/>
                    </a:ext>
                  </a:extLst>
                </a:gridCol>
                <a:gridCol w="658368">
                  <a:extLst>
                    <a:ext uri="{9D8B030D-6E8A-4147-A177-3AD203B41FA5}">
                      <a16:colId xmlns:a16="http://schemas.microsoft.com/office/drawing/2014/main" val="29409485"/>
                    </a:ext>
                  </a:extLst>
                </a:gridCol>
                <a:gridCol w="658368">
                  <a:extLst>
                    <a:ext uri="{9D8B030D-6E8A-4147-A177-3AD203B41FA5}">
                      <a16:colId xmlns:a16="http://schemas.microsoft.com/office/drawing/2014/main" val="1870133387"/>
                    </a:ext>
                  </a:extLst>
                </a:gridCol>
                <a:gridCol w="658368">
                  <a:extLst>
                    <a:ext uri="{9D8B030D-6E8A-4147-A177-3AD203B41FA5}">
                      <a16:colId xmlns:a16="http://schemas.microsoft.com/office/drawing/2014/main" val="2430668768"/>
                    </a:ext>
                  </a:extLst>
                </a:gridCol>
                <a:gridCol w="658368">
                  <a:extLst>
                    <a:ext uri="{9D8B030D-6E8A-4147-A177-3AD203B41FA5}">
                      <a16:colId xmlns:a16="http://schemas.microsoft.com/office/drawing/2014/main" val="2055395196"/>
                    </a:ext>
                  </a:extLst>
                </a:gridCol>
                <a:gridCol w="658368">
                  <a:extLst>
                    <a:ext uri="{9D8B030D-6E8A-4147-A177-3AD203B41FA5}">
                      <a16:colId xmlns:a16="http://schemas.microsoft.com/office/drawing/2014/main" val="1874961418"/>
                    </a:ext>
                  </a:extLst>
                </a:gridCol>
                <a:gridCol w="658368">
                  <a:extLst>
                    <a:ext uri="{9D8B030D-6E8A-4147-A177-3AD203B41FA5}">
                      <a16:colId xmlns:a16="http://schemas.microsoft.com/office/drawing/2014/main" val="144669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2704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- 2025-03-10 15:50:14</a:t>
                      </a:r>
                      <a:r>
                        <a:rPr kumimoji="0" lang="en-US" sz="1000" b="0" i="0" u="none" strike="noStrike" kern="1200" cap="none" spc="0" normalizeH="0" baseline="0" noProof="0">
                          <a:ln>
                            <a:noFill/>
                          </a:ln>
                          <a:solidFill>
                            <a:prstClr val="black"/>
                          </a:solidFill>
                          <a:effectLst/>
                          <a:uLnTx/>
                          <a:uFillTx/>
                          <a:latin typeface="Calibri"/>
                          <a:ea typeface="+mn-ea"/>
                          <a:cs typeface="+mn-cs"/>
                        </a:rPr>
                        <a:t>
 Check out all the fun we had at FICOH's first-ever Make A Difference Awards ceremony to celebrate #EmployeeAppreciationDay! We honored four amazing associates who went above and beyond, embodying our core values and inspiring others to do the same. Afterwards, we treated everyone to a delicious lunch from Kalapawai Hawaii and some sweet treats from The Cookie Corner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13.621262458472 %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extLst>
                  <a:ext uri="{0D108BD9-81ED-4DB2-BD59-A6C34878D82A}">
                    <a16:rowId xmlns:a16="http://schemas.microsoft.com/office/drawing/2014/main" val="1624565122"/>
                  </a:ext>
                </a:extLst>
              </a:tr>
            </a:tbl>
          </a:graphicData>
        </a:graphic>
      </p:graphicFrame>
      <p:sp>
        <p:nvSpPr>
          <p:cNvPr id="4" name="Text Placeholder 3">
            <a:extLst>
              <a:ext uri="{FF2B5EF4-FFF2-40B4-BE49-F238E27FC236}">
                <a16:creationId xmlns:a16="http://schemas.microsoft.com/office/drawing/2014/main" id="{C6975D8A-34AE-4A2D-95DB-B23EF846A6E5}"/>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037727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5BEE5-D9A6-4150-B613-F9CCD7945F2A}"/>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681AAB74-6177-414B-9370-C24701F25D5B}"/>
              </a:ext>
            </a:extLst>
          </p:cNvPr>
          <p:cNvGraphicFramePr>
            <a:graphicFrameLocks noGrp="1"/>
          </p:cNvGraphicFramePr>
          <p:nvPr>
            <p:ph type="tbl" sz="quarter" idx="13"/>
            <p:extLst>
              <p:ext uri="{D42A27DB-BD31-4B8C-83A1-F6EECF244321}">
                <p14:modId xmlns:p14="http://schemas.microsoft.com/office/powerpoint/2010/main" val="1112835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1868906"/>
                    </a:ext>
                  </a:extLst>
                </a:gridCol>
                <a:gridCol w="658368">
                  <a:extLst>
                    <a:ext uri="{9D8B030D-6E8A-4147-A177-3AD203B41FA5}">
                      <a16:colId xmlns:a16="http://schemas.microsoft.com/office/drawing/2014/main" val="3670849221"/>
                    </a:ext>
                  </a:extLst>
                </a:gridCol>
                <a:gridCol w="658368">
                  <a:extLst>
                    <a:ext uri="{9D8B030D-6E8A-4147-A177-3AD203B41FA5}">
                      <a16:colId xmlns:a16="http://schemas.microsoft.com/office/drawing/2014/main" val="1001241622"/>
                    </a:ext>
                  </a:extLst>
                </a:gridCol>
                <a:gridCol w="658368">
                  <a:extLst>
                    <a:ext uri="{9D8B030D-6E8A-4147-A177-3AD203B41FA5}">
                      <a16:colId xmlns:a16="http://schemas.microsoft.com/office/drawing/2014/main" val="2136580833"/>
                    </a:ext>
                  </a:extLst>
                </a:gridCol>
                <a:gridCol w="658368">
                  <a:extLst>
                    <a:ext uri="{9D8B030D-6E8A-4147-A177-3AD203B41FA5}">
                      <a16:colId xmlns:a16="http://schemas.microsoft.com/office/drawing/2014/main" val="2950593222"/>
                    </a:ext>
                  </a:extLst>
                </a:gridCol>
                <a:gridCol w="658368">
                  <a:extLst>
                    <a:ext uri="{9D8B030D-6E8A-4147-A177-3AD203B41FA5}">
                      <a16:colId xmlns:a16="http://schemas.microsoft.com/office/drawing/2014/main" val="4208410561"/>
                    </a:ext>
                  </a:extLst>
                </a:gridCol>
                <a:gridCol w="658368">
                  <a:extLst>
                    <a:ext uri="{9D8B030D-6E8A-4147-A177-3AD203B41FA5}">
                      <a16:colId xmlns:a16="http://schemas.microsoft.com/office/drawing/2014/main" val="1619278173"/>
                    </a:ext>
                  </a:extLst>
                </a:gridCol>
                <a:gridCol w="658368">
                  <a:extLst>
                    <a:ext uri="{9D8B030D-6E8A-4147-A177-3AD203B41FA5}">
                      <a16:colId xmlns:a16="http://schemas.microsoft.com/office/drawing/2014/main" val="3932001094"/>
                    </a:ext>
                  </a:extLst>
                </a:gridCol>
                <a:gridCol w="658368">
                  <a:extLst>
                    <a:ext uri="{9D8B030D-6E8A-4147-A177-3AD203B41FA5}">
                      <a16:colId xmlns:a16="http://schemas.microsoft.com/office/drawing/2014/main" val="4127225915"/>
                    </a:ext>
                  </a:extLst>
                </a:gridCol>
                <a:gridCol w="658368">
                  <a:extLst>
                    <a:ext uri="{9D8B030D-6E8A-4147-A177-3AD203B41FA5}">
                      <a16:colId xmlns:a16="http://schemas.microsoft.com/office/drawing/2014/main" val="262770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02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- 2025-03-11 16:13:37</a:t>
                      </a:r>
                      <a:r>
                        <a:rPr kumimoji="0" lang="en-US" sz="1000" b="0" i="0" u="none" strike="noStrike" kern="1200" cap="none" spc="0" normalizeH="0" baseline="0" noProof="0">
                          <a:ln>
                            <a:noFill/>
                          </a:ln>
                          <a:solidFill>
                            <a:prstClr val="black"/>
                          </a:solidFill>
                          <a:effectLst/>
                          <a:uLnTx/>
                          <a:uFillTx/>
                          <a:latin typeface="Calibri"/>
                          <a:ea typeface="+mn-ea"/>
                          <a:cs typeface="+mn-cs"/>
                        </a:rPr>
                        <a:t>
 Last Saturday, our associates, friends, and family came together to volunteer at Ka Papa Loʻi o Kānewai on the University of Hawaii at Manoa campus. We got our hands dirty picking leaves for fertilizer, pressing mud in the loʻi patch, harvesting kalo, maintaining irrigation canals, and more! Along the way, we learned Hawaiian stories, proverbs, and valuable lessons about the ahupuaʻa, as well as other Hawaiian traditions and beliefs. Mahalo to everyone, including our friends from International Business Organization, for joining us as we mālama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43.40239912759 %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12260058"/>
                  </a:ext>
                </a:extLst>
              </a:tr>
            </a:tbl>
          </a:graphicData>
        </a:graphic>
      </p:graphicFrame>
      <p:sp>
        <p:nvSpPr>
          <p:cNvPr id="4" name="Text Placeholder 3">
            <a:extLst>
              <a:ext uri="{FF2B5EF4-FFF2-40B4-BE49-F238E27FC236}">
                <a16:creationId xmlns:a16="http://schemas.microsoft.com/office/drawing/2014/main" id="{096DD4D3-BD06-47C3-A99A-BE9FE69D6595}"/>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235966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A28A0-962A-430B-A43D-A951A97151C3}"/>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A66AFD06-D262-4AA8-9480-A64B84FC5CAC}"/>
              </a:ext>
            </a:extLst>
          </p:cNvPr>
          <p:cNvGraphicFramePr>
            <a:graphicFrameLocks noGrp="1"/>
          </p:cNvGraphicFramePr>
          <p:nvPr>
            <p:ph type="tbl" sz="quarter" idx="13"/>
            <p:extLst>
              <p:ext uri="{D42A27DB-BD31-4B8C-83A1-F6EECF244321}">
                <p14:modId xmlns:p14="http://schemas.microsoft.com/office/powerpoint/2010/main" val="418508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3694904"/>
                    </a:ext>
                  </a:extLst>
                </a:gridCol>
                <a:gridCol w="658368">
                  <a:extLst>
                    <a:ext uri="{9D8B030D-6E8A-4147-A177-3AD203B41FA5}">
                      <a16:colId xmlns:a16="http://schemas.microsoft.com/office/drawing/2014/main" val="1529075968"/>
                    </a:ext>
                  </a:extLst>
                </a:gridCol>
                <a:gridCol w="658368">
                  <a:extLst>
                    <a:ext uri="{9D8B030D-6E8A-4147-A177-3AD203B41FA5}">
                      <a16:colId xmlns:a16="http://schemas.microsoft.com/office/drawing/2014/main" val="3510518391"/>
                    </a:ext>
                  </a:extLst>
                </a:gridCol>
                <a:gridCol w="658368">
                  <a:extLst>
                    <a:ext uri="{9D8B030D-6E8A-4147-A177-3AD203B41FA5}">
                      <a16:colId xmlns:a16="http://schemas.microsoft.com/office/drawing/2014/main" val="2997262646"/>
                    </a:ext>
                  </a:extLst>
                </a:gridCol>
                <a:gridCol w="658368">
                  <a:extLst>
                    <a:ext uri="{9D8B030D-6E8A-4147-A177-3AD203B41FA5}">
                      <a16:colId xmlns:a16="http://schemas.microsoft.com/office/drawing/2014/main" val="3541453245"/>
                    </a:ext>
                  </a:extLst>
                </a:gridCol>
                <a:gridCol w="658368">
                  <a:extLst>
                    <a:ext uri="{9D8B030D-6E8A-4147-A177-3AD203B41FA5}">
                      <a16:colId xmlns:a16="http://schemas.microsoft.com/office/drawing/2014/main" val="2709409368"/>
                    </a:ext>
                  </a:extLst>
                </a:gridCol>
                <a:gridCol w="658368">
                  <a:extLst>
                    <a:ext uri="{9D8B030D-6E8A-4147-A177-3AD203B41FA5}">
                      <a16:colId xmlns:a16="http://schemas.microsoft.com/office/drawing/2014/main" val="2040110455"/>
                    </a:ext>
                  </a:extLst>
                </a:gridCol>
                <a:gridCol w="658368">
                  <a:extLst>
                    <a:ext uri="{9D8B030D-6E8A-4147-A177-3AD203B41FA5}">
                      <a16:colId xmlns:a16="http://schemas.microsoft.com/office/drawing/2014/main" val="315421930"/>
                    </a:ext>
                  </a:extLst>
                </a:gridCol>
                <a:gridCol w="658368">
                  <a:extLst>
                    <a:ext uri="{9D8B030D-6E8A-4147-A177-3AD203B41FA5}">
                      <a16:colId xmlns:a16="http://schemas.microsoft.com/office/drawing/2014/main" val="3623365854"/>
                    </a:ext>
                  </a:extLst>
                </a:gridCol>
                <a:gridCol w="658368">
                  <a:extLst>
                    <a:ext uri="{9D8B030D-6E8A-4147-A177-3AD203B41FA5}">
                      <a16:colId xmlns:a16="http://schemas.microsoft.com/office/drawing/2014/main" val="425083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6026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- 2025-03-18 13:01:56</a:t>
                      </a:r>
                      <a:r>
                        <a:rPr kumimoji="0" lang="en-US" sz="1000" b="0" i="0" u="none" strike="noStrike" kern="1200" cap="none" spc="0" normalizeH="0" baseline="0" noProof="0">
                          <a:ln>
                            <a:noFill/>
                          </a:ln>
                          <a:solidFill>
                            <a:prstClr val="black"/>
                          </a:solidFill>
                          <a:effectLst/>
                          <a:uLnTx/>
                          <a:uFillTx/>
                          <a:latin typeface="Calibri"/>
                          <a:ea typeface="+mn-ea"/>
                          <a:cs typeface="+mn-cs"/>
                        </a:rPr>
                        <a:t>
 Fun Fact: A brisk, midday walk can reduce anxiety, boost your mood, and improve cognitive function. Last week, associates at our Honolulu and West Oahu offices stepped away from their desks to enjoy some sunshine and get moving! A big mahalo to our Wellness Ambassadors Committee for planning this healthy outing.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21.731448763251 %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16091621"/>
                  </a:ext>
                </a:extLst>
              </a:tr>
            </a:tbl>
          </a:graphicData>
        </a:graphic>
      </p:graphicFrame>
      <p:sp>
        <p:nvSpPr>
          <p:cNvPr id="4" name="Text Placeholder 3">
            <a:extLst>
              <a:ext uri="{FF2B5EF4-FFF2-40B4-BE49-F238E27FC236}">
                <a16:creationId xmlns:a16="http://schemas.microsoft.com/office/drawing/2014/main" id="{85493673-9A21-426F-B014-B45E5A9F8614}"/>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35938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A926-3813-4E45-90A6-D543C554000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8EAF3E8-804D-4F86-9175-8A47DAFBDE5B}"/>
              </a:ext>
            </a:extLst>
          </p:cNvPr>
          <p:cNvGraphicFramePr>
            <a:graphicFrameLocks noGrp="1"/>
          </p:cNvGraphicFramePr>
          <p:nvPr>
            <p:ph type="tbl" sz="quarter" idx="13"/>
            <p:extLst>
              <p:ext uri="{D42A27DB-BD31-4B8C-83A1-F6EECF244321}">
                <p14:modId xmlns:p14="http://schemas.microsoft.com/office/powerpoint/2010/main" val="341185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2396872"/>
                    </a:ext>
                  </a:extLst>
                </a:gridCol>
                <a:gridCol w="658368">
                  <a:extLst>
                    <a:ext uri="{9D8B030D-6E8A-4147-A177-3AD203B41FA5}">
                      <a16:colId xmlns:a16="http://schemas.microsoft.com/office/drawing/2014/main" val="2793107795"/>
                    </a:ext>
                  </a:extLst>
                </a:gridCol>
                <a:gridCol w="658368">
                  <a:extLst>
                    <a:ext uri="{9D8B030D-6E8A-4147-A177-3AD203B41FA5}">
                      <a16:colId xmlns:a16="http://schemas.microsoft.com/office/drawing/2014/main" val="230078084"/>
                    </a:ext>
                  </a:extLst>
                </a:gridCol>
                <a:gridCol w="658368">
                  <a:extLst>
                    <a:ext uri="{9D8B030D-6E8A-4147-A177-3AD203B41FA5}">
                      <a16:colId xmlns:a16="http://schemas.microsoft.com/office/drawing/2014/main" val="1650277894"/>
                    </a:ext>
                  </a:extLst>
                </a:gridCol>
                <a:gridCol w="658368">
                  <a:extLst>
                    <a:ext uri="{9D8B030D-6E8A-4147-A177-3AD203B41FA5}">
                      <a16:colId xmlns:a16="http://schemas.microsoft.com/office/drawing/2014/main" val="2488294124"/>
                    </a:ext>
                  </a:extLst>
                </a:gridCol>
                <a:gridCol w="658368">
                  <a:extLst>
                    <a:ext uri="{9D8B030D-6E8A-4147-A177-3AD203B41FA5}">
                      <a16:colId xmlns:a16="http://schemas.microsoft.com/office/drawing/2014/main" val="737236127"/>
                    </a:ext>
                  </a:extLst>
                </a:gridCol>
                <a:gridCol w="658368">
                  <a:extLst>
                    <a:ext uri="{9D8B030D-6E8A-4147-A177-3AD203B41FA5}">
                      <a16:colId xmlns:a16="http://schemas.microsoft.com/office/drawing/2014/main" val="245304860"/>
                    </a:ext>
                  </a:extLst>
                </a:gridCol>
                <a:gridCol w="658368">
                  <a:extLst>
                    <a:ext uri="{9D8B030D-6E8A-4147-A177-3AD203B41FA5}">
                      <a16:colId xmlns:a16="http://schemas.microsoft.com/office/drawing/2014/main" val="2494289476"/>
                    </a:ext>
                  </a:extLst>
                </a:gridCol>
                <a:gridCol w="658368">
                  <a:extLst>
                    <a:ext uri="{9D8B030D-6E8A-4147-A177-3AD203B41FA5}">
                      <a16:colId xmlns:a16="http://schemas.microsoft.com/office/drawing/2014/main" val="616158429"/>
                    </a:ext>
                  </a:extLst>
                </a:gridCol>
                <a:gridCol w="658368">
                  <a:extLst>
                    <a:ext uri="{9D8B030D-6E8A-4147-A177-3AD203B41FA5}">
                      <a16:colId xmlns:a16="http://schemas.microsoft.com/office/drawing/2014/main" val="37108472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137760719"/>
                  </a:ext>
                </a:extLst>
              </a:tr>
              <a:tr h="370840">
                <a:tc>
                  <a:txBody>
                    <a:bodyPr/>
                    <a:lstStyle/>
                    <a:p>
                      <a:r>
                        <a:rPr lang="en-US" sz="1000"/>
                        <a:t>firstinshi</a:t>
                      </a:r>
                    </a:p>
                  </a:txBody>
                  <a:tcPr/>
                </a:tc>
                <a:tc>
                  <a:txBody>
                    <a:bodyPr/>
                    <a:lstStyle/>
                    <a:p>
                      <a:r>
                        <a:rPr lang="en-US" sz="1000"/>
                        <a:t>2944</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10</a:t>
                      </a:r>
                    </a:p>
                  </a:txBody>
                  <a:tcPr/>
                </a:tc>
                <a:tc>
                  <a:txBody>
                    <a:bodyPr/>
                    <a:lstStyle/>
                    <a:p>
                      <a:r>
                        <a:rPr lang="en-US" sz="1000"/>
                        <a:t>247</a:t>
                      </a:r>
                    </a:p>
                  </a:txBody>
                  <a:tcPr/>
                </a:tc>
                <a:tc>
                  <a:txBody>
                    <a:bodyPr/>
                    <a:lstStyle/>
                    <a:p>
                      <a:r>
                        <a:rPr lang="en-US" sz="1000"/>
                        <a:t>1</a:t>
                      </a:r>
                    </a:p>
                  </a:txBody>
                  <a:tcPr/>
                </a:tc>
                <a:extLst>
                  <a:ext uri="{0D108BD9-81ED-4DB2-BD59-A6C34878D82A}">
                    <a16:rowId xmlns:a16="http://schemas.microsoft.com/office/drawing/2014/main" val="435855279"/>
                  </a:ext>
                </a:extLst>
              </a:tr>
            </a:tbl>
          </a:graphicData>
        </a:graphic>
      </p:graphicFrame>
      <p:sp>
        <p:nvSpPr>
          <p:cNvPr id="4" name="Text Placeholder 3">
            <a:extLst>
              <a:ext uri="{FF2B5EF4-FFF2-40B4-BE49-F238E27FC236}">
                <a16:creationId xmlns:a16="http://schemas.microsoft.com/office/drawing/2014/main" id="{7FBB19C6-A4E1-4D2F-87BE-7E207A2A8CC4}"/>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726021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C22C7-9426-4D83-B282-188E1C019DE7}"/>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11F3520-5072-4D88-A4B2-AE453EB8F7CF}"/>
              </a:ext>
            </a:extLst>
          </p:cNvPr>
          <p:cNvGraphicFramePr>
            <a:graphicFrameLocks noGrp="1"/>
          </p:cNvGraphicFramePr>
          <p:nvPr>
            <p:ph type="chart" sz="quarter" idx="13"/>
            <p:extLst>
              <p:ext uri="{D42A27DB-BD31-4B8C-83A1-F6EECF244321}">
                <p14:modId xmlns:p14="http://schemas.microsoft.com/office/powerpoint/2010/main" val="1965782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EA73F6-95EB-48DC-AC50-24FF268A275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B9A01A8-FF23-4E60-B6B8-16C2B8AC8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37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9756-42AD-4B2D-BDDC-7619A5FCEB1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F1257EEF-FC30-4B3F-9A79-A1AFC4236EC7}"/>
              </a:ext>
            </a:extLst>
          </p:cNvPr>
          <p:cNvGraphicFramePr>
            <a:graphicFrameLocks noGrp="1"/>
          </p:cNvGraphicFramePr>
          <p:nvPr>
            <p:ph type="chart" sz="quarter" idx="13"/>
            <p:extLst>
              <p:ext uri="{D42A27DB-BD31-4B8C-83A1-F6EECF244321}">
                <p14:modId xmlns:p14="http://schemas.microsoft.com/office/powerpoint/2010/main" val="4037744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5FBF6-F149-4588-9D1C-3A28CF6F8F1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29D3EF8-8710-40D5-922E-46F5E581FD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6665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C07D-EDFD-4F98-9CEA-952EE574A66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471D6FA6-9D53-41A5-894F-F525C36D926D}"/>
              </a:ext>
            </a:extLst>
          </p:cNvPr>
          <p:cNvGraphicFramePr>
            <a:graphicFrameLocks noGrp="1"/>
          </p:cNvGraphicFramePr>
          <p:nvPr>
            <p:ph type="chart" sz="quarter" idx="13"/>
            <p:extLst>
              <p:ext uri="{D42A27DB-BD31-4B8C-83A1-F6EECF244321}">
                <p14:modId xmlns:p14="http://schemas.microsoft.com/office/powerpoint/2010/main" val="3866829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5B343-4A68-4BD1-A3AF-987DBB2666E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681557D-A523-4659-B824-30A5456D4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6298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EC5E3-F8DA-4460-AC8D-4E5E38320A55}"/>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8EE7918B-9C94-4237-92EE-0494FACB1C9C}"/>
              </a:ext>
            </a:extLst>
          </p:cNvPr>
          <p:cNvGraphicFramePr>
            <a:graphicFrameLocks noGrp="1"/>
          </p:cNvGraphicFramePr>
          <p:nvPr>
            <p:ph type="chart" sz="quarter" idx="13"/>
            <p:extLst>
              <p:ext uri="{D42A27DB-BD31-4B8C-83A1-F6EECF244321}">
                <p14:modId xmlns:p14="http://schemas.microsoft.com/office/powerpoint/2010/main" val="160910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992AD-E512-4EEB-9FD5-A2BBAF6B251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85C7565-A6E6-4EAF-9FDB-5FAD35C13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418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465F-EF68-425D-8FC0-908BE0AB45BB}"/>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557CF01-FA49-42E9-8314-CCD8EF53027A}"/>
              </a:ext>
            </a:extLst>
          </p:cNvPr>
          <p:cNvGraphicFramePr>
            <a:graphicFrameLocks noGrp="1"/>
          </p:cNvGraphicFramePr>
          <p:nvPr>
            <p:ph type="tbl" sz="quarter" idx="13"/>
            <p:extLst>
              <p:ext uri="{D42A27DB-BD31-4B8C-83A1-F6EECF244321}">
                <p14:modId xmlns:p14="http://schemas.microsoft.com/office/powerpoint/2010/main" val="427992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94781023"/>
                    </a:ext>
                  </a:extLst>
                </a:gridCol>
                <a:gridCol w="987552">
                  <a:extLst>
                    <a:ext uri="{9D8B030D-6E8A-4147-A177-3AD203B41FA5}">
                      <a16:colId xmlns:a16="http://schemas.microsoft.com/office/drawing/2014/main" val="2119072373"/>
                    </a:ext>
                  </a:extLst>
                </a:gridCol>
                <a:gridCol w="987552">
                  <a:extLst>
                    <a:ext uri="{9D8B030D-6E8A-4147-A177-3AD203B41FA5}">
                      <a16:colId xmlns:a16="http://schemas.microsoft.com/office/drawing/2014/main" val="1275179786"/>
                    </a:ext>
                  </a:extLst>
                </a:gridCol>
                <a:gridCol w="987552">
                  <a:extLst>
                    <a:ext uri="{9D8B030D-6E8A-4147-A177-3AD203B41FA5}">
                      <a16:colId xmlns:a16="http://schemas.microsoft.com/office/drawing/2014/main" val="79047356"/>
                    </a:ext>
                  </a:extLst>
                </a:gridCol>
                <a:gridCol w="987552">
                  <a:extLst>
                    <a:ext uri="{9D8B030D-6E8A-4147-A177-3AD203B41FA5}">
                      <a16:colId xmlns:a16="http://schemas.microsoft.com/office/drawing/2014/main" val="281230074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98504369"/>
                  </a:ext>
                </a:extLst>
              </a:tr>
              <a:tr h="370840">
                <a:tc>
                  <a:txBody>
                    <a:bodyPr/>
                    <a:lstStyle/>
                    <a:p>
                      <a:r>
                        <a:rPr lang="en-US" sz="1000" b="1"/>
                        <a:t>firstinshi - 2025-03-18 17:00:41</a:t>
                      </a:r>
                      <a:r>
                        <a:rPr lang="en-US" sz="1000"/>
                        <a:t>
 Fun Fact: A brisk, midday walk can reduce anxiety, boost your mood, and improve cognitive function. Last week, associates at our Honolulu and West Oahu offices stepped away from their desks to enjoy some sunshine and get moving! A big mahalo to our Wellness Ambassadors Committee for planning this healthy outing. #TeamFICOH</a:t>
                      </a:r>
                    </a:p>
                  </a:txBody>
                  <a:tcPr/>
                </a:tc>
                <a:tc>
                  <a:txBody>
                    <a:bodyPr/>
                    <a:lstStyle/>
                    <a:p>
                      <a:r>
                        <a:rPr lang="en-US" sz="1000"/>
                        <a:t>46</a:t>
                      </a:r>
                    </a:p>
                  </a:txBody>
                  <a:tcPr/>
                </a:tc>
                <a:tc>
                  <a:txBody>
                    <a:bodyPr/>
                    <a:lstStyle/>
                    <a:p>
                      <a:r>
                        <a:rPr lang="en-US" sz="1000"/>
                        <a:t>0</a:t>
                      </a:r>
                    </a:p>
                  </a:txBody>
                  <a:tcPr/>
                </a:tc>
                <a:tc>
                  <a:txBody>
                    <a:bodyPr/>
                    <a:lstStyle/>
                    <a:p>
                      <a:r>
                        <a:rPr lang="en-US" sz="1000"/>
                        <a:t>1.5620 %</a:t>
                      </a:r>
                    </a:p>
                  </a:txBody>
                  <a:tcPr/>
                </a:tc>
                <a:tc>
                  <a:txBody>
                    <a:bodyPr/>
                    <a:lstStyle/>
                    <a:p>
                      <a:r>
                        <a:rPr lang="en-US" sz="1000"/>
                        <a:t>Carousel</a:t>
                      </a:r>
                    </a:p>
                  </a:txBody>
                  <a:tcPr/>
                </a:tc>
                <a:extLst>
                  <a:ext uri="{0D108BD9-81ED-4DB2-BD59-A6C34878D82A}">
                    <a16:rowId xmlns:a16="http://schemas.microsoft.com/office/drawing/2014/main" val="1796670267"/>
                  </a:ext>
                </a:extLst>
              </a:tr>
              <a:tr h="370840">
                <a:tc>
                  <a:txBody>
                    <a:bodyPr/>
                    <a:lstStyle/>
                    <a:p>
                      <a:r>
                        <a:rPr lang="en-US" sz="1000" b="1"/>
                        <a:t>firstinshi - 2025-03-27 17:00:08</a:t>
                      </a:r>
                      <a:r>
                        <a:rPr lang="en-US" sz="1000"/>
                        <a:t>
 FICOH’s inclusion team recently hosted a lunchtime Kanikapila, where associates came together to sing and make music. We explored the history of the ukulele and its influence on Hawaiian music before diving into a mix of both classic and contemporary songs. Mahalo nui to Lisa E. and Brittany N. for sharing their musical talents with us! The event was a wonderful opportunity to connect with one another and have some good old fashion fun. #TeamFICOH #Kanikapila</a:t>
                      </a:r>
                    </a:p>
                  </a:txBody>
                  <a:tcPr/>
                </a:tc>
                <a:tc>
                  <a:txBody>
                    <a:bodyPr/>
                    <a:lstStyle/>
                    <a:p>
                      <a:r>
                        <a:rPr lang="en-US" sz="1000"/>
                        <a:t>42</a:t>
                      </a:r>
                    </a:p>
                  </a:txBody>
                  <a:tcPr/>
                </a:tc>
                <a:tc>
                  <a:txBody>
                    <a:bodyPr/>
                    <a:lstStyle/>
                    <a:p>
                      <a:r>
                        <a:rPr lang="en-US" sz="1000"/>
                        <a:t>0</a:t>
                      </a:r>
                    </a:p>
                  </a:txBody>
                  <a:tcPr/>
                </a:tc>
                <a:tc>
                  <a:txBody>
                    <a:bodyPr/>
                    <a:lstStyle/>
                    <a:p>
                      <a:r>
                        <a:rPr lang="en-US" sz="1000"/>
                        <a:t>1.4281 %</a:t>
                      </a:r>
                    </a:p>
                  </a:txBody>
                  <a:tcPr/>
                </a:tc>
                <a:tc>
                  <a:txBody>
                    <a:bodyPr/>
                    <a:lstStyle/>
                    <a:p>
                      <a:r>
                        <a:rPr lang="en-US" sz="1000"/>
                        <a:t>Carousel</a:t>
                      </a:r>
                    </a:p>
                  </a:txBody>
                  <a:tcPr/>
                </a:tc>
                <a:extLst>
                  <a:ext uri="{0D108BD9-81ED-4DB2-BD59-A6C34878D82A}">
                    <a16:rowId xmlns:a16="http://schemas.microsoft.com/office/drawing/2014/main" val="2302290074"/>
                  </a:ext>
                </a:extLst>
              </a:tr>
              <a:tr h="370840">
                <a:tc>
                  <a:txBody>
                    <a:bodyPr/>
                    <a:lstStyle/>
                    <a:p>
                      <a:r>
                        <a:rPr lang="en-US" sz="1000" b="1"/>
                        <a:t>firstinshi - 2025-03-11 16:45:09</a:t>
                      </a:r>
                      <a:r>
                        <a:rPr lang="en-US" sz="1000"/>
                        <a:t>
 Last Saturday, our associates, friends, and family came together to volunteer at Ka Papa Loʻi o Kānewai on the uhmanoanews campus. We got our hands dirty picking leaves for fertilizer, pressing mud in the loʻi patch, harvesting kalo, maintaining irrigation canals, and more! Along the way, we learned Hawaiian stories, proverbs, and valuable lessons about the ahupuaʻa, as well as other Hawaiian traditions and beliefs. Mahalo to everyone, including our friends from ibouhm, for joining us as we mālama our community.</a:t>
                      </a:r>
                    </a:p>
                  </a:txBody>
                  <a:tcPr/>
                </a:tc>
                <a:tc>
                  <a:txBody>
                    <a:bodyPr/>
                    <a:lstStyle/>
                    <a:p>
                      <a:r>
                        <a:rPr lang="en-US" sz="1000"/>
                        <a:t>33</a:t>
                      </a:r>
                    </a:p>
                  </a:txBody>
                  <a:tcPr/>
                </a:tc>
                <a:tc>
                  <a:txBody>
                    <a:bodyPr/>
                    <a:lstStyle/>
                    <a:p>
                      <a:r>
                        <a:rPr lang="en-US" sz="1000"/>
                        <a:t>0</a:t>
                      </a:r>
                    </a:p>
                  </a:txBody>
                  <a:tcPr/>
                </a:tc>
                <a:tc>
                  <a:txBody>
                    <a:bodyPr/>
                    <a:lstStyle/>
                    <a:p>
                      <a:r>
                        <a:rPr lang="en-US" sz="1000"/>
                        <a:t>1.1205 %</a:t>
                      </a:r>
                    </a:p>
                  </a:txBody>
                  <a:tcPr/>
                </a:tc>
                <a:tc>
                  <a:txBody>
                    <a:bodyPr/>
                    <a:lstStyle/>
                    <a:p>
                      <a:r>
                        <a:rPr lang="en-US" sz="1000"/>
                        <a:t>Carousel</a:t>
                      </a:r>
                    </a:p>
                  </a:txBody>
                  <a:tcPr/>
                </a:tc>
                <a:extLst>
                  <a:ext uri="{0D108BD9-81ED-4DB2-BD59-A6C34878D82A}">
                    <a16:rowId xmlns:a16="http://schemas.microsoft.com/office/drawing/2014/main" val="1834611787"/>
                  </a:ext>
                </a:extLst>
              </a:tr>
            </a:tbl>
          </a:graphicData>
        </a:graphic>
      </p:graphicFrame>
      <p:sp>
        <p:nvSpPr>
          <p:cNvPr id="4" name="Text Placeholder 3">
            <a:extLst>
              <a:ext uri="{FF2B5EF4-FFF2-40B4-BE49-F238E27FC236}">
                <a16:creationId xmlns:a16="http://schemas.microsoft.com/office/drawing/2014/main" id="{72366E9D-581E-45F5-AC45-4FE19A7F7DD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891862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445FB-53A8-48AA-ABD5-614C9315DD65}"/>
              </a:ext>
            </a:extLst>
          </p:cNvPr>
          <p:cNvSpPr>
            <a:spLocks noGrp="1"/>
          </p:cNvSpPr>
          <p:nvPr>
            <p:ph type="title"/>
          </p:nvPr>
        </p:nvSpPr>
        <p:spPr/>
        <p:txBody>
          <a:bodyPr/>
          <a:lstStyle/>
          <a:p>
            <a:r>
              <a:rPr lang="en-US"/>
              <a:t>Instagram Videos Table | FICOH - 1 of 4</a:t>
            </a:r>
          </a:p>
        </p:txBody>
      </p:sp>
      <p:graphicFrame>
        <p:nvGraphicFramePr>
          <p:cNvPr id="5" name="Table Placeholder 4">
            <a:extLst>
              <a:ext uri="{FF2B5EF4-FFF2-40B4-BE49-F238E27FC236}">
                <a16:creationId xmlns:a16="http://schemas.microsoft.com/office/drawing/2014/main" id="{37E70BB3-2038-44E6-873C-012E127364A3}"/>
              </a:ext>
            </a:extLst>
          </p:cNvPr>
          <p:cNvGraphicFramePr>
            <a:graphicFrameLocks noGrp="1"/>
          </p:cNvGraphicFramePr>
          <p:nvPr>
            <p:ph type="tbl" sz="quarter" idx="13"/>
            <p:extLst>
              <p:ext uri="{D42A27DB-BD31-4B8C-83A1-F6EECF244321}">
                <p14:modId xmlns:p14="http://schemas.microsoft.com/office/powerpoint/2010/main" val="837882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164047964"/>
                    </a:ext>
                  </a:extLst>
                </a:gridCol>
                <a:gridCol w="1234439">
                  <a:extLst>
                    <a:ext uri="{9D8B030D-6E8A-4147-A177-3AD203B41FA5}">
                      <a16:colId xmlns:a16="http://schemas.microsoft.com/office/drawing/2014/main" val="1178398130"/>
                    </a:ext>
                  </a:extLst>
                </a:gridCol>
                <a:gridCol w="493776">
                  <a:extLst>
                    <a:ext uri="{9D8B030D-6E8A-4147-A177-3AD203B41FA5}">
                      <a16:colId xmlns:a16="http://schemas.microsoft.com/office/drawing/2014/main" val="1634396680"/>
                    </a:ext>
                  </a:extLst>
                </a:gridCol>
                <a:gridCol w="493776">
                  <a:extLst>
                    <a:ext uri="{9D8B030D-6E8A-4147-A177-3AD203B41FA5}">
                      <a16:colId xmlns:a16="http://schemas.microsoft.com/office/drawing/2014/main" val="359293847"/>
                    </a:ext>
                  </a:extLst>
                </a:gridCol>
                <a:gridCol w="493776">
                  <a:extLst>
                    <a:ext uri="{9D8B030D-6E8A-4147-A177-3AD203B41FA5}">
                      <a16:colId xmlns:a16="http://schemas.microsoft.com/office/drawing/2014/main" val="231680514"/>
                    </a:ext>
                  </a:extLst>
                </a:gridCol>
                <a:gridCol w="493776">
                  <a:extLst>
                    <a:ext uri="{9D8B030D-6E8A-4147-A177-3AD203B41FA5}">
                      <a16:colId xmlns:a16="http://schemas.microsoft.com/office/drawing/2014/main" val="696456658"/>
                    </a:ext>
                  </a:extLst>
                </a:gridCol>
                <a:gridCol w="493776">
                  <a:extLst>
                    <a:ext uri="{9D8B030D-6E8A-4147-A177-3AD203B41FA5}">
                      <a16:colId xmlns:a16="http://schemas.microsoft.com/office/drawing/2014/main" val="2617750487"/>
                    </a:ext>
                  </a:extLst>
                </a:gridCol>
                <a:gridCol w="493776">
                  <a:extLst>
                    <a:ext uri="{9D8B030D-6E8A-4147-A177-3AD203B41FA5}">
                      <a16:colId xmlns:a16="http://schemas.microsoft.com/office/drawing/2014/main" val="2175497930"/>
                    </a:ext>
                  </a:extLst>
                </a:gridCol>
                <a:gridCol w="493776">
                  <a:extLst>
                    <a:ext uri="{9D8B030D-6E8A-4147-A177-3AD203B41FA5}">
                      <a16:colId xmlns:a16="http://schemas.microsoft.com/office/drawing/2014/main" val="2050026378"/>
                    </a:ext>
                  </a:extLst>
                </a:gridCol>
                <a:gridCol w="493776">
                  <a:extLst>
                    <a:ext uri="{9D8B030D-6E8A-4147-A177-3AD203B41FA5}">
                      <a16:colId xmlns:a16="http://schemas.microsoft.com/office/drawing/2014/main" val="1891512255"/>
                    </a:ext>
                  </a:extLst>
                </a:gridCol>
                <a:gridCol w="493776">
                  <a:extLst>
                    <a:ext uri="{9D8B030D-6E8A-4147-A177-3AD203B41FA5}">
                      <a16:colId xmlns:a16="http://schemas.microsoft.com/office/drawing/2014/main" val="417350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3601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- 2025-03-25 17:01:29</a:t>
                      </a:r>
                      <a:r>
                        <a:rPr kumimoji="0" lang="en-US" sz="1000" b="0" i="0" u="none" strike="noStrike" kern="1200" cap="none" spc="0" normalizeH="0" baseline="0" noProof="0">
                          <a:ln>
                            <a:noFill/>
                          </a:ln>
                          <a:solidFill>
                            <a:prstClr val="black"/>
                          </a:solidFill>
                          <a:effectLst/>
                          <a:uLnTx/>
                          <a:uFillTx/>
                          <a:latin typeface="Calibri"/>
                          <a:ea typeface="+mn-ea"/>
                          <a:cs typeface="+mn-cs"/>
                        </a:rPr>
                        <a:t>
 Clear communication and understanding our customer’s concerns are just a few ways we work hard #ToBeYourFirstChoice.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https://quintly-eu-image-storage.s3.amazonaws.com/42a5b893a9726451877e4ab7634db126/1985e7dae7e666286e14ef944c531edf.jpg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519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- 2025-03-17 17:01:46</a:t>
                      </a:r>
                      <a:r>
                        <a:rPr kumimoji="0" lang="en-US" sz="1000" b="0" i="0" u="none" strike="noStrike" kern="1200" cap="none" spc="0" normalizeH="0" baseline="0" noProof="0">
                          <a:ln>
                            <a:noFill/>
                          </a:ln>
                          <a:solidFill>
                            <a:prstClr val="black"/>
                          </a:solidFill>
                          <a:effectLst/>
                          <a:uLnTx/>
                          <a:uFillTx/>
                          <a:latin typeface="Calibri"/>
                          <a:ea typeface="+mn-ea"/>
                          <a:cs typeface="+mn-cs"/>
                        </a:rPr>
                        <a:t>
 Happy St. Patrick’s Day!☘️ Green is FICOH’s lucky color, but will it bring luck to our associates searching for gold? Let’s find out! #StPatricksDay #LuckyGreen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https://quintly-eu-image-storage.s3.amazonaws.com/42a5b893a9726451877e4ab7634db126/59730dd72261464c4d555907228b11e8.jpg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32185191"/>
                  </a:ext>
                </a:extLst>
              </a:tr>
            </a:tbl>
          </a:graphicData>
        </a:graphic>
      </p:graphicFrame>
      <p:sp>
        <p:nvSpPr>
          <p:cNvPr id="4" name="Text Placeholder 3">
            <a:extLst>
              <a:ext uri="{FF2B5EF4-FFF2-40B4-BE49-F238E27FC236}">
                <a16:creationId xmlns:a16="http://schemas.microsoft.com/office/drawing/2014/main" id="{2B50CC4F-97B7-47DD-A937-E47C7EDABE7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326232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43634-7F47-48D9-BB1F-2A8A19979E17}"/>
              </a:ext>
            </a:extLst>
          </p:cNvPr>
          <p:cNvSpPr>
            <a:spLocks noGrp="1"/>
          </p:cNvSpPr>
          <p:nvPr>
            <p:ph type="title"/>
          </p:nvPr>
        </p:nvSpPr>
        <p:spPr/>
        <p:txBody>
          <a:bodyPr/>
          <a:lstStyle/>
          <a:p>
            <a:r>
              <a:rPr lang="en-US"/>
              <a:t>Instagram Videos Table | FICOH - 2 of 4</a:t>
            </a:r>
          </a:p>
        </p:txBody>
      </p:sp>
      <p:graphicFrame>
        <p:nvGraphicFramePr>
          <p:cNvPr id="5" name="Table Placeholder 4">
            <a:extLst>
              <a:ext uri="{FF2B5EF4-FFF2-40B4-BE49-F238E27FC236}">
                <a16:creationId xmlns:a16="http://schemas.microsoft.com/office/drawing/2014/main" id="{84D50533-ADAA-4766-A754-DA81DF666931}"/>
              </a:ext>
            </a:extLst>
          </p:cNvPr>
          <p:cNvGraphicFramePr>
            <a:graphicFrameLocks noGrp="1"/>
          </p:cNvGraphicFramePr>
          <p:nvPr>
            <p:ph type="tbl" sz="quarter" idx="13"/>
            <p:extLst>
              <p:ext uri="{D42A27DB-BD31-4B8C-83A1-F6EECF244321}">
                <p14:modId xmlns:p14="http://schemas.microsoft.com/office/powerpoint/2010/main" val="279043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690885274"/>
                    </a:ext>
                  </a:extLst>
                </a:gridCol>
                <a:gridCol w="1234439">
                  <a:extLst>
                    <a:ext uri="{9D8B030D-6E8A-4147-A177-3AD203B41FA5}">
                      <a16:colId xmlns:a16="http://schemas.microsoft.com/office/drawing/2014/main" val="3824783497"/>
                    </a:ext>
                  </a:extLst>
                </a:gridCol>
                <a:gridCol w="493776">
                  <a:extLst>
                    <a:ext uri="{9D8B030D-6E8A-4147-A177-3AD203B41FA5}">
                      <a16:colId xmlns:a16="http://schemas.microsoft.com/office/drawing/2014/main" val="273634428"/>
                    </a:ext>
                  </a:extLst>
                </a:gridCol>
                <a:gridCol w="493776">
                  <a:extLst>
                    <a:ext uri="{9D8B030D-6E8A-4147-A177-3AD203B41FA5}">
                      <a16:colId xmlns:a16="http://schemas.microsoft.com/office/drawing/2014/main" val="2638107322"/>
                    </a:ext>
                  </a:extLst>
                </a:gridCol>
                <a:gridCol w="493776">
                  <a:extLst>
                    <a:ext uri="{9D8B030D-6E8A-4147-A177-3AD203B41FA5}">
                      <a16:colId xmlns:a16="http://schemas.microsoft.com/office/drawing/2014/main" val="3290115704"/>
                    </a:ext>
                  </a:extLst>
                </a:gridCol>
                <a:gridCol w="493776">
                  <a:extLst>
                    <a:ext uri="{9D8B030D-6E8A-4147-A177-3AD203B41FA5}">
                      <a16:colId xmlns:a16="http://schemas.microsoft.com/office/drawing/2014/main" val="3053072853"/>
                    </a:ext>
                  </a:extLst>
                </a:gridCol>
                <a:gridCol w="493776">
                  <a:extLst>
                    <a:ext uri="{9D8B030D-6E8A-4147-A177-3AD203B41FA5}">
                      <a16:colId xmlns:a16="http://schemas.microsoft.com/office/drawing/2014/main" val="3967140493"/>
                    </a:ext>
                  </a:extLst>
                </a:gridCol>
                <a:gridCol w="493776">
                  <a:extLst>
                    <a:ext uri="{9D8B030D-6E8A-4147-A177-3AD203B41FA5}">
                      <a16:colId xmlns:a16="http://schemas.microsoft.com/office/drawing/2014/main" val="4204802473"/>
                    </a:ext>
                  </a:extLst>
                </a:gridCol>
                <a:gridCol w="493776">
                  <a:extLst>
                    <a:ext uri="{9D8B030D-6E8A-4147-A177-3AD203B41FA5}">
                      <a16:colId xmlns:a16="http://schemas.microsoft.com/office/drawing/2014/main" val="1363047814"/>
                    </a:ext>
                  </a:extLst>
                </a:gridCol>
                <a:gridCol w="493776">
                  <a:extLst>
                    <a:ext uri="{9D8B030D-6E8A-4147-A177-3AD203B41FA5}">
                      <a16:colId xmlns:a16="http://schemas.microsoft.com/office/drawing/2014/main" val="863881941"/>
                    </a:ext>
                  </a:extLst>
                </a:gridCol>
                <a:gridCol w="493776">
                  <a:extLst>
                    <a:ext uri="{9D8B030D-6E8A-4147-A177-3AD203B41FA5}">
                      <a16:colId xmlns:a16="http://schemas.microsoft.com/office/drawing/2014/main" val="192467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859417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- 2025-03-14 17:00:55</a:t>
                      </a:r>
                      <a:r>
                        <a:rPr kumimoji="0" lang="en-US" sz="1000" b="0" i="0" u="none" strike="noStrike" kern="1200" cap="none" spc="0" normalizeH="0" baseline="0" noProof="0">
                          <a:ln>
                            <a:noFill/>
                          </a:ln>
                          <a:solidFill>
                            <a:prstClr val="black"/>
                          </a:solidFill>
                          <a:effectLst/>
                          <a:uLnTx/>
                          <a:uFillTx/>
                          <a:latin typeface="Calibri"/>
                          <a:ea typeface="+mn-ea"/>
                          <a:cs typeface="+mn-cs"/>
                        </a:rPr>
                        <a:t>
 Let’s rewind back to 2022, when we began our partnership with @malamalearningcenter to support their incredible environmental and educational efforts on West Oahu. Since then, we’ve planted nearly 400 native plants at their Palehua site above Makakilo and learned so much along the way. Organizations like @malamalearningcenter thrive with community support. Visit malamalearningcenter.org to learn more – or if you’re able, join a community workday on the second Saturday of each month! #MālamaLearningCenter #CommunitySupport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https://quintly-eu-image-storage.s3.amazonaws.com/42a5b893a9726451877e4ab7634db126/a85c45a790b6c1a8a2339e66a9a682d3.jpg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0038021"/>
                  </a:ext>
                </a:extLst>
              </a:tr>
            </a:tbl>
          </a:graphicData>
        </a:graphic>
      </p:graphicFrame>
      <p:sp>
        <p:nvSpPr>
          <p:cNvPr id="4" name="Text Placeholder 3">
            <a:extLst>
              <a:ext uri="{FF2B5EF4-FFF2-40B4-BE49-F238E27FC236}">
                <a16:creationId xmlns:a16="http://schemas.microsoft.com/office/drawing/2014/main" id="{E0841C58-0036-4C58-A5A5-C8AB9933FA0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250720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485D2-5F84-4A7E-B2E6-0FFAE1E21F5E}"/>
              </a:ext>
            </a:extLst>
          </p:cNvPr>
          <p:cNvSpPr>
            <a:spLocks noGrp="1"/>
          </p:cNvSpPr>
          <p:nvPr>
            <p:ph type="title"/>
          </p:nvPr>
        </p:nvSpPr>
        <p:spPr/>
        <p:txBody>
          <a:bodyPr/>
          <a:lstStyle/>
          <a:p>
            <a:r>
              <a:rPr lang="en-US"/>
              <a:t>Instagram Videos Table | FICOH - 3 of 4</a:t>
            </a:r>
          </a:p>
        </p:txBody>
      </p:sp>
      <p:graphicFrame>
        <p:nvGraphicFramePr>
          <p:cNvPr id="5" name="Table Placeholder 4">
            <a:extLst>
              <a:ext uri="{FF2B5EF4-FFF2-40B4-BE49-F238E27FC236}">
                <a16:creationId xmlns:a16="http://schemas.microsoft.com/office/drawing/2014/main" id="{87AD7EDD-79F6-4F50-B97F-0472CAD547F3}"/>
              </a:ext>
            </a:extLst>
          </p:cNvPr>
          <p:cNvGraphicFramePr>
            <a:graphicFrameLocks noGrp="1"/>
          </p:cNvGraphicFramePr>
          <p:nvPr>
            <p:ph type="tbl" sz="quarter" idx="13"/>
            <p:extLst>
              <p:ext uri="{D42A27DB-BD31-4B8C-83A1-F6EECF244321}">
                <p14:modId xmlns:p14="http://schemas.microsoft.com/office/powerpoint/2010/main" val="415519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029887062"/>
                    </a:ext>
                  </a:extLst>
                </a:gridCol>
                <a:gridCol w="1234439">
                  <a:extLst>
                    <a:ext uri="{9D8B030D-6E8A-4147-A177-3AD203B41FA5}">
                      <a16:colId xmlns:a16="http://schemas.microsoft.com/office/drawing/2014/main" val="3874272701"/>
                    </a:ext>
                  </a:extLst>
                </a:gridCol>
                <a:gridCol w="493776">
                  <a:extLst>
                    <a:ext uri="{9D8B030D-6E8A-4147-A177-3AD203B41FA5}">
                      <a16:colId xmlns:a16="http://schemas.microsoft.com/office/drawing/2014/main" val="50024454"/>
                    </a:ext>
                  </a:extLst>
                </a:gridCol>
                <a:gridCol w="493776">
                  <a:extLst>
                    <a:ext uri="{9D8B030D-6E8A-4147-A177-3AD203B41FA5}">
                      <a16:colId xmlns:a16="http://schemas.microsoft.com/office/drawing/2014/main" val="2710905080"/>
                    </a:ext>
                  </a:extLst>
                </a:gridCol>
                <a:gridCol w="493776">
                  <a:extLst>
                    <a:ext uri="{9D8B030D-6E8A-4147-A177-3AD203B41FA5}">
                      <a16:colId xmlns:a16="http://schemas.microsoft.com/office/drawing/2014/main" val="3845213720"/>
                    </a:ext>
                  </a:extLst>
                </a:gridCol>
                <a:gridCol w="493776">
                  <a:extLst>
                    <a:ext uri="{9D8B030D-6E8A-4147-A177-3AD203B41FA5}">
                      <a16:colId xmlns:a16="http://schemas.microsoft.com/office/drawing/2014/main" val="829094681"/>
                    </a:ext>
                  </a:extLst>
                </a:gridCol>
                <a:gridCol w="493776">
                  <a:extLst>
                    <a:ext uri="{9D8B030D-6E8A-4147-A177-3AD203B41FA5}">
                      <a16:colId xmlns:a16="http://schemas.microsoft.com/office/drawing/2014/main" val="373374795"/>
                    </a:ext>
                  </a:extLst>
                </a:gridCol>
                <a:gridCol w="493776">
                  <a:extLst>
                    <a:ext uri="{9D8B030D-6E8A-4147-A177-3AD203B41FA5}">
                      <a16:colId xmlns:a16="http://schemas.microsoft.com/office/drawing/2014/main" val="4195353218"/>
                    </a:ext>
                  </a:extLst>
                </a:gridCol>
                <a:gridCol w="493776">
                  <a:extLst>
                    <a:ext uri="{9D8B030D-6E8A-4147-A177-3AD203B41FA5}">
                      <a16:colId xmlns:a16="http://schemas.microsoft.com/office/drawing/2014/main" val="4158950959"/>
                    </a:ext>
                  </a:extLst>
                </a:gridCol>
                <a:gridCol w="493776">
                  <a:extLst>
                    <a:ext uri="{9D8B030D-6E8A-4147-A177-3AD203B41FA5}">
                      <a16:colId xmlns:a16="http://schemas.microsoft.com/office/drawing/2014/main" val="3554893064"/>
                    </a:ext>
                  </a:extLst>
                </a:gridCol>
                <a:gridCol w="493776">
                  <a:extLst>
                    <a:ext uri="{9D8B030D-6E8A-4147-A177-3AD203B41FA5}">
                      <a16:colId xmlns:a16="http://schemas.microsoft.com/office/drawing/2014/main" val="408324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55554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- 2025-03-10 17:01:32</a:t>
                      </a:r>
                      <a:r>
                        <a:rPr kumimoji="0" lang="en-US" sz="1000" b="0" i="0" u="none" strike="noStrike" kern="1200" cap="none" spc="0" normalizeH="0" baseline="0" noProof="0">
                          <a:ln>
                            <a:noFill/>
                          </a:ln>
                          <a:solidFill>
                            <a:prstClr val="black"/>
                          </a:solidFill>
                          <a:effectLst/>
                          <a:uLnTx/>
                          <a:uFillTx/>
                          <a:latin typeface="Calibri"/>
                          <a:ea typeface="+mn-ea"/>
                          <a:cs typeface="+mn-cs"/>
                        </a:rPr>
                        <a:t>
 Check out all the fun we had at FICOH's first-ever Make A Difference Awards ceremony to celebrate #EmployeeAppreciationDay! We honored four amazing associates who went above and beyond, embodying our core values and inspiring others to do the same. Afterwards, we treated everyone to a delicious lunch from @kalapawai_hawaii and some sweet treats from @cookiecornerhawaii!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https://quintly-eu-image-storage.s3.amazonaws.com/42a5b893a9726451877e4ab7634db126/84ef2bdf955501481e610db8ee06033a.jpg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1593433"/>
                  </a:ext>
                </a:extLst>
              </a:tr>
            </a:tbl>
          </a:graphicData>
        </a:graphic>
      </p:graphicFrame>
      <p:sp>
        <p:nvSpPr>
          <p:cNvPr id="4" name="Text Placeholder 3">
            <a:extLst>
              <a:ext uri="{FF2B5EF4-FFF2-40B4-BE49-F238E27FC236}">
                <a16:creationId xmlns:a16="http://schemas.microsoft.com/office/drawing/2014/main" id="{09FD961C-887B-45AC-A975-4C3A397A060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92521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D7A0-3BF4-46CA-A598-CB717669C124}"/>
              </a:ext>
            </a:extLst>
          </p:cNvPr>
          <p:cNvSpPr>
            <a:spLocks noGrp="1"/>
          </p:cNvSpPr>
          <p:nvPr>
            <p:ph type="title"/>
          </p:nvPr>
        </p:nvSpPr>
        <p:spPr/>
        <p:txBody>
          <a:bodyPr/>
          <a:lstStyle/>
          <a:p>
            <a:r>
              <a:rPr lang="en-US"/>
              <a:t>Instagram Videos Table | FICOH - 4 of 4</a:t>
            </a:r>
          </a:p>
        </p:txBody>
      </p:sp>
      <p:graphicFrame>
        <p:nvGraphicFramePr>
          <p:cNvPr id="5" name="Table Placeholder 4">
            <a:extLst>
              <a:ext uri="{FF2B5EF4-FFF2-40B4-BE49-F238E27FC236}">
                <a16:creationId xmlns:a16="http://schemas.microsoft.com/office/drawing/2014/main" id="{9219541D-257B-4708-BEAB-C926ABA9C0B6}"/>
              </a:ext>
            </a:extLst>
          </p:cNvPr>
          <p:cNvGraphicFramePr>
            <a:graphicFrameLocks noGrp="1"/>
          </p:cNvGraphicFramePr>
          <p:nvPr>
            <p:ph type="tbl" sz="quarter" idx="13"/>
            <p:extLst>
              <p:ext uri="{D42A27DB-BD31-4B8C-83A1-F6EECF244321}">
                <p14:modId xmlns:p14="http://schemas.microsoft.com/office/powerpoint/2010/main" val="107843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026772371"/>
                    </a:ext>
                  </a:extLst>
                </a:gridCol>
                <a:gridCol w="1234439">
                  <a:extLst>
                    <a:ext uri="{9D8B030D-6E8A-4147-A177-3AD203B41FA5}">
                      <a16:colId xmlns:a16="http://schemas.microsoft.com/office/drawing/2014/main" val="1640933624"/>
                    </a:ext>
                  </a:extLst>
                </a:gridCol>
                <a:gridCol w="493776">
                  <a:extLst>
                    <a:ext uri="{9D8B030D-6E8A-4147-A177-3AD203B41FA5}">
                      <a16:colId xmlns:a16="http://schemas.microsoft.com/office/drawing/2014/main" val="1752994014"/>
                    </a:ext>
                  </a:extLst>
                </a:gridCol>
                <a:gridCol w="493776">
                  <a:extLst>
                    <a:ext uri="{9D8B030D-6E8A-4147-A177-3AD203B41FA5}">
                      <a16:colId xmlns:a16="http://schemas.microsoft.com/office/drawing/2014/main" val="1548116061"/>
                    </a:ext>
                  </a:extLst>
                </a:gridCol>
                <a:gridCol w="493776">
                  <a:extLst>
                    <a:ext uri="{9D8B030D-6E8A-4147-A177-3AD203B41FA5}">
                      <a16:colId xmlns:a16="http://schemas.microsoft.com/office/drawing/2014/main" val="1181315231"/>
                    </a:ext>
                  </a:extLst>
                </a:gridCol>
                <a:gridCol w="493776">
                  <a:extLst>
                    <a:ext uri="{9D8B030D-6E8A-4147-A177-3AD203B41FA5}">
                      <a16:colId xmlns:a16="http://schemas.microsoft.com/office/drawing/2014/main" val="3897074959"/>
                    </a:ext>
                  </a:extLst>
                </a:gridCol>
                <a:gridCol w="493776">
                  <a:extLst>
                    <a:ext uri="{9D8B030D-6E8A-4147-A177-3AD203B41FA5}">
                      <a16:colId xmlns:a16="http://schemas.microsoft.com/office/drawing/2014/main" val="2977554764"/>
                    </a:ext>
                  </a:extLst>
                </a:gridCol>
                <a:gridCol w="493776">
                  <a:extLst>
                    <a:ext uri="{9D8B030D-6E8A-4147-A177-3AD203B41FA5}">
                      <a16:colId xmlns:a16="http://schemas.microsoft.com/office/drawing/2014/main" val="3381496389"/>
                    </a:ext>
                  </a:extLst>
                </a:gridCol>
                <a:gridCol w="493776">
                  <a:extLst>
                    <a:ext uri="{9D8B030D-6E8A-4147-A177-3AD203B41FA5}">
                      <a16:colId xmlns:a16="http://schemas.microsoft.com/office/drawing/2014/main" val="1695529222"/>
                    </a:ext>
                  </a:extLst>
                </a:gridCol>
                <a:gridCol w="493776">
                  <a:extLst>
                    <a:ext uri="{9D8B030D-6E8A-4147-A177-3AD203B41FA5}">
                      <a16:colId xmlns:a16="http://schemas.microsoft.com/office/drawing/2014/main" val="1659066198"/>
                    </a:ext>
                  </a:extLst>
                </a:gridCol>
                <a:gridCol w="493776">
                  <a:extLst>
                    <a:ext uri="{9D8B030D-6E8A-4147-A177-3AD203B41FA5}">
                      <a16:colId xmlns:a16="http://schemas.microsoft.com/office/drawing/2014/main" val="244382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15113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- 2025-03-06 16:01:47</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today's #ThrowbackThursday features our senior flood underwriter Maile F. at last year’s inaugural Tokio Marine Global Women’s Conference in Tokyo, Japan. Enjoy! #TMTogether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https://quintly-eu-image-storage.s3.amazonaws.com/42a5b893a9726451877e4ab7634db126/e8eeb589eeca7cf2c22775d990acda45.jpg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7733527"/>
                  </a:ext>
                </a:extLst>
              </a:tr>
            </a:tbl>
          </a:graphicData>
        </a:graphic>
      </p:graphicFrame>
      <p:sp>
        <p:nvSpPr>
          <p:cNvPr id="4" name="Text Placeholder 3">
            <a:extLst>
              <a:ext uri="{FF2B5EF4-FFF2-40B4-BE49-F238E27FC236}">
                <a16:creationId xmlns:a16="http://schemas.microsoft.com/office/drawing/2014/main" id="{30976776-E810-4711-B28C-EF6598F570E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4307712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B2FC-2E38-444E-87D7-CC9736ABBCC6}"/>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54DC2250-4882-4F58-ABC5-E56834592DC4}"/>
              </a:ext>
            </a:extLst>
          </p:cNvPr>
          <p:cNvGraphicFramePr>
            <a:graphicFrameLocks noGrp="1"/>
          </p:cNvGraphicFramePr>
          <p:nvPr>
            <p:ph type="tbl" sz="quarter" idx="13"/>
            <p:extLst>
              <p:ext uri="{D42A27DB-BD31-4B8C-83A1-F6EECF244321}">
                <p14:modId xmlns:p14="http://schemas.microsoft.com/office/powerpoint/2010/main" val="162732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72690214"/>
                    </a:ext>
                  </a:extLst>
                </a:gridCol>
                <a:gridCol w="1069848">
                  <a:extLst>
                    <a:ext uri="{9D8B030D-6E8A-4147-A177-3AD203B41FA5}">
                      <a16:colId xmlns:a16="http://schemas.microsoft.com/office/drawing/2014/main" val="3610345435"/>
                    </a:ext>
                  </a:extLst>
                </a:gridCol>
                <a:gridCol w="493776">
                  <a:extLst>
                    <a:ext uri="{9D8B030D-6E8A-4147-A177-3AD203B41FA5}">
                      <a16:colId xmlns:a16="http://schemas.microsoft.com/office/drawing/2014/main" val="996141307"/>
                    </a:ext>
                  </a:extLst>
                </a:gridCol>
                <a:gridCol w="1069848">
                  <a:extLst>
                    <a:ext uri="{9D8B030D-6E8A-4147-A177-3AD203B41FA5}">
                      <a16:colId xmlns:a16="http://schemas.microsoft.com/office/drawing/2014/main" val="2039886860"/>
                    </a:ext>
                  </a:extLst>
                </a:gridCol>
                <a:gridCol w="1069848">
                  <a:extLst>
                    <a:ext uri="{9D8B030D-6E8A-4147-A177-3AD203B41FA5}">
                      <a16:colId xmlns:a16="http://schemas.microsoft.com/office/drawing/2014/main" val="1685766230"/>
                    </a:ext>
                  </a:extLst>
                </a:gridCol>
                <a:gridCol w="1069848">
                  <a:extLst>
                    <a:ext uri="{9D8B030D-6E8A-4147-A177-3AD203B41FA5}">
                      <a16:colId xmlns:a16="http://schemas.microsoft.com/office/drawing/2014/main" val="3975725472"/>
                    </a:ext>
                  </a:extLst>
                </a:gridCol>
                <a:gridCol w="1069848">
                  <a:extLst>
                    <a:ext uri="{9D8B030D-6E8A-4147-A177-3AD203B41FA5}">
                      <a16:colId xmlns:a16="http://schemas.microsoft.com/office/drawing/2014/main" val="3230118913"/>
                    </a:ext>
                  </a:extLst>
                </a:gridCol>
                <a:gridCol w="1069848">
                  <a:extLst>
                    <a:ext uri="{9D8B030D-6E8A-4147-A177-3AD203B41FA5}">
                      <a16:colId xmlns:a16="http://schemas.microsoft.com/office/drawing/2014/main" val="21045085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04515209"/>
                  </a:ext>
                </a:extLst>
              </a:tr>
              <a:tr h="370840">
                <a:tc>
                  <a:txBody>
                    <a:bodyPr/>
                    <a:lstStyle/>
                    <a:p>
                      <a:r>
                        <a:rPr lang="en-US" sz="1000"/>
                        <a:t>28</a:t>
                      </a:r>
                    </a:p>
                  </a:txBody>
                  <a:tcPr/>
                </a:tc>
                <a:tc>
                  <a:txBody>
                    <a:bodyPr/>
                    <a:lstStyle/>
                    <a:p>
                      <a:r>
                        <a:rPr lang="en-US" sz="1000"/>
                        <a:t>0.5840 %</a:t>
                      </a:r>
                    </a:p>
                  </a:txBody>
                  <a:tcPr/>
                </a:tc>
                <a:tc>
                  <a:txBody>
                    <a:bodyPr/>
                    <a:lstStyle/>
                    <a:p>
                      <a:r>
                        <a:rPr lang="en-US" sz="1000"/>
                        <a:t>0.04</a:t>
                      </a:r>
                    </a:p>
                  </a:txBody>
                  <a:tcPr/>
                </a:tc>
                <a:tc>
                  <a:txBody>
                    <a:bodyPr/>
                    <a:lstStyle/>
                    <a:p>
                      <a:r>
                        <a:rPr lang="en-US" sz="1000"/>
                        <a:t>85.07</a:t>
                      </a:r>
                    </a:p>
                  </a:txBody>
                  <a:tcPr/>
                </a:tc>
                <a:tc>
                  <a:txBody>
                    <a:bodyPr/>
                    <a:lstStyle/>
                    <a:p>
                      <a:r>
                        <a:rPr lang="en-US" sz="1000"/>
                        <a:t>84.36</a:t>
                      </a:r>
                    </a:p>
                  </a:txBody>
                  <a:tcPr/>
                </a:tc>
                <a:tc>
                  <a:txBody>
                    <a:bodyPr/>
                    <a:lstStyle/>
                    <a:p>
                      <a:r>
                        <a:rPr lang="en-US" sz="1000"/>
                        <a:t>47.29</a:t>
                      </a:r>
                    </a:p>
                  </a:txBody>
                  <a:tcPr/>
                </a:tc>
                <a:tc>
                  <a:txBody>
                    <a:bodyPr/>
                    <a:lstStyle/>
                    <a:p>
                      <a:r>
                        <a:rPr lang="en-US" sz="1000"/>
                        <a:t>2382</a:t>
                      </a:r>
                    </a:p>
                  </a:txBody>
                  <a:tcPr/>
                </a:tc>
                <a:tc>
                  <a:txBody>
                    <a:bodyPr/>
                    <a:lstStyle/>
                    <a:p>
                      <a:r>
                        <a:rPr lang="en-US" sz="1000"/>
                        <a:t>1324</a:t>
                      </a:r>
                    </a:p>
                  </a:txBody>
                  <a:tcPr/>
                </a:tc>
                <a:extLst>
                  <a:ext uri="{0D108BD9-81ED-4DB2-BD59-A6C34878D82A}">
                    <a16:rowId xmlns:a16="http://schemas.microsoft.com/office/drawing/2014/main" val="891450970"/>
                  </a:ext>
                </a:extLst>
              </a:tr>
            </a:tbl>
          </a:graphicData>
        </a:graphic>
      </p:graphicFrame>
      <p:sp>
        <p:nvSpPr>
          <p:cNvPr id="4" name="Text Placeholder 3">
            <a:extLst>
              <a:ext uri="{FF2B5EF4-FFF2-40B4-BE49-F238E27FC236}">
                <a16:creationId xmlns:a16="http://schemas.microsoft.com/office/drawing/2014/main" id="{FBAEC0F5-59B8-4623-A745-C5EA7D05701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4794040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E28EE-E9C4-4D14-8FE2-9D2A1CEEEB16}"/>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1A96A85-9433-4E18-B7B7-3A24D8615D65}"/>
              </a:ext>
            </a:extLst>
          </p:cNvPr>
          <p:cNvGraphicFramePr>
            <a:graphicFrameLocks noGrp="1"/>
          </p:cNvGraphicFramePr>
          <p:nvPr>
            <p:ph type="tbl" sz="quarter" idx="13"/>
            <p:extLst>
              <p:ext uri="{D42A27DB-BD31-4B8C-83A1-F6EECF244321}">
                <p14:modId xmlns:p14="http://schemas.microsoft.com/office/powerpoint/2010/main" val="3067441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39204936"/>
                    </a:ext>
                  </a:extLst>
                </a:gridCol>
                <a:gridCol w="905256">
                  <a:extLst>
                    <a:ext uri="{9D8B030D-6E8A-4147-A177-3AD203B41FA5}">
                      <a16:colId xmlns:a16="http://schemas.microsoft.com/office/drawing/2014/main" val="976865025"/>
                    </a:ext>
                  </a:extLst>
                </a:gridCol>
                <a:gridCol w="411480">
                  <a:extLst>
                    <a:ext uri="{9D8B030D-6E8A-4147-A177-3AD203B41FA5}">
                      <a16:colId xmlns:a16="http://schemas.microsoft.com/office/drawing/2014/main" val="413459440"/>
                    </a:ext>
                  </a:extLst>
                </a:gridCol>
                <a:gridCol w="905256">
                  <a:extLst>
                    <a:ext uri="{9D8B030D-6E8A-4147-A177-3AD203B41FA5}">
                      <a16:colId xmlns:a16="http://schemas.microsoft.com/office/drawing/2014/main" val="3567719041"/>
                    </a:ext>
                  </a:extLst>
                </a:gridCol>
                <a:gridCol w="905256">
                  <a:extLst>
                    <a:ext uri="{9D8B030D-6E8A-4147-A177-3AD203B41FA5}">
                      <a16:colId xmlns:a16="http://schemas.microsoft.com/office/drawing/2014/main" val="3607232078"/>
                    </a:ext>
                  </a:extLst>
                </a:gridCol>
                <a:gridCol w="905256">
                  <a:extLst>
                    <a:ext uri="{9D8B030D-6E8A-4147-A177-3AD203B41FA5}">
                      <a16:colId xmlns:a16="http://schemas.microsoft.com/office/drawing/2014/main" val="3860330284"/>
                    </a:ext>
                  </a:extLst>
                </a:gridCol>
                <a:gridCol w="905256">
                  <a:extLst>
                    <a:ext uri="{9D8B030D-6E8A-4147-A177-3AD203B41FA5}">
                      <a16:colId xmlns:a16="http://schemas.microsoft.com/office/drawing/2014/main" val="3959113244"/>
                    </a:ext>
                  </a:extLst>
                </a:gridCol>
                <a:gridCol w="905256">
                  <a:extLst>
                    <a:ext uri="{9D8B030D-6E8A-4147-A177-3AD203B41FA5}">
                      <a16:colId xmlns:a16="http://schemas.microsoft.com/office/drawing/2014/main" val="3278519205"/>
                    </a:ext>
                  </a:extLst>
                </a:gridCol>
                <a:gridCol w="905256">
                  <a:extLst>
                    <a:ext uri="{9D8B030D-6E8A-4147-A177-3AD203B41FA5}">
                      <a16:colId xmlns:a16="http://schemas.microsoft.com/office/drawing/2014/main" val="141389012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502897727"/>
                  </a:ext>
                </a:extLst>
              </a:tr>
              <a:tr h="370840">
                <a:tc>
                  <a:txBody>
                    <a:bodyPr/>
                    <a:lstStyle/>
                    <a:p>
                      <a:r>
                        <a:rPr lang="en-US" sz="1000"/>
                        <a:t>12</a:t>
                      </a:r>
                    </a:p>
                  </a:txBody>
                  <a:tcPr/>
                </a:tc>
                <a:tc>
                  <a:txBody>
                    <a:bodyPr/>
                    <a:lstStyle/>
                    <a:p>
                      <a:r>
                        <a:rPr lang="en-US" sz="1000"/>
                        <a:t>0.6045 %</a:t>
                      </a:r>
                    </a:p>
                  </a:txBody>
                  <a:tcPr/>
                </a:tc>
                <a:tc>
                  <a:txBody>
                    <a:bodyPr/>
                    <a:lstStyle/>
                    <a:p>
                      <a:r>
                        <a:rPr lang="en-US" sz="1000"/>
                        <a:t>0.00</a:t>
                      </a:r>
                    </a:p>
                  </a:txBody>
                  <a:tcPr/>
                </a:tc>
                <a:tc>
                  <a:txBody>
                    <a:bodyPr/>
                    <a:lstStyle/>
                    <a:p>
                      <a:r>
                        <a:rPr lang="en-US" sz="1000"/>
                        <a:t>68.08</a:t>
                      </a:r>
                    </a:p>
                  </a:txBody>
                  <a:tcPr/>
                </a:tc>
                <a:tc>
                  <a:txBody>
                    <a:bodyPr/>
                    <a:lstStyle/>
                    <a:p>
                      <a:r>
                        <a:rPr lang="en-US" sz="1000"/>
                        <a:t>67.92</a:t>
                      </a:r>
                    </a:p>
                  </a:txBody>
                  <a:tcPr/>
                </a:tc>
                <a:tc>
                  <a:txBody>
                    <a:bodyPr/>
                    <a:lstStyle/>
                    <a:p>
                      <a:r>
                        <a:rPr lang="en-US" sz="1000"/>
                        <a:t>38.08</a:t>
                      </a:r>
                    </a:p>
                  </a:txBody>
                  <a:tcPr/>
                </a:tc>
                <a:tc>
                  <a:txBody>
                    <a:bodyPr/>
                    <a:lstStyle/>
                    <a:p>
                      <a:r>
                        <a:rPr lang="en-US" sz="1000"/>
                        <a:t>38.08</a:t>
                      </a:r>
                    </a:p>
                  </a:txBody>
                  <a:tcPr/>
                </a:tc>
                <a:tc>
                  <a:txBody>
                    <a:bodyPr/>
                    <a:lstStyle/>
                    <a:p>
                      <a:r>
                        <a:rPr lang="en-US" sz="1000"/>
                        <a:t>817</a:t>
                      </a:r>
                    </a:p>
                  </a:txBody>
                  <a:tcPr/>
                </a:tc>
                <a:tc>
                  <a:txBody>
                    <a:bodyPr/>
                    <a:lstStyle/>
                    <a:p>
                      <a:r>
                        <a:rPr lang="en-US" sz="1000"/>
                        <a:t>457</a:t>
                      </a:r>
                    </a:p>
                  </a:txBody>
                  <a:tcPr/>
                </a:tc>
                <a:extLst>
                  <a:ext uri="{0D108BD9-81ED-4DB2-BD59-A6C34878D82A}">
                    <a16:rowId xmlns:a16="http://schemas.microsoft.com/office/drawing/2014/main" val="1228748712"/>
                  </a:ext>
                </a:extLst>
              </a:tr>
            </a:tbl>
          </a:graphicData>
        </a:graphic>
      </p:graphicFrame>
      <p:sp>
        <p:nvSpPr>
          <p:cNvPr id="4" name="Text Placeholder 3">
            <a:extLst>
              <a:ext uri="{FF2B5EF4-FFF2-40B4-BE49-F238E27FC236}">
                <a16:creationId xmlns:a16="http://schemas.microsoft.com/office/drawing/2014/main" id="{F278D0C2-1C94-46BD-B760-CBF427E46E93}"/>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879910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D4A40-1B22-48F5-BBC9-CE705979FDDA}"/>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62483133-F23C-49EA-A2D9-1246D739ABA8}"/>
              </a:ext>
            </a:extLst>
          </p:cNvPr>
          <p:cNvGraphicFramePr>
            <a:graphicFrameLocks noGrp="1"/>
          </p:cNvGraphicFramePr>
          <p:nvPr>
            <p:ph type="tbl" sz="quarter" idx="13"/>
            <p:extLst>
              <p:ext uri="{D42A27DB-BD31-4B8C-83A1-F6EECF244321}">
                <p14:modId xmlns:p14="http://schemas.microsoft.com/office/powerpoint/2010/main" val="312583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78234648"/>
                    </a:ext>
                  </a:extLst>
                </a:gridCol>
                <a:gridCol w="1316736">
                  <a:extLst>
                    <a:ext uri="{9D8B030D-6E8A-4147-A177-3AD203B41FA5}">
                      <a16:colId xmlns:a16="http://schemas.microsoft.com/office/drawing/2014/main" val="1772016804"/>
                    </a:ext>
                  </a:extLst>
                </a:gridCol>
                <a:gridCol w="658368">
                  <a:extLst>
                    <a:ext uri="{9D8B030D-6E8A-4147-A177-3AD203B41FA5}">
                      <a16:colId xmlns:a16="http://schemas.microsoft.com/office/drawing/2014/main" val="3129538462"/>
                    </a:ext>
                  </a:extLst>
                </a:gridCol>
                <a:gridCol w="658368">
                  <a:extLst>
                    <a:ext uri="{9D8B030D-6E8A-4147-A177-3AD203B41FA5}">
                      <a16:colId xmlns:a16="http://schemas.microsoft.com/office/drawing/2014/main" val="1926679417"/>
                    </a:ext>
                  </a:extLst>
                </a:gridCol>
                <a:gridCol w="658368">
                  <a:extLst>
                    <a:ext uri="{9D8B030D-6E8A-4147-A177-3AD203B41FA5}">
                      <a16:colId xmlns:a16="http://schemas.microsoft.com/office/drawing/2014/main" val="68222866"/>
                    </a:ext>
                  </a:extLst>
                </a:gridCol>
                <a:gridCol w="658368">
                  <a:extLst>
                    <a:ext uri="{9D8B030D-6E8A-4147-A177-3AD203B41FA5}">
                      <a16:colId xmlns:a16="http://schemas.microsoft.com/office/drawing/2014/main" val="2152537475"/>
                    </a:ext>
                  </a:extLst>
                </a:gridCol>
                <a:gridCol w="658368">
                  <a:extLst>
                    <a:ext uri="{9D8B030D-6E8A-4147-A177-3AD203B41FA5}">
                      <a16:colId xmlns:a16="http://schemas.microsoft.com/office/drawing/2014/main" val="670445377"/>
                    </a:ext>
                  </a:extLst>
                </a:gridCol>
                <a:gridCol w="658368">
                  <a:extLst>
                    <a:ext uri="{9D8B030D-6E8A-4147-A177-3AD203B41FA5}">
                      <a16:colId xmlns:a16="http://schemas.microsoft.com/office/drawing/2014/main" val="1896137934"/>
                    </a:ext>
                  </a:extLst>
                </a:gridCol>
                <a:gridCol w="658368">
                  <a:extLst>
                    <a:ext uri="{9D8B030D-6E8A-4147-A177-3AD203B41FA5}">
                      <a16:colId xmlns:a16="http://schemas.microsoft.com/office/drawing/2014/main" val="1315518026"/>
                    </a:ext>
                  </a:extLst>
                </a:gridCol>
                <a:gridCol w="658368">
                  <a:extLst>
                    <a:ext uri="{9D8B030D-6E8A-4147-A177-3AD203B41FA5}">
                      <a16:colId xmlns:a16="http://schemas.microsoft.com/office/drawing/2014/main" val="3415277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53437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- 2025-03-28 17:11:31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https://quintly-eu-image-storage.s3.amazonaws.com/42a5b893a9726451877e4ab7634db126/9c9a7ec8c2609363e2dce1c84a12a776.jpg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03/29/2025 17:08:47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5581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- 2025-03-27 17:38:14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https://quintly-eu-image-storage.s3.amazonaws.com/42a5b893a9726451877e4ab7634db126/92032f5bde6b02eff3e2bea077c7b587.jpg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03/28/2025 17:37:54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4702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- 2025-03-27 17:04:52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https://quintly-eu-image-storage.s3.amazonaws.com/42a5b893a9726451877e4ab7634db126/f300938178cd3b27e3c724de3e273d41.jpg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03/28/2025 16:37:39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77793781"/>
                  </a:ext>
                </a:extLst>
              </a:tr>
            </a:tbl>
          </a:graphicData>
        </a:graphic>
      </p:graphicFrame>
      <p:sp>
        <p:nvSpPr>
          <p:cNvPr id="4" name="Text Placeholder 3">
            <a:extLst>
              <a:ext uri="{FF2B5EF4-FFF2-40B4-BE49-F238E27FC236}">
                <a16:creationId xmlns:a16="http://schemas.microsoft.com/office/drawing/2014/main" id="{9FE0B6C1-3866-41DE-8B91-93D5E558999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25875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C610-386D-4709-B689-613F93F18FA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5D8306F6-BBC5-4D91-AB9E-31E4620705F4}"/>
              </a:ext>
            </a:extLst>
          </p:cNvPr>
          <p:cNvGraphicFramePr>
            <a:graphicFrameLocks noGrp="1"/>
          </p:cNvGraphicFramePr>
          <p:nvPr>
            <p:ph type="tbl" sz="quarter" idx="13"/>
            <p:extLst>
              <p:ext uri="{D42A27DB-BD31-4B8C-83A1-F6EECF244321}">
                <p14:modId xmlns:p14="http://schemas.microsoft.com/office/powerpoint/2010/main" val="613005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67387508"/>
                    </a:ext>
                  </a:extLst>
                </a:gridCol>
                <a:gridCol w="1316736">
                  <a:extLst>
                    <a:ext uri="{9D8B030D-6E8A-4147-A177-3AD203B41FA5}">
                      <a16:colId xmlns:a16="http://schemas.microsoft.com/office/drawing/2014/main" val="3700723698"/>
                    </a:ext>
                  </a:extLst>
                </a:gridCol>
                <a:gridCol w="658368">
                  <a:extLst>
                    <a:ext uri="{9D8B030D-6E8A-4147-A177-3AD203B41FA5}">
                      <a16:colId xmlns:a16="http://schemas.microsoft.com/office/drawing/2014/main" val="2416599210"/>
                    </a:ext>
                  </a:extLst>
                </a:gridCol>
                <a:gridCol w="658368">
                  <a:extLst>
                    <a:ext uri="{9D8B030D-6E8A-4147-A177-3AD203B41FA5}">
                      <a16:colId xmlns:a16="http://schemas.microsoft.com/office/drawing/2014/main" val="3982579409"/>
                    </a:ext>
                  </a:extLst>
                </a:gridCol>
                <a:gridCol w="658368">
                  <a:extLst>
                    <a:ext uri="{9D8B030D-6E8A-4147-A177-3AD203B41FA5}">
                      <a16:colId xmlns:a16="http://schemas.microsoft.com/office/drawing/2014/main" val="2721959933"/>
                    </a:ext>
                  </a:extLst>
                </a:gridCol>
                <a:gridCol w="658368">
                  <a:extLst>
                    <a:ext uri="{9D8B030D-6E8A-4147-A177-3AD203B41FA5}">
                      <a16:colId xmlns:a16="http://schemas.microsoft.com/office/drawing/2014/main" val="2497581750"/>
                    </a:ext>
                  </a:extLst>
                </a:gridCol>
                <a:gridCol w="658368">
                  <a:extLst>
                    <a:ext uri="{9D8B030D-6E8A-4147-A177-3AD203B41FA5}">
                      <a16:colId xmlns:a16="http://schemas.microsoft.com/office/drawing/2014/main" val="921203891"/>
                    </a:ext>
                  </a:extLst>
                </a:gridCol>
                <a:gridCol w="658368">
                  <a:extLst>
                    <a:ext uri="{9D8B030D-6E8A-4147-A177-3AD203B41FA5}">
                      <a16:colId xmlns:a16="http://schemas.microsoft.com/office/drawing/2014/main" val="37024420"/>
                    </a:ext>
                  </a:extLst>
                </a:gridCol>
                <a:gridCol w="658368">
                  <a:extLst>
                    <a:ext uri="{9D8B030D-6E8A-4147-A177-3AD203B41FA5}">
                      <a16:colId xmlns:a16="http://schemas.microsoft.com/office/drawing/2014/main" val="1930664253"/>
                    </a:ext>
                  </a:extLst>
                </a:gridCol>
                <a:gridCol w="658368">
                  <a:extLst>
                    <a:ext uri="{9D8B030D-6E8A-4147-A177-3AD203B41FA5}">
                      <a16:colId xmlns:a16="http://schemas.microsoft.com/office/drawing/2014/main" val="3759715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84896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- 2025-03-27 16:00:33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https://quintly-eu-image-storage.s3.amazonaws.com/42a5b893a9726451877e4ab7634db126/a0cb840c1657132fd41e4acf15ea272f.jpg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03/28/2025 15:37:40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9472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- 2025-03-25 18:44:16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https://quintly-eu-image-storage.s3.amazonaws.com/42a5b893a9726451877e4ab7634db126/8e97a516ce7636278fc08a876553e042.jpg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03/26/2025 18:39:21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715717836"/>
                  </a:ext>
                </a:extLst>
              </a:tr>
            </a:tbl>
          </a:graphicData>
        </a:graphic>
      </p:graphicFrame>
      <p:sp>
        <p:nvSpPr>
          <p:cNvPr id="4" name="Text Placeholder 3">
            <a:extLst>
              <a:ext uri="{FF2B5EF4-FFF2-40B4-BE49-F238E27FC236}">
                <a16:creationId xmlns:a16="http://schemas.microsoft.com/office/drawing/2014/main" id="{89E5A76A-0C94-4EC7-B14A-E83AE7D7BEA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0693129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2690</Words>
  <Application>Microsoft Office PowerPoint</Application>
  <PresentationFormat>On-screen Show (4:3)</PresentationFormat>
  <Paragraphs>624</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 - 1 of 4</vt:lpstr>
      <vt:lpstr>Instagram Videos Table | FICOH - 2 of 4</vt:lpstr>
      <vt:lpstr>Instagram Videos Table | FICOH - 3 of 4</vt:lpstr>
      <vt:lpstr>Instagram Videos Table | FICOH - 4 of 4</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2025-04-04T16:03:08Z</dcterms:created>
  <dcterms:modified xsi:type="dcterms:W3CDTF">2025-04-04T16:04:08Z</dcterms:modified>
</cp:coreProperties>
</file>