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8" r:id="rId11"/>
    <p:sldId id="269" r:id="rId12"/>
    <p:sldId id="270" r:id="rId13"/>
    <p:sldId id="271"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D30C7-181D-4E0F-A139-CBDC1EC1FF55}"/>
              </a:ext>
            </a:extLst>
          </p:cNvPr>
          <p:cNvSpPr>
            <a:spLocks noGrp="1"/>
          </p:cNvSpPr>
          <p:nvPr>
            <p:ph type="ctrTitle"/>
          </p:nvPr>
        </p:nvSpPr>
        <p:spPr/>
        <p:txBody>
          <a:bodyPr/>
          <a:lstStyle/>
          <a:p>
            <a:r>
              <a:rPr lang="en-US"/>
              <a:t>TMNAS Top Posts </a:t>
            </a:r>
          </a:p>
        </p:txBody>
      </p:sp>
      <p:sp>
        <p:nvSpPr>
          <p:cNvPr id="3" name="Subtitle 2">
            <a:extLst>
              <a:ext uri="{FF2B5EF4-FFF2-40B4-BE49-F238E27FC236}">
                <a16:creationId xmlns:a16="http://schemas.microsoft.com/office/drawing/2014/main" id="{0C077CCD-0A8E-45DC-9225-E45A082A12C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0532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564A-7CC9-4D54-9178-EDC7332282EA}"/>
              </a:ext>
            </a:extLst>
          </p:cNvPr>
          <p:cNvSpPr>
            <a:spLocks noGrp="1"/>
          </p:cNvSpPr>
          <p:nvPr>
            <p:ph type="title"/>
          </p:nvPr>
        </p:nvSpPr>
        <p:spPr/>
        <p:txBody>
          <a:bodyPr/>
          <a:lstStyle/>
          <a:p>
            <a:r>
              <a:rPr lang="en-US"/>
              <a:t>Facebook Original Own Posts Table | TMNAS - 1 of 4</a:t>
            </a:r>
          </a:p>
        </p:txBody>
      </p:sp>
      <p:graphicFrame>
        <p:nvGraphicFramePr>
          <p:cNvPr id="5" name="Table Placeholder 4">
            <a:extLst>
              <a:ext uri="{FF2B5EF4-FFF2-40B4-BE49-F238E27FC236}">
                <a16:creationId xmlns:a16="http://schemas.microsoft.com/office/drawing/2014/main" id="{9F91EDB3-B757-45BA-AA11-8E990718C4F3}"/>
              </a:ext>
            </a:extLst>
          </p:cNvPr>
          <p:cNvGraphicFramePr>
            <a:graphicFrameLocks noGrp="1"/>
          </p:cNvGraphicFramePr>
          <p:nvPr>
            <p:ph type="tbl" sz="quarter" idx="13"/>
            <p:extLst>
              <p:ext uri="{D42A27DB-BD31-4B8C-83A1-F6EECF244321}">
                <p14:modId xmlns:p14="http://schemas.microsoft.com/office/powerpoint/2010/main" val="741934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6981799"/>
                    </a:ext>
                  </a:extLst>
                </a:gridCol>
                <a:gridCol w="1481328">
                  <a:extLst>
                    <a:ext uri="{9D8B030D-6E8A-4147-A177-3AD203B41FA5}">
                      <a16:colId xmlns:a16="http://schemas.microsoft.com/office/drawing/2014/main" val="4224091186"/>
                    </a:ext>
                  </a:extLst>
                </a:gridCol>
                <a:gridCol w="329184">
                  <a:extLst>
                    <a:ext uri="{9D8B030D-6E8A-4147-A177-3AD203B41FA5}">
                      <a16:colId xmlns:a16="http://schemas.microsoft.com/office/drawing/2014/main" val="3341177157"/>
                    </a:ext>
                  </a:extLst>
                </a:gridCol>
                <a:gridCol w="329184">
                  <a:extLst>
                    <a:ext uri="{9D8B030D-6E8A-4147-A177-3AD203B41FA5}">
                      <a16:colId xmlns:a16="http://schemas.microsoft.com/office/drawing/2014/main" val="3484007790"/>
                    </a:ext>
                  </a:extLst>
                </a:gridCol>
                <a:gridCol w="329184">
                  <a:extLst>
                    <a:ext uri="{9D8B030D-6E8A-4147-A177-3AD203B41FA5}">
                      <a16:colId xmlns:a16="http://schemas.microsoft.com/office/drawing/2014/main" val="4056087876"/>
                    </a:ext>
                  </a:extLst>
                </a:gridCol>
                <a:gridCol w="329184">
                  <a:extLst>
                    <a:ext uri="{9D8B030D-6E8A-4147-A177-3AD203B41FA5}">
                      <a16:colId xmlns:a16="http://schemas.microsoft.com/office/drawing/2014/main" val="2582205561"/>
                    </a:ext>
                  </a:extLst>
                </a:gridCol>
                <a:gridCol w="329184">
                  <a:extLst>
                    <a:ext uri="{9D8B030D-6E8A-4147-A177-3AD203B41FA5}">
                      <a16:colId xmlns:a16="http://schemas.microsoft.com/office/drawing/2014/main" val="3611247157"/>
                    </a:ext>
                  </a:extLst>
                </a:gridCol>
                <a:gridCol w="329184">
                  <a:extLst>
                    <a:ext uri="{9D8B030D-6E8A-4147-A177-3AD203B41FA5}">
                      <a16:colId xmlns:a16="http://schemas.microsoft.com/office/drawing/2014/main" val="2204021456"/>
                    </a:ext>
                  </a:extLst>
                </a:gridCol>
                <a:gridCol w="329184">
                  <a:extLst>
                    <a:ext uri="{9D8B030D-6E8A-4147-A177-3AD203B41FA5}">
                      <a16:colId xmlns:a16="http://schemas.microsoft.com/office/drawing/2014/main" val="2571791811"/>
                    </a:ext>
                  </a:extLst>
                </a:gridCol>
                <a:gridCol w="329184">
                  <a:extLst>
                    <a:ext uri="{9D8B030D-6E8A-4147-A177-3AD203B41FA5}">
                      <a16:colId xmlns:a16="http://schemas.microsoft.com/office/drawing/2014/main" val="2701869522"/>
                    </a:ext>
                  </a:extLst>
                </a:gridCol>
                <a:gridCol w="329184">
                  <a:extLst>
                    <a:ext uri="{9D8B030D-6E8A-4147-A177-3AD203B41FA5}">
                      <a16:colId xmlns:a16="http://schemas.microsoft.com/office/drawing/2014/main" val="1355280501"/>
                    </a:ext>
                  </a:extLst>
                </a:gridCol>
                <a:gridCol w="329184">
                  <a:extLst>
                    <a:ext uri="{9D8B030D-6E8A-4147-A177-3AD203B41FA5}">
                      <a16:colId xmlns:a16="http://schemas.microsoft.com/office/drawing/2014/main" val="2280071327"/>
                    </a:ext>
                  </a:extLst>
                </a:gridCol>
                <a:gridCol w="329184">
                  <a:extLst>
                    <a:ext uri="{9D8B030D-6E8A-4147-A177-3AD203B41FA5}">
                      <a16:colId xmlns:a16="http://schemas.microsoft.com/office/drawing/2014/main" val="2813131275"/>
                    </a:ext>
                  </a:extLst>
                </a:gridCol>
                <a:gridCol w="329184">
                  <a:extLst>
                    <a:ext uri="{9D8B030D-6E8A-4147-A177-3AD203B41FA5}">
                      <a16:colId xmlns:a16="http://schemas.microsoft.com/office/drawing/2014/main" val="407420510"/>
                    </a:ext>
                  </a:extLst>
                </a:gridCol>
                <a:gridCol w="329184">
                  <a:extLst>
                    <a:ext uri="{9D8B030D-6E8A-4147-A177-3AD203B41FA5}">
                      <a16:colId xmlns:a16="http://schemas.microsoft.com/office/drawing/2014/main" val="615011925"/>
                    </a:ext>
                  </a:extLst>
                </a:gridCol>
                <a:gridCol w="329184">
                  <a:extLst>
                    <a:ext uri="{9D8B030D-6E8A-4147-A177-3AD203B41FA5}">
                      <a16:colId xmlns:a16="http://schemas.microsoft.com/office/drawing/2014/main" val="3443467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23616078"/>
                  </a:ext>
                </a:extLst>
              </a:tr>
            </a:tbl>
          </a:graphicData>
        </a:graphic>
      </p:graphicFrame>
      <p:sp>
        <p:nvSpPr>
          <p:cNvPr id="4" name="Text Placeholder 3">
            <a:extLst>
              <a:ext uri="{FF2B5EF4-FFF2-40B4-BE49-F238E27FC236}">
                <a16:creationId xmlns:a16="http://schemas.microsoft.com/office/drawing/2014/main" id="{6B17E875-C4FC-4C4D-8BDA-CAE3ECD64F3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48333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F72B-FEBC-465C-96C2-9BAE93B29B18}"/>
              </a:ext>
            </a:extLst>
          </p:cNvPr>
          <p:cNvSpPr>
            <a:spLocks noGrp="1"/>
          </p:cNvSpPr>
          <p:nvPr>
            <p:ph type="title"/>
          </p:nvPr>
        </p:nvSpPr>
        <p:spPr/>
        <p:txBody>
          <a:bodyPr/>
          <a:lstStyle/>
          <a:p>
            <a:r>
              <a:rPr lang="en-US"/>
              <a:t>Facebook Original Own Posts Table | TMNAS - 2 of 4</a:t>
            </a:r>
          </a:p>
        </p:txBody>
      </p:sp>
      <p:graphicFrame>
        <p:nvGraphicFramePr>
          <p:cNvPr id="5" name="Table Placeholder 4">
            <a:extLst>
              <a:ext uri="{FF2B5EF4-FFF2-40B4-BE49-F238E27FC236}">
                <a16:creationId xmlns:a16="http://schemas.microsoft.com/office/drawing/2014/main" id="{5D6F4ECD-EA21-42BA-A998-F040BAAC4A87}"/>
              </a:ext>
            </a:extLst>
          </p:cNvPr>
          <p:cNvGraphicFramePr>
            <a:graphicFrameLocks noGrp="1"/>
          </p:cNvGraphicFramePr>
          <p:nvPr>
            <p:ph type="tbl" sz="quarter" idx="13"/>
            <p:extLst>
              <p:ext uri="{D42A27DB-BD31-4B8C-83A1-F6EECF244321}">
                <p14:modId xmlns:p14="http://schemas.microsoft.com/office/powerpoint/2010/main" val="2832304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50873239"/>
                    </a:ext>
                  </a:extLst>
                </a:gridCol>
                <a:gridCol w="1481328">
                  <a:extLst>
                    <a:ext uri="{9D8B030D-6E8A-4147-A177-3AD203B41FA5}">
                      <a16:colId xmlns:a16="http://schemas.microsoft.com/office/drawing/2014/main" val="2651151097"/>
                    </a:ext>
                  </a:extLst>
                </a:gridCol>
                <a:gridCol w="329184">
                  <a:extLst>
                    <a:ext uri="{9D8B030D-6E8A-4147-A177-3AD203B41FA5}">
                      <a16:colId xmlns:a16="http://schemas.microsoft.com/office/drawing/2014/main" val="2431134677"/>
                    </a:ext>
                  </a:extLst>
                </a:gridCol>
                <a:gridCol w="329184">
                  <a:extLst>
                    <a:ext uri="{9D8B030D-6E8A-4147-A177-3AD203B41FA5}">
                      <a16:colId xmlns:a16="http://schemas.microsoft.com/office/drawing/2014/main" val="107331037"/>
                    </a:ext>
                  </a:extLst>
                </a:gridCol>
                <a:gridCol w="329184">
                  <a:extLst>
                    <a:ext uri="{9D8B030D-6E8A-4147-A177-3AD203B41FA5}">
                      <a16:colId xmlns:a16="http://schemas.microsoft.com/office/drawing/2014/main" val="408806186"/>
                    </a:ext>
                  </a:extLst>
                </a:gridCol>
                <a:gridCol w="329184">
                  <a:extLst>
                    <a:ext uri="{9D8B030D-6E8A-4147-A177-3AD203B41FA5}">
                      <a16:colId xmlns:a16="http://schemas.microsoft.com/office/drawing/2014/main" val="205128495"/>
                    </a:ext>
                  </a:extLst>
                </a:gridCol>
                <a:gridCol w="329184">
                  <a:extLst>
                    <a:ext uri="{9D8B030D-6E8A-4147-A177-3AD203B41FA5}">
                      <a16:colId xmlns:a16="http://schemas.microsoft.com/office/drawing/2014/main" val="3053805536"/>
                    </a:ext>
                  </a:extLst>
                </a:gridCol>
                <a:gridCol w="329184">
                  <a:extLst>
                    <a:ext uri="{9D8B030D-6E8A-4147-A177-3AD203B41FA5}">
                      <a16:colId xmlns:a16="http://schemas.microsoft.com/office/drawing/2014/main" val="3758597751"/>
                    </a:ext>
                  </a:extLst>
                </a:gridCol>
                <a:gridCol w="329184">
                  <a:extLst>
                    <a:ext uri="{9D8B030D-6E8A-4147-A177-3AD203B41FA5}">
                      <a16:colId xmlns:a16="http://schemas.microsoft.com/office/drawing/2014/main" val="1429822288"/>
                    </a:ext>
                  </a:extLst>
                </a:gridCol>
                <a:gridCol w="329184">
                  <a:extLst>
                    <a:ext uri="{9D8B030D-6E8A-4147-A177-3AD203B41FA5}">
                      <a16:colId xmlns:a16="http://schemas.microsoft.com/office/drawing/2014/main" val="2564966953"/>
                    </a:ext>
                  </a:extLst>
                </a:gridCol>
                <a:gridCol w="329184">
                  <a:extLst>
                    <a:ext uri="{9D8B030D-6E8A-4147-A177-3AD203B41FA5}">
                      <a16:colId xmlns:a16="http://schemas.microsoft.com/office/drawing/2014/main" val="3039715023"/>
                    </a:ext>
                  </a:extLst>
                </a:gridCol>
                <a:gridCol w="329184">
                  <a:extLst>
                    <a:ext uri="{9D8B030D-6E8A-4147-A177-3AD203B41FA5}">
                      <a16:colId xmlns:a16="http://schemas.microsoft.com/office/drawing/2014/main" val="3147798857"/>
                    </a:ext>
                  </a:extLst>
                </a:gridCol>
                <a:gridCol w="329184">
                  <a:extLst>
                    <a:ext uri="{9D8B030D-6E8A-4147-A177-3AD203B41FA5}">
                      <a16:colId xmlns:a16="http://schemas.microsoft.com/office/drawing/2014/main" val="1248013467"/>
                    </a:ext>
                  </a:extLst>
                </a:gridCol>
                <a:gridCol w="329184">
                  <a:extLst>
                    <a:ext uri="{9D8B030D-6E8A-4147-A177-3AD203B41FA5}">
                      <a16:colId xmlns:a16="http://schemas.microsoft.com/office/drawing/2014/main" val="80131151"/>
                    </a:ext>
                  </a:extLst>
                </a:gridCol>
                <a:gridCol w="329184">
                  <a:extLst>
                    <a:ext uri="{9D8B030D-6E8A-4147-A177-3AD203B41FA5}">
                      <a16:colId xmlns:a16="http://schemas.microsoft.com/office/drawing/2014/main" val="509996917"/>
                    </a:ext>
                  </a:extLst>
                </a:gridCol>
                <a:gridCol w="329184">
                  <a:extLst>
                    <a:ext uri="{9D8B030D-6E8A-4147-A177-3AD203B41FA5}">
                      <a16:colId xmlns:a16="http://schemas.microsoft.com/office/drawing/2014/main" val="3119483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954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- 2024-11-26 16:13:28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https://quintly-eu-image-storage.s3.amazonaws.com/43a1bfa1ac1f86acbbd65fa4187a618d/3c43bdf58e270c8e402178880505adae.jpg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52397005"/>
                  </a:ext>
                </a:extLst>
              </a:tr>
            </a:tbl>
          </a:graphicData>
        </a:graphic>
      </p:graphicFrame>
      <p:sp>
        <p:nvSpPr>
          <p:cNvPr id="4" name="Text Placeholder 3">
            <a:extLst>
              <a:ext uri="{FF2B5EF4-FFF2-40B4-BE49-F238E27FC236}">
                <a16:creationId xmlns:a16="http://schemas.microsoft.com/office/drawing/2014/main" id="{3E75B956-1E79-4D4B-B6F1-AD1EA4BE0D2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37199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A43B-3802-4811-B37F-C6D33E81E975}"/>
              </a:ext>
            </a:extLst>
          </p:cNvPr>
          <p:cNvSpPr>
            <a:spLocks noGrp="1"/>
          </p:cNvSpPr>
          <p:nvPr>
            <p:ph type="title"/>
          </p:nvPr>
        </p:nvSpPr>
        <p:spPr/>
        <p:txBody>
          <a:bodyPr/>
          <a:lstStyle/>
          <a:p>
            <a:r>
              <a:rPr lang="en-US"/>
              <a:t>Facebook Original Own Posts Table | TMNAS - 3 of 4</a:t>
            </a:r>
          </a:p>
        </p:txBody>
      </p:sp>
      <p:graphicFrame>
        <p:nvGraphicFramePr>
          <p:cNvPr id="5" name="Table Placeholder 4">
            <a:extLst>
              <a:ext uri="{FF2B5EF4-FFF2-40B4-BE49-F238E27FC236}">
                <a16:creationId xmlns:a16="http://schemas.microsoft.com/office/drawing/2014/main" id="{879B7354-02CC-4CDE-8EE1-2391A054D43D}"/>
              </a:ext>
            </a:extLst>
          </p:cNvPr>
          <p:cNvGraphicFramePr>
            <a:graphicFrameLocks noGrp="1"/>
          </p:cNvGraphicFramePr>
          <p:nvPr>
            <p:ph type="tbl" sz="quarter" idx="13"/>
            <p:extLst>
              <p:ext uri="{D42A27DB-BD31-4B8C-83A1-F6EECF244321}">
                <p14:modId xmlns:p14="http://schemas.microsoft.com/office/powerpoint/2010/main" val="52461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48338578"/>
                    </a:ext>
                  </a:extLst>
                </a:gridCol>
                <a:gridCol w="1481328">
                  <a:extLst>
                    <a:ext uri="{9D8B030D-6E8A-4147-A177-3AD203B41FA5}">
                      <a16:colId xmlns:a16="http://schemas.microsoft.com/office/drawing/2014/main" val="2011388709"/>
                    </a:ext>
                  </a:extLst>
                </a:gridCol>
                <a:gridCol w="329184">
                  <a:extLst>
                    <a:ext uri="{9D8B030D-6E8A-4147-A177-3AD203B41FA5}">
                      <a16:colId xmlns:a16="http://schemas.microsoft.com/office/drawing/2014/main" val="3586751663"/>
                    </a:ext>
                  </a:extLst>
                </a:gridCol>
                <a:gridCol w="329184">
                  <a:extLst>
                    <a:ext uri="{9D8B030D-6E8A-4147-A177-3AD203B41FA5}">
                      <a16:colId xmlns:a16="http://schemas.microsoft.com/office/drawing/2014/main" val="1556739110"/>
                    </a:ext>
                  </a:extLst>
                </a:gridCol>
                <a:gridCol w="329184">
                  <a:extLst>
                    <a:ext uri="{9D8B030D-6E8A-4147-A177-3AD203B41FA5}">
                      <a16:colId xmlns:a16="http://schemas.microsoft.com/office/drawing/2014/main" val="4187772523"/>
                    </a:ext>
                  </a:extLst>
                </a:gridCol>
                <a:gridCol w="329184">
                  <a:extLst>
                    <a:ext uri="{9D8B030D-6E8A-4147-A177-3AD203B41FA5}">
                      <a16:colId xmlns:a16="http://schemas.microsoft.com/office/drawing/2014/main" val="1031020988"/>
                    </a:ext>
                  </a:extLst>
                </a:gridCol>
                <a:gridCol w="329184">
                  <a:extLst>
                    <a:ext uri="{9D8B030D-6E8A-4147-A177-3AD203B41FA5}">
                      <a16:colId xmlns:a16="http://schemas.microsoft.com/office/drawing/2014/main" val="1177110182"/>
                    </a:ext>
                  </a:extLst>
                </a:gridCol>
                <a:gridCol w="329184">
                  <a:extLst>
                    <a:ext uri="{9D8B030D-6E8A-4147-A177-3AD203B41FA5}">
                      <a16:colId xmlns:a16="http://schemas.microsoft.com/office/drawing/2014/main" val="2601508388"/>
                    </a:ext>
                  </a:extLst>
                </a:gridCol>
                <a:gridCol w="329184">
                  <a:extLst>
                    <a:ext uri="{9D8B030D-6E8A-4147-A177-3AD203B41FA5}">
                      <a16:colId xmlns:a16="http://schemas.microsoft.com/office/drawing/2014/main" val="2435456482"/>
                    </a:ext>
                  </a:extLst>
                </a:gridCol>
                <a:gridCol w="329184">
                  <a:extLst>
                    <a:ext uri="{9D8B030D-6E8A-4147-A177-3AD203B41FA5}">
                      <a16:colId xmlns:a16="http://schemas.microsoft.com/office/drawing/2014/main" val="4119887523"/>
                    </a:ext>
                  </a:extLst>
                </a:gridCol>
                <a:gridCol w="329184">
                  <a:extLst>
                    <a:ext uri="{9D8B030D-6E8A-4147-A177-3AD203B41FA5}">
                      <a16:colId xmlns:a16="http://schemas.microsoft.com/office/drawing/2014/main" val="4090604442"/>
                    </a:ext>
                  </a:extLst>
                </a:gridCol>
                <a:gridCol w="329184">
                  <a:extLst>
                    <a:ext uri="{9D8B030D-6E8A-4147-A177-3AD203B41FA5}">
                      <a16:colId xmlns:a16="http://schemas.microsoft.com/office/drawing/2014/main" val="2100027508"/>
                    </a:ext>
                  </a:extLst>
                </a:gridCol>
                <a:gridCol w="329184">
                  <a:extLst>
                    <a:ext uri="{9D8B030D-6E8A-4147-A177-3AD203B41FA5}">
                      <a16:colId xmlns:a16="http://schemas.microsoft.com/office/drawing/2014/main" val="2377566520"/>
                    </a:ext>
                  </a:extLst>
                </a:gridCol>
                <a:gridCol w="329184">
                  <a:extLst>
                    <a:ext uri="{9D8B030D-6E8A-4147-A177-3AD203B41FA5}">
                      <a16:colId xmlns:a16="http://schemas.microsoft.com/office/drawing/2014/main" val="1586923209"/>
                    </a:ext>
                  </a:extLst>
                </a:gridCol>
                <a:gridCol w="329184">
                  <a:extLst>
                    <a:ext uri="{9D8B030D-6E8A-4147-A177-3AD203B41FA5}">
                      <a16:colId xmlns:a16="http://schemas.microsoft.com/office/drawing/2014/main" val="1178150042"/>
                    </a:ext>
                  </a:extLst>
                </a:gridCol>
                <a:gridCol w="329184">
                  <a:extLst>
                    <a:ext uri="{9D8B030D-6E8A-4147-A177-3AD203B41FA5}">
                      <a16:colId xmlns:a16="http://schemas.microsoft.com/office/drawing/2014/main" val="223207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164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- 2024-11-22 15:17:47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 Joseph's University - Erivan K. Haub School of Business and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Philadelphia Insurance Companies, and TMNA, Inc., as well as his Executive Officer role at Tokio Marine Holdings. 
This prestigious award honors those who exemplify integrity, inspire critical thinking, and demonstrate an unwavering commitment to social justice. Congratulations, John!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https://quintly-eu-image-storage.s3.amazonaws.com/43a1bfa1ac1f86acbbd65fa4187a618d/67b2d7a32cc59697409810c530d0f67c.jpg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43553475"/>
                  </a:ext>
                </a:extLst>
              </a:tr>
            </a:tbl>
          </a:graphicData>
        </a:graphic>
      </p:graphicFrame>
      <p:sp>
        <p:nvSpPr>
          <p:cNvPr id="4" name="Text Placeholder 3">
            <a:extLst>
              <a:ext uri="{FF2B5EF4-FFF2-40B4-BE49-F238E27FC236}">
                <a16:creationId xmlns:a16="http://schemas.microsoft.com/office/drawing/2014/main" id="{8062D175-9476-4158-9E19-D106866CA7F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3721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63098-31A4-41CA-A443-035CAF0EAF6C}"/>
              </a:ext>
            </a:extLst>
          </p:cNvPr>
          <p:cNvSpPr>
            <a:spLocks noGrp="1"/>
          </p:cNvSpPr>
          <p:nvPr>
            <p:ph type="title"/>
          </p:nvPr>
        </p:nvSpPr>
        <p:spPr/>
        <p:txBody>
          <a:bodyPr/>
          <a:lstStyle/>
          <a:p>
            <a:r>
              <a:rPr lang="en-US"/>
              <a:t>Facebook Original Own Posts Table | TMNAS - 4 of 4</a:t>
            </a:r>
          </a:p>
        </p:txBody>
      </p:sp>
      <p:graphicFrame>
        <p:nvGraphicFramePr>
          <p:cNvPr id="5" name="Table Placeholder 4">
            <a:extLst>
              <a:ext uri="{FF2B5EF4-FFF2-40B4-BE49-F238E27FC236}">
                <a16:creationId xmlns:a16="http://schemas.microsoft.com/office/drawing/2014/main" id="{17C2B22C-4BF7-4C2A-BEB5-1D4BD0AB5752}"/>
              </a:ext>
            </a:extLst>
          </p:cNvPr>
          <p:cNvGraphicFramePr>
            <a:graphicFrameLocks noGrp="1"/>
          </p:cNvGraphicFramePr>
          <p:nvPr>
            <p:ph type="tbl" sz="quarter" idx="13"/>
            <p:extLst>
              <p:ext uri="{D42A27DB-BD31-4B8C-83A1-F6EECF244321}">
                <p14:modId xmlns:p14="http://schemas.microsoft.com/office/powerpoint/2010/main" val="2517552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59539060"/>
                    </a:ext>
                  </a:extLst>
                </a:gridCol>
                <a:gridCol w="1481328">
                  <a:extLst>
                    <a:ext uri="{9D8B030D-6E8A-4147-A177-3AD203B41FA5}">
                      <a16:colId xmlns:a16="http://schemas.microsoft.com/office/drawing/2014/main" val="3694735074"/>
                    </a:ext>
                  </a:extLst>
                </a:gridCol>
                <a:gridCol w="329184">
                  <a:extLst>
                    <a:ext uri="{9D8B030D-6E8A-4147-A177-3AD203B41FA5}">
                      <a16:colId xmlns:a16="http://schemas.microsoft.com/office/drawing/2014/main" val="3034393559"/>
                    </a:ext>
                  </a:extLst>
                </a:gridCol>
                <a:gridCol w="329184">
                  <a:extLst>
                    <a:ext uri="{9D8B030D-6E8A-4147-A177-3AD203B41FA5}">
                      <a16:colId xmlns:a16="http://schemas.microsoft.com/office/drawing/2014/main" val="3165292609"/>
                    </a:ext>
                  </a:extLst>
                </a:gridCol>
                <a:gridCol w="329184">
                  <a:extLst>
                    <a:ext uri="{9D8B030D-6E8A-4147-A177-3AD203B41FA5}">
                      <a16:colId xmlns:a16="http://schemas.microsoft.com/office/drawing/2014/main" val="106875654"/>
                    </a:ext>
                  </a:extLst>
                </a:gridCol>
                <a:gridCol w="329184">
                  <a:extLst>
                    <a:ext uri="{9D8B030D-6E8A-4147-A177-3AD203B41FA5}">
                      <a16:colId xmlns:a16="http://schemas.microsoft.com/office/drawing/2014/main" val="3832120198"/>
                    </a:ext>
                  </a:extLst>
                </a:gridCol>
                <a:gridCol w="329184">
                  <a:extLst>
                    <a:ext uri="{9D8B030D-6E8A-4147-A177-3AD203B41FA5}">
                      <a16:colId xmlns:a16="http://schemas.microsoft.com/office/drawing/2014/main" val="4123814239"/>
                    </a:ext>
                  </a:extLst>
                </a:gridCol>
                <a:gridCol w="329184">
                  <a:extLst>
                    <a:ext uri="{9D8B030D-6E8A-4147-A177-3AD203B41FA5}">
                      <a16:colId xmlns:a16="http://schemas.microsoft.com/office/drawing/2014/main" val="2993589239"/>
                    </a:ext>
                  </a:extLst>
                </a:gridCol>
                <a:gridCol w="329184">
                  <a:extLst>
                    <a:ext uri="{9D8B030D-6E8A-4147-A177-3AD203B41FA5}">
                      <a16:colId xmlns:a16="http://schemas.microsoft.com/office/drawing/2014/main" val="450940709"/>
                    </a:ext>
                  </a:extLst>
                </a:gridCol>
                <a:gridCol w="329184">
                  <a:extLst>
                    <a:ext uri="{9D8B030D-6E8A-4147-A177-3AD203B41FA5}">
                      <a16:colId xmlns:a16="http://schemas.microsoft.com/office/drawing/2014/main" val="567133771"/>
                    </a:ext>
                  </a:extLst>
                </a:gridCol>
                <a:gridCol w="329184">
                  <a:extLst>
                    <a:ext uri="{9D8B030D-6E8A-4147-A177-3AD203B41FA5}">
                      <a16:colId xmlns:a16="http://schemas.microsoft.com/office/drawing/2014/main" val="1797816411"/>
                    </a:ext>
                  </a:extLst>
                </a:gridCol>
                <a:gridCol w="329184">
                  <a:extLst>
                    <a:ext uri="{9D8B030D-6E8A-4147-A177-3AD203B41FA5}">
                      <a16:colId xmlns:a16="http://schemas.microsoft.com/office/drawing/2014/main" val="2535923695"/>
                    </a:ext>
                  </a:extLst>
                </a:gridCol>
                <a:gridCol w="329184">
                  <a:extLst>
                    <a:ext uri="{9D8B030D-6E8A-4147-A177-3AD203B41FA5}">
                      <a16:colId xmlns:a16="http://schemas.microsoft.com/office/drawing/2014/main" val="1154270853"/>
                    </a:ext>
                  </a:extLst>
                </a:gridCol>
                <a:gridCol w="329184">
                  <a:extLst>
                    <a:ext uri="{9D8B030D-6E8A-4147-A177-3AD203B41FA5}">
                      <a16:colId xmlns:a16="http://schemas.microsoft.com/office/drawing/2014/main" val="2006988296"/>
                    </a:ext>
                  </a:extLst>
                </a:gridCol>
                <a:gridCol w="329184">
                  <a:extLst>
                    <a:ext uri="{9D8B030D-6E8A-4147-A177-3AD203B41FA5}">
                      <a16:colId xmlns:a16="http://schemas.microsoft.com/office/drawing/2014/main" val="2863766890"/>
                    </a:ext>
                  </a:extLst>
                </a:gridCol>
                <a:gridCol w="329184">
                  <a:extLst>
                    <a:ext uri="{9D8B030D-6E8A-4147-A177-3AD203B41FA5}">
                      <a16:colId xmlns:a16="http://schemas.microsoft.com/office/drawing/2014/main" val="278334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4365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- 2024-10-02 16:44:15</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Healthy Picnic &amp; Wellness Fair! We joined forces with Philadelphia Insurance Companies to create a day focused on employee well-being. Employees enjoyed a variety of healthy lunch options, the chance to connect with many health and wellness vendors, and an exciting raffle with all proceeds going to Unite For HER. A big thank you to everyone who came out and made this event a great one!
93.3 WMMR Philadelphia Unite For HER Exos  American Diabetes Association - Eastern Pennsylvania &amp; Delaware American Heart Association - Pennsylvania  Livongo by Teladoc Health Independence Blue Cross Optum College Tuition Benefit Fidelity Investments EyeMed Vision Care MetLife Genomic ACI Specialty Benefits Marsh McLennan Agency - East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https://quintly-eu-image-storage.s3.amazonaws.com/43a1bfa1ac1f86acbbd65fa4187a618d/f15cd92367198b8a5290c2cf8008e52b.jpg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24261160"/>
                  </a:ext>
                </a:extLst>
              </a:tr>
            </a:tbl>
          </a:graphicData>
        </a:graphic>
      </p:graphicFrame>
      <p:sp>
        <p:nvSpPr>
          <p:cNvPr id="4" name="Text Placeholder 3">
            <a:extLst>
              <a:ext uri="{FF2B5EF4-FFF2-40B4-BE49-F238E27FC236}">
                <a16:creationId xmlns:a16="http://schemas.microsoft.com/office/drawing/2014/main" id="{50EE46B9-994D-4455-AAE6-5822F0D1BB8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725943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ED34E-E2D5-4F7E-A0CC-2ECE7676A395}"/>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9519FE97-2243-4AEF-A7E1-CBA8779DB37E}"/>
              </a:ext>
            </a:extLst>
          </p:cNvPr>
          <p:cNvGraphicFramePr>
            <a:graphicFrameLocks noGrp="1"/>
          </p:cNvGraphicFramePr>
          <p:nvPr>
            <p:ph type="tbl" sz="quarter" idx="13"/>
            <p:extLst>
              <p:ext uri="{D42A27DB-BD31-4B8C-83A1-F6EECF244321}">
                <p14:modId xmlns:p14="http://schemas.microsoft.com/office/powerpoint/2010/main" val="16094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3054356"/>
                    </a:ext>
                  </a:extLst>
                </a:gridCol>
                <a:gridCol w="1152144">
                  <a:extLst>
                    <a:ext uri="{9D8B030D-6E8A-4147-A177-3AD203B41FA5}">
                      <a16:colId xmlns:a16="http://schemas.microsoft.com/office/drawing/2014/main" val="477696687"/>
                    </a:ext>
                  </a:extLst>
                </a:gridCol>
                <a:gridCol w="1152144">
                  <a:extLst>
                    <a:ext uri="{9D8B030D-6E8A-4147-A177-3AD203B41FA5}">
                      <a16:colId xmlns:a16="http://schemas.microsoft.com/office/drawing/2014/main" val="3370407911"/>
                    </a:ext>
                  </a:extLst>
                </a:gridCol>
                <a:gridCol w="1152144">
                  <a:extLst>
                    <a:ext uri="{9D8B030D-6E8A-4147-A177-3AD203B41FA5}">
                      <a16:colId xmlns:a16="http://schemas.microsoft.com/office/drawing/2014/main" val="4152730695"/>
                    </a:ext>
                  </a:extLst>
                </a:gridCol>
                <a:gridCol w="1152144">
                  <a:extLst>
                    <a:ext uri="{9D8B030D-6E8A-4147-A177-3AD203B41FA5}">
                      <a16:colId xmlns:a16="http://schemas.microsoft.com/office/drawing/2014/main" val="4057245941"/>
                    </a:ext>
                  </a:extLst>
                </a:gridCol>
                <a:gridCol w="1152144">
                  <a:extLst>
                    <a:ext uri="{9D8B030D-6E8A-4147-A177-3AD203B41FA5}">
                      <a16:colId xmlns:a16="http://schemas.microsoft.com/office/drawing/2014/main" val="3488856891"/>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051192462"/>
                  </a:ext>
                </a:extLst>
              </a:tr>
              <a:tr h="370840">
                <a:tc>
                  <a:txBody>
                    <a:bodyPr/>
                    <a:lstStyle/>
                    <a:p>
                      <a:r>
                        <a:rPr lang="en-US" sz="1000" b="1"/>
                        <a:t>@TMNA_Services - 2024-11-26 16:08:38</a:t>
                      </a:r>
                      <a:r>
                        <a:rPr lang="en-US" sz="1000"/>
                        <a:t>
 🍂THANKSGIVING GIVEAWAY ALERT! 🍂
The holiday season is here, and we're celebrating by giving you a chance to win an Amazon Gift Card! 🎉
Here's how to enter:
1. Make sure you're following us
2. Like this post ❤️
3. Tag a friend or a coworker that you're thankful for</a:t>
                      </a:r>
                    </a:p>
                  </a:txBody>
                  <a:tcPr/>
                </a:tc>
                <a:tc>
                  <a:txBody>
                    <a:bodyPr/>
                    <a:lstStyle/>
                    <a:p>
                      <a:r>
                        <a:rPr lang="en-US" sz="1000"/>
                        <a:t>0</a:t>
                      </a:r>
                    </a:p>
                  </a:txBody>
                  <a:tcPr/>
                </a:tc>
                <a:tc>
                  <a:txBody>
                    <a:bodyPr/>
                    <a:lstStyle/>
                    <a:p>
                      <a:r>
                        <a:rPr lang="en-US" sz="1000"/>
                        <a:t>2</a:t>
                      </a:r>
                    </a:p>
                  </a:txBody>
                  <a:tcPr/>
                </a:tc>
                <a:tc>
                  <a:txBody>
                    <a:bodyPr/>
                    <a:lstStyle/>
                    <a:p>
                      <a:r>
                        <a:rPr lang="en-US" sz="1000"/>
                        <a:t>3</a:t>
                      </a:r>
                    </a:p>
                  </a:txBody>
                  <a:tcPr/>
                </a:tc>
                <a:tc>
                  <a:txBody>
                    <a:bodyPr/>
                    <a:lstStyle/>
                    <a:p>
                      <a:r>
                        <a:rPr lang="en-US" sz="1000"/>
                        <a:t>5</a:t>
                      </a:r>
                    </a:p>
                  </a:txBody>
                  <a:tcPr/>
                </a:tc>
                <a:tc>
                  <a:txBody>
                    <a:bodyPr/>
                    <a:lstStyle/>
                    <a:p>
                      <a:r>
                        <a:rPr lang="en-US" sz="1000"/>
                        <a:t>2.3923 %</a:t>
                      </a:r>
                    </a:p>
                  </a:txBody>
                  <a:tcPr/>
                </a:tc>
                <a:extLst>
                  <a:ext uri="{0D108BD9-81ED-4DB2-BD59-A6C34878D82A}">
                    <a16:rowId xmlns:a16="http://schemas.microsoft.com/office/drawing/2014/main" val="2554142010"/>
                  </a:ext>
                </a:extLst>
              </a:tr>
              <a:tr h="370840">
                <a:tc>
                  <a:txBody>
                    <a:bodyPr/>
                    <a:lstStyle/>
                    <a:p>
                      <a:r>
                        <a:rPr lang="en-US" sz="1000" b="1"/>
                        <a:t>@TMNA_Services - 2024-02-12 16:00:07</a:t>
                      </a:r>
                      <a:r>
                        <a:rPr lang="en-US" sz="1000"/>
                        <a:t>
 Did you know TMNAS employs interns from colleges and universities all around the US? Listen to what some of our 2023 Summer interns had to say about their experience here!  
If you are a @saintjosephs student, sign up for the Virtual Career Fair on Feb. 21st to hear from TMNAS! https://t.co/6X3bqCn0CB</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2.0725 %</a:t>
                      </a:r>
                    </a:p>
                  </a:txBody>
                  <a:tcPr/>
                </a:tc>
                <a:extLst>
                  <a:ext uri="{0D108BD9-81ED-4DB2-BD59-A6C34878D82A}">
                    <a16:rowId xmlns:a16="http://schemas.microsoft.com/office/drawing/2014/main" val="1014272586"/>
                  </a:ext>
                </a:extLst>
              </a:tr>
              <a:tr h="370840">
                <a:tc>
                  <a:txBody>
                    <a:bodyPr/>
                    <a:lstStyle/>
                    <a:p>
                      <a:r>
                        <a:rPr lang="en-US" sz="1000" b="1"/>
                        <a:t>@TMNA_Services - 2024-03-27 11:48:54</a:t>
                      </a:r>
                      <a:r>
                        <a:rPr lang="en-US" sz="1000"/>
                        <a:t>
 We’re pleased to announce that we made the Top Workplaces USA 2024 list! We ranked #4 out of 100 organizations in the 500-999 employees category! This achievement highlights the exceptional culture and dedication of our team.</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1.5000 %</a:t>
                      </a:r>
                    </a:p>
                  </a:txBody>
                  <a:tcPr/>
                </a:tc>
                <a:extLst>
                  <a:ext uri="{0D108BD9-81ED-4DB2-BD59-A6C34878D82A}">
                    <a16:rowId xmlns:a16="http://schemas.microsoft.com/office/drawing/2014/main" val="2240058391"/>
                  </a:ext>
                </a:extLst>
              </a:tr>
            </a:tbl>
          </a:graphicData>
        </a:graphic>
      </p:graphicFrame>
      <p:sp>
        <p:nvSpPr>
          <p:cNvPr id="4" name="Text Placeholder 3">
            <a:extLst>
              <a:ext uri="{FF2B5EF4-FFF2-40B4-BE49-F238E27FC236}">
                <a16:creationId xmlns:a16="http://schemas.microsoft.com/office/drawing/2014/main" id="{500B9716-DC08-4EF3-8257-19D767B860A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1684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031B3-A1ED-41F4-826F-C8ECDF01E71C}"/>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3C378CEF-0F55-456B-B17F-7D41620A5A07}"/>
              </a:ext>
            </a:extLst>
          </p:cNvPr>
          <p:cNvGraphicFramePr>
            <a:graphicFrameLocks noGrp="1"/>
          </p:cNvGraphicFramePr>
          <p:nvPr>
            <p:ph type="tbl" sz="quarter" idx="13"/>
            <p:extLst>
              <p:ext uri="{D42A27DB-BD31-4B8C-83A1-F6EECF244321}">
                <p14:modId xmlns:p14="http://schemas.microsoft.com/office/powerpoint/2010/main" val="2863808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196793"/>
                    </a:ext>
                  </a:extLst>
                </a:gridCol>
                <a:gridCol w="1234440">
                  <a:extLst>
                    <a:ext uri="{9D8B030D-6E8A-4147-A177-3AD203B41FA5}">
                      <a16:colId xmlns:a16="http://schemas.microsoft.com/office/drawing/2014/main" val="335609620"/>
                    </a:ext>
                  </a:extLst>
                </a:gridCol>
                <a:gridCol w="576072">
                  <a:extLst>
                    <a:ext uri="{9D8B030D-6E8A-4147-A177-3AD203B41FA5}">
                      <a16:colId xmlns:a16="http://schemas.microsoft.com/office/drawing/2014/main" val="668031559"/>
                    </a:ext>
                  </a:extLst>
                </a:gridCol>
                <a:gridCol w="576072">
                  <a:extLst>
                    <a:ext uri="{9D8B030D-6E8A-4147-A177-3AD203B41FA5}">
                      <a16:colId xmlns:a16="http://schemas.microsoft.com/office/drawing/2014/main" val="3124713430"/>
                    </a:ext>
                  </a:extLst>
                </a:gridCol>
                <a:gridCol w="576072">
                  <a:extLst>
                    <a:ext uri="{9D8B030D-6E8A-4147-A177-3AD203B41FA5}">
                      <a16:colId xmlns:a16="http://schemas.microsoft.com/office/drawing/2014/main" val="87240976"/>
                    </a:ext>
                  </a:extLst>
                </a:gridCol>
                <a:gridCol w="576072">
                  <a:extLst>
                    <a:ext uri="{9D8B030D-6E8A-4147-A177-3AD203B41FA5}">
                      <a16:colId xmlns:a16="http://schemas.microsoft.com/office/drawing/2014/main" val="3846389072"/>
                    </a:ext>
                  </a:extLst>
                </a:gridCol>
                <a:gridCol w="576072">
                  <a:extLst>
                    <a:ext uri="{9D8B030D-6E8A-4147-A177-3AD203B41FA5}">
                      <a16:colId xmlns:a16="http://schemas.microsoft.com/office/drawing/2014/main" val="3329379610"/>
                    </a:ext>
                  </a:extLst>
                </a:gridCol>
                <a:gridCol w="576072">
                  <a:extLst>
                    <a:ext uri="{9D8B030D-6E8A-4147-A177-3AD203B41FA5}">
                      <a16:colId xmlns:a16="http://schemas.microsoft.com/office/drawing/2014/main" val="3331923081"/>
                    </a:ext>
                  </a:extLst>
                </a:gridCol>
                <a:gridCol w="576072">
                  <a:extLst>
                    <a:ext uri="{9D8B030D-6E8A-4147-A177-3AD203B41FA5}">
                      <a16:colId xmlns:a16="http://schemas.microsoft.com/office/drawing/2014/main" val="3538746978"/>
                    </a:ext>
                  </a:extLst>
                </a:gridCol>
                <a:gridCol w="576072">
                  <a:extLst>
                    <a:ext uri="{9D8B030D-6E8A-4147-A177-3AD203B41FA5}">
                      <a16:colId xmlns:a16="http://schemas.microsoft.com/office/drawing/2014/main" val="3798979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7157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- 2024-03-04 11:02:23</a:t>
                      </a:r>
                      <a:r>
                        <a:rPr kumimoji="0" lang="en-US" sz="1000" b="0" i="0" u="none" strike="noStrike" kern="1200" cap="none" spc="0" normalizeH="0" baseline="0" noProof="0">
                          <a:ln>
                            <a:noFill/>
                          </a:ln>
                          <a:solidFill>
                            <a:prstClr val="black"/>
                          </a:solidFill>
                          <a:effectLst/>
                          <a:uLnTx/>
                          <a:uFillTx/>
                          <a:latin typeface="Calibri"/>
                          <a:ea typeface="+mn-ea"/>
                          <a:cs typeface="+mn-cs"/>
                        </a:rPr>
                        <a:t>
 Driving innovation at a global company can come with many challenges. Different cultures, laws, and languages are just a few. Check out this clip to hear Robert Pick, EVP &amp; Chief Information Officer, explain how Tokio Marine fosters innovation.
Watch the full episode of #CoffeeandCodeless here: https://bit.ly/3T5oTej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https://media.licdn.com/dms/image/v2/D4D05AQEVt-0SjS-onQ/videocover-high/videocover-high/0/1709568134933?e=1738101600&amp;v=beta&amp;t=N7UP_KzM4yUD_XrZT3NlSxu1X2yGsxkUM_kOGZSXceM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6.4926281617747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3550</a:t>
                      </a:r>
                    </a:p>
                  </a:txBody>
                  <a:tcPr/>
                </a:tc>
                <a:extLst>
                  <a:ext uri="{0D108BD9-81ED-4DB2-BD59-A6C34878D82A}">
                    <a16:rowId xmlns:a16="http://schemas.microsoft.com/office/drawing/2014/main" val="1297678725"/>
                  </a:ext>
                </a:extLst>
              </a:tr>
            </a:tbl>
          </a:graphicData>
        </a:graphic>
      </p:graphicFrame>
      <p:sp>
        <p:nvSpPr>
          <p:cNvPr id="4" name="Text Placeholder 3">
            <a:extLst>
              <a:ext uri="{FF2B5EF4-FFF2-40B4-BE49-F238E27FC236}">
                <a16:creationId xmlns:a16="http://schemas.microsoft.com/office/drawing/2014/main" id="{D69E7E47-5C06-424D-9ADF-B06FC3FB92E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181841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CBCC1-9C4B-478A-9E1B-76D36A66BACE}"/>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1D377C5C-E3DF-4C80-92B4-19D8FE21FAF1}"/>
              </a:ext>
            </a:extLst>
          </p:cNvPr>
          <p:cNvGraphicFramePr>
            <a:graphicFrameLocks noGrp="1"/>
          </p:cNvGraphicFramePr>
          <p:nvPr>
            <p:ph type="tbl" sz="quarter" idx="13"/>
            <p:extLst>
              <p:ext uri="{D42A27DB-BD31-4B8C-83A1-F6EECF244321}">
                <p14:modId xmlns:p14="http://schemas.microsoft.com/office/powerpoint/2010/main" val="1482114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6705115"/>
                    </a:ext>
                  </a:extLst>
                </a:gridCol>
                <a:gridCol w="1234440">
                  <a:extLst>
                    <a:ext uri="{9D8B030D-6E8A-4147-A177-3AD203B41FA5}">
                      <a16:colId xmlns:a16="http://schemas.microsoft.com/office/drawing/2014/main" val="2053419113"/>
                    </a:ext>
                  </a:extLst>
                </a:gridCol>
                <a:gridCol w="576072">
                  <a:extLst>
                    <a:ext uri="{9D8B030D-6E8A-4147-A177-3AD203B41FA5}">
                      <a16:colId xmlns:a16="http://schemas.microsoft.com/office/drawing/2014/main" val="1641946209"/>
                    </a:ext>
                  </a:extLst>
                </a:gridCol>
                <a:gridCol w="576072">
                  <a:extLst>
                    <a:ext uri="{9D8B030D-6E8A-4147-A177-3AD203B41FA5}">
                      <a16:colId xmlns:a16="http://schemas.microsoft.com/office/drawing/2014/main" val="3890429764"/>
                    </a:ext>
                  </a:extLst>
                </a:gridCol>
                <a:gridCol w="576072">
                  <a:extLst>
                    <a:ext uri="{9D8B030D-6E8A-4147-A177-3AD203B41FA5}">
                      <a16:colId xmlns:a16="http://schemas.microsoft.com/office/drawing/2014/main" val="2550650918"/>
                    </a:ext>
                  </a:extLst>
                </a:gridCol>
                <a:gridCol w="576072">
                  <a:extLst>
                    <a:ext uri="{9D8B030D-6E8A-4147-A177-3AD203B41FA5}">
                      <a16:colId xmlns:a16="http://schemas.microsoft.com/office/drawing/2014/main" val="3278944372"/>
                    </a:ext>
                  </a:extLst>
                </a:gridCol>
                <a:gridCol w="576072">
                  <a:extLst>
                    <a:ext uri="{9D8B030D-6E8A-4147-A177-3AD203B41FA5}">
                      <a16:colId xmlns:a16="http://schemas.microsoft.com/office/drawing/2014/main" val="251070515"/>
                    </a:ext>
                  </a:extLst>
                </a:gridCol>
                <a:gridCol w="576072">
                  <a:extLst>
                    <a:ext uri="{9D8B030D-6E8A-4147-A177-3AD203B41FA5}">
                      <a16:colId xmlns:a16="http://schemas.microsoft.com/office/drawing/2014/main" val="3135436851"/>
                    </a:ext>
                  </a:extLst>
                </a:gridCol>
                <a:gridCol w="576072">
                  <a:extLst>
                    <a:ext uri="{9D8B030D-6E8A-4147-A177-3AD203B41FA5}">
                      <a16:colId xmlns:a16="http://schemas.microsoft.com/office/drawing/2014/main" val="1399461578"/>
                    </a:ext>
                  </a:extLst>
                </a:gridCol>
                <a:gridCol w="576072">
                  <a:extLst>
                    <a:ext uri="{9D8B030D-6E8A-4147-A177-3AD203B41FA5}">
                      <a16:colId xmlns:a16="http://schemas.microsoft.com/office/drawing/2014/main" val="167244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3948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- 2024-06-20 12:30:22</a:t>
                      </a:r>
                      <a:r>
                        <a:rPr kumimoji="0" lang="en-US" sz="1000" b="0" i="0" u="none" strike="noStrike" kern="1200" cap="none" spc="0" normalizeH="0" baseline="0" noProof="0">
                          <a:ln>
                            <a:noFill/>
                          </a:ln>
                          <a:solidFill>
                            <a:prstClr val="black"/>
                          </a:solidFill>
                          <a:effectLst/>
                          <a:uLnTx/>
                          <a:uFillTx/>
                          <a:latin typeface="Calibri"/>
                          <a:ea typeface="+mn-ea"/>
                          <a:cs typeface="+mn-cs"/>
                        </a:rPr>
                        <a:t>
 Last week was the final offsite of the 2023-2024  Tokio Marine Next Generation Leadership Program! The offsite kicked off with a fun team building activity in NYC, including a tour of the East Village. As a finale to the program, participants presented their synergy proposal projects to over twelve Tokio Marine Group global leaders. In the evening, they celebrated their 12 months of hard work with a cruise around the Hudson.
Congratulations to our TMNAS participants: Hemant Anugonda, Nick Cerminara, Andrew Heid, Tuan Nguyen and Caryn Noble &amp; the entire 2023-2024 cohort on completing the Next Generation Leadership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https://media.licdn.com/dms/image/v2/D4E22AQFds-jv04glwA/feedshare-shrink_2048_1536/feedshare-shrink_2048_1536/0/1718901020324?e=1740614400&amp;v=beta&amp;t=bMPcGozIvCPhItJg5HLRZnr-2m-W5ObTnhuypx63XII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34.617932862191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29179354"/>
                  </a:ext>
                </a:extLst>
              </a:tr>
            </a:tbl>
          </a:graphicData>
        </a:graphic>
      </p:graphicFrame>
      <p:sp>
        <p:nvSpPr>
          <p:cNvPr id="4" name="Text Placeholder 3">
            <a:extLst>
              <a:ext uri="{FF2B5EF4-FFF2-40B4-BE49-F238E27FC236}">
                <a16:creationId xmlns:a16="http://schemas.microsoft.com/office/drawing/2014/main" id="{EA9E97AB-1572-4760-A9C2-D5BDE71BBDA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22411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3155-64F4-4F66-B5FF-ED6CE07688FB}"/>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12569607-94FC-4088-B069-EA5475F021AB}"/>
              </a:ext>
            </a:extLst>
          </p:cNvPr>
          <p:cNvGraphicFramePr>
            <a:graphicFrameLocks noGrp="1"/>
          </p:cNvGraphicFramePr>
          <p:nvPr>
            <p:ph type="tbl" sz="quarter" idx="13"/>
            <p:extLst>
              <p:ext uri="{D42A27DB-BD31-4B8C-83A1-F6EECF244321}">
                <p14:modId xmlns:p14="http://schemas.microsoft.com/office/powerpoint/2010/main" val="188502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864989"/>
                    </a:ext>
                  </a:extLst>
                </a:gridCol>
                <a:gridCol w="1234440">
                  <a:extLst>
                    <a:ext uri="{9D8B030D-6E8A-4147-A177-3AD203B41FA5}">
                      <a16:colId xmlns:a16="http://schemas.microsoft.com/office/drawing/2014/main" val="3114239454"/>
                    </a:ext>
                  </a:extLst>
                </a:gridCol>
                <a:gridCol w="576072">
                  <a:extLst>
                    <a:ext uri="{9D8B030D-6E8A-4147-A177-3AD203B41FA5}">
                      <a16:colId xmlns:a16="http://schemas.microsoft.com/office/drawing/2014/main" val="3290068372"/>
                    </a:ext>
                  </a:extLst>
                </a:gridCol>
                <a:gridCol w="576072">
                  <a:extLst>
                    <a:ext uri="{9D8B030D-6E8A-4147-A177-3AD203B41FA5}">
                      <a16:colId xmlns:a16="http://schemas.microsoft.com/office/drawing/2014/main" val="4169826813"/>
                    </a:ext>
                  </a:extLst>
                </a:gridCol>
                <a:gridCol w="576072">
                  <a:extLst>
                    <a:ext uri="{9D8B030D-6E8A-4147-A177-3AD203B41FA5}">
                      <a16:colId xmlns:a16="http://schemas.microsoft.com/office/drawing/2014/main" val="1684402405"/>
                    </a:ext>
                  </a:extLst>
                </a:gridCol>
                <a:gridCol w="576072">
                  <a:extLst>
                    <a:ext uri="{9D8B030D-6E8A-4147-A177-3AD203B41FA5}">
                      <a16:colId xmlns:a16="http://schemas.microsoft.com/office/drawing/2014/main" val="4039506224"/>
                    </a:ext>
                  </a:extLst>
                </a:gridCol>
                <a:gridCol w="576072">
                  <a:extLst>
                    <a:ext uri="{9D8B030D-6E8A-4147-A177-3AD203B41FA5}">
                      <a16:colId xmlns:a16="http://schemas.microsoft.com/office/drawing/2014/main" val="3045707845"/>
                    </a:ext>
                  </a:extLst>
                </a:gridCol>
                <a:gridCol w="576072">
                  <a:extLst>
                    <a:ext uri="{9D8B030D-6E8A-4147-A177-3AD203B41FA5}">
                      <a16:colId xmlns:a16="http://schemas.microsoft.com/office/drawing/2014/main" val="3503205188"/>
                    </a:ext>
                  </a:extLst>
                </a:gridCol>
                <a:gridCol w="576072">
                  <a:extLst>
                    <a:ext uri="{9D8B030D-6E8A-4147-A177-3AD203B41FA5}">
                      <a16:colId xmlns:a16="http://schemas.microsoft.com/office/drawing/2014/main" val="1913450986"/>
                    </a:ext>
                  </a:extLst>
                </a:gridCol>
                <a:gridCol w="576072">
                  <a:extLst>
                    <a:ext uri="{9D8B030D-6E8A-4147-A177-3AD203B41FA5}">
                      <a16:colId xmlns:a16="http://schemas.microsoft.com/office/drawing/2014/main" val="3239139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9026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- 2024-06-11 14:28:52</a:t>
                      </a:r>
                      <a:r>
                        <a:rPr kumimoji="0" lang="en-US" sz="1000" b="0" i="0" u="none" strike="noStrike" kern="1200" cap="none" spc="0" normalizeH="0" baseline="0" noProof="0">
                          <a:ln>
                            <a:noFill/>
                          </a:ln>
                          <a:solidFill>
                            <a:prstClr val="black"/>
                          </a:solidFill>
                          <a:effectLst/>
                          <a:uLnTx/>
                          <a:uFillTx/>
                          <a:latin typeface="Calibri"/>
                          <a:ea typeface="+mn-ea"/>
                          <a:cs typeface="+mn-cs"/>
                        </a:rPr>
                        <a:t>
 This morning, TMNAS interns joined Philadelphia Insurance Companies interns for a warm welcome from our CEO, John W. Glomb, Jr. They also participated in a workshop on conscious inclusion where they learned to identify their own biases, employ techniques to consciously avoid bias, connect with diverse individuals, and appropriately speak up against exclusion. The workshop concluded with a networking lunch, giving everyone the chance to build 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https://media.licdn.com/dms/image/v2/D4E22AQERdhFWmyf_8w/feedshare-shrink_2048_1536/feedshare-shrink_2048_1536/0/1719126527892?e=1740614400&amp;v=beta&amp;t=NFmnjoQi7c0MvSK3ylwOiH8l8rlkvgIE8nEJhbzcKbY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40.200949541791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17000021"/>
                  </a:ext>
                </a:extLst>
              </a:tr>
            </a:tbl>
          </a:graphicData>
        </a:graphic>
      </p:graphicFrame>
      <p:sp>
        <p:nvSpPr>
          <p:cNvPr id="4" name="Text Placeholder 3">
            <a:extLst>
              <a:ext uri="{FF2B5EF4-FFF2-40B4-BE49-F238E27FC236}">
                <a16:creationId xmlns:a16="http://schemas.microsoft.com/office/drawing/2014/main" id="{ACB11FBC-96A1-4C5D-BC5B-E1D69F5E65F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93276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5A0F2-9256-4571-BDF5-29CE377477DF}"/>
              </a:ext>
            </a:extLst>
          </p:cNvPr>
          <p:cNvSpPr>
            <a:spLocks noGrp="1"/>
          </p:cNvSpPr>
          <p:nvPr>
            <p:ph type="title"/>
          </p:nvPr>
        </p:nvSpPr>
        <p:spPr/>
        <p:txBody>
          <a:bodyPr/>
          <a:lstStyle/>
          <a:p>
            <a:r>
              <a:rPr lang="en-US"/>
              <a:t>Instagram Instagram Top Posts | TMNAS - 1 of 4</a:t>
            </a:r>
          </a:p>
        </p:txBody>
      </p:sp>
      <p:graphicFrame>
        <p:nvGraphicFramePr>
          <p:cNvPr id="5" name="Table Placeholder 4">
            <a:extLst>
              <a:ext uri="{FF2B5EF4-FFF2-40B4-BE49-F238E27FC236}">
                <a16:creationId xmlns:a16="http://schemas.microsoft.com/office/drawing/2014/main" id="{EF89D943-2A4C-431D-AC4F-E1353FDB2B13}"/>
              </a:ext>
            </a:extLst>
          </p:cNvPr>
          <p:cNvGraphicFramePr>
            <a:graphicFrameLocks noGrp="1"/>
          </p:cNvGraphicFramePr>
          <p:nvPr>
            <p:ph type="tbl" sz="quarter" idx="13"/>
            <p:extLst>
              <p:ext uri="{D42A27DB-BD31-4B8C-83A1-F6EECF244321}">
                <p14:modId xmlns:p14="http://schemas.microsoft.com/office/powerpoint/2010/main" val="310807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65683006"/>
                    </a:ext>
                  </a:extLst>
                </a:gridCol>
                <a:gridCol w="1975104">
                  <a:extLst>
                    <a:ext uri="{9D8B030D-6E8A-4147-A177-3AD203B41FA5}">
                      <a16:colId xmlns:a16="http://schemas.microsoft.com/office/drawing/2014/main" val="747643913"/>
                    </a:ext>
                  </a:extLst>
                </a:gridCol>
                <a:gridCol w="905256">
                  <a:extLst>
                    <a:ext uri="{9D8B030D-6E8A-4147-A177-3AD203B41FA5}">
                      <a16:colId xmlns:a16="http://schemas.microsoft.com/office/drawing/2014/main" val="828184870"/>
                    </a:ext>
                  </a:extLst>
                </a:gridCol>
                <a:gridCol w="905256">
                  <a:extLst>
                    <a:ext uri="{9D8B030D-6E8A-4147-A177-3AD203B41FA5}">
                      <a16:colId xmlns:a16="http://schemas.microsoft.com/office/drawing/2014/main" val="2552339361"/>
                    </a:ext>
                  </a:extLst>
                </a:gridCol>
                <a:gridCol w="905256">
                  <a:extLst>
                    <a:ext uri="{9D8B030D-6E8A-4147-A177-3AD203B41FA5}">
                      <a16:colId xmlns:a16="http://schemas.microsoft.com/office/drawing/2014/main" val="328224891"/>
                    </a:ext>
                  </a:extLst>
                </a:gridCol>
                <a:gridCol w="905256">
                  <a:extLst>
                    <a:ext uri="{9D8B030D-6E8A-4147-A177-3AD203B41FA5}">
                      <a16:colId xmlns:a16="http://schemas.microsoft.com/office/drawing/2014/main" val="1856383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54056511"/>
                  </a:ext>
                </a:extLst>
              </a:tr>
            </a:tbl>
          </a:graphicData>
        </a:graphic>
      </p:graphicFrame>
      <p:sp>
        <p:nvSpPr>
          <p:cNvPr id="4" name="Text Placeholder 3">
            <a:extLst>
              <a:ext uri="{FF2B5EF4-FFF2-40B4-BE49-F238E27FC236}">
                <a16:creationId xmlns:a16="http://schemas.microsoft.com/office/drawing/2014/main" id="{411B5572-59D1-417A-903C-C84067335F5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45885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44C0-2EEB-4E1C-AB1D-58C370088061}"/>
              </a:ext>
            </a:extLst>
          </p:cNvPr>
          <p:cNvSpPr>
            <a:spLocks noGrp="1"/>
          </p:cNvSpPr>
          <p:nvPr>
            <p:ph type="title"/>
          </p:nvPr>
        </p:nvSpPr>
        <p:spPr/>
        <p:txBody>
          <a:bodyPr/>
          <a:lstStyle/>
          <a:p>
            <a:r>
              <a:rPr lang="en-US"/>
              <a:t>Instagram Instagram Top Posts | TMNAS - 2 of 4</a:t>
            </a:r>
          </a:p>
        </p:txBody>
      </p:sp>
      <p:graphicFrame>
        <p:nvGraphicFramePr>
          <p:cNvPr id="5" name="Table Placeholder 4">
            <a:extLst>
              <a:ext uri="{FF2B5EF4-FFF2-40B4-BE49-F238E27FC236}">
                <a16:creationId xmlns:a16="http://schemas.microsoft.com/office/drawing/2014/main" id="{E2494467-0F78-4817-AC65-6D4B1C38C71D}"/>
              </a:ext>
            </a:extLst>
          </p:cNvPr>
          <p:cNvGraphicFramePr>
            <a:graphicFrameLocks noGrp="1"/>
          </p:cNvGraphicFramePr>
          <p:nvPr>
            <p:ph type="tbl" sz="quarter" idx="13"/>
            <p:extLst>
              <p:ext uri="{D42A27DB-BD31-4B8C-83A1-F6EECF244321}">
                <p14:modId xmlns:p14="http://schemas.microsoft.com/office/powerpoint/2010/main" val="372085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01815126"/>
                    </a:ext>
                  </a:extLst>
                </a:gridCol>
                <a:gridCol w="1975104">
                  <a:extLst>
                    <a:ext uri="{9D8B030D-6E8A-4147-A177-3AD203B41FA5}">
                      <a16:colId xmlns:a16="http://schemas.microsoft.com/office/drawing/2014/main" val="290680077"/>
                    </a:ext>
                  </a:extLst>
                </a:gridCol>
                <a:gridCol w="905256">
                  <a:extLst>
                    <a:ext uri="{9D8B030D-6E8A-4147-A177-3AD203B41FA5}">
                      <a16:colId xmlns:a16="http://schemas.microsoft.com/office/drawing/2014/main" val="801789187"/>
                    </a:ext>
                  </a:extLst>
                </a:gridCol>
                <a:gridCol w="905256">
                  <a:extLst>
                    <a:ext uri="{9D8B030D-6E8A-4147-A177-3AD203B41FA5}">
                      <a16:colId xmlns:a16="http://schemas.microsoft.com/office/drawing/2014/main" val="1495667259"/>
                    </a:ext>
                  </a:extLst>
                </a:gridCol>
                <a:gridCol w="905256">
                  <a:extLst>
                    <a:ext uri="{9D8B030D-6E8A-4147-A177-3AD203B41FA5}">
                      <a16:colId xmlns:a16="http://schemas.microsoft.com/office/drawing/2014/main" val="2888554943"/>
                    </a:ext>
                  </a:extLst>
                </a:gridCol>
                <a:gridCol w="905256">
                  <a:extLst>
                    <a:ext uri="{9D8B030D-6E8A-4147-A177-3AD203B41FA5}">
                      <a16:colId xmlns:a16="http://schemas.microsoft.com/office/drawing/2014/main" val="3417361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335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- 2024-10-24 11:26:51</a:t>
                      </a:r>
                      <a:r>
                        <a:rPr kumimoji="0" lang="en-US" sz="1000" b="0" i="0" u="none" strike="noStrike" kern="1200" cap="none" spc="0" normalizeH="0" baseline="0" noProof="0">
                          <a:ln>
                            <a:noFill/>
                          </a:ln>
                          <a:solidFill>
                            <a:prstClr val="black"/>
                          </a:solidFill>
                          <a:effectLst/>
                          <a:uLnTx/>
                          <a:uFillTx/>
                          <a:latin typeface="Calibri"/>
                          <a:ea typeface="+mn-ea"/>
                          <a:cs typeface="+mn-cs"/>
                        </a:rPr>
                        <a:t>
 The past few weeks have been memorable for the TMNAS team, to say the least! Last week the Tokio Marine Group held its first ever Global Women’s Conference in Tokyo Japan, with 60 women and allies from 33 Tokio Marine Group companies attending.
Some members of TMNA Services helped support the conference (Christine Hernandez, Juliana Bush, Rachel Kimmel, Lexie Rutt, Bethany Sawhill), while others had the pleasure of being participants, including our very own HR Manager, Paige Liscka, and Enterprise Architect, Nina Wong!
Participants had the opportunity to hear from senior Tokio Marine leaders, engage in meaningful discussions around women empowerment and DE&amp;I in the workplace, and connect with global colleagues.
This is an exciting step to further advance Diversity, Equity, and Inclusion at TMNAS and the Tokio Marine Group! We're proud of our team’s hard work in orchestrating this special event and we look forward to hearing more about Paige and Nina's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https://quintly-eu-image-storage.s3.amazonaws.com/10429b35b14158eee4bb6fd8424b954e/582ffb639d1a50c73f4d10558977b1ce.jpg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25213689"/>
                  </a:ext>
                </a:extLst>
              </a:tr>
            </a:tbl>
          </a:graphicData>
        </a:graphic>
      </p:graphicFrame>
      <p:sp>
        <p:nvSpPr>
          <p:cNvPr id="4" name="Text Placeholder 3">
            <a:extLst>
              <a:ext uri="{FF2B5EF4-FFF2-40B4-BE49-F238E27FC236}">
                <a16:creationId xmlns:a16="http://schemas.microsoft.com/office/drawing/2014/main" id="{825BAA13-3F50-4F68-980C-2211B867DF9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265947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FEF7C-5DC5-4EC0-BF48-8C3241827C5E}"/>
              </a:ext>
            </a:extLst>
          </p:cNvPr>
          <p:cNvSpPr>
            <a:spLocks noGrp="1"/>
          </p:cNvSpPr>
          <p:nvPr>
            <p:ph type="title"/>
          </p:nvPr>
        </p:nvSpPr>
        <p:spPr/>
        <p:txBody>
          <a:bodyPr/>
          <a:lstStyle/>
          <a:p>
            <a:r>
              <a:rPr lang="en-US"/>
              <a:t>Instagram Instagram Top Posts | TMNAS - 3 of 4</a:t>
            </a:r>
          </a:p>
        </p:txBody>
      </p:sp>
      <p:graphicFrame>
        <p:nvGraphicFramePr>
          <p:cNvPr id="5" name="Table Placeholder 4">
            <a:extLst>
              <a:ext uri="{FF2B5EF4-FFF2-40B4-BE49-F238E27FC236}">
                <a16:creationId xmlns:a16="http://schemas.microsoft.com/office/drawing/2014/main" id="{C995F0D5-CFED-4803-849F-C8C3E7ECA543}"/>
              </a:ext>
            </a:extLst>
          </p:cNvPr>
          <p:cNvGraphicFramePr>
            <a:graphicFrameLocks noGrp="1"/>
          </p:cNvGraphicFramePr>
          <p:nvPr>
            <p:ph type="tbl" sz="quarter" idx="13"/>
            <p:extLst>
              <p:ext uri="{D42A27DB-BD31-4B8C-83A1-F6EECF244321}">
                <p14:modId xmlns:p14="http://schemas.microsoft.com/office/powerpoint/2010/main" val="3065237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52466259"/>
                    </a:ext>
                  </a:extLst>
                </a:gridCol>
                <a:gridCol w="1975104">
                  <a:extLst>
                    <a:ext uri="{9D8B030D-6E8A-4147-A177-3AD203B41FA5}">
                      <a16:colId xmlns:a16="http://schemas.microsoft.com/office/drawing/2014/main" val="1561380481"/>
                    </a:ext>
                  </a:extLst>
                </a:gridCol>
                <a:gridCol w="905256">
                  <a:extLst>
                    <a:ext uri="{9D8B030D-6E8A-4147-A177-3AD203B41FA5}">
                      <a16:colId xmlns:a16="http://schemas.microsoft.com/office/drawing/2014/main" val="2301797401"/>
                    </a:ext>
                  </a:extLst>
                </a:gridCol>
                <a:gridCol w="905256">
                  <a:extLst>
                    <a:ext uri="{9D8B030D-6E8A-4147-A177-3AD203B41FA5}">
                      <a16:colId xmlns:a16="http://schemas.microsoft.com/office/drawing/2014/main" val="3831218859"/>
                    </a:ext>
                  </a:extLst>
                </a:gridCol>
                <a:gridCol w="905256">
                  <a:extLst>
                    <a:ext uri="{9D8B030D-6E8A-4147-A177-3AD203B41FA5}">
                      <a16:colId xmlns:a16="http://schemas.microsoft.com/office/drawing/2014/main" val="504889546"/>
                    </a:ext>
                  </a:extLst>
                </a:gridCol>
                <a:gridCol w="905256">
                  <a:extLst>
                    <a:ext uri="{9D8B030D-6E8A-4147-A177-3AD203B41FA5}">
                      <a16:colId xmlns:a16="http://schemas.microsoft.com/office/drawing/2014/main" val="165706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268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16:18:28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https://quintly-eu-image-storage.s3.amazonaws.com/10429b35b14158eee4bb6fd8424b954e/770641fdd48d74d0538a90b2d2de8a5b.jpg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64251580"/>
                  </a:ext>
                </a:extLst>
              </a:tr>
            </a:tbl>
          </a:graphicData>
        </a:graphic>
      </p:graphicFrame>
      <p:sp>
        <p:nvSpPr>
          <p:cNvPr id="4" name="Text Placeholder 3">
            <a:extLst>
              <a:ext uri="{FF2B5EF4-FFF2-40B4-BE49-F238E27FC236}">
                <a16:creationId xmlns:a16="http://schemas.microsoft.com/office/drawing/2014/main" id="{984636BD-070B-4E17-A132-A6CAC009E0C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20981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978DD-EA90-4449-84BB-63459EE55405}"/>
              </a:ext>
            </a:extLst>
          </p:cNvPr>
          <p:cNvSpPr>
            <a:spLocks noGrp="1"/>
          </p:cNvSpPr>
          <p:nvPr>
            <p:ph type="title"/>
          </p:nvPr>
        </p:nvSpPr>
        <p:spPr/>
        <p:txBody>
          <a:bodyPr/>
          <a:lstStyle/>
          <a:p>
            <a:r>
              <a:rPr lang="en-US"/>
              <a:t>Instagram Instagram Top Posts | TMNAS - 4 of 4</a:t>
            </a:r>
          </a:p>
        </p:txBody>
      </p:sp>
      <p:graphicFrame>
        <p:nvGraphicFramePr>
          <p:cNvPr id="5" name="Table Placeholder 4">
            <a:extLst>
              <a:ext uri="{FF2B5EF4-FFF2-40B4-BE49-F238E27FC236}">
                <a16:creationId xmlns:a16="http://schemas.microsoft.com/office/drawing/2014/main" id="{ED78A58C-5BCA-4893-A914-73FAB1313AC1}"/>
              </a:ext>
            </a:extLst>
          </p:cNvPr>
          <p:cNvGraphicFramePr>
            <a:graphicFrameLocks noGrp="1"/>
          </p:cNvGraphicFramePr>
          <p:nvPr>
            <p:ph type="tbl" sz="quarter" idx="13"/>
            <p:extLst>
              <p:ext uri="{D42A27DB-BD31-4B8C-83A1-F6EECF244321}">
                <p14:modId xmlns:p14="http://schemas.microsoft.com/office/powerpoint/2010/main" val="340890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24782222"/>
                    </a:ext>
                  </a:extLst>
                </a:gridCol>
                <a:gridCol w="1975104">
                  <a:extLst>
                    <a:ext uri="{9D8B030D-6E8A-4147-A177-3AD203B41FA5}">
                      <a16:colId xmlns:a16="http://schemas.microsoft.com/office/drawing/2014/main" val="607438883"/>
                    </a:ext>
                  </a:extLst>
                </a:gridCol>
                <a:gridCol w="905256">
                  <a:extLst>
                    <a:ext uri="{9D8B030D-6E8A-4147-A177-3AD203B41FA5}">
                      <a16:colId xmlns:a16="http://schemas.microsoft.com/office/drawing/2014/main" val="38330394"/>
                    </a:ext>
                  </a:extLst>
                </a:gridCol>
                <a:gridCol w="905256">
                  <a:extLst>
                    <a:ext uri="{9D8B030D-6E8A-4147-A177-3AD203B41FA5}">
                      <a16:colId xmlns:a16="http://schemas.microsoft.com/office/drawing/2014/main" val="4061499999"/>
                    </a:ext>
                  </a:extLst>
                </a:gridCol>
                <a:gridCol w="905256">
                  <a:extLst>
                    <a:ext uri="{9D8B030D-6E8A-4147-A177-3AD203B41FA5}">
                      <a16:colId xmlns:a16="http://schemas.microsoft.com/office/drawing/2014/main" val="224504846"/>
                    </a:ext>
                  </a:extLst>
                </a:gridCol>
                <a:gridCol w="905256">
                  <a:extLst>
                    <a:ext uri="{9D8B030D-6E8A-4147-A177-3AD203B41FA5}">
                      <a16:colId xmlns:a16="http://schemas.microsoft.com/office/drawing/2014/main" val="1022837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909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- 2024-11-12 15:55:00</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two teams for successfully completing our 2024 Tokio Marine Emerging Leaders Program (ELP)! Last week, our teams traveled to Jersey City, NJ to present their ELP projects to CEOs and executives across the Tokio Marine Group. Their presentations were the final products of an intensive six-month research and development project to improve a business process within TMNAS. Both teams did a fantastic job, and we are so proud of their hard work and contributions! 
We'd like to thank our team advisors, Steve Endres and Scott Yurko, for their unwavering guidance and support throughout this program!
Congratulations to: Nikunj Choudhary, Joshua Forman, Michael Vogel, Daniel Wasson, Maarten Dauwe, Joseph Wang, Naveen Kumar Karakavalasa, Melissa Gaspari, Anitha Muniswamappa, Michael Palmieri!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https://quintly-eu-image-storage.s3.amazonaws.com/10429b35b14158eee4bb6fd8424b954e/bb204ac6081e489aebeac15f24999716.jpg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62557458"/>
                  </a:ext>
                </a:extLst>
              </a:tr>
            </a:tbl>
          </a:graphicData>
        </a:graphic>
      </p:graphicFrame>
      <p:sp>
        <p:nvSpPr>
          <p:cNvPr id="4" name="Text Placeholder 3">
            <a:extLst>
              <a:ext uri="{FF2B5EF4-FFF2-40B4-BE49-F238E27FC236}">
                <a16:creationId xmlns:a16="http://schemas.microsoft.com/office/drawing/2014/main" id="{155F762F-3A1F-4434-BBF1-83A7B6C15CC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153144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2083</Words>
  <Application>Microsoft Office PowerPoint</Application>
  <PresentationFormat>On-screen Show (4:3)</PresentationFormat>
  <Paragraphs>264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TMNAS Top Posts </vt:lpstr>
      <vt:lpstr>Facebook Original Own Posts Table | TMNAS - 1 of 4</vt:lpstr>
      <vt:lpstr>Facebook Original Own Posts Table | TMNAS - 2 of 4</vt:lpstr>
      <vt:lpstr>Facebook Original Own Posts Table | TMNAS - 3 of 4</vt:lpstr>
      <vt:lpstr>Facebook Original Own Posts Table | TMNAS - 4 of 4</vt:lpstr>
      <vt:lpstr>Twitter Own and Retweeted Tweets Table | TMNAS</vt:lpstr>
      <vt:lpstr>LinkedIn Posts Table | TMNAS - 1 of 3</vt:lpstr>
      <vt:lpstr>LinkedIn Posts Table | TMNAS - 2 of 3</vt:lpstr>
      <vt:lpstr>LinkedIn Posts Table | TMNAS - 3 of 3</vt:lpstr>
      <vt:lpstr>Instagram Instagram Top Posts | TMNAS - 1 of 4</vt:lpstr>
      <vt:lpstr>Instagram Instagram Top Posts | TMNAS - 2 of 4</vt:lpstr>
      <vt:lpstr>Instagram Instagram Top Posts | TMNAS - 3 of 4</vt:lpstr>
      <vt:lpstr>Instagram Instagram Top Posts | TMNAS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Top Posts </dc:title>
  <dc:creator>Frederik Born</dc:creator>
  <cp:lastModifiedBy>Frederik Born</cp:lastModifiedBy>
  <cp:revision>1</cp:revision>
  <dcterms:created xsi:type="dcterms:W3CDTF">2025-03-17T20:47:17Z</dcterms:created>
  <dcterms:modified xsi:type="dcterms:W3CDTF">2025-03-17T20:47:38Z</dcterms:modified>
</cp:coreProperties>
</file>