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7" r:id="rId40"/>
    <p:sldId id="299" r:id="rId41"/>
    <p:sldId id="300" r:id="rId42"/>
    <p:sldId id="301" r:id="rId43"/>
    <p:sldId id="302" r:id="rId44"/>
    <p:sldId id="303" r:id="rId45"/>
    <p:sldId id="304" r:id="rId46"/>
    <p:sldId id="306" r:id="rId47"/>
    <p:sldId id="307"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Sheet1!$A$2:$A$15</c:f>
              <c:numCache>
                <c:formatCode>m/d/yyyy</c:formatCode>
                <c:ptCount val="14"/>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numCache>
            </c:numRef>
          </c:cat>
          <c:val>
            <c:numRef>
              <c:f>Sheet1!$B$2:$B$15</c:f>
              <c:numCache>
                <c:formatCode>General</c:formatCode>
                <c:ptCount val="14"/>
                <c:pt idx="0">
                  <c:v>7495</c:v>
                </c:pt>
                <c:pt idx="1">
                  <c:v>7508</c:v>
                </c:pt>
                <c:pt idx="2">
                  <c:v>7506</c:v>
                </c:pt>
                <c:pt idx="3">
                  <c:v>7538</c:v>
                </c:pt>
                <c:pt idx="4">
                  <c:v>7529</c:v>
                </c:pt>
                <c:pt idx="5">
                  <c:v>7541</c:v>
                </c:pt>
                <c:pt idx="6">
                  <c:v>7545</c:v>
                </c:pt>
                <c:pt idx="7">
                  <c:v>7550</c:v>
                </c:pt>
                <c:pt idx="8">
                  <c:v>7555</c:v>
                </c:pt>
                <c:pt idx="9">
                  <c:v>7565</c:v>
                </c:pt>
                <c:pt idx="10">
                  <c:v>7556</c:v>
                </c:pt>
                <c:pt idx="11">
                  <c:v>7566</c:v>
                </c:pt>
                <c:pt idx="12">
                  <c:v>7563</c:v>
                </c:pt>
                <c:pt idx="13">
                  <c:v>7559</c:v>
                </c:pt>
              </c:numCache>
            </c:numRef>
          </c:val>
          <c:smooth val="0"/>
          <c:extLst>
            <c:ext xmlns:c16="http://schemas.microsoft.com/office/drawing/2014/chart" uri="{C3380CC4-5D6E-409C-BE32-E72D297353CC}">
              <c16:uniqueId val="{00000000-7379-4125-8430-5B3BC9C94DA1}"/>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Sheet1!$A$2:$A$15</c:f>
              <c:numCache>
                <c:formatCode>m/d/yyyy</c:formatCode>
                <c:ptCount val="14"/>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numCache>
            </c:numRef>
          </c:cat>
          <c:val>
            <c:numRef>
              <c:f>Sheet1!$C$2:$C$15</c:f>
              <c:numCache>
                <c:formatCode>General</c:formatCode>
                <c:ptCount val="14"/>
                <c:pt idx="0">
                  <c:v>3934</c:v>
                </c:pt>
                <c:pt idx="1">
                  <c:v>3963</c:v>
                </c:pt>
                <c:pt idx="2">
                  <c:v>3955</c:v>
                </c:pt>
                <c:pt idx="3">
                  <c:v>3963</c:v>
                </c:pt>
                <c:pt idx="4">
                  <c:v>3992</c:v>
                </c:pt>
                <c:pt idx="5">
                  <c:v>4036</c:v>
                </c:pt>
                <c:pt idx="6">
                  <c:v>4035</c:v>
                </c:pt>
                <c:pt idx="7">
                  <c:v>4048</c:v>
                </c:pt>
                <c:pt idx="8">
                  <c:v>4058</c:v>
                </c:pt>
                <c:pt idx="9">
                  <c:v>4043</c:v>
                </c:pt>
                <c:pt idx="10">
                  <c:v>3983</c:v>
                </c:pt>
                <c:pt idx="11">
                  <c:v>3939</c:v>
                </c:pt>
                <c:pt idx="12">
                  <c:v>3942</c:v>
                </c:pt>
                <c:pt idx="13">
                  <c:v>3939</c:v>
                </c:pt>
              </c:numCache>
            </c:numRef>
          </c:val>
          <c:smooth val="0"/>
          <c:extLst>
            <c:ext xmlns:c16="http://schemas.microsoft.com/office/drawing/2014/chart" uri="{C3380CC4-5D6E-409C-BE32-E72D297353CC}">
              <c16:uniqueId val="{00000001-7379-4125-8430-5B3BC9C94DA1}"/>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Sheet1!$A$2:$A$15</c:f>
              <c:numCache>
                <c:formatCode>m/d/yyyy</c:formatCode>
                <c:ptCount val="14"/>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numCache>
            </c:numRef>
          </c:cat>
          <c:val>
            <c:numRef>
              <c:f>Sheet1!$D$2:$D$15</c:f>
              <c:numCache>
                <c:formatCode>General</c:formatCode>
                <c:ptCount val="14"/>
                <c:pt idx="0">
                  <c:v>0</c:v>
                </c:pt>
                <c:pt idx="1">
                  <c:v>0</c:v>
                </c:pt>
                <c:pt idx="2">
                  <c:v>0</c:v>
                </c:pt>
                <c:pt idx="3">
                  <c:v>0</c:v>
                </c:pt>
                <c:pt idx="4">
                  <c:v>0</c:v>
                </c:pt>
                <c:pt idx="5">
                  <c:v>0</c:v>
                </c:pt>
                <c:pt idx="6">
                  <c:v>0</c:v>
                </c:pt>
                <c:pt idx="7">
                  <c:v>0</c:v>
                </c:pt>
                <c:pt idx="8">
                  <c:v>0</c:v>
                </c:pt>
                <c:pt idx="9">
                  <c:v>0</c:v>
                </c:pt>
                <c:pt idx="10">
                  <c:v>0</c:v>
                </c:pt>
                <c:pt idx="11">
                  <c:v>0</c:v>
                </c:pt>
                <c:pt idx="12">
                  <c:v>0</c:v>
                </c:pt>
                <c:pt idx="13">
                  <c:v>0</c:v>
                </c:pt>
              </c:numCache>
            </c:numRef>
          </c:val>
          <c:smooth val="0"/>
          <c:extLst>
            <c:ext xmlns:c16="http://schemas.microsoft.com/office/drawing/2014/chart" uri="{C3380CC4-5D6E-409C-BE32-E72D297353CC}">
              <c16:uniqueId val="{00000002-7379-4125-8430-5B3BC9C94DA1}"/>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Sheet1!$A$2:$A$15</c:f>
              <c:numCache>
                <c:formatCode>m/d/yyyy</c:formatCode>
                <c:ptCount val="14"/>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numCache>
            </c:numRef>
          </c:cat>
          <c:val>
            <c:numRef>
              <c:f>Sheet1!$E$2:$E$15</c:f>
              <c:numCache>
                <c:formatCode>General</c:formatCode>
                <c:ptCount val="14"/>
                <c:pt idx="0">
                  <c:v>40209</c:v>
                </c:pt>
                <c:pt idx="1">
                  <c:v>40948</c:v>
                </c:pt>
                <c:pt idx="2">
                  <c:v>41591</c:v>
                </c:pt>
                <c:pt idx="3">
                  <c:v>42157</c:v>
                </c:pt>
                <c:pt idx="4">
                  <c:v>42797</c:v>
                </c:pt>
                <c:pt idx="5">
                  <c:v>43347</c:v>
                </c:pt>
                <c:pt idx="6">
                  <c:v>43810</c:v>
                </c:pt>
                <c:pt idx="7">
                  <c:v>44255</c:v>
                </c:pt>
                <c:pt idx="8">
                  <c:v>44855</c:v>
                </c:pt>
                <c:pt idx="9">
                  <c:v>45413</c:v>
                </c:pt>
                <c:pt idx="10">
                  <c:v>45842</c:v>
                </c:pt>
                <c:pt idx="11">
                  <c:v>46268</c:v>
                </c:pt>
                <c:pt idx="12">
                  <c:v>46705</c:v>
                </c:pt>
                <c:pt idx="13">
                  <c:v>47141</c:v>
                </c:pt>
              </c:numCache>
            </c:numRef>
          </c:val>
          <c:smooth val="0"/>
          <c:extLst>
            <c:ext xmlns:c16="http://schemas.microsoft.com/office/drawing/2014/chart" uri="{C3380CC4-5D6E-409C-BE32-E72D297353CC}">
              <c16:uniqueId val="{00000003-7379-4125-8430-5B3BC9C94DA1}"/>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Sheet1!$A$2:$A$15</c:f>
              <c:numCache>
                <c:formatCode>m/d/yyyy</c:formatCode>
                <c:ptCount val="14"/>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numCache>
            </c:numRef>
          </c:cat>
          <c:val>
            <c:numRef>
              <c:f>Sheet1!$F$2:$F$15</c:f>
              <c:numCache>
                <c:formatCode>General</c:formatCode>
                <c:ptCount val="14"/>
                <c:pt idx="0">
                  <c:v>3351</c:v>
                </c:pt>
                <c:pt idx="1">
                  <c:v>3373</c:v>
                </c:pt>
                <c:pt idx="2">
                  <c:v>3487</c:v>
                </c:pt>
                <c:pt idx="3">
                  <c:v>3552</c:v>
                </c:pt>
                <c:pt idx="4">
                  <c:v>3557</c:v>
                </c:pt>
                <c:pt idx="5">
                  <c:v>3584</c:v>
                </c:pt>
                <c:pt idx="6">
                  <c:v>3590</c:v>
                </c:pt>
                <c:pt idx="7">
                  <c:v>3633</c:v>
                </c:pt>
                <c:pt idx="8">
                  <c:v>3685</c:v>
                </c:pt>
                <c:pt idx="9">
                  <c:v>3735</c:v>
                </c:pt>
                <c:pt idx="10">
                  <c:v>3770</c:v>
                </c:pt>
                <c:pt idx="11">
                  <c:v>3850</c:v>
                </c:pt>
                <c:pt idx="12">
                  <c:v>3866</c:v>
                </c:pt>
                <c:pt idx="13">
                  <c:v>3883</c:v>
                </c:pt>
              </c:numCache>
            </c:numRef>
          </c:val>
          <c:smooth val="0"/>
          <c:extLst>
            <c:ext xmlns:c16="http://schemas.microsoft.com/office/drawing/2014/chart" uri="{C3380CC4-5D6E-409C-BE32-E72D297353CC}">
              <c16:uniqueId val="{00000004-7379-4125-8430-5B3BC9C94DA1}"/>
            </c:ext>
          </c:extLst>
        </c:ser>
        <c:dLbls>
          <c:showLegendKey val="0"/>
          <c:showVal val="0"/>
          <c:showCatName val="0"/>
          <c:showSerName val="0"/>
          <c:showPercent val="0"/>
          <c:showBubbleSize val="0"/>
        </c:dLbls>
        <c:smooth val="0"/>
        <c:axId val="371518176"/>
        <c:axId val="371519160"/>
      </c:lineChart>
      <c:dateAx>
        <c:axId val="371518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519160"/>
        <c:crosses val="autoZero"/>
        <c:auto val="1"/>
        <c:lblOffset val="100"/>
        <c:baseTimeUnit val="months"/>
      </c:dateAx>
      <c:valAx>
        <c:axId val="371519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51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17</c:v>
                </c:pt>
                <c:pt idx="1">
                  <c:v>27</c:v>
                </c:pt>
                <c:pt idx="2">
                  <c:v>5</c:v>
                </c:pt>
                <c:pt idx="3">
                  <c:v>0</c:v>
                </c:pt>
              </c:numCache>
            </c:numRef>
          </c:val>
          <c:extLst>
            <c:ext xmlns:c16="http://schemas.microsoft.com/office/drawing/2014/chart" uri="{C3380CC4-5D6E-409C-BE32-E72D297353CC}">
              <c16:uniqueId val="{00000000-58EC-46BF-AD84-E282DE26B5D7}"/>
            </c:ext>
          </c:extLst>
        </c:ser>
        <c:dLbls>
          <c:showLegendKey val="0"/>
          <c:showVal val="0"/>
          <c:showCatName val="0"/>
          <c:showSerName val="0"/>
          <c:showPercent val="0"/>
          <c:showBubbleSize val="0"/>
        </c:dLbls>
        <c:gapWidth val="219"/>
        <c:overlap val="-27"/>
        <c:axId val="236503552"/>
        <c:axId val="366796776"/>
      </c:barChart>
      <c:dateAx>
        <c:axId val="236503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96776"/>
        <c:crosses val="autoZero"/>
        <c:auto val="1"/>
        <c:lblOffset val="100"/>
        <c:baseTimeUnit val="months"/>
      </c:dateAx>
      <c:valAx>
        <c:axId val="366796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503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25</c:v>
                </c:pt>
                <c:pt idx="1">
                  <c:v>25</c:v>
                </c:pt>
                <c:pt idx="2">
                  <c:v>19</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EC5-4C43-AAB5-184383B5A390}"/>
            </c:ext>
          </c:extLst>
        </c:ser>
        <c:dLbls>
          <c:showLegendKey val="0"/>
          <c:showVal val="0"/>
          <c:showCatName val="0"/>
          <c:showSerName val="0"/>
          <c:showPercent val="0"/>
          <c:showBubbleSize val="0"/>
        </c:dLbls>
        <c:gapWidth val="219"/>
        <c:overlap val="-27"/>
        <c:axId val="372495040"/>
        <c:axId val="372495368"/>
      </c:barChart>
      <c:dateAx>
        <c:axId val="372495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95368"/>
        <c:crosses val="autoZero"/>
        <c:auto val="1"/>
        <c:lblOffset val="100"/>
        <c:baseTimeUnit val="months"/>
      </c:dateAx>
      <c:valAx>
        <c:axId val="372495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9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559</c:v>
                </c:pt>
                <c:pt idx="1">
                  <c:v>565</c:v>
                </c:pt>
                <c:pt idx="2">
                  <c:v>175</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A7E-4EB0-BB1C-BAD40DD1EA12}"/>
            </c:ext>
          </c:extLst>
        </c:ser>
        <c:dLbls>
          <c:showLegendKey val="0"/>
          <c:showVal val="0"/>
          <c:showCatName val="0"/>
          <c:showSerName val="0"/>
          <c:showPercent val="0"/>
          <c:showBubbleSize val="0"/>
        </c:dLbls>
        <c:gapWidth val="219"/>
        <c:overlap val="-27"/>
        <c:axId val="377487000"/>
        <c:axId val="377485360"/>
      </c:barChart>
      <c:catAx>
        <c:axId val="377487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485360"/>
        <c:crosses val="autoZero"/>
        <c:auto val="1"/>
        <c:lblAlgn val="ctr"/>
        <c:lblOffset val="100"/>
        <c:noMultiLvlLbl val="0"/>
      </c:catAx>
      <c:valAx>
        <c:axId val="37748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48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16429</c:v>
                </c:pt>
                <c:pt idx="1">
                  <c:v>19110</c:v>
                </c:pt>
                <c:pt idx="2">
                  <c:v>2744</c:v>
                </c:pt>
                <c:pt idx="3">
                  <c:v>0</c:v>
                </c:pt>
              </c:numCache>
            </c:numRef>
          </c:val>
          <c:extLst>
            <c:ext xmlns:c16="http://schemas.microsoft.com/office/drawing/2014/chart" uri="{C3380CC4-5D6E-409C-BE32-E72D297353CC}">
              <c16:uniqueId val="{00000000-2429-4E29-9C0F-8B564C3D8E32}"/>
            </c:ext>
          </c:extLst>
        </c:ser>
        <c:dLbls>
          <c:showLegendKey val="0"/>
          <c:showVal val="0"/>
          <c:showCatName val="0"/>
          <c:showSerName val="0"/>
          <c:showPercent val="0"/>
          <c:showBubbleSize val="0"/>
        </c:dLbls>
        <c:gapWidth val="219"/>
        <c:overlap val="-27"/>
        <c:axId val="55534576"/>
        <c:axId val="55535232"/>
      </c:barChart>
      <c:dateAx>
        <c:axId val="55534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535232"/>
        <c:crosses val="autoZero"/>
        <c:auto val="1"/>
        <c:lblOffset val="100"/>
        <c:baseTimeUnit val="months"/>
      </c:dateAx>
      <c:valAx>
        <c:axId val="55535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534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20</c:v>
                </c:pt>
                <c:pt idx="1">
                  <c:v>263</c:v>
                </c:pt>
                <c:pt idx="2">
                  <c:v>460</c:v>
                </c:pt>
                <c:pt idx="3">
                  <c:v>412</c:v>
                </c:pt>
                <c:pt idx="4">
                  <c:v>375</c:v>
                </c:pt>
                <c:pt idx="5">
                  <c:v>354</c:v>
                </c:pt>
                <c:pt idx="6">
                  <c:v>0</c:v>
                </c:pt>
              </c:numCache>
            </c:numRef>
          </c:val>
          <c:extLst>
            <c:ext xmlns:c16="http://schemas.microsoft.com/office/drawing/2014/chart" uri="{C3380CC4-5D6E-409C-BE32-E72D297353CC}">
              <c16:uniqueId val="{00000000-672E-459C-B7E8-A411A04EE728}"/>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26</c:v>
                </c:pt>
                <c:pt idx="1">
                  <c:v>306</c:v>
                </c:pt>
                <c:pt idx="2">
                  <c:v>621</c:v>
                </c:pt>
                <c:pt idx="3">
                  <c:v>684</c:v>
                </c:pt>
                <c:pt idx="4">
                  <c:v>640</c:v>
                </c:pt>
                <c:pt idx="5">
                  <c:v>503</c:v>
                </c:pt>
                <c:pt idx="6">
                  <c:v>1</c:v>
                </c:pt>
              </c:numCache>
            </c:numRef>
          </c:val>
          <c:extLst>
            <c:ext xmlns:c16="http://schemas.microsoft.com/office/drawing/2014/chart" uri="{C3380CC4-5D6E-409C-BE32-E72D297353CC}">
              <c16:uniqueId val="{00000001-672E-459C-B7E8-A411A04EE728}"/>
            </c:ext>
          </c:extLst>
        </c:ser>
        <c:dLbls>
          <c:showLegendKey val="0"/>
          <c:showVal val="0"/>
          <c:showCatName val="0"/>
          <c:showSerName val="0"/>
          <c:showPercent val="0"/>
          <c:showBubbleSize val="0"/>
        </c:dLbls>
        <c:gapWidth val="219"/>
        <c:overlap val="-27"/>
        <c:axId val="483138856"/>
        <c:axId val="483141480"/>
      </c:barChart>
      <c:catAx>
        <c:axId val="483138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141480"/>
        <c:crosses val="autoZero"/>
        <c:auto val="1"/>
        <c:lblAlgn val="ctr"/>
        <c:lblOffset val="100"/>
        <c:noMultiLvlLbl val="0"/>
      </c:catAx>
      <c:valAx>
        <c:axId val="483141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138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-3</c:v>
                </c:pt>
                <c:pt idx="2">
                  <c:v>6</c:v>
                </c:pt>
              </c:numCache>
            </c:numRef>
          </c:val>
          <c:extLst>
            <c:ext xmlns:c16="http://schemas.microsoft.com/office/drawing/2014/chart" uri="{C3380CC4-5D6E-409C-BE32-E72D297353CC}">
              <c16:uniqueId val="{00000000-ECE3-4E6C-8A88-55459FE7AFBB}"/>
            </c:ext>
          </c:extLst>
        </c:ser>
        <c:dLbls>
          <c:showLegendKey val="0"/>
          <c:showVal val="0"/>
          <c:showCatName val="0"/>
          <c:showSerName val="0"/>
          <c:showPercent val="0"/>
          <c:showBubbleSize val="0"/>
        </c:dLbls>
        <c:gapWidth val="219"/>
        <c:overlap val="-27"/>
        <c:axId val="481423736"/>
        <c:axId val="481454640"/>
      </c:barChart>
      <c:dateAx>
        <c:axId val="481423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454640"/>
        <c:crosses val="autoZero"/>
        <c:auto val="1"/>
        <c:lblOffset val="100"/>
        <c:baseTimeUnit val="months"/>
      </c:dateAx>
      <c:valAx>
        <c:axId val="48145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423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2</c:v>
                </c:pt>
                <c:pt idx="2">
                  <c:v>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F95-49C5-A5BE-45F0ECD90919}"/>
            </c:ext>
          </c:extLst>
        </c:ser>
        <c:dLbls>
          <c:showLegendKey val="0"/>
          <c:showVal val="0"/>
          <c:showCatName val="0"/>
          <c:showSerName val="0"/>
          <c:showPercent val="0"/>
          <c:showBubbleSize val="0"/>
        </c:dLbls>
        <c:gapWidth val="219"/>
        <c:overlap val="-27"/>
        <c:axId val="486332232"/>
        <c:axId val="486332888"/>
      </c:barChart>
      <c:dateAx>
        <c:axId val="486332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32888"/>
        <c:crosses val="autoZero"/>
        <c:auto val="1"/>
        <c:lblOffset val="100"/>
        <c:baseTimeUnit val="months"/>
      </c:dateAx>
      <c:valAx>
        <c:axId val="486332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32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58</c:v>
                </c:pt>
                <c:pt idx="1">
                  <c:v>55</c:v>
                </c:pt>
                <c:pt idx="2">
                  <c:v>13</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7C5-4909-9C44-B6D5FB5C5C71}"/>
            </c:ext>
          </c:extLst>
        </c:ser>
        <c:dLbls>
          <c:showLegendKey val="0"/>
          <c:showVal val="0"/>
          <c:showCatName val="0"/>
          <c:showSerName val="0"/>
          <c:showPercent val="0"/>
          <c:showBubbleSize val="0"/>
        </c:dLbls>
        <c:gapWidth val="219"/>
        <c:overlap val="-27"/>
        <c:axId val="486341744"/>
        <c:axId val="486339776"/>
      </c:barChart>
      <c:catAx>
        <c:axId val="486341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39776"/>
        <c:crosses val="autoZero"/>
        <c:auto val="1"/>
        <c:lblAlgn val="ctr"/>
        <c:lblOffset val="100"/>
        <c:noMultiLvlLbl val="0"/>
      </c:catAx>
      <c:valAx>
        <c:axId val="486339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4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c:v>
                </c:pt>
                <c:pt idx="1">
                  <c:v>8</c:v>
                </c:pt>
                <c:pt idx="2">
                  <c:v>2</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0D9-4972-BE26-BD0DA8983FD9}"/>
            </c:ext>
          </c:extLst>
        </c:ser>
        <c:dLbls>
          <c:showLegendKey val="0"/>
          <c:showVal val="0"/>
          <c:showCatName val="0"/>
          <c:showSerName val="0"/>
          <c:showPercent val="0"/>
          <c:showBubbleSize val="0"/>
        </c:dLbls>
        <c:gapWidth val="219"/>
        <c:overlap val="-27"/>
        <c:axId val="486338136"/>
        <c:axId val="373753552"/>
      </c:barChart>
      <c:dateAx>
        <c:axId val="486338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753552"/>
        <c:crosses val="autoZero"/>
        <c:auto val="1"/>
        <c:lblOffset val="100"/>
        <c:baseTimeUnit val="months"/>
      </c:dateAx>
      <c:valAx>
        <c:axId val="37375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338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437</c:v>
                </c:pt>
                <c:pt idx="1">
                  <c:v>436</c:v>
                </c:pt>
                <c:pt idx="2">
                  <c:v>218</c:v>
                </c:pt>
              </c:numCache>
            </c:numRef>
          </c:val>
          <c:extLst>
            <c:ext xmlns:c16="http://schemas.microsoft.com/office/drawing/2014/chart" uri="{C3380CC4-5D6E-409C-BE32-E72D297353CC}">
              <c16:uniqueId val="{00000000-17E0-4A7A-B9C6-1C1237684626}"/>
            </c:ext>
          </c:extLst>
        </c:ser>
        <c:dLbls>
          <c:showLegendKey val="0"/>
          <c:showVal val="0"/>
          <c:showCatName val="0"/>
          <c:showSerName val="0"/>
          <c:showPercent val="0"/>
          <c:showBubbleSize val="0"/>
        </c:dLbls>
        <c:gapWidth val="219"/>
        <c:overlap val="-27"/>
        <c:axId val="517506816"/>
        <c:axId val="517509440"/>
      </c:barChart>
      <c:dateAx>
        <c:axId val="517506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09440"/>
        <c:crosses val="autoZero"/>
        <c:auto val="1"/>
        <c:lblOffset val="100"/>
        <c:baseTimeUnit val="months"/>
      </c:dateAx>
      <c:valAx>
        <c:axId val="517509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0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Sheet1!$A$2:$A$4</c:f>
              <c:strCache>
                <c:ptCount val="3"/>
                <c:pt idx="0">
                  <c:v>2025-01</c:v>
                </c:pt>
                <c:pt idx="1">
                  <c:v>2025-02</c:v>
                </c:pt>
                <c:pt idx="2">
                  <c:v>2025-03</c:v>
                </c:pt>
              </c:strCache>
            </c:strRef>
          </c:cat>
          <c:val>
            <c:numRef>
              <c:f>Sheet1!$B$2:$B$4</c:f>
              <c:numCache>
                <c:formatCode>General</c:formatCode>
                <c:ptCount val="3"/>
                <c:pt idx="0">
                  <c:v>98</c:v>
                </c:pt>
                <c:pt idx="1">
                  <c:v>93</c:v>
                </c:pt>
                <c:pt idx="2">
                  <c:v>65</c:v>
                </c:pt>
              </c:numCache>
            </c:numRef>
          </c:val>
          <c:extLst>
            <c:ext xmlns:c16="http://schemas.microsoft.com/office/drawing/2014/chart" uri="{C3380CC4-5D6E-409C-BE32-E72D297353CC}">
              <c16:uniqueId val="{00000000-6D05-4257-BE70-EEA8BA8BF163}"/>
            </c:ext>
          </c:extLst>
        </c:ser>
        <c:dLbls>
          <c:showLegendKey val="0"/>
          <c:showVal val="0"/>
          <c:showCatName val="0"/>
          <c:showSerName val="0"/>
          <c:showPercent val="0"/>
          <c:showBubbleSize val="0"/>
        </c:dLbls>
        <c:gapWidth val="219"/>
        <c:overlap val="-27"/>
        <c:axId val="517510752"/>
        <c:axId val="517507144"/>
      </c:barChart>
      <c:catAx>
        <c:axId val="517510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07144"/>
        <c:crosses val="autoZero"/>
        <c:auto val="1"/>
        <c:lblAlgn val="ctr"/>
        <c:lblOffset val="100"/>
        <c:noMultiLvlLbl val="0"/>
      </c:catAx>
      <c:valAx>
        <c:axId val="517507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1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Sheet1!$A$2:$A$4</c:f>
              <c:strCache>
                <c:ptCount val="3"/>
                <c:pt idx="0">
                  <c:v>2025-01</c:v>
                </c:pt>
                <c:pt idx="1">
                  <c:v>2025-02</c:v>
                </c:pt>
                <c:pt idx="2">
                  <c:v>2025-03</c:v>
                </c:pt>
              </c:strCache>
            </c:strRef>
          </c:cat>
          <c:val>
            <c:numRef>
              <c:f>Sheet1!$B$2:$B$4</c:f>
              <c:numCache>
                <c:formatCode>General</c:formatCode>
                <c:ptCount val="3"/>
                <c:pt idx="0">
                  <c:v>1964</c:v>
                </c:pt>
                <c:pt idx="1">
                  <c:v>1874</c:v>
                </c:pt>
                <c:pt idx="2">
                  <c:v>457</c:v>
                </c:pt>
              </c:numCache>
            </c:numRef>
          </c:val>
          <c:extLst>
            <c:ext xmlns:c16="http://schemas.microsoft.com/office/drawing/2014/chart" uri="{C3380CC4-5D6E-409C-BE32-E72D297353CC}">
              <c16:uniqueId val="{00000000-6433-4E5F-99B7-35A09683EF99}"/>
            </c:ext>
          </c:extLst>
        </c:ser>
        <c:dLbls>
          <c:showLegendKey val="0"/>
          <c:showVal val="0"/>
          <c:showCatName val="0"/>
          <c:showSerName val="0"/>
          <c:showPercent val="0"/>
          <c:showBubbleSize val="0"/>
        </c:dLbls>
        <c:gapWidth val="219"/>
        <c:overlap val="-27"/>
        <c:axId val="517505832"/>
        <c:axId val="517507472"/>
      </c:barChart>
      <c:catAx>
        <c:axId val="517505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07472"/>
        <c:crosses val="autoZero"/>
        <c:auto val="1"/>
        <c:lblAlgn val="ctr"/>
        <c:lblOffset val="100"/>
        <c:noMultiLvlLbl val="0"/>
      </c:catAx>
      <c:valAx>
        <c:axId val="517507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7505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1230</c:v>
                </c:pt>
                <c:pt idx="1">
                  <c:v>58494</c:v>
                </c:pt>
                <c:pt idx="2">
                  <c:v>51817</c:v>
                </c:pt>
                <c:pt idx="3">
                  <c:v>15496</c:v>
                </c:pt>
              </c:numCache>
            </c:numRef>
          </c:val>
          <c:extLst>
            <c:ext xmlns:c16="http://schemas.microsoft.com/office/drawing/2014/chart" uri="{C3380CC4-5D6E-409C-BE32-E72D297353CC}">
              <c16:uniqueId val="{00000000-9E8F-4609-9C76-3B5A494EE17F}"/>
            </c:ext>
          </c:extLst>
        </c:ser>
        <c:dLbls>
          <c:showLegendKey val="0"/>
          <c:showVal val="0"/>
          <c:showCatName val="0"/>
          <c:showSerName val="0"/>
          <c:showPercent val="0"/>
          <c:showBubbleSize val="0"/>
        </c:dLbls>
        <c:gapWidth val="219"/>
        <c:overlap val="-27"/>
        <c:axId val="463040408"/>
        <c:axId val="463047952"/>
      </c:barChart>
      <c:catAx>
        <c:axId val="463040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047952"/>
        <c:crosses val="autoZero"/>
        <c:auto val="1"/>
        <c:lblAlgn val="ctr"/>
        <c:lblOffset val="100"/>
        <c:noMultiLvlLbl val="0"/>
      </c:catAx>
      <c:valAx>
        <c:axId val="46304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040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c:v>
                </c:pt>
                <c:pt idx="1">
                  <c:v>17</c:v>
                </c:pt>
                <c:pt idx="2">
                  <c:v>1</c:v>
                </c:pt>
              </c:numCache>
            </c:numRef>
          </c:val>
          <c:extLst>
            <c:ext xmlns:c16="http://schemas.microsoft.com/office/drawing/2014/chart" uri="{C3380CC4-5D6E-409C-BE32-E72D297353CC}">
              <c16:uniqueId val="{00000000-EB53-48F3-8FE2-227A5E99A682}"/>
            </c:ext>
          </c:extLst>
        </c:ser>
        <c:dLbls>
          <c:showLegendKey val="0"/>
          <c:showVal val="0"/>
          <c:showCatName val="0"/>
          <c:showSerName val="0"/>
          <c:showPercent val="0"/>
          <c:showBubbleSize val="0"/>
        </c:dLbls>
        <c:gapWidth val="219"/>
        <c:overlap val="-27"/>
        <c:axId val="463035160"/>
        <c:axId val="463031880"/>
      </c:barChart>
      <c:dateAx>
        <c:axId val="463035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031880"/>
        <c:crosses val="autoZero"/>
        <c:auto val="1"/>
        <c:lblOffset val="100"/>
        <c:baseTimeUnit val="months"/>
      </c:dateAx>
      <c:valAx>
        <c:axId val="463031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03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30</c:v>
                </c:pt>
                <c:pt idx="1">
                  <c:v>33</c:v>
                </c:pt>
                <c:pt idx="2">
                  <c:v>25</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5F2-471D-A9DC-96DFCAAF6DD4}"/>
            </c:ext>
          </c:extLst>
        </c:ser>
        <c:dLbls>
          <c:showLegendKey val="0"/>
          <c:showVal val="0"/>
          <c:showCatName val="0"/>
          <c:showSerName val="0"/>
          <c:showPercent val="0"/>
          <c:showBubbleSize val="0"/>
        </c:dLbls>
        <c:gapWidth val="219"/>
        <c:overlap val="-27"/>
        <c:axId val="529969080"/>
        <c:axId val="529966456"/>
      </c:barChart>
      <c:dateAx>
        <c:axId val="529969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966456"/>
        <c:crosses val="autoZero"/>
        <c:auto val="1"/>
        <c:lblOffset val="100"/>
        <c:baseTimeUnit val="months"/>
      </c:dateAx>
      <c:valAx>
        <c:axId val="529966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969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545</c:v>
                </c:pt>
                <c:pt idx="1">
                  <c:v>534</c:v>
                </c:pt>
                <c:pt idx="2">
                  <c:v>179</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5D9-4EF4-BCF4-D9B3DC5B1AAB}"/>
            </c:ext>
          </c:extLst>
        </c:ser>
        <c:dLbls>
          <c:showLegendKey val="0"/>
          <c:showVal val="0"/>
          <c:showCatName val="0"/>
          <c:showSerName val="0"/>
          <c:showPercent val="0"/>
          <c:showBubbleSize val="0"/>
        </c:dLbls>
        <c:gapWidth val="219"/>
        <c:overlap val="-27"/>
        <c:axId val="529968424"/>
        <c:axId val="529968752"/>
      </c:barChart>
      <c:catAx>
        <c:axId val="529968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968752"/>
        <c:crosses val="autoZero"/>
        <c:auto val="1"/>
        <c:lblAlgn val="ctr"/>
        <c:lblOffset val="100"/>
        <c:noMultiLvlLbl val="0"/>
      </c:catAx>
      <c:valAx>
        <c:axId val="529968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96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12095</c:v>
                </c:pt>
                <c:pt idx="1">
                  <c:v>14860</c:v>
                </c:pt>
              </c:numCache>
            </c:numRef>
          </c:val>
          <c:extLst>
            <c:ext xmlns:c16="http://schemas.microsoft.com/office/drawing/2014/chart" uri="{C3380CC4-5D6E-409C-BE32-E72D297353CC}">
              <c16:uniqueId val="{00000000-A57D-4DC5-B3A7-CA06B84FB7EA}"/>
            </c:ext>
          </c:extLst>
        </c:ser>
        <c:dLbls>
          <c:showLegendKey val="0"/>
          <c:showVal val="0"/>
          <c:showCatName val="0"/>
          <c:showSerName val="0"/>
          <c:showPercent val="0"/>
          <c:showBubbleSize val="0"/>
        </c:dLbls>
        <c:gapWidth val="219"/>
        <c:overlap val="-27"/>
        <c:axId val="529967112"/>
        <c:axId val="529971376"/>
      </c:barChart>
      <c:dateAx>
        <c:axId val="529967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971376"/>
        <c:crosses val="autoZero"/>
        <c:auto val="1"/>
        <c:lblOffset val="100"/>
        <c:baseTimeUnit val="months"/>
      </c:dateAx>
      <c:valAx>
        <c:axId val="529971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967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3263B-996C-4D6D-93C7-C94C2461924E}"/>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296BF421-62FB-4158-8114-A1BECDB3820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54344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16AC4-1030-4BA5-9263-B578BAF00437}"/>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A29CC9BB-8B3A-46F9-A1E3-F7A8A5BCAED7}"/>
              </a:ext>
            </a:extLst>
          </p:cNvPr>
          <p:cNvGraphicFramePr>
            <a:graphicFrameLocks noGrp="1"/>
          </p:cNvGraphicFramePr>
          <p:nvPr>
            <p:ph type="chart" sz="quarter" idx="13"/>
            <p:extLst>
              <p:ext uri="{D42A27DB-BD31-4B8C-83A1-F6EECF244321}">
                <p14:modId xmlns:p14="http://schemas.microsoft.com/office/powerpoint/2010/main" val="2482587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B73A5D-5B6A-4348-940C-432BF7A7D1F2}"/>
              </a:ext>
            </a:extLst>
          </p:cNvPr>
          <p:cNvSpPr>
            <a:spLocks noGrp="1"/>
          </p:cNvSpPr>
          <p:nvPr>
            <p:ph type="body" sz="quarter" idx="14"/>
          </p:nvPr>
        </p:nvSpPr>
        <p:spPr/>
        <p:txBody>
          <a:bodyPr/>
          <a:lstStyle/>
          <a:p>
            <a:r>
              <a:rPr lang="en-US"/>
              <a:t>01/01/2024 - 02/28/2025</a:t>
            </a:r>
          </a:p>
        </p:txBody>
      </p:sp>
      <p:sp>
        <p:nvSpPr>
          <p:cNvPr id="5" name="Footer Placeholder 4">
            <a:extLst>
              <a:ext uri="{FF2B5EF4-FFF2-40B4-BE49-F238E27FC236}">
                <a16:creationId xmlns:a16="http://schemas.microsoft.com/office/drawing/2014/main" id="{18750D0E-C29C-4887-BE0A-A73CBB7FFA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6839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22929-FE51-4E53-A432-B3EA94F3322D}"/>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28A0D467-0A53-4003-BA5E-E19A14295F70}"/>
              </a:ext>
            </a:extLst>
          </p:cNvPr>
          <p:cNvGraphicFramePr>
            <a:graphicFrameLocks noGrp="1"/>
          </p:cNvGraphicFramePr>
          <p:nvPr>
            <p:ph type="tbl" sz="quarter" idx="13"/>
            <p:extLst>
              <p:ext uri="{D42A27DB-BD31-4B8C-83A1-F6EECF244321}">
                <p14:modId xmlns:p14="http://schemas.microsoft.com/office/powerpoint/2010/main" val="1407366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218581919"/>
                    </a:ext>
                  </a:extLst>
                </a:gridCol>
                <a:gridCol w="905256">
                  <a:extLst>
                    <a:ext uri="{9D8B030D-6E8A-4147-A177-3AD203B41FA5}">
                      <a16:colId xmlns:a16="http://schemas.microsoft.com/office/drawing/2014/main" val="1670420210"/>
                    </a:ext>
                  </a:extLst>
                </a:gridCol>
                <a:gridCol w="905256">
                  <a:extLst>
                    <a:ext uri="{9D8B030D-6E8A-4147-A177-3AD203B41FA5}">
                      <a16:colId xmlns:a16="http://schemas.microsoft.com/office/drawing/2014/main" val="3261534945"/>
                    </a:ext>
                  </a:extLst>
                </a:gridCol>
                <a:gridCol w="905256">
                  <a:extLst>
                    <a:ext uri="{9D8B030D-6E8A-4147-A177-3AD203B41FA5}">
                      <a16:colId xmlns:a16="http://schemas.microsoft.com/office/drawing/2014/main" val="2953387393"/>
                    </a:ext>
                  </a:extLst>
                </a:gridCol>
                <a:gridCol w="905256">
                  <a:extLst>
                    <a:ext uri="{9D8B030D-6E8A-4147-A177-3AD203B41FA5}">
                      <a16:colId xmlns:a16="http://schemas.microsoft.com/office/drawing/2014/main" val="3575613928"/>
                    </a:ext>
                  </a:extLst>
                </a:gridCol>
                <a:gridCol w="905256">
                  <a:extLst>
                    <a:ext uri="{9D8B030D-6E8A-4147-A177-3AD203B41FA5}">
                      <a16:colId xmlns:a16="http://schemas.microsoft.com/office/drawing/2014/main" val="3184570692"/>
                    </a:ext>
                  </a:extLst>
                </a:gridCol>
                <a:gridCol w="905256">
                  <a:extLst>
                    <a:ext uri="{9D8B030D-6E8A-4147-A177-3AD203B41FA5}">
                      <a16:colId xmlns:a16="http://schemas.microsoft.com/office/drawing/2014/main" val="3120407182"/>
                    </a:ext>
                  </a:extLst>
                </a:gridCol>
                <a:gridCol w="905256">
                  <a:extLst>
                    <a:ext uri="{9D8B030D-6E8A-4147-A177-3AD203B41FA5}">
                      <a16:colId xmlns:a16="http://schemas.microsoft.com/office/drawing/2014/main" val="2836824308"/>
                    </a:ext>
                  </a:extLst>
                </a:gridCol>
                <a:gridCol w="905256">
                  <a:extLst>
                    <a:ext uri="{9D8B030D-6E8A-4147-A177-3AD203B41FA5}">
                      <a16:colId xmlns:a16="http://schemas.microsoft.com/office/drawing/2014/main" val="100714488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5435988"/>
                  </a:ext>
                </a:extLst>
              </a:tr>
              <a:tr h="370840">
                <a:tc>
                  <a:txBody>
                    <a:bodyPr/>
                    <a:lstStyle/>
                    <a:p>
                      <a:r>
                        <a:rPr lang="en-US" sz="1000"/>
                        <a:t>7559</a:t>
                      </a:r>
                    </a:p>
                  </a:txBody>
                  <a:tcPr/>
                </a:tc>
                <a:tc>
                  <a:txBody>
                    <a:bodyPr/>
                    <a:lstStyle/>
                    <a:p>
                      <a:r>
                        <a:rPr lang="en-US" sz="1000"/>
                        <a:t>-4</a:t>
                      </a:r>
                    </a:p>
                  </a:txBody>
                  <a:tcPr/>
                </a:tc>
                <a:tc>
                  <a:txBody>
                    <a:bodyPr/>
                    <a:lstStyle/>
                    <a:p>
                      <a:r>
                        <a:rPr lang="en-US" sz="1000"/>
                        <a:t>19</a:t>
                      </a:r>
                    </a:p>
                  </a:txBody>
                  <a:tcPr/>
                </a:tc>
                <a:tc>
                  <a:txBody>
                    <a:bodyPr/>
                    <a:lstStyle/>
                    <a:p>
                      <a:r>
                        <a:rPr lang="en-US" sz="1000"/>
                        <a:t>522</a:t>
                      </a:r>
                    </a:p>
                  </a:txBody>
                  <a:tcPr/>
                </a:tc>
                <a:tc>
                  <a:txBody>
                    <a:bodyPr/>
                    <a:lstStyle/>
                    <a:p>
                      <a:r>
                        <a:rPr lang="en-US" sz="1000"/>
                        <a:t>21</a:t>
                      </a:r>
                    </a:p>
                  </a:txBody>
                  <a:tcPr/>
                </a:tc>
                <a:tc>
                  <a:txBody>
                    <a:bodyPr/>
                    <a:lstStyle/>
                    <a:p>
                      <a:r>
                        <a:rPr lang="en-US" sz="1000"/>
                        <a:t>22</a:t>
                      </a:r>
                    </a:p>
                  </a:txBody>
                  <a:tcPr/>
                </a:tc>
                <a:tc>
                  <a:txBody>
                    <a:bodyPr/>
                    <a:lstStyle/>
                    <a:p>
                      <a:r>
                        <a:rPr lang="en-US" sz="1000"/>
                        <a:t>0</a:t>
                      </a:r>
                    </a:p>
                  </a:txBody>
                  <a:tcPr/>
                </a:tc>
                <a:tc>
                  <a:txBody>
                    <a:bodyPr/>
                    <a:lstStyle/>
                    <a:p>
                      <a:r>
                        <a:rPr lang="en-US" sz="1000"/>
                        <a:t>0.3933 %</a:t>
                      </a:r>
                    </a:p>
                  </a:txBody>
                  <a:tcPr/>
                </a:tc>
                <a:tc>
                  <a:txBody>
                    <a:bodyPr/>
                    <a:lstStyle/>
                    <a:p>
                      <a:r>
                        <a:rPr lang="en-US" sz="1000"/>
                        <a:t>0.0 %</a:t>
                      </a:r>
                    </a:p>
                  </a:txBody>
                  <a:tcPr/>
                </a:tc>
                <a:extLst>
                  <a:ext uri="{0D108BD9-81ED-4DB2-BD59-A6C34878D82A}">
                    <a16:rowId xmlns:a16="http://schemas.microsoft.com/office/drawing/2014/main" val="3253544323"/>
                  </a:ext>
                </a:extLst>
              </a:tr>
            </a:tbl>
          </a:graphicData>
        </a:graphic>
      </p:graphicFrame>
      <p:sp>
        <p:nvSpPr>
          <p:cNvPr id="4" name="Text Placeholder 3">
            <a:extLst>
              <a:ext uri="{FF2B5EF4-FFF2-40B4-BE49-F238E27FC236}">
                <a16:creationId xmlns:a16="http://schemas.microsoft.com/office/drawing/2014/main" id="{CF6EDE81-5F15-4B55-A3C9-A5E3CC2C55D7}"/>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374225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12A00-DF1A-4E90-A1DB-E1C3B901BCCC}"/>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AA4D3DE0-38D5-4693-BCE3-089BB01C3693}"/>
              </a:ext>
            </a:extLst>
          </p:cNvPr>
          <p:cNvGraphicFramePr>
            <a:graphicFrameLocks noGrp="1"/>
          </p:cNvGraphicFramePr>
          <p:nvPr>
            <p:ph type="chart" sz="quarter" idx="13"/>
            <p:extLst>
              <p:ext uri="{D42A27DB-BD31-4B8C-83A1-F6EECF244321}">
                <p14:modId xmlns:p14="http://schemas.microsoft.com/office/powerpoint/2010/main" val="3768320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0A061B-5F67-465A-A038-2D8F30032DD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CEC3500-4319-4C73-BD71-E623EB2D77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1613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276CF-BFE3-4216-9264-3BE7ADAEDF39}"/>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0D6E3994-8DF6-4354-A1A2-1B873DA4038D}"/>
              </a:ext>
            </a:extLst>
          </p:cNvPr>
          <p:cNvGraphicFramePr>
            <a:graphicFrameLocks noGrp="1"/>
          </p:cNvGraphicFramePr>
          <p:nvPr>
            <p:ph type="chart" sz="quarter" idx="13"/>
            <p:extLst>
              <p:ext uri="{D42A27DB-BD31-4B8C-83A1-F6EECF244321}">
                <p14:modId xmlns:p14="http://schemas.microsoft.com/office/powerpoint/2010/main" val="25737468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360C06-FF2B-4797-99C6-D477CFE3C34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E9C485C-5F73-4DD9-B85B-28C5E17A9A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1467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0A37D-74D4-451C-AF19-80DE63880517}"/>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906394D6-05B8-4A9A-84F9-78B56072B404}"/>
              </a:ext>
            </a:extLst>
          </p:cNvPr>
          <p:cNvGraphicFramePr>
            <a:graphicFrameLocks noGrp="1"/>
          </p:cNvGraphicFramePr>
          <p:nvPr>
            <p:ph type="chart" sz="quarter" idx="13"/>
            <p:extLst>
              <p:ext uri="{D42A27DB-BD31-4B8C-83A1-F6EECF244321}">
                <p14:modId xmlns:p14="http://schemas.microsoft.com/office/powerpoint/2010/main" val="770715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A0AAAE-8A41-4FA7-BB41-D18C4453EFF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CFC3B0B-010A-4942-AD4D-66AF048B06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0540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39D0A-108B-4B3E-AA9E-94FFD47A747B}"/>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72B12842-B5DD-4063-970E-6D8F10B5B30D}"/>
              </a:ext>
            </a:extLst>
          </p:cNvPr>
          <p:cNvGraphicFramePr>
            <a:graphicFrameLocks noGrp="1"/>
          </p:cNvGraphicFramePr>
          <p:nvPr>
            <p:ph type="chart" sz="quarter" idx="13"/>
            <p:extLst>
              <p:ext uri="{D42A27DB-BD31-4B8C-83A1-F6EECF244321}">
                <p14:modId xmlns:p14="http://schemas.microsoft.com/office/powerpoint/2010/main" val="400965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E90139-1928-4289-9A95-ADE7DECEFC0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A3FE82D-EE81-4C09-A44E-A654F5B794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0122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AC43B-6262-453F-AA0E-82EF2ACD7E13}"/>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691E2AB0-49D5-48C5-86E7-B37BEF82C000}"/>
              </a:ext>
            </a:extLst>
          </p:cNvPr>
          <p:cNvGraphicFramePr>
            <a:graphicFrameLocks noGrp="1"/>
          </p:cNvGraphicFramePr>
          <p:nvPr>
            <p:ph type="tbl" sz="quarter" idx="13"/>
            <p:extLst>
              <p:ext uri="{D42A27DB-BD31-4B8C-83A1-F6EECF244321}">
                <p14:modId xmlns:p14="http://schemas.microsoft.com/office/powerpoint/2010/main" val="201721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14916133"/>
                    </a:ext>
                  </a:extLst>
                </a:gridCol>
                <a:gridCol w="1481328">
                  <a:extLst>
                    <a:ext uri="{9D8B030D-6E8A-4147-A177-3AD203B41FA5}">
                      <a16:colId xmlns:a16="http://schemas.microsoft.com/office/drawing/2014/main" val="3799544143"/>
                    </a:ext>
                  </a:extLst>
                </a:gridCol>
                <a:gridCol w="329184">
                  <a:extLst>
                    <a:ext uri="{9D8B030D-6E8A-4147-A177-3AD203B41FA5}">
                      <a16:colId xmlns:a16="http://schemas.microsoft.com/office/drawing/2014/main" val="219789153"/>
                    </a:ext>
                  </a:extLst>
                </a:gridCol>
                <a:gridCol w="329184">
                  <a:extLst>
                    <a:ext uri="{9D8B030D-6E8A-4147-A177-3AD203B41FA5}">
                      <a16:colId xmlns:a16="http://schemas.microsoft.com/office/drawing/2014/main" val="3354845960"/>
                    </a:ext>
                  </a:extLst>
                </a:gridCol>
                <a:gridCol w="329184">
                  <a:extLst>
                    <a:ext uri="{9D8B030D-6E8A-4147-A177-3AD203B41FA5}">
                      <a16:colId xmlns:a16="http://schemas.microsoft.com/office/drawing/2014/main" val="2451527098"/>
                    </a:ext>
                  </a:extLst>
                </a:gridCol>
                <a:gridCol w="329184">
                  <a:extLst>
                    <a:ext uri="{9D8B030D-6E8A-4147-A177-3AD203B41FA5}">
                      <a16:colId xmlns:a16="http://schemas.microsoft.com/office/drawing/2014/main" val="2207688123"/>
                    </a:ext>
                  </a:extLst>
                </a:gridCol>
                <a:gridCol w="329184">
                  <a:extLst>
                    <a:ext uri="{9D8B030D-6E8A-4147-A177-3AD203B41FA5}">
                      <a16:colId xmlns:a16="http://schemas.microsoft.com/office/drawing/2014/main" val="219762860"/>
                    </a:ext>
                  </a:extLst>
                </a:gridCol>
                <a:gridCol w="329184">
                  <a:extLst>
                    <a:ext uri="{9D8B030D-6E8A-4147-A177-3AD203B41FA5}">
                      <a16:colId xmlns:a16="http://schemas.microsoft.com/office/drawing/2014/main" val="1048940984"/>
                    </a:ext>
                  </a:extLst>
                </a:gridCol>
                <a:gridCol w="329184">
                  <a:extLst>
                    <a:ext uri="{9D8B030D-6E8A-4147-A177-3AD203B41FA5}">
                      <a16:colId xmlns:a16="http://schemas.microsoft.com/office/drawing/2014/main" val="111707125"/>
                    </a:ext>
                  </a:extLst>
                </a:gridCol>
                <a:gridCol w="329184">
                  <a:extLst>
                    <a:ext uri="{9D8B030D-6E8A-4147-A177-3AD203B41FA5}">
                      <a16:colId xmlns:a16="http://schemas.microsoft.com/office/drawing/2014/main" val="806212591"/>
                    </a:ext>
                  </a:extLst>
                </a:gridCol>
                <a:gridCol w="329184">
                  <a:extLst>
                    <a:ext uri="{9D8B030D-6E8A-4147-A177-3AD203B41FA5}">
                      <a16:colId xmlns:a16="http://schemas.microsoft.com/office/drawing/2014/main" val="4123074807"/>
                    </a:ext>
                  </a:extLst>
                </a:gridCol>
                <a:gridCol w="329184">
                  <a:extLst>
                    <a:ext uri="{9D8B030D-6E8A-4147-A177-3AD203B41FA5}">
                      <a16:colId xmlns:a16="http://schemas.microsoft.com/office/drawing/2014/main" val="3842935097"/>
                    </a:ext>
                  </a:extLst>
                </a:gridCol>
                <a:gridCol w="329184">
                  <a:extLst>
                    <a:ext uri="{9D8B030D-6E8A-4147-A177-3AD203B41FA5}">
                      <a16:colId xmlns:a16="http://schemas.microsoft.com/office/drawing/2014/main" val="3640403463"/>
                    </a:ext>
                  </a:extLst>
                </a:gridCol>
                <a:gridCol w="329184">
                  <a:extLst>
                    <a:ext uri="{9D8B030D-6E8A-4147-A177-3AD203B41FA5}">
                      <a16:colId xmlns:a16="http://schemas.microsoft.com/office/drawing/2014/main" val="2103953041"/>
                    </a:ext>
                  </a:extLst>
                </a:gridCol>
                <a:gridCol w="329184">
                  <a:extLst>
                    <a:ext uri="{9D8B030D-6E8A-4147-A177-3AD203B41FA5}">
                      <a16:colId xmlns:a16="http://schemas.microsoft.com/office/drawing/2014/main" val="3432772873"/>
                    </a:ext>
                  </a:extLst>
                </a:gridCol>
                <a:gridCol w="329184">
                  <a:extLst>
                    <a:ext uri="{9D8B030D-6E8A-4147-A177-3AD203B41FA5}">
                      <a16:colId xmlns:a16="http://schemas.microsoft.com/office/drawing/2014/main" val="506277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04356443"/>
                  </a:ext>
                </a:extLst>
              </a:tr>
            </a:tbl>
          </a:graphicData>
        </a:graphic>
      </p:graphicFrame>
      <p:sp>
        <p:nvSpPr>
          <p:cNvPr id="4" name="Text Placeholder 3">
            <a:extLst>
              <a:ext uri="{FF2B5EF4-FFF2-40B4-BE49-F238E27FC236}">
                <a16:creationId xmlns:a16="http://schemas.microsoft.com/office/drawing/2014/main" id="{9291D815-3A92-43D5-B03D-63FD64D09818}"/>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499076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D5B5F-E982-42A5-8CD4-9FB75C3F7BA3}"/>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510D352C-658F-4415-9768-61FCD1962CCD}"/>
              </a:ext>
            </a:extLst>
          </p:cNvPr>
          <p:cNvGraphicFramePr>
            <a:graphicFrameLocks noGrp="1"/>
          </p:cNvGraphicFramePr>
          <p:nvPr>
            <p:ph type="tbl" sz="quarter" idx="13"/>
            <p:extLst>
              <p:ext uri="{D42A27DB-BD31-4B8C-83A1-F6EECF244321}">
                <p14:modId xmlns:p14="http://schemas.microsoft.com/office/powerpoint/2010/main" val="3660069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85513240"/>
                    </a:ext>
                  </a:extLst>
                </a:gridCol>
                <a:gridCol w="1481328">
                  <a:extLst>
                    <a:ext uri="{9D8B030D-6E8A-4147-A177-3AD203B41FA5}">
                      <a16:colId xmlns:a16="http://schemas.microsoft.com/office/drawing/2014/main" val="1577401498"/>
                    </a:ext>
                  </a:extLst>
                </a:gridCol>
                <a:gridCol w="329184">
                  <a:extLst>
                    <a:ext uri="{9D8B030D-6E8A-4147-A177-3AD203B41FA5}">
                      <a16:colId xmlns:a16="http://schemas.microsoft.com/office/drawing/2014/main" val="318623797"/>
                    </a:ext>
                  </a:extLst>
                </a:gridCol>
                <a:gridCol w="329184">
                  <a:extLst>
                    <a:ext uri="{9D8B030D-6E8A-4147-A177-3AD203B41FA5}">
                      <a16:colId xmlns:a16="http://schemas.microsoft.com/office/drawing/2014/main" val="3884730866"/>
                    </a:ext>
                  </a:extLst>
                </a:gridCol>
                <a:gridCol w="329184">
                  <a:extLst>
                    <a:ext uri="{9D8B030D-6E8A-4147-A177-3AD203B41FA5}">
                      <a16:colId xmlns:a16="http://schemas.microsoft.com/office/drawing/2014/main" val="855309199"/>
                    </a:ext>
                  </a:extLst>
                </a:gridCol>
                <a:gridCol w="329184">
                  <a:extLst>
                    <a:ext uri="{9D8B030D-6E8A-4147-A177-3AD203B41FA5}">
                      <a16:colId xmlns:a16="http://schemas.microsoft.com/office/drawing/2014/main" val="2932702371"/>
                    </a:ext>
                  </a:extLst>
                </a:gridCol>
                <a:gridCol w="329184">
                  <a:extLst>
                    <a:ext uri="{9D8B030D-6E8A-4147-A177-3AD203B41FA5}">
                      <a16:colId xmlns:a16="http://schemas.microsoft.com/office/drawing/2014/main" val="2625139488"/>
                    </a:ext>
                  </a:extLst>
                </a:gridCol>
                <a:gridCol w="329184">
                  <a:extLst>
                    <a:ext uri="{9D8B030D-6E8A-4147-A177-3AD203B41FA5}">
                      <a16:colId xmlns:a16="http://schemas.microsoft.com/office/drawing/2014/main" val="1836624466"/>
                    </a:ext>
                  </a:extLst>
                </a:gridCol>
                <a:gridCol w="329184">
                  <a:extLst>
                    <a:ext uri="{9D8B030D-6E8A-4147-A177-3AD203B41FA5}">
                      <a16:colId xmlns:a16="http://schemas.microsoft.com/office/drawing/2014/main" val="2653230208"/>
                    </a:ext>
                  </a:extLst>
                </a:gridCol>
                <a:gridCol w="329184">
                  <a:extLst>
                    <a:ext uri="{9D8B030D-6E8A-4147-A177-3AD203B41FA5}">
                      <a16:colId xmlns:a16="http://schemas.microsoft.com/office/drawing/2014/main" val="3653746694"/>
                    </a:ext>
                  </a:extLst>
                </a:gridCol>
                <a:gridCol w="329184">
                  <a:extLst>
                    <a:ext uri="{9D8B030D-6E8A-4147-A177-3AD203B41FA5}">
                      <a16:colId xmlns:a16="http://schemas.microsoft.com/office/drawing/2014/main" val="1017632092"/>
                    </a:ext>
                  </a:extLst>
                </a:gridCol>
                <a:gridCol w="329184">
                  <a:extLst>
                    <a:ext uri="{9D8B030D-6E8A-4147-A177-3AD203B41FA5}">
                      <a16:colId xmlns:a16="http://schemas.microsoft.com/office/drawing/2014/main" val="2725073493"/>
                    </a:ext>
                  </a:extLst>
                </a:gridCol>
                <a:gridCol w="329184">
                  <a:extLst>
                    <a:ext uri="{9D8B030D-6E8A-4147-A177-3AD203B41FA5}">
                      <a16:colId xmlns:a16="http://schemas.microsoft.com/office/drawing/2014/main" val="3200456159"/>
                    </a:ext>
                  </a:extLst>
                </a:gridCol>
                <a:gridCol w="329184">
                  <a:extLst>
                    <a:ext uri="{9D8B030D-6E8A-4147-A177-3AD203B41FA5}">
                      <a16:colId xmlns:a16="http://schemas.microsoft.com/office/drawing/2014/main" val="648516003"/>
                    </a:ext>
                  </a:extLst>
                </a:gridCol>
                <a:gridCol w="329184">
                  <a:extLst>
                    <a:ext uri="{9D8B030D-6E8A-4147-A177-3AD203B41FA5}">
                      <a16:colId xmlns:a16="http://schemas.microsoft.com/office/drawing/2014/main" val="120084376"/>
                    </a:ext>
                  </a:extLst>
                </a:gridCol>
                <a:gridCol w="329184">
                  <a:extLst>
                    <a:ext uri="{9D8B030D-6E8A-4147-A177-3AD203B41FA5}">
                      <a16:colId xmlns:a16="http://schemas.microsoft.com/office/drawing/2014/main" val="1980536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88247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- 2025-02-07 12:49:55</a:t>
                      </a:r>
                      <a:r>
                        <a:rPr kumimoji="0" lang="en-US" sz="1000" b="0" i="0" u="none" strike="noStrike" kern="1200" cap="none" spc="0" normalizeH="0" baseline="0" noProof="0">
                          <a:ln>
                            <a:noFill/>
                          </a:ln>
                          <a:solidFill>
                            <a:prstClr val="black"/>
                          </a:solidFill>
                          <a:effectLst/>
                          <a:uLnTx/>
                          <a:uFillTx/>
                          <a:latin typeface="Calibri"/>
                          <a:ea typeface="+mn-ea"/>
                          <a:cs typeface="+mn-cs"/>
                        </a:rPr>
                        <a:t>
 The countdown to the big game is on, and #TEAMPHLY is ALL IN! 🦅💚 We’re excited to cheer on our partners the Philadelphia Eagles this Sunday! 
To get game-day ready, Home Office employees threw a tailgate party, repping green gear and enjoying tailgate favorites from cheesesteaks to Philly pretzels. Let’s go Eagles! 🏈 #FlyEaglesFly #InsuranceCareersMonth Tokio Marine North America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https://quintly-eu-image-storage.s3.amazonaws.com/d123f9c23f3abec6e562a564c92f236a/136106c37fcbbd71bdfae5ef0456f4b1.jpg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548173746"/>
                  </a:ext>
                </a:extLst>
              </a:tr>
            </a:tbl>
          </a:graphicData>
        </a:graphic>
      </p:graphicFrame>
      <p:sp>
        <p:nvSpPr>
          <p:cNvPr id="4" name="Text Placeholder 3">
            <a:extLst>
              <a:ext uri="{FF2B5EF4-FFF2-40B4-BE49-F238E27FC236}">
                <a16:creationId xmlns:a16="http://schemas.microsoft.com/office/drawing/2014/main" id="{4D8A2D60-4487-40E8-BE53-4A66E3D5345A}"/>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32738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B5F12-7CE6-44E4-91FE-52A6C46B77C0}"/>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A37879A6-4D98-46C5-A774-BD8106F62B08}"/>
              </a:ext>
            </a:extLst>
          </p:cNvPr>
          <p:cNvGraphicFramePr>
            <a:graphicFrameLocks noGrp="1"/>
          </p:cNvGraphicFramePr>
          <p:nvPr>
            <p:ph type="tbl" sz="quarter" idx="13"/>
            <p:extLst>
              <p:ext uri="{D42A27DB-BD31-4B8C-83A1-F6EECF244321}">
                <p14:modId xmlns:p14="http://schemas.microsoft.com/office/powerpoint/2010/main" val="167135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00048421"/>
                    </a:ext>
                  </a:extLst>
                </a:gridCol>
                <a:gridCol w="1481328">
                  <a:extLst>
                    <a:ext uri="{9D8B030D-6E8A-4147-A177-3AD203B41FA5}">
                      <a16:colId xmlns:a16="http://schemas.microsoft.com/office/drawing/2014/main" val="386654666"/>
                    </a:ext>
                  </a:extLst>
                </a:gridCol>
                <a:gridCol w="329184">
                  <a:extLst>
                    <a:ext uri="{9D8B030D-6E8A-4147-A177-3AD203B41FA5}">
                      <a16:colId xmlns:a16="http://schemas.microsoft.com/office/drawing/2014/main" val="3120869314"/>
                    </a:ext>
                  </a:extLst>
                </a:gridCol>
                <a:gridCol w="329184">
                  <a:extLst>
                    <a:ext uri="{9D8B030D-6E8A-4147-A177-3AD203B41FA5}">
                      <a16:colId xmlns:a16="http://schemas.microsoft.com/office/drawing/2014/main" val="2440017011"/>
                    </a:ext>
                  </a:extLst>
                </a:gridCol>
                <a:gridCol w="329184">
                  <a:extLst>
                    <a:ext uri="{9D8B030D-6E8A-4147-A177-3AD203B41FA5}">
                      <a16:colId xmlns:a16="http://schemas.microsoft.com/office/drawing/2014/main" val="4228842711"/>
                    </a:ext>
                  </a:extLst>
                </a:gridCol>
                <a:gridCol w="329184">
                  <a:extLst>
                    <a:ext uri="{9D8B030D-6E8A-4147-A177-3AD203B41FA5}">
                      <a16:colId xmlns:a16="http://schemas.microsoft.com/office/drawing/2014/main" val="3311632513"/>
                    </a:ext>
                  </a:extLst>
                </a:gridCol>
                <a:gridCol w="329184">
                  <a:extLst>
                    <a:ext uri="{9D8B030D-6E8A-4147-A177-3AD203B41FA5}">
                      <a16:colId xmlns:a16="http://schemas.microsoft.com/office/drawing/2014/main" val="1597735019"/>
                    </a:ext>
                  </a:extLst>
                </a:gridCol>
                <a:gridCol w="329184">
                  <a:extLst>
                    <a:ext uri="{9D8B030D-6E8A-4147-A177-3AD203B41FA5}">
                      <a16:colId xmlns:a16="http://schemas.microsoft.com/office/drawing/2014/main" val="4082152751"/>
                    </a:ext>
                  </a:extLst>
                </a:gridCol>
                <a:gridCol w="329184">
                  <a:extLst>
                    <a:ext uri="{9D8B030D-6E8A-4147-A177-3AD203B41FA5}">
                      <a16:colId xmlns:a16="http://schemas.microsoft.com/office/drawing/2014/main" val="4042966935"/>
                    </a:ext>
                  </a:extLst>
                </a:gridCol>
                <a:gridCol w="329184">
                  <a:extLst>
                    <a:ext uri="{9D8B030D-6E8A-4147-A177-3AD203B41FA5}">
                      <a16:colId xmlns:a16="http://schemas.microsoft.com/office/drawing/2014/main" val="1458458678"/>
                    </a:ext>
                  </a:extLst>
                </a:gridCol>
                <a:gridCol w="329184">
                  <a:extLst>
                    <a:ext uri="{9D8B030D-6E8A-4147-A177-3AD203B41FA5}">
                      <a16:colId xmlns:a16="http://schemas.microsoft.com/office/drawing/2014/main" val="684473973"/>
                    </a:ext>
                  </a:extLst>
                </a:gridCol>
                <a:gridCol w="329184">
                  <a:extLst>
                    <a:ext uri="{9D8B030D-6E8A-4147-A177-3AD203B41FA5}">
                      <a16:colId xmlns:a16="http://schemas.microsoft.com/office/drawing/2014/main" val="2189860298"/>
                    </a:ext>
                  </a:extLst>
                </a:gridCol>
                <a:gridCol w="329184">
                  <a:extLst>
                    <a:ext uri="{9D8B030D-6E8A-4147-A177-3AD203B41FA5}">
                      <a16:colId xmlns:a16="http://schemas.microsoft.com/office/drawing/2014/main" val="2549961109"/>
                    </a:ext>
                  </a:extLst>
                </a:gridCol>
                <a:gridCol w="329184">
                  <a:extLst>
                    <a:ext uri="{9D8B030D-6E8A-4147-A177-3AD203B41FA5}">
                      <a16:colId xmlns:a16="http://schemas.microsoft.com/office/drawing/2014/main" val="2855066455"/>
                    </a:ext>
                  </a:extLst>
                </a:gridCol>
                <a:gridCol w="329184">
                  <a:extLst>
                    <a:ext uri="{9D8B030D-6E8A-4147-A177-3AD203B41FA5}">
                      <a16:colId xmlns:a16="http://schemas.microsoft.com/office/drawing/2014/main" val="3171124534"/>
                    </a:ext>
                  </a:extLst>
                </a:gridCol>
                <a:gridCol w="329184">
                  <a:extLst>
                    <a:ext uri="{9D8B030D-6E8A-4147-A177-3AD203B41FA5}">
                      <a16:colId xmlns:a16="http://schemas.microsoft.com/office/drawing/2014/main" val="2930461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74021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- 2025-02-19 13:40:42</a:t>
                      </a:r>
                      <a:r>
                        <a:rPr kumimoji="0" lang="en-US" sz="1000" b="0" i="0" u="none" strike="noStrike" kern="1200" cap="none" spc="0" normalizeH="0" baseline="0" noProof="0">
                          <a:ln>
                            <a:noFill/>
                          </a:ln>
                          <a:solidFill>
                            <a:prstClr val="black"/>
                          </a:solidFill>
                          <a:effectLst/>
                          <a:uLnTx/>
                          <a:uFillTx/>
                          <a:latin typeface="Calibri"/>
                          <a:ea typeface="+mn-ea"/>
                          <a:cs typeface="+mn-cs"/>
                        </a:rPr>
                        <a:t>
 We kicked off 2025 by bringing together more than 250 employees at our National Sales Meeting! 🎉
Employees from various departments and locations around the country gathered at the JW Marriott Grande Lakes in Orlando, FL. 🌴🏨 It was a great opportunity for #TEAMPHLY to connect with colleagues, talk about how we can best serve our agents and customers, and have some fun together.
A highlight of the event was our keynote speaker, former Philadelphia Eagle and NFL Pro Bowler Jon Dorenbos. He captivated the audience with his inspiring story, motivating message, and amazing magic - leaving us all energized to tackle the year ahead! ✨
#InsuranceCareersMonth #ICM2025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https://quintly-eu-image-storage.s3.amazonaws.com/d123f9c23f3abec6e562a564c92f236a/ddcd0ddb63a957656a796900789c4c18.jpg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25118683"/>
                  </a:ext>
                </a:extLst>
              </a:tr>
            </a:tbl>
          </a:graphicData>
        </a:graphic>
      </p:graphicFrame>
      <p:sp>
        <p:nvSpPr>
          <p:cNvPr id="4" name="Text Placeholder 3">
            <a:extLst>
              <a:ext uri="{FF2B5EF4-FFF2-40B4-BE49-F238E27FC236}">
                <a16:creationId xmlns:a16="http://schemas.microsoft.com/office/drawing/2014/main" id="{F4290682-9C8A-47F6-8E41-CA82AAA21654}"/>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038496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E74FE-39FB-4661-A4CF-F9E6F09DA0B8}"/>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BD6A1E9B-AB54-4DD4-9E19-1871388F6B95}"/>
              </a:ext>
            </a:extLst>
          </p:cNvPr>
          <p:cNvGraphicFramePr>
            <a:graphicFrameLocks noGrp="1"/>
          </p:cNvGraphicFramePr>
          <p:nvPr>
            <p:ph type="tbl" sz="quarter" idx="13"/>
            <p:extLst>
              <p:ext uri="{D42A27DB-BD31-4B8C-83A1-F6EECF244321}">
                <p14:modId xmlns:p14="http://schemas.microsoft.com/office/powerpoint/2010/main" val="3393797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54496686"/>
                    </a:ext>
                  </a:extLst>
                </a:gridCol>
                <a:gridCol w="1481328">
                  <a:extLst>
                    <a:ext uri="{9D8B030D-6E8A-4147-A177-3AD203B41FA5}">
                      <a16:colId xmlns:a16="http://schemas.microsoft.com/office/drawing/2014/main" val="1726136424"/>
                    </a:ext>
                  </a:extLst>
                </a:gridCol>
                <a:gridCol w="329184">
                  <a:extLst>
                    <a:ext uri="{9D8B030D-6E8A-4147-A177-3AD203B41FA5}">
                      <a16:colId xmlns:a16="http://schemas.microsoft.com/office/drawing/2014/main" val="2015723176"/>
                    </a:ext>
                  </a:extLst>
                </a:gridCol>
                <a:gridCol w="329184">
                  <a:extLst>
                    <a:ext uri="{9D8B030D-6E8A-4147-A177-3AD203B41FA5}">
                      <a16:colId xmlns:a16="http://schemas.microsoft.com/office/drawing/2014/main" val="3479568654"/>
                    </a:ext>
                  </a:extLst>
                </a:gridCol>
                <a:gridCol w="329184">
                  <a:extLst>
                    <a:ext uri="{9D8B030D-6E8A-4147-A177-3AD203B41FA5}">
                      <a16:colId xmlns:a16="http://schemas.microsoft.com/office/drawing/2014/main" val="753566485"/>
                    </a:ext>
                  </a:extLst>
                </a:gridCol>
                <a:gridCol w="329184">
                  <a:extLst>
                    <a:ext uri="{9D8B030D-6E8A-4147-A177-3AD203B41FA5}">
                      <a16:colId xmlns:a16="http://schemas.microsoft.com/office/drawing/2014/main" val="3740592454"/>
                    </a:ext>
                  </a:extLst>
                </a:gridCol>
                <a:gridCol w="329184">
                  <a:extLst>
                    <a:ext uri="{9D8B030D-6E8A-4147-A177-3AD203B41FA5}">
                      <a16:colId xmlns:a16="http://schemas.microsoft.com/office/drawing/2014/main" val="2187742388"/>
                    </a:ext>
                  </a:extLst>
                </a:gridCol>
                <a:gridCol w="329184">
                  <a:extLst>
                    <a:ext uri="{9D8B030D-6E8A-4147-A177-3AD203B41FA5}">
                      <a16:colId xmlns:a16="http://schemas.microsoft.com/office/drawing/2014/main" val="4016880869"/>
                    </a:ext>
                  </a:extLst>
                </a:gridCol>
                <a:gridCol w="329184">
                  <a:extLst>
                    <a:ext uri="{9D8B030D-6E8A-4147-A177-3AD203B41FA5}">
                      <a16:colId xmlns:a16="http://schemas.microsoft.com/office/drawing/2014/main" val="2659076500"/>
                    </a:ext>
                  </a:extLst>
                </a:gridCol>
                <a:gridCol w="329184">
                  <a:extLst>
                    <a:ext uri="{9D8B030D-6E8A-4147-A177-3AD203B41FA5}">
                      <a16:colId xmlns:a16="http://schemas.microsoft.com/office/drawing/2014/main" val="2273999844"/>
                    </a:ext>
                  </a:extLst>
                </a:gridCol>
                <a:gridCol w="329184">
                  <a:extLst>
                    <a:ext uri="{9D8B030D-6E8A-4147-A177-3AD203B41FA5}">
                      <a16:colId xmlns:a16="http://schemas.microsoft.com/office/drawing/2014/main" val="3580662616"/>
                    </a:ext>
                  </a:extLst>
                </a:gridCol>
                <a:gridCol w="329184">
                  <a:extLst>
                    <a:ext uri="{9D8B030D-6E8A-4147-A177-3AD203B41FA5}">
                      <a16:colId xmlns:a16="http://schemas.microsoft.com/office/drawing/2014/main" val="1935904558"/>
                    </a:ext>
                  </a:extLst>
                </a:gridCol>
                <a:gridCol w="329184">
                  <a:extLst>
                    <a:ext uri="{9D8B030D-6E8A-4147-A177-3AD203B41FA5}">
                      <a16:colId xmlns:a16="http://schemas.microsoft.com/office/drawing/2014/main" val="1926565781"/>
                    </a:ext>
                  </a:extLst>
                </a:gridCol>
                <a:gridCol w="329184">
                  <a:extLst>
                    <a:ext uri="{9D8B030D-6E8A-4147-A177-3AD203B41FA5}">
                      <a16:colId xmlns:a16="http://schemas.microsoft.com/office/drawing/2014/main" val="1452573680"/>
                    </a:ext>
                  </a:extLst>
                </a:gridCol>
                <a:gridCol w="329184">
                  <a:extLst>
                    <a:ext uri="{9D8B030D-6E8A-4147-A177-3AD203B41FA5}">
                      <a16:colId xmlns:a16="http://schemas.microsoft.com/office/drawing/2014/main" val="785483270"/>
                    </a:ext>
                  </a:extLst>
                </a:gridCol>
                <a:gridCol w="329184">
                  <a:extLst>
                    <a:ext uri="{9D8B030D-6E8A-4147-A177-3AD203B41FA5}">
                      <a16:colId xmlns:a16="http://schemas.microsoft.com/office/drawing/2014/main" val="1181615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2161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- 2025-02-11 13:50:59</a:t>
                      </a:r>
                      <a:r>
                        <a:rPr kumimoji="0" lang="en-US" sz="1000" b="0" i="0" u="none" strike="noStrike" kern="1200" cap="none" spc="0" normalizeH="0" baseline="0" noProof="0">
                          <a:ln>
                            <a:noFill/>
                          </a:ln>
                          <a:solidFill>
                            <a:prstClr val="black"/>
                          </a:solidFill>
                          <a:effectLst/>
                          <a:uLnTx/>
                          <a:uFillTx/>
                          <a:latin typeface="Calibri"/>
                          <a:ea typeface="+mn-ea"/>
                          <a:cs typeface="+mn-cs"/>
                        </a:rPr>
                        <a:t>
 #TEAMPHLY is committed to #volunteering and giving back to the community. 🤝 Last year, our employees logged over 25,000 hours supporting hundreds of non-profits across the country! 
Congratulations to Patricia Kelly, Jodi Lieb, and Candice Taylor for going above and beyond to give back and being recognized as our 2024 Volunteer Champions! 🙌#InsuranceCareersMonth #ICM2025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https://quintly-eu-image-storage.s3.amazonaws.com/d123f9c23f3abec6e562a564c92f236a/a9aefc41f565490a39e7eb3de99fa3b7.jpg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894472997"/>
                  </a:ext>
                </a:extLst>
              </a:tr>
            </a:tbl>
          </a:graphicData>
        </a:graphic>
      </p:graphicFrame>
      <p:sp>
        <p:nvSpPr>
          <p:cNvPr id="4" name="Text Placeholder 3">
            <a:extLst>
              <a:ext uri="{FF2B5EF4-FFF2-40B4-BE49-F238E27FC236}">
                <a16:creationId xmlns:a16="http://schemas.microsoft.com/office/drawing/2014/main" id="{C5AF2129-7273-43AD-9B63-0A8CE38E32E9}"/>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591315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C2B4B-35BB-4205-9815-342BBAA01BCF}"/>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75D1240F-8481-45DF-9B1C-AD1D90E8DAB3}"/>
              </a:ext>
            </a:extLst>
          </p:cNvPr>
          <p:cNvGraphicFramePr>
            <a:graphicFrameLocks noGrp="1"/>
          </p:cNvGraphicFramePr>
          <p:nvPr>
            <p:ph type="tbl" sz="quarter" idx="13"/>
            <p:extLst>
              <p:ext uri="{D42A27DB-BD31-4B8C-83A1-F6EECF244321}">
                <p14:modId xmlns:p14="http://schemas.microsoft.com/office/powerpoint/2010/main" val="2967063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7004776"/>
                    </a:ext>
                  </a:extLst>
                </a:gridCol>
                <a:gridCol w="1481328">
                  <a:extLst>
                    <a:ext uri="{9D8B030D-6E8A-4147-A177-3AD203B41FA5}">
                      <a16:colId xmlns:a16="http://schemas.microsoft.com/office/drawing/2014/main" val="3993050129"/>
                    </a:ext>
                  </a:extLst>
                </a:gridCol>
                <a:gridCol w="329184">
                  <a:extLst>
                    <a:ext uri="{9D8B030D-6E8A-4147-A177-3AD203B41FA5}">
                      <a16:colId xmlns:a16="http://schemas.microsoft.com/office/drawing/2014/main" val="2762144423"/>
                    </a:ext>
                  </a:extLst>
                </a:gridCol>
                <a:gridCol w="329184">
                  <a:extLst>
                    <a:ext uri="{9D8B030D-6E8A-4147-A177-3AD203B41FA5}">
                      <a16:colId xmlns:a16="http://schemas.microsoft.com/office/drawing/2014/main" val="1008533881"/>
                    </a:ext>
                  </a:extLst>
                </a:gridCol>
                <a:gridCol w="329184">
                  <a:extLst>
                    <a:ext uri="{9D8B030D-6E8A-4147-A177-3AD203B41FA5}">
                      <a16:colId xmlns:a16="http://schemas.microsoft.com/office/drawing/2014/main" val="1538728298"/>
                    </a:ext>
                  </a:extLst>
                </a:gridCol>
                <a:gridCol w="329184">
                  <a:extLst>
                    <a:ext uri="{9D8B030D-6E8A-4147-A177-3AD203B41FA5}">
                      <a16:colId xmlns:a16="http://schemas.microsoft.com/office/drawing/2014/main" val="773307789"/>
                    </a:ext>
                  </a:extLst>
                </a:gridCol>
                <a:gridCol w="329184">
                  <a:extLst>
                    <a:ext uri="{9D8B030D-6E8A-4147-A177-3AD203B41FA5}">
                      <a16:colId xmlns:a16="http://schemas.microsoft.com/office/drawing/2014/main" val="719369621"/>
                    </a:ext>
                  </a:extLst>
                </a:gridCol>
                <a:gridCol w="329184">
                  <a:extLst>
                    <a:ext uri="{9D8B030D-6E8A-4147-A177-3AD203B41FA5}">
                      <a16:colId xmlns:a16="http://schemas.microsoft.com/office/drawing/2014/main" val="3892021383"/>
                    </a:ext>
                  </a:extLst>
                </a:gridCol>
                <a:gridCol w="329184">
                  <a:extLst>
                    <a:ext uri="{9D8B030D-6E8A-4147-A177-3AD203B41FA5}">
                      <a16:colId xmlns:a16="http://schemas.microsoft.com/office/drawing/2014/main" val="2020613664"/>
                    </a:ext>
                  </a:extLst>
                </a:gridCol>
                <a:gridCol w="329184">
                  <a:extLst>
                    <a:ext uri="{9D8B030D-6E8A-4147-A177-3AD203B41FA5}">
                      <a16:colId xmlns:a16="http://schemas.microsoft.com/office/drawing/2014/main" val="1444991969"/>
                    </a:ext>
                  </a:extLst>
                </a:gridCol>
                <a:gridCol w="329184">
                  <a:extLst>
                    <a:ext uri="{9D8B030D-6E8A-4147-A177-3AD203B41FA5}">
                      <a16:colId xmlns:a16="http://schemas.microsoft.com/office/drawing/2014/main" val="561382007"/>
                    </a:ext>
                  </a:extLst>
                </a:gridCol>
                <a:gridCol w="329184">
                  <a:extLst>
                    <a:ext uri="{9D8B030D-6E8A-4147-A177-3AD203B41FA5}">
                      <a16:colId xmlns:a16="http://schemas.microsoft.com/office/drawing/2014/main" val="2061424502"/>
                    </a:ext>
                  </a:extLst>
                </a:gridCol>
                <a:gridCol w="329184">
                  <a:extLst>
                    <a:ext uri="{9D8B030D-6E8A-4147-A177-3AD203B41FA5}">
                      <a16:colId xmlns:a16="http://schemas.microsoft.com/office/drawing/2014/main" val="1057120128"/>
                    </a:ext>
                  </a:extLst>
                </a:gridCol>
                <a:gridCol w="329184">
                  <a:extLst>
                    <a:ext uri="{9D8B030D-6E8A-4147-A177-3AD203B41FA5}">
                      <a16:colId xmlns:a16="http://schemas.microsoft.com/office/drawing/2014/main" val="1293430050"/>
                    </a:ext>
                  </a:extLst>
                </a:gridCol>
                <a:gridCol w="329184">
                  <a:extLst>
                    <a:ext uri="{9D8B030D-6E8A-4147-A177-3AD203B41FA5}">
                      <a16:colId xmlns:a16="http://schemas.microsoft.com/office/drawing/2014/main" val="1555237446"/>
                    </a:ext>
                  </a:extLst>
                </a:gridCol>
                <a:gridCol w="329184">
                  <a:extLst>
                    <a:ext uri="{9D8B030D-6E8A-4147-A177-3AD203B41FA5}">
                      <a16:colId xmlns:a16="http://schemas.microsoft.com/office/drawing/2014/main" val="3527274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31542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- 2025-02-12 11:25:21</a:t>
                      </a:r>
                      <a:r>
                        <a:rPr kumimoji="0" lang="en-US" sz="1000" b="0" i="0" u="none" strike="noStrike" kern="1200" cap="none" spc="0" normalizeH="0" baseline="0" noProof="0">
                          <a:ln>
                            <a:noFill/>
                          </a:ln>
                          <a:solidFill>
                            <a:prstClr val="black"/>
                          </a:solidFill>
                          <a:effectLst/>
                          <a:uLnTx/>
                          <a:uFillTx/>
                          <a:latin typeface="Calibri"/>
                          <a:ea typeface="+mn-ea"/>
                          <a:cs typeface="+mn-cs"/>
                        </a:rPr>
                        <a:t>
 We're honored to be recognized by Forbes Magazine as one of America's Best Midsize Employers of 2025! 🎉 
This is the third time we’ve received this recognition, which is based on survey respondents identifying PHLY as a workplace they would recommend to friends and family. Thanks to #TEAMPHLY for helping us build a company culture worth celebrating! 🙌 
Learn more ➡ bit.ly/36E4AQN 
Join our award-winning team! Explore open roles ➡ bit.ly/PHLYCareers #AmericasBestEmployers #Forbes #InsuranceCareersMonth #ICM2025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https://quintly-eu-image-storage.s3.amazonaws.com/d123f9c23f3abec6e562a564c92f236a/52697220e49feeeb11bceba03d66d371.jpg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503542594"/>
                  </a:ext>
                </a:extLst>
              </a:tr>
            </a:tbl>
          </a:graphicData>
        </a:graphic>
      </p:graphicFrame>
      <p:sp>
        <p:nvSpPr>
          <p:cNvPr id="4" name="Text Placeholder 3">
            <a:extLst>
              <a:ext uri="{FF2B5EF4-FFF2-40B4-BE49-F238E27FC236}">
                <a16:creationId xmlns:a16="http://schemas.microsoft.com/office/drawing/2014/main" id="{421584F9-B209-4FDC-8BF8-3AA09E06AFEB}"/>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214842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DD5F3-AC48-43F1-A57F-20A7962F6347}"/>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3E774E05-6E91-48BA-AFAC-033D9C7E9D71}"/>
              </a:ext>
            </a:extLst>
          </p:cNvPr>
          <p:cNvGraphicFramePr>
            <a:graphicFrameLocks noGrp="1"/>
          </p:cNvGraphicFramePr>
          <p:nvPr>
            <p:ph type="tbl" sz="quarter" idx="13"/>
            <p:extLst>
              <p:ext uri="{D42A27DB-BD31-4B8C-83A1-F6EECF244321}">
                <p14:modId xmlns:p14="http://schemas.microsoft.com/office/powerpoint/2010/main" val="2586618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80181285"/>
                    </a:ext>
                  </a:extLst>
                </a:gridCol>
                <a:gridCol w="1481328">
                  <a:extLst>
                    <a:ext uri="{9D8B030D-6E8A-4147-A177-3AD203B41FA5}">
                      <a16:colId xmlns:a16="http://schemas.microsoft.com/office/drawing/2014/main" val="2454347945"/>
                    </a:ext>
                  </a:extLst>
                </a:gridCol>
                <a:gridCol w="329184">
                  <a:extLst>
                    <a:ext uri="{9D8B030D-6E8A-4147-A177-3AD203B41FA5}">
                      <a16:colId xmlns:a16="http://schemas.microsoft.com/office/drawing/2014/main" val="2312056518"/>
                    </a:ext>
                  </a:extLst>
                </a:gridCol>
                <a:gridCol w="329184">
                  <a:extLst>
                    <a:ext uri="{9D8B030D-6E8A-4147-A177-3AD203B41FA5}">
                      <a16:colId xmlns:a16="http://schemas.microsoft.com/office/drawing/2014/main" val="338425623"/>
                    </a:ext>
                  </a:extLst>
                </a:gridCol>
                <a:gridCol w="329184">
                  <a:extLst>
                    <a:ext uri="{9D8B030D-6E8A-4147-A177-3AD203B41FA5}">
                      <a16:colId xmlns:a16="http://schemas.microsoft.com/office/drawing/2014/main" val="3009260012"/>
                    </a:ext>
                  </a:extLst>
                </a:gridCol>
                <a:gridCol w="329184">
                  <a:extLst>
                    <a:ext uri="{9D8B030D-6E8A-4147-A177-3AD203B41FA5}">
                      <a16:colId xmlns:a16="http://schemas.microsoft.com/office/drawing/2014/main" val="3111135510"/>
                    </a:ext>
                  </a:extLst>
                </a:gridCol>
                <a:gridCol w="329184">
                  <a:extLst>
                    <a:ext uri="{9D8B030D-6E8A-4147-A177-3AD203B41FA5}">
                      <a16:colId xmlns:a16="http://schemas.microsoft.com/office/drawing/2014/main" val="2735619244"/>
                    </a:ext>
                  </a:extLst>
                </a:gridCol>
                <a:gridCol w="329184">
                  <a:extLst>
                    <a:ext uri="{9D8B030D-6E8A-4147-A177-3AD203B41FA5}">
                      <a16:colId xmlns:a16="http://schemas.microsoft.com/office/drawing/2014/main" val="3598022459"/>
                    </a:ext>
                  </a:extLst>
                </a:gridCol>
                <a:gridCol w="329184">
                  <a:extLst>
                    <a:ext uri="{9D8B030D-6E8A-4147-A177-3AD203B41FA5}">
                      <a16:colId xmlns:a16="http://schemas.microsoft.com/office/drawing/2014/main" val="1441364563"/>
                    </a:ext>
                  </a:extLst>
                </a:gridCol>
                <a:gridCol w="329184">
                  <a:extLst>
                    <a:ext uri="{9D8B030D-6E8A-4147-A177-3AD203B41FA5}">
                      <a16:colId xmlns:a16="http://schemas.microsoft.com/office/drawing/2014/main" val="238759802"/>
                    </a:ext>
                  </a:extLst>
                </a:gridCol>
                <a:gridCol w="329184">
                  <a:extLst>
                    <a:ext uri="{9D8B030D-6E8A-4147-A177-3AD203B41FA5}">
                      <a16:colId xmlns:a16="http://schemas.microsoft.com/office/drawing/2014/main" val="3784111145"/>
                    </a:ext>
                  </a:extLst>
                </a:gridCol>
                <a:gridCol w="329184">
                  <a:extLst>
                    <a:ext uri="{9D8B030D-6E8A-4147-A177-3AD203B41FA5}">
                      <a16:colId xmlns:a16="http://schemas.microsoft.com/office/drawing/2014/main" val="3080803791"/>
                    </a:ext>
                  </a:extLst>
                </a:gridCol>
                <a:gridCol w="329184">
                  <a:extLst>
                    <a:ext uri="{9D8B030D-6E8A-4147-A177-3AD203B41FA5}">
                      <a16:colId xmlns:a16="http://schemas.microsoft.com/office/drawing/2014/main" val="3822361419"/>
                    </a:ext>
                  </a:extLst>
                </a:gridCol>
                <a:gridCol w="329184">
                  <a:extLst>
                    <a:ext uri="{9D8B030D-6E8A-4147-A177-3AD203B41FA5}">
                      <a16:colId xmlns:a16="http://schemas.microsoft.com/office/drawing/2014/main" val="3222214108"/>
                    </a:ext>
                  </a:extLst>
                </a:gridCol>
                <a:gridCol w="329184">
                  <a:extLst>
                    <a:ext uri="{9D8B030D-6E8A-4147-A177-3AD203B41FA5}">
                      <a16:colId xmlns:a16="http://schemas.microsoft.com/office/drawing/2014/main" val="3758518798"/>
                    </a:ext>
                  </a:extLst>
                </a:gridCol>
                <a:gridCol w="329184">
                  <a:extLst>
                    <a:ext uri="{9D8B030D-6E8A-4147-A177-3AD203B41FA5}">
                      <a16:colId xmlns:a16="http://schemas.microsoft.com/office/drawing/2014/main" val="3036615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06667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- 2025-02-20 14:49:57</a:t>
                      </a:r>
                      <a:r>
                        <a:rPr kumimoji="0" lang="en-US" sz="1000" b="0" i="0" u="none" strike="noStrike" kern="1200" cap="none" spc="0" normalizeH="0" baseline="0" noProof="0">
                          <a:ln>
                            <a:noFill/>
                          </a:ln>
                          <a:solidFill>
                            <a:prstClr val="black"/>
                          </a:solidFill>
                          <a:effectLst/>
                          <a:uLnTx/>
                          <a:uFillTx/>
                          <a:latin typeface="Calibri"/>
                          <a:ea typeface="+mn-ea"/>
                          <a:cs typeface="+mn-cs"/>
                        </a:rPr>
                        <a:t>
 #TEAMPHLY had the opportunity to join the PHLY Black and African-American Employee Resource Group (BAAERG) for an inspiring guest speaker event featuring Chris Thibodeaux, author of Get Your Career In Shape! 📖
Chris delivered an engaging and thought-provoking conversation on what it takes to achieve success in the workplace, tackle challenges head-on, and navigate career blind spots like a pro. 💡💼 His insights left us feeling motivated and ready to take our careers to the next level! #BlackHistoryMonth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https://quintly-eu-image-storage.s3.amazonaws.com/d123f9c23f3abec6e562a564c92f236a/becca82bf9dd95a52ae7e40abad56d9a.jpg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636882534"/>
                  </a:ext>
                </a:extLst>
              </a:tr>
            </a:tbl>
          </a:graphicData>
        </a:graphic>
      </p:graphicFrame>
      <p:sp>
        <p:nvSpPr>
          <p:cNvPr id="4" name="Text Placeholder 3">
            <a:extLst>
              <a:ext uri="{FF2B5EF4-FFF2-40B4-BE49-F238E27FC236}">
                <a16:creationId xmlns:a16="http://schemas.microsoft.com/office/drawing/2014/main" id="{FC2A198C-508A-48EC-A579-88F1E0B18797}"/>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453580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DD031-A2CB-4528-B295-1ADD7E29D3B3}"/>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644B0959-295E-4551-87B3-8BBE9B007D7E}"/>
              </a:ext>
            </a:extLst>
          </p:cNvPr>
          <p:cNvGraphicFramePr>
            <a:graphicFrameLocks noGrp="1"/>
          </p:cNvGraphicFramePr>
          <p:nvPr>
            <p:ph type="chart" sz="quarter" idx="13"/>
            <p:extLst>
              <p:ext uri="{D42A27DB-BD31-4B8C-83A1-F6EECF244321}">
                <p14:modId xmlns:p14="http://schemas.microsoft.com/office/powerpoint/2010/main" val="1779728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5ABCC3-0AAE-4E1B-BA81-D0D98E822C1B}"/>
              </a:ext>
            </a:extLst>
          </p:cNvPr>
          <p:cNvSpPr>
            <a:spLocks noGrp="1"/>
          </p:cNvSpPr>
          <p:nvPr>
            <p:ph type="body" sz="quarter" idx="14"/>
          </p:nvPr>
        </p:nvSpPr>
        <p:spPr/>
        <p:txBody>
          <a:bodyPr/>
          <a:lstStyle/>
          <a:p>
            <a:r>
              <a:rPr lang="en-US"/>
              <a:t>01/01/2024 - 12/31/2025</a:t>
            </a:r>
          </a:p>
        </p:txBody>
      </p:sp>
      <p:sp>
        <p:nvSpPr>
          <p:cNvPr id="5" name="Footer Placeholder 4">
            <a:extLst>
              <a:ext uri="{FF2B5EF4-FFF2-40B4-BE49-F238E27FC236}">
                <a16:creationId xmlns:a16="http://schemas.microsoft.com/office/drawing/2014/main" id="{AB934634-E66F-4693-9B11-4A63C076A9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0568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39383-E765-43AE-81C9-57B1A863EB19}"/>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FE2C9469-0B29-47BE-8276-0279BCF9F3CF}"/>
              </a:ext>
            </a:extLst>
          </p:cNvPr>
          <p:cNvGraphicFramePr>
            <a:graphicFrameLocks noGrp="1"/>
          </p:cNvGraphicFramePr>
          <p:nvPr>
            <p:ph type="tbl" sz="quarter" idx="13"/>
            <p:extLst>
              <p:ext uri="{D42A27DB-BD31-4B8C-83A1-F6EECF244321}">
                <p14:modId xmlns:p14="http://schemas.microsoft.com/office/powerpoint/2010/main" val="78069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847726074"/>
                    </a:ext>
                  </a:extLst>
                </a:gridCol>
                <a:gridCol w="576072">
                  <a:extLst>
                    <a:ext uri="{9D8B030D-6E8A-4147-A177-3AD203B41FA5}">
                      <a16:colId xmlns:a16="http://schemas.microsoft.com/office/drawing/2014/main" val="4096632066"/>
                    </a:ext>
                  </a:extLst>
                </a:gridCol>
                <a:gridCol w="576072">
                  <a:extLst>
                    <a:ext uri="{9D8B030D-6E8A-4147-A177-3AD203B41FA5}">
                      <a16:colId xmlns:a16="http://schemas.microsoft.com/office/drawing/2014/main" val="3383375986"/>
                    </a:ext>
                  </a:extLst>
                </a:gridCol>
                <a:gridCol w="576072">
                  <a:extLst>
                    <a:ext uri="{9D8B030D-6E8A-4147-A177-3AD203B41FA5}">
                      <a16:colId xmlns:a16="http://schemas.microsoft.com/office/drawing/2014/main" val="1000790716"/>
                    </a:ext>
                  </a:extLst>
                </a:gridCol>
                <a:gridCol w="576072">
                  <a:extLst>
                    <a:ext uri="{9D8B030D-6E8A-4147-A177-3AD203B41FA5}">
                      <a16:colId xmlns:a16="http://schemas.microsoft.com/office/drawing/2014/main" val="3165871117"/>
                    </a:ext>
                  </a:extLst>
                </a:gridCol>
                <a:gridCol w="576072">
                  <a:extLst>
                    <a:ext uri="{9D8B030D-6E8A-4147-A177-3AD203B41FA5}">
                      <a16:colId xmlns:a16="http://schemas.microsoft.com/office/drawing/2014/main" val="259652609"/>
                    </a:ext>
                  </a:extLst>
                </a:gridCol>
                <a:gridCol w="576072">
                  <a:extLst>
                    <a:ext uri="{9D8B030D-6E8A-4147-A177-3AD203B41FA5}">
                      <a16:colId xmlns:a16="http://schemas.microsoft.com/office/drawing/2014/main" val="4291588593"/>
                    </a:ext>
                  </a:extLst>
                </a:gridCol>
                <a:gridCol w="576072">
                  <a:extLst>
                    <a:ext uri="{9D8B030D-6E8A-4147-A177-3AD203B41FA5}">
                      <a16:colId xmlns:a16="http://schemas.microsoft.com/office/drawing/2014/main" val="4030815982"/>
                    </a:ext>
                  </a:extLst>
                </a:gridCol>
                <a:gridCol w="576072">
                  <a:extLst>
                    <a:ext uri="{9D8B030D-6E8A-4147-A177-3AD203B41FA5}">
                      <a16:colId xmlns:a16="http://schemas.microsoft.com/office/drawing/2014/main" val="1258059953"/>
                    </a:ext>
                  </a:extLst>
                </a:gridCol>
                <a:gridCol w="576072">
                  <a:extLst>
                    <a:ext uri="{9D8B030D-6E8A-4147-A177-3AD203B41FA5}">
                      <a16:colId xmlns:a16="http://schemas.microsoft.com/office/drawing/2014/main" val="854443462"/>
                    </a:ext>
                  </a:extLst>
                </a:gridCol>
                <a:gridCol w="576072">
                  <a:extLst>
                    <a:ext uri="{9D8B030D-6E8A-4147-A177-3AD203B41FA5}">
                      <a16:colId xmlns:a16="http://schemas.microsoft.com/office/drawing/2014/main" val="2986385080"/>
                    </a:ext>
                  </a:extLst>
                </a:gridCol>
                <a:gridCol w="576072">
                  <a:extLst>
                    <a:ext uri="{9D8B030D-6E8A-4147-A177-3AD203B41FA5}">
                      <a16:colId xmlns:a16="http://schemas.microsoft.com/office/drawing/2014/main" val="557606793"/>
                    </a:ext>
                  </a:extLst>
                </a:gridCol>
                <a:gridCol w="576072">
                  <a:extLst>
                    <a:ext uri="{9D8B030D-6E8A-4147-A177-3AD203B41FA5}">
                      <a16:colId xmlns:a16="http://schemas.microsoft.com/office/drawing/2014/main" val="37163756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78842923"/>
                  </a:ext>
                </a:extLst>
              </a:tr>
              <a:tr h="370840">
                <a:tc>
                  <a:txBody>
                    <a:bodyPr/>
                    <a:lstStyle/>
                    <a:p>
                      <a:r>
                        <a:rPr lang="en-US" sz="1000"/>
                        <a:t>3939</a:t>
                      </a:r>
                    </a:p>
                  </a:txBody>
                  <a:tcPr/>
                </a:tc>
                <a:tc>
                  <a:txBody>
                    <a:bodyPr/>
                    <a:lstStyle/>
                    <a:p>
                      <a:r>
                        <a:rPr lang="en-US" sz="1000"/>
                        <a:t>-3</a:t>
                      </a:r>
                    </a:p>
                  </a:txBody>
                  <a:tcPr/>
                </a:tc>
                <a:tc>
                  <a:txBody>
                    <a:bodyPr/>
                    <a:lstStyle/>
                    <a:p>
                      <a:r>
                        <a:rPr lang="en-US" sz="1000"/>
                        <a:t>34</a:t>
                      </a:r>
                    </a:p>
                  </a:txBody>
                  <a:tcPr/>
                </a:tc>
                <a:tc>
                  <a:txBody>
                    <a:bodyPr/>
                    <a:lstStyle/>
                    <a:p>
                      <a:r>
                        <a:rPr lang="en-US" sz="1000"/>
                        <a:t>19</a:t>
                      </a:r>
                    </a:p>
                  </a:txBody>
                  <a:tcPr/>
                </a:tc>
                <a:tc>
                  <a:txBody>
                    <a:bodyPr/>
                    <a:lstStyle/>
                    <a:p>
                      <a:r>
                        <a:rPr lang="en-US" sz="1000"/>
                        <a:t>1</a:t>
                      </a:r>
                    </a:p>
                  </a:txBody>
                  <a:tcPr/>
                </a:tc>
                <a:tc>
                  <a:txBody>
                    <a:bodyPr/>
                    <a:lstStyle/>
                    <a:p>
                      <a:r>
                        <a:rPr lang="en-US" sz="1000"/>
                        <a:t>14</a:t>
                      </a:r>
                    </a:p>
                  </a:txBody>
                  <a:tcPr/>
                </a:tc>
                <a:tc>
                  <a:txBody>
                    <a:bodyPr/>
                    <a:lstStyle/>
                    <a:p>
                      <a:r>
                        <a:rPr lang="en-US" sz="1000"/>
                        <a:t>14</a:t>
                      </a:r>
                    </a:p>
                  </a:txBody>
                  <a:tcPr/>
                </a:tc>
                <a:tc>
                  <a:txBody>
                    <a:bodyPr/>
                    <a:lstStyle/>
                    <a:p>
                      <a:r>
                        <a:rPr lang="en-US" sz="1000"/>
                        <a:t>7</a:t>
                      </a:r>
                    </a:p>
                  </a:txBody>
                  <a:tcPr/>
                </a:tc>
                <a:tc>
                  <a:txBody>
                    <a:bodyPr/>
                    <a:lstStyle/>
                    <a:p>
                      <a:r>
                        <a:rPr lang="en-US" sz="1000"/>
                        <a:t>34</a:t>
                      </a:r>
                    </a:p>
                  </a:txBody>
                  <a:tcPr/>
                </a:tc>
                <a:tc>
                  <a:txBody>
                    <a:bodyPr/>
                    <a:lstStyle/>
                    <a:p>
                      <a:r>
                        <a:rPr lang="en-US" sz="1000"/>
                        <a:t>14</a:t>
                      </a:r>
                    </a:p>
                  </a:txBody>
                  <a:tcPr/>
                </a:tc>
                <a:tc>
                  <a:txBody>
                    <a:bodyPr/>
                    <a:lstStyle/>
                    <a:p>
                      <a:r>
                        <a:rPr lang="en-US" sz="1000"/>
                        <a:t>8</a:t>
                      </a:r>
                    </a:p>
                  </a:txBody>
                  <a:tcPr/>
                </a:tc>
                <a:tc>
                  <a:txBody>
                    <a:bodyPr/>
                    <a:lstStyle/>
                    <a:p>
                      <a:r>
                        <a:rPr lang="en-US" sz="1000"/>
                        <a:t>0.0735 %</a:t>
                      </a:r>
                    </a:p>
                  </a:txBody>
                  <a:tcPr/>
                </a:tc>
                <a:tc>
                  <a:txBody>
                    <a:bodyPr/>
                    <a:lstStyle/>
                    <a:p>
                      <a:r>
                        <a:rPr lang="en-US" sz="1000"/>
                        <a:t>0.0 %</a:t>
                      </a:r>
                    </a:p>
                  </a:txBody>
                  <a:tcPr/>
                </a:tc>
                <a:extLst>
                  <a:ext uri="{0D108BD9-81ED-4DB2-BD59-A6C34878D82A}">
                    <a16:rowId xmlns:a16="http://schemas.microsoft.com/office/drawing/2014/main" val="1960394682"/>
                  </a:ext>
                </a:extLst>
              </a:tr>
            </a:tbl>
          </a:graphicData>
        </a:graphic>
      </p:graphicFrame>
      <p:sp>
        <p:nvSpPr>
          <p:cNvPr id="4" name="Text Placeholder 3">
            <a:extLst>
              <a:ext uri="{FF2B5EF4-FFF2-40B4-BE49-F238E27FC236}">
                <a16:creationId xmlns:a16="http://schemas.microsoft.com/office/drawing/2014/main" id="{AA79A749-53D0-4276-8F95-11DBC96E90FB}"/>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515441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6514D-456A-4703-BBBE-20B451473A50}"/>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268EEABE-587D-4196-93B0-7FEDD3DF48B5}"/>
              </a:ext>
            </a:extLst>
          </p:cNvPr>
          <p:cNvGraphicFramePr>
            <a:graphicFrameLocks noGrp="1"/>
          </p:cNvGraphicFramePr>
          <p:nvPr>
            <p:ph type="chart" sz="quarter" idx="13"/>
            <p:extLst>
              <p:ext uri="{D42A27DB-BD31-4B8C-83A1-F6EECF244321}">
                <p14:modId xmlns:p14="http://schemas.microsoft.com/office/powerpoint/2010/main" val="4161403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AF4CDB-D131-44A6-8F7E-B32CAD414B0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012334D-7278-4A01-8B91-34490A9E34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2972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DFDF0-65B2-4A93-AD57-0D4DC9420388}"/>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DA677DD8-B880-4483-93EA-F567F726F58F}"/>
              </a:ext>
            </a:extLst>
          </p:cNvPr>
          <p:cNvGraphicFramePr>
            <a:graphicFrameLocks noGrp="1"/>
          </p:cNvGraphicFramePr>
          <p:nvPr>
            <p:ph type="chart" sz="quarter" idx="13"/>
            <p:extLst>
              <p:ext uri="{D42A27DB-BD31-4B8C-83A1-F6EECF244321}">
                <p14:modId xmlns:p14="http://schemas.microsoft.com/office/powerpoint/2010/main" val="2569846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88CBAE-412E-4F52-AD9B-C8B7C427ED2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17AA1AF-8F22-4B70-80E8-45F8FC1D29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4406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2786D-F72C-4E79-852B-A61F93B8A6C1}"/>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5834E8A7-AD5D-454F-8633-A7EB16A41A0D}"/>
              </a:ext>
            </a:extLst>
          </p:cNvPr>
          <p:cNvGraphicFramePr>
            <a:graphicFrameLocks noGrp="1"/>
          </p:cNvGraphicFramePr>
          <p:nvPr>
            <p:ph type="chart" sz="quarter" idx="13"/>
            <p:extLst>
              <p:ext uri="{D42A27DB-BD31-4B8C-83A1-F6EECF244321}">
                <p14:modId xmlns:p14="http://schemas.microsoft.com/office/powerpoint/2010/main" val="996480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7663F8-E7C3-4991-BB14-03546A1F805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240DDA1-82E6-4E1F-9ACB-07AEBF2B19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4584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3EDF2-524C-46D6-AB3C-EEB765F79059}"/>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2465FE43-6C5E-4E4A-A8A7-2F4395217534}"/>
              </a:ext>
            </a:extLst>
          </p:cNvPr>
          <p:cNvGraphicFramePr>
            <a:graphicFrameLocks noGrp="1"/>
          </p:cNvGraphicFramePr>
          <p:nvPr>
            <p:ph type="chart" sz="quarter" idx="13"/>
            <p:extLst>
              <p:ext uri="{D42A27DB-BD31-4B8C-83A1-F6EECF244321}">
                <p14:modId xmlns:p14="http://schemas.microsoft.com/office/powerpoint/2010/main" val="396413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A6E5C5-352D-4E10-BDD4-6A4AA82A373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7254E76-A3C3-4272-A4B3-489BC6F58E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28340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625B5-079F-473B-94FE-7784FA882438}"/>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86807224-744A-4E84-844E-9D5117EC4299}"/>
              </a:ext>
            </a:extLst>
          </p:cNvPr>
          <p:cNvGraphicFramePr>
            <a:graphicFrameLocks noGrp="1"/>
          </p:cNvGraphicFramePr>
          <p:nvPr>
            <p:ph type="tbl" sz="quarter" idx="13"/>
            <p:extLst>
              <p:ext uri="{D42A27DB-BD31-4B8C-83A1-F6EECF244321}">
                <p14:modId xmlns:p14="http://schemas.microsoft.com/office/powerpoint/2010/main" val="3392514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796335196"/>
                    </a:ext>
                  </a:extLst>
                </a:gridCol>
                <a:gridCol w="2468880">
                  <a:extLst>
                    <a:ext uri="{9D8B030D-6E8A-4147-A177-3AD203B41FA5}">
                      <a16:colId xmlns:a16="http://schemas.microsoft.com/office/drawing/2014/main" val="1628033401"/>
                    </a:ext>
                  </a:extLst>
                </a:gridCol>
                <a:gridCol w="2468880">
                  <a:extLst>
                    <a:ext uri="{9D8B030D-6E8A-4147-A177-3AD203B41FA5}">
                      <a16:colId xmlns:a16="http://schemas.microsoft.com/office/drawing/2014/main" val="3683513733"/>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469912830"/>
                  </a:ext>
                </a:extLst>
              </a:tr>
              <a:tr h="370840">
                <a:tc>
                  <a:txBody>
                    <a:bodyPr/>
                    <a:lstStyle/>
                    <a:p>
                      <a:r>
                        <a:rPr lang="en-US" sz="1000" b="1"/>
                        <a:t>@PFPmedia</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3694299952"/>
                  </a:ext>
                </a:extLst>
              </a:tr>
              <a:tr h="370840">
                <a:tc>
                  <a:txBody>
                    <a:bodyPr/>
                    <a:lstStyle/>
                    <a:p>
                      <a:r>
                        <a:rPr lang="en-US" sz="1000" b="1"/>
                        <a:t>@TMNA_Services</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665685947"/>
                  </a:ext>
                </a:extLst>
              </a:tr>
              <a:tr h="370840">
                <a:tc>
                  <a:txBody>
                    <a:bodyPr/>
                    <a:lstStyle/>
                    <a:p>
                      <a:r>
                        <a:rPr lang="en-US" sz="1000" b="1"/>
                        <a:t>@Stormtheheavenz</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520161159"/>
                  </a:ext>
                </a:extLst>
              </a:tr>
              <a:tr h="370840">
                <a:tc>
                  <a:txBody>
                    <a:bodyPr/>
                    <a:lstStyle/>
                    <a:p>
                      <a:r>
                        <a:rPr lang="en-US" sz="1000" b="1"/>
                        <a:t>@BigIofNebraska</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241177632"/>
                  </a:ext>
                </a:extLst>
              </a:tr>
              <a:tr h="370840">
                <a:tc>
                  <a:txBody>
                    <a:bodyPr/>
                    <a:lstStyle/>
                    <a:p>
                      <a:r>
                        <a:rPr lang="en-US" sz="1000" b="1"/>
                        <a:t>@HeatherDSt</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27396790"/>
                  </a:ext>
                </a:extLst>
              </a:tr>
              <a:tr h="370840">
                <a:tc>
                  <a:txBody>
                    <a:bodyPr/>
                    <a:lstStyle/>
                    <a:p>
                      <a:r>
                        <a:rPr lang="en-US" sz="1000" b="1"/>
                        <a:t>@YAPInc</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779131242"/>
                  </a:ext>
                </a:extLst>
              </a:tr>
              <a:tr h="370840">
                <a:tc>
                  <a:txBody>
                    <a:bodyPr/>
                    <a:lstStyle/>
                    <a:p>
                      <a:r>
                        <a:rPr lang="en-US" sz="1000" b="1"/>
                        <a:t>@JustinBatt</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644512062"/>
                  </a:ext>
                </a:extLst>
              </a:tr>
            </a:tbl>
          </a:graphicData>
        </a:graphic>
      </p:graphicFrame>
      <p:sp>
        <p:nvSpPr>
          <p:cNvPr id="4" name="Text Placeholder 3">
            <a:extLst>
              <a:ext uri="{FF2B5EF4-FFF2-40B4-BE49-F238E27FC236}">
                <a16:creationId xmlns:a16="http://schemas.microsoft.com/office/drawing/2014/main" id="{127EF795-B140-4C29-81C3-125FAC22A688}"/>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8615917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67D4F-92F5-4DEA-BE9A-15676833454B}"/>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03726E35-C588-4909-AACF-A8A1801A154B}"/>
              </a:ext>
            </a:extLst>
          </p:cNvPr>
          <p:cNvGraphicFramePr>
            <a:graphicFrameLocks noGrp="1"/>
          </p:cNvGraphicFramePr>
          <p:nvPr>
            <p:ph type="tbl" sz="quarter" idx="13"/>
            <p:extLst>
              <p:ext uri="{D42A27DB-BD31-4B8C-83A1-F6EECF244321}">
                <p14:modId xmlns:p14="http://schemas.microsoft.com/office/powerpoint/2010/main" val="818510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38390061"/>
                    </a:ext>
                  </a:extLst>
                </a:gridCol>
                <a:gridCol w="1152144">
                  <a:extLst>
                    <a:ext uri="{9D8B030D-6E8A-4147-A177-3AD203B41FA5}">
                      <a16:colId xmlns:a16="http://schemas.microsoft.com/office/drawing/2014/main" val="3658996278"/>
                    </a:ext>
                  </a:extLst>
                </a:gridCol>
                <a:gridCol w="1152144">
                  <a:extLst>
                    <a:ext uri="{9D8B030D-6E8A-4147-A177-3AD203B41FA5}">
                      <a16:colId xmlns:a16="http://schemas.microsoft.com/office/drawing/2014/main" val="1487286031"/>
                    </a:ext>
                  </a:extLst>
                </a:gridCol>
                <a:gridCol w="1152144">
                  <a:extLst>
                    <a:ext uri="{9D8B030D-6E8A-4147-A177-3AD203B41FA5}">
                      <a16:colId xmlns:a16="http://schemas.microsoft.com/office/drawing/2014/main" val="4223030360"/>
                    </a:ext>
                  </a:extLst>
                </a:gridCol>
                <a:gridCol w="1152144">
                  <a:extLst>
                    <a:ext uri="{9D8B030D-6E8A-4147-A177-3AD203B41FA5}">
                      <a16:colId xmlns:a16="http://schemas.microsoft.com/office/drawing/2014/main" val="3077123812"/>
                    </a:ext>
                  </a:extLst>
                </a:gridCol>
                <a:gridCol w="1152144">
                  <a:extLst>
                    <a:ext uri="{9D8B030D-6E8A-4147-A177-3AD203B41FA5}">
                      <a16:colId xmlns:a16="http://schemas.microsoft.com/office/drawing/2014/main" val="972197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210631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- 2025-02-11 13:32:13</a:t>
                      </a:r>
                      <a:r>
                        <a:rPr kumimoji="0" lang="en-US" sz="1000" b="0" i="0" u="none" strike="noStrike" kern="1200" cap="none" spc="0" normalizeH="0" baseline="0" noProof="0">
                          <a:ln>
                            <a:noFill/>
                          </a:ln>
                          <a:solidFill>
                            <a:prstClr val="black"/>
                          </a:solidFill>
                          <a:effectLst/>
                          <a:uLnTx/>
                          <a:uFillTx/>
                          <a:latin typeface="Calibri"/>
                          <a:ea typeface="+mn-ea"/>
                          <a:cs typeface="+mn-cs"/>
                        </a:rPr>
                        <a:t>
 #TEAMPHLY is committed to giving back to the community. Last year, our employees logged 25K+ hrs supporting hundreds of non-profits across the US! Congrats to Patricia Kelly, Jodi Lieb, &amp;amp; Candice Taylor for being recognized as our 2024 Volunteer Champions! #InsuranceCareersMonth https://t.co/J4a2nBhD8V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0.1777 %</a:t>
                      </a:r>
                    </a:p>
                  </a:txBody>
                  <a:tcPr/>
                </a:tc>
                <a:extLst>
                  <a:ext uri="{0D108BD9-81ED-4DB2-BD59-A6C34878D82A}">
                    <a16:rowId xmlns:a16="http://schemas.microsoft.com/office/drawing/2014/main" val="1903295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- 2025-02-06 15:08:36</a:t>
                      </a:r>
                      <a:r>
                        <a:rPr kumimoji="0" lang="en-US" sz="1000" b="0" i="0" u="none" strike="noStrike" kern="1200" cap="none" spc="0" normalizeH="0" baseline="0" noProof="0">
                          <a:ln>
                            <a:noFill/>
                          </a:ln>
                          <a:solidFill>
                            <a:prstClr val="black"/>
                          </a:solidFill>
                          <a:effectLst/>
                          <a:uLnTx/>
                          <a:uFillTx/>
                          <a:latin typeface="Calibri"/>
                          <a:ea typeface="+mn-ea"/>
                          <a:cs typeface="+mn-cs"/>
                        </a:rPr>
                        <a:t>
 #TEAMPHLY made a splash at Citizens Bank Park for the @SOPennsylvania Polar Plunge! We took the plunge into icy waters to raise funds for SOPA athletes. All dollars raised help provide 15K athletes across PA with free, year-round sports, health, &amp;amp; leadership programs. #ICM2025 https://t.co/N5uin3Bxvm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0.1523 %</a:t>
                      </a:r>
                    </a:p>
                  </a:txBody>
                  <a:tcPr/>
                </a:tc>
                <a:extLst>
                  <a:ext uri="{0D108BD9-81ED-4DB2-BD59-A6C34878D82A}">
                    <a16:rowId xmlns:a16="http://schemas.microsoft.com/office/drawing/2014/main" val="3099168467"/>
                  </a:ext>
                </a:extLst>
              </a:tr>
            </a:tbl>
          </a:graphicData>
        </a:graphic>
      </p:graphicFrame>
      <p:sp>
        <p:nvSpPr>
          <p:cNvPr id="4" name="Text Placeholder 3">
            <a:extLst>
              <a:ext uri="{FF2B5EF4-FFF2-40B4-BE49-F238E27FC236}">
                <a16:creationId xmlns:a16="http://schemas.microsoft.com/office/drawing/2014/main" id="{C60D70CA-CC0B-4DE6-BB47-3974604683DB}"/>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7246218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590CC-3CDF-4748-B1AB-466B5A5B8E34}"/>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F9EBF00A-802B-4E2A-B61B-49CFBC0AD79F}"/>
              </a:ext>
            </a:extLst>
          </p:cNvPr>
          <p:cNvGraphicFramePr>
            <a:graphicFrameLocks noGrp="1"/>
          </p:cNvGraphicFramePr>
          <p:nvPr>
            <p:ph type="tbl" sz="quarter" idx="13"/>
            <p:extLst>
              <p:ext uri="{D42A27DB-BD31-4B8C-83A1-F6EECF244321}">
                <p14:modId xmlns:p14="http://schemas.microsoft.com/office/powerpoint/2010/main" val="4167579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32756194"/>
                    </a:ext>
                  </a:extLst>
                </a:gridCol>
                <a:gridCol w="1152144">
                  <a:extLst>
                    <a:ext uri="{9D8B030D-6E8A-4147-A177-3AD203B41FA5}">
                      <a16:colId xmlns:a16="http://schemas.microsoft.com/office/drawing/2014/main" val="1288520502"/>
                    </a:ext>
                  </a:extLst>
                </a:gridCol>
                <a:gridCol w="1152144">
                  <a:extLst>
                    <a:ext uri="{9D8B030D-6E8A-4147-A177-3AD203B41FA5}">
                      <a16:colId xmlns:a16="http://schemas.microsoft.com/office/drawing/2014/main" val="3596526571"/>
                    </a:ext>
                  </a:extLst>
                </a:gridCol>
                <a:gridCol w="1152144">
                  <a:extLst>
                    <a:ext uri="{9D8B030D-6E8A-4147-A177-3AD203B41FA5}">
                      <a16:colId xmlns:a16="http://schemas.microsoft.com/office/drawing/2014/main" val="3532283281"/>
                    </a:ext>
                  </a:extLst>
                </a:gridCol>
                <a:gridCol w="1152144">
                  <a:extLst>
                    <a:ext uri="{9D8B030D-6E8A-4147-A177-3AD203B41FA5}">
                      <a16:colId xmlns:a16="http://schemas.microsoft.com/office/drawing/2014/main" val="1805259628"/>
                    </a:ext>
                  </a:extLst>
                </a:gridCol>
                <a:gridCol w="1152144">
                  <a:extLst>
                    <a:ext uri="{9D8B030D-6E8A-4147-A177-3AD203B41FA5}">
                      <a16:colId xmlns:a16="http://schemas.microsoft.com/office/drawing/2014/main" val="638712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89378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- 2025-02-12 11:19:10</a:t>
                      </a:r>
                      <a:r>
                        <a:rPr kumimoji="0" lang="en-US" sz="1000" b="0" i="0" u="none" strike="noStrike" kern="1200" cap="none" spc="0" normalizeH="0" baseline="0" noProof="0">
                          <a:ln>
                            <a:noFill/>
                          </a:ln>
                          <a:solidFill>
                            <a:prstClr val="black"/>
                          </a:solidFill>
                          <a:effectLst/>
                          <a:uLnTx/>
                          <a:uFillTx/>
                          <a:latin typeface="Calibri"/>
                          <a:ea typeface="+mn-ea"/>
                          <a:cs typeface="+mn-cs"/>
                        </a:rPr>
                        <a:t>
 We're honored to be recognized by @Forbes Magazine as one of America's Best Midsize Employers of 2025! 🎉 
This is our 3rd time receiving this recognition, which is based on survey respondents identifying PHLY as a workplace they'd recommend to friends &amp;amp; family.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0.1270 %</a:t>
                      </a:r>
                    </a:p>
                  </a:txBody>
                  <a:tcPr/>
                </a:tc>
                <a:extLst>
                  <a:ext uri="{0D108BD9-81ED-4DB2-BD59-A6C34878D82A}">
                    <a16:rowId xmlns:a16="http://schemas.microsoft.com/office/drawing/2014/main" val="1084904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- 2025-02-20 14:48:06</a:t>
                      </a:r>
                      <a:r>
                        <a:rPr kumimoji="0" lang="en-US" sz="1000" b="0" i="0" u="none" strike="noStrike" kern="1200" cap="none" spc="0" normalizeH="0" baseline="0" noProof="0">
                          <a:ln>
                            <a:noFill/>
                          </a:ln>
                          <a:solidFill>
                            <a:prstClr val="black"/>
                          </a:solidFill>
                          <a:effectLst/>
                          <a:uLnTx/>
                          <a:uFillTx/>
                          <a:latin typeface="Calibri"/>
                          <a:ea typeface="+mn-ea"/>
                          <a:cs typeface="+mn-cs"/>
                        </a:rPr>
                        <a:t>
 #TEAMPHLY had the opportunity to join the PHLY Black and African-American Employee Resource Group (BAAERG) for an inspiring guest speaker event featuring Chris Thibodeaux, author of Get Your Career In Shape! 📖 #InsuranceCareersMonth https://t.co/MXFd3gdN2K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0.1270 %</a:t>
                      </a:r>
                    </a:p>
                  </a:txBody>
                  <a:tcPr/>
                </a:tc>
                <a:extLst>
                  <a:ext uri="{0D108BD9-81ED-4DB2-BD59-A6C34878D82A}">
                    <a16:rowId xmlns:a16="http://schemas.microsoft.com/office/drawing/2014/main" val="295137299"/>
                  </a:ext>
                </a:extLst>
              </a:tr>
            </a:tbl>
          </a:graphicData>
        </a:graphic>
      </p:graphicFrame>
      <p:sp>
        <p:nvSpPr>
          <p:cNvPr id="4" name="Text Placeholder 3">
            <a:extLst>
              <a:ext uri="{FF2B5EF4-FFF2-40B4-BE49-F238E27FC236}">
                <a16:creationId xmlns:a16="http://schemas.microsoft.com/office/drawing/2014/main" id="{D830177E-BFDD-4105-9B94-A2607644884E}"/>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723249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F99A-9E57-4CF7-8155-81335DE530B2}"/>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2A7E2656-7D1D-4203-B74C-CFC45EAB43A0}"/>
              </a:ext>
            </a:extLst>
          </p:cNvPr>
          <p:cNvGraphicFramePr>
            <a:graphicFrameLocks noGrp="1"/>
          </p:cNvGraphicFramePr>
          <p:nvPr>
            <p:ph type="tbl" sz="quarter" idx="13"/>
            <p:extLst>
              <p:ext uri="{D42A27DB-BD31-4B8C-83A1-F6EECF244321}">
                <p14:modId xmlns:p14="http://schemas.microsoft.com/office/powerpoint/2010/main" val="589597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34808399"/>
                    </a:ext>
                  </a:extLst>
                </a:gridCol>
                <a:gridCol w="1152144">
                  <a:extLst>
                    <a:ext uri="{9D8B030D-6E8A-4147-A177-3AD203B41FA5}">
                      <a16:colId xmlns:a16="http://schemas.microsoft.com/office/drawing/2014/main" val="3281901074"/>
                    </a:ext>
                  </a:extLst>
                </a:gridCol>
                <a:gridCol w="1152144">
                  <a:extLst>
                    <a:ext uri="{9D8B030D-6E8A-4147-A177-3AD203B41FA5}">
                      <a16:colId xmlns:a16="http://schemas.microsoft.com/office/drawing/2014/main" val="2367175533"/>
                    </a:ext>
                  </a:extLst>
                </a:gridCol>
                <a:gridCol w="1152144">
                  <a:extLst>
                    <a:ext uri="{9D8B030D-6E8A-4147-A177-3AD203B41FA5}">
                      <a16:colId xmlns:a16="http://schemas.microsoft.com/office/drawing/2014/main" val="1591445331"/>
                    </a:ext>
                  </a:extLst>
                </a:gridCol>
                <a:gridCol w="1152144">
                  <a:extLst>
                    <a:ext uri="{9D8B030D-6E8A-4147-A177-3AD203B41FA5}">
                      <a16:colId xmlns:a16="http://schemas.microsoft.com/office/drawing/2014/main" val="380314812"/>
                    </a:ext>
                  </a:extLst>
                </a:gridCol>
                <a:gridCol w="1152144">
                  <a:extLst>
                    <a:ext uri="{9D8B030D-6E8A-4147-A177-3AD203B41FA5}">
                      <a16:colId xmlns:a16="http://schemas.microsoft.com/office/drawing/2014/main" val="2257543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836097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- 2025-02-25 17:10:52</a:t>
                      </a:r>
                      <a:r>
                        <a:rPr kumimoji="0" lang="en-US" sz="1000" b="0" i="0" u="none" strike="noStrike" kern="1200" cap="none" spc="0" normalizeH="0" baseline="0" noProof="0">
                          <a:ln>
                            <a:noFill/>
                          </a:ln>
                          <a:solidFill>
                            <a:prstClr val="black"/>
                          </a:solidFill>
                          <a:effectLst/>
                          <a:uLnTx/>
                          <a:uFillTx/>
                          <a:latin typeface="Calibri"/>
                          <a:ea typeface="+mn-ea"/>
                          <a:cs typeface="+mn-cs"/>
                        </a:rPr>
                        <a:t>
 "We’ve known them forever" isn’t enough when it comes to screening staff &amp;amp; volunteers who interact with children. Trust is important, but religious organizations need to take proactive steps to ensure safety. Background checks are an essential first step.
🧵 https://t.co/FB4WZFa8ca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0.1016 %</a:t>
                      </a:r>
                    </a:p>
                  </a:txBody>
                  <a:tcPr/>
                </a:tc>
                <a:extLst>
                  <a:ext uri="{0D108BD9-81ED-4DB2-BD59-A6C34878D82A}">
                    <a16:rowId xmlns:a16="http://schemas.microsoft.com/office/drawing/2014/main" val="757153086"/>
                  </a:ext>
                </a:extLst>
              </a:tr>
            </a:tbl>
          </a:graphicData>
        </a:graphic>
      </p:graphicFrame>
      <p:sp>
        <p:nvSpPr>
          <p:cNvPr id="4" name="Text Placeholder 3">
            <a:extLst>
              <a:ext uri="{FF2B5EF4-FFF2-40B4-BE49-F238E27FC236}">
                <a16:creationId xmlns:a16="http://schemas.microsoft.com/office/drawing/2014/main" id="{689143E8-C963-477E-8820-6B57DB89A108}"/>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41373343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C8DAD-AA67-433B-98F7-D4814729E9CF}"/>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17BDA143-ACAC-4851-B969-1297C275F2DF}"/>
              </a:ext>
            </a:extLst>
          </p:cNvPr>
          <p:cNvGraphicFramePr>
            <a:graphicFrameLocks noGrp="1"/>
          </p:cNvGraphicFramePr>
          <p:nvPr>
            <p:ph type="tbl" sz="quarter" idx="13"/>
            <p:extLst>
              <p:ext uri="{D42A27DB-BD31-4B8C-83A1-F6EECF244321}">
                <p14:modId xmlns:p14="http://schemas.microsoft.com/office/powerpoint/2010/main" val="868200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245030964"/>
                    </a:ext>
                  </a:extLst>
                </a:gridCol>
                <a:gridCol w="576072">
                  <a:extLst>
                    <a:ext uri="{9D8B030D-6E8A-4147-A177-3AD203B41FA5}">
                      <a16:colId xmlns:a16="http://schemas.microsoft.com/office/drawing/2014/main" val="3834334420"/>
                    </a:ext>
                  </a:extLst>
                </a:gridCol>
                <a:gridCol w="576072">
                  <a:extLst>
                    <a:ext uri="{9D8B030D-6E8A-4147-A177-3AD203B41FA5}">
                      <a16:colId xmlns:a16="http://schemas.microsoft.com/office/drawing/2014/main" val="525057562"/>
                    </a:ext>
                  </a:extLst>
                </a:gridCol>
                <a:gridCol w="576072">
                  <a:extLst>
                    <a:ext uri="{9D8B030D-6E8A-4147-A177-3AD203B41FA5}">
                      <a16:colId xmlns:a16="http://schemas.microsoft.com/office/drawing/2014/main" val="2485073027"/>
                    </a:ext>
                  </a:extLst>
                </a:gridCol>
                <a:gridCol w="576072">
                  <a:extLst>
                    <a:ext uri="{9D8B030D-6E8A-4147-A177-3AD203B41FA5}">
                      <a16:colId xmlns:a16="http://schemas.microsoft.com/office/drawing/2014/main" val="214806695"/>
                    </a:ext>
                  </a:extLst>
                </a:gridCol>
                <a:gridCol w="576072">
                  <a:extLst>
                    <a:ext uri="{9D8B030D-6E8A-4147-A177-3AD203B41FA5}">
                      <a16:colId xmlns:a16="http://schemas.microsoft.com/office/drawing/2014/main" val="525200339"/>
                    </a:ext>
                  </a:extLst>
                </a:gridCol>
                <a:gridCol w="576072">
                  <a:extLst>
                    <a:ext uri="{9D8B030D-6E8A-4147-A177-3AD203B41FA5}">
                      <a16:colId xmlns:a16="http://schemas.microsoft.com/office/drawing/2014/main" val="1800954230"/>
                    </a:ext>
                  </a:extLst>
                </a:gridCol>
                <a:gridCol w="576072">
                  <a:extLst>
                    <a:ext uri="{9D8B030D-6E8A-4147-A177-3AD203B41FA5}">
                      <a16:colId xmlns:a16="http://schemas.microsoft.com/office/drawing/2014/main" val="241179375"/>
                    </a:ext>
                  </a:extLst>
                </a:gridCol>
                <a:gridCol w="576072">
                  <a:extLst>
                    <a:ext uri="{9D8B030D-6E8A-4147-A177-3AD203B41FA5}">
                      <a16:colId xmlns:a16="http://schemas.microsoft.com/office/drawing/2014/main" val="2905187202"/>
                    </a:ext>
                  </a:extLst>
                </a:gridCol>
                <a:gridCol w="576072">
                  <a:extLst>
                    <a:ext uri="{9D8B030D-6E8A-4147-A177-3AD203B41FA5}">
                      <a16:colId xmlns:a16="http://schemas.microsoft.com/office/drawing/2014/main" val="749340562"/>
                    </a:ext>
                  </a:extLst>
                </a:gridCol>
                <a:gridCol w="576072">
                  <a:extLst>
                    <a:ext uri="{9D8B030D-6E8A-4147-A177-3AD203B41FA5}">
                      <a16:colId xmlns:a16="http://schemas.microsoft.com/office/drawing/2014/main" val="881320371"/>
                    </a:ext>
                  </a:extLst>
                </a:gridCol>
                <a:gridCol w="576072">
                  <a:extLst>
                    <a:ext uri="{9D8B030D-6E8A-4147-A177-3AD203B41FA5}">
                      <a16:colId xmlns:a16="http://schemas.microsoft.com/office/drawing/2014/main" val="72726586"/>
                    </a:ext>
                  </a:extLst>
                </a:gridCol>
                <a:gridCol w="576072">
                  <a:extLst>
                    <a:ext uri="{9D8B030D-6E8A-4147-A177-3AD203B41FA5}">
                      <a16:colId xmlns:a16="http://schemas.microsoft.com/office/drawing/2014/main" val="174248450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4107815507"/>
                  </a:ext>
                </a:extLst>
              </a:tr>
              <a:tr h="370840">
                <a:tc>
                  <a:txBody>
                    <a:bodyPr/>
                    <a:lstStyle/>
                    <a:p>
                      <a:r>
                        <a:rPr lang="en-US" sz="1000"/>
                        <a:t>47141</a:t>
                      </a:r>
                    </a:p>
                  </a:txBody>
                  <a:tcPr/>
                </a:tc>
                <a:tc>
                  <a:txBody>
                    <a:bodyPr/>
                    <a:lstStyle/>
                    <a:p>
                      <a:r>
                        <a:rPr lang="en-US" sz="1000"/>
                        <a:t>436</a:t>
                      </a:r>
                    </a:p>
                  </a:txBody>
                  <a:tcPr/>
                </a:tc>
                <a:tc>
                  <a:txBody>
                    <a:bodyPr/>
                    <a:lstStyle/>
                    <a:p>
                      <a:r>
                        <a:rPr lang="en-US" sz="1000"/>
                        <a:t>20</a:t>
                      </a:r>
                    </a:p>
                  </a:txBody>
                  <a:tcPr/>
                </a:tc>
                <a:tc>
                  <a:txBody>
                    <a:bodyPr/>
                    <a:lstStyle/>
                    <a:p>
                      <a:r>
                        <a:rPr lang="en-US" sz="1000"/>
                        <a:t>1727</a:t>
                      </a:r>
                    </a:p>
                  </a:txBody>
                  <a:tcPr/>
                </a:tc>
                <a:tc>
                  <a:txBody>
                    <a:bodyPr/>
                    <a:lstStyle/>
                    <a:p>
                      <a:r>
                        <a:rPr lang="en-US" sz="1000"/>
                        <a:t>86.35</a:t>
                      </a:r>
                    </a:p>
                  </a:txBody>
                  <a:tcPr/>
                </a:tc>
                <a:tc>
                  <a:txBody>
                    <a:bodyPr/>
                    <a:lstStyle/>
                    <a:p>
                      <a:r>
                        <a:rPr lang="en-US" sz="1000"/>
                        <a:t>39</a:t>
                      </a:r>
                    </a:p>
                  </a:txBody>
                  <a:tcPr/>
                </a:tc>
                <a:tc>
                  <a:txBody>
                    <a:bodyPr/>
                    <a:lstStyle/>
                    <a:p>
                      <a:r>
                        <a:rPr lang="en-US" sz="1000"/>
                        <a:t>108</a:t>
                      </a:r>
                    </a:p>
                  </a:txBody>
                  <a:tcPr/>
                </a:tc>
                <a:tc>
                  <a:txBody>
                    <a:bodyPr/>
                    <a:lstStyle/>
                    <a:p>
                      <a:r>
                        <a:rPr lang="en-US" sz="1000"/>
                        <a:t>5.4</a:t>
                      </a:r>
                    </a:p>
                  </a:txBody>
                  <a:tcPr/>
                </a:tc>
                <a:tc>
                  <a:txBody>
                    <a:bodyPr/>
                    <a:lstStyle/>
                    <a:p>
                      <a:r>
                        <a:rPr lang="en-US" sz="1000"/>
                        <a:t>10801</a:t>
                      </a:r>
                    </a:p>
                  </a:txBody>
                  <a:tcPr/>
                </a:tc>
                <a:tc>
                  <a:txBody>
                    <a:bodyPr/>
                    <a:lstStyle/>
                    <a:p>
                      <a:r>
                        <a:rPr lang="en-US" sz="1000"/>
                        <a:t>540.05</a:t>
                      </a:r>
                    </a:p>
                  </a:txBody>
                  <a:tcPr/>
                </a:tc>
                <a:tc>
                  <a:txBody>
                    <a:bodyPr/>
                    <a:lstStyle/>
                    <a:p>
                      <a:r>
                        <a:rPr lang="en-US" sz="1000"/>
                        <a:t>45740</a:t>
                      </a:r>
                    </a:p>
                  </a:txBody>
                  <a:tcPr/>
                </a:tc>
                <a:tc>
                  <a:txBody>
                    <a:bodyPr/>
                    <a:lstStyle/>
                    <a:p>
                      <a:r>
                        <a:rPr lang="en-US" sz="1000"/>
                        <a:t>2287</a:t>
                      </a:r>
                    </a:p>
                  </a:txBody>
                  <a:tcPr/>
                </a:tc>
                <a:tc>
                  <a:txBody>
                    <a:bodyPr/>
                    <a:lstStyle/>
                    <a:p>
                      <a:r>
                        <a:rPr lang="en-US" sz="1000"/>
                        <a:t>24.679719139545 %</a:t>
                      </a:r>
                    </a:p>
                  </a:txBody>
                  <a:tcPr/>
                </a:tc>
                <a:extLst>
                  <a:ext uri="{0D108BD9-81ED-4DB2-BD59-A6C34878D82A}">
                    <a16:rowId xmlns:a16="http://schemas.microsoft.com/office/drawing/2014/main" val="757172786"/>
                  </a:ext>
                </a:extLst>
              </a:tr>
            </a:tbl>
          </a:graphicData>
        </a:graphic>
      </p:graphicFrame>
      <p:sp>
        <p:nvSpPr>
          <p:cNvPr id="4" name="Text Placeholder 3">
            <a:extLst>
              <a:ext uri="{FF2B5EF4-FFF2-40B4-BE49-F238E27FC236}">
                <a16:creationId xmlns:a16="http://schemas.microsoft.com/office/drawing/2014/main" id="{2156E242-10FE-4989-B075-3AA2A2B55DB7}"/>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3763438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866AD-0082-4CC5-9628-A6D1565885B7}"/>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15360358-2A25-4F23-914A-3BFD0935C418}"/>
              </a:ext>
            </a:extLst>
          </p:cNvPr>
          <p:cNvGraphicFramePr>
            <a:graphicFrameLocks noGrp="1"/>
          </p:cNvGraphicFramePr>
          <p:nvPr>
            <p:ph type="chart" sz="quarter" idx="13"/>
            <p:extLst>
              <p:ext uri="{D42A27DB-BD31-4B8C-83A1-F6EECF244321}">
                <p14:modId xmlns:p14="http://schemas.microsoft.com/office/powerpoint/2010/main" val="1199181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F48C41-8AFF-4009-B7E7-A47FA822962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3F63C63-9C65-465D-8F2E-57529D2C6C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89677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F9FFB-FEA0-452B-81B8-5603ECB56DAC}"/>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D96CAEE6-F39E-4636-A7A1-60096FCDAB1B}"/>
              </a:ext>
            </a:extLst>
          </p:cNvPr>
          <p:cNvGraphicFramePr>
            <a:graphicFrameLocks noGrp="1"/>
          </p:cNvGraphicFramePr>
          <p:nvPr>
            <p:ph type="chart" sz="quarter" idx="13"/>
            <p:extLst>
              <p:ext uri="{D42A27DB-BD31-4B8C-83A1-F6EECF244321}">
                <p14:modId xmlns:p14="http://schemas.microsoft.com/office/powerpoint/2010/main" val="1848235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77C1C8-71F8-4926-B6EE-427C8AF3D6F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81ADC7E-A3A4-4286-84ED-BAD88610C7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61245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7AFBF-DC05-4336-9EF0-EEF5740225D5}"/>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8FCB690C-1FEA-4EB2-90BB-6D84CA5A4CCD}"/>
              </a:ext>
            </a:extLst>
          </p:cNvPr>
          <p:cNvGraphicFramePr>
            <a:graphicFrameLocks noGrp="1"/>
          </p:cNvGraphicFramePr>
          <p:nvPr>
            <p:ph type="chart" sz="quarter" idx="13"/>
            <p:extLst>
              <p:ext uri="{D42A27DB-BD31-4B8C-83A1-F6EECF244321}">
                <p14:modId xmlns:p14="http://schemas.microsoft.com/office/powerpoint/2010/main" val="707075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EDBAC6-7A51-40B5-BF76-713691A1BF7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30EBA8E-9EC3-4520-8F34-1BCF4441B6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52944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181AF-86DC-4353-99C1-322F25DEF2A3}"/>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992EDD12-6B0B-460D-ABB3-4E3DAC9F803E}"/>
              </a:ext>
            </a:extLst>
          </p:cNvPr>
          <p:cNvGraphicFramePr>
            <a:graphicFrameLocks noGrp="1"/>
          </p:cNvGraphicFramePr>
          <p:nvPr>
            <p:ph type="chart" sz="quarter" idx="13"/>
            <p:extLst>
              <p:ext uri="{D42A27DB-BD31-4B8C-83A1-F6EECF244321}">
                <p14:modId xmlns:p14="http://schemas.microsoft.com/office/powerpoint/2010/main" val="3912539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971572-E509-4D3B-B492-830E53C5510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FB0FCEE-A3E6-465F-9966-5E938ABD0D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87830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F1B2B-DAF6-445B-84E9-223D831585C4}"/>
              </a:ext>
            </a:extLst>
          </p:cNvPr>
          <p:cNvSpPr>
            <a:spLocks noGrp="1"/>
          </p:cNvSpPr>
          <p:nvPr>
            <p:ph type="title"/>
          </p:nvPr>
        </p:nvSpPr>
        <p:spPr/>
        <p:txBody>
          <a:bodyPr/>
          <a:lstStyle/>
          <a:p>
            <a:r>
              <a:rPr lang="en-US"/>
              <a:t>LinkedIn Posts Table | Philadelphia Insurance - 1 of 6</a:t>
            </a:r>
          </a:p>
        </p:txBody>
      </p:sp>
      <p:graphicFrame>
        <p:nvGraphicFramePr>
          <p:cNvPr id="5" name="Table Placeholder 4">
            <a:extLst>
              <a:ext uri="{FF2B5EF4-FFF2-40B4-BE49-F238E27FC236}">
                <a16:creationId xmlns:a16="http://schemas.microsoft.com/office/drawing/2014/main" id="{C37574AB-0AC4-44CA-8A29-BF95E10E7D24}"/>
              </a:ext>
            </a:extLst>
          </p:cNvPr>
          <p:cNvGraphicFramePr>
            <a:graphicFrameLocks noGrp="1"/>
          </p:cNvGraphicFramePr>
          <p:nvPr>
            <p:ph type="tbl" sz="quarter" idx="13"/>
            <p:extLst>
              <p:ext uri="{D42A27DB-BD31-4B8C-83A1-F6EECF244321}">
                <p14:modId xmlns:p14="http://schemas.microsoft.com/office/powerpoint/2010/main" val="1521619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52351179"/>
                    </a:ext>
                  </a:extLst>
                </a:gridCol>
                <a:gridCol w="658368">
                  <a:extLst>
                    <a:ext uri="{9D8B030D-6E8A-4147-A177-3AD203B41FA5}">
                      <a16:colId xmlns:a16="http://schemas.microsoft.com/office/drawing/2014/main" val="1622349374"/>
                    </a:ext>
                  </a:extLst>
                </a:gridCol>
                <a:gridCol w="658368">
                  <a:extLst>
                    <a:ext uri="{9D8B030D-6E8A-4147-A177-3AD203B41FA5}">
                      <a16:colId xmlns:a16="http://schemas.microsoft.com/office/drawing/2014/main" val="2505563148"/>
                    </a:ext>
                  </a:extLst>
                </a:gridCol>
                <a:gridCol w="658368">
                  <a:extLst>
                    <a:ext uri="{9D8B030D-6E8A-4147-A177-3AD203B41FA5}">
                      <a16:colId xmlns:a16="http://schemas.microsoft.com/office/drawing/2014/main" val="1015103269"/>
                    </a:ext>
                  </a:extLst>
                </a:gridCol>
                <a:gridCol w="658368">
                  <a:extLst>
                    <a:ext uri="{9D8B030D-6E8A-4147-A177-3AD203B41FA5}">
                      <a16:colId xmlns:a16="http://schemas.microsoft.com/office/drawing/2014/main" val="1658970283"/>
                    </a:ext>
                  </a:extLst>
                </a:gridCol>
                <a:gridCol w="658368">
                  <a:extLst>
                    <a:ext uri="{9D8B030D-6E8A-4147-A177-3AD203B41FA5}">
                      <a16:colId xmlns:a16="http://schemas.microsoft.com/office/drawing/2014/main" val="1328230152"/>
                    </a:ext>
                  </a:extLst>
                </a:gridCol>
                <a:gridCol w="658368">
                  <a:extLst>
                    <a:ext uri="{9D8B030D-6E8A-4147-A177-3AD203B41FA5}">
                      <a16:colId xmlns:a16="http://schemas.microsoft.com/office/drawing/2014/main" val="3088949041"/>
                    </a:ext>
                  </a:extLst>
                </a:gridCol>
                <a:gridCol w="658368">
                  <a:extLst>
                    <a:ext uri="{9D8B030D-6E8A-4147-A177-3AD203B41FA5}">
                      <a16:colId xmlns:a16="http://schemas.microsoft.com/office/drawing/2014/main" val="1932050561"/>
                    </a:ext>
                  </a:extLst>
                </a:gridCol>
                <a:gridCol w="658368">
                  <a:extLst>
                    <a:ext uri="{9D8B030D-6E8A-4147-A177-3AD203B41FA5}">
                      <a16:colId xmlns:a16="http://schemas.microsoft.com/office/drawing/2014/main" val="132619629"/>
                    </a:ext>
                  </a:extLst>
                </a:gridCol>
                <a:gridCol w="658368">
                  <a:extLst>
                    <a:ext uri="{9D8B030D-6E8A-4147-A177-3AD203B41FA5}">
                      <a16:colId xmlns:a16="http://schemas.microsoft.com/office/drawing/2014/main" val="2532287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41100784"/>
                  </a:ext>
                </a:extLst>
              </a:tr>
            </a:tbl>
          </a:graphicData>
        </a:graphic>
      </p:graphicFrame>
      <p:sp>
        <p:nvSpPr>
          <p:cNvPr id="4" name="Text Placeholder 3">
            <a:extLst>
              <a:ext uri="{FF2B5EF4-FFF2-40B4-BE49-F238E27FC236}">
                <a16:creationId xmlns:a16="http://schemas.microsoft.com/office/drawing/2014/main" id="{88D20AD1-9347-43AF-BB06-AC78630E94CC}"/>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8300813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792BA-DA47-413E-8D8D-6AA391B2F755}"/>
              </a:ext>
            </a:extLst>
          </p:cNvPr>
          <p:cNvSpPr>
            <a:spLocks noGrp="1"/>
          </p:cNvSpPr>
          <p:nvPr>
            <p:ph type="title"/>
          </p:nvPr>
        </p:nvSpPr>
        <p:spPr/>
        <p:txBody>
          <a:bodyPr/>
          <a:lstStyle/>
          <a:p>
            <a:r>
              <a:rPr lang="en-US"/>
              <a:t>LinkedIn Posts Table | Philadelphia Insurance - 2 of 6</a:t>
            </a:r>
          </a:p>
        </p:txBody>
      </p:sp>
      <p:graphicFrame>
        <p:nvGraphicFramePr>
          <p:cNvPr id="5" name="Table Placeholder 4">
            <a:extLst>
              <a:ext uri="{FF2B5EF4-FFF2-40B4-BE49-F238E27FC236}">
                <a16:creationId xmlns:a16="http://schemas.microsoft.com/office/drawing/2014/main" id="{2ACA8649-A30F-4178-8415-8E3E1AA83D38}"/>
              </a:ext>
            </a:extLst>
          </p:cNvPr>
          <p:cNvGraphicFramePr>
            <a:graphicFrameLocks noGrp="1"/>
          </p:cNvGraphicFramePr>
          <p:nvPr>
            <p:ph type="tbl" sz="quarter" idx="13"/>
            <p:extLst>
              <p:ext uri="{D42A27DB-BD31-4B8C-83A1-F6EECF244321}">
                <p14:modId xmlns:p14="http://schemas.microsoft.com/office/powerpoint/2010/main" val="2606089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9968794"/>
                    </a:ext>
                  </a:extLst>
                </a:gridCol>
                <a:gridCol w="658368">
                  <a:extLst>
                    <a:ext uri="{9D8B030D-6E8A-4147-A177-3AD203B41FA5}">
                      <a16:colId xmlns:a16="http://schemas.microsoft.com/office/drawing/2014/main" val="1587795788"/>
                    </a:ext>
                  </a:extLst>
                </a:gridCol>
                <a:gridCol w="658368">
                  <a:extLst>
                    <a:ext uri="{9D8B030D-6E8A-4147-A177-3AD203B41FA5}">
                      <a16:colId xmlns:a16="http://schemas.microsoft.com/office/drawing/2014/main" val="3401751610"/>
                    </a:ext>
                  </a:extLst>
                </a:gridCol>
                <a:gridCol w="658368">
                  <a:extLst>
                    <a:ext uri="{9D8B030D-6E8A-4147-A177-3AD203B41FA5}">
                      <a16:colId xmlns:a16="http://schemas.microsoft.com/office/drawing/2014/main" val="259972196"/>
                    </a:ext>
                  </a:extLst>
                </a:gridCol>
                <a:gridCol w="658368">
                  <a:extLst>
                    <a:ext uri="{9D8B030D-6E8A-4147-A177-3AD203B41FA5}">
                      <a16:colId xmlns:a16="http://schemas.microsoft.com/office/drawing/2014/main" val="1813693777"/>
                    </a:ext>
                  </a:extLst>
                </a:gridCol>
                <a:gridCol w="658368">
                  <a:extLst>
                    <a:ext uri="{9D8B030D-6E8A-4147-A177-3AD203B41FA5}">
                      <a16:colId xmlns:a16="http://schemas.microsoft.com/office/drawing/2014/main" val="2420774849"/>
                    </a:ext>
                  </a:extLst>
                </a:gridCol>
                <a:gridCol w="658368">
                  <a:extLst>
                    <a:ext uri="{9D8B030D-6E8A-4147-A177-3AD203B41FA5}">
                      <a16:colId xmlns:a16="http://schemas.microsoft.com/office/drawing/2014/main" val="3367500176"/>
                    </a:ext>
                  </a:extLst>
                </a:gridCol>
                <a:gridCol w="658368">
                  <a:extLst>
                    <a:ext uri="{9D8B030D-6E8A-4147-A177-3AD203B41FA5}">
                      <a16:colId xmlns:a16="http://schemas.microsoft.com/office/drawing/2014/main" val="355944633"/>
                    </a:ext>
                  </a:extLst>
                </a:gridCol>
                <a:gridCol w="658368">
                  <a:extLst>
                    <a:ext uri="{9D8B030D-6E8A-4147-A177-3AD203B41FA5}">
                      <a16:colId xmlns:a16="http://schemas.microsoft.com/office/drawing/2014/main" val="3997097267"/>
                    </a:ext>
                  </a:extLst>
                </a:gridCol>
                <a:gridCol w="658368">
                  <a:extLst>
                    <a:ext uri="{9D8B030D-6E8A-4147-A177-3AD203B41FA5}">
                      <a16:colId xmlns:a16="http://schemas.microsoft.com/office/drawing/2014/main" val="3020425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28360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- 2025-02-19 13:57:55</a:t>
                      </a:r>
                      <a:r>
                        <a:rPr kumimoji="0" lang="en-US" sz="1000" b="0" i="0" u="none" strike="noStrike" kern="1200" cap="none" spc="0" normalizeH="0" baseline="0" noProof="0">
                          <a:ln>
                            <a:noFill/>
                          </a:ln>
                          <a:solidFill>
                            <a:prstClr val="black"/>
                          </a:solidFill>
                          <a:effectLst/>
                          <a:uLnTx/>
                          <a:uFillTx/>
                          <a:latin typeface="Calibri"/>
                          <a:ea typeface="+mn-ea"/>
                          <a:cs typeface="+mn-cs"/>
                        </a:rPr>
                        <a:t>
 We kicked off 2025 by bringing together more than 250 employees at our National Sales Meeting! Employees from various departments and locations around the country gathered at the JW Marriott Grande Lakes in Orlando, FL. It was a great opportunity for #TEAMPHLY to connect with colleagues, talk about how we can best serve our agents and customers, and have some fun together.
A highlight of the event was our keynote speaker, former Philadelphia Eagle and NFL Pro Bowler Jon Dorenbos. He captivated the audience with his inspiring story, motivating message, and amazing magic - leaving us all energized to tackle the year ahead!
#InsuranceCareersMonth #ICM2025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81.965959074393 %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6995157"/>
                  </a:ext>
                </a:extLst>
              </a:tr>
            </a:tbl>
          </a:graphicData>
        </a:graphic>
      </p:graphicFrame>
      <p:sp>
        <p:nvSpPr>
          <p:cNvPr id="4" name="Text Placeholder 3">
            <a:extLst>
              <a:ext uri="{FF2B5EF4-FFF2-40B4-BE49-F238E27FC236}">
                <a16:creationId xmlns:a16="http://schemas.microsoft.com/office/drawing/2014/main" id="{9405DAF8-0178-4C40-B5E4-C3365CA52FA3}"/>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4666802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3D53A-67BF-4B39-939D-B99C7AFB9568}"/>
              </a:ext>
            </a:extLst>
          </p:cNvPr>
          <p:cNvSpPr>
            <a:spLocks noGrp="1"/>
          </p:cNvSpPr>
          <p:nvPr>
            <p:ph type="title"/>
          </p:nvPr>
        </p:nvSpPr>
        <p:spPr/>
        <p:txBody>
          <a:bodyPr/>
          <a:lstStyle/>
          <a:p>
            <a:r>
              <a:rPr lang="en-US"/>
              <a:t>LinkedIn Posts Table | Philadelphia Insurance - 3 of 6</a:t>
            </a:r>
          </a:p>
        </p:txBody>
      </p:sp>
      <p:graphicFrame>
        <p:nvGraphicFramePr>
          <p:cNvPr id="5" name="Table Placeholder 4">
            <a:extLst>
              <a:ext uri="{FF2B5EF4-FFF2-40B4-BE49-F238E27FC236}">
                <a16:creationId xmlns:a16="http://schemas.microsoft.com/office/drawing/2014/main" id="{BA8F4920-72FC-4EF4-9148-D5073F56ED27}"/>
              </a:ext>
            </a:extLst>
          </p:cNvPr>
          <p:cNvGraphicFramePr>
            <a:graphicFrameLocks noGrp="1"/>
          </p:cNvGraphicFramePr>
          <p:nvPr>
            <p:ph type="tbl" sz="quarter" idx="13"/>
            <p:extLst>
              <p:ext uri="{D42A27DB-BD31-4B8C-83A1-F6EECF244321}">
                <p14:modId xmlns:p14="http://schemas.microsoft.com/office/powerpoint/2010/main" val="3216110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91928585"/>
                    </a:ext>
                  </a:extLst>
                </a:gridCol>
                <a:gridCol w="658368">
                  <a:extLst>
                    <a:ext uri="{9D8B030D-6E8A-4147-A177-3AD203B41FA5}">
                      <a16:colId xmlns:a16="http://schemas.microsoft.com/office/drawing/2014/main" val="74004671"/>
                    </a:ext>
                  </a:extLst>
                </a:gridCol>
                <a:gridCol w="658368">
                  <a:extLst>
                    <a:ext uri="{9D8B030D-6E8A-4147-A177-3AD203B41FA5}">
                      <a16:colId xmlns:a16="http://schemas.microsoft.com/office/drawing/2014/main" val="3501966791"/>
                    </a:ext>
                  </a:extLst>
                </a:gridCol>
                <a:gridCol w="658368">
                  <a:extLst>
                    <a:ext uri="{9D8B030D-6E8A-4147-A177-3AD203B41FA5}">
                      <a16:colId xmlns:a16="http://schemas.microsoft.com/office/drawing/2014/main" val="4113163081"/>
                    </a:ext>
                  </a:extLst>
                </a:gridCol>
                <a:gridCol w="658368">
                  <a:extLst>
                    <a:ext uri="{9D8B030D-6E8A-4147-A177-3AD203B41FA5}">
                      <a16:colId xmlns:a16="http://schemas.microsoft.com/office/drawing/2014/main" val="1469575430"/>
                    </a:ext>
                  </a:extLst>
                </a:gridCol>
                <a:gridCol w="658368">
                  <a:extLst>
                    <a:ext uri="{9D8B030D-6E8A-4147-A177-3AD203B41FA5}">
                      <a16:colId xmlns:a16="http://schemas.microsoft.com/office/drawing/2014/main" val="1066366024"/>
                    </a:ext>
                  </a:extLst>
                </a:gridCol>
                <a:gridCol w="658368">
                  <a:extLst>
                    <a:ext uri="{9D8B030D-6E8A-4147-A177-3AD203B41FA5}">
                      <a16:colId xmlns:a16="http://schemas.microsoft.com/office/drawing/2014/main" val="4113268363"/>
                    </a:ext>
                  </a:extLst>
                </a:gridCol>
                <a:gridCol w="658368">
                  <a:extLst>
                    <a:ext uri="{9D8B030D-6E8A-4147-A177-3AD203B41FA5}">
                      <a16:colId xmlns:a16="http://schemas.microsoft.com/office/drawing/2014/main" val="140580344"/>
                    </a:ext>
                  </a:extLst>
                </a:gridCol>
                <a:gridCol w="658368">
                  <a:extLst>
                    <a:ext uri="{9D8B030D-6E8A-4147-A177-3AD203B41FA5}">
                      <a16:colId xmlns:a16="http://schemas.microsoft.com/office/drawing/2014/main" val="1192463889"/>
                    </a:ext>
                  </a:extLst>
                </a:gridCol>
                <a:gridCol w="658368">
                  <a:extLst>
                    <a:ext uri="{9D8B030D-6E8A-4147-A177-3AD203B41FA5}">
                      <a16:colId xmlns:a16="http://schemas.microsoft.com/office/drawing/2014/main" val="1141950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34400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- 2025-02-07 12:37:30</a:t>
                      </a:r>
                      <a:r>
                        <a:rPr kumimoji="0" lang="en-US" sz="1000" b="0" i="0" u="none" strike="noStrike" kern="1200" cap="none" spc="0" normalizeH="0" baseline="0" noProof="0">
                          <a:ln>
                            <a:noFill/>
                          </a:ln>
                          <a:solidFill>
                            <a:prstClr val="black"/>
                          </a:solidFill>
                          <a:effectLst/>
                          <a:uLnTx/>
                          <a:uFillTx/>
                          <a:latin typeface="Calibri"/>
                          <a:ea typeface="+mn-ea"/>
                          <a:cs typeface="+mn-cs"/>
                        </a:rPr>
                        <a:t>
 The countdown to the big game is on, and #TEAMPHLY is ALL IN! 🦅💚 We’re excited to cheer on our partners the Philadelphia Eagles this Sunday! To get game-day ready, Home Office employees threw a tailgate party, repping green gear and enjoying tailgate favorites from cheesesteaks to Philly pretzels. Let’s go Eagles! 🏈 #FlyEaglesFly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67.191814195225 %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72743466"/>
                  </a:ext>
                </a:extLst>
              </a:tr>
            </a:tbl>
          </a:graphicData>
        </a:graphic>
      </p:graphicFrame>
      <p:sp>
        <p:nvSpPr>
          <p:cNvPr id="4" name="Text Placeholder 3">
            <a:extLst>
              <a:ext uri="{FF2B5EF4-FFF2-40B4-BE49-F238E27FC236}">
                <a16:creationId xmlns:a16="http://schemas.microsoft.com/office/drawing/2014/main" id="{2BC1C708-591D-4735-B640-AD01ABE8185C}"/>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40249266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C3861-9EB9-45C6-865E-1BC988D5E4BD}"/>
              </a:ext>
            </a:extLst>
          </p:cNvPr>
          <p:cNvSpPr>
            <a:spLocks noGrp="1"/>
          </p:cNvSpPr>
          <p:nvPr>
            <p:ph type="title"/>
          </p:nvPr>
        </p:nvSpPr>
        <p:spPr/>
        <p:txBody>
          <a:bodyPr/>
          <a:lstStyle/>
          <a:p>
            <a:r>
              <a:rPr lang="en-US"/>
              <a:t>LinkedIn Posts Table | Philadelphia Insurance - 4 of 6</a:t>
            </a:r>
          </a:p>
        </p:txBody>
      </p:sp>
      <p:graphicFrame>
        <p:nvGraphicFramePr>
          <p:cNvPr id="5" name="Table Placeholder 4">
            <a:extLst>
              <a:ext uri="{FF2B5EF4-FFF2-40B4-BE49-F238E27FC236}">
                <a16:creationId xmlns:a16="http://schemas.microsoft.com/office/drawing/2014/main" id="{AB7449AF-BEF3-41F6-8D34-988011FFFAE4}"/>
              </a:ext>
            </a:extLst>
          </p:cNvPr>
          <p:cNvGraphicFramePr>
            <a:graphicFrameLocks noGrp="1"/>
          </p:cNvGraphicFramePr>
          <p:nvPr>
            <p:ph type="tbl" sz="quarter" idx="13"/>
            <p:extLst>
              <p:ext uri="{D42A27DB-BD31-4B8C-83A1-F6EECF244321}">
                <p14:modId xmlns:p14="http://schemas.microsoft.com/office/powerpoint/2010/main" val="2584434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41351977"/>
                    </a:ext>
                  </a:extLst>
                </a:gridCol>
                <a:gridCol w="658368">
                  <a:extLst>
                    <a:ext uri="{9D8B030D-6E8A-4147-A177-3AD203B41FA5}">
                      <a16:colId xmlns:a16="http://schemas.microsoft.com/office/drawing/2014/main" val="925447637"/>
                    </a:ext>
                  </a:extLst>
                </a:gridCol>
                <a:gridCol w="658368">
                  <a:extLst>
                    <a:ext uri="{9D8B030D-6E8A-4147-A177-3AD203B41FA5}">
                      <a16:colId xmlns:a16="http://schemas.microsoft.com/office/drawing/2014/main" val="2610034255"/>
                    </a:ext>
                  </a:extLst>
                </a:gridCol>
                <a:gridCol w="658368">
                  <a:extLst>
                    <a:ext uri="{9D8B030D-6E8A-4147-A177-3AD203B41FA5}">
                      <a16:colId xmlns:a16="http://schemas.microsoft.com/office/drawing/2014/main" val="3971353487"/>
                    </a:ext>
                  </a:extLst>
                </a:gridCol>
                <a:gridCol w="658368">
                  <a:extLst>
                    <a:ext uri="{9D8B030D-6E8A-4147-A177-3AD203B41FA5}">
                      <a16:colId xmlns:a16="http://schemas.microsoft.com/office/drawing/2014/main" val="1340157396"/>
                    </a:ext>
                  </a:extLst>
                </a:gridCol>
                <a:gridCol w="658368">
                  <a:extLst>
                    <a:ext uri="{9D8B030D-6E8A-4147-A177-3AD203B41FA5}">
                      <a16:colId xmlns:a16="http://schemas.microsoft.com/office/drawing/2014/main" val="4139388952"/>
                    </a:ext>
                  </a:extLst>
                </a:gridCol>
                <a:gridCol w="658368">
                  <a:extLst>
                    <a:ext uri="{9D8B030D-6E8A-4147-A177-3AD203B41FA5}">
                      <a16:colId xmlns:a16="http://schemas.microsoft.com/office/drawing/2014/main" val="3609981220"/>
                    </a:ext>
                  </a:extLst>
                </a:gridCol>
                <a:gridCol w="658368">
                  <a:extLst>
                    <a:ext uri="{9D8B030D-6E8A-4147-A177-3AD203B41FA5}">
                      <a16:colId xmlns:a16="http://schemas.microsoft.com/office/drawing/2014/main" val="4187640607"/>
                    </a:ext>
                  </a:extLst>
                </a:gridCol>
                <a:gridCol w="658368">
                  <a:extLst>
                    <a:ext uri="{9D8B030D-6E8A-4147-A177-3AD203B41FA5}">
                      <a16:colId xmlns:a16="http://schemas.microsoft.com/office/drawing/2014/main" val="420520085"/>
                    </a:ext>
                  </a:extLst>
                </a:gridCol>
                <a:gridCol w="658368">
                  <a:extLst>
                    <a:ext uri="{9D8B030D-6E8A-4147-A177-3AD203B41FA5}">
                      <a16:colId xmlns:a16="http://schemas.microsoft.com/office/drawing/2014/main" val="3753301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70185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- 2025-02-21 13:45:11</a:t>
                      </a:r>
                      <a:r>
                        <a:rPr kumimoji="0" lang="en-US" sz="1000" b="0" i="0" u="none" strike="noStrike" kern="1200" cap="none" spc="0" normalizeH="0" baseline="0" noProof="0">
                          <a:ln>
                            <a:noFill/>
                          </a:ln>
                          <a:solidFill>
                            <a:prstClr val="black"/>
                          </a:solidFill>
                          <a:effectLst/>
                          <a:uLnTx/>
                          <a:uFillTx/>
                          <a:latin typeface="Calibri"/>
                          <a:ea typeface="+mn-ea"/>
                          <a:cs typeface="+mn-cs"/>
                        </a:rPr>
                        <a:t>
 #TEAMPHLY had the opportunity to participate in Temple University’s Spring 2025 H. Wayne Snider Distinguished Guest Lecturer Series!
Through our partnership with the Temple RMI Program, PHLY’s own Jane North shared her journey from trial attorney to SVP &amp; Chief Claims Counsel, giving students a firsthand look at career paths in the industry. 💼⚖️
Engaging with the next generation of insurance professionals is always a highlight, and we loved connecting with the bright minds of the Gamma Iota Sigma, Sigma Chapter! 🙌 
🔎 Interested in a career in #insurance? Explore opportunities with PHLY: bit.ly/PHLYCareers #InsuranceCareersMonth #insurancecareers #ICM2025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9.6371882086168 %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69431900"/>
                  </a:ext>
                </a:extLst>
              </a:tr>
            </a:tbl>
          </a:graphicData>
        </a:graphic>
      </p:graphicFrame>
      <p:sp>
        <p:nvSpPr>
          <p:cNvPr id="4" name="Text Placeholder 3">
            <a:extLst>
              <a:ext uri="{FF2B5EF4-FFF2-40B4-BE49-F238E27FC236}">
                <a16:creationId xmlns:a16="http://schemas.microsoft.com/office/drawing/2014/main" id="{F165F706-F273-4852-AB03-143A412B7E68}"/>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35627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828AE-A156-47D2-BEA6-65901D2D6B25}"/>
              </a:ext>
            </a:extLst>
          </p:cNvPr>
          <p:cNvSpPr>
            <a:spLocks noGrp="1"/>
          </p:cNvSpPr>
          <p:nvPr>
            <p:ph type="title"/>
          </p:nvPr>
        </p:nvSpPr>
        <p:spPr/>
        <p:txBody>
          <a:bodyPr/>
          <a:lstStyle/>
          <a:p>
            <a:r>
              <a:rPr lang="en-US"/>
              <a:t>LinkedIn Posts Table | Philadelphia Insurance - 5 of 6</a:t>
            </a:r>
          </a:p>
        </p:txBody>
      </p:sp>
      <p:graphicFrame>
        <p:nvGraphicFramePr>
          <p:cNvPr id="5" name="Table Placeholder 4">
            <a:extLst>
              <a:ext uri="{FF2B5EF4-FFF2-40B4-BE49-F238E27FC236}">
                <a16:creationId xmlns:a16="http://schemas.microsoft.com/office/drawing/2014/main" id="{A5CA88C1-BA29-4871-869C-86FF263E77FF}"/>
              </a:ext>
            </a:extLst>
          </p:cNvPr>
          <p:cNvGraphicFramePr>
            <a:graphicFrameLocks noGrp="1"/>
          </p:cNvGraphicFramePr>
          <p:nvPr>
            <p:ph type="tbl" sz="quarter" idx="13"/>
            <p:extLst>
              <p:ext uri="{D42A27DB-BD31-4B8C-83A1-F6EECF244321}">
                <p14:modId xmlns:p14="http://schemas.microsoft.com/office/powerpoint/2010/main" val="2477968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39408661"/>
                    </a:ext>
                  </a:extLst>
                </a:gridCol>
                <a:gridCol w="658368">
                  <a:extLst>
                    <a:ext uri="{9D8B030D-6E8A-4147-A177-3AD203B41FA5}">
                      <a16:colId xmlns:a16="http://schemas.microsoft.com/office/drawing/2014/main" val="1311240670"/>
                    </a:ext>
                  </a:extLst>
                </a:gridCol>
                <a:gridCol w="658368">
                  <a:extLst>
                    <a:ext uri="{9D8B030D-6E8A-4147-A177-3AD203B41FA5}">
                      <a16:colId xmlns:a16="http://schemas.microsoft.com/office/drawing/2014/main" val="1600555044"/>
                    </a:ext>
                  </a:extLst>
                </a:gridCol>
                <a:gridCol w="658368">
                  <a:extLst>
                    <a:ext uri="{9D8B030D-6E8A-4147-A177-3AD203B41FA5}">
                      <a16:colId xmlns:a16="http://schemas.microsoft.com/office/drawing/2014/main" val="1032754167"/>
                    </a:ext>
                  </a:extLst>
                </a:gridCol>
                <a:gridCol w="658368">
                  <a:extLst>
                    <a:ext uri="{9D8B030D-6E8A-4147-A177-3AD203B41FA5}">
                      <a16:colId xmlns:a16="http://schemas.microsoft.com/office/drawing/2014/main" val="4283156183"/>
                    </a:ext>
                  </a:extLst>
                </a:gridCol>
                <a:gridCol w="658368">
                  <a:extLst>
                    <a:ext uri="{9D8B030D-6E8A-4147-A177-3AD203B41FA5}">
                      <a16:colId xmlns:a16="http://schemas.microsoft.com/office/drawing/2014/main" val="1473602834"/>
                    </a:ext>
                  </a:extLst>
                </a:gridCol>
                <a:gridCol w="658368">
                  <a:extLst>
                    <a:ext uri="{9D8B030D-6E8A-4147-A177-3AD203B41FA5}">
                      <a16:colId xmlns:a16="http://schemas.microsoft.com/office/drawing/2014/main" val="60613913"/>
                    </a:ext>
                  </a:extLst>
                </a:gridCol>
                <a:gridCol w="658368">
                  <a:extLst>
                    <a:ext uri="{9D8B030D-6E8A-4147-A177-3AD203B41FA5}">
                      <a16:colId xmlns:a16="http://schemas.microsoft.com/office/drawing/2014/main" val="2837750136"/>
                    </a:ext>
                  </a:extLst>
                </a:gridCol>
                <a:gridCol w="658368">
                  <a:extLst>
                    <a:ext uri="{9D8B030D-6E8A-4147-A177-3AD203B41FA5}">
                      <a16:colId xmlns:a16="http://schemas.microsoft.com/office/drawing/2014/main" val="3385786496"/>
                    </a:ext>
                  </a:extLst>
                </a:gridCol>
                <a:gridCol w="658368">
                  <a:extLst>
                    <a:ext uri="{9D8B030D-6E8A-4147-A177-3AD203B41FA5}">
                      <a16:colId xmlns:a16="http://schemas.microsoft.com/office/drawing/2014/main" val="422520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11044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- 2025-02-11 13:25:33</a:t>
                      </a:r>
                      <a:r>
                        <a:rPr kumimoji="0" lang="en-US" sz="1000" b="0" i="0" u="none" strike="noStrike" kern="1200" cap="none" spc="0" normalizeH="0" baseline="0" noProof="0">
                          <a:ln>
                            <a:noFill/>
                          </a:ln>
                          <a:solidFill>
                            <a:prstClr val="black"/>
                          </a:solidFill>
                          <a:effectLst/>
                          <a:uLnTx/>
                          <a:uFillTx/>
                          <a:latin typeface="Calibri"/>
                          <a:ea typeface="+mn-ea"/>
                          <a:cs typeface="+mn-cs"/>
                        </a:rPr>
                        <a:t>
 #TEAMPHLY is committed to #volunteering and giving back to the community. 🤝 Last year, our employees logged over 25,000 hours supporting hundreds of non-profits across the country! 
Congratulations to Patricia Kelly, Jodi Lieb, and Candice Taylor for going above and beyond to give back and being recognized as our 2024 Volunteer Champions! #InsuranceCareersMonth #ICM2025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9.2071611253197 %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43845065"/>
                  </a:ext>
                </a:extLst>
              </a:tr>
            </a:tbl>
          </a:graphicData>
        </a:graphic>
      </p:graphicFrame>
      <p:sp>
        <p:nvSpPr>
          <p:cNvPr id="4" name="Text Placeholder 3">
            <a:extLst>
              <a:ext uri="{FF2B5EF4-FFF2-40B4-BE49-F238E27FC236}">
                <a16:creationId xmlns:a16="http://schemas.microsoft.com/office/drawing/2014/main" id="{3C496B00-77C1-4212-B79A-E06BA6EDD65D}"/>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2150089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F0320-1B19-4AE6-A1A9-89A32EF77421}"/>
              </a:ext>
            </a:extLst>
          </p:cNvPr>
          <p:cNvSpPr>
            <a:spLocks noGrp="1"/>
          </p:cNvSpPr>
          <p:nvPr>
            <p:ph type="title"/>
          </p:nvPr>
        </p:nvSpPr>
        <p:spPr/>
        <p:txBody>
          <a:bodyPr/>
          <a:lstStyle/>
          <a:p>
            <a:r>
              <a:rPr lang="en-US"/>
              <a:t>LinkedIn Posts Table | Philadelphia Insurance - 6 of 6</a:t>
            </a:r>
          </a:p>
        </p:txBody>
      </p:sp>
      <p:graphicFrame>
        <p:nvGraphicFramePr>
          <p:cNvPr id="5" name="Table Placeholder 4">
            <a:extLst>
              <a:ext uri="{FF2B5EF4-FFF2-40B4-BE49-F238E27FC236}">
                <a16:creationId xmlns:a16="http://schemas.microsoft.com/office/drawing/2014/main" id="{5CB32102-F628-4CDB-B7B2-F2C5EEA16F27}"/>
              </a:ext>
            </a:extLst>
          </p:cNvPr>
          <p:cNvGraphicFramePr>
            <a:graphicFrameLocks noGrp="1"/>
          </p:cNvGraphicFramePr>
          <p:nvPr>
            <p:ph type="tbl" sz="quarter" idx="13"/>
            <p:extLst>
              <p:ext uri="{D42A27DB-BD31-4B8C-83A1-F6EECF244321}">
                <p14:modId xmlns:p14="http://schemas.microsoft.com/office/powerpoint/2010/main" val="807908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3203089"/>
                    </a:ext>
                  </a:extLst>
                </a:gridCol>
                <a:gridCol w="658368">
                  <a:extLst>
                    <a:ext uri="{9D8B030D-6E8A-4147-A177-3AD203B41FA5}">
                      <a16:colId xmlns:a16="http://schemas.microsoft.com/office/drawing/2014/main" val="442907460"/>
                    </a:ext>
                  </a:extLst>
                </a:gridCol>
                <a:gridCol w="658368">
                  <a:extLst>
                    <a:ext uri="{9D8B030D-6E8A-4147-A177-3AD203B41FA5}">
                      <a16:colId xmlns:a16="http://schemas.microsoft.com/office/drawing/2014/main" val="658097463"/>
                    </a:ext>
                  </a:extLst>
                </a:gridCol>
                <a:gridCol w="658368">
                  <a:extLst>
                    <a:ext uri="{9D8B030D-6E8A-4147-A177-3AD203B41FA5}">
                      <a16:colId xmlns:a16="http://schemas.microsoft.com/office/drawing/2014/main" val="863567303"/>
                    </a:ext>
                  </a:extLst>
                </a:gridCol>
                <a:gridCol w="658368">
                  <a:extLst>
                    <a:ext uri="{9D8B030D-6E8A-4147-A177-3AD203B41FA5}">
                      <a16:colId xmlns:a16="http://schemas.microsoft.com/office/drawing/2014/main" val="4247283956"/>
                    </a:ext>
                  </a:extLst>
                </a:gridCol>
                <a:gridCol w="658368">
                  <a:extLst>
                    <a:ext uri="{9D8B030D-6E8A-4147-A177-3AD203B41FA5}">
                      <a16:colId xmlns:a16="http://schemas.microsoft.com/office/drawing/2014/main" val="4241459120"/>
                    </a:ext>
                  </a:extLst>
                </a:gridCol>
                <a:gridCol w="658368">
                  <a:extLst>
                    <a:ext uri="{9D8B030D-6E8A-4147-A177-3AD203B41FA5}">
                      <a16:colId xmlns:a16="http://schemas.microsoft.com/office/drawing/2014/main" val="406069813"/>
                    </a:ext>
                  </a:extLst>
                </a:gridCol>
                <a:gridCol w="658368">
                  <a:extLst>
                    <a:ext uri="{9D8B030D-6E8A-4147-A177-3AD203B41FA5}">
                      <a16:colId xmlns:a16="http://schemas.microsoft.com/office/drawing/2014/main" val="6539627"/>
                    </a:ext>
                  </a:extLst>
                </a:gridCol>
                <a:gridCol w="658368">
                  <a:extLst>
                    <a:ext uri="{9D8B030D-6E8A-4147-A177-3AD203B41FA5}">
                      <a16:colId xmlns:a16="http://schemas.microsoft.com/office/drawing/2014/main" val="1287330198"/>
                    </a:ext>
                  </a:extLst>
                </a:gridCol>
                <a:gridCol w="658368">
                  <a:extLst>
                    <a:ext uri="{9D8B030D-6E8A-4147-A177-3AD203B41FA5}">
                      <a16:colId xmlns:a16="http://schemas.microsoft.com/office/drawing/2014/main" val="3111098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3842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- 2025-02-12 11:06:19</a:t>
                      </a:r>
                      <a:r>
                        <a:rPr kumimoji="0" lang="en-US" sz="1000" b="0" i="0" u="none" strike="noStrike" kern="1200" cap="none" spc="0" normalizeH="0" baseline="0" noProof="0">
                          <a:ln>
                            <a:noFill/>
                          </a:ln>
                          <a:solidFill>
                            <a:prstClr val="black"/>
                          </a:solidFill>
                          <a:effectLst/>
                          <a:uLnTx/>
                          <a:uFillTx/>
                          <a:latin typeface="Calibri"/>
                          <a:ea typeface="+mn-ea"/>
                          <a:cs typeface="+mn-cs"/>
                        </a:rPr>
                        <a:t>
 We're honored to be recognized by Forbes Magazine as one of America's Best Midsize Employers of 2025! 🎉 
This is the third time we’ve received this recognition, which is based on survey respondents identifying PHLY as a workplace they would recommend to friends and family. Thanks to #TEAMPHLY for helping us build a company culture worth celebrating! 
Learn more: bit.ly/36E4AQN 
Join our award-winning team! Explore open roles: bit.ly/PHLYCareers #AmericasBestEmployers #Forbes #InsuranceCareersMonth #ICM2025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7.8938176737688 %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20288475"/>
                  </a:ext>
                </a:extLst>
              </a:tr>
            </a:tbl>
          </a:graphicData>
        </a:graphic>
      </p:graphicFrame>
      <p:sp>
        <p:nvSpPr>
          <p:cNvPr id="4" name="Text Placeholder 3">
            <a:extLst>
              <a:ext uri="{FF2B5EF4-FFF2-40B4-BE49-F238E27FC236}">
                <a16:creationId xmlns:a16="http://schemas.microsoft.com/office/drawing/2014/main" id="{31A48107-6417-4BB8-AA24-8A4463FDC6CE}"/>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7772884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D0486-F0E1-44AF-B1F0-C8A2903E503B}"/>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8FE9AC61-F308-48BB-89F1-BC43F440997C}"/>
              </a:ext>
            </a:extLst>
          </p:cNvPr>
          <p:cNvGraphicFramePr>
            <a:graphicFrameLocks noGrp="1"/>
          </p:cNvGraphicFramePr>
          <p:nvPr>
            <p:ph type="tbl" sz="quarter" idx="13"/>
            <p:extLst>
              <p:ext uri="{D42A27DB-BD31-4B8C-83A1-F6EECF244321}">
                <p14:modId xmlns:p14="http://schemas.microsoft.com/office/powerpoint/2010/main" val="1971792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404304528"/>
                    </a:ext>
                  </a:extLst>
                </a:gridCol>
                <a:gridCol w="576072">
                  <a:extLst>
                    <a:ext uri="{9D8B030D-6E8A-4147-A177-3AD203B41FA5}">
                      <a16:colId xmlns:a16="http://schemas.microsoft.com/office/drawing/2014/main" val="1483867755"/>
                    </a:ext>
                  </a:extLst>
                </a:gridCol>
                <a:gridCol w="576072">
                  <a:extLst>
                    <a:ext uri="{9D8B030D-6E8A-4147-A177-3AD203B41FA5}">
                      <a16:colId xmlns:a16="http://schemas.microsoft.com/office/drawing/2014/main" val="2432648129"/>
                    </a:ext>
                  </a:extLst>
                </a:gridCol>
                <a:gridCol w="576072">
                  <a:extLst>
                    <a:ext uri="{9D8B030D-6E8A-4147-A177-3AD203B41FA5}">
                      <a16:colId xmlns:a16="http://schemas.microsoft.com/office/drawing/2014/main" val="835195655"/>
                    </a:ext>
                  </a:extLst>
                </a:gridCol>
                <a:gridCol w="576072">
                  <a:extLst>
                    <a:ext uri="{9D8B030D-6E8A-4147-A177-3AD203B41FA5}">
                      <a16:colId xmlns:a16="http://schemas.microsoft.com/office/drawing/2014/main" val="2711419152"/>
                    </a:ext>
                  </a:extLst>
                </a:gridCol>
                <a:gridCol w="576072">
                  <a:extLst>
                    <a:ext uri="{9D8B030D-6E8A-4147-A177-3AD203B41FA5}">
                      <a16:colId xmlns:a16="http://schemas.microsoft.com/office/drawing/2014/main" val="3107911904"/>
                    </a:ext>
                  </a:extLst>
                </a:gridCol>
                <a:gridCol w="576072">
                  <a:extLst>
                    <a:ext uri="{9D8B030D-6E8A-4147-A177-3AD203B41FA5}">
                      <a16:colId xmlns:a16="http://schemas.microsoft.com/office/drawing/2014/main" val="382532906"/>
                    </a:ext>
                  </a:extLst>
                </a:gridCol>
                <a:gridCol w="576072">
                  <a:extLst>
                    <a:ext uri="{9D8B030D-6E8A-4147-A177-3AD203B41FA5}">
                      <a16:colId xmlns:a16="http://schemas.microsoft.com/office/drawing/2014/main" val="1574274068"/>
                    </a:ext>
                  </a:extLst>
                </a:gridCol>
                <a:gridCol w="576072">
                  <a:extLst>
                    <a:ext uri="{9D8B030D-6E8A-4147-A177-3AD203B41FA5}">
                      <a16:colId xmlns:a16="http://schemas.microsoft.com/office/drawing/2014/main" val="2168528963"/>
                    </a:ext>
                  </a:extLst>
                </a:gridCol>
                <a:gridCol w="576072">
                  <a:extLst>
                    <a:ext uri="{9D8B030D-6E8A-4147-A177-3AD203B41FA5}">
                      <a16:colId xmlns:a16="http://schemas.microsoft.com/office/drawing/2014/main" val="315256601"/>
                    </a:ext>
                  </a:extLst>
                </a:gridCol>
                <a:gridCol w="576072">
                  <a:extLst>
                    <a:ext uri="{9D8B030D-6E8A-4147-A177-3AD203B41FA5}">
                      <a16:colId xmlns:a16="http://schemas.microsoft.com/office/drawing/2014/main" val="239756022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513224568"/>
                  </a:ext>
                </a:extLst>
              </a:tr>
              <a:tr h="370840">
                <a:tc>
                  <a:txBody>
                    <a:bodyPr/>
                    <a:lstStyle/>
                    <a:p>
                      <a:r>
                        <a:rPr lang="en-US" sz="1000"/>
                        <a:t>phlyinsurance</a:t>
                      </a:r>
                    </a:p>
                  </a:txBody>
                  <a:tcPr/>
                </a:tc>
                <a:tc>
                  <a:txBody>
                    <a:bodyPr/>
                    <a:lstStyle/>
                    <a:p>
                      <a:r>
                        <a:rPr lang="en-US" sz="1000"/>
                        <a:t>3883</a:t>
                      </a:r>
                    </a:p>
                  </a:txBody>
                  <a:tcPr/>
                </a:tc>
                <a:tc>
                  <a:txBody>
                    <a:bodyPr/>
                    <a:lstStyle/>
                    <a:p>
                      <a:r>
                        <a:rPr lang="en-US" sz="1000"/>
                        <a:t>17</a:t>
                      </a:r>
                    </a:p>
                  </a:txBody>
                  <a:tcPr/>
                </a:tc>
                <a:tc>
                  <a:txBody>
                    <a:bodyPr/>
                    <a:lstStyle/>
                    <a:p>
                      <a:r>
                        <a:rPr lang="en-US" sz="1000"/>
                        <a:t>12</a:t>
                      </a:r>
                    </a:p>
                  </a:txBody>
                  <a:tcPr/>
                </a:tc>
                <a:tc>
                  <a:txBody>
                    <a:bodyPr/>
                    <a:lstStyle/>
                    <a:p>
                      <a:r>
                        <a:rPr lang="en-US" sz="1000"/>
                        <a:t>4</a:t>
                      </a:r>
                    </a:p>
                  </a:txBody>
                  <a:tcPr/>
                </a:tc>
                <a:tc>
                  <a:txBody>
                    <a:bodyPr/>
                    <a:lstStyle/>
                    <a:p>
                      <a:r>
                        <a:rPr lang="en-US" sz="1000"/>
                        <a:t>0</a:t>
                      </a:r>
                    </a:p>
                  </a:txBody>
                  <a:tcPr/>
                </a:tc>
                <a:tc>
                  <a:txBody>
                    <a:bodyPr/>
                    <a:lstStyle/>
                    <a:p>
                      <a:r>
                        <a:rPr lang="en-US" sz="1000"/>
                        <a:t>3</a:t>
                      </a:r>
                    </a:p>
                  </a:txBody>
                  <a:tcPr/>
                </a:tc>
                <a:tc>
                  <a:txBody>
                    <a:bodyPr/>
                    <a:lstStyle/>
                    <a:p>
                      <a:r>
                        <a:rPr lang="en-US" sz="1000"/>
                        <a:t>19</a:t>
                      </a:r>
                    </a:p>
                  </a:txBody>
                  <a:tcPr/>
                </a:tc>
                <a:tc>
                  <a:txBody>
                    <a:bodyPr/>
                    <a:lstStyle/>
                    <a:p>
                      <a:r>
                        <a:rPr lang="en-US" sz="1000"/>
                        <a:t>675</a:t>
                      </a:r>
                    </a:p>
                  </a:txBody>
                  <a:tcPr/>
                </a:tc>
                <a:tc>
                  <a:txBody>
                    <a:bodyPr/>
                    <a:lstStyle/>
                    <a:p>
                      <a:r>
                        <a:rPr lang="en-US" sz="1000"/>
                        <a:t>7</a:t>
                      </a:r>
                    </a:p>
                  </a:txBody>
                  <a:tcPr/>
                </a:tc>
                <a:tc>
                  <a:txBody>
                    <a:bodyPr/>
                    <a:lstStyle/>
                    <a:p>
                      <a:r>
                        <a:rPr lang="en-US" sz="1000"/>
                        <a:t>0.9266 %</a:t>
                      </a:r>
                    </a:p>
                  </a:txBody>
                  <a:tcPr/>
                </a:tc>
                <a:extLst>
                  <a:ext uri="{0D108BD9-81ED-4DB2-BD59-A6C34878D82A}">
                    <a16:rowId xmlns:a16="http://schemas.microsoft.com/office/drawing/2014/main" val="1495359970"/>
                  </a:ext>
                </a:extLst>
              </a:tr>
            </a:tbl>
          </a:graphicData>
        </a:graphic>
      </p:graphicFrame>
      <p:sp>
        <p:nvSpPr>
          <p:cNvPr id="4" name="Text Placeholder 3">
            <a:extLst>
              <a:ext uri="{FF2B5EF4-FFF2-40B4-BE49-F238E27FC236}">
                <a16:creationId xmlns:a16="http://schemas.microsoft.com/office/drawing/2014/main" id="{4FC9DB3D-8B73-491D-A710-BFD3847FA015}"/>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1535345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4966B-162E-45C1-83C5-0C94B8F5FBDA}"/>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CC319C3F-62C3-414C-AD52-2B966B848DFE}"/>
              </a:ext>
            </a:extLst>
          </p:cNvPr>
          <p:cNvGraphicFramePr>
            <a:graphicFrameLocks noGrp="1"/>
          </p:cNvGraphicFramePr>
          <p:nvPr>
            <p:ph type="chart" sz="quarter" idx="13"/>
            <p:extLst>
              <p:ext uri="{D42A27DB-BD31-4B8C-83A1-F6EECF244321}">
                <p14:modId xmlns:p14="http://schemas.microsoft.com/office/powerpoint/2010/main" val="177884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BD182C-CB06-47A7-A9CC-AFC19CD864A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47AC008-3663-43A0-BA92-EF6F4DE528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47128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D0C1A-4CAC-406C-AB89-71F792218543}"/>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30F4BED1-48B5-4C12-A64D-84F72036C0BC}"/>
              </a:ext>
            </a:extLst>
          </p:cNvPr>
          <p:cNvGraphicFramePr>
            <a:graphicFrameLocks noGrp="1"/>
          </p:cNvGraphicFramePr>
          <p:nvPr>
            <p:ph type="chart" sz="quarter" idx="13"/>
            <p:extLst>
              <p:ext uri="{D42A27DB-BD31-4B8C-83A1-F6EECF244321}">
                <p14:modId xmlns:p14="http://schemas.microsoft.com/office/powerpoint/2010/main" val="1082154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8AA5CB-369C-4FBB-8C2C-D1609F8D487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75EC690-043A-436C-9837-E133863176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83062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3BE0D-E1F4-40ED-8052-B96C1CA76417}"/>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935A1E55-E76D-448E-A3C5-46C6D25093E3}"/>
              </a:ext>
            </a:extLst>
          </p:cNvPr>
          <p:cNvGraphicFramePr>
            <a:graphicFrameLocks noGrp="1"/>
          </p:cNvGraphicFramePr>
          <p:nvPr>
            <p:ph type="chart" sz="quarter" idx="13"/>
            <p:extLst>
              <p:ext uri="{D42A27DB-BD31-4B8C-83A1-F6EECF244321}">
                <p14:modId xmlns:p14="http://schemas.microsoft.com/office/powerpoint/2010/main" val="29437564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E193F4-68E7-4C49-BF42-0C5B7E4176E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0C80977-C506-4E35-BD5E-5E3B1FAB97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01806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7FFCB-1A07-45FF-BA1D-6AB40B45904D}"/>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2DB1FD7A-B6FF-4F26-BB1E-C736DAC325B3}"/>
              </a:ext>
            </a:extLst>
          </p:cNvPr>
          <p:cNvGraphicFramePr>
            <a:graphicFrameLocks noGrp="1"/>
          </p:cNvGraphicFramePr>
          <p:nvPr>
            <p:ph type="chart" sz="quarter" idx="13"/>
            <p:extLst>
              <p:ext uri="{D42A27DB-BD31-4B8C-83A1-F6EECF244321}">
                <p14:modId xmlns:p14="http://schemas.microsoft.com/office/powerpoint/2010/main" val="1936714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9FC2F9-C098-4D72-9553-CD178A3AD91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3B9F267-D291-4E4F-A40A-09DF0D1F91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09136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1A6F5-9B21-424F-8C21-C4602F723447}"/>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3B94AF3C-7D09-4C12-921C-DDB536B7DD48}"/>
              </a:ext>
            </a:extLst>
          </p:cNvPr>
          <p:cNvGraphicFramePr>
            <a:graphicFrameLocks noGrp="1"/>
          </p:cNvGraphicFramePr>
          <p:nvPr>
            <p:ph type="tbl" sz="quarter" idx="13"/>
            <p:extLst>
              <p:ext uri="{D42A27DB-BD31-4B8C-83A1-F6EECF244321}">
                <p14:modId xmlns:p14="http://schemas.microsoft.com/office/powerpoint/2010/main" val="118958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56114739"/>
                    </a:ext>
                  </a:extLst>
                </a:gridCol>
                <a:gridCol w="987552">
                  <a:extLst>
                    <a:ext uri="{9D8B030D-6E8A-4147-A177-3AD203B41FA5}">
                      <a16:colId xmlns:a16="http://schemas.microsoft.com/office/drawing/2014/main" val="1979386938"/>
                    </a:ext>
                  </a:extLst>
                </a:gridCol>
                <a:gridCol w="987552">
                  <a:extLst>
                    <a:ext uri="{9D8B030D-6E8A-4147-A177-3AD203B41FA5}">
                      <a16:colId xmlns:a16="http://schemas.microsoft.com/office/drawing/2014/main" val="2269287598"/>
                    </a:ext>
                  </a:extLst>
                </a:gridCol>
                <a:gridCol w="987552">
                  <a:extLst>
                    <a:ext uri="{9D8B030D-6E8A-4147-A177-3AD203B41FA5}">
                      <a16:colId xmlns:a16="http://schemas.microsoft.com/office/drawing/2014/main" val="2683756255"/>
                    </a:ext>
                  </a:extLst>
                </a:gridCol>
                <a:gridCol w="987552">
                  <a:extLst>
                    <a:ext uri="{9D8B030D-6E8A-4147-A177-3AD203B41FA5}">
                      <a16:colId xmlns:a16="http://schemas.microsoft.com/office/drawing/2014/main" val="3470270030"/>
                    </a:ext>
                  </a:extLst>
                </a:gridCol>
                <a:gridCol w="987552">
                  <a:extLst>
                    <a:ext uri="{9D8B030D-6E8A-4147-A177-3AD203B41FA5}">
                      <a16:colId xmlns:a16="http://schemas.microsoft.com/office/drawing/2014/main" val="3692596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08516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- 2025-02-19 13:52:44</a:t>
                      </a:r>
                      <a:r>
                        <a:rPr kumimoji="0" lang="en-US" sz="1000" b="0" i="0" u="none" strike="noStrike" kern="1200" cap="none" spc="0" normalizeH="0" baseline="0" noProof="0">
                          <a:ln>
                            <a:noFill/>
                          </a:ln>
                          <a:solidFill>
                            <a:prstClr val="black"/>
                          </a:solidFill>
                          <a:effectLst/>
                          <a:uLnTx/>
                          <a:uFillTx/>
                          <a:latin typeface="Calibri"/>
                          <a:ea typeface="+mn-ea"/>
                          <a:cs typeface="+mn-cs"/>
                        </a:rPr>
                        <a:t>
 We kicked off 2025 by bringing together more than 250 employees at our National Sales Meeting! 🎉
Employees from various departments and locations around the country gathered at the JW Marriott Grande Lakes in Orlando, FL. 🌴🏨 It was a great opportunity for #TEAMPHLY to connect with colleagues, talk about how we can best serve our agents and customers, and have some fun together.
A highlight of the event was our keynote speaker, former Philadelphia Eagle and NFL Pro Bowler Jon Dorenbos. He captivated the audience with his inspiring story, motivating message, and amazing magic - leaving us all energized to tackle the year ahead! ✨
insurancecareers.movement #InsuranceCareersMonth #ICM2025 #insurancecareers #financialservices #salesmeeting #workhardplayhard #professionaldevelopment #networking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03/01/2025 19:14:19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164770951"/>
                  </a:ext>
                </a:extLst>
              </a:tr>
            </a:tbl>
          </a:graphicData>
        </a:graphic>
      </p:graphicFrame>
      <p:sp>
        <p:nvSpPr>
          <p:cNvPr id="4" name="Text Placeholder 3">
            <a:extLst>
              <a:ext uri="{FF2B5EF4-FFF2-40B4-BE49-F238E27FC236}">
                <a16:creationId xmlns:a16="http://schemas.microsoft.com/office/drawing/2014/main" id="{9A9C60CF-0177-488A-8140-D4CCCE7BC084}"/>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511346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BF17B-2EF0-488A-921A-D6600171387D}"/>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2CA20E93-CB07-419A-BA20-78926AA668F2}"/>
              </a:ext>
            </a:extLst>
          </p:cNvPr>
          <p:cNvGraphicFramePr>
            <a:graphicFrameLocks noGrp="1"/>
          </p:cNvGraphicFramePr>
          <p:nvPr>
            <p:ph type="tbl" sz="quarter" idx="13"/>
            <p:extLst>
              <p:ext uri="{D42A27DB-BD31-4B8C-83A1-F6EECF244321}">
                <p14:modId xmlns:p14="http://schemas.microsoft.com/office/powerpoint/2010/main" val="3825882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64980210"/>
                    </a:ext>
                  </a:extLst>
                </a:gridCol>
                <a:gridCol w="987552">
                  <a:extLst>
                    <a:ext uri="{9D8B030D-6E8A-4147-A177-3AD203B41FA5}">
                      <a16:colId xmlns:a16="http://schemas.microsoft.com/office/drawing/2014/main" val="1079015582"/>
                    </a:ext>
                  </a:extLst>
                </a:gridCol>
                <a:gridCol w="987552">
                  <a:extLst>
                    <a:ext uri="{9D8B030D-6E8A-4147-A177-3AD203B41FA5}">
                      <a16:colId xmlns:a16="http://schemas.microsoft.com/office/drawing/2014/main" val="2023122894"/>
                    </a:ext>
                  </a:extLst>
                </a:gridCol>
                <a:gridCol w="987552">
                  <a:extLst>
                    <a:ext uri="{9D8B030D-6E8A-4147-A177-3AD203B41FA5}">
                      <a16:colId xmlns:a16="http://schemas.microsoft.com/office/drawing/2014/main" val="3634166492"/>
                    </a:ext>
                  </a:extLst>
                </a:gridCol>
                <a:gridCol w="987552">
                  <a:extLst>
                    <a:ext uri="{9D8B030D-6E8A-4147-A177-3AD203B41FA5}">
                      <a16:colId xmlns:a16="http://schemas.microsoft.com/office/drawing/2014/main" val="4256794807"/>
                    </a:ext>
                  </a:extLst>
                </a:gridCol>
                <a:gridCol w="987552">
                  <a:extLst>
                    <a:ext uri="{9D8B030D-6E8A-4147-A177-3AD203B41FA5}">
                      <a16:colId xmlns:a16="http://schemas.microsoft.com/office/drawing/2014/main" val="1540171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49182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- 2025-02-07 14:58:21</a:t>
                      </a:r>
                      <a:r>
                        <a:rPr kumimoji="0" lang="en-US" sz="1000" b="0" i="0" u="none" strike="noStrike" kern="1200" cap="none" spc="0" normalizeH="0" baseline="0" noProof="0">
                          <a:ln>
                            <a:noFill/>
                          </a:ln>
                          <a:solidFill>
                            <a:prstClr val="black"/>
                          </a:solidFill>
                          <a:effectLst/>
                          <a:uLnTx/>
                          <a:uFillTx/>
                          <a:latin typeface="Calibri"/>
                          <a:ea typeface="+mn-ea"/>
                          <a:cs typeface="+mn-cs"/>
                        </a:rPr>
                        <a:t>
 The countdown to the big game is on, and #TEAMPHLY is ALL IN! 🦅💚 We’re excited to cheer on our partners the philadelphiaeagles this Sunday!
To get game-day ready, Home Office employees threw a tailgate party, repping green gear and enjoying tailgate favorites from cheesesteaks to Philly pretzels.
Let’s go Eagles! 🏈 #FlyEaglesFly tmna_services 
#TEAMPHLY #SuperbowlLIX #tailgateparty #philadelphiaeagles #nflredzone #eaglesnation #nflfootball #nflsundays #nflgame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02/24/2025 01:12:53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82531873"/>
                  </a:ext>
                </a:extLst>
              </a:tr>
            </a:tbl>
          </a:graphicData>
        </a:graphic>
      </p:graphicFrame>
      <p:sp>
        <p:nvSpPr>
          <p:cNvPr id="4" name="Text Placeholder 3">
            <a:extLst>
              <a:ext uri="{FF2B5EF4-FFF2-40B4-BE49-F238E27FC236}">
                <a16:creationId xmlns:a16="http://schemas.microsoft.com/office/drawing/2014/main" id="{4AA26F32-6708-4EE6-8EE0-006D762E3659}"/>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0781283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1625F-7D78-4B5D-AD1D-ED9AA4B7C62D}"/>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EE394938-76C0-46F5-855C-332D4177F521}"/>
              </a:ext>
            </a:extLst>
          </p:cNvPr>
          <p:cNvGraphicFramePr>
            <a:graphicFrameLocks noGrp="1"/>
          </p:cNvGraphicFramePr>
          <p:nvPr>
            <p:ph type="tbl" sz="quarter" idx="13"/>
            <p:extLst>
              <p:ext uri="{D42A27DB-BD31-4B8C-83A1-F6EECF244321}">
                <p14:modId xmlns:p14="http://schemas.microsoft.com/office/powerpoint/2010/main" val="2147173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00126500"/>
                    </a:ext>
                  </a:extLst>
                </a:gridCol>
                <a:gridCol w="987552">
                  <a:extLst>
                    <a:ext uri="{9D8B030D-6E8A-4147-A177-3AD203B41FA5}">
                      <a16:colId xmlns:a16="http://schemas.microsoft.com/office/drawing/2014/main" val="872002965"/>
                    </a:ext>
                  </a:extLst>
                </a:gridCol>
                <a:gridCol w="987552">
                  <a:extLst>
                    <a:ext uri="{9D8B030D-6E8A-4147-A177-3AD203B41FA5}">
                      <a16:colId xmlns:a16="http://schemas.microsoft.com/office/drawing/2014/main" val="3555147149"/>
                    </a:ext>
                  </a:extLst>
                </a:gridCol>
                <a:gridCol w="987552">
                  <a:extLst>
                    <a:ext uri="{9D8B030D-6E8A-4147-A177-3AD203B41FA5}">
                      <a16:colId xmlns:a16="http://schemas.microsoft.com/office/drawing/2014/main" val="1944919559"/>
                    </a:ext>
                  </a:extLst>
                </a:gridCol>
                <a:gridCol w="987552">
                  <a:extLst>
                    <a:ext uri="{9D8B030D-6E8A-4147-A177-3AD203B41FA5}">
                      <a16:colId xmlns:a16="http://schemas.microsoft.com/office/drawing/2014/main" val="1116186159"/>
                    </a:ext>
                  </a:extLst>
                </a:gridCol>
                <a:gridCol w="987552">
                  <a:extLst>
                    <a:ext uri="{9D8B030D-6E8A-4147-A177-3AD203B41FA5}">
                      <a16:colId xmlns:a16="http://schemas.microsoft.com/office/drawing/2014/main" val="1842651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69951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- 2025-02-06 15:12:35</a:t>
                      </a:r>
                      <a:r>
                        <a:rPr kumimoji="0" lang="en-US" sz="1000" b="0" i="0" u="none" strike="noStrike" kern="1200" cap="none" spc="0" normalizeH="0" baseline="0" noProof="0">
                          <a:ln>
                            <a:noFill/>
                          </a:ln>
                          <a:solidFill>
                            <a:prstClr val="black"/>
                          </a:solidFill>
                          <a:effectLst/>
                          <a:uLnTx/>
                          <a:uFillTx/>
                          <a:latin typeface="Calibri"/>
                          <a:ea typeface="+mn-ea"/>
                          <a:cs typeface="+mn-cs"/>
                        </a:rPr>
                        <a:t>
 #TEAMPHLY made a splash at Citizens Bank Park for the specialolympicspennsylvania (SOPA) Polar Plunge! 🥶💦
We took the plunge into icy waters to raise funds for SOPA athletes. This fundraiser helps provide 15,000 athletes across PA with free, year-round sports, health, and leadership programs. 🌟🏅
#PhillyPlunge #specialolympics #inclusionrevolution #choosetoinclude #morethansports #abilitynotdisability #insurancecareers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02/24/2025 01:12:53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82452159"/>
                  </a:ext>
                </a:extLst>
              </a:tr>
            </a:tbl>
          </a:graphicData>
        </a:graphic>
      </p:graphicFrame>
      <p:sp>
        <p:nvSpPr>
          <p:cNvPr id="4" name="Text Placeholder 3">
            <a:extLst>
              <a:ext uri="{FF2B5EF4-FFF2-40B4-BE49-F238E27FC236}">
                <a16:creationId xmlns:a16="http://schemas.microsoft.com/office/drawing/2014/main" id="{0FDBB2AD-19BC-48CD-8294-BCE75B5960A4}"/>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447069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4AA82-EEAE-493E-80A8-70FD378E6EA3}"/>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81CA0F3B-5670-4A7C-8260-3D18265F1C7A}"/>
              </a:ext>
            </a:extLst>
          </p:cNvPr>
          <p:cNvGraphicFramePr>
            <a:graphicFrameLocks noGrp="1"/>
          </p:cNvGraphicFramePr>
          <p:nvPr>
            <p:ph type="tbl" sz="quarter" idx="13"/>
            <p:extLst>
              <p:ext uri="{D42A27DB-BD31-4B8C-83A1-F6EECF244321}">
                <p14:modId xmlns:p14="http://schemas.microsoft.com/office/powerpoint/2010/main" val="3514788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75931893"/>
                    </a:ext>
                  </a:extLst>
                </a:gridCol>
                <a:gridCol w="987552">
                  <a:extLst>
                    <a:ext uri="{9D8B030D-6E8A-4147-A177-3AD203B41FA5}">
                      <a16:colId xmlns:a16="http://schemas.microsoft.com/office/drawing/2014/main" val="207238408"/>
                    </a:ext>
                  </a:extLst>
                </a:gridCol>
                <a:gridCol w="987552">
                  <a:extLst>
                    <a:ext uri="{9D8B030D-6E8A-4147-A177-3AD203B41FA5}">
                      <a16:colId xmlns:a16="http://schemas.microsoft.com/office/drawing/2014/main" val="239902778"/>
                    </a:ext>
                  </a:extLst>
                </a:gridCol>
                <a:gridCol w="987552">
                  <a:extLst>
                    <a:ext uri="{9D8B030D-6E8A-4147-A177-3AD203B41FA5}">
                      <a16:colId xmlns:a16="http://schemas.microsoft.com/office/drawing/2014/main" val="278681309"/>
                    </a:ext>
                  </a:extLst>
                </a:gridCol>
                <a:gridCol w="987552">
                  <a:extLst>
                    <a:ext uri="{9D8B030D-6E8A-4147-A177-3AD203B41FA5}">
                      <a16:colId xmlns:a16="http://schemas.microsoft.com/office/drawing/2014/main" val="2988354776"/>
                    </a:ext>
                  </a:extLst>
                </a:gridCol>
                <a:gridCol w="987552">
                  <a:extLst>
                    <a:ext uri="{9D8B030D-6E8A-4147-A177-3AD203B41FA5}">
                      <a16:colId xmlns:a16="http://schemas.microsoft.com/office/drawing/2014/main" val="3525944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56444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- 2025-02-20 14:53:34</a:t>
                      </a:r>
                      <a:r>
                        <a:rPr kumimoji="0" lang="en-US" sz="1000" b="0" i="0" u="none" strike="noStrike" kern="1200" cap="none" spc="0" normalizeH="0" baseline="0" noProof="0">
                          <a:ln>
                            <a:noFill/>
                          </a:ln>
                          <a:solidFill>
                            <a:prstClr val="black"/>
                          </a:solidFill>
                          <a:effectLst/>
                          <a:uLnTx/>
                          <a:uFillTx/>
                          <a:latin typeface="Calibri"/>
                          <a:ea typeface="+mn-ea"/>
                          <a:cs typeface="+mn-cs"/>
                        </a:rPr>
                        <a:t>
 #TEAMPHLY had the opportunity to join the PHLY Black and African-American Employee Resource Group (BAAERG) for an inspiring guest speaker event featuring Chris Thibodeaux, author of Get Your Career In Shape! 📖
Chris delivered an engaging and thought-provoking conversation on what it takes to achieve success in the workplace, tackle challenges head-on, and navigate career blind spots like a pro. 💡 
His insights left us feeling motivated and ready to take our careers to the next level! 💼
#BlackHistoryMonth #InsuranceCareersMonth #ICM2025 #careerinspiration #professionaldevelopment #careergrowth #insurance #empowerment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03/06/2025 01:14:23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017421174"/>
                  </a:ext>
                </a:extLst>
              </a:tr>
            </a:tbl>
          </a:graphicData>
        </a:graphic>
      </p:graphicFrame>
      <p:sp>
        <p:nvSpPr>
          <p:cNvPr id="4" name="Text Placeholder 3">
            <a:extLst>
              <a:ext uri="{FF2B5EF4-FFF2-40B4-BE49-F238E27FC236}">
                <a16:creationId xmlns:a16="http://schemas.microsoft.com/office/drawing/2014/main" id="{A36AE498-7C76-461E-9F16-A097C730C7CB}"/>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9110137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283D7-ABDB-499D-96FC-5E87BA36169D}"/>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5A8C469B-110E-4F9F-936D-23DBBBA43D38}"/>
              </a:ext>
            </a:extLst>
          </p:cNvPr>
          <p:cNvGraphicFramePr>
            <a:graphicFrameLocks noGrp="1"/>
          </p:cNvGraphicFramePr>
          <p:nvPr>
            <p:ph type="tbl" sz="quarter" idx="13"/>
            <p:extLst>
              <p:ext uri="{D42A27DB-BD31-4B8C-83A1-F6EECF244321}">
                <p14:modId xmlns:p14="http://schemas.microsoft.com/office/powerpoint/2010/main" val="2913048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30698537"/>
                    </a:ext>
                  </a:extLst>
                </a:gridCol>
                <a:gridCol w="987552">
                  <a:extLst>
                    <a:ext uri="{9D8B030D-6E8A-4147-A177-3AD203B41FA5}">
                      <a16:colId xmlns:a16="http://schemas.microsoft.com/office/drawing/2014/main" val="3295869470"/>
                    </a:ext>
                  </a:extLst>
                </a:gridCol>
                <a:gridCol w="987552">
                  <a:extLst>
                    <a:ext uri="{9D8B030D-6E8A-4147-A177-3AD203B41FA5}">
                      <a16:colId xmlns:a16="http://schemas.microsoft.com/office/drawing/2014/main" val="2423112885"/>
                    </a:ext>
                  </a:extLst>
                </a:gridCol>
                <a:gridCol w="987552">
                  <a:extLst>
                    <a:ext uri="{9D8B030D-6E8A-4147-A177-3AD203B41FA5}">
                      <a16:colId xmlns:a16="http://schemas.microsoft.com/office/drawing/2014/main" val="2029116830"/>
                    </a:ext>
                  </a:extLst>
                </a:gridCol>
                <a:gridCol w="987552">
                  <a:extLst>
                    <a:ext uri="{9D8B030D-6E8A-4147-A177-3AD203B41FA5}">
                      <a16:colId xmlns:a16="http://schemas.microsoft.com/office/drawing/2014/main" val="1647327115"/>
                    </a:ext>
                  </a:extLst>
                </a:gridCol>
                <a:gridCol w="987552">
                  <a:extLst>
                    <a:ext uri="{9D8B030D-6E8A-4147-A177-3AD203B41FA5}">
                      <a16:colId xmlns:a16="http://schemas.microsoft.com/office/drawing/2014/main" val="2198965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76725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- 2025-02-27 14:21:22</a:t>
                      </a:r>
                      <a:r>
                        <a:rPr kumimoji="0" lang="en-US" sz="1000" b="0" i="0" u="none" strike="noStrike" kern="1200" cap="none" spc="0" normalizeH="0" baseline="0" noProof="0">
                          <a:ln>
                            <a:noFill/>
                          </a:ln>
                          <a:solidFill>
                            <a:prstClr val="black"/>
                          </a:solidFill>
                          <a:effectLst/>
                          <a:uLnTx/>
                          <a:uFillTx/>
                          <a:latin typeface="Calibri"/>
                          <a:ea typeface="+mn-ea"/>
                          <a:cs typeface="+mn-cs"/>
                        </a:rPr>
                        <a:t>
 PHLY is dedicated to employee health &amp; wellness, and we offer a variety of initiatives to support #TEAMPHLY throughout the year. 💪 
In partnership with the redcrossphilly, our Home Office employees participated in a training session where they learned about the importance of heart health and practiced Hands-Only CPR. 💓🩺
#insurancecareersmonth #hearthealthmonth #americanredcross #cprtraining #handsonlycpr #cprsaveslives #lifesaving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03/09/2025 14:14:22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47922692"/>
                  </a:ext>
                </a:extLst>
              </a:tr>
            </a:tbl>
          </a:graphicData>
        </a:graphic>
      </p:graphicFrame>
      <p:sp>
        <p:nvSpPr>
          <p:cNvPr id="4" name="Text Placeholder 3">
            <a:extLst>
              <a:ext uri="{FF2B5EF4-FFF2-40B4-BE49-F238E27FC236}">
                <a16:creationId xmlns:a16="http://schemas.microsoft.com/office/drawing/2014/main" id="{C43DC7AA-A69F-4A0D-8189-84F8ED5DDD0F}"/>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0757805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BF51F-141B-499B-8F82-ED89BE6300F6}"/>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34028D04-5858-46D9-835A-AEFC31C46BBC}"/>
              </a:ext>
            </a:extLst>
          </p:cNvPr>
          <p:cNvGraphicFramePr>
            <a:graphicFrameLocks noGrp="1"/>
          </p:cNvGraphicFramePr>
          <p:nvPr>
            <p:ph type="tbl" sz="quarter" idx="13"/>
            <p:extLst>
              <p:ext uri="{D42A27DB-BD31-4B8C-83A1-F6EECF244321}">
                <p14:modId xmlns:p14="http://schemas.microsoft.com/office/powerpoint/2010/main" val="1884133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048752224"/>
                    </a:ext>
                  </a:extLst>
                </a:gridCol>
                <a:gridCol w="905256">
                  <a:extLst>
                    <a:ext uri="{9D8B030D-6E8A-4147-A177-3AD203B41FA5}">
                      <a16:colId xmlns:a16="http://schemas.microsoft.com/office/drawing/2014/main" val="1374378818"/>
                    </a:ext>
                  </a:extLst>
                </a:gridCol>
                <a:gridCol w="411480">
                  <a:extLst>
                    <a:ext uri="{9D8B030D-6E8A-4147-A177-3AD203B41FA5}">
                      <a16:colId xmlns:a16="http://schemas.microsoft.com/office/drawing/2014/main" val="917003772"/>
                    </a:ext>
                  </a:extLst>
                </a:gridCol>
                <a:gridCol w="905256">
                  <a:extLst>
                    <a:ext uri="{9D8B030D-6E8A-4147-A177-3AD203B41FA5}">
                      <a16:colId xmlns:a16="http://schemas.microsoft.com/office/drawing/2014/main" val="1882858378"/>
                    </a:ext>
                  </a:extLst>
                </a:gridCol>
                <a:gridCol w="905256">
                  <a:extLst>
                    <a:ext uri="{9D8B030D-6E8A-4147-A177-3AD203B41FA5}">
                      <a16:colId xmlns:a16="http://schemas.microsoft.com/office/drawing/2014/main" val="3572373993"/>
                    </a:ext>
                  </a:extLst>
                </a:gridCol>
                <a:gridCol w="905256">
                  <a:extLst>
                    <a:ext uri="{9D8B030D-6E8A-4147-A177-3AD203B41FA5}">
                      <a16:colId xmlns:a16="http://schemas.microsoft.com/office/drawing/2014/main" val="1246043442"/>
                    </a:ext>
                  </a:extLst>
                </a:gridCol>
                <a:gridCol w="905256">
                  <a:extLst>
                    <a:ext uri="{9D8B030D-6E8A-4147-A177-3AD203B41FA5}">
                      <a16:colId xmlns:a16="http://schemas.microsoft.com/office/drawing/2014/main" val="1031448254"/>
                    </a:ext>
                  </a:extLst>
                </a:gridCol>
                <a:gridCol w="905256">
                  <a:extLst>
                    <a:ext uri="{9D8B030D-6E8A-4147-A177-3AD203B41FA5}">
                      <a16:colId xmlns:a16="http://schemas.microsoft.com/office/drawing/2014/main" val="3710437092"/>
                    </a:ext>
                  </a:extLst>
                </a:gridCol>
                <a:gridCol w="905256">
                  <a:extLst>
                    <a:ext uri="{9D8B030D-6E8A-4147-A177-3AD203B41FA5}">
                      <a16:colId xmlns:a16="http://schemas.microsoft.com/office/drawing/2014/main" val="1334169630"/>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749708662"/>
                  </a:ext>
                </a:extLst>
              </a:tr>
              <a:tr h="370840">
                <a:tc>
                  <a:txBody>
                    <a:bodyPr/>
                    <a:lstStyle/>
                    <a:p>
                      <a:r>
                        <a:rPr lang="en-US" sz="1000"/>
                        <a:t>13</a:t>
                      </a:r>
                    </a:p>
                  </a:txBody>
                  <a:tcPr/>
                </a:tc>
                <a:tc>
                  <a:txBody>
                    <a:bodyPr/>
                    <a:lstStyle/>
                    <a:p>
                      <a:r>
                        <a:rPr lang="en-US" sz="1000"/>
                        <a:t>0.6983 %</a:t>
                      </a:r>
                    </a:p>
                  </a:txBody>
                  <a:tcPr/>
                </a:tc>
                <a:tc>
                  <a:txBody>
                    <a:bodyPr/>
                    <a:lstStyle/>
                    <a:p>
                      <a:r>
                        <a:rPr lang="en-US" sz="1000"/>
                        <a:t>0.15</a:t>
                      </a:r>
                    </a:p>
                  </a:txBody>
                  <a:tcPr/>
                </a:tc>
                <a:tc>
                  <a:txBody>
                    <a:bodyPr/>
                    <a:lstStyle/>
                    <a:p>
                      <a:r>
                        <a:rPr lang="en-US" sz="1000"/>
                        <a:t>144.23</a:t>
                      </a:r>
                    </a:p>
                  </a:txBody>
                  <a:tcPr/>
                </a:tc>
                <a:tc>
                  <a:txBody>
                    <a:bodyPr/>
                    <a:lstStyle/>
                    <a:p>
                      <a:r>
                        <a:rPr lang="en-US" sz="1000"/>
                        <a:t>141.62</a:t>
                      </a:r>
                    </a:p>
                  </a:txBody>
                  <a:tcPr/>
                </a:tc>
                <a:tc>
                  <a:txBody>
                    <a:bodyPr/>
                    <a:lstStyle/>
                    <a:p>
                      <a:r>
                        <a:rPr lang="en-US" sz="1000"/>
                        <a:t>97.77</a:t>
                      </a:r>
                    </a:p>
                  </a:txBody>
                  <a:tcPr/>
                </a:tc>
                <a:tc>
                  <a:txBody>
                    <a:bodyPr/>
                    <a:lstStyle/>
                    <a:p>
                      <a:r>
                        <a:rPr lang="en-US" sz="1000"/>
                        <a:t>97.62</a:t>
                      </a:r>
                    </a:p>
                  </a:txBody>
                  <a:tcPr/>
                </a:tc>
                <a:tc>
                  <a:txBody>
                    <a:bodyPr/>
                    <a:lstStyle/>
                    <a:p>
                      <a:r>
                        <a:rPr lang="en-US" sz="1000"/>
                        <a:t>1875</a:t>
                      </a:r>
                    </a:p>
                  </a:txBody>
                  <a:tcPr/>
                </a:tc>
                <a:tc>
                  <a:txBody>
                    <a:bodyPr/>
                    <a:lstStyle/>
                    <a:p>
                      <a:r>
                        <a:rPr lang="en-US" sz="1000"/>
                        <a:t>1271</a:t>
                      </a:r>
                    </a:p>
                  </a:txBody>
                  <a:tcPr/>
                </a:tc>
                <a:extLst>
                  <a:ext uri="{0D108BD9-81ED-4DB2-BD59-A6C34878D82A}">
                    <a16:rowId xmlns:a16="http://schemas.microsoft.com/office/drawing/2014/main" val="3861249465"/>
                  </a:ext>
                </a:extLst>
              </a:tr>
            </a:tbl>
          </a:graphicData>
        </a:graphic>
      </p:graphicFrame>
      <p:sp>
        <p:nvSpPr>
          <p:cNvPr id="4" name="Text Placeholder 3">
            <a:extLst>
              <a:ext uri="{FF2B5EF4-FFF2-40B4-BE49-F238E27FC236}">
                <a16:creationId xmlns:a16="http://schemas.microsoft.com/office/drawing/2014/main" id="{7DA2833A-DA6B-4B3F-95BA-5EB4B4678AE9}"/>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4541079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AA446-BF6C-434E-B195-3EBA163313B5}"/>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6B3F76B0-5BDA-411A-9284-B8F14CF07E09}"/>
              </a:ext>
            </a:extLst>
          </p:cNvPr>
          <p:cNvGraphicFramePr>
            <a:graphicFrameLocks noGrp="1"/>
          </p:cNvGraphicFramePr>
          <p:nvPr>
            <p:ph type="tbl" sz="quarter" idx="13"/>
            <p:extLst>
              <p:ext uri="{D42A27DB-BD31-4B8C-83A1-F6EECF244321}">
                <p14:modId xmlns:p14="http://schemas.microsoft.com/office/powerpoint/2010/main" val="946540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85299801"/>
                    </a:ext>
                  </a:extLst>
                </a:gridCol>
                <a:gridCol w="1399032">
                  <a:extLst>
                    <a:ext uri="{9D8B030D-6E8A-4147-A177-3AD203B41FA5}">
                      <a16:colId xmlns:a16="http://schemas.microsoft.com/office/drawing/2014/main" val="2623430009"/>
                    </a:ext>
                  </a:extLst>
                </a:gridCol>
                <a:gridCol w="658368">
                  <a:extLst>
                    <a:ext uri="{9D8B030D-6E8A-4147-A177-3AD203B41FA5}">
                      <a16:colId xmlns:a16="http://schemas.microsoft.com/office/drawing/2014/main" val="2326312842"/>
                    </a:ext>
                  </a:extLst>
                </a:gridCol>
                <a:gridCol w="658368">
                  <a:extLst>
                    <a:ext uri="{9D8B030D-6E8A-4147-A177-3AD203B41FA5}">
                      <a16:colId xmlns:a16="http://schemas.microsoft.com/office/drawing/2014/main" val="3491888769"/>
                    </a:ext>
                  </a:extLst>
                </a:gridCol>
                <a:gridCol w="658368">
                  <a:extLst>
                    <a:ext uri="{9D8B030D-6E8A-4147-A177-3AD203B41FA5}">
                      <a16:colId xmlns:a16="http://schemas.microsoft.com/office/drawing/2014/main" val="1517738502"/>
                    </a:ext>
                  </a:extLst>
                </a:gridCol>
                <a:gridCol w="658368">
                  <a:extLst>
                    <a:ext uri="{9D8B030D-6E8A-4147-A177-3AD203B41FA5}">
                      <a16:colId xmlns:a16="http://schemas.microsoft.com/office/drawing/2014/main" val="2750063572"/>
                    </a:ext>
                  </a:extLst>
                </a:gridCol>
                <a:gridCol w="658368">
                  <a:extLst>
                    <a:ext uri="{9D8B030D-6E8A-4147-A177-3AD203B41FA5}">
                      <a16:colId xmlns:a16="http://schemas.microsoft.com/office/drawing/2014/main" val="3638686696"/>
                    </a:ext>
                  </a:extLst>
                </a:gridCol>
                <a:gridCol w="658368">
                  <a:extLst>
                    <a:ext uri="{9D8B030D-6E8A-4147-A177-3AD203B41FA5}">
                      <a16:colId xmlns:a16="http://schemas.microsoft.com/office/drawing/2014/main" val="4105185299"/>
                    </a:ext>
                  </a:extLst>
                </a:gridCol>
                <a:gridCol w="658368">
                  <a:extLst>
                    <a:ext uri="{9D8B030D-6E8A-4147-A177-3AD203B41FA5}">
                      <a16:colId xmlns:a16="http://schemas.microsoft.com/office/drawing/2014/main" val="1603335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817618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- 2025-02-26 10:58:23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https://quintly-eu-image-storage.s3.amazonaws.com/c303562b672a3318c686cfcc37b7e67a/41227b4aa1dd09e1d82bb5eaf924583f.jpg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1263259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- 2025-02-26 10:55:03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https://quintly-eu-image-storage.s3.amazonaws.com/c303562b672a3318c686cfcc37b7e67a/f3caaebe8fe8e4d9bacdee1f46ab7e9c.jpg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1513026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- 2025-02-21 16:22:52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https://quintly-eu-image-storage.s3.amazonaws.com/c303562b672a3318c686cfcc37b7e67a/61ac54077e7afa6370fa0e9493e192c2.jpg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744029688"/>
                  </a:ext>
                </a:extLst>
              </a:tr>
            </a:tbl>
          </a:graphicData>
        </a:graphic>
      </p:graphicFrame>
      <p:sp>
        <p:nvSpPr>
          <p:cNvPr id="4" name="Text Placeholder 3">
            <a:extLst>
              <a:ext uri="{FF2B5EF4-FFF2-40B4-BE49-F238E27FC236}">
                <a16:creationId xmlns:a16="http://schemas.microsoft.com/office/drawing/2014/main" id="{5993D271-A38B-4544-9F68-F6A832C81B8C}"/>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7934860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7062A-A462-4EB5-A3CD-18DD2379AF72}"/>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3411E7D7-D405-4C37-A191-1C242A57D0AB}"/>
              </a:ext>
            </a:extLst>
          </p:cNvPr>
          <p:cNvGraphicFramePr>
            <a:graphicFrameLocks noGrp="1"/>
          </p:cNvGraphicFramePr>
          <p:nvPr>
            <p:ph type="tbl" sz="quarter" idx="13"/>
            <p:extLst>
              <p:ext uri="{D42A27DB-BD31-4B8C-83A1-F6EECF244321}">
                <p14:modId xmlns:p14="http://schemas.microsoft.com/office/powerpoint/2010/main" val="3081589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49011747"/>
                    </a:ext>
                  </a:extLst>
                </a:gridCol>
                <a:gridCol w="1399032">
                  <a:extLst>
                    <a:ext uri="{9D8B030D-6E8A-4147-A177-3AD203B41FA5}">
                      <a16:colId xmlns:a16="http://schemas.microsoft.com/office/drawing/2014/main" val="3138833584"/>
                    </a:ext>
                  </a:extLst>
                </a:gridCol>
                <a:gridCol w="658368">
                  <a:extLst>
                    <a:ext uri="{9D8B030D-6E8A-4147-A177-3AD203B41FA5}">
                      <a16:colId xmlns:a16="http://schemas.microsoft.com/office/drawing/2014/main" val="573670597"/>
                    </a:ext>
                  </a:extLst>
                </a:gridCol>
                <a:gridCol w="658368">
                  <a:extLst>
                    <a:ext uri="{9D8B030D-6E8A-4147-A177-3AD203B41FA5}">
                      <a16:colId xmlns:a16="http://schemas.microsoft.com/office/drawing/2014/main" val="4272138164"/>
                    </a:ext>
                  </a:extLst>
                </a:gridCol>
                <a:gridCol w="658368">
                  <a:extLst>
                    <a:ext uri="{9D8B030D-6E8A-4147-A177-3AD203B41FA5}">
                      <a16:colId xmlns:a16="http://schemas.microsoft.com/office/drawing/2014/main" val="3926504059"/>
                    </a:ext>
                  </a:extLst>
                </a:gridCol>
                <a:gridCol w="658368">
                  <a:extLst>
                    <a:ext uri="{9D8B030D-6E8A-4147-A177-3AD203B41FA5}">
                      <a16:colId xmlns:a16="http://schemas.microsoft.com/office/drawing/2014/main" val="3370114104"/>
                    </a:ext>
                  </a:extLst>
                </a:gridCol>
                <a:gridCol w="658368">
                  <a:extLst>
                    <a:ext uri="{9D8B030D-6E8A-4147-A177-3AD203B41FA5}">
                      <a16:colId xmlns:a16="http://schemas.microsoft.com/office/drawing/2014/main" val="1648042919"/>
                    </a:ext>
                  </a:extLst>
                </a:gridCol>
                <a:gridCol w="658368">
                  <a:extLst>
                    <a:ext uri="{9D8B030D-6E8A-4147-A177-3AD203B41FA5}">
                      <a16:colId xmlns:a16="http://schemas.microsoft.com/office/drawing/2014/main" val="649598108"/>
                    </a:ext>
                  </a:extLst>
                </a:gridCol>
                <a:gridCol w="658368">
                  <a:extLst>
                    <a:ext uri="{9D8B030D-6E8A-4147-A177-3AD203B41FA5}">
                      <a16:colId xmlns:a16="http://schemas.microsoft.com/office/drawing/2014/main" val="2326865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949523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- 2025-02-20 15:10:19</a:t>
                      </a:r>
                      <a:r>
                        <a:rPr kumimoji="0" lang="en-US" sz="1000" b="0" i="0" u="none" strike="noStrike" kern="1200" cap="none" spc="0" normalizeH="0" baseline="0" noProof="0">
                          <a:ln>
                            <a:noFill/>
                          </a:ln>
                          <a:solidFill>
                            <a:prstClr val="black"/>
                          </a:solidFill>
                          <a:effectLst/>
                          <a:uLnTx/>
                          <a:uFillTx/>
                          <a:latin typeface="Calibri"/>
                          <a:ea typeface="+mn-ea"/>
                          <a:cs typeface="+mn-cs"/>
                        </a:rPr>
                        <a:t>
 PHLY NATIONAL SALES MEETING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https://quintly-eu-image-storage.s3.amazonaws.com/c303562b672a3318c686cfcc37b7e67a/8e1eec977e897fac3714f6ed8dfd973e.jpg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2080977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- 2025-02-20 15:02:48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https://quintly-eu-image-storage.s3.amazonaws.com/c303562b672a3318c686cfcc37b7e67a/f4a5b709f60bd4a259601ab78d769ad3.jpg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893010654"/>
                  </a:ext>
                </a:extLst>
              </a:tr>
            </a:tbl>
          </a:graphicData>
        </a:graphic>
      </p:graphicFrame>
      <p:sp>
        <p:nvSpPr>
          <p:cNvPr id="4" name="Text Placeholder 3">
            <a:extLst>
              <a:ext uri="{FF2B5EF4-FFF2-40B4-BE49-F238E27FC236}">
                <a16:creationId xmlns:a16="http://schemas.microsoft.com/office/drawing/2014/main" id="{F9F23DE0-F008-4323-9B7F-2651A1F99C1F}"/>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3894473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3514</Words>
  <Application>Microsoft Office PowerPoint</Application>
  <PresentationFormat>On-screen Show (4:3)</PresentationFormat>
  <Paragraphs>703</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6</vt:lpstr>
      <vt:lpstr>LinkedIn Posts Table | Philadelphia Insurance - 2 of 6</vt:lpstr>
      <vt:lpstr>LinkedIn Posts Table | Philadelphia Insurance - 3 of 6</vt:lpstr>
      <vt:lpstr>LinkedIn Posts Table | Philadelphia Insurance - 4 of 6</vt:lpstr>
      <vt:lpstr>LinkedIn Posts Table | Philadelphia Insurance - 5 of 6</vt:lpstr>
      <vt:lpstr>LinkedIn Posts Table | Philadelphia Insurance - 6 of 6</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2025-03-11T15:48:12Z</dcterms:created>
  <dcterms:modified xsi:type="dcterms:W3CDTF">2025-03-11T15:49:02Z</dcterms:modified>
</cp:coreProperties>
</file>