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7" r:id="rId40"/>
    <p:sldId id="299" r:id="rId41"/>
    <p:sldId id="300" r:id="rId42"/>
    <p:sldId id="301" r:id="rId43"/>
    <p:sldId id="302" r:id="rId44"/>
    <p:sldId id="303" r:id="rId45"/>
    <p:sldId id="304" r:id="rId46"/>
    <p:sldId id="306" r:id="rId47"/>
    <p:sldId id="307"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Sheet1!$B$2:$B$15</c:f>
              <c:numCache>
                <c:formatCode>General</c:formatCode>
                <c:ptCount val="14"/>
                <c:pt idx="0">
                  <c:v>7495</c:v>
                </c:pt>
                <c:pt idx="1">
                  <c:v>7508</c:v>
                </c:pt>
                <c:pt idx="2">
                  <c:v>7506</c:v>
                </c:pt>
                <c:pt idx="3">
                  <c:v>7538</c:v>
                </c:pt>
                <c:pt idx="4">
                  <c:v>7529</c:v>
                </c:pt>
                <c:pt idx="5">
                  <c:v>7541</c:v>
                </c:pt>
                <c:pt idx="6">
                  <c:v>7545</c:v>
                </c:pt>
                <c:pt idx="7">
                  <c:v>7550</c:v>
                </c:pt>
                <c:pt idx="8">
                  <c:v>7555</c:v>
                </c:pt>
                <c:pt idx="9">
                  <c:v>7565</c:v>
                </c:pt>
                <c:pt idx="10">
                  <c:v>7556</c:v>
                </c:pt>
                <c:pt idx="11">
                  <c:v>7566</c:v>
                </c:pt>
                <c:pt idx="12">
                  <c:v>7563</c:v>
                </c:pt>
                <c:pt idx="13">
                  <c:v>7559</c:v>
                </c:pt>
              </c:numCache>
            </c:numRef>
          </c:val>
          <c:smooth val="0"/>
          <c:extLst>
            <c:ext xmlns:c16="http://schemas.microsoft.com/office/drawing/2014/chart" uri="{C3380CC4-5D6E-409C-BE32-E72D297353CC}">
              <c16:uniqueId val="{00000000-8B0F-4A6D-839B-A8795BCC8E9E}"/>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Sheet1!$C$2:$C$15</c:f>
              <c:numCache>
                <c:formatCode>General</c:formatCode>
                <c:ptCount val="14"/>
                <c:pt idx="0">
                  <c:v>3934</c:v>
                </c:pt>
                <c:pt idx="1">
                  <c:v>3963</c:v>
                </c:pt>
                <c:pt idx="2">
                  <c:v>3955</c:v>
                </c:pt>
                <c:pt idx="3">
                  <c:v>3963</c:v>
                </c:pt>
                <c:pt idx="4">
                  <c:v>3992</c:v>
                </c:pt>
                <c:pt idx="5">
                  <c:v>4036</c:v>
                </c:pt>
                <c:pt idx="6">
                  <c:v>4035</c:v>
                </c:pt>
                <c:pt idx="7">
                  <c:v>4048</c:v>
                </c:pt>
                <c:pt idx="8">
                  <c:v>4058</c:v>
                </c:pt>
                <c:pt idx="9">
                  <c:v>4043</c:v>
                </c:pt>
                <c:pt idx="10">
                  <c:v>3983</c:v>
                </c:pt>
                <c:pt idx="11">
                  <c:v>3939</c:v>
                </c:pt>
                <c:pt idx="12">
                  <c:v>3942</c:v>
                </c:pt>
                <c:pt idx="13">
                  <c:v>3939</c:v>
                </c:pt>
              </c:numCache>
            </c:numRef>
          </c:val>
          <c:smooth val="0"/>
          <c:extLst>
            <c:ext xmlns:c16="http://schemas.microsoft.com/office/drawing/2014/chart" uri="{C3380CC4-5D6E-409C-BE32-E72D297353CC}">
              <c16:uniqueId val="{00000001-8B0F-4A6D-839B-A8795BCC8E9E}"/>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Sheet1!$D$2:$D$15</c:f>
              <c:numCache>
                <c:formatCode>General</c:formatCode>
                <c:ptCount val="14"/>
                <c:pt idx="0">
                  <c:v>0</c:v>
                </c:pt>
                <c:pt idx="1">
                  <c:v>0</c:v>
                </c:pt>
                <c:pt idx="2">
                  <c:v>0</c:v>
                </c:pt>
                <c:pt idx="3">
                  <c:v>0</c:v>
                </c:pt>
                <c:pt idx="4">
                  <c:v>0</c:v>
                </c:pt>
                <c:pt idx="5">
                  <c:v>0</c:v>
                </c:pt>
                <c:pt idx="6">
                  <c:v>0</c:v>
                </c:pt>
                <c:pt idx="7">
                  <c:v>0</c:v>
                </c:pt>
                <c:pt idx="8">
                  <c:v>0</c:v>
                </c:pt>
                <c:pt idx="9">
                  <c:v>0</c:v>
                </c:pt>
                <c:pt idx="10">
                  <c:v>0</c:v>
                </c:pt>
                <c:pt idx="11">
                  <c:v>0</c:v>
                </c:pt>
                <c:pt idx="12">
                  <c:v>0</c:v>
                </c:pt>
                <c:pt idx="13">
                  <c:v>0</c:v>
                </c:pt>
              </c:numCache>
            </c:numRef>
          </c:val>
          <c:smooth val="0"/>
          <c:extLst>
            <c:ext xmlns:c16="http://schemas.microsoft.com/office/drawing/2014/chart" uri="{C3380CC4-5D6E-409C-BE32-E72D297353CC}">
              <c16:uniqueId val="{00000002-8B0F-4A6D-839B-A8795BCC8E9E}"/>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Sheet1!$E$2:$E$15</c:f>
              <c:numCache>
                <c:formatCode>General</c:formatCode>
                <c:ptCount val="14"/>
                <c:pt idx="0">
                  <c:v>40209</c:v>
                </c:pt>
                <c:pt idx="1">
                  <c:v>40948</c:v>
                </c:pt>
                <c:pt idx="2">
                  <c:v>41591</c:v>
                </c:pt>
                <c:pt idx="3">
                  <c:v>42157</c:v>
                </c:pt>
                <c:pt idx="4">
                  <c:v>42797</c:v>
                </c:pt>
                <c:pt idx="5">
                  <c:v>43347</c:v>
                </c:pt>
                <c:pt idx="6">
                  <c:v>43810</c:v>
                </c:pt>
                <c:pt idx="7">
                  <c:v>44255</c:v>
                </c:pt>
                <c:pt idx="8">
                  <c:v>44855</c:v>
                </c:pt>
                <c:pt idx="9">
                  <c:v>45413</c:v>
                </c:pt>
                <c:pt idx="10">
                  <c:v>45842</c:v>
                </c:pt>
                <c:pt idx="11">
                  <c:v>46268</c:v>
                </c:pt>
                <c:pt idx="12">
                  <c:v>46705</c:v>
                </c:pt>
                <c:pt idx="13">
                  <c:v>47141</c:v>
                </c:pt>
              </c:numCache>
            </c:numRef>
          </c:val>
          <c:smooth val="0"/>
          <c:extLst>
            <c:ext xmlns:c16="http://schemas.microsoft.com/office/drawing/2014/chart" uri="{C3380CC4-5D6E-409C-BE32-E72D297353CC}">
              <c16:uniqueId val="{00000003-8B0F-4A6D-839B-A8795BCC8E9E}"/>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Sheet1!$A$2:$A$15</c:f>
              <c:numCache>
                <c:formatCode>m/d/yyyy</c:formatCode>
                <c:ptCount val="14"/>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numCache>
            </c:numRef>
          </c:cat>
          <c:val>
            <c:numRef>
              <c:f>Sheet1!$F$2:$F$15</c:f>
              <c:numCache>
                <c:formatCode>General</c:formatCode>
                <c:ptCount val="14"/>
                <c:pt idx="0">
                  <c:v>3351</c:v>
                </c:pt>
                <c:pt idx="1">
                  <c:v>3373</c:v>
                </c:pt>
                <c:pt idx="2">
                  <c:v>3487</c:v>
                </c:pt>
                <c:pt idx="3">
                  <c:v>3552</c:v>
                </c:pt>
                <c:pt idx="4">
                  <c:v>3557</c:v>
                </c:pt>
                <c:pt idx="5">
                  <c:v>3584</c:v>
                </c:pt>
                <c:pt idx="6">
                  <c:v>3590</c:v>
                </c:pt>
                <c:pt idx="7">
                  <c:v>3633</c:v>
                </c:pt>
                <c:pt idx="8">
                  <c:v>3685</c:v>
                </c:pt>
                <c:pt idx="9">
                  <c:v>3735</c:v>
                </c:pt>
                <c:pt idx="10">
                  <c:v>3770</c:v>
                </c:pt>
                <c:pt idx="11">
                  <c:v>3850</c:v>
                </c:pt>
                <c:pt idx="12">
                  <c:v>3866</c:v>
                </c:pt>
                <c:pt idx="13">
                  <c:v>3883</c:v>
                </c:pt>
              </c:numCache>
            </c:numRef>
          </c:val>
          <c:smooth val="0"/>
          <c:extLst>
            <c:ext xmlns:c16="http://schemas.microsoft.com/office/drawing/2014/chart" uri="{C3380CC4-5D6E-409C-BE32-E72D297353CC}">
              <c16:uniqueId val="{00000004-8B0F-4A6D-839B-A8795BCC8E9E}"/>
            </c:ext>
          </c:extLst>
        </c:ser>
        <c:dLbls>
          <c:showLegendKey val="0"/>
          <c:showVal val="0"/>
          <c:showCatName val="0"/>
          <c:showSerName val="0"/>
          <c:showPercent val="0"/>
          <c:showBubbleSize val="0"/>
        </c:dLbls>
        <c:smooth val="0"/>
        <c:axId val="383145224"/>
        <c:axId val="383145552"/>
      </c:lineChart>
      <c:dateAx>
        <c:axId val="383145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45552"/>
        <c:crosses val="autoZero"/>
        <c:auto val="1"/>
        <c:lblOffset val="100"/>
        <c:baseTimeUnit val="months"/>
      </c:dateAx>
      <c:valAx>
        <c:axId val="383145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14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17</c:v>
                </c:pt>
                <c:pt idx="1">
                  <c:v>27</c:v>
                </c:pt>
                <c:pt idx="2">
                  <c:v>5</c:v>
                </c:pt>
                <c:pt idx="3">
                  <c:v>0</c:v>
                </c:pt>
              </c:numCache>
            </c:numRef>
          </c:val>
          <c:extLst>
            <c:ext xmlns:c16="http://schemas.microsoft.com/office/drawing/2014/chart" uri="{C3380CC4-5D6E-409C-BE32-E72D297353CC}">
              <c16:uniqueId val="{00000000-1170-49ED-9DBF-FADB59B1CF9A}"/>
            </c:ext>
          </c:extLst>
        </c:ser>
        <c:dLbls>
          <c:showLegendKey val="0"/>
          <c:showVal val="0"/>
          <c:showCatName val="0"/>
          <c:showSerName val="0"/>
          <c:showPercent val="0"/>
          <c:showBubbleSize val="0"/>
        </c:dLbls>
        <c:gapWidth val="219"/>
        <c:overlap val="-27"/>
        <c:axId val="83098888"/>
        <c:axId val="83099216"/>
      </c:barChart>
      <c:dateAx>
        <c:axId val="83098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99216"/>
        <c:crosses val="autoZero"/>
        <c:auto val="1"/>
        <c:lblOffset val="100"/>
        <c:baseTimeUnit val="months"/>
      </c:dateAx>
      <c:valAx>
        <c:axId val="8309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098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25</c:v>
                </c:pt>
                <c:pt idx="1">
                  <c:v>25</c:v>
                </c:pt>
                <c:pt idx="2">
                  <c:v>19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A93-445C-92BA-67E46921446E}"/>
            </c:ext>
          </c:extLst>
        </c:ser>
        <c:dLbls>
          <c:showLegendKey val="0"/>
          <c:showVal val="0"/>
          <c:showCatName val="0"/>
          <c:showSerName val="0"/>
          <c:showPercent val="0"/>
          <c:showBubbleSize val="0"/>
        </c:dLbls>
        <c:gapWidth val="219"/>
        <c:overlap val="-27"/>
        <c:axId val="386539880"/>
        <c:axId val="390304048"/>
      </c:barChart>
      <c:dateAx>
        <c:axId val="386539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04048"/>
        <c:crosses val="autoZero"/>
        <c:auto val="1"/>
        <c:lblOffset val="100"/>
        <c:baseTimeUnit val="months"/>
      </c:dateAx>
      <c:valAx>
        <c:axId val="39030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53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559</c:v>
                </c:pt>
                <c:pt idx="1">
                  <c:v>565</c:v>
                </c:pt>
                <c:pt idx="2">
                  <c:v>175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341-4701-8BDB-01F7765E9AF5}"/>
            </c:ext>
          </c:extLst>
        </c:ser>
        <c:dLbls>
          <c:showLegendKey val="0"/>
          <c:showVal val="0"/>
          <c:showCatName val="0"/>
          <c:showSerName val="0"/>
          <c:showPercent val="0"/>
          <c:showBubbleSize val="0"/>
        </c:dLbls>
        <c:gapWidth val="219"/>
        <c:overlap val="-27"/>
        <c:axId val="392300120"/>
        <c:axId val="392299136"/>
      </c:barChart>
      <c:catAx>
        <c:axId val="39230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99136"/>
        <c:crosses val="autoZero"/>
        <c:auto val="1"/>
        <c:lblAlgn val="ctr"/>
        <c:lblOffset val="100"/>
        <c:noMultiLvlLbl val="0"/>
      </c:catAx>
      <c:valAx>
        <c:axId val="392299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30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16429</c:v>
                </c:pt>
                <c:pt idx="1">
                  <c:v>19110</c:v>
                </c:pt>
                <c:pt idx="2">
                  <c:v>2744</c:v>
                </c:pt>
                <c:pt idx="3">
                  <c:v>0</c:v>
                </c:pt>
              </c:numCache>
            </c:numRef>
          </c:val>
          <c:extLst>
            <c:ext xmlns:c16="http://schemas.microsoft.com/office/drawing/2014/chart" uri="{C3380CC4-5D6E-409C-BE32-E72D297353CC}">
              <c16:uniqueId val="{00000000-0BFC-4DC2-9AC6-5929300702B6}"/>
            </c:ext>
          </c:extLst>
        </c:ser>
        <c:dLbls>
          <c:showLegendKey val="0"/>
          <c:showVal val="0"/>
          <c:showCatName val="0"/>
          <c:showSerName val="0"/>
          <c:showPercent val="0"/>
          <c:showBubbleSize val="0"/>
        </c:dLbls>
        <c:gapWidth val="219"/>
        <c:overlap val="-27"/>
        <c:axId val="387626960"/>
        <c:axId val="387627616"/>
      </c:barChart>
      <c:dateAx>
        <c:axId val="387626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7616"/>
        <c:crosses val="autoZero"/>
        <c:auto val="1"/>
        <c:lblOffset val="100"/>
        <c:baseTimeUnit val="months"/>
      </c:dateAx>
      <c:valAx>
        <c:axId val="387627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626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Sheet1!$B$2:$B$8</c:f>
              <c:numCache>
                <c:formatCode>General</c:formatCode>
                <c:ptCount val="7"/>
                <c:pt idx="0">
                  <c:v>20</c:v>
                </c:pt>
                <c:pt idx="1">
                  <c:v>263</c:v>
                </c:pt>
                <c:pt idx="2">
                  <c:v>460</c:v>
                </c:pt>
                <c:pt idx="3">
                  <c:v>412</c:v>
                </c:pt>
                <c:pt idx="4">
                  <c:v>375</c:v>
                </c:pt>
                <c:pt idx="5">
                  <c:v>354</c:v>
                </c:pt>
                <c:pt idx="6">
                  <c:v>0</c:v>
                </c:pt>
              </c:numCache>
            </c:numRef>
          </c:val>
          <c:extLst>
            <c:ext xmlns:c16="http://schemas.microsoft.com/office/drawing/2014/chart" uri="{C3380CC4-5D6E-409C-BE32-E72D297353CC}">
              <c16:uniqueId val="{00000000-E923-44DE-AAFA-6FC8EE9C6DA0}"/>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18-24</c:v>
                </c:pt>
                <c:pt idx="1">
                  <c:v>25-34</c:v>
                </c:pt>
                <c:pt idx="2">
                  <c:v>35-44</c:v>
                </c:pt>
                <c:pt idx="3">
                  <c:v>45-54</c:v>
                </c:pt>
                <c:pt idx="4">
                  <c:v>55-64</c:v>
                </c:pt>
                <c:pt idx="5">
                  <c:v>65+</c:v>
                </c:pt>
                <c:pt idx="6">
                  <c:v>13-17</c:v>
                </c:pt>
              </c:strCache>
            </c:strRef>
          </c:cat>
          <c:val>
            <c:numRef>
              <c:f>Sheet1!$C$2:$C$8</c:f>
              <c:numCache>
                <c:formatCode>General</c:formatCode>
                <c:ptCount val="7"/>
                <c:pt idx="0">
                  <c:v>26</c:v>
                </c:pt>
                <c:pt idx="1">
                  <c:v>306</c:v>
                </c:pt>
                <c:pt idx="2">
                  <c:v>621</c:v>
                </c:pt>
                <c:pt idx="3">
                  <c:v>684</c:v>
                </c:pt>
                <c:pt idx="4">
                  <c:v>640</c:v>
                </c:pt>
                <c:pt idx="5">
                  <c:v>503</c:v>
                </c:pt>
                <c:pt idx="6">
                  <c:v>1</c:v>
                </c:pt>
              </c:numCache>
            </c:numRef>
          </c:val>
          <c:extLst>
            <c:ext xmlns:c16="http://schemas.microsoft.com/office/drawing/2014/chart" uri="{C3380CC4-5D6E-409C-BE32-E72D297353CC}">
              <c16:uniqueId val="{00000001-E923-44DE-AAFA-6FC8EE9C6DA0}"/>
            </c:ext>
          </c:extLst>
        </c:ser>
        <c:dLbls>
          <c:showLegendKey val="0"/>
          <c:showVal val="0"/>
          <c:showCatName val="0"/>
          <c:showSerName val="0"/>
          <c:showPercent val="0"/>
          <c:showBubbleSize val="0"/>
        </c:dLbls>
        <c:gapWidth val="219"/>
        <c:overlap val="-27"/>
        <c:axId val="505085072"/>
        <c:axId val="505085400"/>
      </c:barChart>
      <c:catAx>
        <c:axId val="50508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085400"/>
        <c:crosses val="autoZero"/>
        <c:auto val="1"/>
        <c:lblAlgn val="ctr"/>
        <c:lblOffset val="100"/>
        <c:noMultiLvlLbl val="0"/>
      </c:catAx>
      <c:valAx>
        <c:axId val="505085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08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-3</c:v>
                </c:pt>
                <c:pt idx="2">
                  <c:v>6</c:v>
                </c:pt>
              </c:numCache>
            </c:numRef>
          </c:val>
          <c:extLst>
            <c:ext xmlns:c16="http://schemas.microsoft.com/office/drawing/2014/chart" uri="{C3380CC4-5D6E-409C-BE32-E72D297353CC}">
              <c16:uniqueId val="{00000000-1281-471D-9873-6319C75540D0}"/>
            </c:ext>
          </c:extLst>
        </c:ser>
        <c:dLbls>
          <c:showLegendKey val="0"/>
          <c:showVal val="0"/>
          <c:showCatName val="0"/>
          <c:showSerName val="0"/>
          <c:showPercent val="0"/>
          <c:showBubbleSize val="0"/>
        </c:dLbls>
        <c:gapWidth val="219"/>
        <c:overlap val="-27"/>
        <c:axId val="507791832"/>
        <c:axId val="507789864"/>
      </c:barChart>
      <c:dateAx>
        <c:axId val="50779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89864"/>
        <c:crosses val="autoZero"/>
        <c:auto val="1"/>
        <c:lblOffset val="100"/>
        <c:baseTimeUnit val="months"/>
      </c:dateAx>
      <c:valAx>
        <c:axId val="507789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9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2</c:v>
                </c:pt>
                <c:pt idx="2">
                  <c:v>1</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00D-4A40-BEF5-79551E758C54}"/>
            </c:ext>
          </c:extLst>
        </c:ser>
        <c:dLbls>
          <c:showLegendKey val="0"/>
          <c:showVal val="0"/>
          <c:showCatName val="0"/>
          <c:showSerName val="0"/>
          <c:showPercent val="0"/>
          <c:showBubbleSize val="0"/>
        </c:dLbls>
        <c:gapWidth val="219"/>
        <c:overlap val="-27"/>
        <c:axId val="507785600"/>
        <c:axId val="507789536"/>
      </c:barChart>
      <c:dateAx>
        <c:axId val="507785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89536"/>
        <c:crosses val="autoZero"/>
        <c:auto val="1"/>
        <c:lblOffset val="100"/>
        <c:baseTimeUnit val="months"/>
      </c:dateAx>
      <c:valAx>
        <c:axId val="507789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85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58</c:v>
                </c:pt>
                <c:pt idx="1">
                  <c:v>55</c:v>
                </c:pt>
                <c:pt idx="2">
                  <c:v>13</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557B-4346-828A-2976FB9960A2}"/>
            </c:ext>
          </c:extLst>
        </c:ser>
        <c:dLbls>
          <c:showLegendKey val="0"/>
          <c:showVal val="0"/>
          <c:showCatName val="0"/>
          <c:showSerName val="0"/>
          <c:showPercent val="0"/>
          <c:showBubbleSize val="0"/>
        </c:dLbls>
        <c:gapWidth val="219"/>
        <c:overlap val="-27"/>
        <c:axId val="507784616"/>
        <c:axId val="507779696"/>
      </c:barChart>
      <c:catAx>
        <c:axId val="507784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79696"/>
        <c:crosses val="autoZero"/>
        <c:auto val="1"/>
        <c:lblAlgn val="ctr"/>
        <c:lblOffset val="100"/>
        <c:noMultiLvlLbl val="0"/>
      </c:catAx>
      <c:valAx>
        <c:axId val="507779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84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c:v>
                </c:pt>
                <c:pt idx="1">
                  <c:v>8</c:v>
                </c:pt>
                <c:pt idx="2">
                  <c:v>2</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A52F-4164-AC14-653D472441E6}"/>
            </c:ext>
          </c:extLst>
        </c:ser>
        <c:dLbls>
          <c:showLegendKey val="0"/>
          <c:showVal val="0"/>
          <c:showCatName val="0"/>
          <c:showSerName val="0"/>
          <c:showPercent val="0"/>
          <c:showBubbleSize val="0"/>
        </c:dLbls>
        <c:gapWidth val="219"/>
        <c:overlap val="-27"/>
        <c:axId val="507790848"/>
        <c:axId val="383436624"/>
      </c:barChart>
      <c:dateAx>
        <c:axId val="507790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36624"/>
        <c:crosses val="autoZero"/>
        <c:auto val="1"/>
        <c:lblOffset val="100"/>
        <c:baseTimeUnit val="months"/>
      </c:dateAx>
      <c:valAx>
        <c:axId val="3834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79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437</c:v>
                </c:pt>
                <c:pt idx="1">
                  <c:v>436</c:v>
                </c:pt>
                <c:pt idx="2">
                  <c:v>218</c:v>
                </c:pt>
              </c:numCache>
            </c:numRef>
          </c:val>
          <c:extLst>
            <c:ext xmlns:c16="http://schemas.microsoft.com/office/drawing/2014/chart" uri="{C3380CC4-5D6E-409C-BE32-E72D297353CC}">
              <c16:uniqueId val="{00000000-4579-4AF9-9BC2-1143E45E371A}"/>
            </c:ext>
          </c:extLst>
        </c:ser>
        <c:dLbls>
          <c:showLegendKey val="0"/>
          <c:showVal val="0"/>
          <c:showCatName val="0"/>
          <c:showSerName val="0"/>
          <c:showPercent val="0"/>
          <c:showBubbleSize val="0"/>
        </c:dLbls>
        <c:gapWidth val="219"/>
        <c:overlap val="-27"/>
        <c:axId val="286729904"/>
        <c:axId val="286725640"/>
      </c:barChart>
      <c:dateAx>
        <c:axId val="286729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5640"/>
        <c:crosses val="autoZero"/>
        <c:auto val="1"/>
        <c:lblOffset val="100"/>
        <c:baseTimeUnit val="months"/>
      </c:dateAx>
      <c:valAx>
        <c:axId val="2867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29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98</c:v>
                </c:pt>
                <c:pt idx="1">
                  <c:v>93</c:v>
                </c:pt>
                <c:pt idx="2">
                  <c:v>65</c:v>
                </c:pt>
              </c:numCache>
            </c:numRef>
          </c:val>
          <c:extLst>
            <c:ext xmlns:c16="http://schemas.microsoft.com/office/drawing/2014/chart" uri="{C3380CC4-5D6E-409C-BE32-E72D297353CC}">
              <c16:uniqueId val="{00000000-9E1F-4F43-BBEB-7DF442266C89}"/>
            </c:ext>
          </c:extLst>
        </c:ser>
        <c:dLbls>
          <c:showLegendKey val="0"/>
          <c:showVal val="0"/>
          <c:showCatName val="0"/>
          <c:showSerName val="0"/>
          <c:showPercent val="0"/>
          <c:showBubbleSize val="0"/>
        </c:dLbls>
        <c:gapWidth val="219"/>
        <c:overlap val="-27"/>
        <c:axId val="286735480"/>
        <c:axId val="286730560"/>
      </c:barChart>
      <c:catAx>
        <c:axId val="286735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0560"/>
        <c:crosses val="autoZero"/>
        <c:auto val="1"/>
        <c:lblAlgn val="ctr"/>
        <c:lblOffset val="100"/>
        <c:noMultiLvlLbl val="0"/>
      </c:catAx>
      <c:valAx>
        <c:axId val="286730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5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Sheet1!$A$2:$A$4</c:f>
              <c:strCache>
                <c:ptCount val="3"/>
                <c:pt idx="0">
                  <c:v>2025-01</c:v>
                </c:pt>
                <c:pt idx="1">
                  <c:v>2025-02</c:v>
                </c:pt>
                <c:pt idx="2">
                  <c:v>2025-03</c:v>
                </c:pt>
              </c:strCache>
            </c:strRef>
          </c:cat>
          <c:val>
            <c:numRef>
              <c:f>Sheet1!$B$2:$B$4</c:f>
              <c:numCache>
                <c:formatCode>General</c:formatCode>
                <c:ptCount val="3"/>
                <c:pt idx="0">
                  <c:v>1964</c:v>
                </c:pt>
                <c:pt idx="1">
                  <c:v>1874</c:v>
                </c:pt>
                <c:pt idx="2">
                  <c:v>457</c:v>
                </c:pt>
              </c:numCache>
            </c:numRef>
          </c:val>
          <c:extLst>
            <c:ext xmlns:c16="http://schemas.microsoft.com/office/drawing/2014/chart" uri="{C3380CC4-5D6E-409C-BE32-E72D297353CC}">
              <c16:uniqueId val="{00000000-646A-483B-8972-670B0FC9B0CF}"/>
            </c:ext>
          </c:extLst>
        </c:ser>
        <c:dLbls>
          <c:showLegendKey val="0"/>
          <c:showVal val="0"/>
          <c:showCatName val="0"/>
          <c:showSerName val="0"/>
          <c:showPercent val="0"/>
          <c:showBubbleSize val="0"/>
        </c:dLbls>
        <c:gapWidth val="219"/>
        <c:overlap val="-27"/>
        <c:axId val="286732200"/>
        <c:axId val="487103832"/>
      </c:barChart>
      <c:catAx>
        <c:axId val="286732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03832"/>
        <c:crosses val="autoZero"/>
        <c:auto val="1"/>
        <c:lblAlgn val="ctr"/>
        <c:lblOffset val="100"/>
        <c:noMultiLvlLbl val="0"/>
      </c:catAx>
      <c:valAx>
        <c:axId val="48710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73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1230</c:v>
                </c:pt>
                <c:pt idx="1">
                  <c:v>58494</c:v>
                </c:pt>
                <c:pt idx="2">
                  <c:v>51817</c:v>
                </c:pt>
                <c:pt idx="3">
                  <c:v>15496</c:v>
                </c:pt>
              </c:numCache>
            </c:numRef>
          </c:val>
          <c:extLst>
            <c:ext xmlns:c16="http://schemas.microsoft.com/office/drawing/2014/chart" uri="{C3380CC4-5D6E-409C-BE32-E72D297353CC}">
              <c16:uniqueId val="{00000000-EF57-410C-994A-032BE2BEE496}"/>
            </c:ext>
          </c:extLst>
        </c:ser>
        <c:dLbls>
          <c:showLegendKey val="0"/>
          <c:showVal val="0"/>
          <c:showCatName val="0"/>
          <c:showSerName val="0"/>
          <c:showPercent val="0"/>
          <c:showBubbleSize val="0"/>
        </c:dLbls>
        <c:gapWidth val="219"/>
        <c:overlap val="-27"/>
        <c:axId val="487099568"/>
        <c:axId val="487106128"/>
      </c:barChart>
      <c:catAx>
        <c:axId val="48709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106128"/>
        <c:crosses val="autoZero"/>
        <c:auto val="1"/>
        <c:lblAlgn val="ctr"/>
        <c:lblOffset val="100"/>
        <c:noMultiLvlLbl val="0"/>
      </c:catAx>
      <c:valAx>
        <c:axId val="487106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099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16</c:v>
                </c:pt>
                <c:pt idx="1">
                  <c:v>17</c:v>
                </c:pt>
                <c:pt idx="2">
                  <c:v>1</c:v>
                </c:pt>
              </c:numCache>
            </c:numRef>
          </c:val>
          <c:extLst>
            <c:ext xmlns:c16="http://schemas.microsoft.com/office/drawing/2014/chart" uri="{C3380CC4-5D6E-409C-BE32-E72D297353CC}">
              <c16:uniqueId val="{00000000-B6D9-460A-852B-3C2216B03E94}"/>
            </c:ext>
          </c:extLst>
        </c:ser>
        <c:dLbls>
          <c:showLegendKey val="0"/>
          <c:showVal val="0"/>
          <c:showCatName val="0"/>
          <c:showSerName val="0"/>
          <c:showPercent val="0"/>
          <c:showBubbleSize val="0"/>
        </c:dLbls>
        <c:gapWidth val="219"/>
        <c:overlap val="-27"/>
        <c:axId val="296325864"/>
        <c:axId val="296324880"/>
      </c:barChart>
      <c:dateAx>
        <c:axId val="296325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24880"/>
        <c:crosses val="autoZero"/>
        <c:auto val="1"/>
        <c:lblOffset val="100"/>
        <c:baseTimeUnit val="months"/>
      </c:dateAx>
      <c:valAx>
        <c:axId val="29632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2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30</c:v>
                </c:pt>
                <c:pt idx="1">
                  <c:v>33</c:v>
                </c:pt>
                <c:pt idx="2">
                  <c:v>25</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FB7-40E9-9A3A-282830AC4ECE}"/>
            </c:ext>
          </c:extLst>
        </c:ser>
        <c:dLbls>
          <c:showLegendKey val="0"/>
          <c:showVal val="0"/>
          <c:showCatName val="0"/>
          <c:showSerName val="0"/>
          <c:showPercent val="0"/>
          <c:showBubbleSize val="0"/>
        </c:dLbls>
        <c:gapWidth val="219"/>
        <c:overlap val="-27"/>
        <c:axId val="296332752"/>
        <c:axId val="296332096"/>
      </c:barChart>
      <c:dateAx>
        <c:axId val="29633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32096"/>
        <c:crosses val="autoZero"/>
        <c:auto val="1"/>
        <c:lblOffset val="100"/>
        <c:baseTimeUnit val="months"/>
      </c:dateAx>
      <c:valAx>
        <c:axId val="296332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3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545</c:v>
                </c:pt>
                <c:pt idx="1">
                  <c:v>534</c:v>
                </c:pt>
                <c:pt idx="2">
                  <c:v>179</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A6F-4853-99BB-17B3D8D427FC}"/>
            </c:ext>
          </c:extLst>
        </c:ser>
        <c:dLbls>
          <c:showLegendKey val="0"/>
          <c:showVal val="0"/>
          <c:showCatName val="0"/>
          <c:showSerName val="0"/>
          <c:showPercent val="0"/>
          <c:showBubbleSize val="0"/>
        </c:dLbls>
        <c:gapWidth val="219"/>
        <c:overlap val="-27"/>
        <c:axId val="296310448"/>
        <c:axId val="296306840"/>
      </c:barChart>
      <c:catAx>
        <c:axId val="296310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6840"/>
        <c:crosses val="autoZero"/>
        <c:auto val="1"/>
        <c:lblAlgn val="ctr"/>
        <c:lblOffset val="100"/>
        <c:noMultiLvlLbl val="0"/>
      </c:catAx>
      <c:valAx>
        <c:axId val="29630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1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12095</c:v>
                </c:pt>
                <c:pt idx="1">
                  <c:v>14860</c:v>
                </c:pt>
              </c:numCache>
            </c:numRef>
          </c:val>
          <c:extLst>
            <c:ext xmlns:c16="http://schemas.microsoft.com/office/drawing/2014/chart" uri="{C3380CC4-5D6E-409C-BE32-E72D297353CC}">
              <c16:uniqueId val="{00000000-3320-40A9-8AB5-E763FE9AA43C}"/>
            </c:ext>
          </c:extLst>
        </c:ser>
        <c:dLbls>
          <c:showLegendKey val="0"/>
          <c:showVal val="0"/>
          <c:showCatName val="0"/>
          <c:showSerName val="0"/>
          <c:showPercent val="0"/>
          <c:showBubbleSize val="0"/>
        </c:dLbls>
        <c:gapWidth val="219"/>
        <c:overlap val="-27"/>
        <c:axId val="296301264"/>
        <c:axId val="296301592"/>
      </c:barChart>
      <c:dateAx>
        <c:axId val="296301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1592"/>
        <c:crosses val="autoZero"/>
        <c:auto val="1"/>
        <c:lblOffset val="100"/>
        <c:baseTimeUnit val="months"/>
      </c:dateAx>
      <c:valAx>
        <c:axId val="29630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01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71D81-46F5-4276-83DD-5981A76763AD}"/>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5390DAD6-07D8-4AD8-8D6C-E88CEC109B9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264355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0D60-4852-45F3-9E4B-92301FA3E542}"/>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022D08F2-7C69-4FC4-A498-7698E0EB006D}"/>
              </a:ext>
            </a:extLst>
          </p:cNvPr>
          <p:cNvGraphicFramePr>
            <a:graphicFrameLocks noGrp="1"/>
          </p:cNvGraphicFramePr>
          <p:nvPr>
            <p:ph type="chart" sz="quarter" idx="13"/>
            <p:extLst>
              <p:ext uri="{D42A27DB-BD31-4B8C-83A1-F6EECF244321}">
                <p14:modId xmlns:p14="http://schemas.microsoft.com/office/powerpoint/2010/main" val="727595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E72B5-817B-465B-97D4-CF7DCE6B6D6E}"/>
              </a:ext>
            </a:extLst>
          </p:cNvPr>
          <p:cNvSpPr>
            <a:spLocks noGrp="1"/>
          </p:cNvSpPr>
          <p:nvPr>
            <p:ph type="body" sz="quarter" idx="14"/>
          </p:nvPr>
        </p:nvSpPr>
        <p:spPr/>
        <p:txBody>
          <a:bodyPr/>
          <a:lstStyle/>
          <a:p>
            <a:r>
              <a:rPr lang="en-US"/>
              <a:t>01/01/2024 - 02/28/2025</a:t>
            </a:r>
          </a:p>
        </p:txBody>
      </p:sp>
      <p:sp>
        <p:nvSpPr>
          <p:cNvPr id="5" name="Footer Placeholder 4">
            <a:extLst>
              <a:ext uri="{FF2B5EF4-FFF2-40B4-BE49-F238E27FC236}">
                <a16:creationId xmlns:a16="http://schemas.microsoft.com/office/drawing/2014/main" id="{80783721-BAFE-464B-9595-082B2B89C7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20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6EC57-8732-4F13-8C2B-1B6E1E2C986D}"/>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05C05C78-174C-4FB8-BB3B-47D0727B0584}"/>
              </a:ext>
            </a:extLst>
          </p:cNvPr>
          <p:cNvGraphicFramePr>
            <a:graphicFrameLocks noGrp="1"/>
          </p:cNvGraphicFramePr>
          <p:nvPr>
            <p:ph type="tbl" sz="quarter" idx="13"/>
            <p:extLst>
              <p:ext uri="{D42A27DB-BD31-4B8C-83A1-F6EECF244321}">
                <p14:modId xmlns:p14="http://schemas.microsoft.com/office/powerpoint/2010/main" val="3619945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84095690"/>
                    </a:ext>
                  </a:extLst>
                </a:gridCol>
                <a:gridCol w="905256">
                  <a:extLst>
                    <a:ext uri="{9D8B030D-6E8A-4147-A177-3AD203B41FA5}">
                      <a16:colId xmlns:a16="http://schemas.microsoft.com/office/drawing/2014/main" val="2858568944"/>
                    </a:ext>
                  </a:extLst>
                </a:gridCol>
                <a:gridCol w="905256">
                  <a:extLst>
                    <a:ext uri="{9D8B030D-6E8A-4147-A177-3AD203B41FA5}">
                      <a16:colId xmlns:a16="http://schemas.microsoft.com/office/drawing/2014/main" val="72385713"/>
                    </a:ext>
                  </a:extLst>
                </a:gridCol>
                <a:gridCol w="905256">
                  <a:extLst>
                    <a:ext uri="{9D8B030D-6E8A-4147-A177-3AD203B41FA5}">
                      <a16:colId xmlns:a16="http://schemas.microsoft.com/office/drawing/2014/main" val="947019355"/>
                    </a:ext>
                  </a:extLst>
                </a:gridCol>
                <a:gridCol w="905256">
                  <a:extLst>
                    <a:ext uri="{9D8B030D-6E8A-4147-A177-3AD203B41FA5}">
                      <a16:colId xmlns:a16="http://schemas.microsoft.com/office/drawing/2014/main" val="671909157"/>
                    </a:ext>
                  </a:extLst>
                </a:gridCol>
                <a:gridCol w="905256">
                  <a:extLst>
                    <a:ext uri="{9D8B030D-6E8A-4147-A177-3AD203B41FA5}">
                      <a16:colId xmlns:a16="http://schemas.microsoft.com/office/drawing/2014/main" val="1516858283"/>
                    </a:ext>
                  </a:extLst>
                </a:gridCol>
                <a:gridCol w="905256">
                  <a:extLst>
                    <a:ext uri="{9D8B030D-6E8A-4147-A177-3AD203B41FA5}">
                      <a16:colId xmlns:a16="http://schemas.microsoft.com/office/drawing/2014/main" val="1765797100"/>
                    </a:ext>
                  </a:extLst>
                </a:gridCol>
                <a:gridCol w="905256">
                  <a:extLst>
                    <a:ext uri="{9D8B030D-6E8A-4147-A177-3AD203B41FA5}">
                      <a16:colId xmlns:a16="http://schemas.microsoft.com/office/drawing/2014/main" val="1515165126"/>
                    </a:ext>
                  </a:extLst>
                </a:gridCol>
                <a:gridCol w="905256">
                  <a:extLst>
                    <a:ext uri="{9D8B030D-6E8A-4147-A177-3AD203B41FA5}">
                      <a16:colId xmlns:a16="http://schemas.microsoft.com/office/drawing/2014/main" val="440975889"/>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84128638"/>
                  </a:ext>
                </a:extLst>
              </a:tr>
              <a:tr h="370840">
                <a:tc>
                  <a:txBody>
                    <a:bodyPr/>
                    <a:lstStyle/>
                    <a:p>
                      <a:r>
                        <a:rPr lang="en-US" sz="1000"/>
                        <a:t>7559</a:t>
                      </a:r>
                    </a:p>
                  </a:txBody>
                  <a:tcPr/>
                </a:tc>
                <a:tc>
                  <a:txBody>
                    <a:bodyPr/>
                    <a:lstStyle/>
                    <a:p>
                      <a:r>
                        <a:rPr lang="en-US" sz="1000"/>
                        <a:t>-4</a:t>
                      </a:r>
                    </a:p>
                  </a:txBody>
                  <a:tcPr/>
                </a:tc>
                <a:tc>
                  <a:txBody>
                    <a:bodyPr/>
                    <a:lstStyle/>
                    <a:p>
                      <a:r>
                        <a:rPr lang="en-US" sz="1000"/>
                        <a:t>19</a:t>
                      </a:r>
                    </a:p>
                  </a:txBody>
                  <a:tcPr/>
                </a:tc>
                <a:tc>
                  <a:txBody>
                    <a:bodyPr/>
                    <a:lstStyle/>
                    <a:p>
                      <a:r>
                        <a:rPr lang="en-US" sz="1000"/>
                        <a:t>522</a:t>
                      </a:r>
                    </a:p>
                  </a:txBody>
                  <a:tcPr/>
                </a:tc>
                <a:tc>
                  <a:txBody>
                    <a:bodyPr/>
                    <a:lstStyle/>
                    <a:p>
                      <a:r>
                        <a:rPr lang="en-US" sz="1000"/>
                        <a:t>21</a:t>
                      </a:r>
                    </a:p>
                  </a:txBody>
                  <a:tcPr/>
                </a:tc>
                <a:tc>
                  <a:txBody>
                    <a:bodyPr/>
                    <a:lstStyle/>
                    <a:p>
                      <a:r>
                        <a:rPr lang="en-US" sz="1000"/>
                        <a:t>22</a:t>
                      </a:r>
                    </a:p>
                  </a:txBody>
                  <a:tcPr/>
                </a:tc>
                <a:tc>
                  <a:txBody>
                    <a:bodyPr/>
                    <a:lstStyle/>
                    <a:p>
                      <a:r>
                        <a:rPr lang="en-US" sz="1000"/>
                        <a:t>0</a:t>
                      </a:r>
                    </a:p>
                  </a:txBody>
                  <a:tcPr/>
                </a:tc>
                <a:tc>
                  <a:txBody>
                    <a:bodyPr/>
                    <a:lstStyle/>
                    <a:p>
                      <a:r>
                        <a:rPr lang="en-US" sz="1000"/>
                        <a:t>0.3933 %</a:t>
                      </a:r>
                    </a:p>
                  </a:txBody>
                  <a:tcPr/>
                </a:tc>
                <a:tc>
                  <a:txBody>
                    <a:bodyPr/>
                    <a:lstStyle/>
                    <a:p>
                      <a:r>
                        <a:rPr lang="en-US" sz="1000"/>
                        <a:t>0.0 %</a:t>
                      </a:r>
                    </a:p>
                  </a:txBody>
                  <a:tcPr/>
                </a:tc>
                <a:extLst>
                  <a:ext uri="{0D108BD9-81ED-4DB2-BD59-A6C34878D82A}">
                    <a16:rowId xmlns:a16="http://schemas.microsoft.com/office/drawing/2014/main" val="3067848727"/>
                  </a:ext>
                </a:extLst>
              </a:tr>
            </a:tbl>
          </a:graphicData>
        </a:graphic>
      </p:graphicFrame>
      <p:sp>
        <p:nvSpPr>
          <p:cNvPr id="4" name="Text Placeholder 3">
            <a:extLst>
              <a:ext uri="{FF2B5EF4-FFF2-40B4-BE49-F238E27FC236}">
                <a16:creationId xmlns:a16="http://schemas.microsoft.com/office/drawing/2014/main" id="{DFEDC267-01A7-49D0-8992-BBFC9C7AAD1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9719991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DCF13-BAB0-4332-B989-3861217BFD0F}"/>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ECFFF22D-D141-4B0F-82DD-A2D596D13698}"/>
              </a:ext>
            </a:extLst>
          </p:cNvPr>
          <p:cNvGraphicFramePr>
            <a:graphicFrameLocks noGrp="1"/>
          </p:cNvGraphicFramePr>
          <p:nvPr>
            <p:ph type="chart" sz="quarter" idx="13"/>
            <p:extLst>
              <p:ext uri="{D42A27DB-BD31-4B8C-83A1-F6EECF244321}">
                <p14:modId xmlns:p14="http://schemas.microsoft.com/office/powerpoint/2010/main" val="4009539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E022C6-6D49-4347-BE9A-1D2D3E01A56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6E4EC6C-688F-4D27-8D3C-A97E89765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96699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144A2-B2C0-4A41-A795-C75791C5BC3D}"/>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F6FE66F1-3961-4FDC-94B0-FDE1E962C0C5}"/>
              </a:ext>
            </a:extLst>
          </p:cNvPr>
          <p:cNvGraphicFramePr>
            <a:graphicFrameLocks noGrp="1"/>
          </p:cNvGraphicFramePr>
          <p:nvPr>
            <p:ph type="chart" sz="quarter" idx="13"/>
            <p:extLst>
              <p:ext uri="{D42A27DB-BD31-4B8C-83A1-F6EECF244321}">
                <p14:modId xmlns:p14="http://schemas.microsoft.com/office/powerpoint/2010/main" val="10227011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DFCE3D-7A22-495E-A26A-25B0E5FA1B7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BBED7BC-BB0D-4391-9873-BA21EBF420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290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E09E3-633A-4BEE-AE54-595C910D45D5}"/>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51332134-3259-4A71-8307-DCFFACDB2042}"/>
              </a:ext>
            </a:extLst>
          </p:cNvPr>
          <p:cNvGraphicFramePr>
            <a:graphicFrameLocks noGrp="1"/>
          </p:cNvGraphicFramePr>
          <p:nvPr>
            <p:ph type="chart" sz="quarter" idx="13"/>
            <p:extLst>
              <p:ext uri="{D42A27DB-BD31-4B8C-83A1-F6EECF244321}">
                <p14:modId xmlns:p14="http://schemas.microsoft.com/office/powerpoint/2010/main" val="2209165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023336-F9F9-48A5-8011-6570C6E0141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5E4E1CC-96BB-41DF-864A-B0BE8C90CF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300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F8458-A52C-46B9-BF98-AD4849EC2E28}"/>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92C148A7-22C2-488F-9A28-685705A42003}"/>
              </a:ext>
            </a:extLst>
          </p:cNvPr>
          <p:cNvGraphicFramePr>
            <a:graphicFrameLocks noGrp="1"/>
          </p:cNvGraphicFramePr>
          <p:nvPr>
            <p:ph type="chart" sz="quarter" idx="13"/>
            <p:extLst>
              <p:ext uri="{D42A27DB-BD31-4B8C-83A1-F6EECF244321}">
                <p14:modId xmlns:p14="http://schemas.microsoft.com/office/powerpoint/2010/main" val="392190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E63B75-03E2-4A77-8FBA-0A5A71957C1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FF851DF-195A-4D7F-93EE-227944C96F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001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592AD-E477-479C-82D0-A2C9FAAC85DD}"/>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292EB097-B030-4FC5-B311-71AAF2560694}"/>
              </a:ext>
            </a:extLst>
          </p:cNvPr>
          <p:cNvGraphicFramePr>
            <a:graphicFrameLocks noGrp="1"/>
          </p:cNvGraphicFramePr>
          <p:nvPr>
            <p:ph type="tbl" sz="quarter" idx="13"/>
            <p:extLst>
              <p:ext uri="{D42A27DB-BD31-4B8C-83A1-F6EECF244321}">
                <p14:modId xmlns:p14="http://schemas.microsoft.com/office/powerpoint/2010/main" val="1634696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07739508"/>
                    </a:ext>
                  </a:extLst>
                </a:gridCol>
                <a:gridCol w="1481328">
                  <a:extLst>
                    <a:ext uri="{9D8B030D-6E8A-4147-A177-3AD203B41FA5}">
                      <a16:colId xmlns:a16="http://schemas.microsoft.com/office/drawing/2014/main" val="2830298965"/>
                    </a:ext>
                  </a:extLst>
                </a:gridCol>
                <a:gridCol w="329184">
                  <a:extLst>
                    <a:ext uri="{9D8B030D-6E8A-4147-A177-3AD203B41FA5}">
                      <a16:colId xmlns:a16="http://schemas.microsoft.com/office/drawing/2014/main" val="3375968810"/>
                    </a:ext>
                  </a:extLst>
                </a:gridCol>
                <a:gridCol w="329184">
                  <a:extLst>
                    <a:ext uri="{9D8B030D-6E8A-4147-A177-3AD203B41FA5}">
                      <a16:colId xmlns:a16="http://schemas.microsoft.com/office/drawing/2014/main" val="2748806547"/>
                    </a:ext>
                  </a:extLst>
                </a:gridCol>
                <a:gridCol w="329184">
                  <a:extLst>
                    <a:ext uri="{9D8B030D-6E8A-4147-A177-3AD203B41FA5}">
                      <a16:colId xmlns:a16="http://schemas.microsoft.com/office/drawing/2014/main" val="1501963521"/>
                    </a:ext>
                  </a:extLst>
                </a:gridCol>
                <a:gridCol w="329184">
                  <a:extLst>
                    <a:ext uri="{9D8B030D-6E8A-4147-A177-3AD203B41FA5}">
                      <a16:colId xmlns:a16="http://schemas.microsoft.com/office/drawing/2014/main" val="1252395571"/>
                    </a:ext>
                  </a:extLst>
                </a:gridCol>
                <a:gridCol w="329184">
                  <a:extLst>
                    <a:ext uri="{9D8B030D-6E8A-4147-A177-3AD203B41FA5}">
                      <a16:colId xmlns:a16="http://schemas.microsoft.com/office/drawing/2014/main" val="1580050590"/>
                    </a:ext>
                  </a:extLst>
                </a:gridCol>
                <a:gridCol w="329184">
                  <a:extLst>
                    <a:ext uri="{9D8B030D-6E8A-4147-A177-3AD203B41FA5}">
                      <a16:colId xmlns:a16="http://schemas.microsoft.com/office/drawing/2014/main" val="2247079021"/>
                    </a:ext>
                  </a:extLst>
                </a:gridCol>
                <a:gridCol w="329184">
                  <a:extLst>
                    <a:ext uri="{9D8B030D-6E8A-4147-A177-3AD203B41FA5}">
                      <a16:colId xmlns:a16="http://schemas.microsoft.com/office/drawing/2014/main" val="2990604521"/>
                    </a:ext>
                  </a:extLst>
                </a:gridCol>
                <a:gridCol w="329184">
                  <a:extLst>
                    <a:ext uri="{9D8B030D-6E8A-4147-A177-3AD203B41FA5}">
                      <a16:colId xmlns:a16="http://schemas.microsoft.com/office/drawing/2014/main" val="969168971"/>
                    </a:ext>
                  </a:extLst>
                </a:gridCol>
                <a:gridCol w="329184">
                  <a:extLst>
                    <a:ext uri="{9D8B030D-6E8A-4147-A177-3AD203B41FA5}">
                      <a16:colId xmlns:a16="http://schemas.microsoft.com/office/drawing/2014/main" val="1493740900"/>
                    </a:ext>
                  </a:extLst>
                </a:gridCol>
                <a:gridCol w="329184">
                  <a:extLst>
                    <a:ext uri="{9D8B030D-6E8A-4147-A177-3AD203B41FA5}">
                      <a16:colId xmlns:a16="http://schemas.microsoft.com/office/drawing/2014/main" val="2423448245"/>
                    </a:ext>
                  </a:extLst>
                </a:gridCol>
                <a:gridCol w="329184">
                  <a:extLst>
                    <a:ext uri="{9D8B030D-6E8A-4147-A177-3AD203B41FA5}">
                      <a16:colId xmlns:a16="http://schemas.microsoft.com/office/drawing/2014/main" val="1284587395"/>
                    </a:ext>
                  </a:extLst>
                </a:gridCol>
                <a:gridCol w="329184">
                  <a:extLst>
                    <a:ext uri="{9D8B030D-6E8A-4147-A177-3AD203B41FA5}">
                      <a16:colId xmlns:a16="http://schemas.microsoft.com/office/drawing/2014/main" val="2835313043"/>
                    </a:ext>
                  </a:extLst>
                </a:gridCol>
                <a:gridCol w="329184">
                  <a:extLst>
                    <a:ext uri="{9D8B030D-6E8A-4147-A177-3AD203B41FA5}">
                      <a16:colId xmlns:a16="http://schemas.microsoft.com/office/drawing/2014/main" val="279266920"/>
                    </a:ext>
                  </a:extLst>
                </a:gridCol>
                <a:gridCol w="329184">
                  <a:extLst>
                    <a:ext uri="{9D8B030D-6E8A-4147-A177-3AD203B41FA5}">
                      <a16:colId xmlns:a16="http://schemas.microsoft.com/office/drawing/2014/main" val="1131868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46440800"/>
                  </a:ext>
                </a:extLst>
              </a:tr>
            </a:tbl>
          </a:graphicData>
        </a:graphic>
      </p:graphicFrame>
      <p:sp>
        <p:nvSpPr>
          <p:cNvPr id="4" name="Text Placeholder 3">
            <a:extLst>
              <a:ext uri="{FF2B5EF4-FFF2-40B4-BE49-F238E27FC236}">
                <a16:creationId xmlns:a16="http://schemas.microsoft.com/office/drawing/2014/main" id="{2CB2C05E-625D-46EB-87B3-0A8E981E855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194992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3283-D29C-4854-B57F-0766A084ABDF}"/>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5E2BF8A5-FBB0-4FF2-AEF8-7E770E545809}"/>
              </a:ext>
            </a:extLst>
          </p:cNvPr>
          <p:cNvGraphicFramePr>
            <a:graphicFrameLocks noGrp="1"/>
          </p:cNvGraphicFramePr>
          <p:nvPr>
            <p:ph type="tbl" sz="quarter" idx="13"/>
            <p:extLst>
              <p:ext uri="{D42A27DB-BD31-4B8C-83A1-F6EECF244321}">
                <p14:modId xmlns:p14="http://schemas.microsoft.com/office/powerpoint/2010/main" val="210100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90595219"/>
                    </a:ext>
                  </a:extLst>
                </a:gridCol>
                <a:gridCol w="1481328">
                  <a:extLst>
                    <a:ext uri="{9D8B030D-6E8A-4147-A177-3AD203B41FA5}">
                      <a16:colId xmlns:a16="http://schemas.microsoft.com/office/drawing/2014/main" val="2623240549"/>
                    </a:ext>
                  </a:extLst>
                </a:gridCol>
                <a:gridCol w="329184">
                  <a:extLst>
                    <a:ext uri="{9D8B030D-6E8A-4147-A177-3AD203B41FA5}">
                      <a16:colId xmlns:a16="http://schemas.microsoft.com/office/drawing/2014/main" val="2714762138"/>
                    </a:ext>
                  </a:extLst>
                </a:gridCol>
                <a:gridCol w="329184">
                  <a:extLst>
                    <a:ext uri="{9D8B030D-6E8A-4147-A177-3AD203B41FA5}">
                      <a16:colId xmlns:a16="http://schemas.microsoft.com/office/drawing/2014/main" val="1743664801"/>
                    </a:ext>
                  </a:extLst>
                </a:gridCol>
                <a:gridCol w="329184">
                  <a:extLst>
                    <a:ext uri="{9D8B030D-6E8A-4147-A177-3AD203B41FA5}">
                      <a16:colId xmlns:a16="http://schemas.microsoft.com/office/drawing/2014/main" val="669633739"/>
                    </a:ext>
                  </a:extLst>
                </a:gridCol>
                <a:gridCol w="329184">
                  <a:extLst>
                    <a:ext uri="{9D8B030D-6E8A-4147-A177-3AD203B41FA5}">
                      <a16:colId xmlns:a16="http://schemas.microsoft.com/office/drawing/2014/main" val="980713476"/>
                    </a:ext>
                  </a:extLst>
                </a:gridCol>
                <a:gridCol w="329184">
                  <a:extLst>
                    <a:ext uri="{9D8B030D-6E8A-4147-A177-3AD203B41FA5}">
                      <a16:colId xmlns:a16="http://schemas.microsoft.com/office/drawing/2014/main" val="2907783332"/>
                    </a:ext>
                  </a:extLst>
                </a:gridCol>
                <a:gridCol w="329184">
                  <a:extLst>
                    <a:ext uri="{9D8B030D-6E8A-4147-A177-3AD203B41FA5}">
                      <a16:colId xmlns:a16="http://schemas.microsoft.com/office/drawing/2014/main" val="4062410272"/>
                    </a:ext>
                  </a:extLst>
                </a:gridCol>
                <a:gridCol w="329184">
                  <a:extLst>
                    <a:ext uri="{9D8B030D-6E8A-4147-A177-3AD203B41FA5}">
                      <a16:colId xmlns:a16="http://schemas.microsoft.com/office/drawing/2014/main" val="317799748"/>
                    </a:ext>
                  </a:extLst>
                </a:gridCol>
                <a:gridCol w="329184">
                  <a:extLst>
                    <a:ext uri="{9D8B030D-6E8A-4147-A177-3AD203B41FA5}">
                      <a16:colId xmlns:a16="http://schemas.microsoft.com/office/drawing/2014/main" val="832832646"/>
                    </a:ext>
                  </a:extLst>
                </a:gridCol>
                <a:gridCol w="329184">
                  <a:extLst>
                    <a:ext uri="{9D8B030D-6E8A-4147-A177-3AD203B41FA5}">
                      <a16:colId xmlns:a16="http://schemas.microsoft.com/office/drawing/2014/main" val="1695105135"/>
                    </a:ext>
                  </a:extLst>
                </a:gridCol>
                <a:gridCol w="329184">
                  <a:extLst>
                    <a:ext uri="{9D8B030D-6E8A-4147-A177-3AD203B41FA5}">
                      <a16:colId xmlns:a16="http://schemas.microsoft.com/office/drawing/2014/main" val="2019816276"/>
                    </a:ext>
                  </a:extLst>
                </a:gridCol>
                <a:gridCol w="329184">
                  <a:extLst>
                    <a:ext uri="{9D8B030D-6E8A-4147-A177-3AD203B41FA5}">
                      <a16:colId xmlns:a16="http://schemas.microsoft.com/office/drawing/2014/main" val="3888143943"/>
                    </a:ext>
                  </a:extLst>
                </a:gridCol>
                <a:gridCol w="329184">
                  <a:extLst>
                    <a:ext uri="{9D8B030D-6E8A-4147-A177-3AD203B41FA5}">
                      <a16:colId xmlns:a16="http://schemas.microsoft.com/office/drawing/2014/main" val="4009763927"/>
                    </a:ext>
                  </a:extLst>
                </a:gridCol>
                <a:gridCol w="329184">
                  <a:extLst>
                    <a:ext uri="{9D8B030D-6E8A-4147-A177-3AD203B41FA5}">
                      <a16:colId xmlns:a16="http://schemas.microsoft.com/office/drawing/2014/main" val="1803620766"/>
                    </a:ext>
                  </a:extLst>
                </a:gridCol>
                <a:gridCol w="329184">
                  <a:extLst>
                    <a:ext uri="{9D8B030D-6E8A-4147-A177-3AD203B41FA5}">
                      <a16:colId xmlns:a16="http://schemas.microsoft.com/office/drawing/2014/main" val="599145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17764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12:49:55</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 Tokio Marine North America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https://quintly-eu-image-storage.s3.amazonaws.com/d123f9c23f3abec6e562a564c92f236a/136106c37fcbbd71bdfae5ef0456f4b1.jpg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24158321"/>
                  </a:ext>
                </a:extLst>
              </a:tr>
            </a:tbl>
          </a:graphicData>
        </a:graphic>
      </p:graphicFrame>
      <p:sp>
        <p:nvSpPr>
          <p:cNvPr id="4" name="Text Placeholder 3">
            <a:extLst>
              <a:ext uri="{FF2B5EF4-FFF2-40B4-BE49-F238E27FC236}">
                <a16:creationId xmlns:a16="http://schemas.microsoft.com/office/drawing/2014/main" id="{9EC14FEA-58BB-43FE-B6B8-C445CB38717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50503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4BAAE-4596-414C-9F6E-94AE5C09DE5D}"/>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39848411-0303-4A32-A6B7-A8B8B3D090D3}"/>
              </a:ext>
            </a:extLst>
          </p:cNvPr>
          <p:cNvGraphicFramePr>
            <a:graphicFrameLocks noGrp="1"/>
          </p:cNvGraphicFramePr>
          <p:nvPr>
            <p:ph type="tbl" sz="quarter" idx="13"/>
            <p:extLst>
              <p:ext uri="{D42A27DB-BD31-4B8C-83A1-F6EECF244321}">
                <p14:modId xmlns:p14="http://schemas.microsoft.com/office/powerpoint/2010/main" val="3676963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19892144"/>
                    </a:ext>
                  </a:extLst>
                </a:gridCol>
                <a:gridCol w="1481328">
                  <a:extLst>
                    <a:ext uri="{9D8B030D-6E8A-4147-A177-3AD203B41FA5}">
                      <a16:colId xmlns:a16="http://schemas.microsoft.com/office/drawing/2014/main" val="3468677034"/>
                    </a:ext>
                  </a:extLst>
                </a:gridCol>
                <a:gridCol w="329184">
                  <a:extLst>
                    <a:ext uri="{9D8B030D-6E8A-4147-A177-3AD203B41FA5}">
                      <a16:colId xmlns:a16="http://schemas.microsoft.com/office/drawing/2014/main" val="4276571568"/>
                    </a:ext>
                  </a:extLst>
                </a:gridCol>
                <a:gridCol w="329184">
                  <a:extLst>
                    <a:ext uri="{9D8B030D-6E8A-4147-A177-3AD203B41FA5}">
                      <a16:colId xmlns:a16="http://schemas.microsoft.com/office/drawing/2014/main" val="1654546947"/>
                    </a:ext>
                  </a:extLst>
                </a:gridCol>
                <a:gridCol w="329184">
                  <a:extLst>
                    <a:ext uri="{9D8B030D-6E8A-4147-A177-3AD203B41FA5}">
                      <a16:colId xmlns:a16="http://schemas.microsoft.com/office/drawing/2014/main" val="1482160797"/>
                    </a:ext>
                  </a:extLst>
                </a:gridCol>
                <a:gridCol w="329184">
                  <a:extLst>
                    <a:ext uri="{9D8B030D-6E8A-4147-A177-3AD203B41FA5}">
                      <a16:colId xmlns:a16="http://schemas.microsoft.com/office/drawing/2014/main" val="3380325234"/>
                    </a:ext>
                  </a:extLst>
                </a:gridCol>
                <a:gridCol w="329184">
                  <a:extLst>
                    <a:ext uri="{9D8B030D-6E8A-4147-A177-3AD203B41FA5}">
                      <a16:colId xmlns:a16="http://schemas.microsoft.com/office/drawing/2014/main" val="1247660884"/>
                    </a:ext>
                  </a:extLst>
                </a:gridCol>
                <a:gridCol w="329184">
                  <a:extLst>
                    <a:ext uri="{9D8B030D-6E8A-4147-A177-3AD203B41FA5}">
                      <a16:colId xmlns:a16="http://schemas.microsoft.com/office/drawing/2014/main" val="1004326037"/>
                    </a:ext>
                  </a:extLst>
                </a:gridCol>
                <a:gridCol w="329184">
                  <a:extLst>
                    <a:ext uri="{9D8B030D-6E8A-4147-A177-3AD203B41FA5}">
                      <a16:colId xmlns:a16="http://schemas.microsoft.com/office/drawing/2014/main" val="4214319448"/>
                    </a:ext>
                  </a:extLst>
                </a:gridCol>
                <a:gridCol w="329184">
                  <a:extLst>
                    <a:ext uri="{9D8B030D-6E8A-4147-A177-3AD203B41FA5}">
                      <a16:colId xmlns:a16="http://schemas.microsoft.com/office/drawing/2014/main" val="2225035060"/>
                    </a:ext>
                  </a:extLst>
                </a:gridCol>
                <a:gridCol w="329184">
                  <a:extLst>
                    <a:ext uri="{9D8B030D-6E8A-4147-A177-3AD203B41FA5}">
                      <a16:colId xmlns:a16="http://schemas.microsoft.com/office/drawing/2014/main" val="1849558991"/>
                    </a:ext>
                  </a:extLst>
                </a:gridCol>
                <a:gridCol w="329184">
                  <a:extLst>
                    <a:ext uri="{9D8B030D-6E8A-4147-A177-3AD203B41FA5}">
                      <a16:colId xmlns:a16="http://schemas.microsoft.com/office/drawing/2014/main" val="1693860393"/>
                    </a:ext>
                  </a:extLst>
                </a:gridCol>
                <a:gridCol w="329184">
                  <a:extLst>
                    <a:ext uri="{9D8B030D-6E8A-4147-A177-3AD203B41FA5}">
                      <a16:colId xmlns:a16="http://schemas.microsoft.com/office/drawing/2014/main" val="1983615512"/>
                    </a:ext>
                  </a:extLst>
                </a:gridCol>
                <a:gridCol w="329184">
                  <a:extLst>
                    <a:ext uri="{9D8B030D-6E8A-4147-A177-3AD203B41FA5}">
                      <a16:colId xmlns:a16="http://schemas.microsoft.com/office/drawing/2014/main" val="3650043394"/>
                    </a:ext>
                  </a:extLst>
                </a:gridCol>
                <a:gridCol w="329184">
                  <a:extLst>
                    <a:ext uri="{9D8B030D-6E8A-4147-A177-3AD203B41FA5}">
                      <a16:colId xmlns:a16="http://schemas.microsoft.com/office/drawing/2014/main" val="4205275292"/>
                    </a:ext>
                  </a:extLst>
                </a:gridCol>
                <a:gridCol w="329184">
                  <a:extLst>
                    <a:ext uri="{9D8B030D-6E8A-4147-A177-3AD203B41FA5}">
                      <a16:colId xmlns:a16="http://schemas.microsoft.com/office/drawing/2014/main" val="3163486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90508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13:40:42</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#InsuranceCareersMonth #ICM2025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https://quintly-eu-image-storage.s3.amazonaws.com/d123f9c23f3abec6e562a564c92f236a/ddcd0ddb63a957656a796900789c4c18.jpg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70549879"/>
                  </a:ext>
                </a:extLst>
              </a:tr>
            </a:tbl>
          </a:graphicData>
        </a:graphic>
      </p:graphicFrame>
      <p:sp>
        <p:nvSpPr>
          <p:cNvPr id="4" name="Text Placeholder 3">
            <a:extLst>
              <a:ext uri="{FF2B5EF4-FFF2-40B4-BE49-F238E27FC236}">
                <a16:creationId xmlns:a16="http://schemas.microsoft.com/office/drawing/2014/main" id="{145BCD6E-1E21-4D49-8F77-E52670BD55F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1736174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A0D54-A1CC-4259-9FE9-7AB13CEB6CB6}"/>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96037968-24C1-4574-9A9D-198825D9D0F7}"/>
              </a:ext>
            </a:extLst>
          </p:cNvPr>
          <p:cNvGraphicFramePr>
            <a:graphicFrameLocks noGrp="1"/>
          </p:cNvGraphicFramePr>
          <p:nvPr>
            <p:ph type="tbl" sz="quarter" idx="13"/>
            <p:extLst>
              <p:ext uri="{D42A27DB-BD31-4B8C-83A1-F6EECF244321}">
                <p14:modId xmlns:p14="http://schemas.microsoft.com/office/powerpoint/2010/main" val="395133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80203577"/>
                    </a:ext>
                  </a:extLst>
                </a:gridCol>
                <a:gridCol w="1481328">
                  <a:extLst>
                    <a:ext uri="{9D8B030D-6E8A-4147-A177-3AD203B41FA5}">
                      <a16:colId xmlns:a16="http://schemas.microsoft.com/office/drawing/2014/main" val="4149063011"/>
                    </a:ext>
                  </a:extLst>
                </a:gridCol>
                <a:gridCol w="329184">
                  <a:extLst>
                    <a:ext uri="{9D8B030D-6E8A-4147-A177-3AD203B41FA5}">
                      <a16:colId xmlns:a16="http://schemas.microsoft.com/office/drawing/2014/main" val="3393472189"/>
                    </a:ext>
                  </a:extLst>
                </a:gridCol>
                <a:gridCol w="329184">
                  <a:extLst>
                    <a:ext uri="{9D8B030D-6E8A-4147-A177-3AD203B41FA5}">
                      <a16:colId xmlns:a16="http://schemas.microsoft.com/office/drawing/2014/main" val="375977531"/>
                    </a:ext>
                  </a:extLst>
                </a:gridCol>
                <a:gridCol w="329184">
                  <a:extLst>
                    <a:ext uri="{9D8B030D-6E8A-4147-A177-3AD203B41FA5}">
                      <a16:colId xmlns:a16="http://schemas.microsoft.com/office/drawing/2014/main" val="456010934"/>
                    </a:ext>
                  </a:extLst>
                </a:gridCol>
                <a:gridCol w="329184">
                  <a:extLst>
                    <a:ext uri="{9D8B030D-6E8A-4147-A177-3AD203B41FA5}">
                      <a16:colId xmlns:a16="http://schemas.microsoft.com/office/drawing/2014/main" val="3559946327"/>
                    </a:ext>
                  </a:extLst>
                </a:gridCol>
                <a:gridCol w="329184">
                  <a:extLst>
                    <a:ext uri="{9D8B030D-6E8A-4147-A177-3AD203B41FA5}">
                      <a16:colId xmlns:a16="http://schemas.microsoft.com/office/drawing/2014/main" val="770780151"/>
                    </a:ext>
                  </a:extLst>
                </a:gridCol>
                <a:gridCol w="329184">
                  <a:extLst>
                    <a:ext uri="{9D8B030D-6E8A-4147-A177-3AD203B41FA5}">
                      <a16:colId xmlns:a16="http://schemas.microsoft.com/office/drawing/2014/main" val="3172802641"/>
                    </a:ext>
                  </a:extLst>
                </a:gridCol>
                <a:gridCol w="329184">
                  <a:extLst>
                    <a:ext uri="{9D8B030D-6E8A-4147-A177-3AD203B41FA5}">
                      <a16:colId xmlns:a16="http://schemas.microsoft.com/office/drawing/2014/main" val="2802761355"/>
                    </a:ext>
                  </a:extLst>
                </a:gridCol>
                <a:gridCol w="329184">
                  <a:extLst>
                    <a:ext uri="{9D8B030D-6E8A-4147-A177-3AD203B41FA5}">
                      <a16:colId xmlns:a16="http://schemas.microsoft.com/office/drawing/2014/main" val="819102689"/>
                    </a:ext>
                  </a:extLst>
                </a:gridCol>
                <a:gridCol w="329184">
                  <a:extLst>
                    <a:ext uri="{9D8B030D-6E8A-4147-A177-3AD203B41FA5}">
                      <a16:colId xmlns:a16="http://schemas.microsoft.com/office/drawing/2014/main" val="3253115860"/>
                    </a:ext>
                  </a:extLst>
                </a:gridCol>
                <a:gridCol w="329184">
                  <a:extLst>
                    <a:ext uri="{9D8B030D-6E8A-4147-A177-3AD203B41FA5}">
                      <a16:colId xmlns:a16="http://schemas.microsoft.com/office/drawing/2014/main" val="2947110811"/>
                    </a:ext>
                  </a:extLst>
                </a:gridCol>
                <a:gridCol w="329184">
                  <a:extLst>
                    <a:ext uri="{9D8B030D-6E8A-4147-A177-3AD203B41FA5}">
                      <a16:colId xmlns:a16="http://schemas.microsoft.com/office/drawing/2014/main" val="3327795106"/>
                    </a:ext>
                  </a:extLst>
                </a:gridCol>
                <a:gridCol w="329184">
                  <a:extLst>
                    <a:ext uri="{9D8B030D-6E8A-4147-A177-3AD203B41FA5}">
                      <a16:colId xmlns:a16="http://schemas.microsoft.com/office/drawing/2014/main" val="592999003"/>
                    </a:ext>
                  </a:extLst>
                </a:gridCol>
                <a:gridCol w="329184">
                  <a:extLst>
                    <a:ext uri="{9D8B030D-6E8A-4147-A177-3AD203B41FA5}">
                      <a16:colId xmlns:a16="http://schemas.microsoft.com/office/drawing/2014/main" val="3383642219"/>
                    </a:ext>
                  </a:extLst>
                </a:gridCol>
                <a:gridCol w="329184">
                  <a:extLst>
                    <a:ext uri="{9D8B030D-6E8A-4147-A177-3AD203B41FA5}">
                      <a16:colId xmlns:a16="http://schemas.microsoft.com/office/drawing/2014/main" val="1987221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555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13:50:59</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https://quintly-eu-image-storage.s3.amazonaws.com/d123f9c23f3abec6e562a564c92f236a/a9aefc41f565490a39e7eb3de99fa3b7.jpg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38940335"/>
                  </a:ext>
                </a:extLst>
              </a:tr>
            </a:tbl>
          </a:graphicData>
        </a:graphic>
      </p:graphicFrame>
      <p:sp>
        <p:nvSpPr>
          <p:cNvPr id="4" name="Text Placeholder 3">
            <a:extLst>
              <a:ext uri="{FF2B5EF4-FFF2-40B4-BE49-F238E27FC236}">
                <a16:creationId xmlns:a16="http://schemas.microsoft.com/office/drawing/2014/main" id="{BA676C6F-7BA7-4659-9EB2-67FDD1AA78E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37050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3E3F-CA51-4A26-8DAC-AF65A32783A9}"/>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903AF894-1616-46DB-8E42-B3295AB337DD}"/>
              </a:ext>
            </a:extLst>
          </p:cNvPr>
          <p:cNvGraphicFramePr>
            <a:graphicFrameLocks noGrp="1"/>
          </p:cNvGraphicFramePr>
          <p:nvPr>
            <p:ph type="tbl" sz="quarter" idx="13"/>
            <p:extLst>
              <p:ext uri="{D42A27DB-BD31-4B8C-83A1-F6EECF244321}">
                <p14:modId xmlns:p14="http://schemas.microsoft.com/office/powerpoint/2010/main" val="278387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761022028"/>
                    </a:ext>
                  </a:extLst>
                </a:gridCol>
                <a:gridCol w="1481328">
                  <a:extLst>
                    <a:ext uri="{9D8B030D-6E8A-4147-A177-3AD203B41FA5}">
                      <a16:colId xmlns:a16="http://schemas.microsoft.com/office/drawing/2014/main" val="73201911"/>
                    </a:ext>
                  </a:extLst>
                </a:gridCol>
                <a:gridCol w="329184">
                  <a:extLst>
                    <a:ext uri="{9D8B030D-6E8A-4147-A177-3AD203B41FA5}">
                      <a16:colId xmlns:a16="http://schemas.microsoft.com/office/drawing/2014/main" val="1209272761"/>
                    </a:ext>
                  </a:extLst>
                </a:gridCol>
                <a:gridCol w="329184">
                  <a:extLst>
                    <a:ext uri="{9D8B030D-6E8A-4147-A177-3AD203B41FA5}">
                      <a16:colId xmlns:a16="http://schemas.microsoft.com/office/drawing/2014/main" val="819757963"/>
                    </a:ext>
                  </a:extLst>
                </a:gridCol>
                <a:gridCol w="329184">
                  <a:extLst>
                    <a:ext uri="{9D8B030D-6E8A-4147-A177-3AD203B41FA5}">
                      <a16:colId xmlns:a16="http://schemas.microsoft.com/office/drawing/2014/main" val="649452788"/>
                    </a:ext>
                  </a:extLst>
                </a:gridCol>
                <a:gridCol w="329184">
                  <a:extLst>
                    <a:ext uri="{9D8B030D-6E8A-4147-A177-3AD203B41FA5}">
                      <a16:colId xmlns:a16="http://schemas.microsoft.com/office/drawing/2014/main" val="3458626785"/>
                    </a:ext>
                  </a:extLst>
                </a:gridCol>
                <a:gridCol w="329184">
                  <a:extLst>
                    <a:ext uri="{9D8B030D-6E8A-4147-A177-3AD203B41FA5}">
                      <a16:colId xmlns:a16="http://schemas.microsoft.com/office/drawing/2014/main" val="1799593975"/>
                    </a:ext>
                  </a:extLst>
                </a:gridCol>
                <a:gridCol w="329184">
                  <a:extLst>
                    <a:ext uri="{9D8B030D-6E8A-4147-A177-3AD203B41FA5}">
                      <a16:colId xmlns:a16="http://schemas.microsoft.com/office/drawing/2014/main" val="3523275835"/>
                    </a:ext>
                  </a:extLst>
                </a:gridCol>
                <a:gridCol w="329184">
                  <a:extLst>
                    <a:ext uri="{9D8B030D-6E8A-4147-A177-3AD203B41FA5}">
                      <a16:colId xmlns:a16="http://schemas.microsoft.com/office/drawing/2014/main" val="1958556043"/>
                    </a:ext>
                  </a:extLst>
                </a:gridCol>
                <a:gridCol w="329184">
                  <a:extLst>
                    <a:ext uri="{9D8B030D-6E8A-4147-A177-3AD203B41FA5}">
                      <a16:colId xmlns:a16="http://schemas.microsoft.com/office/drawing/2014/main" val="2833560463"/>
                    </a:ext>
                  </a:extLst>
                </a:gridCol>
                <a:gridCol w="329184">
                  <a:extLst>
                    <a:ext uri="{9D8B030D-6E8A-4147-A177-3AD203B41FA5}">
                      <a16:colId xmlns:a16="http://schemas.microsoft.com/office/drawing/2014/main" val="1101329935"/>
                    </a:ext>
                  </a:extLst>
                </a:gridCol>
                <a:gridCol w="329184">
                  <a:extLst>
                    <a:ext uri="{9D8B030D-6E8A-4147-A177-3AD203B41FA5}">
                      <a16:colId xmlns:a16="http://schemas.microsoft.com/office/drawing/2014/main" val="677421475"/>
                    </a:ext>
                  </a:extLst>
                </a:gridCol>
                <a:gridCol w="329184">
                  <a:extLst>
                    <a:ext uri="{9D8B030D-6E8A-4147-A177-3AD203B41FA5}">
                      <a16:colId xmlns:a16="http://schemas.microsoft.com/office/drawing/2014/main" val="2379910431"/>
                    </a:ext>
                  </a:extLst>
                </a:gridCol>
                <a:gridCol w="329184">
                  <a:extLst>
                    <a:ext uri="{9D8B030D-6E8A-4147-A177-3AD203B41FA5}">
                      <a16:colId xmlns:a16="http://schemas.microsoft.com/office/drawing/2014/main" val="1993151392"/>
                    </a:ext>
                  </a:extLst>
                </a:gridCol>
                <a:gridCol w="329184">
                  <a:extLst>
                    <a:ext uri="{9D8B030D-6E8A-4147-A177-3AD203B41FA5}">
                      <a16:colId xmlns:a16="http://schemas.microsoft.com/office/drawing/2014/main" val="518851551"/>
                    </a:ext>
                  </a:extLst>
                </a:gridCol>
                <a:gridCol w="329184">
                  <a:extLst>
                    <a:ext uri="{9D8B030D-6E8A-4147-A177-3AD203B41FA5}">
                      <a16:colId xmlns:a16="http://schemas.microsoft.com/office/drawing/2014/main" val="864804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598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11:25:21</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 
Learn more ➡ bit.ly/36E4AQN 
Join our award-winning team! Explore open roles ➡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https://quintly-eu-image-storage.s3.amazonaws.com/d123f9c23f3abec6e562a564c92f236a/52697220e49feeeb11bceba03d66d371.jpg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657242656"/>
                  </a:ext>
                </a:extLst>
              </a:tr>
            </a:tbl>
          </a:graphicData>
        </a:graphic>
      </p:graphicFrame>
      <p:sp>
        <p:nvSpPr>
          <p:cNvPr id="4" name="Text Placeholder 3">
            <a:extLst>
              <a:ext uri="{FF2B5EF4-FFF2-40B4-BE49-F238E27FC236}">
                <a16:creationId xmlns:a16="http://schemas.microsoft.com/office/drawing/2014/main" id="{74E4AF57-C530-4CA3-A0D6-C6EC35C216A9}"/>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81008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59D4-9EC5-4956-9CC9-F23A0581AC25}"/>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C107D6ED-BDDF-47B8-9269-8D07D15774CC}"/>
              </a:ext>
            </a:extLst>
          </p:cNvPr>
          <p:cNvGraphicFramePr>
            <a:graphicFrameLocks noGrp="1"/>
          </p:cNvGraphicFramePr>
          <p:nvPr>
            <p:ph type="tbl" sz="quarter" idx="13"/>
            <p:extLst>
              <p:ext uri="{D42A27DB-BD31-4B8C-83A1-F6EECF244321}">
                <p14:modId xmlns:p14="http://schemas.microsoft.com/office/powerpoint/2010/main" val="1146189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75252918"/>
                    </a:ext>
                  </a:extLst>
                </a:gridCol>
                <a:gridCol w="1481328">
                  <a:extLst>
                    <a:ext uri="{9D8B030D-6E8A-4147-A177-3AD203B41FA5}">
                      <a16:colId xmlns:a16="http://schemas.microsoft.com/office/drawing/2014/main" val="1507398435"/>
                    </a:ext>
                  </a:extLst>
                </a:gridCol>
                <a:gridCol w="329184">
                  <a:extLst>
                    <a:ext uri="{9D8B030D-6E8A-4147-A177-3AD203B41FA5}">
                      <a16:colId xmlns:a16="http://schemas.microsoft.com/office/drawing/2014/main" val="931582404"/>
                    </a:ext>
                  </a:extLst>
                </a:gridCol>
                <a:gridCol w="329184">
                  <a:extLst>
                    <a:ext uri="{9D8B030D-6E8A-4147-A177-3AD203B41FA5}">
                      <a16:colId xmlns:a16="http://schemas.microsoft.com/office/drawing/2014/main" val="2631971295"/>
                    </a:ext>
                  </a:extLst>
                </a:gridCol>
                <a:gridCol w="329184">
                  <a:extLst>
                    <a:ext uri="{9D8B030D-6E8A-4147-A177-3AD203B41FA5}">
                      <a16:colId xmlns:a16="http://schemas.microsoft.com/office/drawing/2014/main" val="457370282"/>
                    </a:ext>
                  </a:extLst>
                </a:gridCol>
                <a:gridCol w="329184">
                  <a:extLst>
                    <a:ext uri="{9D8B030D-6E8A-4147-A177-3AD203B41FA5}">
                      <a16:colId xmlns:a16="http://schemas.microsoft.com/office/drawing/2014/main" val="3297327089"/>
                    </a:ext>
                  </a:extLst>
                </a:gridCol>
                <a:gridCol w="329184">
                  <a:extLst>
                    <a:ext uri="{9D8B030D-6E8A-4147-A177-3AD203B41FA5}">
                      <a16:colId xmlns:a16="http://schemas.microsoft.com/office/drawing/2014/main" val="2366434564"/>
                    </a:ext>
                  </a:extLst>
                </a:gridCol>
                <a:gridCol w="329184">
                  <a:extLst>
                    <a:ext uri="{9D8B030D-6E8A-4147-A177-3AD203B41FA5}">
                      <a16:colId xmlns:a16="http://schemas.microsoft.com/office/drawing/2014/main" val="95472066"/>
                    </a:ext>
                  </a:extLst>
                </a:gridCol>
                <a:gridCol w="329184">
                  <a:extLst>
                    <a:ext uri="{9D8B030D-6E8A-4147-A177-3AD203B41FA5}">
                      <a16:colId xmlns:a16="http://schemas.microsoft.com/office/drawing/2014/main" val="171844692"/>
                    </a:ext>
                  </a:extLst>
                </a:gridCol>
                <a:gridCol w="329184">
                  <a:extLst>
                    <a:ext uri="{9D8B030D-6E8A-4147-A177-3AD203B41FA5}">
                      <a16:colId xmlns:a16="http://schemas.microsoft.com/office/drawing/2014/main" val="697103088"/>
                    </a:ext>
                  </a:extLst>
                </a:gridCol>
                <a:gridCol w="329184">
                  <a:extLst>
                    <a:ext uri="{9D8B030D-6E8A-4147-A177-3AD203B41FA5}">
                      <a16:colId xmlns:a16="http://schemas.microsoft.com/office/drawing/2014/main" val="3200954925"/>
                    </a:ext>
                  </a:extLst>
                </a:gridCol>
                <a:gridCol w="329184">
                  <a:extLst>
                    <a:ext uri="{9D8B030D-6E8A-4147-A177-3AD203B41FA5}">
                      <a16:colId xmlns:a16="http://schemas.microsoft.com/office/drawing/2014/main" val="1114807322"/>
                    </a:ext>
                  </a:extLst>
                </a:gridCol>
                <a:gridCol w="329184">
                  <a:extLst>
                    <a:ext uri="{9D8B030D-6E8A-4147-A177-3AD203B41FA5}">
                      <a16:colId xmlns:a16="http://schemas.microsoft.com/office/drawing/2014/main" val="1472311079"/>
                    </a:ext>
                  </a:extLst>
                </a:gridCol>
                <a:gridCol w="329184">
                  <a:extLst>
                    <a:ext uri="{9D8B030D-6E8A-4147-A177-3AD203B41FA5}">
                      <a16:colId xmlns:a16="http://schemas.microsoft.com/office/drawing/2014/main" val="999999847"/>
                    </a:ext>
                  </a:extLst>
                </a:gridCol>
                <a:gridCol w="329184">
                  <a:extLst>
                    <a:ext uri="{9D8B030D-6E8A-4147-A177-3AD203B41FA5}">
                      <a16:colId xmlns:a16="http://schemas.microsoft.com/office/drawing/2014/main" val="4170067350"/>
                    </a:ext>
                  </a:extLst>
                </a:gridCol>
                <a:gridCol w="329184">
                  <a:extLst>
                    <a:ext uri="{9D8B030D-6E8A-4147-A177-3AD203B41FA5}">
                      <a16:colId xmlns:a16="http://schemas.microsoft.com/office/drawing/2014/main" val="21220405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4834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- 2025-02-20 14:49:57</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#BlackHistoryMonth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https://quintly-eu-image-storage.s3.amazonaws.com/d123f9c23f3abec6e562a564c92f236a/becca82bf9dd95a52ae7e40abad56d9a.jpg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405039866"/>
                  </a:ext>
                </a:extLst>
              </a:tr>
            </a:tbl>
          </a:graphicData>
        </a:graphic>
      </p:graphicFrame>
      <p:sp>
        <p:nvSpPr>
          <p:cNvPr id="4" name="Text Placeholder 3">
            <a:extLst>
              <a:ext uri="{FF2B5EF4-FFF2-40B4-BE49-F238E27FC236}">
                <a16:creationId xmlns:a16="http://schemas.microsoft.com/office/drawing/2014/main" id="{226A068E-452B-4942-9586-FFF48FF57035}"/>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606140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99C5-E767-4C37-A425-E0BE00370576}"/>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743C527F-C1A9-41EA-BFCD-59B6A8017EE8}"/>
              </a:ext>
            </a:extLst>
          </p:cNvPr>
          <p:cNvGraphicFramePr>
            <a:graphicFrameLocks noGrp="1"/>
          </p:cNvGraphicFramePr>
          <p:nvPr>
            <p:ph type="chart" sz="quarter" idx="13"/>
            <p:extLst>
              <p:ext uri="{D42A27DB-BD31-4B8C-83A1-F6EECF244321}">
                <p14:modId xmlns:p14="http://schemas.microsoft.com/office/powerpoint/2010/main" val="1941726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F49724-1700-4434-AC19-5A4A011521B5}"/>
              </a:ext>
            </a:extLst>
          </p:cNvPr>
          <p:cNvSpPr>
            <a:spLocks noGrp="1"/>
          </p:cNvSpPr>
          <p:nvPr>
            <p:ph type="body" sz="quarter" idx="14"/>
          </p:nvPr>
        </p:nvSpPr>
        <p:spPr/>
        <p:txBody>
          <a:bodyPr/>
          <a:lstStyle/>
          <a:p>
            <a:r>
              <a:rPr lang="en-US"/>
              <a:t>01/01/2024 - 12/31/2025</a:t>
            </a:r>
          </a:p>
        </p:txBody>
      </p:sp>
      <p:sp>
        <p:nvSpPr>
          <p:cNvPr id="5" name="Footer Placeholder 4">
            <a:extLst>
              <a:ext uri="{FF2B5EF4-FFF2-40B4-BE49-F238E27FC236}">
                <a16:creationId xmlns:a16="http://schemas.microsoft.com/office/drawing/2014/main" id="{05A74AC5-ECA6-4167-B596-3A92E138F8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9367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85105-0FF8-47AB-BA3D-58E62ADDAAA2}"/>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8A20D690-16E9-43E4-98DD-FA1A7858FFC1}"/>
              </a:ext>
            </a:extLst>
          </p:cNvPr>
          <p:cNvGraphicFramePr>
            <a:graphicFrameLocks noGrp="1"/>
          </p:cNvGraphicFramePr>
          <p:nvPr>
            <p:ph type="tbl" sz="quarter" idx="13"/>
            <p:extLst>
              <p:ext uri="{D42A27DB-BD31-4B8C-83A1-F6EECF244321}">
                <p14:modId xmlns:p14="http://schemas.microsoft.com/office/powerpoint/2010/main" val="791933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68598463"/>
                    </a:ext>
                  </a:extLst>
                </a:gridCol>
                <a:gridCol w="576072">
                  <a:extLst>
                    <a:ext uri="{9D8B030D-6E8A-4147-A177-3AD203B41FA5}">
                      <a16:colId xmlns:a16="http://schemas.microsoft.com/office/drawing/2014/main" val="1803667202"/>
                    </a:ext>
                  </a:extLst>
                </a:gridCol>
                <a:gridCol w="576072">
                  <a:extLst>
                    <a:ext uri="{9D8B030D-6E8A-4147-A177-3AD203B41FA5}">
                      <a16:colId xmlns:a16="http://schemas.microsoft.com/office/drawing/2014/main" val="1980994679"/>
                    </a:ext>
                  </a:extLst>
                </a:gridCol>
                <a:gridCol w="576072">
                  <a:extLst>
                    <a:ext uri="{9D8B030D-6E8A-4147-A177-3AD203B41FA5}">
                      <a16:colId xmlns:a16="http://schemas.microsoft.com/office/drawing/2014/main" val="1420194301"/>
                    </a:ext>
                  </a:extLst>
                </a:gridCol>
                <a:gridCol w="576072">
                  <a:extLst>
                    <a:ext uri="{9D8B030D-6E8A-4147-A177-3AD203B41FA5}">
                      <a16:colId xmlns:a16="http://schemas.microsoft.com/office/drawing/2014/main" val="1402617300"/>
                    </a:ext>
                  </a:extLst>
                </a:gridCol>
                <a:gridCol w="576072">
                  <a:extLst>
                    <a:ext uri="{9D8B030D-6E8A-4147-A177-3AD203B41FA5}">
                      <a16:colId xmlns:a16="http://schemas.microsoft.com/office/drawing/2014/main" val="1157841075"/>
                    </a:ext>
                  </a:extLst>
                </a:gridCol>
                <a:gridCol w="576072">
                  <a:extLst>
                    <a:ext uri="{9D8B030D-6E8A-4147-A177-3AD203B41FA5}">
                      <a16:colId xmlns:a16="http://schemas.microsoft.com/office/drawing/2014/main" val="2578164826"/>
                    </a:ext>
                  </a:extLst>
                </a:gridCol>
                <a:gridCol w="576072">
                  <a:extLst>
                    <a:ext uri="{9D8B030D-6E8A-4147-A177-3AD203B41FA5}">
                      <a16:colId xmlns:a16="http://schemas.microsoft.com/office/drawing/2014/main" val="1185645331"/>
                    </a:ext>
                  </a:extLst>
                </a:gridCol>
                <a:gridCol w="576072">
                  <a:extLst>
                    <a:ext uri="{9D8B030D-6E8A-4147-A177-3AD203B41FA5}">
                      <a16:colId xmlns:a16="http://schemas.microsoft.com/office/drawing/2014/main" val="3332339090"/>
                    </a:ext>
                  </a:extLst>
                </a:gridCol>
                <a:gridCol w="576072">
                  <a:extLst>
                    <a:ext uri="{9D8B030D-6E8A-4147-A177-3AD203B41FA5}">
                      <a16:colId xmlns:a16="http://schemas.microsoft.com/office/drawing/2014/main" val="4129489562"/>
                    </a:ext>
                  </a:extLst>
                </a:gridCol>
                <a:gridCol w="576072">
                  <a:extLst>
                    <a:ext uri="{9D8B030D-6E8A-4147-A177-3AD203B41FA5}">
                      <a16:colId xmlns:a16="http://schemas.microsoft.com/office/drawing/2014/main" val="3907773540"/>
                    </a:ext>
                  </a:extLst>
                </a:gridCol>
                <a:gridCol w="576072">
                  <a:extLst>
                    <a:ext uri="{9D8B030D-6E8A-4147-A177-3AD203B41FA5}">
                      <a16:colId xmlns:a16="http://schemas.microsoft.com/office/drawing/2014/main" val="982573343"/>
                    </a:ext>
                  </a:extLst>
                </a:gridCol>
                <a:gridCol w="576072">
                  <a:extLst>
                    <a:ext uri="{9D8B030D-6E8A-4147-A177-3AD203B41FA5}">
                      <a16:colId xmlns:a16="http://schemas.microsoft.com/office/drawing/2014/main" val="11701306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5313699"/>
                  </a:ext>
                </a:extLst>
              </a:tr>
              <a:tr h="370840">
                <a:tc>
                  <a:txBody>
                    <a:bodyPr/>
                    <a:lstStyle/>
                    <a:p>
                      <a:r>
                        <a:rPr lang="en-US" sz="1000"/>
                        <a:t>3939</a:t>
                      </a:r>
                    </a:p>
                  </a:txBody>
                  <a:tcPr/>
                </a:tc>
                <a:tc>
                  <a:txBody>
                    <a:bodyPr/>
                    <a:lstStyle/>
                    <a:p>
                      <a:r>
                        <a:rPr lang="en-US" sz="1000"/>
                        <a:t>-3</a:t>
                      </a:r>
                    </a:p>
                  </a:txBody>
                  <a:tcPr/>
                </a:tc>
                <a:tc>
                  <a:txBody>
                    <a:bodyPr/>
                    <a:lstStyle/>
                    <a:p>
                      <a:r>
                        <a:rPr lang="en-US" sz="1000"/>
                        <a:t>34</a:t>
                      </a:r>
                    </a:p>
                  </a:txBody>
                  <a:tcPr/>
                </a:tc>
                <a:tc>
                  <a:txBody>
                    <a:bodyPr/>
                    <a:lstStyle/>
                    <a:p>
                      <a:r>
                        <a:rPr lang="en-US" sz="1000"/>
                        <a:t>19</a:t>
                      </a:r>
                    </a:p>
                  </a:txBody>
                  <a:tcPr/>
                </a:tc>
                <a:tc>
                  <a:txBody>
                    <a:bodyPr/>
                    <a:lstStyle/>
                    <a:p>
                      <a:r>
                        <a:rPr lang="en-US" sz="1000"/>
                        <a:t>1</a:t>
                      </a:r>
                    </a:p>
                  </a:txBody>
                  <a:tcPr/>
                </a:tc>
                <a:tc>
                  <a:txBody>
                    <a:bodyPr/>
                    <a:lstStyle/>
                    <a:p>
                      <a:r>
                        <a:rPr lang="en-US" sz="1000"/>
                        <a:t>14</a:t>
                      </a:r>
                    </a:p>
                  </a:txBody>
                  <a:tcPr/>
                </a:tc>
                <a:tc>
                  <a:txBody>
                    <a:bodyPr/>
                    <a:lstStyle/>
                    <a:p>
                      <a:r>
                        <a:rPr lang="en-US" sz="1000"/>
                        <a:t>14</a:t>
                      </a:r>
                    </a:p>
                  </a:txBody>
                  <a:tcPr/>
                </a:tc>
                <a:tc>
                  <a:txBody>
                    <a:bodyPr/>
                    <a:lstStyle/>
                    <a:p>
                      <a:r>
                        <a:rPr lang="en-US" sz="1000"/>
                        <a:t>7</a:t>
                      </a:r>
                    </a:p>
                  </a:txBody>
                  <a:tcPr/>
                </a:tc>
                <a:tc>
                  <a:txBody>
                    <a:bodyPr/>
                    <a:lstStyle/>
                    <a:p>
                      <a:r>
                        <a:rPr lang="en-US" sz="1000"/>
                        <a:t>34</a:t>
                      </a:r>
                    </a:p>
                  </a:txBody>
                  <a:tcPr/>
                </a:tc>
                <a:tc>
                  <a:txBody>
                    <a:bodyPr/>
                    <a:lstStyle/>
                    <a:p>
                      <a:r>
                        <a:rPr lang="en-US" sz="1000"/>
                        <a:t>14</a:t>
                      </a:r>
                    </a:p>
                  </a:txBody>
                  <a:tcPr/>
                </a:tc>
                <a:tc>
                  <a:txBody>
                    <a:bodyPr/>
                    <a:lstStyle/>
                    <a:p>
                      <a:r>
                        <a:rPr lang="en-US" sz="1000"/>
                        <a:t>8</a:t>
                      </a:r>
                    </a:p>
                  </a:txBody>
                  <a:tcPr/>
                </a:tc>
                <a:tc>
                  <a:txBody>
                    <a:bodyPr/>
                    <a:lstStyle/>
                    <a:p>
                      <a:r>
                        <a:rPr lang="en-US" sz="1000"/>
                        <a:t>0.0735 %</a:t>
                      </a:r>
                    </a:p>
                  </a:txBody>
                  <a:tcPr/>
                </a:tc>
                <a:tc>
                  <a:txBody>
                    <a:bodyPr/>
                    <a:lstStyle/>
                    <a:p>
                      <a:r>
                        <a:rPr lang="en-US" sz="1000"/>
                        <a:t>0.0 %</a:t>
                      </a:r>
                    </a:p>
                  </a:txBody>
                  <a:tcPr/>
                </a:tc>
                <a:extLst>
                  <a:ext uri="{0D108BD9-81ED-4DB2-BD59-A6C34878D82A}">
                    <a16:rowId xmlns:a16="http://schemas.microsoft.com/office/drawing/2014/main" val="882587656"/>
                  </a:ext>
                </a:extLst>
              </a:tr>
            </a:tbl>
          </a:graphicData>
        </a:graphic>
      </p:graphicFrame>
      <p:sp>
        <p:nvSpPr>
          <p:cNvPr id="4" name="Text Placeholder 3">
            <a:extLst>
              <a:ext uri="{FF2B5EF4-FFF2-40B4-BE49-F238E27FC236}">
                <a16:creationId xmlns:a16="http://schemas.microsoft.com/office/drawing/2014/main" id="{7E7AF4A3-A9E5-44AE-9F5B-6C3707C986C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402243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4603A-AFF0-4B5B-8167-13B670F215D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F3C0671-1E93-4A9B-A701-58D8AED3EC81}"/>
              </a:ext>
            </a:extLst>
          </p:cNvPr>
          <p:cNvGraphicFramePr>
            <a:graphicFrameLocks noGrp="1"/>
          </p:cNvGraphicFramePr>
          <p:nvPr>
            <p:ph type="chart" sz="quarter" idx="13"/>
            <p:extLst>
              <p:ext uri="{D42A27DB-BD31-4B8C-83A1-F6EECF244321}">
                <p14:modId xmlns:p14="http://schemas.microsoft.com/office/powerpoint/2010/main" val="1759402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4D1EB7-60BC-4DBF-8E5E-F783EA6CDCA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7CF8E80-9614-459A-8D97-C274066A49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723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6DCC-16FF-4D25-9C4A-FE65E137D563}"/>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49CD01AB-6111-459F-91AA-082F781DBF95}"/>
              </a:ext>
            </a:extLst>
          </p:cNvPr>
          <p:cNvGraphicFramePr>
            <a:graphicFrameLocks noGrp="1"/>
          </p:cNvGraphicFramePr>
          <p:nvPr>
            <p:ph type="chart" sz="quarter" idx="13"/>
            <p:extLst>
              <p:ext uri="{D42A27DB-BD31-4B8C-83A1-F6EECF244321}">
                <p14:modId xmlns:p14="http://schemas.microsoft.com/office/powerpoint/2010/main" val="2763497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D04BC9-654F-40FA-A682-9B0A4F2EAA4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88F29D5-6C53-4442-9275-E674305B00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54747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DA1B01-D79E-4A52-BF94-FA7B33A7590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98195439-CB19-4820-93CC-8466A3E24E59}"/>
              </a:ext>
            </a:extLst>
          </p:cNvPr>
          <p:cNvGraphicFramePr>
            <a:graphicFrameLocks noGrp="1"/>
          </p:cNvGraphicFramePr>
          <p:nvPr>
            <p:ph type="chart" sz="quarter" idx="13"/>
            <p:extLst>
              <p:ext uri="{D42A27DB-BD31-4B8C-83A1-F6EECF244321}">
                <p14:modId xmlns:p14="http://schemas.microsoft.com/office/powerpoint/2010/main" val="21427098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5997A7-2ECF-4B64-89E4-D3D555D7250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B2C5D13-E35C-45A6-B4AD-E64120F664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40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00456-8BD2-4694-A05C-5164F798A5E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8CB13971-AFD0-4479-A337-3A0F67B41D8A}"/>
              </a:ext>
            </a:extLst>
          </p:cNvPr>
          <p:cNvGraphicFramePr>
            <a:graphicFrameLocks noGrp="1"/>
          </p:cNvGraphicFramePr>
          <p:nvPr>
            <p:ph type="chart" sz="quarter" idx="13"/>
            <p:extLst>
              <p:ext uri="{D42A27DB-BD31-4B8C-83A1-F6EECF244321}">
                <p14:modId xmlns:p14="http://schemas.microsoft.com/office/powerpoint/2010/main" val="440953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C33E90-96C9-4C82-8D1C-AAC8AF6435D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B60604C-27CC-4447-829A-F619D9F93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0717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615B8-D7AB-47FF-8898-C2BFB6BA2E3E}"/>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7CEFC506-C930-4FB5-9C33-0BD501BBF9BC}"/>
              </a:ext>
            </a:extLst>
          </p:cNvPr>
          <p:cNvGraphicFramePr>
            <a:graphicFrameLocks noGrp="1"/>
          </p:cNvGraphicFramePr>
          <p:nvPr>
            <p:ph type="tbl" sz="quarter" idx="13"/>
            <p:extLst>
              <p:ext uri="{D42A27DB-BD31-4B8C-83A1-F6EECF244321}">
                <p14:modId xmlns:p14="http://schemas.microsoft.com/office/powerpoint/2010/main" val="40854717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806320537"/>
                    </a:ext>
                  </a:extLst>
                </a:gridCol>
                <a:gridCol w="2468880">
                  <a:extLst>
                    <a:ext uri="{9D8B030D-6E8A-4147-A177-3AD203B41FA5}">
                      <a16:colId xmlns:a16="http://schemas.microsoft.com/office/drawing/2014/main" val="1789097149"/>
                    </a:ext>
                  </a:extLst>
                </a:gridCol>
                <a:gridCol w="2468880">
                  <a:extLst>
                    <a:ext uri="{9D8B030D-6E8A-4147-A177-3AD203B41FA5}">
                      <a16:colId xmlns:a16="http://schemas.microsoft.com/office/drawing/2014/main" val="234244347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507376720"/>
                  </a:ext>
                </a:extLst>
              </a:tr>
              <a:tr h="370840">
                <a:tc>
                  <a:txBody>
                    <a:bodyPr/>
                    <a:lstStyle/>
                    <a:p>
                      <a:r>
                        <a:rPr lang="en-US" sz="1000" b="1"/>
                        <a:t>@PFPmedia</a:t>
                      </a:r>
                    </a:p>
                  </a:txBody>
                  <a:tcPr/>
                </a:tc>
                <a:tc>
                  <a:txBody>
                    <a:bodyPr/>
                    <a:lstStyle/>
                    <a:p>
                      <a:r>
                        <a:rPr lang="en-US" sz="1000"/>
                        <a:t>@PHLYINS (2)</a:t>
                      </a:r>
                    </a:p>
                  </a:txBody>
                  <a:tcPr/>
                </a:tc>
                <a:tc>
                  <a:txBody>
                    <a:bodyPr/>
                    <a:lstStyle/>
                    <a:p>
                      <a:r>
                        <a:rPr lang="en-US" sz="1000"/>
                        <a:t>2</a:t>
                      </a:r>
                    </a:p>
                  </a:txBody>
                  <a:tcPr/>
                </a:tc>
                <a:extLst>
                  <a:ext uri="{0D108BD9-81ED-4DB2-BD59-A6C34878D82A}">
                    <a16:rowId xmlns:a16="http://schemas.microsoft.com/office/drawing/2014/main" val="146479874"/>
                  </a:ext>
                </a:extLst>
              </a:tr>
              <a:tr h="370840">
                <a:tc>
                  <a:txBody>
                    <a:bodyPr/>
                    <a:lstStyle/>
                    <a:p>
                      <a:r>
                        <a:rPr lang="en-US" sz="1000" b="1"/>
                        <a:t>@TMNA_Services</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507150590"/>
                  </a:ext>
                </a:extLst>
              </a:tr>
              <a:tr h="370840">
                <a:tc>
                  <a:txBody>
                    <a:bodyPr/>
                    <a:lstStyle/>
                    <a:p>
                      <a:r>
                        <a:rPr lang="en-US" sz="1000" b="1"/>
                        <a:t>@Stormtheheavenz</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1711552230"/>
                  </a:ext>
                </a:extLst>
              </a:tr>
              <a:tr h="370840">
                <a:tc>
                  <a:txBody>
                    <a:bodyPr/>
                    <a:lstStyle/>
                    <a:p>
                      <a:r>
                        <a:rPr lang="en-US" sz="1000" b="1"/>
                        <a:t>@BigIofNebraska</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22818334"/>
                  </a:ext>
                </a:extLst>
              </a:tr>
              <a:tr h="370840">
                <a:tc>
                  <a:txBody>
                    <a:bodyPr/>
                    <a:lstStyle/>
                    <a:p>
                      <a:r>
                        <a:rPr lang="en-US" sz="1000" b="1"/>
                        <a:t>@HeatherDSt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551197566"/>
                  </a:ext>
                </a:extLst>
              </a:tr>
              <a:tr h="370840">
                <a:tc>
                  <a:txBody>
                    <a:bodyPr/>
                    <a:lstStyle/>
                    <a:p>
                      <a:r>
                        <a:rPr lang="en-US" sz="1000" b="1"/>
                        <a:t>@YAPInc</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63525224"/>
                  </a:ext>
                </a:extLst>
              </a:tr>
              <a:tr h="370840">
                <a:tc>
                  <a:txBody>
                    <a:bodyPr/>
                    <a:lstStyle/>
                    <a:p>
                      <a:r>
                        <a:rPr lang="en-US" sz="1000" b="1"/>
                        <a:t>@JustinBatt</a:t>
                      </a:r>
                    </a:p>
                  </a:txBody>
                  <a:tcPr/>
                </a:tc>
                <a:tc>
                  <a:txBody>
                    <a:bodyPr/>
                    <a:lstStyle/>
                    <a:p>
                      <a:r>
                        <a:rPr lang="en-US" sz="1000"/>
                        <a:t>@PHLYINS (1)</a:t>
                      </a:r>
                    </a:p>
                  </a:txBody>
                  <a:tcPr/>
                </a:tc>
                <a:tc>
                  <a:txBody>
                    <a:bodyPr/>
                    <a:lstStyle/>
                    <a:p>
                      <a:r>
                        <a:rPr lang="en-US" sz="1000"/>
                        <a:t>1</a:t>
                      </a:r>
                    </a:p>
                  </a:txBody>
                  <a:tcPr/>
                </a:tc>
                <a:extLst>
                  <a:ext uri="{0D108BD9-81ED-4DB2-BD59-A6C34878D82A}">
                    <a16:rowId xmlns:a16="http://schemas.microsoft.com/office/drawing/2014/main" val="412372634"/>
                  </a:ext>
                </a:extLst>
              </a:tr>
            </a:tbl>
          </a:graphicData>
        </a:graphic>
      </p:graphicFrame>
      <p:sp>
        <p:nvSpPr>
          <p:cNvPr id="4" name="Text Placeholder 3">
            <a:extLst>
              <a:ext uri="{FF2B5EF4-FFF2-40B4-BE49-F238E27FC236}">
                <a16:creationId xmlns:a16="http://schemas.microsoft.com/office/drawing/2014/main" id="{92E4B34D-FC3C-42C2-A0FA-3C3167D4042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54280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63C07-F9A5-45BD-97B6-44310978A321}"/>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4B187798-54FC-4538-9500-1EDB1A9D943B}"/>
              </a:ext>
            </a:extLst>
          </p:cNvPr>
          <p:cNvGraphicFramePr>
            <a:graphicFrameLocks noGrp="1"/>
          </p:cNvGraphicFramePr>
          <p:nvPr>
            <p:ph type="tbl" sz="quarter" idx="13"/>
            <p:extLst>
              <p:ext uri="{D42A27DB-BD31-4B8C-83A1-F6EECF244321}">
                <p14:modId xmlns:p14="http://schemas.microsoft.com/office/powerpoint/2010/main" val="34712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33594153"/>
                    </a:ext>
                  </a:extLst>
                </a:gridCol>
                <a:gridCol w="1152144">
                  <a:extLst>
                    <a:ext uri="{9D8B030D-6E8A-4147-A177-3AD203B41FA5}">
                      <a16:colId xmlns:a16="http://schemas.microsoft.com/office/drawing/2014/main" val="1261499926"/>
                    </a:ext>
                  </a:extLst>
                </a:gridCol>
                <a:gridCol w="1152144">
                  <a:extLst>
                    <a:ext uri="{9D8B030D-6E8A-4147-A177-3AD203B41FA5}">
                      <a16:colId xmlns:a16="http://schemas.microsoft.com/office/drawing/2014/main" val="374645166"/>
                    </a:ext>
                  </a:extLst>
                </a:gridCol>
                <a:gridCol w="1152144">
                  <a:extLst>
                    <a:ext uri="{9D8B030D-6E8A-4147-A177-3AD203B41FA5}">
                      <a16:colId xmlns:a16="http://schemas.microsoft.com/office/drawing/2014/main" val="740153019"/>
                    </a:ext>
                  </a:extLst>
                </a:gridCol>
                <a:gridCol w="1152144">
                  <a:extLst>
                    <a:ext uri="{9D8B030D-6E8A-4147-A177-3AD203B41FA5}">
                      <a16:colId xmlns:a16="http://schemas.microsoft.com/office/drawing/2014/main" val="364612347"/>
                    </a:ext>
                  </a:extLst>
                </a:gridCol>
                <a:gridCol w="1152144">
                  <a:extLst>
                    <a:ext uri="{9D8B030D-6E8A-4147-A177-3AD203B41FA5}">
                      <a16:colId xmlns:a16="http://schemas.microsoft.com/office/drawing/2014/main" val="2317203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35155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- 2025-02-11 13:32:13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giving back to the community. Last year, our employees logged 25K+ hrs supporting hundreds of non-profits across the US! Congrats to Patricia Kelly, Jodi Lieb, &amp;amp; Candice Taylor for being recognized as our 2024 Volunteer Champions! #InsuranceCareersMonth https://t.co/J4a2nBhD8V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0.1777 %</a:t>
                      </a:r>
                    </a:p>
                  </a:txBody>
                  <a:tcPr/>
                </a:tc>
                <a:extLst>
                  <a:ext uri="{0D108BD9-81ED-4DB2-BD59-A6C34878D82A}">
                    <a16:rowId xmlns:a16="http://schemas.microsoft.com/office/drawing/2014/main" val="3628477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- 2025-02-06 15:08:36</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@SOPennsylvania Polar Plunge! We took the plunge into icy waters to raise funds for SOPA athletes. All dollars raised help provide 15K athletes across PA with free, year-round sports, health, &amp;amp; leadership programs. #ICM2025 https://t.co/N5uin3Bxvm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0.1523 %</a:t>
                      </a:r>
                    </a:p>
                  </a:txBody>
                  <a:tcPr/>
                </a:tc>
                <a:extLst>
                  <a:ext uri="{0D108BD9-81ED-4DB2-BD59-A6C34878D82A}">
                    <a16:rowId xmlns:a16="http://schemas.microsoft.com/office/drawing/2014/main" val="2693083555"/>
                  </a:ext>
                </a:extLst>
              </a:tr>
            </a:tbl>
          </a:graphicData>
        </a:graphic>
      </p:graphicFrame>
      <p:sp>
        <p:nvSpPr>
          <p:cNvPr id="4" name="Text Placeholder 3">
            <a:extLst>
              <a:ext uri="{FF2B5EF4-FFF2-40B4-BE49-F238E27FC236}">
                <a16:creationId xmlns:a16="http://schemas.microsoft.com/office/drawing/2014/main" id="{6CC942FB-6CCB-4D9F-A3C4-FD318E237BFF}"/>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031454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D7494-A09C-4CE2-8138-B1712B4E1111}"/>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E72018C0-C8D7-46DA-979F-B13B98254586}"/>
              </a:ext>
            </a:extLst>
          </p:cNvPr>
          <p:cNvGraphicFramePr>
            <a:graphicFrameLocks noGrp="1"/>
          </p:cNvGraphicFramePr>
          <p:nvPr>
            <p:ph type="tbl" sz="quarter" idx="13"/>
            <p:extLst>
              <p:ext uri="{D42A27DB-BD31-4B8C-83A1-F6EECF244321}">
                <p14:modId xmlns:p14="http://schemas.microsoft.com/office/powerpoint/2010/main" val="939512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938003474"/>
                    </a:ext>
                  </a:extLst>
                </a:gridCol>
                <a:gridCol w="1152144">
                  <a:extLst>
                    <a:ext uri="{9D8B030D-6E8A-4147-A177-3AD203B41FA5}">
                      <a16:colId xmlns:a16="http://schemas.microsoft.com/office/drawing/2014/main" val="534036034"/>
                    </a:ext>
                  </a:extLst>
                </a:gridCol>
                <a:gridCol w="1152144">
                  <a:extLst>
                    <a:ext uri="{9D8B030D-6E8A-4147-A177-3AD203B41FA5}">
                      <a16:colId xmlns:a16="http://schemas.microsoft.com/office/drawing/2014/main" val="421769750"/>
                    </a:ext>
                  </a:extLst>
                </a:gridCol>
                <a:gridCol w="1152144">
                  <a:extLst>
                    <a:ext uri="{9D8B030D-6E8A-4147-A177-3AD203B41FA5}">
                      <a16:colId xmlns:a16="http://schemas.microsoft.com/office/drawing/2014/main" val="1638035632"/>
                    </a:ext>
                  </a:extLst>
                </a:gridCol>
                <a:gridCol w="1152144">
                  <a:extLst>
                    <a:ext uri="{9D8B030D-6E8A-4147-A177-3AD203B41FA5}">
                      <a16:colId xmlns:a16="http://schemas.microsoft.com/office/drawing/2014/main" val="3067251964"/>
                    </a:ext>
                  </a:extLst>
                </a:gridCol>
                <a:gridCol w="1152144">
                  <a:extLst>
                    <a:ext uri="{9D8B030D-6E8A-4147-A177-3AD203B41FA5}">
                      <a16:colId xmlns:a16="http://schemas.microsoft.com/office/drawing/2014/main" val="129862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8175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- 2025-02-12 11:19:10</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our 3rd time receiving this recognition, which is based on survey respondents identifying PHLY as a workplace they'd recommend to friends &amp;amp; family.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3438583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- 2025-02-20 14:48:06</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#InsuranceCareersMonth https://t.co/MXFd3gdN2K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0.1270 %</a:t>
                      </a:r>
                    </a:p>
                  </a:txBody>
                  <a:tcPr/>
                </a:tc>
                <a:extLst>
                  <a:ext uri="{0D108BD9-81ED-4DB2-BD59-A6C34878D82A}">
                    <a16:rowId xmlns:a16="http://schemas.microsoft.com/office/drawing/2014/main" val="3292333769"/>
                  </a:ext>
                </a:extLst>
              </a:tr>
            </a:tbl>
          </a:graphicData>
        </a:graphic>
      </p:graphicFrame>
      <p:sp>
        <p:nvSpPr>
          <p:cNvPr id="4" name="Text Placeholder 3">
            <a:extLst>
              <a:ext uri="{FF2B5EF4-FFF2-40B4-BE49-F238E27FC236}">
                <a16:creationId xmlns:a16="http://schemas.microsoft.com/office/drawing/2014/main" id="{5097981D-5058-4E98-942B-C1C1C23EF1F4}"/>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8197168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A8B66-0E9E-415B-950F-B00BB8978AF0}"/>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F9FC71A0-BF3B-4A3E-8DF6-163A002155FF}"/>
              </a:ext>
            </a:extLst>
          </p:cNvPr>
          <p:cNvGraphicFramePr>
            <a:graphicFrameLocks noGrp="1"/>
          </p:cNvGraphicFramePr>
          <p:nvPr>
            <p:ph type="tbl" sz="quarter" idx="13"/>
            <p:extLst>
              <p:ext uri="{D42A27DB-BD31-4B8C-83A1-F6EECF244321}">
                <p14:modId xmlns:p14="http://schemas.microsoft.com/office/powerpoint/2010/main" val="61903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09248212"/>
                    </a:ext>
                  </a:extLst>
                </a:gridCol>
                <a:gridCol w="1152144">
                  <a:extLst>
                    <a:ext uri="{9D8B030D-6E8A-4147-A177-3AD203B41FA5}">
                      <a16:colId xmlns:a16="http://schemas.microsoft.com/office/drawing/2014/main" val="2545188093"/>
                    </a:ext>
                  </a:extLst>
                </a:gridCol>
                <a:gridCol w="1152144">
                  <a:extLst>
                    <a:ext uri="{9D8B030D-6E8A-4147-A177-3AD203B41FA5}">
                      <a16:colId xmlns:a16="http://schemas.microsoft.com/office/drawing/2014/main" val="276275038"/>
                    </a:ext>
                  </a:extLst>
                </a:gridCol>
                <a:gridCol w="1152144">
                  <a:extLst>
                    <a:ext uri="{9D8B030D-6E8A-4147-A177-3AD203B41FA5}">
                      <a16:colId xmlns:a16="http://schemas.microsoft.com/office/drawing/2014/main" val="1996444557"/>
                    </a:ext>
                  </a:extLst>
                </a:gridCol>
                <a:gridCol w="1152144">
                  <a:extLst>
                    <a:ext uri="{9D8B030D-6E8A-4147-A177-3AD203B41FA5}">
                      <a16:colId xmlns:a16="http://schemas.microsoft.com/office/drawing/2014/main" val="2705815657"/>
                    </a:ext>
                  </a:extLst>
                </a:gridCol>
                <a:gridCol w="1152144">
                  <a:extLst>
                    <a:ext uri="{9D8B030D-6E8A-4147-A177-3AD203B41FA5}">
                      <a16:colId xmlns:a16="http://schemas.microsoft.com/office/drawing/2014/main" val="3462886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31887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 - 2025-02-25 17:10:52</a:t>
                      </a:r>
                      <a:r>
                        <a:rPr kumimoji="0" lang="en-US" sz="1000" b="0" i="0" u="none" strike="noStrike" kern="1200" cap="none" spc="0" normalizeH="0" baseline="0" noProof="0">
                          <a:ln>
                            <a:noFill/>
                          </a:ln>
                          <a:solidFill>
                            <a:prstClr val="black"/>
                          </a:solidFill>
                          <a:effectLst/>
                          <a:uLnTx/>
                          <a:uFillTx/>
                          <a:latin typeface="Calibri"/>
                          <a:ea typeface="+mn-ea"/>
                          <a:cs typeface="+mn-cs"/>
                        </a:rPr>
                        <a:t>
 "We’ve known them forever" isn’t enough when it comes to screening staff &amp;amp; volunteers who interact with children. Trust is important, but religious organizations need to take proactive steps to ensure safety. Background checks are an essential first step.
🧵 https://t.co/FB4WZFa8ca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0.1016 %</a:t>
                      </a:r>
                    </a:p>
                  </a:txBody>
                  <a:tcPr/>
                </a:tc>
                <a:extLst>
                  <a:ext uri="{0D108BD9-81ED-4DB2-BD59-A6C34878D82A}">
                    <a16:rowId xmlns:a16="http://schemas.microsoft.com/office/drawing/2014/main" val="2836878969"/>
                  </a:ext>
                </a:extLst>
              </a:tr>
            </a:tbl>
          </a:graphicData>
        </a:graphic>
      </p:graphicFrame>
      <p:sp>
        <p:nvSpPr>
          <p:cNvPr id="4" name="Text Placeholder 3">
            <a:extLst>
              <a:ext uri="{FF2B5EF4-FFF2-40B4-BE49-F238E27FC236}">
                <a16:creationId xmlns:a16="http://schemas.microsoft.com/office/drawing/2014/main" id="{33283B07-945E-46F8-A75B-E3263292D18B}"/>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911729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FFED5-5613-4988-BD40-AAB881EE221D}"/>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8791BA2-2034-4F9F-AA1C-BE47E791BD93}"/>
              </a:ext>
            </a:extLst>
          </p:cNvPr>
          <p:cNvGraphicFramePr>
            <a:graphicFrameLocks noGrp="1"/>
          </p:cNvGraphicFramePr>
          <p:nvPr>
            <p:ph type="tbl" sz="quarter" idx="13"/>
            <p:extLst>
              <p:ext uri="{D42A27DB-BD31-4B8C-83A1-F6EECF244321}">
                <p14:modId xmlns:p14="http://schemas.microsoft.com/office/powerpoint/2010/main" val="3703985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718473087"/>
                    </a:ext>
                  </a:extLst>
                </a:gridCol>
                <a:gridCol w="576072">
                  <a:extLst>
                    <a:ext uri="{9D8B030D-6E8A-4147-A177-3AD203B41FA5}">
                      <a16:colId xmlns:a16="http://schemas.microsoft.com/office/drawing/2014/main" val="317035705"/>
                    </a:ext>
                  </a:extLst>
                </a:gridCol>
                <a:gridCol w="576072">
                  <a:extLst>
                    <a:ext uri="{9D8B030D-6E8A-4147-A177-3AD203B41FA5}">
                      <a16:colId xmlns:a16="http://schemas.microsoft.com/office/drawing/2014/main" val="20318433"/>
                    </a:ext>
                  </a:extLst>
                </a:gridCol>
                <a:gridCol w="576072">
                  <a:extLst>
                    <a:ext uri="{9D8B030D-6E8A-4147-A177-3AD203B41FA5}">
                      <a16:colId xmlns:a16="http://schemas.microsoft.com/office/drawing/2014/main" val="3102757556"/>
                    </a:ext>
                  </a:extLst>
                </a:gridCol>
                <a:gridCol w="576072">
                  <a:extLst>
                    <a:ext uri="{9D8B030D-6E8A-4147-A177-3AD203B41FA5}">
                      <a16:colId xmlns:a16="http://schemas.microsoft.com/office/drawing/2014/main" val="3005276794"/>
                    </a:ext>
                  </a:extLst>
                </a:gridCol>
                <a:gridCol w="576072">
                  <a:extLst>
                    <a:ext uri="{9D8B030D-6E8A-4147-A177-3AD203B41FA5}">
                      <a16:colId xmlns:a16="http://schemas.microsoft.com/office/drawing/2014/main" val="3287760887"/>
                    </a:ext>
                  </a:extLst>
                </a:gridCol>
                <a:gridCol w="576072">
                  <a:extLst>
                    <a:ext uri="{9D8B030D-6E8A-4147-A177-3AD203B41FA5}">
                      <a16:colId xmlns:a16="http://schemas.microsoft.com/office/drawing/2014/main" val="2796372699"/>
                    </a:ext>
                  </a:extLst>
                </a:gridCol>
                <a:gridCol w="576072">
                  <a:extLst>
                    <a:ext uri="{9D8B030D-6E8A-4147-A177-3AD203B41FA5}">
                      <a16:colId xmlns:a16="http://schemas.microsoft.com/office/drawing/2014/main" val="3456832919"/>
                    </a:ext>
                  </a:extLst>
                </a:gridCol>
                <a:gridCol w="576072">
                  <a:extLst>
                    <a:ext uri="{9D8B030D-6E8A-4147-A177-3AD203B41FA5}">
                      <a16:colId xmlns:a16="http://schemas.microsoft.com/office/drawing/2014/main" val="3199009670"/>
                    </a:ext>
                  </a:extLst>
                </a:gridCol>
                <a:gridCol w="576072">
                  <a:extLst>
                    <a:ext uri="{9D8B030D-6E8A-4147-A177-3AD203B41FA5}">
                      <a16:colId xmlns:a16="http://schemas.microsoft.com/office/drawing/2014/main" val="3651404487"/>
                    </a:ext>
                  </a:extLst>
                </a:gridCol>
                <a:gridCol w="576072">
                  <a:extLst>
                    <a:ext uri="{9D8B030D-6E8A-4147-A177-3AD203B41FA5}">
                      <a16:colId xmlns:a16="http://schemas.microsoft.com/office/drawing/2014/main" val="2287251849"/>
                    </a:ext>
                  </a:extLst>
                </a:gridCol>
                <a:gridCol w="576072">
                  <a:extLst>
                    <a:ext uri="{9D8B030D-6E8A-4147-A177-3AD203B41FA5}">
                      <a16:colId xmlns:a16="http://schemas.microsoft.com/office/drawing/2014/main" val="127597562"/>
                    </a:ext>
                  </a:extLst>
                </a:gridCol>
                <a:gridCol w="576072">
                  <a:extLst>
                    <a:ext uri="{9D8B030D-6E8A-4147-A177-3AD203B41FA5}">
                      <a16:colId xmlns:a16="http://schemas.microsoft.com/office/drawing/2014/main" val="2540247357"/>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790985268"/>
                  </a:ext>
                </a:extLst>
              </a:tr>
              <a:tr h="370840">
                <a:tc>
                  <a:txBody>
                    <a:bodyPr/>
                    <a:lstStyle/>
                    <a:p>
                      <a:r>
                        <a:rPr lang="en-US" sz="1000"/>
                        <a:t>47141</a:t>
                      </a:r>
                    </a:p>
                  </a:txBody>
                  <a:tcPr/>
                </a:tc>
                <a:tc>
                  <a:txBody>
                    <a:bodyPr/>
                    <a:lstStyle/>
                    <a:p>
                      <a:r>
                        <a:rPr lang="en-US" sz="1000"/>
                        <a:t>436</a:t>
                      </a:r>
                    </a:p>
                  </a:txBody>
                  <a:tcPr/>
                </a:tc>
                <a:tc>
                  <a:txBody>
                    <a:bodyPr/>
                    <a:lstStyle/>
                    <a:p>
                      <a:r>
                        <a:rPr lang="en-US" sz="1000"/>
                        <a:t>20</a:t>
                      </a:r>
                    </a:p>
                  </a:txBody>
                  <a:tcPr/>
                </a:tc>
                <a:tc>
                  <a:txBody>
                    <a:bodyPr/>
                    <a:lstStyle/>
                    <a:p>
                      <a:r>
                        <a:rPr lang="en-US" sz="1000"/>
                        <a:t>1727</a:t>
                      </a:r>
                    </a:p>
                  </a:txBody>
                  <a:tcPr/>
                </a:tc>
                <a:tc>
                  <a:txBody>
                    <a:bodyPr/>
                    <a:lstStyle/>
                    <a:p>
                      <a:r>
                        <a:rPr lang="en-US" sz="1000"/>
                        <a:t>86.35</a:t>
                      </a:r>
                    </a:p>
                  </a:txBody>
                  <a:tcPr/>
                </a:tc>
                <a:tc>
                  <a:txBody>
                    <a:bodyPr/>
                    <a:lstStyle/>
                    <a:p>
                      <a:r>
                        <a:rPr lang="en-US" sz="1000"/>
                        <a:t>39</a:t>
                      </a:r>
                    </a:p>
                  </a:txBody>
                  <a:tcPr/>
                </a:tc>
                <a:tc>
                  <a:txBody>
                    <a:bodyPr/>
                    <a:lstStyle/>
                    <a:p>
                      <a:r>
                        <a:rPr lang="en-US" sz="1000"/>
                        <a:t>108</a:t>
                      </a:r>
                    </a:p>
                  </a:txBody>
                  <a:tcPr/>
                </a:tc>
                <a:tc>
                  <a:txBody>
                    <a:bodyPr/>
                    <a:lstStyle/>
                    <a:p>
                      <a:r>
                        <a:rPr lang="en-US" sz="1000"/>
                        <a:t>5.4</a:t>
                      </a:r>
                    </a:p>
                  </a:txBody>
                  <a:tcPr/>
                </a:tc>
                <a:tc>
                  <a:txBody>
                    <a:bodyPr/>
                    <a:lstStyle/>
                    <a:p>
                      <a:r>
                        <a:rPr lang="en-US" sz="1000"/>
                        <a:t>10801</a:t>
                      </a:r>
                    </a:p>
                  </a:txBody>
                  <a:tcPr/>
                </a:tc>
                <a:tc>
                  <a:txBody>
                    <a:bodyPr/>
                    <a:lstStyle/>
                    <a:p>
                      <a:r>
                        <a:rPr lang="en-US" sz="1000"/>
                        <a:t>540.05</a:t>
                      </a:r>
                    </a:p>
                  </a:txBody>
                  <a:tcPr/>
                </a:tc>
                <a:tc>
                  <a:txBody>
                    <a:bodyPr/>
                    <a:lstStyle/>
                    <a:p>
                      <a:r>
                        <a:rPr lang="en-US" sz="1000"/>
                        <a:t>45740</a:t>
                      </a:r>
                    </a:p>
                  </a:txBody>
                  <a:tcPr/>
                </a:tc>
                <a:tc>
                  <a:txBody>
                    <a:bodyPr/>
                    <a:lstStyle/>
                    <a:p>
                      <a:r>
                        <a:rPr lang="en-US" sz="1000"/>
                        <a:t>2287</a:t>
                      </a:r>
                    </a:p>
                  </a:txBody>
                  <a:tcPr/>
                </a:tc>
                <a:tc>
                  <a:txBody>
                    <a:bodyPr/>
                    <a:lstStyle/>
                    <a:p>
                      <a:r>
                        <a:rPr lang="en-US" sz="1000"/>
                        <a:t>24.679719139545 %</a:t>
                      </a:r>
                    </a:p>
                  </a:txBody>
                  <a:tcPr/>
                </a:tc>
                <a:extLst>
                  <a:ext uri="{0D108BD9-81ED-4DB2-BD59-A6C34878D82A}">
                    <a16:rowId xmlns:a16="http://schemas.microsoft.com/office/drawing/2014/main" val="2802988422"/>
                  </a:ext>
                </a:extLst>
              </a:tr>
            </a:tbl>
          </a:graphicData>
        </a:graphic>
      </p:graphicFrame>
      <p:sp>
        <p:nvSpPr>
          <p:cNvPr id="4" name="Text Placeholder 3">
            <a:extLst>
              <a:ext uri="{FF2B5EF4-FFF2-40B4-BE49-F238E27FC236}">
                <a16:creationId xmlns:a16="http://schemas.microsoft.com/office/drawing/2014/main" id="{A30FCAF5-9E7D-42B0-B5A5-69973ABAE05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952965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3AE8E-6D4D-4BD2-8B23-78768DAC3218}"/>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225E2F39-BB05-467E-A596-D58418B1C1C9}"/>
              </a:ext>
            </a:extLst>
          </p:cNvPr>
          <p:cNvGraphicFramePr>
            <a:graphicFrameLocks noGrp="1"/>
          </p:cNvGraphicFramePr>
          <p:nvPr>
            <p:ph type="chart" sz="quarter" idx="13"/>
            <p:extLst>
              <p:ext uri="{D42A27DB-BD31-4B8C-83A1-F6EECF244321}">
                <p14:modId xmlns:p14="http://schemas.microsoft.com/office/powerpoint/2010/main" val="13651774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6D9A2F-9692-4A0A-917E-1F862F014478}"/>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5E718FE-ECC2-4C86-9DA8-FF7B0F84FD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3670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C407E-0033-41E8-8D4B-385DCB14119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69F0676-B84B-4785-97AB-58FD4E3797BF}"/>
              </a:ext>
            </a:extLst>
          </p:cNvPr>
          <p:cNvGraphicFramePr>
            <a:graphicFrameLocks noGrp="1"/>
          </p:cNvGraphicFramePr>
          <p:nvPr>
            <p:ph type="chart" sz="quarter" idx="13"/>
            <p:extLst>
              <p:ext uri="{D42A27DB-BD31-4B8C-83A1-F6EECF244321}">
                <p14:modId xmlns:p14="http://schemas.microsoft.com/office/powerpoint/2010/main" val="1412310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24E7B0-1D06-4F80-8FFD-344588AC41B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9F7FA4D-4AA7-40B1-8981-FD0594DD6AA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47860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3B685-8755-4D09-91D8-3A887539673B}"/>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98BD82B0-5D3D-4A86-AE17-E6C68FA2B2C9}"/>
              </a:ext>
            </a:extLst>
          </p:cNvPr>
          <p:cNvGraphicFramePr>
            <a:graphicFrameLocks noGrp="1"/>
          </p:cNvGraphicFramePr>
          <p:nvPr>
            <p:ph type="chart" sz="quarter" idx="13"/>
            <p:extLst>
              <p:ext uri="{D42A27DB-BD31-4B8C-83A1-F6EECF244321}">
                <p14:modId xmlns:p14="http://schemas.microsoft.com/office/powerpoint/2010/main" val="4125121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D8C68-275C-4E32-BAAB-D2DBA8E20DEF}"/>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DD013BB-58AF-4BD3-B20D-4A1E7FCD75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5718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89218-24F1-4ECB-8206-761433C5240A}"/>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37C57DCD-F1F9-4934-A5AF-274A4719CBFF}"/>
              </a:ext>
            </a:extLst>
          </p:cNvPr>
          <p:cNvGraphicFramePr>
            <a:graphicFrameLocks noGrp="1"/>
          </p:cNvGraphicFramePr>
          <p:nvPr>
            <p:ph type="chart" sz="quarter" idx="13"/>
            <p:extLst>
              <p:ext uri="{D42A27DB-BD31-4B8C-83A1-F6EECF244321}">
                <p14:modId xmlns:p14="http://schemas.microsoft.com/office/powerpoint/2010/main" val="3342973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0982B6-BA34-4D67-83EB-FAD8D497806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42C75FA-3E4A-41A3-ABFE-E5AF46B0E3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30058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E6106-5E60-4EBF-B6B3-E0EAE84D41A3}"/>
              </a:ext>
            </a:extLst>
          </p:cNvPr>
          <p:cNvSpPr>
            <a:spLocks noGrp="1"/>
          </p:cNvSpPr>
          <p:nvPr>
            <p:ph type="title"/>
          </p:nvPr>
        </p:nvSpPr>
        <p:spPr/>
        <p:txBody>
          <a:bodyPr/>
          <a:lstStyle/>
          <a:p>
            <a:r>
              <a:rPr lang="en-US"/>
              <a:t>LinkedIn Posts Table | Philadelphia Insurance - 1 of 6</a:t>
            </a:r>
          </a:p>
        </p:txBody>
      </p:sp>
      <p:graphicFrame>
        <p:nvGraphicFramePr>
          <p:cNvPr id="5" name="Table Placeholder 4">
            <a:extLst>
              <a:ext uri="{FF2B5EF4-FFF2-40B4-BE49-F238E27FC236}">
                <a16:creationId xmlns:a16="http://schemas.microsoft.com/office/drawing/2014/main" id="{537BF1E6-80DF-4C64-8875-8BAA957BD3C8}"/>
              </a:ext>
            </a:extLst>
          </p:cNvPr>
          <p:cNvGraphicFramePr>
            <a:graphicFrameLocks noGrp="1"/>
          </p:cNvGraphicFramePr>
          <p:nvPr>
            <p:ph type="tbl" sz="quarter" idx="13"/>
            <p:extLst>
              <p:ext uri="{D42A27DB-BD31-4B8C-83A1-F6EECF244321}">
                <p14:modId xmlns:p14="http://schemas.microsoft.com/office/powerpoint/2010/main" val="1082039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5575469"/>
                    </a:ext>
                  </a:extLst>
                </a:gridCol>
                <a:gridCol w="658368">
                  <a:extLst>
                    <a:ext uri="{9D8B030D-6E8A-4147-A177-3AD203B41FA5}">
                      <a16:colId xmlns:a16="http://schemas.microsoft.com/office/drawing/2014/main" val="1150802943"/>
                    </a:ext>
                  </a:extLst>
                </a:gridCol>
                <a:gridCol w="658368">
                  <a:extLst>
                    <a:ext uri="{9D8B030D-6E8A-4147-A177-3AD203B41FA5}">
                      <a16:colId xmlns:a16="http://schemas.microsoft.com/office/drawing/2014/main" val="567454927"/>
                    </a:ext>
                  </a:extLst>
                </a:gridCol>
                <a:gridCol w="658368">
                  <a:extLst>
                    <a:ext uri="{9D8B030D-6E8A-4147-A177-3AD203B41FA5}">
                      <a16:colId xmlns:a16="http://schemas.microsoft.com/office/drawing/2014/main" val="493914134"/>
                    </a:ext>
                  </a:extLst>
                </a:gridCol>
                <a:gridCol w="658368">
                  <a:extLst>
                    <a:ext uri="{9D8B030D-6E8A-4147-A177-3AD203B41FA5}">
                      <a16:colId xmlns:a16="http://schemas.microsoft.com/office/drawing/2014/main" val="2876778500"/>
                    </a:ext>
                  </a:extLst>
                </a:gridCol>
                <a:gridCol w="658368">
                  <a:extLst>
                    <a:ext uri="{9D8B030D-6E8A-4147-A177-3AD203B41FA5}">
                      <a16:colId xmlns:a16="http://schemas.microsoft.com/office/drawing/2014/main" val="273460549"/>
                    </a:ext>
                  </a:extLst>
                </a:gridCol>
                <a:gridCol w="658368">
                  <a:extLst>
                    <a:ext uri="{9D8B030D-6E8A-4147-A177-3AD203B41FA5}">
                      <a16:colId xmlns:a16="http://schemas.microsoft.com/office/drawing/2014/main" val="820747338"/>
                    </a:ext>
                  </a:extLst>
                </a:gridCol>
                <a:gridCol w="658368">
                  <a:extLst>
                    <a:ext uri="{9D8B030D-6E8A-4147-A177-3AD203B41FA5}">
                      <a16:colId xmlns:a16="http://schemas.microsoft.com/office/drawing/2014/main" val="1834183047"/>
                    </a:ext>
                  </a:extLst>
                </a:gridCol>
                <a:gridCol w="658368">
                  <a:extLst>
                    <a:ext uri="{9D8B030D-6E8A-4147-A177-3AD203B41FA5}">
                      <a16:colId xmlns:a16="http://schemas.microsoft.com/office/drawing/2014/main" val="678399731"/>
                    </a:ext>
                  </a:extLst>
                </a:gridCol>
                <a:gridCol w="658368">
                  <a:extLst>
                    <a:ext uri="{9D8B030D-6E8A-4147-A177-3AD203B41FA5}">
                      <a16:colId xmlns:a16="http://schemas.microsoft.com/office/drawing/2014/main" val="1134284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102402283"/>
                  </a:ext>
                </a:extLst>
              </a:tr>
            </a:tbl>
          </a:graphicData>
        </a:graphic>
      </p:graphicFrame>
      <p:sp>
        <p:nvSpPr>
          <p:cNvPr id="4" name="Text Placeholder 3">
            <a:extLst>
              <a:ext uri="{FF2B5EF4-FFF2-40B4-BE49-F238E27FC236}">
                <a16:creationId xmlns:a16="http://schemas.microsoft.com/office/drawing/2014/main" id="{EB2D0875-0B1C-4939-9DFA-FE635836656D}"/>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5254964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674F9-A3EE-41DC-8A56-40DECA5C0E28}"/>
              </a:ext>
            </a:extLst>
          </p:cNvPr>
          <p:cNvSpPr>
            <a:spLocks noGrp="1"/>
          </p:cNvSpPr>
          <p:nvPr>
            <p:ph type="title"/>
          </p:nvPr>
        </p:nvSpPr>
        <p:spPr/>
        <p:txBody>
          <a:bodyPr/>
          <a:lstStyle/>
          <a:p>
            <a:r>
              <a:rPr lang="en-US"/>
              <a:t>LinkedIn Posts Table | Philadelphia Insurance - 2 of 6</a:t>
            </a:r>
          </a:p>
        </p:txBody>
      </p:sp>
      <p:graphicFrame>
        <p:nvGraphicFramePr>
          <p:cNvPr id="5" name="Table Placeholder 4">
            <a:extLst>
              <a:ext uri="{FF2B5EF4-FFF2-40B4-BE49-F238E27FC236}">
                <a16:creationId xmlns:a16="http://schemas.microsoft.com/office/drawing/2014/main" id="{354D6BCA-8369-47FA-B9EE-56E43B30FD40}"/>
              </a:ext>
            </a:extLst>
          </p:cNvPr>
          <p:cNvGraphicFramePr>
            <a:graphicFrameLocks noGrp="1"/>
          </p:cNvGraphicFramePr>
          <p:nvPr>
            <p:ph type="tbl" sz="quarter" idx="13"/>
            <p:extLst>
              <p:ext uri="{D42A27DB-BD31-4B8C-83A1-F6EECF244321}">
                <p14:modId xmlns:p14="http://schemas.microsoft.com/office/powerpoint/2010/main" val="2898500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891829"/>
                    </a:ext>
                  </a:extLst>
                </a:gridCol>
                <a:gridCol w="658368">
                  <a:extLst>
                    <a:ext uri="{9D8B030D-6E8A-4147-A177-3AD203B41FA5}">
                      <a16:colId xmlns:a16="http://schemas.microsoft.com/office/drawing/2014/main" val="3071963410"/>
                    </a:ext>
                  </a:extLst>
                </a:gridCol>
                <a:gridCol w="658368">
                  <a:extLst>
                    <a:ext uri="{9D8B030D-6E8A-4147-A177-3AD203B41FA5}">
                      <a16:colId xmlns:a16="http://schemas.microsoft.com/office/drawing/2014/main" val="3560717600"/>
                    </a:ext>
                  </a:extLst>
                </a:gridCol>
                <a:gridCol w="658368">
                  <a:extLst>
                    <a:ext uri="{9D8B030D-6E8A-4147-A177-3AD203B41FA5}">
                      <a16:colId xmlns:a16="http://schemas.microsoft.com/office/drawing/2014/main" val="2774327011"/>
                    </a:ext>
                  </a:extLst>
                </a:gridCol>
                <a:gridCol w="658368">
                  <a:extLst>
                    <a:ext uri="{9D8B030D-6E8A-4147-A177-3AD203B41FA5}">
                      <a16:colId xmlns:a16="http://schemas.microsoft.com/office/drawing/2014/main" val="471313564"/>
                    </a:ext>
                  </a:extLst>
                </a:gridCol>
                <a:gridCol w="658368">
                  <a:extLst>
                    <a:ext uri="{9D8B030D-6E8A-4147-A177-3AD203B41FA5}">
                      <a16:colId xmlns:a16="http://schemas.microsoft.com/office/drawing/2014/main" val="2731169651"/>
                    </a:ext>
                  </a:extLst>
                </a:gridCol>
                <a:gridCol w="658368">
                  <a:extLst>
                    <a:ext uri="{9D8B030D-6E8A-4147-A177-3AD203B41FA5}">
                      <a16:colId xmlns:a16="http://schemas.microsoft.com/office/drawing/2014/main" val="1151372469"/>
                    </a:ext>
                  </a:extLst>
                </a:gridCol>
                <a:gridCol w="658368">
                  <a:extLst>
                    <a:ext uri="{9D8B030D-6E8A-4147-A177-3AD203B41FA5}">
                      <a16:colId xmlns:a16="http://schemas.microsoft.com/office/drawing/2014/main" val="3806101976"/>
                    </a:ext>
                  </a:extLst>
                </a:gridCol>
                <a:gridCol w="658368">
                  <a:extLst>
                    <a:ext uri="{9D8B030D-6E8A-4147-A177-3AD203B41FA5}">
                      <a16:colId xmlns:a16="http://schemas.microsoft.com/office/drawing/2014/main" val="178049290"/>
                    </a:ext>
                  </a:extLst>
                </a:gridCol>
                <a:gridCol w="658368">
                  <a:extLst>
                    <a:ext uri="{9D8B030D-6E8A-4147-A177-3AD203B41FA5}">
                      <a16:colId xmlns:a16="http://schemas.microsoft.com/office/drawing/2014/main" val="2831620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65566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- 2025-02-19 13:57:55</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Employees from various departments and locations around the country gathered at the JW Marriott Grande Lakes in Orlando, FL.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81.965959074393 %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22354723"/>
                  </a:ext>
                </a:extLst>
              </a:tr>
            </a:tbl>
          </a:graphicData>
        </a:graphic>
      </p:graphicFrame>
      <p:sp>
        <p:nvSpPr>
          <p:cNvPr id="4" name="Text Placeholder 3">
            <a:extLst>
              <a:ext uri="{FF2B5EF4-FFF2-40B4-BE49-F238E27FC236}">
                <a16:creationId xmlns:a16="http://schemas.microsoft.com/office/drawing/2014/main" id="{2D6324B2-75ED-4763-A9CA-2364A404EDA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3548612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BAB13-5441-4070-853E-8B1C73B2AB14}"/>
              </a:ext>
            </a:extLst>
          </p:cNvPr>
          <p:cNvSpPr>
            <a:spLocks noGrp="1"/>
          </p:cNvSpPr>
          <p:nvPr>
            <p:ph type="title"/>
          </p:nvPr>
        </p:nvSpPr>
        <p:spPr/>
        <p:txBody>
          <a:bodyPr/>
          <a:lstStyle/>
          <a:p>
            <a:r>
              <a:rPr lang="en-US"/>
              <a:t>LinkedIn Posts Table | Philadelphia Insurance - 3 of 6</a:t>
            </a:r>
          </a:p>
        </p:txBody>
      </p:sp>
      <p:graphicFrame>
        <p:nvGraphicFramePr>
          <p:cNvPr id="5" name="Table Placeholder 4">
            <a:extLst>
              <a:ext uri="{FF2B5EF4-FFF2-40B4-BE49-F238E27FC236}">
                <a16:creationId xmlns:a16="http://schemas.microsoft.com/office/drawing/2014/main" id="{43E25B27-6588-466E-A91F-7F7C90E427DE}"/>
              </a:ext>
            </a:extLst>
          </p:cNvPr>
          <p:cNvGraphicFramePr>
            <a:graphicFrameLocks noGrp="1"/>
          </p:cNvGraphicFramePr>
          <p:nvPr>
            <p:ph type="tbl" sz="quarter" idx="13"/>
            <p:extLst>
              <p:ext uri="{D42A27DB-BD31-4B8C-83A1-F6EECF244321}">
                <p14:modId xmlns:p14="http://schemas.microsoft.com/office/powerpoint/2010/main" val="2425782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05793097"/>
                    </a:ext>
                  </a:extLst>
                </a:gridCol>
                <a:gridCol w="658368">
                  <a:extLst>
                    <a:ext uri="{9D8B030D-6E8A-4147-A177-3AD203B41FA5}">
                      <a16:colId xmlns:a16="http://schemas.microsoft.com/office/drawing/2014/main" val="3737290499"/>
                    </a:ext>
                  </a:extLst>
                </a:gridCol>
                <a:gridCol w="658368">
                  <a:extLst>
                    <a:ext uri="{9D8B030D-6E8A-4147-A177-3AD203B41FA5}">
                      <a16:colId xmlns:a16="http://schemas.microsoft.com/office/drawing/2014/main" val="3251874313"/>
                    </a:ext>
                  </a:extLst>
                </a:gridCol>
                <a:gridCol w="658368">
                  <a:extLst>
                    <a:ext uri="{9D8B030D-6E8A-4147-A177-3AD203B41FA5}">
                      <a16:colId xmlns:a16="http://schemas.microsoft.com/office/drawing/2014/main" val="3434101681"/>
                    </a:ext>
                  </a:extLst>
                </a:gridCol>
                <a:gridCol w="658368">
                  <a:extLst>
                    <a:ext uri="{9D8B030D-6E8A-4147-A177-3AD203B41FA5}">
                      <a16:colId xmlns:a16="http://schemas.microsoft.com/office/drawing/2014/main" val="374539389"/>
                    </a:ext>
                  </a:extLst>
                </a:gridCol>
                <a:gridCol w="658368">
                  <a:extLst>
                    <a:ext uri="{9D8B030D-6E8A-4147-A177-3AD203B41FA5}">
                      <a16:colId xmlns:a16="http://schemas.microsoft.com/office/drawing/2014/main" val="3730058160"/>
                    </a:ext>
                  </a:extLst>
                </a:gridCol>
                <a:gridCol w="658368">
                  <a:extLst>
                    <a:ext uri="{9D8B030D-6E8A-4147-A177-3AD203B41FA5}">
                      <a16:colId xmlns:a16="http://schemas.microsoft.com/office/drawing/2014/main" val="3223839256"/>
                    </a:ext>
                  </a:extLst>
                </a:gridCol>
                <a:gridCol w="658368">
                  <a:extLst>
                    <a:ext uri="{9D8B030D-6E8A-4147-A177-3AD203B41FA5}">
                      <a16:colId xmlns:a16="http://schemas.microsoft.com/office/drawing/2014/main" val="3000797912"/>
                    </a:ext>
                  </a:extLst>
                </a:gridCol>
                <a:gridCol w="658368">
                  <a:extLst>
                    <a:ext uri="{9D8B030D-6E8A-4147-A177-3AD203B41FA5}">
                      <a16:colId xmlns:a16="http://schemas.microsoft.com/office/drawing/2014/main" val="4115598325"/>
                    </a:ext>
                  </a:extLst>
                </a:gridCol>
                <a:gridCol w="658368">
                  <a:extLst>
                    <a:ext uri="{9D8B030D-6E8A-4147-A177-3AD203B41FA5}">
                      <a16:colId xmlns:a16="http://schemas.microsoft.com/office/drawing/2014/main" val="4231997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31416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- 2025-02-07 12:37:30</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 Eagles this Sunday! To get game-day ready, Home Office employees threw a tailgate party, repping green gear and enjoying tailgate favorites from cheesesteaks to Philly pretzels. Let’s go Eagles! 🏈 #FlyEaglesFly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67.191814195225 %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67766740"/>
                  </a:ext>
                </a:extLst>
              </a:tr>
            </a:tbl>
          </a:graphicData>
        </a:graphic>
      </p:graphicFrame>
      <p:sp>
        <p:nvSpPr>
          <p:cNvPr id="4" name="Text Placeholder 3">
            <a:extLst>
              <a:ext uri="{FF2B5EF4-FFF2-40B4-BE49-F238E27FC236}">
                <a16:creationId xmlns:a16="http://schemas.microsoft.com/office/drawing/2014/main" id="{8D3FB923-AA48-4AC8-A4B0-F79BB72C01A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8156733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CE500-8851-45B1-B966-DB61179FBF2A}"/>
              </a:ext>
            </a:extLst>
          </p:cNvPr>
          <p:cNvSpPr>
            <a:spLocks noGrp="1"/>
          </p:cNvSpPr>
          <p:nvPr>
            <p:ph type="title"/>
          </p:nvPr>
        </p:nvSpPr>
        <p:spPr/>
        <p:txBody>
          <a:bodyPr/>
          <a:lstStyle/>
          <a:p>
            <a:r>
              <a:rPr lang="en-US"/>
              <a:t>LinkedIn Posts Table | Philadelphia Insurance - 4 of 6</a:t>
            </a:r>
          </a:p>
        </p:txBody>
      </p:sp>
      <p:graphicFrame>
        <p:nvGraphicFramePr>
          <p:cNvPr id="5" name="Table Placeholder 4">
            <a:extLst>
              <a:ext uri="{FF2B5EF4-FFF2-40B4-BE49-F238E27FC236}">
                <a16:creationId xmlns:a16="http://schemas.microsoft.com/office/drawing/2014/main" id="{A5511795-04C8-44A0-A6D9-25663D7F4F98}"/>
              </a:ext>
            </a:extLst>
          </p:cNvPr>
          <p:cNvGraphicFramePr>
            <a:graphicFrameLocks noGrp="1"/>
          </p:cNvGraphicFramePr>
          <p:nvPr>
            <p:ph type="tbl" sz="quarter" idx="13"/>
            <p:extLst>
              <p:ext uri="{D42A27DB-BD31-4B8C-83A1-F6EECF244321}">
                <p14:modId xmlns:p14="http://schemas.microsoft.com/office/powerpoint/2010/main" val="125645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69917918"/>
                    </a:ext>
                  </a:extLst>
                </a:gridCol>
                <a:gridCol w="658368">
                  <a:extLst>
                    <a:ext uri="{9D8B030D-6E8A-4147-A177-3AD203B41FA5}">
                      <a16:colId xmlns:a16="http://schemas.microsoft.com/office/drawing/2014/main" val="3696579338"/>
                    </a:ext>
                  </a:extLst>
                </a:gridCol>
                <a:gridCol w="658368">
                  <a:extLst>
                    <a:ext uri="{9D8B030D-6E8A-4147-A177-3AD203B41FA5}">
                      <a16:colId xmlns:a16="http://schemas.microsoft.com/office/drawing/2014/main" val="4174778358"/>
                    </a:ext>
                  </a:extLst>
                </a:gridCol>
                <a:gridCol w="658368">
                  <a:extLst>
                    <a:ext uri="{9D8B030D-6E8A-4147-A177-3AD203B41FA5}">
                      <a16:colId xmlns:a16="http://schemas.microsoft.com/office/drawing/2014/main" val="819701823"/>
                    </a:ext>
                  </a:extLst>
                </a:gridCol>
                <a:gridCol w="658368">
                  <a:extLst>
                    <a:ext uri="{9D8B030D-6E8A-4147-A177-3AD203B41FA5}">
                      <a16:colId xmlns:a16="http://schemas.microsoft.com/office/drawing/2014/main" val="1984611346"/>
                    </a:ext>
                  </a:extLst>
                </a:gridCol>
                <a:gridCol w="658368">
                  <a:extLst>
                    <a:ext uri="{9D8B030D-6E8A-4147-A177-3AD203B41FA5}">
                      <a16:colId xmlns:a16="http://schemas.microsoft.com/office/drawing/2014/main" val="98656313"/>
                    </a:ext>
                  </a:extLst>
                </a:gridCol>
                <a:gridCol w="658368">
                  <a:extLst>
                    <a:ext uri="{9D8B030D-6E8A-4147-A177-3AD203B41FA5}">
                      <a16:colId xmlns:a16="http://schemas.microsoft.com/office/drawing/2014/main" val="474237765"/>
                    </a:ext>
                  </a:extLst>
                </a:gridCol>
                <a:gridCol w="658368">
                  <a:extLst>
                    <a:ext uri="{9D8B030D-6E8A-4147-A177-3AD203B41FA5}">
                      <a16:colId xmlns:a16="http://schemas.microsoft.com/office/drawing/2014/main" val="442142843"/>
                    </a:ext>
                  </a:extLst>
                </a:gridCol>
                <a:gridCol w="658368">
                  <a:extLst>
                    <a:ext uri="{9D8B030D-6E8A-4147-A177-3AD203B41FA5}">
                      <a16:colId xmlns:a16="http://schemas.microsoft.com/office/drawing/2014/main" val="3781893611"/>
                    </a:ext>
                  </a:extLst>
                </a:gridCol>
                <a:gridCol w="658368">
                  <a:extLst>
                    <a:ext uri="{9D8B030D-6E8A-4147-A177-3AD203B41FA5}">
                      <a16:colId xmlns:a16="http://schemas.microsoft.com/office/drawing/2014/main" val="4129772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9221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- 2025-02-21 13:45:11</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participate in Temple University’s Spring 2025 H. Wayne Snider Distinguished Guest Lecturer Series!
Through our partnership with the Temple RMI Program, PHLY’s own Jane North shared her journey from trial attorney to SVP &amp; Chief Claims Counsel, giving students a firsthand look at career paths in the industry. 💼⚖️
Engaging with the next generation of insurance professionals is always a highlight, and we loved connecting with the bright minds of the Gamma Iota Sigma, Sigma Chapter! 🙌 
🔎 Interested in a career in #insurance? Explore opportunities with PHLY: bit.ly/PHLYCareers #InsuranceCareersMonth #insurancecareers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9.6371882086168 %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3218785"/>
                  </a:ext>
                </a:extLst>
              </a:tr>
            </a:tbl>
          </a:graphicData>
        </a:graphic>
      </p:graphicFrame>
      <p:sp>
        <p:nvSpPr>
          <p:cNvPr id="4" name="Text Placeholder 3">
            <a:extLst>
              <a:ext uri="{FF2B5EF4-FFF2-40B4-BE49-F238E27FC236}">
                <a16:creationId xmlns:a16="http://schemas.microsoft.com/office/drawing/2014/main" id="{CA3F2EBA-84E6-4A55-8544-04927B806DA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8486381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1A627-18C4-4450-8D2F-EB6A918D0936}"/>
              </a:ext>
            </a:extLst>
          </p:cNvPr>
          <p:cNvSpPr>
            <a:spLocks noGrp="1"/>
          </p:cNvSpPr>
          <p:nvPr>
            <p:ph type="title"/>
          </p:nvPr>
        </p:nvSpPr>
        <p:spPr/>
        <p:txBody>
          <a:bodyPr/>
          <a:lstStyle/>
          <a:p>
            <a:r>
              <a:rPr lang="en-US"/>
              <a:t>LinkedIn Posts Table | Philadelphia Insurance - 5 of 6</a:t>
            </a:r>
          </a:p>
        </p:txBody>
      </p:sp>
      <p:graphicFrame>
        <p:nvGraphicFramePr>
          <p:cNvPr id="5" name="Table Placeholder 4">
            <a:extLst>
              <a:ext uri="{FF2B5EF4-FFF2-40B4-BE49-F238E27FC236}">
                <a16:creationId xmlns:a16="http://schemas.microsoft.com/office/drawing/2014/main" id="{81057823-B60F-4B1E-89C0-60F3001A3F83}"/>
              </a:ext>
            </a:extLst>
          </p:cNvPr>
          <p:cNvGraphicFramePr>
            <a:graphicFrameLocks noGrp="1"/>
          </p:cNvGraphicFramePr>
          <p:nvPr>
            <p:ph type="tbl" sz="quarter" idx="13"/>
            <p:extLst>
              <p:ext uri="{D42A27DB-BD31-4B8C-83A1-F6EECF244321}">
                <p14:modId xmlns:p14="http://schemas.microsoft.com/office/powerpoint/2010/main" val="282761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483036"/>
                    </a:ext>
                  </a:extLst>
                </a:gridCol>
                <a:gridCol w="658368">
                  <a:extLst>
                    <a:ext uri="{9D8B030D-6E8A-4147-A177-3AD203B41FA5}">
                      <a16:colId xmlns:a16="http://schemas.microsoft.com/office/drawing/2014/main" val="4090706360"/>
                    </a:ext>
                  </a:extLst>
                </a:gridCol>
                <a:gridCol w="658368">
                  <a:extLst>
                    <a:ext uri="{9D8B030D-6E8A-4147-A177-3AD203B41FA5}">
                      <a16:colId xmlns:a16="http://schemas.microsoft.com/office/drawing/2014/main" val="3054296053"/>
                    </a:ext>
                  </a:extLst>
                </a:gridCol>
                <a:gridCol w="658368">
                  <a:extLst>
                    <a:ext uri="{9D8B030D-6E8A-4147-A177-3AD203B41FA5}">
                      <a16:colId xmlns:a16="http://schemas.microsoft.com/office/drawing/2014/main" val="3216995623"/>
                    </a:ext>
                  </a:extLst>
                </a:gridCol>
                <a:gridCol w="658368">
                  <a:extLst>
                    <a:ext uri="{9D8B030D-6E8A-4147-A177-3AD203B41FA5}">
                      <a16:colId xmlns:a16="http://schemas.microsoft.com/office/drawing/2014/main" val="3377286862"/>
                    </a:ext>
                  </a:extLst>
                </a:gridCol>
                <a:gridCol w="658368">
                  <a:extLst>
                    <a:ext uri="{9D8B030D-6E8A-4147-A177-3AD203B41FA5}">
                      <a16:colId xmlns:a16="http://schemas.microsoft.com/office/drawing/2014/main" val="1929378265"/>
                    </a:ext>
                  </a:extLst>
                </a:gridCol>
                <a:gridCol w="658368">
                  <a:extLst>
                    <a:ext uri="{9D8B030D-6E8A-4147-A177-3AD203B41FA5}">
                      <a16:colId xmlns:a16="http://schemas.microsoft.com/office/drawing/2014/main" val="3879985458"/>
                    </a:ext>
                  </a:extLst>
                </a:gridCol>
                <a:gridCol w="658368">
                  <a:extLst>
                    <a:ext uri="{9D8B030D-6E8A-4147-A177-3AD203B41FA5}">
                      <a16:colId xmlns:a16="http://schemas.microsoft.com/office/drawing/2014/main" val="2302357251"/>
                    </a:ext>
                  </a:extLst>
                </a:gridCol>
                <a:gridCol w="658368">
                  <a:extLst>
                    <a:ext uri="{9D8B030D-6E8A-4147-A177-3AD203B41FA5}">
                      <a16:colId xmlns:a16="http://schemas.microsoft.com/office/drawing/2014/main" val="1893502344"/>
                    </a:ext>
                  </a:extLst>
                </a:gridCol>
                <a:gridCol w="658368">
                  <a:extLst>
                    <a:ext uri="{9D8B030D-6E8A-4147-A177-3AD203B41FA5}">
                      <a16:colId xmlns:a16="http://schemas.microsoft.com/office/drawing/2014/main" val="13500646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63448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- 2025-02-11 13:25:33</a:t>
                      </a:r>
                      <a:r>
                        <a:rPr kumimoji="0" lang="en-US" sz="1000" b="0" i="0" u="none" strike="noStrike" kern="1200" cap="none" spc="0" normalizeH="0" baseline="0" noProof="0">
                          <a:ln>
                            <a:noFill/>
                          </a:ln>
                          <a:solidFill>
                            <a:prstClr val="black"/>
                          </a:solidFill>
                          <a:effectLst/>
                          <a:uLnTx/>
                          <a:uFillTx/>
                          <a:latin typeface="Calibri"/>
                          <a:ea typeface="+mn-ea"/>
                          <a:cs typeface="+mn-cs"/>
                        </a:rPr>
                        <a:t>
 #TEAMPHLY is committed to #volunteering and giving back to the community. 🤝 Last year, our employees logged over 25,000 hours supporting hundreds of non-profits across the country! 
Congratulations to Patricia Kelly, Jodi Lieb, and Candice Taylor for going above and beyond to give back and being recognized as our 2024 Volunteer Champions!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9.2071611253197 %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895490152"/>
                  </a:ext>
                </a:extLst>
              </a:tr>
            </a:tbl>
          </a:graphicData>
        </a:graphic>
      </p:graphicFrame>
      <p:sp>
        <p:nvSpPr>
          <p:cNvPr id="4" name="Text Placeholder 3">
            <a:extLst>
              <a:ext uri="{FF2B5EF4-FFF2-40B4-BE49-F238E27FC236}">
                <a16:creationId xmlns:a16="http://schemas.microsoft.com/office/drawing/2014/main" id="{D124A6EA-B910-47A7-BF66-39D60A8EAAA0}"/>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4002750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558E6-CC85-4FE4-930B-7E1F400C7F91}"/>
              </a:ext>
            </a:extLst>
          </p:cNvPr>
          <p:cNvSpPr>
            <a:spLocks noGrp="1"/>
          </p:cNvSpPr>
          <p:nvPr>
            <p:ph type="title"/>
          </p:nvPr>
        </p:nvSpPr>
        <p:spPr/>
        <p:txBody>
          <a:bodyPr/>
          <a:lstStyle/>
          <a:p>
            <a:r>
              <a:rPr lang="en-US"/>
              <a:t>LinkedIn Posts Table | Philadelphia Insurance - 6 of 6</a:t>
            </a:r>
          </a:p>
        </p:txBody>
      </p:sp>
      <p:graphicFrame>
        <p:nvGraphicFramePr>
          <p:cNvPr id="5" name="Table Placeholder 4">
            <a:extLst>
              <a:ext uri="{FF2B5EF4-FFF2-40B4-BE49-F238E27FC236}">
                <a16:creationId xmlns:a16="http://schemas.microsoft.com/office/drawing/2014/main" id="{44BBFC48-47D8-4515-A36D-5583171344C8}"/>
              </a:ext>
            </a:extLst>
          </p:cNvPr>
          <p:cNvGraphicFramePr>
            <a:graphicFrameLocks noGrp="1"/>
          </p:cNvGraphicFramePr>
          <p:nvPr>
            <p:ph type="tbl" sz="quarter" idx="13"/>
            <p:extLst>
              <p:ext uri="{D42A27DB-BD31-4B8C-83A1-F6EECF244321}">
                <p14:modId xmlns:p14="http://schemas.microsoft.com/office/powerpoint/2010/main" val="2919741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6330194"/>
                    </a:ext>
                  </a:extLst>
                </a:gridCol>
                <a:gridCol w="658368">
                  <a:extLst>
                    <a:ext uri="{9D8B030D-6E8A-4147-A177-3AD203B41FA5}">
                      <a16:colId xmlns:a16="http://schemas.microsoft.com/office/drawing/2014/main" val="3856932631"/>
                    </a:ext>
                  </a:extLst>
                </a:gridCol>
                <a:gridCol w="658368">
                  <a:extLst>
                    <a:ext uri="{9D8B030D-6E8A-4147-A177-3AD203B41FA5}">
                      <a16:colId xmlns:a16="http://schemas.microsoft.com/office/drawing/2014/main" val="2699185667"/>
                    </a:ext>
                  </a:extLst>
                </a:gridCol>
                <a:gridCol w="658368">
                  <a:extLst>
                    <a:ext uri="{9D8B030D-6E8A-4147-A177-3AD203B41FA5}">
                      <a16:colId xmlns:a16="http://schemas.microsoft.com/office/drawing/2014/main" val="515307757"/>
                    </a:ext>
                  </a:extLst>
                </a:gridCol>
                <a:gridCol w="658368">
                  <a:extLst>
                    <a:ext uri="{9D8B030D-6E8A-4147-A177-3AD203B41FA5}">
                      <a16:colId xmlns:a16="http://schemas.microsoft.com/office/drawing/2014/main" val="569919310"/>
                    </a:ext>
                  </a:extLst>
                </a:gridCol>
                <a:gridCol w="658368">
                  <a:extLst>
                    <a:ext uri="{9D8B030D-6E8A-4147-A177-3AD203B41FA5}">
                      <a16:colId xmlns:a16="http://schemas.microsoft.com/office/drawing/2014/main" val="1306099695"/>
                    </a:ext>
                  </a:extLst>
                </a:gridCol>
                <a:gridCol w="658368">
                  <a:extLst>
                    <a:ext uri="{9D8B030D-6E8A-4147-A177-3AD203B41FA5}">
                      <a16:colId xmlns:a16="http://schemas.microsoft.com/office/drawing/2014/main" val="191934677"/>
                    </a:ext>
                  </a:extLst>
                </a:gridCol>
                <a:gridCol w="658368">
                  <a:extLst>
                    <a:ext uri="{9D8B030D-6E8A-4147-A177-3AD203B41FA5}">
                      <a16:colId xmlns:a16="http://schemas.microsoft.com/office/drawing/2014/main" val="1123195805"/>
                    </a:ext>
                  </a:extLst>
                </a:gridCol>
                <a:gridCol w="658368">
                  <a:extLst>
                    <a:ext uri="{9D8B030D-6E8A-4147-A177-3AD203B41FA5}">
                      <a16:colId xmlns:a16="http://schemas.microsoft.com/office/drawing/2014/main" val="1008057247"/>
                    </a:ext>
                  </a:extLst>
                </a:gridCol>
                <a:gridCol w="658368">
                  <a:extLst>
                    <a:ext uri="{9D8B030D-6E8A-4147-A177-3AD203B41FA5}">
                      <a16:colId xmlns:a16="http://schemas.microsoft.com/office/drawing/2014/main" val="1622902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8306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Philadelphia Insurance Companies - 2025-02-12 11:06:19</a:t>
                      </a:r>
                      <a:r>
                        <a:rPr kumimoji="0" lang="en-US" sz="1000" b="0" i="0" u="none" strike="noStrike" kern="1200" cap="none" spc="0" normalizeH="0" baseline="0" noProof="0">
                          <a:ln>
                            <a:noFill/>
                          </a:ln>
                          <a:solidFill>
                            <a:prstClr val="black"/>
                          </a:solidFill>
                          <a:effectLst/>
                          <a:uLnTx/>
                          <a:uFillTx/>
                          <a:latin typeface="Calibri"/>
                          <a:ea typeface="+mn-ea"/>
                          <a:cs typeface="+mn-cs"/>
                        </a:rPr>
                        <a:t>
 We're honored to be recognized by Forbes Magazine as one of America's Best Midsize Employers of 2025! 🎉 
This is the third time we’ve received this recognition, which is based on survey respondents identifying PHLY as a workplace they would recommend to friends and family. Thanks to #TEAMPHLY for helping us build a company culture worth celebrating! 
Learn more: bit.ly/36E4AQN 
Join our award-winning team! Explore open roles: bit.ly/PHLYCareers #AmericasBestEmployers #Forbes #InsuranceCareersMonth #ICM2025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7.8938176737688 %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63754319"/>
                  </a:ext>
                </a:extLst>
              </a:tr>
            </a:tbl>
          </a:graphicData>
        </a:graphic>
      </p:graphicFrame>
      <p:sp>
        <p:nvSpPr>
          <p:cNvPr id="4" name="Text Placeholder 3">
            <a:extLst>
              <a:ext uri="{FF2B5EF4-FFF2-40B4-BE49-F238E27FC236}">
                <a16:creationId xmlns:a16="http://schemas.microsoft.com/office/drawing/2014/main" id="{257447E1-9751-4507-B3F1-710E129132F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862555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54403-4D45-4A7D-8B0D-6AC793E24BF7}"/>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926E41E8-035F-4A0A-827F-50B4F908DD15}"/>
              </a:ext>
            </a:extLst>
          </p:cNvPr>
          <p:cNvGraphicFramePr>
            <a:graphicFrameLocks noGrp="1"/>
          </p:cNvGraphicFramePr>
          <p:nvPr>
            <p:ph type="tbl" sz="quarter" idx="13"/>
            <p:extLst>
              <p:ext uri="{D42A27DB-BD31-4B8C-83A1-F6EECF244321}">
                <p14:modId xmlns:p14="http://schemas.microsoft.com/office/powerpoint/2010/main" val="2181420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1800139"/>
                    </a:ext>
                  </a:extLst>
                </a:gridCol>
                <a:gridCol w="576072">
                  <a:extLst>
                    <a:ext uri="{9D8B030D-6E8A-4147-A177-3AD203B41FA5}">
                      <a16:colId xmlns:a16="http://schemas.microsoft.com/office/drawing/2014/main" val="2769321110"/>
                    </a:ext>
                  </a:extLst>
                </a:gridCol>
                <a:gridCol w="576072">
                  <a:extLst>
                    <a:ext uri="{9D8B030D-6E8A-4147-A177-3AD203B41FA5}">
                      <a16:colId xmlns:a16="http://schemas.microsoft.com/office/drawing/2014/main" val="1615671914"/>
                    </a:ext>
                  </a:extLst>
                </a:gridCol>
                <a:gridCol w="576072">
                  <a:extLst>
                    <a:ext uri="{9D8B030D-6E8A-4147-A177-3AD203B41FA5}">
                      <a16:colId xmlns:a16="http://schemas.microsoft.com/office/drawing/2014/main" val="1926262146"/>
                    </a:ext>
                  </a:extLst>
                </a:gridCol>
                <a:gridCol w="576072">
                  <a:extLst>
                    <a:ext uri="{9D8B030D-6E8A-4147-A177-3AD203B41FA5}">
                      <a16:colId xmlns:a16="http://schemas.microsoft.com/office/drawing/2014/main" val="4103227808"/>
                    </a:ext>
                  </a:extLst>
                </a:gridCol>
                <a:gridCol w="576072">
                  <a:extLst>
                    <a:ext uri="{9D8B030D-6E8A-4147-A177-3AD203B41FA5}">
                      <a16:colId xmlns:a16="http://schemas.microsoft.com/office/drawing/2014/main" val="1776805460"/>
                    </a:ext>
                  </a:extLst>
                </a:gridCol>
                <a:gridCol w="576072">
                  <a:extLst>
                    <a:ext uri="{9D8B030D-6E8A-4147-A177-3AD203B41FA5}">
                      <a16:colId xmlns:a16="http://schemas.microsoft.com/office/drawing/2014/main" val="2340053217"/>
                    </a:ext>
                  </a:extLst>
                </a:gridCol>
                <a:gridCol w="576072">
                  <a:extLst>
                    <a:ext uri="{9D8B030D-6E8A-4147-A177-3AD203B41FA5}">
                      <a16:colId xmlns:a16="http://schemas.microsoft.com/office/drawing/2014/main" val="616839264"/>
                    </a:ext>
                  </a:extLst>
                </a:gridCol>
                <a:gridCol w="576072">
                  <a:extLst>
                    <a:ext uri="{9D8B030D-6E8A-4147-A177-3AD203B41FA5}">
                      <a16:colId xmlns:a16="http://schemas.microsoft.com/office/drawing/2014/main" val="3494281518"/>
                    </a:ext>
                  </a:extLst>
                </a:gridCol>
                <a:gridCol w="576072">
                  <a:extLst>
                    <a:ext uri="{9D8B030D-6E8A-4147-A177-3AD203B41FA5}">
                      <a16:colId xmlns:a16="http://schemas.microsoft.com/office/drawing/2014/main" val="3492297557"/>
                    </a:ext>
                  </a:extLst>
                </a:gridCol>
                <a:gridCol w="576072">
                  <a:extLst>
                    <a:ext uri="{9D8B030D-6E8A-4147-A177-3AD203B41FA5}">
                      <a16:colId xmlns:a16="http://schemas.microsoft.com/office/drawing/2014/main" val="25582947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336254445"/>
                  </a:ext>
                </a:extLst>
              </a:tr>
              <a:tr h="370840">
                <a:tc>
                  <a:txBody>
                    <a:bodyPr/>
                    <a:lstStyle/>
                    <a:p>
                      <a:r>
                        <a:rPr lang="en-US" sz="1000"/>
                        <a:t>phlyinsurance</a:t>
                      </a:r>
                    </a:p>
                  </a:txBody>
                  <a:tcPr/>
                </a:tc>
                <a:tc>
                  <a:txBody>
                    <a:bodyPr/>
                    <a:lstStyle/>
                    <a:p>
                      <a:r>
                        <a:rPr lang="en-US" sz="1000"/>
                        <a:t>3883</a:t>
                      </a:r>
                    </a:p>
                  </a:txBody>
                  <a:tcPr/>
                </a:tc>
                <a:tc>
                  <a:txBody>
                    <a:bodyPr/>
                    <a:lstStyle/>
                    <a:p>
                      <a:r>
                        <a:rPr lang="en-US" sz="1000"/>
                        <a:t>17</a:t>
                      </a:r>
                    </a:p>
                  </a:txBody>
                  <a:tcPr/>
                </a:tc>
                <a:tc>
                  <a:txBody>
                    <a:bodyPr/>
                    <a:lstStyle/>
                    <a:p>
                      <a:r>
                        <a:rPr lang="en-US" sz="1000"/>
                        <a:t>12</a:t>
                      </a:r>
                    </a:p>
                  </a:txBody>
                  <a:tcPr/>
                </a:tc>
                <a:tc>
                  <a:txBody>
                    <a:bodyPr/>
                    <a:lstStyle/>
                    <a:p>
                      <a:r>
                        <a:rPr lang="en-US" sz="1000"/>
                        <a:t>4</a:t>
                      </a:r>
                    </a:p>
                  </a:txBody>
                  <a:tcPr/>
                </a:tc>
                <a:tc>
                  <a:txBody>
                    <a:bodyPr/>
                    <a:lstStyle/>
                    <a:p>
                      <a:r>
                        <a:rPr lang="en-US" sz="1000"/>
                        <a:t>0</a:t>
                      </a:r>
                    </a:p>
                  </a:txBody>
                  <a:tcPr/>
                </a:tc>
                <a:tc>
                  <a:txBody>
                    <a:bodyPr/>
                    <a:lstStyle/>
                    <a:p>
                      <a:r>
                        <a:rPr lang="en-US" sz="1000"/>
                        <a:t>3</a:t>
                      </a:r>
                    </a:p>
                  </a:txBody>
                  <a:tcPr/>
                </a:tc>
                <a:tc>
                  <a:txBody>
                    <a:bodyPr/>
                    <a:lstStyle/>
                    <a:p>
                      <a:r>
                        <a:rPr lang="en-US" sz="1000"/>
                        <a:t>19</a:t>
                      </a:r>
                    </a:p>
                  </a:txBody>
                  <a:tcPr/>
                </a:tc>
                <a:tc>
                  <a:txBody>
                    <a:bodyPr/>
                    <a:lstStyle/>
                    <a:p>
                      <a:r>
                        <a:rPr lang="en-US" sz="1000"/>
                        <a:t>675</a:t>
                      </a:r>
                    </a:p>
                  </a:txBody>
                  <a:tcPr/>
                </a:tc>
                <a:tc>
                  <a:txBody>
                    <a:bodyPr/>
                    <a:lstStyle/>
                    <a:p>
                      <a:r>
                        <a:rPr lang="en-US" sz="1000"/>
                        <a:t>7</a:t>
                      </a:r>
                    </a:p>
                  </a:txBody>
                  <a:tcPr/>
                </a:tc>
                <a:tc>
                  <a:txBody>
                    <a:bodyPr/>
                    <a:lstStyle/>
                    <a:p>
                      <a:r>
                        <a:rPr lang="en-US" sz="1000"/>
                        <a:t>0.9266 %</a:t>
                      </a:r>
                    </a:p>
                  </a:txBody>
                  <a:tcPr/>
                </a:tc>
                <a:extLst>
                  <a:ext uri="{0D108BD9-81ED-4DB2-BD59-A6C34878D82A}">
                    <a16:rowId xmlns:a16="http://schemas.microsoft.com/office/drawing/2014/main" val="558229119"/>
                  </a:ext>
                </a:extLst>
              </a:tr>
            </a:tbl>
          </a:graphicData>
        </a:graphic>
      </p:graphicFrame>
      <p:sp>
        <p:nvSpPr>
          <p:cNvPr id="4" name="Text Placeholder 3">
            <a:extLst>
              <a:ext uri="{FF2B5EF4-FFF2-40B4-BE49-F238E27FC236}">
                <a16:creationId xmlns:a16="http://schemas.microsoft.com/office/drawing/2014/main" id="{8BE0328B-53C1-4824-8C31-A7BE0C2B0317}"/>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1741878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4C02A-F4FC-45D3-99DD-AF0BF9115CD5}"/>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D54BE82A-F600-4613-8A63-47EF4C3EA22A}"/>
              </a:ext>
            </a:extLst>
          </p:cNvPr>
          <p:cNvGraphicFramePr>
            <a:graphicFrameLocks noGrp="1"/>
          </p:cNvGraphicFramePr>
          <p:nvPr>
            <p:ph type="chart" sz="quarter" idx="13"/>
            <p:extLst>
              <p:ext uri="{D42A27DB-BD31-4B8C-83A1-F6EECF244321}">
                <p14:modId xmlns:p14="http://schemas.microsoft.com/office/powerpoint/2010/main" val="138937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07F65-A1FD-4468-BE6E-D681B108F52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E6AD069-059C-42E1-A82F-4A4820F022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54888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1CE901-37C9-4816-BCD5-512DBD1846A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3C7ADEC-60A1-41E5-BE0D-6D3CF668C718}"/>
              </a:ext>
            </a:extLst>
          </p:cNvPr>
          <p:cNvGraphicFramePr>
            <a:graphicFrameLocks noGrp="1"/>
          </p:cNvGraphicFramePr>
          <p:nvPr>
            <p:ph type="chart" sz="quarter" idx="13"/>
            <p:extLst>
              <p:ext uri="{D42A27DB-BD31-4B8C-83A1-F6EECF244321}">
                <p14:modId xmlns:p14="http://schemas.microsoft.com/office/powerpoint/2010/main" val="9107018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5F945-4F22-41DD-9688-68346C9FBFF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93D5C0B-4232-489C-B9AE-1BD6F60709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70017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D738-2BF9-4CF2-8B26-10F6C1A0B558}"/>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0FBC4EFF-C792-43FA-9566-4E24099B2235}"/>
              </a:ext>
            </a:extLst>
          </p:cNvPr>
          <p:cNvGraphicFramePr>
            <a:graphicFrameLocks noGrp="1"/>
          </p:cNvGraphicFramePr>
          <p:nvPr>
            <p:ph type="chart" sz="quarter" idx="13"/>
            <p:extLst>
              <p:ext uri="{D42A27DB-BD31-4B8C-83A1-F6EECF244321}">
                <p14:modId xmlns:p14="http://schemas.microsoft.com/office/powerpoint/2010/main" val="385601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EC4E3A-9A35-486B-9BC2-E2457348A25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9BAC22F-9388-47C6-8199-83575144EA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337775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047DD-536D-4546-832D-A27C635CA8D4}"/>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2EB34C54-B8F7-4C01-ADB0-FF81990CD3DC}"/>
              </a:ext>
            </a:extLst>
          </p:cNvPr>
          <p:cNvGraphicFramePr>
            <a:graphicFrameLocks noGrp="1"/>
          </p:cNvGraphicFramePr>
          <p:nvPr>
            <p:ph type="chart" sz="quarter" idx="13"/>
            <p:extLst>
              <p:ext uri="{D42A27DB-BD31-4B8C-83A1-F6EECF244321}">
                <p14:modId xmlns:p14="http://schemas.microsoft.com/office/powerpoint/2010/main" val="2483700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72D796-8D7B-4B7B-B3E3-40C6A573CBA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089656A-A5A7-49B6-BFB1-CEB42DA9E0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68224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0CC3C-3412-4969-B4B8-17DF076B0083}"/>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8F5B550E-011B-47DD-8E47-141BB3E97EB4}"/>
              </a:ext>
            </a:extLst>
          </p:cNvPr>
          <p:cNvGraphicFramePr>
            <a:graphicFrameLocks noGrp="1"/>
          </p:cNvGraphicFramePr>
          <p:nvPr>
            <p:ph type="tbl" sz="quarter" idx="13"/>
            <p:extLst>
              <p:ext uri="{D42A27DB-BD31-4B8C-83A1-F6EECF244321}">
                <p14:modId xmlns:p14="http://schemas.microsoft.com/office/powerpoint/2010/main" val="1291002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20075495"/>
                    </a:ext>
                  </a:extLst>
                </a:gridCol>
                <a:gridCol w="987552">
                  <a:extLst>
                    <a:ext uri="{9D8B030D-6E8A-4147-A177-3AD203B41FA5}">
                      <a16:colId xmlns:a16="http://schemas.microsoft.com/office/drawing/2014/main" val="306280427"/>
                    </a:ext>
                  </a:extLst>
                </a:gridCol>
                <a:gridCol w="987552">
                  <a:extLst>
                    <a:ext uri="{9D8B030D-6E8A-4147-A177-3AD203B41FA5}">
                      <a16:colId xmlns:a16="http://schemas.microsoft.com/office/drawing/2014/main" val="1882618092"/>
                    </a:ext>
                  </a:extLst>
                </a:gridCol>
                <a:gridCol w="987552">
                  <a:extLst>
                    <a:ext uri="{9D8B030D-6E8A-4147-A177-3AD203B41FA5}">
                      <a16:colId xmlns:a16="http://schemas.microsoft.com/office/drawing/2014/main" val="426402565"/>
                    </a:ext>
                  </a:extLst>
                </a:gridCol>
                <a:gridCol w="987552">
                  <a:extLst>
                    <a:ext uri="{9D8B030D-6E8A-4147-A177-3AD203B41FA5}">
                      <a16:colId xmlns:a16="http://schemas.microsoft.com/office/drawing/2014/main" val="2950560857"/>
                    </a:ext>
                  </a:extLst>
                </a:gridCol>
                <a:gridCol w="987552">
                  <a:extLst>
                    <a:ext uri="{9D8B030D-6E8A-4147-A177-3AD203B41FA5}">
                      <a16:colId xmlns:a16="http://schemas.microsoft.com/office/drawing/2014/main" val="1906751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562906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- 2025-02-19 13:52:44</a:t>
                      </a:r>
                      <a:r>
                        <a:rPr kumimoji="0" lang="en-US" sz="1000" b="0" i="0" u="none" strike="noStrike" kern="1200" cap="none" spc="0" normalizeH="0" baseline="0" noProof="0">
                          <a:ln>
                            <a:noFill/>
                          </a:ln>
                          <a:solidFill>
                            <a:prstClr val="black"/>
                          </a:solidFill>
                          <a:effectLst/>
                          <a:uLnTx/>
                          <a:uFillTx/>
                          <a:latin typeface="Calibri"/>
                          <a:ea typeface="+mn-ea"/>
                          <a:cs typeface="+mn-cs"/>
                        </a:rPr>
                        <a:t>
 We kicked off 2025 by bringing together more than 250 employees at our National Sales Meeting! 🎉
Employees from various departments and locations around the country gathered at the JW Marriott Grande Lakes in Orlando, FL. 🌴🏨 It was a great opportunity for #TEAMPHLY to connect with colleagues, talk about how we can best serve our agents and customers, and have some fun together.
A highlight of the event was our keynote speaker, former Philadelphia Eagle and NFL Pro Bowler Jon Dorenbos. He captivated the audience with his inspiring story, motivating message, and amazing magic - leaving us all energized to tackle the year ahead! ✨
insurancecareers.movement #InsuranceCareersMonth #ICM2025 #insurancecareers #financialservices #salesmeeting #workhardplayhard #professionaldevelopment #networking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03/01/2025 19:14:19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917848351"/>
                  </a:ext>
                </a:extLst>
              </a:tr>
            </a:tbl>
          </a:graphicData>
        </a:graphic>
      </p:graphicFrame>
      <p:sp>
        <p:nvSpPr>
          <p:cNvPr id="4" name="Text Placeholder 3">
            <a:extLst>
              <a:ext uri="{FF2B5EF4-FFF2-40B4-BE49-F238E27FC236}">
                <a16:creationId xmlns:a16="http://schemas.microsoft.com/office/drawing/2014/main" id="{02EE341D-94A4-4A6E-93FA-322252C32CF8}"/>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37316094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9EFF8-3306-4353-A521-150FD961EED7}"/>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A6FBA9FF-B303-4927-AC3C-BD83BEB6555E}"/>
              </a:ext>
            </a:extLst>
          </p:cNvPr>
          <p:cNvGraphicFramePr>
            <a:graphicFrameLocks noGrp="1"/>
          </p:cNvGraphicFramePr>
          <p:nvPr>
            <p:ph type="tbl" sz="quarter" idx="13"/>
            <p:extLst>
              <p:ext uri="{D42A27DB-BD31-4B8C-83A1-F6EECF244321}">
                <p14:modId xmlns:p14="http://schemas.microsoft.com/office/powerpoint/2010/main" val="2608666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5310854"/>
                    </a:ext>
                  </a:extLst>
                </a:gridCol>
                <a:gridCol w="987552">
                  <a:extLst>
                    <a:ext uri="{9D8B030D-6E8A-4147-A177-3AD203B41FA5}">
                      <a16:colId xmlns:a16="http://schemas.microsoft.com/office/drawing/2014/main" val="895984412"/>
                    </a:ext>
                  </a:extLst>
                </a:gridCol>
                <a:gridCol w="987552">
                  <a:extLst>
                    <a:ext uri="{9D8B030D-6E8A-4147-A177-3AD203B41FA5}">
                      <a16:colId xmlns:a16="http://schemas.microsoft.com/office/drawing/2014/main" val="985622598"/>
                    </a:ext>
                  </a:extLst>
                </a:gridCol>
                <a:gridCol w="987552">
                  <a:extLst>
                    <a:ext uri="{9D8B030D-6E8A-4147-A177-3AD203B41FA5}">
                      <a16:colId xmlns:a16="http://schemas.microsoft.com/office/drawing/2014/main" val="3214858296"/>
                    </a:ext>
                  </a:extLst>
                </a:gridCol>
                <a:gridCol w="987552">
                  <a:extLst>
                    <a:ext uri="{9D8B030D-6E8A-4147-A177-3AD203B41FA5}">
                      <a16:colId xmlns:a16="http://schemas.microsoft.com/office/drawing/2014/main" val="649219000"/>
                    </a:ext>
                  </a:extLst>
                </a:gridCol>
                <a:gridCol w="987552">
                  <a:extLst>
                    <a:ext uri="{9D8B030D-6E8A-4147-A177-3AD203B41FA5}">
                      <a16:colId xmlns:a16="http://schemas.microsoft.com/office/drawing/2014/main" val="3426347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7809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- 2025-02-07 14:58:21</a:t>
                      </a:r>
                      <a:r>
                        <a:rPr kumimoji="0" lang="en-US" sz="1000" b="0" i="0" u="none" strike="noStrike" kern="1200" cap="none" spc="0" normalizeH="0" baseline="0" noProof="0">
                          <a:ln>
                            <a:noFill/>
                          </a:ln>
                          <a:solidFill>
                            <a:prstClr val="black"/>
                          </a:solidFill>
                          <a:effectLst/>
                          <a:uLnTx/>
                          <a:uFillTx/>
                          <a:latin typeface="Calibri"/>
                          <a:ea typeface="+mn-ea"/>
                          <a:cs typeface="+mn-cs"/>
                        </a:rPr>
                        <a:t>
 The countdown to the big game is on, and #TEAMPHLY is ALL IN! 🦅💚 We’re excited to cheer on our partners the philadelphiaeagles this Sunday!
To get game-day ready, Home Office employees threw a tailgate party, repping green gear and enjoying tailgate favorites from cheesesteaks to Philly pretzels.
Let’s go Eagles! 🏈 #FlyEaglesFly tmna_services 
#TEAMPHLY #SuperbowlLIX #tailgateparty #philadelphiaeagles #nflredzone #eaglesnation #nflfootball #nflsundays #nflgame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409977763"/>
                  </a:ext>
                </a:extLst>
              </a:tr>
            </a:tbl>
          </a:graphicData>
        </a:graphic>
      </p:graphicFrame>
      <p:sp>
        <p:nvSpPr>
          <p:cNvPr id="4" name="Text Placeholder 3">
            <a:extLst>
              <a:ext uri="{FF2B5EF4-FFF2-40B4-BE49-F238E27FC236}">
                <a16:creationId xmlns:a16="http://schemas.microsoft.com/office/drawing/2014/main" id="{C9AAACF5-2430-48CA-9B46-3C523B05507A}"/>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360909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B068E-9D78-4233-97A3-59EE5DACFB1A}"/>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B7228AAD-98D6-4276-B770-95729BAF1F6C}"/>
              </a:ext>
            </a:extLst>
          </p:cNvPr>
          <p:cNvGraphicFramePr>
            <a:graphicFrameLocks noGrp="1"/>
          </p:cNvGraphicFramePr>
          <p:nvPr>
            <p:ph type="tbl" sz="quarter" idx="13"/>
            <p:extLst>
              <p:ext uri="{D42A27DB-BD31-4B8C-83A1-F6EECF244321}">
                <p14:modId xmlns:p14="http://schemas.microsoft.com/office/powerpoint/2010/main" val="32830756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49377973"/>
                    </a:ext>
                  </a:extLst>
                </a:gridCol>
                <a:gridCol w="987552">
                  <a:extLst>
                    <a:ext uri="{9D8B030D-6E8A-4147-A177-3AD203B41FA5}">
                      <a16:colId xmlns:a16="http://schemas.microsoft.com/office/drawing/2014/main" val="1780812921"/>
                    </a:ext>
                  </a:extLst>
                </a:gridCol>
                <a:gridCol w="987552">
                  <a:extLst>
                    <a:ext uri="{9D8B030D-6E8A-4147-A177-3AD203B41FA5}">
                      <a16:colId xmlns:a16="http://schemas.microsoft.com/office/drawing/2014/main" val="736862639"/>
                    </a:ext>
                  </a:extLst>
                </a:gridCol>
                <a:gridCol w="987552">
                  <a:extLst>
                    <a:ext uri="{9D8B030D-6E8A-4147-A177-3AD203B41FA5}">
                      <a16:colId xmlns:a16="http://schemas.microsoft.com/office/drawing/2014/main" val="1710405023"/>
                    </a:ext>
                  </a:extLst>
                </a:gridCol>
                <a:gridCol w="987552">
                  <a:extLst>
                    <a:ext uri="{9D8B030D-6E8A-4147-A177-3AD203B41FA5}">
                      <a16:colId xmlns:a16="http://schemas.microsoft.com/office/drawing/2014/main" val="3345212506"/>
                    </a:ext>
                  </a:extLst>
                </a:gridCol>
                <a:gridCol w="987552">
                  <a:extLst>
                    <a:ext uri="{9D8B030D-6E8A-4147-A177-3AD203B41FA5}">
                      <a16:colId xmlns:a16="http://schemas.microsoft.com/office/drawing/2014/main" val="1832544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13822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- 2025-02-06 15:12:35</a:t>
                      </a:r>
                      <a:r>
                        <a:rPr kumimoji="0" lang="en-US" sz="1000" b="0" i="0" u="none" strike="noStrike" kern="1200" cap="none" spc="0" normalizeH="0" baseline="0" noProof="0">
                          <a:ln>
                            <a:noFill/>
                          </a:ln>
                          <a:solidFill>
                            <a:prstClr val="black"/>
                          </a:solidFill>
                          <a:effectLst/>
                          <a:uLnTx/>
                          <a:uFillTx/>
                          <a:latin typeface="Calibri"/>
                          <a:ea typeface="+mn-ea"/>
                          <a:cs typeface="+mn-cs"/>
                        </a:rPr>
                        <a:t>
 #TEAMPHLY made a splash at Citizens Bank Park for the specialolympicspennsylvania (SOPA) Polar Plunge! 🥶💦
We took the plunge into icy waters to raise funds for SOPA athletes. This fundraiser helps provide 15,000 athletes across PA with free, year-round sports, health, and leadership programs. 🌟🏅
#PhillyPlunge #specialolympics #inclusionrevolution #choosetoinclude #morethansports #abilitynotdisability #insurancecareers #insurancecareersmonth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02/24/2025 01:12:53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551565133"/>
                  </a:ext>
                </a:extLst>
              </a:tr>
            </a:tbl>
          </a:graphicData>
        </a:graphic>
      </p:graphicFrame>
      <p:sp>
        <p:nvSpPr>
          <p:cNvPr id="4" name="Text Placeholder 3">
            <a:extLst>
              <a:ext uri="{FF2B5EF4-FFF2-40B4-BE49-F238E27FC236}">
                <a16:creationId xmlns:a16="http://schemas.microsoft.com/office/drawing/2014/main" id="{4A96EC8C-5A90-40DE-8BF0-ACC12B272A9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559821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C95C9-C5CC-4B1B-A362-BDEB507083B1}"/>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8A77D623-8866-46FF-94CF-B5A1D9176CCB}"/>
              </a:ext>
            </a:extLst>
          </p:cNvPr>
          <p:cNvGraphicFramePr>
            <a:graphicFrameLocks noGrp="1"/>
          </p:cNvGraphicFramePr>
          <p:nvPr>
            <p:ph type="tbl" sz="quarter" idx="13"/>
            <p:extLst>
              <p:ext uri="{D42A27DB-BD31-4B8C-83A1-F6EECF244321}">
                <p14:modId xmlns:p14="http://schemas.microsoft.com/office/powerpoint/2010/main" val="2348058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18566725"/>
                    </a:ext>
                  </a:extLst>
                </a:gridCol>
                <a:gridCol w="987552">
                  <a:extLst>
                    <a:ext uri="{9D8B030D-6E8A-4147-A177-3AD203B41FA5}">
                      <a16:colId xmlns:a16="http://schemas.microsoft.com/office/drawing/2014/main" val="2638204282"/>
                    </a:ext>
                  </a:extLst>
                </a:gridCol>
                <a:gridCol w="987552">
                  <a:extLst>
                    <a:ext uri="{9D8B030D-6E8A-4147-A177-3AD203B41FA5}">
                      <a16:colId xmlns:a16="http://schemas.microsoft.com/office/drawing/2014/main" val="624673954"/>
                    </a:ext>
                  </a:extLst>
                </a:gridCol>
                <a:gridCol w="987552">
                  <a:extLst>
                    <a:ext uri="{9D8B030D-6E8A-4147-A177-3AD203B41FA5}">
                      <a16:colId xmlns:a16="http://schemas.microsoft.com/office/drawing/2014/main" val="2169950166"/>
                    </a:ext>
                  </a:extLst>
                </a:gridCol>
                <a:gridCol w="987552">
                  <a:extLst>
                    <a:ext uri="{9D8B030D-6E8A-4147-A177-3AD203B41FA5}">
                      <a16:colId xmlns:a16="http://schemas.microsoft.com/office/drawing/2014/main" val="3482484265"/>
                    </a:ext>
                  </a:extLst>
                </a:gridCol>
                <a:gridCol w="987552">
                  <a:extLst>
                    <a:ext uri="{9D8B030D-6E8A-4147-A177-3AD203B41FA5}">
                      <a16:colId xmlns:a16="http://schemas.microsoft.com/office/drawing/2014/main" val="769431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1372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14:53:34</a:t>
                      </a:r>
                      <a:r>
                        <a:rPr kumimoji="0" lang="en-US" sz="1000" b="0" i="0" u="none" strike="noStrike" kern="1200" cap="none" spc="0" normalizeH="0" baseline="0" noProof="0">
                          <a:ln>
                            <a:noFill/>
                          </a:ln>
                          <a:solidFill>
                            <a:prstClr val="black"/>
                          </a:solidFill>
                          <a:effectLst/>
                          <a:uLnTx/>
                          <a:uFillTx/>
                          <a:latin typeface="Calibri"/>
                          <a:ea typeface="+mn-ea"/>
                          <a:cs typeface="+mn-cs"/>
                        </a:rPr>
                        <a:t>
 #TEAMPHLY had the opportunity to join the PHLY Black and African-American Employee Resource Group (BAAERG) for an inspiring guest speaker event featuring Chris Thibodeaux, author of Get Your Career In Shape! 📖
Chris delivered an engaging and thought-provoking conversation on what it takes to achieve success in the workplace, tackle challenges head-on, and navigate career blind spots like a pro. 💡 
His insights left us feeling motivated and ready to take our careers to the next level! 💼
#BlackHistoryMonth #InsuranceCareersMonth #ICM2025 #careerinspiration #professionaldevelopment #careergrowth #insurance #empowerment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03/06/2025 01:14:23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782141349"/>
                  </a:ext>
                </a:extLst>
              </a:tr>
            </a:tbl>
          </a:graphicData>
        </a:graphic>
      </p:graphicFrame>
      <p:sp>
        <p:nvSpPr>
          <p:cNvPr id="4" name="Text Placeholder 3">
            <a:extLst>
              <a:ext uri="{FF2B5EF4-FFF2-40B4-BE49-F238E27FC236}">
                <a16:creationId xmlns:a16="http://schemas.microsoft.com/office/drawing/2014/main" id="{CF7723E3-9DA1-41C9-8B66-C07A51CA1A46}"/>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4266753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0F7D0-E4BF-41B0-9A1B-53CD020811E9}"/>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F5513D8-8753-422A-96E2-464DC18228C4}"/>
              </a:ext>
            </a:extLst>
          </p:cNvPr>
          <p:cNvGraphicFramePr>
            <a:graphicFrameLocks noGrp="1"/>
          </p:cNvGraphicFramePr>
          <p:nvPr>
            <p:ph type="tbl" sz="quarter" idx="13"/>
            <p:extLst>
              <p:ext uri="{D42A27DB-BD31-4B8C-83A1-F6EECF244321}">
                <p14:modId xmlns:p14="http://schemas.microsoft.com/office/powerpoint/2010/main" val="172865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61981448"/>
                    </a:ext>
                  </a:extLst>
                </a:gridCol>
                <a:gridCol w="987552">
                  <a:extLst>
                    <a:ext uri="{9D8B030D-6E8A-4147-A177-3AD203B41FA5}">
                      <a16:colId xmlns:a16="http://schemas.microsoft.com/office/drawing/2014/main" val="903678650"/>
                    </a:ext>
                  </a:extLst>
                </a:gridCol>
                <a:gridCol w="987552">
                  <a:extLst>
                    <a:ext uri="{9D8B030D-6E8A-4147-A177-3AD203B41FA5}">
                      <a16:colId xmlns:a16="http://schemas.microsoft.com/office/drawing/2014/main" val="1599308814"/>
                    </a:ext>
                  </a:extLst>
                </a:gridCol>
                <a:gridCol w="987552">
                  <a:extLst>
                    <a:ext uri="{9D8B030D-6E8A-4147-A177-3AD203B41FA5}">
                      <a16:colId xmlns:a16="http://schemas.microsoft.com/office/drawing/2014/main" val="1282957913"/>
                    </a:ext>
                  </a:extLst>
                </a:gridCol>
                <a:gridCol w="987552">
                  <a:extLst>
                    <a:ext uri="{9D8B030D-6E8A-4147-A177-3AD203B41FA5}">
                      <a16:colId xmlns:a16="http://schemas.microsoft.com/office/drawing/2014/main" val="2550909281"/>
                    </a:ext>
                  </a:extLst>
                </a:gridCol>
                <a:gridCol w="987552">
                  <a:extLst>
                    <a:ext uri="{9D8B030D-6E8A-4147-A177-3AD203B41FA5}">
                      <a16:colId xmlns:a16="http://schemas.microsoft.com/office/drawing/2014/main" val="3387622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167457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- 2025-02-27 14:21:22</a:t>
                      </a:r>
                      <a:r>
                        <a:rPr kumimoji="0" lang="en-US" sz="1000" b="0" i="0" u="none" strike="noStrike" kern="1200" cap="none" spc="0" normalizeH="0" baseline="0" noProof="0">
                          <a:ln>
                            <a:noFill/>
                          </a:ln>
                          <a:solidFill>
                            <a:prstClr val="black"/>
                          </a:solidFill>
                          <a:effectLst/>
                          <a:uLnTx/>
                          <a:uFillTx/>
                          <a:latin typeface="Calibri"/>
                          <a:ea typeface="+mn-ea"/>
                          <a:cs typeface="+mn-cs"/>
                        </a:rPr>
                        <a:t>
 PHLY is dedicated to employee health &amp; wellness, and we offer a variety of initiatives to support #TEAMPHLY throughout the year. 💪 
In partnership with the redcrossphilly, our Home Office employees participated in a training session where they learned about the importance of heart health and practiced Hands-Only CPR. 💓🩺
#insurancecareersmonth #hearthealthmonth #americanredcross #cprtraining #handsonlycpr #cprsaveslives #lifesaving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03/09/2025 14:14:22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463317569"/>
                  </a:ext>
                </a:extLst>
              </a:tr>
            </a:tbl>
          </a:graphicData>
        </a:graphic>
      </p:graphicFrame>
      <p:sp>
        <p:nvSpPr>
          <p:cNvPr id="4" name="Text Placeholder 3">
            <a:extLst>
              <a:ext uri="{FF2B5EF4-FFF2-40B4-BE49-F238E27FC236}">
                <a16:creationId xmlns:a16="http://schemas.microsoft.com/office/drawing/2014/main" id="{FE84C59B-C872-43EF-84E3-FFF4AB18BCE3}"/>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2120119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C979A-B9E3-484F-864D-ABA2A9FDFE3E}"/>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0CE58451-162A-44C1-8244-6CD556A1B39B}"/>
              </a:ext>
            </a:extLst>
          </p:cNvPr>
          <p:cNvGraphicFramePr>
            <a:graphicFrameLocks noGrp="1"/>
          </p:cNvGraphicFramePr>
          <p:nvPr>
            <p:ph type="tbl" sz="quarter" idx="13"/>
            <p:extLst>
              <p:ext uri="{D42A27DB-BD31-4B8C-83A1-F6EECF244321}">
                <p14:modId xmlns:p14="http://schemas.microsoft.com/office/powerpoint/2010/main" val="20697722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14693038"/>
                    </a:ext>
                  </a:extLst>
                </a:gridCol>
                <a:gridCol w="905256">
                  <a:extLst>
                    <a:ext uri="{9D8B030D-6E8A-4147-A177-3AD203B41FA5}">
                      <a16:colId xmlns:a16="http://schemas.microsoft.com/office/drawing/2014/main" val="3055938945"/>
                    </a:ext>
                  </a:extLst>
                </a:gridCol>
                <a:gridCol w="411480">
                  <a:extLst>
                    <a:ext uri="{9D8B030D-6E8A-4147-A177-3AD203B41FA5}">
                      <a16:colId xmlns:a16="http://schemas.microsoft.com/office/drawing/2014/main" val="1802107504"/>
                    </a:ext>
                  </a:extLst>
                </a:gridCol>
                <a:gridCol w="905256">
                  <a:extLst>
                    <a:ext uri="{9D8B030D-6E8A-4147-A177-3AD203B41FA5}">
                      <a16:colId xmlns:a16="http://schemas.microsoft.com/office/drawing/2014/main" val="888905660"/>
                    </a:ext>
                  </a:extLst>
                </a:gridCol>
                <a:gridCol w="905256">
                  <a:extLst>
                    <a:ext uri="{9D8B030D-6E8A-4147-A177-3AD203B41FA5}">
                      <a16:colId xmlns:a16="http://schemas.microsoft.com/office/drawing/2014/main" val="2921648096"/>
                    </a:ext>
                  </a:extLst>
                </a:gridCol>
                <a:gridCol w="905256">
                  <a:extLst>
                    <a:ext uri="{9D8B030D-6E8A-4147-A177-3AD203B41FA5}">
                      <a16:colId xmlns:a16="http://schemas.microsoft.com/office/drawing/2014/main" val="825593291"/>
                    </a:ext>
                  </a:extLst>
                </a:gridCol>
                <a:gridCol w="905256">
                  <a:extLst>
                    <a:ext uri="{9D8B030D-6E8A-4147-A177-3AD203B41FA5}">
                      <a16:colId xmlns:a16="http://schemas.microsoft.com/office/drawing/2014/main" val="2801484087"/>
                    </a:ext>
                  </a:extLst>
                </a:gridCol>
                <a:gridCol w="905256">
                  <a:extLst>
                    <a:ext uri="{9D8B030D-6E8A-4147-A177-3AD203B41FA5}">
                      <a16:colId xmlns:a16="http://schemas.microsoft.com/office/drawing/2014/main" val="2459013705"/>
                    </a:ext>
                  </a:extLst>
                </a:gridCol>
                <a:gridCol w="905256">
                  <a:extLst>
                    <a:ext uri="{9D8B030D-6E8A-4147-A177-3AD203B41FA5}">
                      <a16:colId xmlns:a16="http://schemas.microsoft.com/office/drawing/2014/main" val="55695070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698626047"/>
                  </a:ext>
                </a:extLst>
              </a:tr>
              <a:tr h="370840">
                <a:tc>
                  <a:txBody>
                    <a:bodyPr/>
                    <a:lstStyle/>
                    <a:p>
                      <a:r>
                        <a:rPr lang="en-US" sz="1000"/>
                        <a:t>13</a:t>
                      </a:r>
                    </a:p>
                  </a:txBody>
                  <a:tcPr/>
                </a:tc>
                <a:tc>
                  <a:txBody>
                    <a:bodyPr/>
                    <a:lstStyle/>
                    <a:p>
                      <a:r>
                        <a:rPr lang="en-US" sz="1000"/>
                        <a:t>0.6983 %</a:t>
                      </a:r>
                    </a:p>
                  </a:txBody>
                  <a:tcPr/>
                </a:tc>
                <a:tc>
                  <a:txBody>
                    <a:bodyPr/>
                    <a:lstStyle/>
                    <a:p>
                      <a:r>
                        <a:rPr lang="en-US" sz="1000"/>
                        <a:t>0.15</a:t>
                      </a:r>
                    </a:p>
                  </a:txBody>
                  <a:tcPr/>
                </a:tc>
                <a:tc>
                  <a:txBody>
                    <a:bodyPr/>
                    <a:lstStyle/>
                    <a:p>
                      <a:r>
                        <a:rPr lang="en-US" sz="1000"/>
                        <a:t>144.23</a:t>
                      </a:r>
                    </a:p>
                  </a:txBody>
                  <a:tcPr/>
                </a:tc>
                <a:tc>
                  <a:txBody>
                    <a:bodyPr/>
                    <a:lstStyle/>
                    <a:p>
                      <a:r>
                        <a:rPr lang="en-US" sz="1000"/>
                        <a:t>141.62</a:t>
                      </a:r>
                    </a:p>
                  </a:txBody>
                  <a:tcPr/>
                </a:tc>
                <a:tc>
                  <a:txBody>
                    <a:bodyPr/>
                    <a:lstStyle/>
                    <a:p>
                      <a:r>
                        <a:rPr lang="en-US" sz="1000"/>
                        <a:t>97.77</a:t>
                      </a:r>
                    </a:p>
                  </a:txBody>
                  <a:tcPr/>
                </a:tc>
                <a:tc>
                  <a:txBody>
                    <a:bodyPr/>
                    <a:lstStyle/>
                    <a:p>
                      <a:r>
                        <a:rPr lang="en-US" sz="1000"/>
                        <a:t>97.62</a:t>
                      </a:r>
                    </a:p>
                  </a:txBody>
                  <a:tcPr/>
                </a:tc>
                <a:tc>
                  <a:txBody>
                    <a:bodyPr/>
                    <a:lstStyle/>
                    <a:p>
                      <a:r>
                        <a:rPr lang="en-US" sz="1000"/>
                        <a:t>1875</a:t>
                      </a:r>
                    </a:p>
                  </a:txBody>
                  <a:tcPr/>
                </a:tc>
                <a:tc>
                  <a:txBody>
                    <a:bodyPr/>
                    <a:lstStyle/>
                    <a:p>
                      <a:r>
                        <a:rPr lang="en-US" sz="1000"/>
                        <a:t>1271</a:t>
                      </a:r>
                    </a:p>
                  </a:txBody>
                  <a:tcPr/>
                </a:tc>
                <a:extLst>
                  <a:ext uri="{0D108BD9-81ED-4DB2-BD59-A6C34878D82A}">
                    <a16:rowId xmlns:a16="http://schemas.microsoft.com/office/drawing/2014/main" val="2215120930"/>
                  </a:ext>
                </a:extLst>
              </a:tr>
            </a:tbl>
          </a:graphicData>
        </a:graphic>
      </p:graphicFrame>
      <p:sp>
        <p:nvSpPr>
          <p:cNvPr id="4" name="Text Placeholder 3">
            <a:extLst>
              <a:ext uri="{FF2B5EF4-FFF2-40B4-BE49-F238E27FC236}">
                <a16:creationId xmlns:a16="http://schemas.microsoft.com/office/drawing/2014/main" id="{2F60D2D8-381B-48B9-8795-E426C795B16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07257967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C290F-5240-48D7-86ED-98E052996CD8}"/>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00DDDEC6-D82E-4C37-BD79-CA8C3736AC90}"/>
              </a:ext>
            </a:extLst>
          </p:cNvPr>
          <p:cNvGraphicFramePr>
            <a:graphicFrameLocks noGrp="1"/>
          </p:cNvGraphicFramePr>
          <p:nvPr>
            <p:ph type="tbl" sz="quarter" idx="13"/>
            <p:extLst>
              <p:ext uri="{D42A27DB-BD31-4B8C-83A1-F6EECF244321}">
                <p14:modId xmlns:p14="http://schemas.microsoft.com/office/powerpoint/2010/main" val="3019377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810935349"/>
                    </a:ext>
                  </a:extLst>
                </a:gridCol>
                <a:gridCol w="1399032">
                  <a:extLst>
                    <a:ext uri="{9D8B030D-6E8A-4147-A177-3AD203B41FA5}">
                      <a16:colId xmlns:a16="http://schemas.microsoft.com/office/drawing/2014/main" val="2569254370"/>
                    </a:ext>
                  </a:extLst>
                </a:gridCol>
                <a:gridCol w="658368">
                  <a:extLst>
                    <a:ext uri="{9D8B030D-6E8A-4147-A177-3AD203B41FA5}">
                      <a16:colId xmlns:a16="http://schemas.microsoft.com/office/drawing/2014/main" val="3683510837"/>
                    </a:ext>
                  </a:extLst>
                </a:gridCol>
                <a:gridCol w="658368">
                  <a:extLst>
                    <a:ext uri="{9D8B030D-6E8A-4147-A177-3AD203B41FA5}">
                      <a16:colId xmlns:a16="http://schemas.microsoft.com/office/drawing/2014/main" val="1957206847"/>
                    </a:ext>
                  </a:extLst>
                </a:gridCol>
                <a:gridCol w="658368">
                  <a:extLst>
                    <a:ext uri="{9D8B030D-6E8A-4147-A177-3AD203B41FA5}">
                      <a16:colId xmlns:a16="http://schemas.microsoft.com/office/drawing/2014/main" val="4110226400"/>
                    </a:ext>
                  </a:extLst>
                </a:gridCol>
                <a:gridCol w="658368">
                  <a:extLst>
                    <a:ext uri="{9D8B030D-6E8A-4147-A177-3AD203B41FA5}">
                      <a16:colId xmlns:a16="http://schemas.microsoft.com/office/drawing/2014/main" val="2020438688"/>
                    </a:ext>
                  </a:extLst>
                </a:gridCol>
                <a:gridCol w="658368">
                  <a:extLst>
                    <a:ext uri="{9D8B030D-6E8A-4147-A177-3AD203B41FA5}">
                      <a16:colId xmlns:a16="http://schemas.microsoft.com/office/drawing/2014/main" val="3726608007"/>
                    </a:ext>
                  </a:extLst>
                </a:gridCol>
                <a:gridCol w="658368">
                  <a:extLst>
                    <a:ext uri="{9D8B030D-6E8A-4147-A177-3AD203B41FA5}">
                      <a16:colId xmlns:a16="http://schemas.microsoft.com/office/drawing/2014/main" val="3847059538"/>
                    </a:ext>
                  </a:extLst>
                </a:gridCol>
                <a:gridCol w="658368">
                  <a:extLst>
                    <a:ext uri="{9D8B030D-6E8A-4147-A177-3AD203B41FA5}">
                      <a16:colId xmlns:a16="http://schemas.microsoft.com/office/drawing/2014/main" val="1839065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14090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10:58:23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https://quintly-eu-image-storage.s3.amazonaws.com/c303562b672a3318c686cfcc37b7e67a/41227b4aa1dd09e1d82bb5eaf924583f.jpg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extLst>
                  <a:ext uri="{0D108BD9-81ED-4DB2-BD59-A6C34878D82A}">
                    <a16:rowId xmlns:a16="http://schemas.microsoft.com/office/drawing/2014/main" val="1077145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- 2025-02-26 10:55:03</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https://quintly-eu-image-storage.s3.amazonaws.com/c303562b672a3318c686cfcc37b7e67a/f3caaebe8fe8e4d9bacdee1f46ab7e9c.jpg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extLst>
                  <a:ext uri="{0D108BD9-81ED-4DB2-BD59-A6C34878D82A}">
                    <a16:rowId xmlns:a16="http://schemas.microsoft.com/office/drawing/2014/main" val="270970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- 2025-02-21 16:22:52</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https://quintly-eu-image-storage.s3.amazonaws.com/c303562b672a3318c686cfcc37b7e67a/61ac54077e7afa6370fa0e9493e192c2.jpg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98900893"/>
                  </a:ext>
                </a:extLst>
              </a:tr>
            </a:tbl>
          </a:graphicData>
        </a:graphic>
      </p:graphicFrame>
      <p:sp>
        <p:nvSpPr>
          <p:cNvPr id="4" name="Text Placeholder 3">
            <a:extLst>
              <a:ext uri="{FF2B5EF4-FFF2-40B4-BE49-F238E27FC236}">
                <a16:creationId xmlns:a16="http://schemas.microsoft.com/office/drawing/2014/main" id="{44454288-6B46-4967-A1B2-637B56A3B062}"/>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6781660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4D8FF-2A1C-44AF-AE89-129BE828CDC4}"/>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3583C7C8-12DF-4245-B556-AE6FBBDC08E0}"/>
              </a:ext>
            </a:extLst>
          </p:cNvPr>
          <p:cNvGraphicFramePr>
            <a:graphicFrameLocks noGrp="1"/>
          </p:cNvGraphicFramePr>
          <p:nvPr>
            <p:ph type="tbl" sz="quarter" idx="13"/>
            <p:extLst>
              <p:ext uri="{D42A27DB-BD31-4B8C-83A1-F6EECF244321}">
                <p14:modId xmlns:p14="http://schemas.microsoft.com/office/powerpoint/2010/main" val="405984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79398309"/>
                    </a:ext>
                  </a:extLst>
                </a:gridCol>
                <a:gridCol w="1399032">
                  <a:extLst>
                    <a:ext uri="{9D8B030D-6E8A-4147-A177-3AD203B41FA5}">
                      <a16:colId xmlns:a16="http://schemas.microsoft.com/office/drawing/2014/main" val="3673211547"/>
                    </a:ext>
                  </a:extLst>
                </a:gridCol>
                <a:gridCol w="658368">
                  <a:extLst>
                    <a:ext uri="{9D8B030D-6E8A-4147-A177-3AD203B41FA5}">
                      <a16:colId xmlns:a16="http://schemas.microsoft.com/office/drawing/2014/main" val="3668652048"/>
                    </a:ext>
                  </a:extLst>
                </a:gridCol>
                <a:gridCol w="658368">
                  <a:extLst>
                    <a:ext uri="{9D8B030D-6E8A-4147-A177-3AD203B41FA5}">
                      <a16:colId xmlns:a16="http://schemas.microsoft.com/office/drawing/2014/main" val="2165205397"/>
                    </a:ext>
                  </a:extLst>
                </a:gridCol>
                <a:gridCol w="658368">
                  <a:extLst>
                    <a:ext uri="{9D8B030D-6E8A-4147-A177-3AD203B41FA5}">
                      <a16:colId xmlns:a16="http://schemas.microsoft.com/office/drawing/2014/main" val="536100496"/>
                    </a:ext>
                  </a:extLst>
                </a:gridCol>
                <a:gridCol w="658368">
                  <a:extLst>
                    <a:ext uri="{9D8B030D-6E8A-4147-A177-3AD203B41FA5}">
                      <a16:colId xmlns:a16="http://schemas.microsoft.com/office/drawing/2014/main" val="2294111102"/>
                    </a:ext>
                  </a:extLst>
                </a:gridCol>
                <a:gridCol w="658368">
                  <a:extLst>
                    <a:ext uri="{9D8B030D-6E8A-4147-A177-3AD203B41FA5}">
                      <a16:colId xmlns:a16="http://schemas.microsoft.com/office/drawing/2014/main" val="3135159494"/>
                    </a:ext>
                  </a:extLst>
                </a:gridCol>
                <a:gridCol w="658368">
                  <a:extLst>
                    <a:ext uri="{9D8B030D-6E8A-4147-A177-3AD203B41FA5}">
                      <a16:colId xmlns:a16="http://schemas.microsoft.com/office/drawing/2014/main" val="893822910"/>
                    </a:ext>
                  </a:extLst>
                </a:gridCol>
                <a:gridCol w="658368">
                  <a:extLst>
                    <a:ext uri="{9D8B030D-6E8A-4147-A177-3AD203B41FA5}">
                      <a16:colId xmlns:a16="http://schemas.microsoft.com/office/drawing/2014/main" val="371461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010843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phlyinsurance - 2025-02-20 15:10:19</a:t>
                      </a:r>
                      <a:r>
                        <a:rPr kumimoji="0" lang="en-US" sz="1000" b="0" i="0" u="none" strike="noStrike" kern="1200" cap="none" spc="0" normalizeH="0" baseline="0" noProof="0">
                          <a:ln>
                            <a:noFill/>
                          </a:ln>
                          <a:solidFill>
                            <a:prstClr val="black"/>
                          </a:solidFill>
                          <a:effectLst/>
                          <a:uLnTx/>
                          <a:uFillTx/>
                          <a:latin typeface="Calibri"/>
                          <a:ea typeface="+mn-ea"/>
                          <a:cs typeface="+mn-cs"/>
                        </a:rPr>
                        <a:t>
 PHLY NATIONAL SALES MEETING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https://quintly-eu-image-storage.s3.amazonaws.com/c303562b672a3318c686cfcc37b7e67a/8e1eec977e897fac3714f6ed8dfd973e.jpg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extLst>
                  <a:ext uri="{0D108BD9-81ED-4DB2-BD59-A6C34878D82A}">
                    <a16:rowId xmlns:a16="http://schemas.microsoft.com/office/drawing/2014/main" val="2739312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phlyinsurance - 2025-02-20 15:02:48</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https://quintly-eu-image-storage.s3.amazonaws.com/c303562b672a3318c686cfcc37b7e67a/f4a5b709f60bd4a259601ab78d769ad3.jpg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83377256"/>
                  </a:ext>
                </a:extLst>
              </a:tr>
            </a:tbl>
          </a:graphicData>
        </a:graphic>
      </p:graphicFrame>
      <p:sp>
        <p:nvSpPr>
          <p:cNvPr id="4" name="Text Placeholder 3">
            <a:extLst>
              <a:ext uri="{FF2B5EF4-FFF2-40B4-BE49-F238E27FC236}">
                <a16:creationId xmlns:a16="http://schemas.microsoft.com/office/drawing/2014/main" id="{6AF062A7-7313-45E3-B1EB-A534512E7E71}"/>
              </a:ext>
            </a:extLst>
          </p:cNvPr>
          <p:cNvSpPr>
            <a:spLocks noGrp="1"/>
          </p:cNvSpPr>
          <p:nvPr>
            <p:ph type="body" sz="quarter" idx="14"/>
          </p:nvPr>
        </p:nvSpPr>
        <p:spPr/>
        <p:txBody>
          <a:bodyPr/>
          <a:lstStyle/>
          <a:p>
            <a:r>
              <a:rPr lang="en-US"/>
              <a:t>02/01/2025 - 02/28/2025</a:t>
            </a:r>
          </a:p>
        </p:txBody>
      </p:sp>
    </p:spTree>
    <p:extLst>
      <p:ext uri="{BB962C8B-B14F-4D97-AF65-F5344CB8AC3E}">
        <p14:creationId xmlns:p14="http://schemas.microsoft.com/office/powerpoint/2010/main" val="27669248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3514</Words>
  <Application>Microsoft Office PowerPoint</Application>
  <PresentationFormat>On-screen Show (4:3)</PresentationFormat>
  <Paragraphs>703</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6</vt:lpstr>
      <vt:lpstr>LinkedIn Posts Table | Philadelphia Insurance - 2 of 6</vt:lpstr>
      <vt:lpstr>LinkedIn Posts Table | Philadelphia Insurance - 3 of 6</vt:lpstr>
      <vt:lpstr>LinkedIn Posts Table | Philadelphia Insurance - 4 of 6</vt:lpstr>
      <vt:lpstr>LinkedIn Posts Table | Philadelphia Insurance - 5 of 6</vt:lpstr>
      <vt:lpstr>LinkedIn Posts Table | Philadelphia Insurance - 6 of 6</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Born</dc:creator>
  <cp:lastModifiedBy>Frederik Born</cp:lastModifiedBy>
  <cp:revision>1</cp:revision>
  <dcterms:created xsi:type="dcterms:W3CDTF">2025-03-11T15:10:27Z</dcterms:created>
  <dcterms:modified xsi:type="dcterms:W3CDTF">2025-03-11T15:11:29Z</dcterms:modified>
</cp:coreProperties>
</file>