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9" r:id="rId32"/>
    <p:sldId id="290" r:id="rId33"/>
    <p:sldId id="291"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45689</c:v>
                </c:pt>
              </c:numCache>
            </c:numRef>
          </c:cat>
          <c:val>
            <c:numRef>
              <c:f>Sheet1!$B$2</c:f>
              <c:numCache>
                <c:formatCode>General</c:formatCode>
                <c:ptCount val="1"/>
                <c:pt idx="0">
                  <c:v>501</c:v>
                </c:pt>
              </c:numCache>
            </c:numRef>
          </c:val>
          <c:extLst>
            <c:ext xmlns:c16="http://schemas.microsoft.com/office/drawing/2014/chart" uri="{C3380CC4-5D6E-409C-BE32-E72D297353CC}">
              <c16:uniqueId val="{00000000-8FD7-4542-A9B3-0AD7B25052CD}"/>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45689</c:v>
                </c:pt>
              </c:numCache>
            </c:numRef>
          </c:cat>
          <c:val>
            <c:numRef>
              <c:f>Sheet1!$C$2</c:f>
              <c:numCache>
                <c:formatCode>General</c:formatCode>
                <c:ptCount val="1"/>
                <c:pt idx="0">
                  <c:v>595</c:v>
                </c:pt>
              </c:numCache>
            </c:numRef>
          </c:val>
          <c:extLst>
            <c:ext xmlns:c16="http://schemas.microsoft.com/office/drawing/2014/chart" uri="{C3380CC4-5D6E-409C-BE32-E72D297353CC}">
              <c16:uniqueId val="{00000001-8FD7-4542-A9B3-0AD7B25052CD}"/>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45689</c:v>
                </c:pt>
              </c:numCache>
            </c:numRef>
          </c:cat>
          <c:val>
            <c:numRef>
              <c:f>Sheet1!$D$2</c:f>
              <c:numCache>
                <c:formatCode>General</c:formatCode>
                <c:ptCount val="1"/>
                <c:pt idx="0">
                  <c:v>23975</c:v>
                </c:pt>
              </c:numCache>
            </c:numRef>
          </c:val>
          <c:extLst>
            <c:ext xmlns:c16="http://schemas.microsoft.com/office/drawing/2014/chart" uri="{C3380CC4-5D6E-409C-BE32-E72D297353CC}">
              <c16:uniqueId val="{00000002-8FD7-4542-A9B3-0AD7B25052CD}"/>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45689</c:v>
                </c:pt>
              </c:numCache>
            </c:numRef>
          </c:cat>
          <c:val>
            <c:numRef>
              <c:f>Sheet1!$E$2</c:f>
              <c:numCache>
                <c:formatCode>General</c:formatCode>
                <c:ptCount val="1"/>
                <c:pt idx="0">
                  <c:v>285</c:v>
                </c:pt>
              </c:numCache>
            </c:numRef>
          </c:val>
          <c:extLst>
            <c:ext xmlns:c16="http://schemas.microsoft.com/office/drawing/2014/chart" uri="{C3380CC4-5D6E-409C-BE32-E72D297353CC}">
              <c16:uniqueId val="{00000003-8FD7-4542-A9B3-0AD7B25052CD}"/>
            </c:ext>
          </c:extLst>
        </c:ser>
        <c:dLbls>
          <c:showLegendKey val="0"/>
          <c:showVal val="0"/>
          <c:showCatName val="0"/>
          <c:showSerName val="0"/>
          <c:showPercent val="0"/>
          <c:showBubbleSize val="0"/>
        </c:dLbls>
        <c:gapWidth val="219"/>
        <c:overlap val="-27"/>
        <c:axId val="381348736"/>
        <c:axId val="381349064"/>
      </c:barChart>
      <c:dateAx>
        <c:axId val="381348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349064"/>
        <c:crosses val="autoZero"/>
        <c:auto val="1"/>
        <c:lblOffset val="100"/>
        <c:baseTimeUnit val="days"/>
      </c:dateAx>
      <c:valAx>
        <c:axId val="381349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348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0</c:v>
                </c:pt>
                <c:pt idx="2">
                  <c:v>0</c:v>
                </c:pt>
              </c:numCache>
            </c:numRef>
          </c:val>
          <c:extLst>
            <c:ext xmlns:c16="http://schemas.microsoft.com/office/drawing/2014/chart" uri="{C3380CC4-5D6E-409C-BE32-E72D297353CC}">
              <c16:uniqueId val="{00000000-3FB1-4F4A-BF8D-96AD6BD9C5C9}"/>
            </c:ext>
          </c:extLst>
        </c:ser>
        <c:dLbls>
          <c:showLegendKey val="0"/>
          <c:showVal val="0"/>
          <c:showCatName val="0"/>
          <c:showSerName val="0"/>
          <c:showPercent val="0"/>
          <c:showBubbleSize val="0"/>
        </c:dLbls>
        <c:gapWidth val="219"/>
        <c:overlap val="-27"/>
        <c:axId val="70429760"/>
        <c:axId val="70430088"/>
      </c:barChart>
      <c:dateAx>
        <c:axId val="70429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430088"/>
        <c:crosses val="autoZero"/>
        <c:auto val="1"/>
        <c:lblOffset val="100"/>
        <c:baseTimeUnit val="months"/>
      </c:dateAx>
      <c:valAx>
        <c:axId val="70430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429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1</c:v>
                </c:pt>
                <c:pt idx="2">
                  <c:v>3</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10B-4A64-87A5-C9E20FA63B9F}"/>
            </c:ext>
          </c:extLst>
        </c:ser>
        <c:dLbls>
          <c:showLegendKey val="0"/>
          <c:showVal val="0"/>
          <c:showCatName val="0"/>
          <c:showSerName val="0"/>
          <c:showPercent val="0"/>
          <c:showBubbleSize val="0"/>
        </c:dLbls>
        <c:gapWidth val="219"/>
        <c:overlap val="-27"/>
        <c:axId val="388804864"/>
        <c:axId val="388806504"/>
      </c:barChart>
      <c:dateAx>
        <c:axId val="388804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806504"/>
        <c:crosses val="autoZero"/>
        <c:auto val="1"/>
        <c:lblOffset val="100"/>
        <c:baseTimeUnit val="months"/>
      </c:dateAx>
      <c:valAx>
        <c:axId val="388806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80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31</c:v>
                </c:pt>
                <c:pt idx="1">
                  <c:v>18</c:v>
                </c:pt>
                <c:pt idx="2">
                  <c:v>3</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662-49CC-84FD-6C90A4839FED}"/>
            </c:ext>
          </c:extLst>
        </c:ser>
        <c:dLbls>
          <c:showLegendKey val="0"/>
          <c:showVal val="0"/>
          <c:showCatName val="0"/>
          <c:showSerName val="0"/>
          <c:showPercent val="0"/>
          <c:showBubbleSize val="0"/>
        </c:dLbls>
        <c:gapWidth val="219"/>
        <c:overlap val="-27"/>
        <c:axId val="388809784"/>
        <c:axId val="388807488"/>
      </c:barChart>
      <c:catAx>
        <c:axId val="388809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807488"/>
        <c:crosses val="autoZero"/>
        <c:auto val="1"/>
        <c:lblAlgn val="ctr"/>
        <c:lblOffset val="100"/>
        <c:noMultiLvlLbl val="0"/>
      </c:catAx>
      <c:valAx>
        <c:axId val="388807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809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926</c:v>
                </c:pt>
                <c:pt idx="1">
                  <c:v>795</c:v>
                </c:pt>
                <c:pt idx="2">
                  <c:v>1</c:v>
                </c:pt>
                <c:pt idx="3">
                  <c:v>0</c:v>
                </c:pt>
              </c:numCache>
            </c:numRef>
          </c:val>
          <c:extLst>
            <c:ext xmlns:c16="http://schemas.microsoft.com/office/drawing/2014/chart" uri="{C3380CC4-5D6E-409C-BE32-E72D297353CC}">
              <c16:uniqueId val="{00000000-9412-4222-945D-133A32AD0A9D}"/>
            </c:ext>
          </c:extLst>
        </c:ser>
        <c:dLbls>
          <c:showLegendKey val="0"/>
          <c:showVal val="0"/>
          <c:showCatName val="0"/>
          <c:showSerName val="0"/>
          <c:showPercent val="0"/>
          <c:showBubbleSize val="0"/>
        </c:dLbls>
        <c:gapWidth val="219"/>
        <c:overlap val="-27"/>
        <c:axId val="395615976"/>
        <c:axId val="395616304"/>
      </c:barChart>
      <c:dateAx>
        <c:axId val="395615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16304"/>
        <c:crosses val="autoZero"/>
        <c:auto val="1"/>
        <c:lblOffset val="100"/>
        <c:baseTimeUnit val="months"/>
      </c:dateAx>
      <c:valAx>
        <c:axId val="395616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15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1</c:v>
                </c:pt>
                <c:pt idx="2">
                  <c:v>1</c:v>
                </c:pt>
              </c:numCache>
            </c:numRef>
          </c:val>
          <c:extLst>
            <c:ext xmlns:c16="http://schemas.microsoft.com/office/drawing/2014/chart" uri="{C3380CC4-5D6E-409C-BE32-E72D297353CC}">
              <c16:uniqueId val="{00000000-68D4-4354-943F-68CD6E653AD2}"/>
            </c:ext>
          </c:extLst>
        </c:ser>
        <c:dLbls>
          <c:showLegendKey val="0"/>
          <c:showVal val="0"/>
          <c:showCatName val="0"/>
          <c:showSerName val="0"/>
          <c:showPercent val="0"/>
          <c:showBubbleSize val="0"/>
        </c:dLbls>
        <c:gapWidth val="219"/>
        <c:overlap val="-27"/>
        <c:axId val="486165976"/>
        <c:axId val="479065592"/>
      </c:barChart>
      <c:dateAx>
        <c:axId val="486165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65592"/>
        <c:crosses val="autoZero"/>
        <c:auto val="1"/>
        <c:lblOffset val="100"/>
        <c:baseTimeUnit val="months"/>
      </c:dateAx>
      <c:valAx>
        <c:axId val="479065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165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1</c:v>
                </c:pt>
                <c:pt idx="2">
                  <c:v>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CEE-482C-A3FE-6B337A53AC5F}"/>
            </c:ext>
          </c:extLst>
        </c:ser>
        <c:dLbls>
          <c:showLegendKey val="0"/>
          <c:showVal val="0"/>
          <c:showCatName val="0"/>
          <c:showSerName val="0"/>
          <c:showPercent val="0"/>
          <c:showBubbleSize val="0"/>
        </c:dLbls>
        <c:gapWidth val="219"/>
        <c:overlap val="-27"/>
        <c:axId val="488851424"/>
        <c:axId val="488851752"/>
      </c:barChart>
      <c:dateAx>
        <c:axId val="488851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851752"/>
        <c:crosses val="autoZero"/>
        <c:auto val="1"/>
        <c:lblOffset val="100"/>
        <c:baseTimeUnit val="months"/>
      </c:dateAx>
      <c:valAx>
        <c:axId val="488851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851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9</c:v>
                </c:pt>
                <c:pt idx="1">
                  <c:v>19</c:v>
                </c:pt>
                <c:pt idx="2">
                  <c:v>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9D3-4BA5-BA75-350B750C4F76}"/>
            </c:ext>
          </c:extLst>
        </c:ser>
        <c:dLbls>
          <c:showLegendKey val="0"/>
          <c:showVal val="0"/>
          <c:showCatName val="0"/>
          <c:showSerName val="0"/>
          <c:showPercent val="0"/>
          <c:showBubbleSize val="0"/>
        </c:dLbls>
        <c:gapWidth val="219"/>
        <c:overlap val="-27"/>
        <c:axId val="488434384"/>
        <c:axId val="488433072"/>
      </c:barChart>
      <c:catAx>
        <c:axId val="488434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433072"/>
        <c:crosses val="autoZero"/>
        <c:auto val="1"/>
        <c:lblAlgn val="ctr"/>
        <c:lblOffset val="100"/>
        <c:noMultiLvlLbl val="0"/>
      </c:catAx>
      <c:valAx>
        <c:axId val="488433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43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96</c:v>
                </c:pt>
                <c:pt idx="1">
                  <c:v>97</c:v>
                </c:pt>
                <c:pt idx="2">
                  <c:v>5</c:v>
                </c:pt>
              </c:numCache>
            </c:numRef>
          </c:val>
          <c:extLst>
            <c:ext xmlns:c16="http://schemas.microsoft.com/office/drawing/2014/chart" uri="{C3380CC4-5D6E-409C-BE32-E72D297353CC}">
              <c16:uniqueId val="{00000000-1C19-49DE-9FDF-2CBD9261DB39}"/>
            </c:ext>
          </c:extLst>
        </c:ser>
        <c:dLbls>
          <c:showLegendKey val="0"/>
          <c:showVal val="0"/>
          <c:showCatName val="0"/>
          <c:showSerName val="0"/>
          <c:showPercent val="0"/>
          <c:showBubbleSize val="0"/>
        </c:dLbls>
        <c:gapWidth val="219"/>
        <c:overlap val="-27"/>
        <c:axId val="395933440"/>
        <c:axId val="395939344"/>
      </c:barChart>
      <c:dateAx>
        <c:axId val="395933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39344"/>
        <c:crosses val="autoZero"/>
        <c:auto val="1"/>
        <c:lblOffset val="100"/>
        <c:baseTimeUnit val="months"/>
      </c:dateAx>
      <c:valAx>
        <c:axId val="395939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33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Sheet1!$A$2:$A$4</c:f>
              <c:strCache>
                <c:ptCount val="3"/>
                <c:pt idx="0">
                  <c:v>2025-01</c:v>
                </c:pt>
                <c:pt idx="1">
                  <c:v>2025-02</c:v>
                </c:pt>
                <c:pt idx="2">
                  <c:v>2025-03</c:v>
                </c:pt>
              </c:strCache>
            </c:strRef>
          </c:cat>
          <c:val>
            <c:numRef>
              <c:f>Sheet1!$B$2:$B$4</c:f>
              <c:numCache>
                <c:formatCode>General</c:formatCode>
                <c:ptCount val="3"/>
                <c:pt idx="0">
                  <c:v>30</c:v>
                </c:pt>
                <c:pt idx="1">
                  <c:v>41</c:v>
                </c:pt>
                <c:pt idx="2">
                  <c:v>26</c:v>
                </c:pt>
              </c:numCache>
            </c:numRef>
          </c:val>
          <c:extLst>
            <c:ext xmlns:c16="http://schemas.microsoft.com/office/drawing/2014/chart" uri="{C3380CC4-5D6E-409C-BE32-E72D297353CC}">
              <c16:uniqueId val="{00000000-F5BF-42AD-A4F6-92DA2B538679}"/>
            </c:ext>
          </c:extLst>
        </c:ser>
        <c:dLbls>
          <c:showLegendKey val="0"/>
          <c:showVal val="0"/>
          <c:showCatName val="0"/>
          <c:showSerName val="0"/>
          <c:showPercent val="0"/>
          <c:showBubbleSize val="0"/>
        </c:dLbls>
        <c:gapWidth val="219"/>
        <c:overlap val="-27"/>
        <c:axId val="251910768"/>
        <c:axId val="251908472"/>
      </c:barChart>
      <c:catAx>
        <c:axId val="251910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908472"/>
        <c:crosses val="autoZero"/>
        <c:auto val="1"/>
        <c:lblAlgn val="ctr"/>
        <c:lblOffset val="100"/>
        <c:noMultiLvlLbl val="0"/>
      </c:catAx>
      <c:valAx>
        <c:axId val="251908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91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Sheet1!$A$2:$A$4</c:f>
              <c:strCache>
                <c:ptCount val="3"/>
                <c:pt idx="0">
                  <c:v>2025-01</c:v>
                </c:pt>
                <c:pt idx="1">
                  <c:v>2025-02</c:v>
                </c:pt>
                <c:pt idx="2">
                  <c:v>2025-03</c:v>
                </c:pt>
              </c:strCache>
            </c:strRef>
          </c:cat>
          <c:val>
            <c:numRef>
              <c:f>Sheet1!$B$2:$B$4</c:f>
              <c:numCache>
                <c:formatCode>General</c:formatCode>
                <c:ptCount val="3"/>
                <c:pt idx="0">
                  <c:v>399</c:v>
                </c:pt>
                <c:pt idx="1">
                  <c:v>492</c:v>
                </c:pt>
                <c:pt idx="2">
                  <c:v>26</c:v>
                </c:pt>
              </c:numCache>
            </c:numRef>
          </c:val>
          <c:extLst>
            <c:ext xmlns:c16="http://schemas.microsoft.com/office/drawing/2014/chart" uri="{C3380CC4-5D6E-409C-BE32-E72D297353CC}">
              <c16:uniqueId val="{00000000-DA6E-4073-B856-4F3C6F5FF46B}"/>
            </c:ext>
          </c:extLst>
        </c:ser>
        <c:dLbls>
          <c:showLegendKey val="0"/>
          <c:showVal val="0"/>
          <c:showCatName val="0"/>
          <c:showSerName val="0"/>
          <c:showPercent val="0"/>
          <c:showBubbleSize val="0"/>
        </c:dLbls>
        <c:gapWidth val="219"/>
        <c:overlap val="-27"/>
        <c:axId val="254351856"/>
        <c:axId val="254356120"/>
      </c:barChart>
      <c:catAx>
        <c:axId val="254351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356120"/>
        <c:crosses val="autoZero"/>
        <c:auto val="1"/>
        <c:lblAlgn val="ctr"/>
        <c:lblOffset val="100"/>
        <c:noMultiLvlLbl val="0"/>
      </c:catAx>
      <c:valAx>
        <c:axId val="254356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35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568</c:v>
                </c:pt>
                <c:pt idx="1">
                  <c:v>19492</c:v>
                </c:pt>
                <c:pt idx="2">
                  <c:v>15168</c:v>
                </c:pt>
                <c:pt idx="3">
                  <c:v>849</c:v>
                </c:pt>
              </c:numCache>
            </c:numRef>
          </c:val>
          <c:extLst>
            <c:ext xmlns:c16="http://schemas.microsoft.com/office/drawing/2014/chart" uri="{C3380CC4-5D6E-409C-BE32-E72D297353CC}">
              <c16:uniqueId val="{00000000-6A82-455D-B684-CC283E26FC51}"/>
            </c:ext>
          </c:extLst>
        </c:ser>
        <c:dLbls>
          <c:showLegendKey val="0"/>
          <c:showVal val="0"/>
          <c:showCatName val="0"/>
          <c:showSerName val="0"/>
          <c:showPercent val="0"/>
          <c:showBubbleSize val="0"/>
        </c:dLbls>
        <c:gapWidth val="219"/>
        <c:overlap val="-27"/>
        <c:axId val="254353496"/>
        <c:axId val="254353824"/>
      </c:barChart>
      <c:catAx>
        <c:axId val="254353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353824"/>
        <c:crosses val="autoZero"/>
        <c:auto val="1"/>
        <c:lblAlgn val="ctr"/>
        <c:lblOffset val="100"/>
        <c:noMultiLvlLbl val="0"/>
      </c:catAx>
      <c:valAx>
        <c:axId val="254353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35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4</c:v>
                </c:pt>
                <c:pt idx="2">
                  <c:v>-1</c:v>
                </c:pt>
              </c:numCache>
            </c:numRef>
          </c:val>
          <c:extLst>
            <c:ext xmlns:c16="http://schemas.microsoft.com/office/drawing/2014/chart" uri="{C3380CC4-5D6E-409C-BE32-E72D297353CC}">
              <c16:uniqueId val="{00000000-5BF7-40A7-BB82-399828259360}"/>
            </c:ext>
          </c:extLst>
        </c:ser>
        <c:dLbls>
          <c:showLegendKey val="0"/>
          <c:showVal val="0"/>
          <c:showCatName val="0"/>
          <c:showSerName val="0"/>
          <c:showPercent val="0"/>
          <c:showBubbleSize val="0"/>
        </c:dLbls>
        <c:gapWidth val="219"/>
        <c:overlap val="-27"/>
        <c:axId val="259751408"/>
        <c:axId val="259751736"/>
      </c:barChart>
      <c:dateAx>
        <c:axId val="259751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751736"/>
        <c:crosses val="autoZero"/>
        <c:auto val="1"/>
        <c:lblOffset val="100"/>
        <c:baseTimeUnit val="months"/>
      </c:dateAx>
      <c:valAx>
        <c:axId val="259751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751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5</c:v>
                </c:pt>
                <c:pt idx="2">
                  <c:v>8</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FD3-4866-AA17-42325B911353}"/>
            </c:ext>
          </c:extLst>
        </c:ser>
        <c:dLbls>
          <c:showLegendKey val="0"/>
          <c:showVal val="0"/>
          <c:showCatName val="0"/>
          <c:showSerName val="0"/>
          <c:showPercent val="0"/>
          <c:showBubbleSize val="0"/>
        </c:dLbls>
        <c:gapWidth val="219"/>
        <c:overlap val="-27"/>
        <c:axId val="261124656"/>
        <c:axId val="261127280"/>
      </c:barChart>
      <c:dateAx>
        <c:axId val="261124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127280"/>
        <c:crosses val="autoZero"/>
        <c:auto val="1"/>
        <c:lblOffset val="100"/>
        <c:baseTimeUnit val="months"/>
      </c:dateAx>
      <c:valAx>
        <c:axId val="261127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12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47</c:v>
                </c:pt>
                <c:pt idx="1">
                  <c:v>49</c:v>
                </c:pt>
                <c:pt idx="2">
                  <c:v>8</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F95-4A8F-B97F-8DFE240B74FF}"/>
            </c:ext>
          </c:extLst>
        </c:ser>
        <c:dLbls>
          <c:showLegendKey val="0"/>
          <c:showVal val="0"/>
          <c:showCatName val="0"/>
          <c:showSerName val="0"/>
          <c:showPercent val="0"/>
          <c:showBubbleSize val="0"/>
        </c:dLbls>
        <c:gapWidth val="219"/>
        <c:overlap val="-27"/>
        <c:axId val="261125312"/>
        <c:axId val="261125640"/>
      </c:barChart>
      <c:catAx>
        <c:axId val="261125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125640"/>
        <c:crosses val="autoZero"/>
        <c:auto val="1"/>
        <c:lblAlgn val="ctr"/>
        <c:lblOffset val="100"/>
        <c:noMultiLvlLbl val="0"/>
      </c:catAx>
      <c:valAx>
        <c:axId val="261125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12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1262</c:v>
                </c:pt>
                <c:pt idx="1">
                  <c:v>1759</c:v>
                </c:pt>
              </c:numCache>
            </c:numRef>
          </c:val>
          <c:extLst>
            <c:ext xmlns:c16="http://schemas.microsoft.com/office/drawing/2014/chart" uri="{C3380CC4-5D6E-409C-BE32-E72D297353CC}">
              <c16:uniqueId val="{00000000-21DC-4FE7-BB2F-32B39D02B6F2}"/>
            </c:ext>
          </c:extLst>
        </c:ser>
        <c:dLbls>
          <c:showLegendKey val="0"/>
          <c:showVal val="0"/>
          <c:showCatName val="0"/>
          <c:showSerName val="0"/>
          <c:showPercent val="0"/>
          <c:showBubbleSize val="0"/>
        </c:dLbls>
        <c:gapWidth val="219"/>
        <c:overlap val="-27"/>
        <c:axId val="262051976"/>
        <c:axId val="262051320"/>
      </c:barChart>
      <c:dateAx>
        <c:axId val="262051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051320"/>
        <c:crosses val="autoZero"/>
        <c:auto val="1"/>
        <c:lblOffset val="100"/>
        <c:baseTimeUnit val="months"/>
      </c:dateAx>
      <c:valAx>
        <c:axId val="262051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051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DA955-4C81-434B-9AA7-718AF6FD8C46}"/>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27EB1B6E-0696-4A5A-AF3A-9072293481D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440464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CF06C-60CB-4A7B-AA3D-C38B9A2CAAE1}"/>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737B7088-38F2-4893-AF94-4255E8C86261}"/>
              </a:ext>
            </a:extLst>
          </p:cNvPr>
          <p:cNvGraphicFramePr>
            <a:graphicFrameLocks noGrp="1"/>
          </p:cNvGraphicFramePr>
          <p:nvPr>
            <p:ph type="chart" sz="quarter" idx="13"/>
            <p:extLst>
              <p:ext uri="{D42A27DB-BD31-4B8C-83A1-F6EECF244321}">
                <p14:modId xmlns:p14="http://schemas.microsoft.com/office/powerpoint/2010/main" val="1184947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7D8890-7F5D-40E5-82D2-51A57B033CD1}"/>
              </a:ext>
            </a:extLst>
          </p:cNvPr>
          <p:cNvSpPr>
            <a:spLocks noGrp="1"/>
          </p:cNvSpPr>
          <p:nvPr>
            <p:ph type="body" sz="quarter" idx="14"/>
          </p:nvPr>
        </p:nvSpPr>
        <p:spPr/>
        <p:txBody>
          <a:bodyPr/>
          <a:lstStyle/>
          <a:p>
            <a:r>
              <a:rPr lang="en-US"/>
              <a:t>02/01/2025 - 02/28/2025</a:t>
            </a:r>
          </a:p>
        </p:txBody>
      </p:sp>
      <p:sp>
        <p:nvSpPr>
          <p:cNvPr id="5" name="Footer Placeholder 4">
            <a:extLst>
              <a:ext uri="{FF2B5EF4-FFF2-40B4-BE49-F238E27FC236}">
                <a16:creationId xmlns:a16="http://schemas.microsoft.com/office/drawing/2014/main" id="{0554FEB3-BE9E-445E-856C-347FC026C6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4518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42D92-B583-422B-9FF3-2C575AF5FFB6}"/>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B3C2FD1C-7159-465E-84F4-F616C4DD9292}"/>
              </a:ext>
            </a:extLst>
          </p:cNvPr>
          <p:cNvGraphicFramePr>
            <a:graphicFrameLocks noGrp="1"/>
          </p:cNvGraphicFramePr>
          <p:nvPr>
            <p:ph type="tbl" sz="quarter" idx="13"/>
            <p:extLst>
              <p:ext uri="{D42A27DB-BD31-4B8C-83A1-F6EECF244321}">
                <p14:modId xmlns:p14="http://schemas.microsoft.com/office/powerpoint/2010/main" val="1763920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786643221"/>
                    </a:ext>
                  </a:extLst>
                </a:gridCol>
                <a:gridCol w="905256">
                  <a:extLst>
                    <a:ext uri="{9D8B030D-6E8A-4147-A177-3AD203B41FA5}">
                      <a16:colId xmlns:a16="http://schemas.microsoft.com/office/drawing/2014/main" val="3086373772"/>
                    </a:ext>
                  </a:extLst>
                </a:gridCol>
                <a:gridCol w="905256">
                  <a:extLst>
                    <a:ext uri="{9D8B030D-6E8A-4147-A177-3AD203B41FA5}">
                      <a16:colId xmlns:a16="http://schemas.microsoft.com/office/drawing/2014/main" val="3735294538"/>
                    </a:ext>
                  </a:extLst>
                </a:gridCol>
                <a:gridCol w="905256">
                  <a:extLst>
                    <a:ext uri="{9D8B030D-6E8A-4147-A177-3AD203B41FA5}">
                      <a16:colId xmlns:a16="http://schemas.microsoft.com/office/drawing/2014/main" val="2109086990"/>
                    </a:ext>
                  </a:extLst>
                </a:gridCol>
                <a:gridCol w="905256">
                  <a:extLst>
                    <a:ext uri="{9D8B030D-6E8A-4147-A177-3AD203B41FA5}">
                      <a16:colId xmlns:a16="http://schemas.microsoft.com/office/drawing/2014/main" val="3796672530"/>
                    </a:ext>
                  </a:extLst>
                </a:gridCol>
                <a:gridCol w="905256">
                  <a:extLst>
                    <a:ext uri="{9D8B030D-6E8A-4147-A177-3AD203B41FA5}">
                      <a16:colId xmlns:a16="http://schemas.microsoft.com/office/drawing/2014/main" val="995747474"/>
                    </a:ext>
                  </a:extLst>
                </a:gridCol>
                <a:gridCol w="905256">
                  <a:extLst>
                    <a:ext uri="{9D8B030D-6E8A-4147-A177-3AD203B41FA5}">
                      <a16:colId xmlns:a16="http://schemas.microsoft.com/office/drawing/2014/main" val="2561936868"/>
                    </a:ext>
                  </a:extLst>
                </a:gridCol>
                <a:gridCol w="905256">
                  <a:extLst>
                    <a:ext uri="{9D8B030D-6E8A-4147-A177-3AD203B41FA5}">
                      <a16:colId xmlns:a16="http://schemas.microsoft.com/office/drawing/2014/main" val="3644278523"/>
                    </a:ext>
                  </a:extLst>
                </a:gridCol>
                <a:gridCol w="905256">
                  <a:extLst>
                    <a:ext uri="{9D8B030D-6E8A-4147-A177-3AD203B41FA5}">
                      <a16:colId xmlns:a16="http://schemas.microsoft.com/office/drawing/2014/main" val="253429781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62930189"/>
                  </a:ext>
                </a:extLst>
              </a:tr>
              <a:tr h="370840">
                <a:tc>
                  <a:txBody>
                    <a:bodyPr/>
                    <a:lstStyle/>
                    <a:p>
                      <a:r>
                        <a:rPr lang="en-US" sz="1000"/>
                        <a:t>501</a:t>
                      </a:r>
                    </a:p>
                  </a:txBody>
                  <a:tcPr/>
                </a:tc>
                <a:tc>
                  <a:txBody>
                    <a:bodyPr/>
                    <a:lstStyle/>
                    <a:p>
                      <a:r>
                        <a:rPr lang="en-US" sz="1000"/>
                        <a:t>1</a:t>
                      </a:r>
                    </a:p>
                  </a:txBody>
                  <a:tcPr/>
                </a:tc>
                <a:tc>
                  <a:txBody>
                    <a:bodyPr/>
                    <a:lstStyle/>
                    <a:p>
                      <a:r>
                        <a:rPr lang="en-US" sz="1000"/>
                        <a:t>12</a:t>
                      </a:r>
                    </a:p>
                  </a:txBody>
                  <a:tcPr/>
                </a:tc>
                <a:tc>
                  <a:txBody>
                    <a:bodyPr/>
                    <a:lstStyle/>
                    <a:p>
                      <a:r>
                        <a:rPr lang="en-US" sz="1000"/>
                        <a:t>17</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0.3000 %</a:t>
                      </a:r>
                    </a:p>
                  </a:txBody>
                  <a:tcPr/>
                </a:tc>
                <a:tc>
                  <a:txBody>
                    <a:bodyPr/>
                    <a:lstStyle/>
                    <a:p>
                      <a:r>
                        <a:rPr lang="en-US" sz="1000"/>
                        <a:t>0.0 %</a:t>
                      </a:r>
                    </a:p>
                  </a:txBody>
                  <a:tcPr/>
                </a:tc>
                <a:extLst>
                  <a:ext uri="{0D108BD9-81ED-4DB2-BD59-A6C34878D82A}">
                    <a16:rowId xmlns:a16="http://schemas.microsoft.com/office/drawing/2014/main" val="414990471"/>
                  </a:ext>
                </a:extLst>
              </a:tr>
            </a:tbl>
          </a:graphicData>
        </a:graphic>
      </p:graphicFrame>
      <p:sp>
        <p:nvSpPr>
          <p:cNvPr id="4" name="Text Placeholder 3">
            <a:extLst>
              <a:ext uri="{FF2B5EF4-FFF2-40B4-BE49-F238E27FC236}">
                <a16:creationId xmlns:a16="http://schemas.microsoft.com/office/drawing/2014/main" id="{02431FEF-7FB0-4E8C-A677-43D07578FDC0}"/>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082375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551D9-27B3-4A0A-80BE-A0062CB89D4A}"/>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AC3BB236-8536-4F7D-BB14-D67EB967BF0C}"/>
              </a:ext>
            </a:extLst>
          </p:cNvPr>
          <p:cNvGraphicFramePr>
            <a:graphicFrameLocks noGrp="1"/>
          </p:cNvGraphicFramePr>
          <p:nvPr>
            <p:ph type="chart" sz="quarter" idx="13"/>
            <p:extLst>
              <p:ext uri="{D42A27DB-BD31-4B8C-83A1-F6EECF244321}">
                <p14:modId xmlns:p14="http://schemas.microsoft.com/office/powerpoint/2010/main" val="1479652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A996C8-CD92-443D-8EF2-ECCA1307481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1CACECB-0223-49B4-B475-3D8D97830A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6173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9FECD-941C-44AD-9158-60BAA40BBFA1}"/>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3D35A172-9FD2-4534-B10C-E4EA20BC7FAD}"/>
              </a:ext>
            </a:extLst>
          </p:cNvPr>
          <p:cNvGraphicFramePr>
            <a:graphicFrameLocks noGrp="1"/>
          </p:cNvGraphicFramePr>
          <p:nvPr>
            <p:ph type="chart" sz="quarter" idx="13"/>
            <p:extLst>
              <p:ext uri="{D42A27DB-BD31-4B8C-83A1-F6EECF244321}">
                <p14:modId xmlns:p14="http://schemas.microsoft.com/office/powerpoint/2010/main" val="30949522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1EAC46-BF9F-4994-AD6E-00C8D2969FC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8A9DE33-BEF0-4D5A-A6D8-EECE29E379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6142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AA685-5890-440D-B802-F078A27E1675}"/>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F5608A48-682A-4959-9380-239073B8DF8A}"/>
              </a:ext>
            </a:extLst>
          </p:cNvPr>
          <p:cNvGraphicFramePr>
            <a:graphicFrameLocks noGrp="1"/>
          </p:cNvGraphicFramePr>
          <p:nvPr>
            <p:ph type="chart" sz="quarter" idx="13"/>
            <p:extLst>
              <p:ext uri="{D42A27DB-BD31-4B8C-83A1-F6EECF244321}">
                <p14:modId xmlns:p14="http://schemas.microsoft.com/office/powerpoint/2010/main" val="839933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74570D-9EA8-42F1-A552-E19A7DC46DC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D63B26B-5A84-422F-B9A3-D4D23E50CB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718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DE6B6-B05A-4ADD-990B-67571412EE8E}"/>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0B9D0364-4416-40FB-BA4D-9DE7F11C1DAB}"/>
              </a:ext>
            </a:extLst>
          </p:cNvPr>
          <p:cNvGraphicFramePr>
            <a:graphicFrameLocks noGrp="1"/>
          </p:cNvGraphicFramePr>
          <p:nvPr>
            <p:ph type="chart" sz="quarter" idx="13"/>
            <p:extLst>
              <p:ext uri="{D42A27DB-BD31-4B8C-83A1-F6EECF244321}">
                <p14:modId xmlns:p14="http://schemas.microsoft.com/office/powerpoint/2010/main" val="443594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625255-A1C3-4F6B-9372-FBF65AE11CF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BAA54C6-C720-4447-9CA4-6607ED191F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5346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ECA96-2306-444E-99C3-CCEC8D798551}"/>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EEBA9975-09B9-40CC-9F0E-61DE49BAC692}"/>
              </a:ext>
            </a:extLst>
          </p:cNvPr>
          <p:cNvGraphicFramePr>
            <a:graphicFrameLocks noGrp="1"/>
          </p:cNvGraphicFramePr>
          <p:nvPr>
            <p:ph type="tbl" sz="quarter" idx="13"/>
            <p:extLst>
              <p:ext uri="{D42A27DB-BD31-4B8C-83A1-F6EECF244321}">
                <p14:modId xmlns:p14="http://schemas.microsoft.com/office/powerpoint/2010/main" val="1648492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18062013"/>
                    </a:ext>
                  </a:extLst>
                </a:gridCol>
                <a:gridCol w="1481328">
                  <a:extLst>
                    <a:ext uri="{9D8B030D-6E8A-4147-A177-3AD203B41FA5}">
                      <a16:colId xmlns:a16="http://schemas.microsoft.com/office/drawing/2014/main" val="2974465119"/>
                    </a:ext>
                  </a:extLst>
                </a:gridCol>
                <a:gridCol w="329184">
                  <a:extLst>
                    <a:ext uri="{9D8B030D-6E8A-4147-A177-3AD203B41FA5}">
                      <a16:colId xmlns:a16="http://schemas.microsoft.com/office/drawing/2014/main" val="3051250521"/>
                    </a:ext>
                  </a:extLst>
                </a:gridCol>
                <a:gridCol w="329184">
                  <a:extLst>
                    <a:ext uri="{9D8B030D-6E8A-4147-A177-3AD203B41FA5}">
                      <a16:colId xmlns:a16="http://schemas.microsoft.com/office/drawing/2014/main" val="3430474669"/>
                    </a:ext>
                  </a:extLst>
                </a:gridCol>
                <a:gridCol w="329184">
                  <a:extLst>
                    <a:ext uri="{9D8B030D-6E8A-4147-A177-3AD203B41FA5}">
                      <a16:colId xmlns:a16="http://schemas.microsoft.com/office/drawing/2014/main" val="959524552"/>
                    </a:ext>
                  </a:extLst>
                </a:gridCol>
                <a:gridCol w="329184">
                  <a:extLst>
                    <a:ext uri="{9D8B030D-6E8A-4147-A177-3AD203B41FA5}">
                      <a16:colId xmlns:a16="http://schemas.microsoft.com/office/drawing/2014/main" val="2356684285"/>
                    </a:ext>
                  </a:extLst>
                </a:gridCol>
                <a:gridCol w="329184">
                  <a:extLst>
                    <a:ext uri="{9D8B030D-6E8A-4147-A177-3AD203B41FA5}">
                      <a16:colId xmlns:a16="http://schemas.microsoft.com/office/drawing/2014/main" val="3320216324"/>
                    </a:ext>
                  </a:extLst>
                </a:gridCol>
                <a:gridCol w="329184">
                  <a:extLst>
                    <a:ext uri="{9D8B030D-6E8A-4147-A177-3AD203B41FA5}">
                      <a16:colId xmlns:a16="http://schemas.microsoft.com/office/drawing/2014/main" val="1660151644"/>
                    </a:ext>
                  </a:extLst>
                </a:gridCol>
                <a:gridCol w="329184">
                  <a:extLst>
                    <a:ext uri="{9D8B030D-6E8A-4147-A177-3AD203B41FA5}">
                      <a16:colId xmlns:a16="http://schemas.microsoft.com/office/drawing/2014/main" val="858416327"/>
                    </a:ext>
                  </a:extLst>
                </a:gridCol>
                <a:gridCol w="329184">
                  <a:extLst>
                    <a:ext uri="{9D8B030D-6E8A-4147-A177-3AD203B41FA5}">
                      <a16:colId xmlns:a16="http://schemas.microsoft.com/office/drawing/2014/main" val="3878445885"/>
                    </a:ext>
                  </a:extLst>
                </a:gridCol>
                <a:gridCol w="329184">
                  <a:extLst>
                    <a:ext uri="{9D8B030D-6E8A-4147-A177-3AD203B41FA5}">
                      <a16:colId xmlns:a16="http://schemas.microsoft.com/office/drawing/2014/main" val="1412432413"/>
                    </a:ext>
                  </a:extLst>
                </a:gridCol>
                <a:gridCol w="329184">
                  <a:extLst>
                    <a:ext uri="{9D8B030D-6E8A-4147-A177-3AD203B41FA5}">
                      <a16:colId xmlns:a16="http://schemas.microsoft.com/office/drawing/2014/main" val="2255506003"/>
                    </a:ext>
                  </a:extLst>
                </a:gridCol>
                <a:gridCol w="329184">
                  <a:extLst>
                    <a:ext uri="{9D8B030D-6E8A-4147-A177-3AD203B41FA5}">
                      <a16:colId xmlns:a16="http://schemas.microsoft.com/office/drawing/2014/main" val="271349381"/>
                    </a:ext>
                  </a:extLst>
                </a:gridCol>
                <a:gridCol w="329184">
                  <a:extLst>
                    <a:ext uri="{9D8B030D-6E8A-4147-A177-3AD203B41FA5}">
                      <a16:colId xmlns:a16="http://schemas.microsoft.com/office/drawing/2014/main" val="3494890065"/>
                    </a:ext>
                  </a:extLst>
                </a:gridCol>
                <a:gridCol w="329184">
                  <a:extLst>
                    <a:ext uri="{9D8B030D-6E8A-4147-A177-3AD203B41FA5}">
                      <a16:colId xmlns:a16="http://schemas.microsoft.com/office/drawing/2014/main" val="104798803"/>
                    </a:ext>
                  </a:extLst>
                </a:gridCol>
                <a:gridCol w="329184">
                  <a:extLst>
                    <a:ext uri="{9D8B030D-6E8A-4147-A177-3AD203B41FA5}">
                      <a16:colId xmlns:a16="http://schemas.microsoft.com/office/drawing/2014/main" val="647338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41762960"/>
                  </a:ext>
                </a:extLst>
              </a:tr>
            </a:tbl>
          </a:graphicData>
        </a:graphic>
      </p:graphicFrame>
      <p:sp>
        <p:nvSpPr>
          <p:cNvPr id="4" name="Text Placeholder 3">
            <a:extLst>
              <a:ext uri="{FF2B5EF4-FFF2-40B4-BE49-F238E27FC236}">
                <a16:creationId xmlns:a16="http://schemas.microsoft.com/office/drawing/2014/main" id="{BA4E4AE8-9DE3-4D02-ADAF-31571B4B15E0}"/>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610044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369B9-7E43-468F-8216-4286701BCC78}"/>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7837E5FB-EA60-4335-9874-2394CB668008}"/>
              </a:ext>
            </a:extLst>
          </p:cNvPr>
          <p:cNvGraphicFramePr>
            <a:graphicFrameLocks noGrp="1"/>
          </p:cNvGraphicFramePr>
          <p:nvPr>
            <p:ph type="tbl" sz="quarter" idx="13"/>
            <p:extLst>
              <p:ext uri="{D42A27DB-BD31-4B8C-83A1-F6EECF244321}">
                <p14:modId xmlns:p14="http://schemas.microsoft.com/office/powerpoint/2010/main" val="4103233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95042647"/>
                    </a:ext>
                  </a:extLst>
                </a:gridCol>
                <a:gridCol w="1481328">
                  <a:extLst>
                    <a:ext uri="{9D8B030D-6E8A-4147-A177-3AD203B41FA5}">
                      <a16:colId xmlns:a16="http://schemas.microsoft.com/office/drawing/2014/main" val="1060890115"/>
                    </a:ext>
                  </a:extLst>
                </a:gridCol>
                <a:gridCol w="329184">
                  <a:extLst>
                    <a:ext uri="{9D8B030D-6E8A-4147-A177-3AD203B41FA5}">
                      <a16:colId xmlns:a16="http://schemas.microsoft.com/office/drawing/2014/main" val="2348737338"/>
                    </a:ext>
                  </a:extLst>
                </a:gridCol>
                <a:gridCol w="329184">
                  <a:extLst>
                    <a:ext uri="{9D8B030D-6E8A-4147-A177-3AD203B41FA5}">
                      <a16:colId xmlns:a16="http://schemas.microsoft.com/office/drawing/2014/main" val="1830061291"/>
                    </a:ext>
                  </a:extLst>
                </a:gridCol>
                <a:gridCol w="329184">
                  <a:extLst>
                    <a:ext uri="{9D8B030D-6E8A-4147-A177-3AD203B41FA5}">
                      <a16:colId xmlns:a16="http://schemas.microsoft.com/office/drawing/2014/main" val="3155715656"/>
                    </a:ext>
                  </a:extLst>
                </a:gridCol>
                <a:gridCol w="329184">
                  <a:extLst>
                    <a:ext uri="{9D8B030D-6E8A-4147-A177-3AD203B41FA5}">
                      <a16:colId xmlns:a16="http://schemas.microsoft.com/office/drawing/2014/main" val="385034199"/>
                    </a:ext>
                  </a:extLst>
                </a:gridCol>
                <a:gridCol w="329184">
                  <a:extLst>
                    <a:ext uri="{9D8B030D-6E8A-4147-A177-3AD203B41FA5}">
                      <a16:colId xmlns:a16="http://schemas.microsoft.com/office/drawing/2014/main" val="2938814753"/>
                    </a:ext>
                  </a:extLst>
                </a:gridCol>
                <a:gridCol w="329184">
                  <a:extLst>
                    <a:ext uri="{9D8B030D-6E8A-4147-A177-3AD203B41FA5}">
                      <a16:colId xmlns:a16="http://schemas.microsoft.com/office/drawing/2014/main" val="1379171075"/>
                    </a:ext>
                  </a:extLst>
                </a:gridCol>
                <a:gridCol w="329184">
                  <a:extLst>
                    <a:ext uri="{9D8B030D-6E8A-4147-A177-3AD203B41FA5}">
                      <a16:colId xmlns:a16="http://schemas.microsoft.com/office/drawing/2014/main" val="2557108920"/>
                    </a:ext>
                  </a:extLst>
                </a:gridCol>
                <a:gridCol w="329184">
                  <a:extLst>
                    <a:ext uri="{9D8B030D-6E8A-4147-A177-3AD203B41FA5}">
                      <a16:colId xmlns:a16="http://schemas.microsoft.com/office/drawing/2014/main" val="2393406122"/>
                    </a:ext>
                  </a:extLst>
                </a:gridCol>
                <a:gridCol w="329184">
                  <a:extLst>
                    <a:ext uri="{9D8B030D-6E8A-4147-A177-3AD203B41FA5}">
                      <a16:colId xmlns:a16="http://schemas.microsoft.com/office/drawing/2014/main" val="4003680822"/>
                    </a:ext>
                  </a:extLst>
                </a:gridCol>
                <a:gridCol w="329184">
                  <a:extLst>
                    <a:ext uri="{9D8B030D-6E8A-4147-A177-3AD203B41FA5}">
                      <a16:colId xmlns:a16="http://schemas.microsoft.com/office/drawing/2014/main" val="3168133055"/>
                    </a:ext>
                  </a:extLst>
                </a:gridCol>
                <a:gridCol w="329184">
                  <a:extLst>
                    <a:ext uri="{9D8B030D-6E8A-4147-A177-3AD203B41FA5}">
                      <a16:colId xmlns:a16="http://schemas.microsoft.com/office/drawing/2014/main" val="1712097984"/>
                    </a:ext>
                  </a:extLst>
                </a:gridCol>
                <a:gridCol w="329184">
                  <a:extLst>
                    <a:ext uri="{9D8B030D-6E8A-4147-A177-3AD203B41FA5}">
                      <a16:colId xmlns:a16="http://schemas.microsoft.com/office/drawing/2014/main" val="1093606245"/>
                    </a:ext>
                  </a:extLst>
                </a:gridCol>
                <a:gridCol w="329184">
                  <a:extLst>
                    <a:ext uri="{9D8B030D-6E8A-4147-A177-3AD203B41FA5}">
                      <a16:colId xmlns:a16="http://schemas.microsoft.com/office/drawing/2014/main" val="232517693"/>
                    </a:ext>
                  </a:extLst>
                </a:gridCol>
                <a:gridCol w="329184">
                  <a:extLst>
                    <a:ext uri="{9D8B030D-6E8A-4147-A177-3AD203B41FA5}">
                      <a16:colId xmlns:a16="http://schemas.microsoft.com/office/drawing/2014/main" val="395616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34661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- 2025-02-12 16:02:50</a:t>
                      </a:r>
                      <a:r>
                        <a:rPr kumimoji="0" lang="en-US" sz="1000" b="0" i="0" u="none" strike="noStrike" kern="1200" cap="none" spc="0" normalizeH="0" baseline="0" noProof="0">
                          <a:ln>
                            <a:noFill/>
                          </a:ln>
                          <a:solidFill>
                            <a:prstClr val="black"/>
                          </a:solidFill>
                          <a:effectLst/>
                          <a:uLnTx/>
                          <a:uFillTx/>
                          <a:latin typeface="Calibri"/>
                          <a:ea typeface="+mn-ea"/>
                          <a:cs typeface="+mn-cs"/>
                        </a:rPr>
                        <a:t>
 Being an active member of the International Union of Marine Insurers (IUMI) enables our team to stay at the forefront of Marine industry trends and best practices, helping shape the future of Marine insurance. Last year, our Marine team had the opportunity to travel to Berlin, Germany to join over 750 attendees at the 150th Anniversary of the IUMI conference to discuss the global Marine market.
Interested in joining a team dedicated to excellence in the industry? Our Ocean Marine team is looking for a Technical Underwriting Specialist. Check out our opening and apply today: https://bit.ly/47HLEfl
#ICM2025 #insurancecareersmonth #ICMchampion #ICM10years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https://quintly-eu-image-storage.s3.amazonaws.com/e33bbb9956bb05844e7317a82c09a400/3c3ab7d54bd42f50ec06981e1086eeaf.jpg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789975886"/>
                  </a:ext>
                </a:extLst>
              </a:tr>
            </a:tbl>
          </a:graphicData>
        </a:graphic>
      </p:graphicFrame>
      <p:sp>
        <p:nvSpPr>
          <p:cNvPr id="4" name="Text Placeholder 3">
            <a:extLst>
              <a:ext uri="{FF2B5EF4-FFF2-40B4-BE49-F238E27FC236}">
                <a16:creationId xmlns:a16="http://schemas.microsoft.com/office/drawing/2014/main" id="{F152B6ED-43DB-4F22-9DC9-EADC76EAE483}"/>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918794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EF46B-18B8-4FA7-B57F-41E45D9536FF}"/>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293E8C3B-1393-4288-AFDD-09AE9F7F2309}"/>
              </a:ext>
            </a:extLst>
          </p:cNvPr>
          <p:cNvGraphicFramePr>
            <a:graphicFrameLocks noGrp="1"/>
          </p:cNvGraphicFramePr>
          <p:nvPr>
            <p:ph type="tbl" sz="quarter" idx="13"/>
            <p:extLst>
              <p:ext uri="{D42A27DB-BD31-4B8C-83A1-F6EECF244321}">
                <p14:modId xmlns:p14="http://schemas.microsoft.com/office/powerpoint/2010/main" val="3103050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45562085"/>
                    </a:ext>
                  </a:extLst>
                </a:gridCol>
                <a:gridCol w="1481328">
                  <a:extLst>
                    <a:ext uri="{9D8B030D-6E8A-4147-A177-3AD203B41FA5}">
                      <a16:colId xmlns:a16="http://schemas.microsoft.com/office/drawing/2014/main" val="1233673080"/>
                    </a:ext>
                  </a:extLst>
                </a:gridCol>
                <a:gridCol w="329184">
                  <a:extLst>
                    <a:ext uri="{9D8B030D-6E8A-4147-A177-3AD203B41FA5}">
                      <a16:colId xmlns:a16="http://schemas.microsoft.com/office/drawing/2014/main" val="178157646"/>
                    </a:ext>
                  </a:extLst>
                </a:gridCol>
                <a:gridCol w="329184">
                  <a:extLst>
                    <a:ext uri="{9D8B030D-6E8A-4147-A177-3AD203B41FA5}">
                      <a16:colId xmlns:a16="http://schemas.microsoft.com/office/drawing/2014/main" val="2663706506"/>
                    </a:ext>
                  </a:extLst>
                </a:gridCol>
                <a:gridCol w="329184">
                  <a:extLst>
                    <a:ext uri="{9D8B030D-6E8A-4147-A177-3AD203B41FA5}">
                      <a16:colId xmlns:a16="http://schemas.microsoft.com/office/drawing/2014/main" val="3962589714"/>
                    </a:ext>
                  </a:extLst>
                </a:gridCol>
                <a:gridCol w="329184">
                  <a:extLst>
                    <a:ext uri="{9D8B030D-6E8A-4147-A177-3AD203B41FA5}">
                      <a16:colId xmlns:a16="http://schemas.microsoft.com/office/drawing/2014/main" val="2601697904"/>
                    </a:ext>
                  </a:extLst>
                </a:gridCol>
                <a:gridCol w="329184">
                  <a:extLst>
                    <a:ext uri="{9D8B030D-6E8A-4147-A177-3AD203B41FA5}">
                      <a16:colId xmlns:a16="http://schemas.microsoft.com/office/drawing/2014/main" val="429914231"/>
                    </a:ext>
                  </a:extLst>
                </a:gridCol>
                <a:gridCol w="329184">
                  <a:extLst>
                    <a:ext uri="{9D8B030D-6E8A-4147-A177-3AD203B41FA5}">
                      <a16:colId xmlns:a16="http://schemas.microsoft.com/office/drawing/2014/main" val="2538184085"/>
                    </a:ext>
                  </a:extLst>
                </a:gridCol>
                <a:gridCol w="329184">
                  <a:extLst>
                    <a:ext uri="{9D8B030D-6E8A-4147-A177-3AD203B41FA5}">
                      <a16:colId xmlns:a16="http://schemas.microsoft.com/office/drawing/2014/main" val="4178107479"/>
                    </a:ext>
                  </a:extLst>
                </a:gridCol>
                <a:gridCol w="329184">
                  <a:extLst>
                    <a:ext uri="{9D8B030D-6E8A-4147-A177-3AD203B41FA5}">
                      <a16:colId xmlns:a16="http://schemas.microsoft.com/office/drawing/2014/main" val="3560050965"/>
                    </a:ext>
                  </a:extLst>
                </a:gridCol>
                <a:gridCol w="329184">
                  <a:extLst>
                    <a:ext uri="{9D8B030D-6E8A-4147-A177-3AD203B41FA5}">
                      <a16:colId xmlns:a16="http://schemas.microsoft.com/office/drawing/2014/main" val="1823155265"/>
                    </a:ext>
                  </a:extLst>
                </a:gridCol>
                <a:gridCol w="329184">
                  <a:extLst>
                    <a:ext uri="{9D8B030D-6E8A-4147-A177-3AD203B41FA5}">
                      <a16:colId xmlns:a16="http://schemas.microsoft.com/office/drawing/2014/main" val="281800282"/>
                    </a:ext>
                  </a:extLst>
                </a:gridCol>
                <a:gridCol w="329184">
                  <a:extLst>
                    <a:ext uri="{9D8B030D-6E8A-4147-A177-3AD203B41FA5}">
                      <a16:colId xmlns:a16="http://schemas.microsoft.com/office/drawing/2014/main" val="3569853987"/>
                    </a:ext>
                  </a:extLst>
                </a:gridCol>
                <a:gridCol w="329184">
                  <a:extLst>
                    <a:ext uri="{9D8B030D-6E8A-4147-A177-3AD203B41FA5}">
                      <a16:colId xmlns:a16="http://schemas.microsoft.com/office/drawing/2014/main" val="4106844751"/>
                    </a:ext>
                  </a:extLst>
                </a:gridCol>
                <a:gridCol w="329184">
                  <a:extLst>
                    <a:ext uri="{9D8B030D-6E8A-4147-A177-3AD203B41FA5}">
                      <a16:colId xmlns:a16="http://schemas.microsoft.com/office/drawing/2014/main" val="1667613842"/>
                    </a:ext>
                  </a:extLst>
                </a:gridCol>
                <a:gridCol w="329184">
                  <a:extLst>
                    <a:ext uri="{9D8B030D-6E8A-4147-A177-3AD203B41FA5}">
                      <a16:colId xmlns:a16="http://schemas.microsoft.com/office/drawing/2014/main" val="686857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0470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- 2025-02-13 15:27:26</a:t>
                      </a:r>
                      <a:r>
                        <a:rPr kumimoji="0" lang="en-US" sz="1000" b="0" i="0" u="none" strike="noStrike" kern="1200" cap="none" spc="0" normalizeH="0" baseline="0" noProof="0">
                          <a:ln>
                            <a:noFill/>
                          </a:ln>
                          <a:solidFill>
                            <a:prstClr val="black"/>
                          </a:solidFill>
                          <a:effectLst/>
                          <a:uLnTx/>
                          <a:uFillTx/>
                          <a:latin typeface="Calibri"/>
                          <a:ea typeface="+mn-ea"/>
                          <a:cs typeface="+mn-cs"/>
                        </a:rPr>
                        <a:t>
 We’re dedicated to supporting our communities and spreading kindness—especially to those who need it most. In honor of Valentine's Day, our team wrote letters to seniors in our communities experiencing loneliness, reminding them that they are appreciated. Our letters will be distributed by Love for Our Elders, whose inspiring mission is to alleviate social isolation among older adults through handwritten letters and intergenerational connections. ❤️✉️
We wish everyone a happy Valentine's Day! If you're interested in showing a little extra love this holiday, check out Love For Our Elders: www.loveforourelders.org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https://quintly-eu-image-storage.s3.amazonaws.com/e33bbb9956bb05844e7317a82c09a400/4617866b73b5204cd4e4c12e57c21237.jpg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70162230"/>
                  </a:ext>
                </a:extLst>
              </a:tr>
            </a:tbl>
          </a:graphicData>
        </a:graphic>
      </p:graphicFrame>
      <p:sp>
        <p:nvSpPr>
          <p:cNvPr id="4" name="Text Placeholder 3">
            <a:extLst>
              <a:ext uri="{FF2B5EF4-FFF2-40B4-BE49-F238E27FC236}">
                <a16:creationId xmlns:a16="http://schemas.microsoft.com/office/drawing/2014/main" id="{CEE70428-0C8E-432E-95E5-BF699D310AAF}"/>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181372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780A2-7C66-488A-ADE8-4B833EA1581A}"/>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5FE3DC59-D21C-441A-8B18-E1DBE6AED539}"/>
              </a:ext>
            </a:extLst>
          </p:cNvPr>
          <p:cNvGraphicFramePr>
            <a:graphicFrameLocks noGrp="1"/>
          </p:cNvGraphicFramePr>
          <p:nvPr>
            <p:ph type="tbl" sz="quarter" idx="13"/>
            <p:extLst>
              <p:ext uri="{D42A27DB-BD31-4B8C-83A1-F6EECF244321}">
                <p14:modId xmlns:p14="http://schemas.microsoft.com/office/powerpoint/2010/main" val="2730556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43272841"/>
                    </a:ext>
                  </a:extLst>
                </a:gridCol>
                <a:gridCol w="1481328">
                  <a:extLst>
                    <a:ext uri="{9D8B030D-6E8A-4147-A177-3AD203B41FA5}">
                      <a16:colId xmlns:a16="http://schemas.microsoft.com/office/drawing/2014/main" val="4228400723"/>
                    </a:ext>
                  </a:extLst>
                </a:gridCol>
                <a:gridCol w="329184">
                  <a:extLst>
                    <a:ext uri="{9D8B030D-6E8A-4147-A177-3AD203B41FA5}">
                      <a16:colId xmlns:a16="http://schemas.microsoft.com/office/drawing/2014/main" val="3517591731"/>
                    </a:ext>
                  </a:extLst>
                </a:gridCol>
                <a:gridCol w="329184">
                  <a:extLst>
                    <a:ext uri="{9D8B030D-6E8A-4147-A177-3AD203B41FA5}">
                      <a16:colId xmlns:a16="http://schemas.microsoft.com/office/drawing/2014/main" val="1102107332"/>
                    </a:ext>
                  </a:extLst>
                </a:gridCol>
                <a:gridCol w="329184">
                  <a:extLst>
                    <a:ext uri="{9D8B030D-6E8A-4147-A177-3AD203B41FA5}">
                      <a16:colId xmlns:a16="http://schemas.microsoft.com/office/drawing/2014/main" val="3763082251"/>
                    </a:ext>
                  </a:extLst>
                </a:gridCol>
                <a:gridCol w="329184">
                  <a:extLst>
                    <a:ext uri="{9D8B030D-6E8A-4147-A177-3AD203B41FA5}">
                      <a16:colId xmlns:a16="http://schemas.microsoft.com/office/drawing/2014/main" val="3488960128"/>
                    </a:ext>
                  </a:extLst>
                </a:gridCol>
                <a:gridCol w="329184">
                  <a:extLst>
                    <a:ext uri="{9D8B030D-6E8A-4147-A177-3AD203B41FA5}">
                      <a16:colId xmlns:a16="http://schemas.microsoft.com/office/drawing/2014/main" val="815900593"/>
                    </a:ext>
                  </a:extLst>
                </a:gridCol>
                <a:gridCol w="329184">
                  <a:extLst>
                    <a:ext uri="{9D8B030D-6E8A-4147-A177-3AD203B41FA5}">
                      <a16:colId xmlns:a16="http://schemas.microsoft.com/office/drawing/2014/main" val="2810940225"/>
                    </a:ext>
                  </a:extLst>
                </a:gridCol>
                <a:gridCol w="329184">
                  <a:extLst>
                    <a:ext uri="{9D8B030D-6E8A-4147-A177-3AD203B41FA5}">
                      <a16:colId xmlns:a16="http://schemas.microsoft.com/office/drawing/2014/main" val="3324999926"/>
                    </a:ext>
                  </a:extLst>
                </a:gridCol>
                <a:gridCol w="329184">
                  <a:extLst>
                    <a:ext uri="{9D8B030D-6E8A-4147-A177-3AD203B41FA5}">
                      <a16:colId xmlns:a16="http://schemas.microsoft.com/office/drawing/2014/main" val="2336667306"/>
                    </a:ext>
                  </a:extLst>
                </a:gridCol>
                <a:gridCol w="329184">
                  <a:extLst>
                    <a:ext uri="{9D8B030D-6E8A-4147-A177-3AD203B41FA5}">
                      <a16:colId xmlns:a16="http://schemas.microsoft.com/office/drawing/2014/main" val="1900742473"/>
                    </a:ext>
                  </a:extLst>
                </a:gridCol>
                <a:gridCol w="329184">
                  <a:extLst>
                    <a:ext uri="{9D8B030D-6E8A-4147-A177-3AD203B41FA5}">
                      <a16:colId xmlns:a16="http://schemas.microsoft.com/office/drawing/2014/main" val="3301063129"/>
                    </a:ext>
                  </a:extLst>
                </a:gridCol>
                <a:gridCol w="329184">
                  <a:extLst>
                    <a:ext uri="{9D8B030D-6E8A-4147-A177-3AD203B41FA5}">
                      <a16:colId xmlns:a16="http://schemas.microsoft.com/office/drawing/2014/main" val="1950874945"/>
                    </a:ext>
                  </a:extLst>
                </a:gridCol>
                <a:gridCol w="329184">
                  <a:extLst>
                    <a:ext uri="{9D8B030D-6E8A-4147-A177-3AD203B41FA5}">
                      <a16:colId xmlns:a16="http://schemas.microsoft.com/office/drawing/2014/main" val="1347204030"/>
                    </a:ext>
                  </a:extLst>
                </a:gridCol>
                <a:gridCol w="329184">
                  <a:extLst>
                    <a:ext uri="{9D8B030D-6E8A-4147-A177-3AD203B41FA5}">
                      <a16:colId xmlns:a16="http://schemas.microsoft.com/office/drawing/2014/main" val="4028760791"/>
                    </a:ext>
                  </a:extLst>
                </a:gridCol>
                <a:gridCol w="329184">
                  <a:extLst>
                    <a:ext uri="{9D8B030D-6E8A-4147-A177-3AD203B41FA5}">
                      <a16:colId xmlns:a16="http://schemas.microsoft.com/office/drawing/2014/main" val="3748735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41064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- 2025-02-27 08:20:41</a:t>
                      </a:r>
                      <a:r>
                        <a:rPr kumimoji="0" lang="en-US" sz="1000" b="0" i="0" u="none" strike="noStrike" kern="1200" cap="none" spc="0" normalizeH="0" baseline="0" noProof="0">
                          <a:ln>
                            <a:noFill/>
                          </a:ln>
                          <a:solidFill>
                            <a:prstClr val="black"/>
                          </a:solidFill>
                          <a:effectLst/>
                          <a:uLnTx/>
                          <a:uFillTx/>
                          <a:latin typeface="Calibri"/>
                          <a:ea typeface="+mn-ea"/>
                          <a:cs typeface="+mn-cs"/>
                        </a:rPr>
                        <a:t>
 When teams unite, success follows! We're showcasing our Synergy Action Council, which is the force behind aligning our departments to deliver innovative solutions and peace of mind to our customers. Check out our video to learn more about our Council.
Join a company that values collaboration, innovation, and thought leadership! Explore our openings and advance your insurance career today: https://bit.ly/40zsh4j
#ICM2025 #insurancecareersmonth #ICMchampion #ICM10years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https://quintly-eu-image-storage.s3.amazonaws.com/e33bbb9956bb05844e7317a82c09a400/f6901ce3691f0f61e3337ce83f3016b0.jpg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945541782"/>
                  </a:ext>
                </a:extLst>
              </a:tr>
            </a:tbl>
          </a:graphicData>
        </a:graphic>
      </p:graphicFrame>
      <p:sp>
        <p:nvSpPr>
          <p:cNvPr id="4" name="Text Placeholder 3">
            <a:extLst>
              <a:ext uri="{FF2B5EF4-FFF2-40B4-BE49-F238E27FC236}">
                <a16:creationId xmlns:a16="http://schemas.microsoft.com/office/drawing/2014/main" id="{05E9B30B-079C-4292-B74F-375FC0989A76}"/>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845206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19867-7C1F-4D92-B969-6D7DE466AE70}"/>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369DAB65-E5DE-43D1-A90D-B71709A3F511}"/>
              </a:ext>
            </a:extLst>
          </p:cNvPr>
          <p:cNvGraphicFramePr>
            <a:graphicFrameLocks noGrp="1"/>
          </p:cNvGraphicFramePr>
          <p:nvPr>
            <p:ph type="tbl" sz="quarter" idx="13"/>
            <p:extLst>
              <p:ext uri="{D42A27DB-BD31-4B8C-83A1-F6EECF244321}">
                <p14:modId xmlns:p14="http://schemas.microsoft.com/office/powerpoint/2010/main" val="2805029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52650695"/>
                    </a:ext>
                  </a:extLst>
                </a:gridCol>
                <a:gridCol w="576072">
                  <a:extLst>
                    <a:ext uri="{9D8B030D-6E8A-4147-A177-3AD203B41FA5}">
                      <a16:colId xmlns:a16="http://schemas.microsoft.com/office/drawing/2014/main" val="800691156"/>
                    </a:ext>
                  </a:extLst>
                </a:gridCol>
                <a:gridCol w="576072">
                  <a:extLst>
                    <a:ext uri="{9D8B030D-6E8A-4147-A177-3AD203B41FA5}">
                      <a16:colId xmlns:a16="http://schemas.microsoft.com/office/drawing/2014/main" val="237689110"/>
                    </a:ext>
                  </a:extLst>
                </a:gridCol>
                <a:gridCol w="576072">
                  <a:extLst>
                    <a:ext uri="{9D8B030D-6E8A-4147-A177-3AD203B41FA5}">
                      <a16:colId xmlns:a16="http://schemas.microsoft.com/office/drawing/2014/main" val="4003966832"/>
                    </a:ext>
                  </a:extLst>
                </a:gridCol>
                <a:gridCol w="576072">
                  <a:extLst>
                    <a:ext uri="{9D8B030D-6E8A-4147-A177-3AD203B41FA5}">
                      <a16:colId xmlns:a16="http://schemas.microsoft.com/office/drawing/2014/main" val="1839926300"/>
                    </a:ext>
                  </a:extLst>
                </a:gridCol>
                <a:gridCol w="576072">
                  <a:extLst>
                    <a:ext uri="{9D8B030D-6E8A-4147-A177-3AD203B41FA5}">
                      <a16:colId xmlns:a16="http://schemas.microsoft.com/office/drawing/2014/main" val="3493697525"/>
                    </a:ext>
                  </a:extLst>
                </a:gridCol>
                <a:gridCol w="576072">
                  <a:extLst>
                    <a:ext uri="{9D8B030D-6E8A-4147-A177-3AD203B41FA5}">
                      <a16:colId xmlns:a16="http://schemas.microsoft.com/office/drawing/2014/main" val="4175267646"/>
                    </a:ext>
                  </a:extLst>
                </a:gridCol>
                <a:gridCol w="576072">
                  <a:extLst>
                    <a:ext uri="{9D8B030D-6E8A-4147-A177-3AD203B41FA5}">
                      <a16:colId xmlns:a16="http://schemas.microsoft.com/office/drawing/2014/main" val="2173550434"/>
                    </a:ext>
                  </a:extLst>
                </a:gridCol>
                <a:gridCol w="576072">
                  <a:extLst>
                    <a:ext uri="{9D8B030D-6E8A-4147-A177-3AD203B41FA5}">
                      <a16:colId xmlns:a16="http://schemas.microsoft.com/office/drawing/2014/main" val="4257085421"/>
                    </a:ext>
                  </a:extLst>
                </a:gridCol>
                <a:gridCol w="576072">
                  <a:extLst>
                    <a:ext uri="{9D8B030D-6E8A-4147-A177-3AD203B41FA5}">
                      <a16:colId xmlns:a16="http://schemas.microsoft.com/office/drawing/2014/main" val="1211907802"/>
                    </a:ext>
                  </a:extLst>
                </a:gridCol>
                <a:gridCol w="576072">
                  <a:extLst>
                    <a:ext uri="{9D8B030D-6E8A-4147-A177-3AD203B41FA5}">
                      <a16:colId xmlns:a16="http://schemas.microsoft.com/office/drawing/2014/main" val="2462228336"/>
                    </a:ext>
                  </a:extLst>
                </a:gridCol>
                <a:gridCol w="576072">
                  <a:extLst>
                    <a:ext uri="{9D8B030D-6E8A-4147-A177-3AD203B41FA5}">
                      <a16:colId xmlns:a16="http://schemas.microsoft.com/office/drawing/2014/main" val="172799372"/>
                    </a:ext>
                  </a:extLst>
                </a:gridCol>
                <a:gridCol w="576072">
                  <a:extLst>
                    <a:ext uri="{9D8B030D-6E8A-4147-A177-3AD203B41FA5}">
                      <a16:colId xmlns:a16="http://schemas.microsoft.com/office/drawing/2014/main" val="83943478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28268560"/>
                  </a:ext>
                </a:extLst>
              </a:tr>
              <a:tr h="370840">
                <a:tc>
                  <a:txBody>
                    <a:bodyPr/>
                    <a:lstStyle/>
                    <a:p>
                      <a:r>
                        <a:rPr lang="en-US" sz="1000"/>
                        <a:t>285</a:t>
                      </a:r>
                    </a:p>
                  </a:txBody>
                  <a:tcPr/>
                </a:tc>
                <a:tc>
                  <a:txBody>
                    <a:bodyPr/>
                    <a:lstStyle/>
                    <a:p>
                      <a:r>
                        <a:rPr lang="en-US" sz="1000"/>
                        <a:t>1</a:t>
                      </a:r>
                    </a:p>
                  </a:txBody>
                  <a:tcPr/>
                </a:tc>
                <a:tc>
                  <a:txBody>
                    <a:bodyPr/>
                    <a:lstStyle/>
                    <a:p>
                      <a:r>
                        <a:rPr lang="en-US" sz="1000"/>
                        <a:t>22</a:t>
                      </a:r>
                    </a:p>
                  </a:txBody>
                  <a:tcPr/>
                </a:tc>
                <a:tc>
                  <a:txBody>
                    <a:bodyPr/>
                    <a:lstStyle/>
                    <a:p>
                      <a:r>
                        <a:rPr lang="en-US" sz="1000"/>
                        <a:t>12</a:t>
                      </a:r>
                    </a:p>
                  </a:txBody>
                  <a:tcPr/>
                </a:tc>
                <a:tc>
                  <a:txBody>
                    <a:bodyPr/>
                    <a:lstStyle/>
                    <a:p>
                      <a:r>
                        <a:rPr lang="en-US" sz="1000"/>
                        <a:t>0</a:t>
                      </a:r>
                    </a:p>
                  </a:txBody>
                  <a:tcPr/>
                </a:tc>
                <a:tc>
                  <a:txBody>
                    <a:bodyPr/>
                    <a:lstStyle/>
                    <a:p>
                      <a:r>
                        <a:rPr lang="en-US" sz="1000"/>
                        <a:t>10</a:t>
                      </a:r>
                    </a:p>
                  </a:txBody>
                  <a:tcPr/>
                </a:tc>
                <a:tc>
                  <a:txBody>
                    <a:bodyPr/>
                    <a:lstStyle/>
                    <a:p>
                      <a:r>
                        <a:rPr lang="en-US" sz="1000"/>
                        <a:t>6</a:t>
                      </a:r>
                    </a:p>
                  </a:txBody>
                  <a:tcPr/>
                </a:tc>
                <a:tc>
                  <a:txBody>
                    <a:bodyPr/>
                    <a:lstStyle/>
                    <a:p>
                      <a:r>
                        <a:rPr lang="en-US" sz="1000"/>
                        <a:t>1</a:t>
                      </a:r>
                    </a:p>
                  </a:txBody>
                  <a:tcPr/>
                </a:tc>
                <a:tc>
                  <a:txBody>
                    <a:bodyPr/>
                    <a:lstStyle/>
                    <a:p>
                      <a:r>
                        <a:rPr lang="en-US" sz="1000"/>
                        <a:t>9</a:t>
                      </a:r>
                    </a:p>
                  </a:txBody>
                  <a:tcPr/>
                </a:tc>
                <a:tc>
                  <a:txBody>
                    <a:bodyPr/>
                    <a:lstStyle/>
                    <a:p>
                      <a:r>
                        <a:rPr lang="en-US" sz="1000"/>
                        <a:t>9</a:t>
                      </a:r>
                    </a:p>
                  </a:txBody>
                  <a:tcPr/>
                </a:tc>
                <a:tc>
                  <a:txBody>
                    <a:bodyPr/>
                    <a:lstStyle/>
                    <a:p>
                      <a:r>
                        <a:rPr lang="en-US" sz="1000"/>
                        <a:t>1</a:t>
                      </a:r>
                    </a:p>
                  </a:txBody>
                  <a:tcPr/>
                </a:tc>
                <a:tc>
                  <a:txBody>
                    <a:bodyPr/>
                    <a:lstStyle/>
                    <a:p>
                      <a:r>
                        <a:rPr lang="en-US" sz="1000"/>
                        <a:t>0.5575 %</a:t>
                      </a:r>
                    </a:p>
                  </a:txBody>
                  <a:tcPr/>
                </a:tc>
                <a:tc>
                  <a:txBody>
                    <a:bodyPr/>
                    <a:lstStyle/>
                    <a:p>
                      <a:r>
                        <a:rPr lang="en-US" sz="1000"/>
                        <a:t>0.0 %</a:t>
                      </a:r>
                    </a:p>
                  </a:txBody>
                  <a:tcPr/>
                </a:tc>
                <a:extLst>
                  <a:ext uri="{0D108BD9-81ED-4DB2-BD59-A6C34878D82A}">
                    <a16:rowId xmlns:a16="http://schemas.microsoft.com/office/drawing/2014/main" val="307011473"/>
                  </a:ext>
                </a:extLst>
              </a:tr>
            </a:tbl>
          </a:graphicData>
        </a:graphic>
      </p:graphicFrame>
      <p:sp>
        <p:nvSpPr>
          <p:cNvPr id="4" name="Text Placeholder 3">
            <a:extLst>
              <a:ext uri="{FF2B5EF4-FFF2-40B4-BE49-F238E27FC236}">
                <a16:creationId xmlns:a16="http://schemas.microsoft.com/office/drawing/2014/main" id="{791781CB-48E6-4B0E-A63A-9621DD30C5EF}"/>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54122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ADB45-33C6-4DA0-84F6-2C075E16F9F2}"/>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D0E17BCF-42CA-4EE0-B569-56DC47F8570E}"/>
              </a:ext>
            </a:extLst>
          </p:cNvPr>
          <p:cNvGraphicFramePr>
            <a:graphicFrameLocks noGrp="1"/>
          </p:cNvGraphicFramePr>
          <p:nvPr>
            <p:ph type="chart" sz="quarter" idx="13"/>
            <p:extLst>
              <p:ext uri="{D42A27DB-BD31-4B8C-83A1-F6EECF244321}">
                <p14:modId xmlns:p14="http://schemas.microsoft.com/office/powerpoint/2010/main" val="3094044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D292CB-656A-49C9-B901-0B33AEB2F9A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0D1A879-AD79-42B9-83AF-AF0DEE6A32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0157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5019B-C73B-4899-AAF4-D3CEF950F714}"/>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9F588369-FD52-402B-896C-DB73EE1168B9}"/>
              </a:ext>
            </a:extLst>
          </p:cNvPr>
          <p:cNvGraphicFramePr>
            <a:graphicFrameLocks noGrp="1"/>
          </p:cNvGraphicFramePr>
          <p:nvPr>
            <p:ph type="chart" sz="quarter" idx="13"/>
            <p:extLst>
              <p:ext uri="{D42A27DB-BD31-4B8C-83A1-F6EECF244321}">
                <p14:modId xmlns:p14="http://schemas.microsoft.com/office/powerpoint/2010/main" val="2824733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6AAB32-F509-4069-8190-0734BD66FFC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7CADF11-E405-43DB-B711-ADD86FD67C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9536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49CF7-6F3C-403D-9183-2F3F397E1AD9}"/>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970F5D29-C405-4BF8-8E0F-2DDC946225AD}"/>
              </a:ext>
            </a:extLst>
          </p:cNvPr>
          <p:cNvGraphicFramePr>
            <a:graphicFrameLocks noGrp="1"/>
          </p:cNvGraphicFramePr>
          <p:nvPr>
            <p:ph type="chart" sz="quarter" idx="13"/>
            <p:extLst>
              <p:ext uri="{D42A27DB-BD31-4B8C-83A1-F6EECF244321}">
                <p14:modId xmlns:p14="http://schemas.microsoft.com/office/powerpoint/2010/main" val="36544704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DB7D46-0216-4DD5-BEE9-66623FC205B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D3EDF16-991B-446D-9D8D-70DAD9C144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68653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5EE37-5132-4828-B89D-29D44220C914}"/>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302770E3-5A6B-48C2-8EF5-C905CB464CC8}"/>
              </a:ext>
            </a:extLst>
          </p:cNvPr>
          <p:cNvGraphicFramePr>
            <a:graphicFrameLocks noGrp="1"/>
          </p:cNvGraphicFramePr>
          <p:nvPr>
            <p:ph type="tbl" sz="quarter" idx="13"/>
            <p:extLst>
              <p:ext uri="{D42A27DB-BD31-4B8C-83A1-F6EECF244321}">
                <p14:modId xmlns:p14="http://schemas.microsoft.com/office/powerpoint/2010/main" val="1027391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6918633"/>
                    </a:ext>
                  </a:extLst>
                </a:gridCol>
                <a:gridCol w="1152144">
                  <a:extLst>
                    <a:ext uri="{9D8B030D-6E8A-4147-A177-3AD203B41FA5}">
                      <a16:colId xmlns:a16="http://schemas.microsoft.com/office/drawing/2014/main" val="141196010"/>
                    </a:ext>
                  </a:extLst>
                </a:gridCol>
                <a:gridCol w="1152144">
                  <a:extLst>
                    <a:ext uri="{9D8B030D-6E8A-4147-A177-3AD203B41FA5}">
                      <a16:colId xmlns:a16="http://schemas.microsoft.com/office/drawing/2014/main" val="532958786"/>
                    </a:ext>
                  </a:extLst>
                </a:gridCol>
                <a:gridCol w="1152144">
                  <a:extLst>
                    <a:ext uri="{9D8B030D-6E8A-4147-A177-3AD203B41FA5}">
                      <a16:colId xmlns:a16="http://schemas.microsoft.com/office/drawing/2014/main" val="1684980821"/>
                    </a:ext>
                  </a:extLst>
                </a:gridCol>
                <a:gridCol w="1152144">
                  <a:extLst>
                    <a:ext uri="{9D8B030D-6E8A-4147-A177-3AD203B41FA5}">
                      <a16:colId xmlns:a16="http://schemas.microsoft.com/office/drawing/2014/main" val="766039637"/>
                    </a:ext>
                  </a:extLst>
                </a:gridCol>
                <a:gridCol w="1152144">
                  <a:extLst>
                    <a:ext uri="{9D8B030D-6E8A-4147-A177-3AD203B41FA5}">
                      <a16:colId xmlns:a16="http://schemas.microsoft.com/office/drawing/2014/main" val="2310759355"/>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287400235"/>
                  </a:ext>
                </a:extLst>
              </a:tr>
              <a:tr h="370840">
                <a:tc>
                  <a:txBody>
                    <a:bodyPr/>
                    <a:lstStyle/>
                    <a:p>
                      <a:r>
                        <a:rPr lang="en-US" sz="1000" b="1"/>
                        <a:t>@TokioMAmerica - 2025-02-24 18:06:15</a:t>
                      </a:r>
                      <a:r>
                        <a:rPr lang="en-US" sz="1000"/>
                        <a:t>
 Our company’s history dates back to the year Thomas Edison’s first successful light bulb illuminated the world. Just as electric light sparked a new era of innovation, Tokio Marine contributed to Japan’s modernization as the country’s first non-life insurance company in 1879. https://t.co/Rco6LVeVlo</a:t>
                      </a:r>
                    </a:p>
                  </a:txBody>
                  <a:tcPr/>
                </a:tc>
                <a:tc>
                  <a:txBody>
                    <a:bodyPr/>
                    <a:lstStyle/>
                    <a:p>
                      <a:r>
                        <a:rPr lang="en-US" sz="1000"/>
                        <a:t>0</a:t>
                      </a:r>
                    </a:p>
                  </a:txBody>
                  <a:tcPr/>
                </a:tc>
                <a:tc>
                  <a:txBody>
                    <a:bodyPr/>
                    <a:lstStyle/>
                    <a:p>
                      <a:r>
                        <a:rPr lang="en-US" sz="1000"/>
                        <a:t>3</a:t>
                      </a:r>
                    </a:p>
                  </a:txBody>
                  <a:tcPr/>
                </a:tc>
                <a:tc>
                  <a:txBody>
                    <a:bodyPr/>
                    <a:lstStyle/>
                    <a:p>
                      <a:r>
                        <a:rPr lang="en-US" sz="1000"/>
                        <a:t>1</a:t>
                      </a:r>
                    </a:p>
                  </a:txBody>
                  <a:tcPr/>
                </a:tc>
                <a:tc>
                  <a:txBody>
                    <a:bodyPr/>
                    <a:lstStyle/>
                    <a:p>
                      <a:r>
                        <a:rPr lang="en-US" sz="1000"/>
                        <a:t>4</a:t>
                      </a:r>
                    </a:p>
                  </a:txBody>
                  <a:tcPr/>
                </a:tc>
                <a:tc>
                  <a:txBody>
                    <a:bodyPr/>
                    <a:lstStyle/>
                    <a:p>
                      <a:r>
                        <a:rPr lang="en-US" sz="1000"/>
                        <a:t>1.3986 %</a:t>
                      </a:r>
                    </a:p>
                  </a:txBody>
                  <a:tcPr/>
                </a:tc>
                <a:extLst>
                  <a:ext uri="{0D108BD9-81ED-4DB2-BD59-A6C34878D82A}">
                    <a16:rowId xmlns:a16="http://schemas.microsoft.com/office/drawing/2014/main" val="1973454055"/>
                  </a:ext>
                </a:extLst>
              </a:tr>
              <a:tr h="370840">
                <a:tc>
                  <a:txBody>
                    <a:bodyPr/>
                    <a:lstStyle/>
                    <a:p>
                      <a:r>
                        <a:rPr lang="en-US" sz="1000" b="1"/>
                        <a:t>@TokioMAmerica - 2025-02-07 13:23:03</a:t>
                      </a:r>
                      <a:r>
                        <a:rPr lang="en-US" sz="1000"/>
                        <a:t>
 TMA is honored to support CURE Childhood Cancer as our February charity. @CUREchildcancer works to conquer cancer through research while providing care to patients &amp;amp; their families, addressing the physical, emotional, financial &amp;amp; educational needs during treatment and beyond. https://t.co/OaLjTKQyP4</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3</a:t>
                      </a:r>
                    </a:p>
                  </a:txBody>
                  <a:tcPr/>
                </a:tc>
                <a:tc>
                  <a:txBody>
                    <a:bodyPr/>
                    <a:lstStyle/>
                    <a:p>
                      <a:r>
                        <a:rPr lang="en-US" sz="1000"/>
                        <a:t>1.0563 %</a:t>
                      </a:r>
                    </a:p>
                  </a:txBody>
                  <a:tcPr/>
                </a:tc>
                <a:extLst>
                  <a:ext uri="{0D108BD9-81ED-4DB2-BD59-A6C34878D82A}">
                    <a16:rowId xmlns:a16="http://schemas.microsoft.com/office/drawing/2014/main" val="4146564752"/>
                  </a:ext>
                </a:extLst>
              </a:tr>
              <a:tr h="370840">
                <a:tc>
                  <a:txBody>
                    <a:bodyPr/>
                    <a:lstStyle/>
                    <a:p>
                      <a:r>
                        <a:rPr lang="en-US" sz="1000" b="1"/>
                        <a:t>@TokioMAmerica - 2025-02-03 15:37:57</a:t>
                      </a:r>
                      <a:r>
                        <a:rPr lang="en-US" sz="1000"/>
                        <a:t>
 We’re thrilled to welcome aboard our newest hire, Alex! She joined our Global Business Unit in Jersey City, NJ, as a Business Analyst. Alex is a familiar face at TMA - she was a part of our 2024 summer internship program, and we're excited that she’s back with us! https://t.co/6M1HRwk8jD</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0.7042 %</a:t>
                      </a:r>
                    </a:p>
                  </a:txBody>
                  <a:tcPr/>
                </a:tc>
                <a:extLst>
                  <a:ext uri="{0D108BD9-81ED-4DB2-BD59-A6C34878D82A}">
                    <a16:rowId xmlns:a16="http://schemas.microsoft.com/office/drawing/2014/main" val="262504768"/>
                  </a:ext>
                </a:extLst>
              </a:tr>
            </a:tbl>
          </a:graphicData>
        </a:graphic>
      </p:graphicFrame>
      <p:sp>
        <p:nvSpPr>
          <p:cNvPr id="4" name="Text Placeholder 3">
            <a:extLst>
              <a:ext uri="{FF2B5EF4-FFF2-40B4-BE49-F238E27FC236}">
                <a16:creationId xmlns:a16="http://schemas.microsoft.com/office/drawing/2014/main" id="{B4D57353-2D68-4261-842E-8D0DACFE33DE}"/>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9116704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A99DF-1BB3-42AF-B2AF-42EBEF33F526}"/>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CAFDDE81-92C4-432C-B70B-C7488081B15A}"/>
              </a:ext>
            </a:extLst>
          </p:cNvPr>
          <p:cNvGraphicFramePr>
            <a:graphicFrameLocks noGrp="1"/>
          </p:cNvGraphicFramePr>
          <p:nvPr>
            <p:ph type="tbl" sz="quarter" idx="13"/>
            <p:extLst>
              <p:ext uri="{D42A27DB-BD31-4B8C-83A1-F6EECF244321}">
                <p14:modId xmlns:p14="http://schemas.microsoft.com/office/powerpoint/2010/main" val="1704221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552568335"/>
                    </a:ext>
                  </a:extLst>
                </a:gridCol>
                <a:gridCol w="658368">
                  <a:extLst>
                    <a:ext uri="{9D8B030D-6E8A-4147-A177-3AD203B41FA5}">
                      <a16:colId xmlns:a16="http://schemas.microsoft.com/office/drawing/2014/main" val="1802869121"/>
                    </a:ext>
                  </a:extLst>
                </a:gridCol>
                <a:gridCol w="658368">
                  <a:extLst>
                    <a:ext uri="{9D8B030D-6E8A-4147-A177-3AD203B41FA5}">
                      <a16:colId xmlns:a16="http://schemas.microsoft.com/office/drawing/2014/main" val="3608036108"/>
                    </a:ext>
                  </a:extLst>
                </a:gridCol>
                <a:gridCol w="658368">
                  <a:extLst>
                    <a:ext uri="{9D8B030D-6E8A-4147-A177-3AD203B41FA5}">
                      <a16:colId xmlns:a16="http://schemas.microsoft.com/office/drawing/2014/main" val="218115225"/>
                    </a:ext>
                  </a:extLst>
                </a:gridCol>
                <a:gridCol w="658368">
                  <a:extLst>
                    <a:ext uri="{9D8B030D-6E8A-4147-A177-3AD203B41FA5}">
                      <a16:colId xmlns:a16="http://schemas.microsoft.com/office/drawing/2014/main" val="819915423"/>
                    </a:ext>
                  </a:extLst>
                </a:gridCol>
                <a:gridCol w="658368">
                  <a:extLst>
                    <a:ext uri="{9D8B030D-6E8A-4147-A177-3AD203B41FA5}">
                      <a16:colId xmlns:a16="http://schemas.microsoft.com/office/drawing/2014/main" val="104380573"/>
                    </a:ext>
                  </a:extLst>
                </a:gridCol>
                <a:gridCol w="658368">
                  <a:extLst>
                    <a:ext uri="{9D8B030D-6E8A-4147-A177-3AD203B41FA5}">
                      <a16:colId xmlns:a16="http://schemas.microsoft.com/office/drawing/2014/main" val="2573851889"/>
                    </a:ext>
                  </a:extLst>
                </a:gridCol>
                <a:gridCol w="658368">
                  <a:extLst>
                    <a:ext uri="{9D8B030D-6E8A-4147-A177-3AD203B41FA5}">
                      <a16:colId xmlns:a16="http://schemas.microsoft.com/office/drawing/2014/main" val="2690942202"/>
                    </a:ext>
                  </a:extLst>
                </a:gridCol>
                <a:gridCol w="658368">
                  <a:extLst>
                    <a:ext uri="{9D8B030D-6E8A-4147-A177-3AD203B41FA5}">
                      <a16:colId xmlns:a16="http://schemas.microsoft.com/office/drawing/2014/main" val="524184540"/>
                    </a:ext>
                  </a:extLst>
                </a:gridCol>
                <a:gridCol w="658368">
                  <a:extLst>
                    <a:ext uri="{9D8B030D-6E8A-4147-A177-3AD203B41FA5}">
                      <a16:colId xmlns:a16="http://schemas.microsoft.com/office/drawing/2014/main" val="2294300670"/>
                    </a:ext>
                  </a:extLst>
                </a:gridCol>
                <a:gridCol w="658368">
                  <a:extLst>
                    <a:ext uri="{9D8B030D-6E8A-4147-A177-3AD203B41FA5}">
                      <a16:colId xmlns:a16="http://schemas.microsoft.com/office/drawing/2014/main" val="611124404"/>
                    </a:ext>
                  </a:extLst>
                </a:gridCol>
                <a:gridCol w="658368">
                  <a:extLst>
                    <a:ext uri="{9D8B030D-6E8A-4147-A177-3AD203B41FA5}">
                      <a16:colId xmlns:a16="http://schemas.microsoft.com/office/drawing/2014/main" val="379156954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268623859"/>
                  </a:ext>
                </a:extLst>
              </a:tr>
              <a:tr h="370840">
                <a:tc>
                  <a:txBody>
                    <a:bodyPr/>
                    <a:lstStyle/>
                    <a:p>
                      <a:r>
                        <a:rPr lang="en-US" sz="1000"/>
                        <a:t>23975</a:t>
                      </a:r>
                    </a:p>
                  </a:txBody>
                  <a:tcPr/>
                </a:tc>
                <a:tc>
                  <a:txBody>
                    <a:bodyPr/>
                    <a:lstStyle/>
                    <a:p>
                      <a:r>
                        <a:rPr lang="en-US" sz="1000"/>
                        <a:t>97</a:t>
                      </a:r>
                    </a:p>
                  </a:txBody>
                  <a:tcPr/>
                </a:tc>
                <a:tc>
                  <a:txBody>
                    <a:bodyPr/>
                    <a:lstStyle/>
                    <a:p>
                      <a:r>
                        <a:rPr lang="en-US" sz="1000"/>
                        <a:t>12</a:t>
                      </a:r>
                    </a:p>
                  </a:txBody>
                  <a:tcPr/>
                </a:tc>
                <a:tc>
                  <a:txBody>
                    <a:bodyPr/>
                    <a:lstStyle/>
                    <a:p>
                      <a:r>
                        <a:rPr lang="en-US" sz="1000"/>
                        <a:t>468</a:t>
                      </a:r>
                    </a:p>
                  </a:txBody>
                  <a:tcPr/>
                </a:tc>
                <a:tc>
                  <a:txBody>
                    <a:bodyPr/>
                    <a:lstStyle/>
                    <a:p>
                      <a:r>
                        <a:rPr lang="en-US" sz="1000"/>
                        <a:t>39</a:t>
                      </a:r>
                    </a:p>
                  </a:txBody>
                  <a:tcPr/>
                </a:tc>
                <a:tc>
                  <a:txBody>
                    <a:bodyPr/>
                    <a:lstStyle/>
                    <a:p>
                      <a:r>
                        <a:rPr lang="en-US" sz="1000"/>
                        <a:t>13</a:t>
                      </a:r>
                    </a:p>
                  </a:txBody>
                  <a:tcPr/>
                </a:tc>
                <a:tc>
                  <a:txBody>
                    <a:bodyPr/>
                    <a:lstStyle/>
                    <a:p>
                      <a:r>
                        <a:rPr lang="en-US" sz="1000"/>
                        <a:t>11</a:t>
                      </a:r>
                    </a:p>
                  </a:txBody>
                  <a:tcPr/>
                </a:tc>
                <a:tc>
                  <a:txBody>
                    <a:bodyPr/>
                    <a:lstStyle/>
                    <a:p>
                      <a:r>
                        <a:rPr lang="en-US" sz="1000"/>
                        <a:t>977</a:t>
                      </a:r>
                    </a:p>
                  </a:txBody>
                  <a:tcPr/>
                </a:tc>
                <a:tc>
                  <a:txBody>
                    <a:bodyPr/>
                    <a:lstStyle/>
                    <a:p>
                      <a:r>
                        <a:rPr lang="en-US" sz="1000"/>
                        <a:t>13020</a:t>
                      </a:r>
                    </a:p>
                  </a:txBody>
                  <a:tcPr/>
                </a:tc>
                <a:tc>
                  <a:txBody>
                    <a:bodyPr/>
                    <a:lstStyle/>
                    <a:p>
                      <a:r>
                        <a:rPr lang="en-US" sz="1000"/>
                        <a:t>1085</a:t>
                      </a:r>
                    </a:p>
                  </a:txBody>
                  <a:tcPr/>
                </a:tc>
                <a:tc>
                  <a:txBody>
                    <a:bodyPr/>
                    <a:lstStyle/>
                    <a:p>
                      <a:r>
                        <a:rPr lang="en-US" sz="1000"/>
                        <a:t>10.422065018984 %</a:t>
                      </a:r>
                    </a:p>
                  </a:txBody>
                  <a:tcPr/>
                </a:tc>
                <a:tc>
                  <a:txBody>
                    <a:bodyPr/>
                    <a:lstStyle/>
                    <a:p>
                      <a:r>
                        <a:rPr lang="en-US" sz="1000"/>
                        <a:t>1693</a:t>
                      </a:r>
                    </a:p>
                  </a:txBody>
                  <a:tcPr/>
                </a:tc>
                <a:extLst>
                  <a:ext uri="{0D108BD9-81ED-4DB2-BD59-A6C34878D82A}">
                    <a16:rowId xmlns:a16="http://schemas.microsoft.com/office/drawing/2014/main" val="674805436"/>
                  </a:ext>
                </a:extLst>
              </a:tr>
            </a:tbl>
          </a:graphicData>
        </a:graphic>
      </p:graphicFrame>
      <p:sp>
        <p:nvSpPr>
          <p:cNvPr id="4" name="Text Placeholder 3">
            <a:extLst>
              <a:ext uri="{FF2B5EF4-FFF2-40B4-BE49-F238E27FC236}">
                <a16:creationId xmlns:a16="http://schemas.microsoft.com/office/drawing/2014/main" id="{DAEFECA3-EBDF-4DF9-BC28-A5FCA0CB9C0F}"/>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070134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32061-B7C2-40CF-BC8B-E1C45551A467}"/>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D564A607-54AF-41D7-A54E-CB552A359864}"/>
              </a:ext>
            </a:extLst>
          </p:cNvPr>
          <p:cNvGraphicFramePr>
            <a:graphicFrameLocks noGrp="1"/>
          </p:cNvGraphicFramePr>
          <p:nvPr>
            <p:ph type="chart" sz="quarter" idx="13"/>
            <p:extLst>
              <p:ext uri="{D42A27DB-BD31-4B8C-83A1-F6EECF244321}">
                <p14:modId xmlns:p14="http://schemas.microsoft.com/office/powerpoint/2010/main" val="22449487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280B35-7648-434C-9DEC-6687D515E99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CFE0360-7C16-43F7-B3B2-2E1BC2175F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37959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4DAFF-CAA7-4CE5-AE4F-EE4D5FFFB2E8}"/>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FBA4D02F-87E8-4A57-BABB-B7B53E1D0594}"/>
              </a:ext>
            </a:extLst>
          </p:cNvPr>
          <p:cNvGraphicFramePr>
            <a:graphicFrameLocks noGrp="1"/>
          </p:cNvGraphicFramePr>
          <p:nvPr>
            <p:ph type="chart" sz="quarter" idx="13"/>
            <p:extLst>
              <p:ext uri="{D42A27DB-BD31-4B8C-83A1-F6EECF244321}">
                <p14:modId xmlns:p14="http://schemas.microsoft.com/office/powerpoint/2010/main" val="37770557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A507D3-48F4-49A7-8917-60561E05E67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0B4564C-9507-4D51-ABB4-0A89423A72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3375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AB6DA-D339-48C2-81EE-694AC7F862A3}"/>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06CEF07F-9A63-46C9-B9F3-C4E5F76EFD03}"/>
              </a:ext>
            </a:extLst>
          </p:cNvPr>
          <p:cNvGraphicFramePr>
            <a:graphicFrameLocks noGrp="1"/>
          </p:cNvGraphicFramePr>
          <p:nvPr>
            <p:ph type="chart" sz="quarter" idx="13"/>
            <p:extLst>
              <p:ext uri="{D42A27DB-BD31-4B8C-83A1-F6EECF244321}">
                <p14:modId xmlns:p14="http://schemas.microsoft.com/office/powerpoint/2010/main" val="436756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CFD08F-6210-41C9-9BA8-C2568E026E0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5614651-4C3D-459A-854E-7826CD2FCB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3234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74C8D-E888-4069-8176-B5F93E1CE50F}"/>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3AFBE6FD-A4C2-4C32-B237-38320BDDF7B3}"/>
              </a:ext>
            </a:extLst>
          </p:cNvPr>
          <p:cNvGraphicFramePr>
            <a:graphicFrameLocks noGrp="1"/>
          </p:cNvGraphicFramePr>
          <p:nvPr>
            <p:ph type="chart" sz="quarter" idx="13"/>
            <p:extLst>
              <p:ext uri="{D42A27DB-BD31-4B8C-83A1-F6EECF244321}">
                <p14:modId xmlns:p14="http://schemas.microsoft.com/office/powerpoint/2010/main" val="3502074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410A57-CF29-4F22-91D2-B850A994697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6EA01CE-983A-44BF-8A3E-D3034F4F8C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3897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4E74F-71B9-4B24-AEAB-E316B606EEAE}"/>
              </a:ext>
            </a:extLst>
          </p:cNvPr>
          <p:cNvSpPr>
            <a:spLocks noGrp="1"/>
          </p:cNvSpPr>
          <p:nvPr>
            <p:ph type="title"/>
          </p:nvPr>
        </p:nvSpPr>
        <p:spPr/>
        <p:txBody>
          <a:bodyPr/>
          <a:lstStyle/>
          <a:p>
            <a:r>
              <a:rPr lang="en-US"/>
              <a:t>LinkedIn Posts Table | Tokio Marine America - 1 of 4</a:t>
            </a:r>
          </a:p>
        </p:txBody>
      </p:sp>
      <p:graphicFrame>
        <p:nvGraphicFramePr>
          <p:cNvPr id="5" name="Table Placeholder 4">
            <a:extLst>
              <a:ext uri="{FF2B5EF4-FFF2-40B4-BE49-F238E27FC236}">
                <a16:creationId xmlns:a16="http://schemas.microsoft.com/office/drawing/2014/main" id="{3C5575BF-338E-4DD1-91EA-F0737F19F336}"/>
              </a:ext>
            </a:extLst>
          </p:cNvPr>
          <p:cNvGraphicFramePr>
            <a:graphicFrameLocks noGrp="1"/>
          </p:cNvGraphicFramePr>
          <p:nvPr>
            <p:ph type="tbl" sz="quarter" idx="13"/>
            <p:extLst>
              <p:ext uri="{D42A27DB-BD31-4B8C-83A1-F6EECF244321}">
                <p14:modId xmlns:p14="http://schemas.microsoft.com/office/powerpoint/2010/main" val="1727074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73491296"/>
                    </a:ext>
                  </a:extLst>
                </a:gridCol>
                <a:gridCol w="658368">
                  <a:extLst>
                    <a:ext uri="{9D8B030D-6E8A-4147-A177-3AD203B41FA5}">
                      <a16:colId xmlns:a16="http://schemas.microsoft.com/office/drawing/2014/main" val="3014900355"/>
                    </a:ext>
                  </a:extLst>
                </a:gridCol>
                <a:gridCol w="658368">
                  <a:extLst>
                    <a:ext uri="{9D8B030D-6E8A-4147-A177-3AD203B41FA5}">
                      <a16:colId xmlns:a16="http://schemas.microsoft.com/office/drawing/2014/main" val="3741534407"/>
                    </a:ext>
                  </a:extLst>
                </a:gridCol>
                <a:gridCol w="658368">
                  <a:extLst>
                    <a:ext uri="{9D8B030D-6E8A-4147-A177-3AD203B41FA5}">
                      <a16:colId xmlns:a16="http://schemas.microsoft.com/office/drawing/2014/main" val="1860882886"/>
                    </a:ext>
                  </a:extLst>
                </a:gridCol>
                <a:gridCol w="658368">
                  <a:extLst>
                    <a:ext uri="{9D8B030D-6E8A-4147-A177-3AD203B41FA5}">
                      <a16:colId xmlns:a16="http://schemas.microsoft.com/office/drawing/2014/main" val="1452181311"/>
                    </a:ext>
                  </a:extLst>
                </a:gridCol>
                <a:gridCol w="658368">
                  <a:extLst>
                    <a:ext uri="{9D8B030D-6E8A-4147-A177-3AD203B41FA5}">
                      <a16:colId xmlns:a16="http://schemas.microsoft.com/office/drawing/2014/main" val="3529688610"/>
                    </a:ext>
                  </a:extLst>
                </a:gridCol>
                <a:gridCol w="658368">
                  <a:extLst>
                    <a:ext uri="{9D8B030D-6E8A-4147-A177-3AD203B41FA5}">
                      <a16:colId xmlns:a16="http://schemas.microsoft.com/office/drawing/2014/main" val="132990787"/>
                    </a:ext>
                  </a:extLst>
                </a:gridCol>
                <a:gridCol w="658368">
                  <a:extLst>
                    <a:ext uri="{9D8B030D-6E8A-4147-A177-3AD203B41FA5}">
                      <a16:colId xmlns:a16="http://schemas.microsoft.com/office/drawing/2014/main" val="337354130"/>
                    </a:ext>
                  </a:extLst>
                </a:gridCol>
                <a:gridCol w="658368">
                  <a:extLst>
                    <a:ext uri="{9D8B030D-6E8A-4147-A177-3AD203B41FA5}">
                      <a16:colId xmlns:a16="http://schemas.microsoft.com/office/drawing/2014/main" val="337700907"/>
                    </a:ext>
                  </a:extLst>
                </a:gridCol>
                <a:gridCol w="658368">
                  <a:extLst>
                    <a:ext uri="{9D8B030D-6E8A-4147-A177-3AD203B41FA5}">
                      <a16:colId xmlns:a16="http://schemas.microsoft.com/office/drawing/2014/main" val="3141694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50569561"/>
                  </a:ext>
                </a:extLst>
              </a:tr>
            </a:tbl>
          </a:graphicData>
        </a:graphic>
      </p:graphicFrame>
      <p:sp>
        <p:nvSpPr>
          <p:cNvPr id="4" name="Text Placeholder 3">
            <a:extLst>
              <a:ext uri="{FF2B5EF4-FFF2-40B4-BE49-F238E27FC236}">
                <a16:creationId xmlns:a16="http://schemas.microsoft.com/office/drawing/2014/main" id="{7936E4D3-EE22-4AED-9B87-4BB8C76D7A74}"/>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7222244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5A2EA-DC58-48A2-AE4E-9A825ADF3163}"/>
              </a:ext>
            </a:extLst>
          </p:cNvPr>
          <p:cNvSpPr>
            <a:spLocks noGrp="1"/>
          </p:cNvSpPr>
          <p:nvPr>
            <p:ph type="title"/>
          </p:nvPr>
        </p:nvSpPr>
        <p:spPr/>
        <p:txBody>
          <a:bodyPr/>
          <a:lstStyle/>
          <a:p>
            <a:r>
              <a:rPr lang="en-US"/>
              <a:t>LinkedIn Posts Table | Tokio Marine America - 2 of 4</a:t>
            </a:r>
          </a:p>
        </p:txBody>
      </p:sp>
      <p:graphicFrame>
        <p:nvGraphicFramePr>
          <p:cNvPr id="5" name="Table Placeholder 4">
            <a:extLst>
              <a:ext uri="{FF2B5EF4-FFF2-40B4-BE49-F238E27FC236}">
                <a16:creationId xmlns:a16="http://schemas.microsoft.com/office/drawing/2014/main" id="{4DFA3A57-6F64-4F5B-A5A8-9007618EB054}"/>
              </a:ext>
            </a:extLst>
          </p:cNvPr>
          <p:cNvGraphicFramePr>
            <a:graphicFrameLocks noGrp="1"/>
          </p:cNvGraphicFramePr>
          <p:nvPr>
            <p:ph type="tbl" sz="quarter" idx="13"/>
            <p:extLst>
              <p:ext uri="{D42A27DB-BD31-4B8C-83A1-F6EECF244321}">
                <p14:modId xmlns:p14="http://schemas.microsoft.com/office/powerpoint/2010/main" val="184697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93916467"/>
                    </a:ext>
                  </a:extLst>
                </a:gridCol>
                <a:gridCol w="658368">
                  <a:extLst>
                    <a:ext uri="{9D8B030D-6E8A-4147-A177-3AD203B41FA5}">
                      <a16:colId xmlns:a16="http://schemas.microsoft.com/office/drawing/2014/main" val="1222229875"/>
                    </a:ext>
                  </a:extLst>
                </a:gridCol>
                <a:gridCol w="658368">
                  <a:extLst>
                    <a:ext uri="{9D8B030D-6E8A-4147-A177-3AD203B41FA5}">
                      <a16:colId xmlns:a16="http://schemas.microsoft.com/office/drawing/2014/main" val="2527588618"/>
                    </a:ext>
                  </a:extLst>
                </a:gridCol>
                <a:gridCol w="658368">
                  <a:extLst>
                    <a:ext uri="{9D8B030D-6E8A-4147-A177-3AD203B41FA5}">
                      <a16:colId xmlns:a16="http://schemas.microsoft.com/office/drawing/2014/main" val="168370824"/>
                    </a:ext>
                  </a:extLst>
                </a:gridCol>
                <a:gridCol w="658368">
                  <a:extLst>
                    <a:ext uri="{9D8B030D-6E8A-4147-A177-3AD203B41FA5}">
                      <a16:colId xmlns:a16="http://schemas.microsoft.com/office/drawing/2014/main" val="17199668"/>
                    </a:ext>
                  </a:extLst>
                </a:gridCol>
                <a:gridCol w="658368">
                  <a:extLst>
                    <a:ext uri="{9D8B030D-6E8A-4147-A177-3AD203B41FA5}">
                      <a16:colId xmlns:a16="http://schemas.microsoft.com/office/drawing/2014/main" val="2763048965"/>
                    </a:ext>
                  </a:extLst>
                </a:gridCol>
                <a:gridCol w="658368">
                  <a:extLst>
                    <a:ext uri="{9D8B030D-6E8A-4147-A177-3AD203B41FA5}">
                      <a16:colId xmlns:a16="http://schemas.microsoft.com/office/drawing/2014/main" val="1580268747"/>
                    </a:ext>
                  </a:extLst>
                </a:gridCol>
                <a:gridCol w="658368">
                  <a:extLst>
                    <a:ext uri="{9D8B030D-6E8A-4147-A177-3AD203B41FA5}">
                      <a16:colId xmlns:a16="http://schemas.microsoft.com/office/drawing/2014/main" val="3121267139"/>
                    </a:ext>
                  </a:extLst>
                </a:gridCol>
                <a:gridCol w="658368">
                  <a:extLst>
                    <a:ext uri="{9D8B030D-6E8A-4147-A177-3AD203B41FA5}">
                      <a16:colId xmlns:a16="http://schemas.microsoft.com/office/drawing/2014/main" val="3432328577"/>
                    </a:ext>
                  </a:extLst>
                </a:gridCol>
                <a:gridCol w="658368">
                  <a:extLst>
                    <a:ext uri="{9D8B030D-6E8A-4147-A177-3AD203B41FA5}">
                      <a16:colId xmlns:a16="http://schemas.microsoft.com/office/drawing/2014/main" val="200467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67233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- 2025-02-12 15:21:24</a:t>
                      </a:r>
                      <a:r>
                        <a:rPr kumimoji="0" lang="en-US" sz="1000" b="0" i="0" u="none" strike="noStrike" kern="1200" cap="none" spc="0" normalizeH="0" baseline="0" noProof="0">
                          <a:ln>
                            <a:noFill/>
                          </a:ln>
                          <a:solidFill>
                            <a:prstClr val="black"/>
                          </a:solidFill>
                          <a:effectLst/>
                          <a:uLnTx/>
                          <a:uFillTx/>
                          <a:latin typeface="Calibri"/>
                          <a:ea typeface="+mn-ea"/>
                          <a:cs typeface="+mn-cs"/>
                        </a:rPr>
                        <a:t>
 Being an active member of the International Union of Marine Insurers (IUMI) enables our team to stay at the forefront of Marine industry trends and best practices, helping shape the future of Marine insurance. Last year, our Marine team had the opportunity to travel to Berlin, Germany, to join over 750 attendees at the 150th Anniversary of the IUMI conference to discuss the global Marine market.
Interested in joining a team dedicated to excellence in the industry? Our Ocean Marine team is looking for a Technical Underwriting Specialist. Check out our opening and apply today: https://bit.ly/4eFSRPf
#ICM2025 #insurancecareersmonth #ICMchampion #ICM10years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7.9202586206897 %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34261925"/>
                  </a:ext>
                </a:extLst>
              </a:tr>
            </a:tbl>
          </a:graphicData>
        </a:graphic>
      </p:graphicFrame>
      <p:sp>
        <p:nvSpPr>
          <p:cNvPr id="4" name="Text Placeholder 3">
            <a:extLst>
              <a:ext uri="{FF2B5EF4-FFF2-40B4-BE49-F238E27FC236}">
                <a16:creationId xmlns:a16="http://schemas.microsoft.com/office/drawing/2014/main" id="{BE516E92-7796-4D2A-B53C-3796456D9ED3}"/>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5931356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F155B-5965-4308-B408-A4D118B50716}"/>
              </a:ext>
            </a:extLst>
          </p:cNvPr>
          <p:cNvSpPr>
            <a:spLocks noGrp="1"/>
          </p:cNvSpPr>
          <p:nvPr>
            <p:ph type="title"/>
          </p:nvPr>
        </p:nvSpPr>
        <p:spPr/>
        <p:txBody>
          <a:bodyPr/>
          <a:lstStyle/>
          <a:p>
            <a:r>
              <a:rPr lang="en-US"/>
              <a:t>LinkedIn Posts Table | Tokio Marine America - 3 of 4</a:t>
            </a:r>
          </a:p>
        </p:txBody>
      </p:sp>
      <p:graphicFrame>
        <p:nvGraphicFramePr>
          <p:cNvPr id="5" name="Table Placeholder 4">
            <a:extLst>
              <a:ext uri="{FF2B5EF4-FFF2-40B4-BE49-F238E27FC236}">
                <a16:creationId xmlns:a16="http://schemas.microsoft.com/office/drawing/2014/main" id="{09F7DFCA-99D1-4699-9F3D-7B30AF8A65E6}"/>
              </a:ext>
            </a:extLst>
          </p:cNvPr>
          <p:cNvGraphicFramePr>
            <a:graphicFrameLocks noGrp="1"/>
          </p:cNvGraphicFramePr>
          <p:nvPr>
            <p:ph type="tbl" sz="quarter" idx="13"/>
            <p:extLst>
              <p:ext uri="{D42A27DB-BD31-4B8C-83A1-F6EECF244321}">
                <p14:modId xmlns:p14="http://schemas.microsoft.com/office/powerpoint/2010/main" val="522199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8718388"/>
                    </a:ext>
                  </a:extLst>
                </a:gridCol>
                <a:gridCol w="658368">
                  <a:extLst>
                    <a:ext uri="{9D8B030D-6E8A-4147-A177-3AD203B41FA5}">
                      <a16:colId xmlns:a16="http://schemas.microsoft.com/office/drawing/2014/main" val="354670639"/>
                    </a:ext>
                  </a:extLst>
                </a:gridCol>
                <a:gridCol w="658368">
                  <a:extLst>
                    <a:ext uri="{9D8B030D-6E8A-4147-A177-3AD203B41FA5}">
                      <a16:colId xmlns:a16="http://schemas.microsoft.com/office/drawing/2014/main" val="3072443072"/>
                    </a:ext>
                  </a:extLst>
                </a:gridCol>
                <a:gridCol w="658368">
                  <a:extLst>
                    <a:ext uri="{9D8B030D-6E8A-4147-A177-3AD203B41FA5}">
                      <a16:colId xmlns:a16="http://schemas.microsoft.com/office/drawing/2014/main" val="2249566499"/>
                    </a:ext>
                  </a:extLst>
                </a:gridCol>
                <a:gridCol w="658368">
                  <a:extLst>
                    <a:ext uri="{9D8B030D-6E8A-4147-A177-3AD203B41FA5}">
                      <a16:colId xmlns:a16="http://schemas.microsoft.com/office/drawing/2014/main" val="926220839"/>
                    </a:ext>
                  </a:extLst>
                </a:gridCol>
                <a:gridCol w="658368">
                  <a:extLst>
                    <a:ext uri="{9D8B030D-6E8A-4147-A177-3AD203B41FA5}">
                      <a16:colId xmlns:a16="http://schemas.microsoft.com/office/drawing/2014/main" val="1271129378"/>
                    </a:ext>
                  </a:extLst>
                </a:gridCol>
                <a:gridCol w="658368">
                  <a:extLst>
                    <a:ext uri="{9D8B030D-6E8A-4147-A177-3AD203B41FA5}">
                      <a16:colId xmlns:a16="http://schemas.microsoft.com/office/drawing/2014/main" val="693261251"/>
                    </a:ext>
                  </a:extLst>
                </a:gridCol>
                <a:gridCol w="658368">
                  <a:extLst>
                    <a:ext uri="{9D8B030D-6E8A-4147-A177-3AD203B41FA5}">
                      <a16:colId xmlns:a16="http://schemas.microsoft.com/office/drawing/2014/main" val="388549155"/>
                    </a:ext>
                  </a:extLst>
                </a:gridCol>
                <a:gridCol w="658368">
                  <a:extLst>
                    <a:ext uri="{9D8B030D-6E8A-4147-A177-3AD203B41FA5}">
                      <a16:colId xmlns:a16="http://schemas.microsoft.com/office/drawing/2014/main" val="3470535431"/>
                    </a:ext>
                  </a:extLst>
                </a:gridCol>
                <a:gridCol w="658368">
                  <a:extLst>
                    <a:ext uri="{9D8B030D-6E8A-4147-A177-3AD203B41FA5}">
                      <a16:colId xmlns:a16="http://schemas.microsoft.com/office/drawing/2014/main" val="1992663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7113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- 2025-02-24 18:06:16</a:t>
                      </a:r>
                      <a:r>
                        <a:rPr kumimoji="0" lang="en-US" sz="1000" b="0" i="0" u="none" strike="noStrike" kern="1200" cap="none" spc="0" normalizeH="0" baseline="0" noProof="0">
                          <a:ln>
                            <a:noFill/>
                          </a:ln>
                          <a:solidFill>
                            <a:prstClr val="black"/>
                          </a:solidFill>
                          <a:effectLst/>
                          <a:uLnTx/>
                          <a:uFillTx/>
                          <a:latin typeface="Calibri"/>
                          <a:ea typeface="+mn-ea"/>
                          <a:cs typeface="+mn-cs"/>
                        </a:rPr>
                        <a:t>
 Did you know our company’s history dates back to the same year Thomas Edison’s first successful light bulb illuminated the world? 💡 Just as electric light sparked a new era of innovation, Tokio Marine contributed to Japan’s modernization as the country’s first non-life insurance company in 1879.
Over the decades, the company began growing its insurance products, acquiring businesses, and expanding its operations outside Japan, including establishing a branch in the U.S. in 1911 that became Tokio Marine America.
We are proud to be a member of Japan’s oldest and one of the largest global insurance groups. We are committed to long-term success and providing ANSHIN—safety, security, and peace of mind—to our customers, business partners, and society.
#ICM2025 #insurancecareersmonth #ICMchampion #ICM10years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12.402636309167 %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1021</a:t>
                      </a:r>
                    </a:p>
                  </a:txBody>
                  <a:tcPr/>
                </a:tc>
                <a:extLst>
                  <a:ext uri="{0D108BD9-81ED-4DB2-BD59-A6C34878D82A}">
                    <a16:rowId xmlns:a16="http://schemas.microsoft.com/office/drawing/2014/main" val="2759218719"/>
                  </a:ext>
                </a:extLst>
              </a:tr>
            </a:tbl>
          </a:graphicData>
        </a:graphic>
      </p:graphicFrame>
      <p:sp>
        <p:nvSpPr>
          <p:cNvPr id="4" name="Text Placeholder 3">
            <a:extLst>
              <a:ext uri="{FF2B5EF4-FFF2-40B4-BE49-F238E27FC236}">
                <a16:creationId xmlns:a16="http://schemas.microsoft.com/office/drawing/2014/main" id="{FBC8E9D8-8B35-473C-8587-7CE2D7D5D762}"/>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6695330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4268F-504C-4587-B18B-2C1E21D4C99F}"/>
              </a:ext>
            </a:extLst>
          </p:cNvPr>
          <p:cNvSpPr>
            <a:spLocks noGrp="1"/>
          </p:cNvSpPr>
          <p:nvPr>
            <p:ph type="title"/>
          </p:nvPr>
        </p:nvSpPr>
        <p:spPr/>
        <p:txBody>
          <a:bodyPr/>
          <a:lstStyle/>
          <a:p>
            <a:r>
              <a:rPr lang="en-US"/>
              <a:t>LinkedIn Posts Table | Tokio Marine America - 4 of 4</a:t>
            </a:r>
          </a:p>
        </p:txBody>
      </p:sp>
      <p:graphicFrame>
        <p:nvGraphicFramePr>
          <p:cNvPr id="5" name="Table Placeholder 4">
            <a:extLst>
              <a:ext uri="{FF2B5EF4-FFF2-40B4-BE49-F238E27FC236}">
                <a16:creationId xmlns:a16="http://schemas.microsoft.com/office/drawing/2014/main" id="{DA9B7AED-D064-4295-9658-A5896438BB37}"/>
              </a:ext>
            </a:extLst>
          </p:cNvPr>
          <p:cNvGraphicFramePr>
            <a:graphicFrameLocks noGrp="1"/>
          </p:cNvGraphicFramePr>
          <p:nvPr>
            <p:ph type="tbl" sz="quarter" idx="13"/>
            <p:extLst>
              <p:ext uri="{D42A27DB-BD31-4B8C-83A1-F6EECF244321}">
                <p14:modId xmlns:p14="http://schemas.microsoft.com/office/powerpoint/2010/main" val="2355329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68488128"/>
                    </a:ext>
                  </a:extLst>
                </a:gridCol>
                <a:gridCol w="658368">
                  <a:extLst>
                    <a:ext uri="{9D8B030D-6E8A-4147-A177-3AD203B41FA5}">
                      <a16:colId xmlns:a16="http://schemas.microsoft.com/office/drawing/2014/main" val="1408442774"/>
                    </a:ext>
                  </a:extLst>
                </a:gridCol>
                <a:gridCol w="658368">
                  <a:extLst>
                    <a:ext uri="{9D8B030D-6E8A-4147-A177-3AD203B41FA5}">
                      <a16:colId xmlns:a16="http://schemas.microsoft.com/office/drawing/2014/main" val="3850185502"/>
                    </a:ext>
                  </a:extLst>
                </a:gridCol>
                <a:gridCol w="658368">
                  <a:extLst>
                    <a:ext uri="{9D8B030D-6E8A-4147-A177-3AD203B41FA5}">
                      <a16:colId xmlns:a16="http://schemas.microsoft.com/office/drawing/2014/main" val="3281471462"/>
                    </a:ext>
                  </a:extLst>
                </a:gridCol>
                <a:gridCol w="658368">
                  <a:extLst>
                    <a:ext uri="{9D8B030D-6E8A-4147-A177-3AD203B41FA5}">
                      <a16:colId xmlns:a16="http://schemas.microsoft.com/office/drawing/2014/main" val="1289307922"/>
                    </a:ext>
                  </a:extLst>
                </a:gridCol>
                <a:gridCol w="658368">
                  <a:extLst>
                    <a:ext uri="{9D8B030D-6E8A-4147-A177-3AD203B41FA5}">
                      <a16:colId xmlns:a16="http://schemas.microsoft.com/office/drawing/2014/main" val="4104208866"/>
                    </a:ext>
                  </a:extLst>
                </a:gridCol>
                <a:gridCol w="658368">
                  <a:extLst>
                    <a:ext uri="{9D8B030D-6E8A-4147-A177-3AD203B41FA5}">
                      <a16:colId xmlns:a16="http://schemas.microsoft.com/office/drawing/2014/main" val="2519190238"/>
                    </a:ext>
                  </a:extLst>
                </a:gridCol>
                <a:gridCol w="658368">
                  <a:extLst>
                    <a:ext uri="{9D8B030D-6E8A-4147-A177-3AD203B41FA5}">
                      <a16:colId xmlns:a16="http://schemas.microsoft.com/office/drawing/2014/main" val="3990546310"/>
                    </a:ext>
                  </a:extLst>
                </a:gridCol>
                <a:gridCol w="658368">
                  <a:extLst>
                    <a:ext uri="{9D8B030D-6E8A-4147-A177-3AD203B41FA5}">
                      <a16:colId xmlns:a16="http://schemas.microsoft.com/office/drawing/2014/main" val="1625373200"/>
                    </a:ext>
                  </a:extLst>
                </a:gridCol>
                <a:gridCol w="658368">
                  <a:extLst>
                    <a:ext uri="{9D8B030D-6E8A-4147-A177-3AD203B41FA5}">
                      <a16:colId xmlns:a16="http://schemas.microsoft.com/office/drawing/2014/main" val="2486047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72597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- 2025-02-03 15:37:55</a:t>
                      </a:r>
                      <a:r>
                        <a:rPr kumimoji="0" lang="en-US" sz="1000" b="0" i="0" u="none" strike="noStrike" kern="1200" cap="none" spc="0" normalizeH="0" baseline="0" noProof="0">
                          <a:ln>
                            <a:noFill/>
                          </a:ln>
                          <a:solidFill>
                            <a:prstClr val="black"/>
                          </a:solidFill>
                          <a:effectLst/>
                          <a:uLnTx/>
                          <a:uFillTx/>
                          <a:latin typeface="Calibri"/>
                          <a:ea typeface="+mn-ea"/>
                          <a:cs typeface="+mn-cs"/>
                        </a:rPr>
                        <a:t>
 We’re thrilled to welcome aboard our newest hire, Alex! She joined our Global Business Unit in Jersey City, NJ, as a Business Analyst. Alex is a familiar face at TMA - she was a part of our 2024 summer internship program, and we're excited that she’s back with us!
 Alex is passionate about soccer and has played in five different countries. When she’s not playing on the field, she enjoys watching the game. Alex also has a turtle named Johnson and volunteers her time to support the American Heart Association.
 We look forward to her fresh perspective and the impact she’ll make at TMA as we continue to pursue success and 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10.3995621237 %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5981199"/>
                  </a:ext>
                </a:extLst>
              </a:tr>
            </a:tbl>
          </a:graphicData>
        </a:graphic>
      </p:graphicFrame>
      <p:sp>
        <p:nvSpPr>
          <p:cNvPr id="4" name="Text Placeholder 3">
            <a:extLst>
              <a:ext uri="{FF2B5EF4-FFF2-40B4-BE49-F238E27FC236}">
                <a16:creationId xmlns:a16="http://schemas.microsoft.com/office/drawing/2014/main" id="{CA37993F-1FED-4FF5-BCBE-A599AC9C5FA6}"/>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9843176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223B5-1F1B-4310-9686-4AB3B4071666}"/>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1F7CE868-B3DB-49BA-BFF9-0A660C2EE7E2}"/>
              </a:ext>
            </a:extLst>
          </p:cNvPr>
          <p:cNvGraphicFramePr>
            <a:graphicFrameLocks noGrp="1"/>
          </p:cNvGraphicFramePr>
          <p:nvPr>
            <p:ph type="tbl" sz="quarter" idx="13"/>
            <p:extLst>
              <p:ext uri="{D42A27DB-BD31-4B8C-83A1-F6EECF244321}">
                <p14:modId xmlns:p14="http://schemas.microsoft.com/office/powerpoint/2010/main" val="877310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911773353"/>
                    </a:ext>
                  </a:extLst>
                </a:gridCol>
                <a:gridCol w="576072">
                  <a:extLst>
                    <a:ext uri="{9D8B030D-6E8A-4147-A177-3AD203B41FA5}">
                      <a16:colId xmlns:a16="http://schemas.microsoft.com/office/drawing/2014/main" val="804336356"/>
                    </a:ext>
                  </a:extLst>
                </a:gridCol>
                <a:gridCol w="576072">
                  <a:extLst>
                    <a:ext uri="{9D8B030D-6E8A-4147-A177-3AD203B41FA5}">
                      <a16:colId xmlns:a16="http://schemas.microsoft.com/office/drawing/2014/main" val="146611867"/>
                    </a:ext>
                  </a:extLst>
                </a:gridCol>
                <a:gridCol w="576072">
                  <a:extLst>
                    <a:ext uri="{9D8B030D-6E8A-4147-A177-3AD203B41FA5}">
                      <a16:colId xmlns:a16="http://schemas.microsoft.com/office/drawing/2014/main" val="622679634"/>
                    </a:ext>
                  </a:extLst>
                </a:gridCol>
                <a:gridCol w="576072">
                  <a:extLst>
                    <a:ext uri="{9D8B030D-6E8A-4147-A177-3AD203B41FA5}">
                      <a16:colId xmlns:a16="http://schemas.microsoft.com/office/drawing/2014/main" val="516608626"/>
                    </a:ext>
                  </a:extLst>
                </a:gridCol>
                <a:gridCol w="576072">
                  <a:extLst>
                    <a:ext uri="{9D8B030D-6E8A-4147-A177-3AD203B41FA5}">
                      <a16:colId xmlns:a16="http://schemas.microsoft.com/office/drawing/2014/main" val="3482507330"/>
                    </a:ext>
                  </a:extLst>
                </a:gridCol>
                <a:gridCol w="576072">
                  <a:extLst>
                    <a:ext uri="{9D8B030D-6E8A-4147-A177-3AD203B41FA5}">
                      <a16:colId xmlns:a16="http://schemas.microsoft.com/office/drawing/2014/main" val="3905702737"/>
                    </a:ext>
                  </a:extLst>
                </a:gridCol>
                <a:gridCol w="576072">
                  <a:extLst>
                    <a:ext uri="{9D8B030D-6E8A-4147-A177-3AD203B41FA5}">
                      <a16:colId xmlns:a16="http://schemas.microsoft.com/office/drawing/2014/main" val="1017334494"/>
                    </a:ext>
                  </a:extLst>
                </a:gridCol>
                <a:gridCol w="576072">
                  <a:extLst>
                    <a:ext uri="{9D8B030D-6E8A-4147-A177-3AD203B41FA5}">
                      <a16:colId xmlns:a16="http://schemas.microsoft.com/office/drawing/2014/main" val="1846592706"/>
                    </a:ext>
                  </a:extLst>
                </a:gridCol>
                <a:gridCol w="576072">
                  <a:extLst>
                    <a:ext uri="{9D8B030D-6E8A-4147-A177-3AD203B41FA5}">
                      <a16:colId xmlns:a16="http://schemas.microsoft.com/office/drawing/2014/main" val="3003715496"/>
                    </a:ext>
                  </a:extLst>
                </a:gridCol>
                <a:gridCol w="576072">
                  <a:extLst>
                    <a:ext uri="{9D8B030D-6E8A-4147-A177-3AD203B41FA5}">
                      <a16:colId xmlns:a16="http://schemas.microsoft.com/office/drawing/2014/main" val="421424801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902515664"/>
                  </a:ext>
                </a:extLst>
              </a:tr>
              <a:tr h="370840">
                <a:tc>
                  <a:txBody>
                    <a:bodyPr/>
                    <a:lstStyle/>
                    <a:p>
                      <a:r>
                        <a:rPr lang="en-US" sz="1000"/>
                        <a:t>tmamerica</a:t>
                      </a:r>
                    </a:p>
                  </a:txBody>
                  <a:tcPr/>
                </a:tc>
                <a:tc>
                  <a:txBody>
                    <a:bodyPr/>
                    <a:lstStyle/>
                    <a:p>
                      <a:r>
                        <a:rPr lang="en-US" sz="1000"/>
                        <a:t>595</a:t>
                      </a:r>
                    </a:p>
                  </a:txBody>
                  <a:tcPr/>
                </a:tc>
                <a:tc>
                  <a:txBody>
                    <a:bodyPr/>
                    <a:lstStyle/>
                    <a:p>
                      <a:r>
                        <a:rPr lang="en-US" sz="1000"/>
                        <a:t>4</a:t>
                      </a:r>
                    </a:p>
                  </a:txBody>
                  <a:tcPr/>
                </a:tc>
                <a:tc>
                  <a:txBody>
                    <a:bodyPr/>
                    <a:lstStyle/>
                    <a:p>
                      <a:r>
                        <a:rPr lang="en-US" sz="1000"/>
                        <a:t>4</a:t>
                      </a:r>
                    </a:p>
                  </a:txBody>
                  <a:tcPr/>
                </a:tc>
                <a:tc>
                  <a:txBody>
                    <a:bodyPr/>
                    <a:lstStyle/>
                    <a:p>
                      <a:r>
                        <a:rPr lang="en-US" sz="1000"/>
                        <a:t>5</a:t>
                      </a:r>
                    </a:p>
                  </a:txBody>
                  <a:tcPr/>
                </a:tc>
                <a:tc>
                  <a:txBody>
                    <a:bodyPr/>
                    <a:lstStyle/>
                    <a:p>
                      <a:r>
                        <a:rPr lang="en-US" sz="1000"/>
                        <a:t>0</a:t>
                      </a:r>
                    </a:p>
                  </a:txBody>
                  <a:tcPr/>
                </a:tc>
                <a:tc>
                  <a:txBody>
                    <a:bodyPr/>
                    <a:lstStyle/>
                    <a:p>
                      <a:r>
                        <a:rPr lang="en-US" sz="1000"/>
                        <a:t>3</a:t>
                      </a:r>
                    </a:p>
                  </a:txBody>
                  <a:tcPr/>
                </a:tc>
                <a:tc>
                  <a:txBody>
                    <a:bodyPr/>
                    <a:lstStyle/>
                    <a:p>
                      <a:r>
                        <a:rPr lang="en-US" sz="1000"/>
                        <a:t>12</a:t>
                      </a:r>
                    </a:p>
                  </a:txBody>
                  <a:tcPr/>
                </a:tc>
                <a:tc>
                  <a:txBody>
                    <a:bodyPr/>
                    <a:lstStyle/>
                    <a:p>
                      <a:r>
                        <a:rPr lang="en-US" sz="1000"/>
                        <a:t>70</a:t>
                      </a:r>
                    </a:p>
                  </a:txBody>
                  <a:tcPr/>
                </a:tc>
                <a:tc>
                  <a:txBody>
                    <a:bodyPr/>
                    <a:lstStyle/>
                    <a:p>
                      <a:r>
                        <a:rPr lang="en-US" sz="1000"/>
                        <a:t>1</a:t>
                      </a:r>
                    </a:p>
                  </a:txBody>
                  <a:tcPr/>
                </a:tc>
                <a:tc>
                  <a:txBody>
                    <a:bodyPr/>
                    <a:lstStyle/>
                    <a:p>
                      <a:r>
                        <a:rPr lang="en-US" sz="1000"/>
                        <a:t>0.9978 %</a:t>
                      </a:r>
                    </a:p>
                  </a:txBody>
                  <a:tcPr/>
                </a:tc>
                <a:extLst>
                  <a:ext uri="{0D108BD9-81ED-4DB2-BD59-A6C34878D82A}">
                    <a16:rowId xmlns:a16="http://schemas.microsoft.com/office/drawing/2014/main" val="2584774389"/>
                  </a:ext>
                </a:extLst>
              </a:tr>
            </a:tbl>
          </a:graphicData>
        </a:graphic>
      </p:graphicFrame>
      <p:sp>
        <p:nvSpPr>
          <p:cNvPr id="4" name="Text Placeholder 3">
            <a:extLst>
              <a:ext uri="{FF2B5EF4-FFF2-40B4-BE49-F238E27FC236}">
                <a16:creationId xmlns:a16="http://schemas.microsoft.com/office/drawing/2014/main" id="{2C5D222D-6402-4947-829D-82DB27C03997}"/>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7712570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06E53-9CD4-487E-B7A2-0245203B553B}"/>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4F1B1AD9-1092-4727-BB8F-15AF8A009924}"/>
              </a:ext>
            </a:extLst>
          </p:cNvPr>
          <p:cNvGraphicFramePr>
            <a:graphicFrameLocks noGrp="1"/>
          </p:cNvGraphicFramePr>
          <p:nvPr>
            <p:ph type="chart" sz="quarter" idx="13"/>
            <p:extLst>
              <p:ext uri="{D42A27DB-BD31-4B8C-83A1-F6EECF244321}">
                <p14:modId xmlns:p14="http://schemas.microsoft.com/office/powerpoint/2010/main" val="2445523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182105-B80A-48A7-8327-3F8ACE22177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85AB9D9-2416-4737-9D35-964614FD76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33501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925D0-F092-4B6B-AD85-413898FA0CC0}"/>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DA9FFABD-9016-4AD1-B42C-964A689E579F}"/>
              </a:ext>
            </a:extLst>
          </p:cNvPr>
          <p:cNvGraphicFramePr>
            <a:graphicFrameLocks noGrp="1"/>
          </p:cNvGraphicFramePr>
          <p:nvPr>
            <p:ph type="chart" sz="quarter" idx="13"/>
            <p:extLst>
              <p:ext uri="{D42A27DB-BD31-4B8C-83A1-F6EECF244321}">
                <p14:modId xmlns:p14="http://schemas.microsoft.com/office/powerpoint/2010/main" val="743641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CB162E-5262-4597-AF68-3681DDFB825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88DC24B-1A40-42C2-A27E-CEDE158094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74657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E4B61-83BE-42E8-8CD6-A195A77F60C3}"/>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A302608B-0E81-422E-B8CE-81E7E6124490}"/>
              </a:ext>
            </a:extLst>
          </p:cNvPr>
          <p:cNvGraphicFramePr>
            <a:graphicFrameLocks noGrp="1"/>
          </p:cNvGraphicFramePr>
          <p:nvPr>
            <p:ph type="chart" sz="quarter" idx="13"/>
            <p:extLst>
              <p:ext uri="{D42A27DB-BD31-4B8C-83A1-F6EECF244321}">
                <p14:modId xmlns:p14="http://schemas.microsoft.com/office/powerpoint/2010/main" val="41833550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417A6D-2185-4AFB-A8FB-5269EF12BE9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2A198BE-D329-4F0E-BB71-6D54B4C347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55022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F4045-22FF-4A05-9AAA-A1E24CE8AD43}"/>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66D15663-9682-4E96-A227-6B53D55E2354}"/>
              </a:ext>
            </a:extLst>
          </p:cNvPr>
          <p:cNvGraphicFramePr>
            <a:graphicFrameLocks noGrp="1"/>
          </p:cNvGraphicFramePr>
          <p:nvPr>
            <p:ph type="chart" sz="quarter" idx="13"/>
            <p:extLst>
              <p:ext uri="{D42A27DB-BD31-4B8C-83A1-F6EECF244321}">
                <p14:modId xmlns:p14="http://schemas.microsoft.com/office/powerpoint/2010/main" val="2055977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C8A9FA-9C6E-4CBE-BF3E-6BF36387225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DE176A5-85B6-42DE-A291-549D8A2638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36500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4B06F-C0D7-4D14-8E4D-401985515B49}"/>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32CBDBD0-DB24-43AE-AB64-A080D85FB7E0}"/>
              </a:ext>
            </a:extLst>
          </p:cNvPr>
          <p:cNvGraphicFramePr>
            <a:graphicFrameLocks noGrp="1"/>
          </p:cNvGraphicFramePr>
          <p:nvPr>
            <p:ph type="tbl" sz="quarter" idx="13"/>
            <p:extLst>
              <p:ext uri="{D42A27DB-BD31-4B8C-83A1-F6EECF244321}">
                <p14:modId xmlns:p14="http://schemas.microsoft.com/office/powerpoint/2010/main" val="3925950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024795581"/>
                    </a:ext>
                  </a:extLst>
                </a:gridCol>
                <a:gridCol w="1975104">
                  <a:extLst>
                    <a:ext uri="{9D8B030D-6E8A-4147-A177-3AD203B41FA5}">
                      <a16:colId xmlns:a16="http://schemas.microsoft.com/office/drawing/2014/main" val="1356418619"/>
                    </a:ext>
                  </a:extLst>
                </a:gridCol>
                <a:gridCol w="905256">
                  <a:extLst>
                    <a:ext uri="{9D8B030D-6E8A-4147-A177-3AD203B41FA5}">
                      <a16:colId xmlns:a16="http://schemas.microsoft.com/office/drawing/2014/main" val="3045403043"/>
                    </a:ext>
                  </a:extLst>
                </a:gridCol>
                <a:gridCol w="905256">
                  <a:extLst>
                    <a:ext uri="{9D8B030D-6E8A-4147-A177-3AD203B41FA5}">
                      <a16:colId xmlns:a16="http://schemas.microsoft.com/office/drawing/2014/main" val="2469708475"/>
                    </a:ext>
                  </a:extLst>
                </a:gridCol>
                <a:gridCol w="905256">
                  <a:extLst>
                    <a:ext uri="{9D8B030D-6E8A-4147-A177-3AD203B41FA5}">
                      <a16:colId xmlns:a16="http://schemas.microsoft.com/office/drawing/2014/main" val="1815515083"/>
                    </a:ext>
                  </a:extLst>
                </a:gridCol>
                <a:gridCol w="905256">
                  <a:extLst>
                    <a:ext uri="{9D8B030D-6E8A-4147-A177-3AD203B41FA5}">
                      <a16:colId xmlns:a16="http://schemas.microsoft.com/office/drawing/2014/main" val="3248431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06633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- 2025-02-24 18:06:46</a:t>
                      </a:r>
                      <a:r>
                        <a:rPr kumimoji="0" lang="en-US" sz="1000" b="0" i="0" u="none" strike="noStrike" kern="1200" cap="none" spc="0" normalizeH="0" baseline="0" noProof="0">
                          <a:ln>
                            <a:noFill/>
                          </a:ln>
                          <a:solidFill>
                            <a:prstClr val="black"/>
                          </a:solidFill>
                          <a:effectLst/>
                          <a:uLnTx/>
                          <a:uFillTx/>
                          <a:latin typeface="Calibri"/>
                          <a:ea typeface="+mn-ea"/>
                          <a:cs typeface="+mn-cs"/>
                        </a:rPr>
                        <a:t>
 Did you know our company’s history dates back to the same year Thomas Edison’s first successful light bulb illuminated the world? 💡 Just as electric light sparked a new era of innovation, Tokio Marine contributed to Japan’s modernization as the country’s first non-life insurance company in 1879.
Over the decades, the company began growing its insurance products, acquiring businesses, and expanding its operations outside Japan, including establishing a branch in the U.S. in 1911 that became Tokio Marine America.
We are proud to be a member of Japan’s oldest and one of the largest global insurance groups. We are committed to long-term success and providing ANSHIN—safety, security, and peace of mind—to our customers, business partners, and society.
#ICM2025 #insurancecareersmonth #ICMchampion #ICM10years #insurancecareers #hiring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https://quintly-eu-image-storage.s3.amazonaws.com/a8463497d6ac59d9f9b31e3831c67b7f/f0c4e64cf4f257cf0b7c7539758bfdd4.jpg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065497440"/>
                  </a:ext>
                </a:extLst>
              </a:tr>
            </a:tbl>
          </a:graphicData>
        </a:graphic>
      </p:graphicFrame>
      <p:sp>
        <p:nvSpPr>
          <p:cNvPr id="4" name="Text Placeholder 3">
            <a:extLst>
              <a:ext uri="{FF2B5EF4-FFF2-40B4-BE49-F238E27FC236}">
                <a16:creationId xmlns:a16="http://schemas.microsoft.com/office/drawing/2014/main" id="{9C9B64D1-4CC5-4F87-AD46-A2B37BD54BE5}"/>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0059297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68A48-3170-4128-82DB-ABF394EB3512}"/>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2F080301-D88D-444F-81F4-836C243411D5}"/>
              </a:ext>
            </a:extLst>
          </p:cNvPr>
          <p:cNvGraphicFramePr>
            <a:graphicFrameLocks noGrp="1"/>
          </p:cNvGraphicFramePr>
          <p:nvPr>
            <p:ph type="tbl" sz="quarter" idx="13"/>
            <p:extLst>
              <p:ext uri="{D42A27DB-BD31-4B8C-83A1-F6EECF244321}">
                <p14:modId xmlns:p14="http://schemas.microsoft.com/office/powerpoint/2010/main" val="2239519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709252259"/>
                    </a:ext>
                  </a:extLst>
                </a:gridCol>
                <a:gridCol w="1975104">
                  <a:extLst>
                    <a:ext uri="{9D8B030D-6E8A-4147-A177-3AD203B41FA5}">
                      <a16:colId xmlns:a16="http://schemas.microsoft.com/office/drawing/2014/main" val="2085203613"/>
                    </a:ext>
                  </a:extLst>
                </a:gridCol>
                <a:gridCol w="905256">
                  <a:extLst>
                    <a:ext uri="{9D8B030D-6E8A-4147-A177-3AD203B41FA5}">
                      <a16:colId xmlns:a16="http://schemas.microsoft.com/office/drawing/2014/main" val="1336551742"/>
                    </a:ext>
                  </a:extLst>
                </a:gridCol>
                <a:gridCol w="905256">
                  <a:extLst>
                    <a:ext uri="{9D8B030D-6E8A-4147-A177-3AD203B41FA5}">
                      <a16:colId xmlns:a16="http://schemas.microsoft.com/office/drawing/2014/main" val="3336820210"/>
                    </a:ext>
                  </a:extLst>
                </a:gridCol>
                <a:gridCol w="905256">
                  <a:extLst>
                    <a:ext uri="{9D8B030D-6E8A-4147-A177-3AD203B41FA5}">
                      <a16:colId xmlns:a16="http://schemas.microsoft.com/office/drawing/2014/main" val="695087644"/>
                    </a:ext>
                  </a:extLst>
                </a:gridCol>
                <a:gridCol w="905256">
                  <a:extLst>
                    <a:ext uri="{9D8B030D-6E8A-4147-A177-3AD203B41FA5}">
                      <a16:colId xmlns:a16="http://schemas.microsoft.com/office/drawing/2014/main" val="3729729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25126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- 2025-02-12 16:02:52</a:t>
                      </a:r>
                      <a:r>
                        <a:rPr kumimoji="0" lang="en-US" sz="1000" b="0" i="0" u="none" strike="noStrike" kern="1200" cap="none" spc="0" normalizeH="0" baseline="0" noProof="0">
                          <a:ln>
                            <a:noFill/>
                          </a:ln>
                          <a:solidFill>
                            <a:prstClr val="black"/>
                          </a:solidFill>
                          <a:effectLst/>
                          <a:uLnTx/>
                          <a:uFillTx/>
                          <a:latin typeface="Calibri"/>
                          <a:ea typeface="+mn-ea"/>
                          <a:cs typeface="+mn-cs"/>
                        </a:rPr>
                        <a:t>
 Being an active member of the International Union of Marine Insurers (IUMI) enables our team to stay at the forefront of Marine industry trends and best practices, helping shape the future of Marine insurance. Last year, our Marine team had the opportunity to travel to Berlin, Germany to join over 750 attendees at the 150th Anniversary of the IUMI conference to discuss the global Marine market.
Interested in joining a team dedicated to excellence in the industry? Our Ocean Marine team is looking for a Technical Underwriting Specialist. Check out our opening and apply today: https://bit.ly/3zznTcI
#ICM2025 #insurancecareersmonth #ICMchampion #ICM10years #insurancecareers #hiring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https://quintly-eu-image-storage.s3.amazonaws.com/a8463497d6ac59d9f9b31e3831c67b7f/92b3fa58213d838d019ac9ebc315ecc8.jpg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438980087"/>
                  </a:ext>
                </a:extLst>
              </a:tr>
            </a:tbl>
          </a:graphicData>
        </a:graphic>
      </p:graphicFrame>
      <p:sp>
        <p:nvSpPr>
          <p:cNvPr id="4" name="Text Placeholder 3">
            <a:extLst>
              <a:ext uri="{FF2B5EF4-FFF2-40B4-BE49-F238E27FC236}">
                <a16:creationId xmlns:a16="http://schemas.microsoft.com/office/drawing/2014/main" id="{7319A699-7334-4327-B794-08D302D10C4B}"/>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9201569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F035F-F445-4A13-8A8D-6E8F202132C8}"/>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592A1289-0084-424F-BC70-993785075510}"/>
              </a:ext>
            </a:extLst>
          </p:cNvPr>
          <p:cNvGraphicFramePr>
            <a:graphicFrameLocks noGrp="1"/>
          </p:cNvGraphicFramePr>
          <p:nvPr>
            <p:ph type="tbl" sz="quarter" idx="13"/>
            <p:extLst>
              <p:ext uri="{D42A27DB-BD31-4B8C-83A1-F6EECF244321}">
                <p14:modId xmlns:p14="http://schemas.microsoft.com/office/powerpoint/2010/main" val="1236746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85008727"/>
                    </a:ext>
                  </a:extLst>
                </a:gridCol>
                <a:gridCol w="1975104">
                  <a:extLst>
                    <a:ext uri="{9D8B030D-6E8A-4147-A177-3AD203B41FA5}">
                      <a16:colId xmlns:a16="http://schemas.microsoft.com/office/drawing/2014/main" val="4107366567"/>
                    </a:ext>
                  </a:extLst>
                </a:gridCol>
                <a:gridCol w="905256">
                  <a:extLst>
                    <a:ext uri="{9D8B030D-6E8A-4147-A177-3AD203B41FA5}">
                      <a16:colId xmlns:a16="http://schemas.microsoft.com/office/drawing/2014/main" val="493079678"/>
                    </a:ext>
                  </a:extLst>
                </a:gridCol>
                <a:gridCol w="905256">
                  <a:extLst>
                    <a:ext uri="{9D8B030D-6E8A-4147-A177-3AD203B41FA5}">
                      <a16:colId xmlns:a16="http://schemas.microsoft.com/office/drawing/2014/main" val="874944945"/>
                    </a:ext>
                  </a:extLst>
                </a:gridCol>
                <a:gridCol w="905256">
                  <a:extLst>
                    <a:ext uri="{9D8B030D-6E8A-4147-A177-3AD203B41FA5}">
                      <a16:colId xmlns:a16="http://schemas.microsoft.com/office/drawing/2014/main" val="3750296969"/>
                    </a:ext>
                  </a:extLst>
                </a:gridCol>
                <a:gridCol w="905256">
                  <a:extLst>
                    <a:ext uri="{9D8B030D-6E8A-4147-A177-3AD203B41FA5}">
                      <a16:colId xmlns:a16="http://schemas.microsoft.com/office/drawing/2014/main" val="1890724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69264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- 2025-02-28 13:30:51</a:t>
                      </a:r>
                      <a:r>
                        <a:rPr kumimoji="0" lang="en-US" sz="1000" b="0" i="0" u="none" strike="noStrike" kern="1200" cap="none" spc="0" normalizeH="0" baseline="0" noProof="0">
                          <a:ln>
                            <a:noFill/>
                          </a:ln>
                          <a:solidFill>
                            <a:prstClr val="black"/>
                          </a:solidFill>
                          <a:effectLst/>
                          <a:uLnTx/>
                          <a:uFillTx/>
                          <a:latin typeface="Calibri"/>
                          <a:ea typeface="+mn-ea"/>
                          <a:cs typeface="+mn-cs"/>
                        </a:rPr>
                        <a:t>
 Opportunities for professional growth are endless at TMA! Our new employee, Arizbeth, has showcased some of the many training and development opportunities available to our employees.
With a supportive leadership team that prioritizes continued learning, employees like Arizbeth feel empowered to advance their careers in insurance. We're proud to drive innovation and success at TMA through professional training and development.
Check out our open roles and take the next step in your insurance career today! https://bit.ly/TMA_Careers
#ICM2025 #insurancecareersmonth #ICMchampion #ICM10years #hiring #insurancecareers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https://quintly-eu-image-storage.s3.amazonaws.com/a8463497d6ac59d9f9b31e3831c67b7f/07a502d08e62b4b8b190acec9cb4b052.jpg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062792065"/>
                  </a:ext>
                </a:extLst>
              </a:tr>
            </a:tbl>
          </a:graphicData>
        </a:graphic>
      </p:graphicFrame>
      <p:sp>
        <p:nvSpPr>
          <p:cNvPr id="4" name="Text Placeholder 3">
            <a:extLst>
              <a:ext uri="{FF2B5EF4-FFF2-40B4-BE49-F238E27FC236}">
                <a16:creationId xmlns:a16="http://schemas.microsoft.com/office/drawing/2014/main" id="{C1C7BEFD-8EFC-4128-8FA2-96A91F988B51}"/>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116971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2389</Words>
  <Application>Microsoft Office PowerPoint</Application>
  <PresentationFormat>On-screen Show (4:3)</PresentationFormat>
  <Paragraphs>414</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4</vt:lpstr>
      <vt:lpstr>LinkedIn Posts Table | Tokio Marine America - 2 of 4</vt:lpstr>
      <vt:lpstr>LinkedIn Posts Table | Tokio Marine America - 3 of 4</vt:lpstr>
      <vt:lpstr>LinkedIn Posts Table | Tokio Marine America - 4 of 4</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2025-03-04T15:00:18Z</dcterms:created>
  <dcterms:modified xsi:type="dcterms:W3CDTF">2025-03-04T15:01:08Z</dcterms:modified>
</cp:coreProperties>
</file>