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7" r:id="rId40"/>
    <p:sldId id="299" r:id="rId41"/>
    <p:sldId id="300" r:id="rId42"/>
    <p:sldId id="301" r:id="rId43"/>
    <p:sldId id="302" r:id="rId44"/>
    <p:sldId id="303" r:id="rId45"/>
    <p:sldId id="304" r:id="rId46"/>
    <p:sldId id="306" r:id="rId47"/>
    <p:sldId id="307" r:id="rId48"/>
  </p:sldIdLst>
  <p:sldSz cx="9144000" cy="6858000" type="screen4x3"/>
  <p:notesSz cx="6858000" cy="9144000"/>
  <p:embeddedFontLst>
    <p:embeddedFont>
      <p:font typeface="Calibri" panose="020F050202020403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Sheet1!$A$2:$A$3</c:f>
              <c:numCache>
                <c:formatCode>m/d/yyyy</c:formatCode>
                <c:ptCount val="2"/>
                <c:pt idx="0">
                  <c:v>45658</c:v>
                </c:pt>
                <c:pt idx="1">
                  <c:v>45689</c:v>
                </c:pt>
              </c:numCache>
            </c:numRef>
          </c:cat>
          <c:val>
            <c:numRef>
              <c:f>Sheet1!$B$2:$B$3</c:f>
              <c:numCache>
                <c:formatCode>General</c:formatCode>
                <c:ptCount val="2"/>
                <c:pt idx="0">
                  <c:v>7563</c:v>
                </c:pt>
                <c:pt idx="1">
                  <c:v>7559</c:v>
                </c:pt>
              </c:numCache>
            </c:numRef>
          </c:val>
          <c:smooth val="0"/>
          <c:extLst>
            <c:ext xmlns:c16="http://schemas.microsoft.com/office/drawing/2014/chart" uri="{C3380CC4-5D6E-409C-BE32-E72D297353CC}">
              <c16:uniqueId val="{00000000-EC05-431D-B008-5D2C0470264C}"/>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Sheet1!$A$2:$A$3</c:f>
              <c:numCache>
                <c:formatCode>m/d/yyyy</c:formatCode>
                <c:ptCount val="2"/>
                <c:pt idx="0">
                  <c:v>45658</c:v>
                </c:pt>
                <c:pt idx="1">
                  <c:v>45689</c:v>
                </c:pt>
              </c:numCache>
            </c:numRef>
          </c:cat>
          <c:val>
            <c:numRef>
              <c:f>Sheet1!$C$2:$C$3</c:f>
              <c:numCache>
                <c:formatCode>General</c:formatCode>
                <c:ptCount val="2"/>
                <c:pt idx="0">
                  <c:v>3942</c:v>
                </c:pt>
                <c:pt idx="1">
                  <c:v>3939</c:v>
                </c:pt>
              </c:numCache>
            </c:numRef>
          </c:val>
          <c:smooth val="0"/>
          <c:extLst>
            <c:ext xmlns:c16="http://schemas.microsoft.com/office/drawing/2014/chart" uri="{C3380CC4-5D6E-409C-BE32-E72D297353CC}">
              <c16:uniqueId val="{00000001-EC05-431D-B008-5D2C0470264C}"/>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Sheet1!$A$2:$A$3</c:f>
              <c:numCache>
                <c:formatCode>m/d/yyyy</c:formatCode>
                <c:ptCount val="2"/>
                <c:pt idx="0">
                  <c:v>45658</c:v>
                </c:pt>
                <c:pt idx="1">
                  <c:v>45689</c:v>
                </c:pt>
              </c:numCache>
            </c:numRef>
          </c:cat>
          <c:val>
            <c:numRef>
              <c:f>Sheet1!$D$2:$D$3</c:f>
              <c:numCache>
                <c:formatCode>General</c:formatCode>
                <c:ptCount val="2"/>
                <c:pt idx="0">
                  <c:v>0</c:v>
                </c:pt>
                <c:pt idx="1">
                  <c:v>0</c:v>
                </c:pt>
              </c:numCache>
            </c:numRef>
          </c:val>
          <c:smooth val="0"/>
          <c:extLst>
            <c:ext xmlns:c16="http://schemas.microsoft.com/office/drawing/2014/chart" uri="{C3380CC4-5D6E-409C-BE32-E72D297353CC}">
              <c16:uniqueId val="{00000002-EC05-431D-B008-5D2C0470264C}"/>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Sheet1!$A$2:$A$3</c:f>
              <c:numCache>
                <c:formatCode>m/d/yyyy</c:formatCode>
                <c:ptCount val="2"/>
                <c:pt idx="0">
                  <c:v>45658</c:v>
                </c:pt>
                <c:pt idx="1">
                  <c:v>45689</c:v>
                </c:pt>
              </c:numCache>
            </c:numRef>
          </c:cat>
          <c:val>
            <c:numRef>
              <c:f>Sheet1!$E$2:$E$3</c:f>
              <c:numCache>
                <c:formatCode>General</c:formatCode>
                <c:ptCount val="2"/>
                <c:pt idx="0">
                  <c:v>46705</c:v>
                </c:pt>
                <c:pt idx="1">
                  <c:v>47141</c:v>
                </c:pt>
              </c:numCache>
            </c:numRef>
          </c:val>
          <c:smooth val="0"/>
          <c:extLst>
            <c:ext xmlns:c16="http://schemas.microsoft.com/office/drawing/2014/chart" uri="{C3380CC4-5D6E-409C-BE32-E72D297353CC}">
              <c16:uniqueId val="{00000003-EC05-431D-B008-5D2C0470264C}"/>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Sheet1!$A$2:$A$3</c:f>
              <c:numCache>
                <c:formatCode>m/d/yyyy</c:formatCode>
                <c:ptCount val="2"/>
                <c:pt idx="0">
                  <c:v>45658</c:v>
                </c:pt>
                <c:pt idx="1">
                  <c:v>45689</c:v>
                </c:pt>
              </c:numCache>
            </c:numRef>
          </c:cat>
          <c:val>
            <c:numRef>
              <c:f>Sheet1!$F$2:$F$3</c:f>
              <c:numCache>
                <c:formatCode>General</c:formatCode>
                <c:ptCount val="2"/>
                <c:pt idx="0">
                  <c:v>3866</c:v>
                </c:pt>
                <c:pt idx="1">
                  <c:v>3883</c:v>
                </c:pt>
              </c:numCache>
            </c:numRef>
          </c:val>
          <c:smooth val="0"/>
          <c:extLst>
            <c:ext xmlns:c16="http://schemas.microsoft.com/office/drawing/2014/chart" uri="{C3380CC4-5D6E-409C-BE32-E72D297353CC}">
              <c16:uniqueId val="{00000004-EC05-431D-B008-5D2C0470264C}"/>
            </c:ext>
          </c:extLst>
        </c:ser>
        <c:dLbls>
          <c:showLegendKey val="0"/>
          <c:showVal val="0"/>
          <c:showCatName val="0"/>
          <c:showSerName val="0"/>
          <c:showPercent val="0"/>
          <c:showBubbleSize val="0"/>
        </c:dLbls>
        <c:smooth val="0"/>
        <c:axId val="77750072"/>
        <c:axId val="261057720"/>
      </c:lineChart>
      <c:dateAx>
        <c:axId val="77750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057720"/>
        <c:crosses val="autoZero"/>
        <c:auto val="1"/>
        <c:lblOffset val="100"/>
        <c:baseTimeUnit val="months"/>
      </c:dateAx>
      <c:valAx>
        <c:axId val="261057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750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17</c:v>
                </c:pt>
                <c:pt idx="1">
                  <c:v>27</c:v>
                </c:pt>
                <c:pt idx="2">
                  <c:v>0</c:v>
                </c:pt>
                <c:pt idx="3">
                  <c:v>0</c:v>
                </c:pt>
              </c:numCache>
            </c:numRef>
          </c:val>
          <c:extLst>
            <c:ext xmlns:c16="http://schemas.microsoft.com/office/drawing/2014/chart" uri="{C3380CC4-5D6E-409C-BE32-E72D297353CC}">
              <c16:uniqueId val="{00000000-F126-49E9-B4E6-47120D0B5C3A}"/>
            </c:ext>
          </c:extLst>
        </c:ser>
        <c:dLbls>
          <c:showLegendKey val="0"/>
          <c:showVal val="0"/>
          <c:showCatName val="0"/>
          <c:showSerName val="0"/>
          <c:showPercent val="0"/>
          <c:showBubbleSize val="0"/>
        </c:dLbls>
        <c:gapWidth val="219"/>
        <c:overlap val="-27"/>
        <c:axId val="398612488"/>
        <c:axId val="398613144"/>
      </c:barChart>
      <c:dateAx>
        <c:axId val="398612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13144"/>
        <c:crosses val="autoZero"/>
        <c:auto val="1"/>
        <c:lblOffset val="100"/>
        <c:baseTimeUnit val="months"/>
      </c:dateAx>
      <c:valAx>
        <c:axId val="398613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12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25</c:v>
                </c:pt>
                <c:pt idx="1">
                  <c:v>25</c:v>
                </c:pt>
                <c:pt idx="2">
                  <c:v>27</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103-48CF-950D-AE98D50C64CF}"/>
            </c:ext>
          </c:extLst>
        </c:ser>
        <c:dLbls>
          <c:showLegendKey val="0"/>
          <c:showVal val="0"/>
          <c:showCatName val="0"/>
          <c:showSerName val="0"/>
          <c:showPercent val="0"/>
          <c:showBubbleSize val="0"/>
        </c:dLbls>
        <c:gapWidth val="219"/>
        <c:overlap val="-27"/>
        <c:axId val="400419936"/>
        <c:axId val="400418296"/>
      </c:barChart>
      <c:dateAx>
        <c:axId val="400419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418296"/>
        <c:crosses val="autoZero"/>
        <c:auto val="1"/>
        <c:lblOffset val="100"/>
        <c:baseTimeUnit val="months"/>
      </c:dateAx>
      <c:valAx>
        <c:axId val="400418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419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559</c:v>
                </c:pt>
                <c:pt idx="1">
                  <c:v>563</c:v>
                </c:pt>
                <c:pt idx="2">
                  <c:v>32</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639-49CF-83DD-AA78754BA055}"/>
            </c:ext>
          </c:extLst>
        </c:ser>
        <c:dLbls>
          <c:showLegendKey val="0"/>
          <c:showVal val="0"/>
          <c:showCatName val="0"/>
          <c:showSerName val="0"/>
          <c:showPercent val="0"/>
          <c:showBubbleSize val="0"/>
        </c:dLbls>
        <c:gapWidth val="219"/>
        <c:overlap val="-27"/>
        <c:axId val="76823784"/>
        <c:axId val="76827720"/>
      </c:barChart>
      <c:catAx>
        <c:axId val="76823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827720"/>
        <c:crosses val="autoZero"/>
        <c:auto val="1"/>
        <c:lblAlgn val="ctr"/>
        <c:lblOffset val="100"/>
        <c:noMultiLvlLbl val="0"/>
      </c:catAx>
      <c:valAx>
        <c:axId val="76827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823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16429</c:v>
                </c:pt>
                <c:pt idx="1">
                  <c:v>19110</c:v>
                </c:pt>
                <c:pt idx="2">
                  <c:v>18</c:v>
                </c:pt>
                <c:pt idx="3">
                  <c:v>0</c:v>
                </c:pt>
              </c:numCache>
            </c:numRef>
          </c:val>
          <c:extLst>
            <c:ext xmlns:c16="http://schemas.microsoft.com/office/drawing/2014/chart" uri="{C3380CC4-5D6E-409C-BE32-E72D297353CC}">
              <c16:uniqueId val="{00000000-2CFF-41BE-A9A4-8C8DE9A906B0}"/>
            </c:ext>
          </c:extLst>
        </c:ser>
        <c:dLbls>
          <c:showLegendKey val="0"/>
          <c:showVal val="0"/>
          <c:showCatName val="0"/>
          <c:showSerName val="0"/>
          <c:showPercent val="0"/>
          <c:showBubbleSize val="0"/>
        </c:dLbls>
        <c:gapWidth val="219"/>
        <c:overlap val="-27"/>
        <c:axId val="76824112"/>
        <c:axId val="76829360"/>
      </c:barChart>
      <c:dateAx>
        <c:axId val="76824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829360"/>
        <c:crosses val="autoZero"/>
        <c:auto val="1"/>
        <c:lblOffset val="100"/>
        <c:baseTimeUnit val="months"/>
      </c:dateAx>
      <c:valAx>
        <c:axId val="76829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824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20</c:v>
                </c:pt>
                <c:pt idx="1">
                  <c:v>263</c:v>
                </c:pt>
                <c:pt idx="2">
                  <c:v>460</c:v>
                </c:pt>
                <c:pt idx="3">
                  <c:v>412</c:v>
                </c:pt>
                <c:pt idx="4">
                  <c:v>375</c:v>
                </c:pt>
                <c:pt idx="5">
                  <c:v>354</c:v>
                </c:pt>
                <c:pt idx="6">
                  <c:v>0</c:v>
                </c:pt>
              </c:numCache>
            </c:numRef>
          </c:val>
          <c:extLst>
            <c:ext xmlns:c16="http://schemas.microsoft.com/office/drawing/2014/chart" uri="{C3380CC4-5D6E-409C-BE32-E72D297353CC}">
              <c16:uniqueId val="{00000000-3C11-46AD-BB3E-372D13E5DBF8}"/>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26</c:v>
                </c:pt>
                <c:pt idx="1">
                  <c:v>306</c:v>
                </c:pt>
                <c:pt idx="2">
                  <c:v>621</c:v>
                </c:pt>
                <c:pt idx="3">
                  <c:v>684</c:v>
                </c:pt>
                <c:pt idx="4">
                  <c:v>640</c:v>
                </c:pt>
                <c:pt idx="5">
                  <c:v>503</c:v>
                </c:pt>
                <c:pt idx="6">
                  <c:v>1</c:v>
                </c:pt>
              </c:numCache>
            </c:numRef>
          </c:val>
          <c:extLst>
            <c:ext xmlns:c16="http://schemas.microsoft.com/office/drawing/2014/chart" uri="{C3380CC4-5D6E-409C-BE32-E72D297353CC}">
              <c16:uniqueId val="{00000001-3C11-46AD-BB3E-372D13E5DBF8}"/>
            </c:ext>
          </c:extLst>
        </c:ser>
        <c:dLbls>
          <c:showLegendKey val="0"/>
          <c:showVal val="0"/>
          <c:showCatName val="0"/>
          <c:showSerName val="0"/>
          <c:showPercent val="0"/>
          <c:showBubbleSize val="0"/>
        </c:dLbls>
        <c:gapWidth val="219"/>
        <c:overlap val="-27"/>
        <c:axId val="500152144"/>
        <c:axId val="500153784"/>
      </c:barChart>
      <c:catAx>
        <c:axId val="500152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153784"/>
        <c:crosses val="autoZero"/>
        <c:auto val="1"/>
        <c:lblAlgn val="ctr"/>
        <c:lblOffset val="100"/>
        <c:noMultiLvlLbl val="0"/>
      </c:catAx>
      <c:valAx>
        <c:axId val="500153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152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-3</c:v>
                </c:pt>
                <c:pt idx="2">
                  <c:v>3</c:v>
                </c:pt>
              </c:numCache>
            </c:numRef>
          </c:val>
          <c:extLst>
            <c:ext xmlns:c16="http://schemas.microsoft.com/office/drawing/2014/chart" uri="{C3380CC4-5D6E-409C-BE32-E72D297353CC}">
              <c16:uniqueId val="{00000000-E887-4802-9542-9E2987205A3E}"/>
            </c:ext>
          </c:extLst>
        </c:ser>
        <c:dLbls>
          <c:showLegendKey val="0"/>
          <c:showVal val="0"/>
          <c:showCatName val="0"/>
          <c:showSerName val="0"/>
          <c:showPercent val="0"/>
          <c:showBubbleSize val="0"/>
        </c:dLbls>
        <c:gapWidth val="219"/>
        <c:overlap val="-27"/>
        <c:axId val="502782264"/>
        <c:axId val="502784888"/>
      </c:barChart>
      <c:dateAx>
        <c:axId val="502782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784888"/>
        <c:crosses val="autoZero"/>
        <c:auto val="1"/>
        <c:lblOffset val="100"/>
        <c:baseTimeUnit val="months"/>
      </c:dateAx>
      <c:valAx>
        <c:axId val="502784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782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2</c:v>
                </c:pt>
                <c:pt idx="2">
                  <c:v>2</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EBB-4CD4-84B6-26BAC13770B3}"/>
            </c:ext>
          </c:extLst>
        </c:ser>
        <c:dLbls>
          <c:showLegendKey val="0"/>
          <c:showVal val="0"/>
          <c:showCatName val="0"/>
          <c:showSerName val="0"/>
          <c:showPercent val="0"/>
          <c:showBubbleSize val="0"/>
        </c:dLbls>
        <c:gapWidth val="219"/>
        <c:overlap val="-27"/>
        <c:axId val="502781280"/>
        <c:axId val="502781936"/>
      </c:barChart>
      <c:dateAx>
        <c:axId val="502781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781936"/>
        <c:crosses val="autoZero"/>
        <c:auto val="1"/>
        <c:lblOffset val="100"/>
        <c:baseTimeUnit val="months"/>
      </c:dateAx>
      <c:valAx>
        <c:axId val="502781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781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58</c:v>
                </c:pt>
                <c:pt idx="1">
                  <c:v>55</c:v>
                </c:pt>
                <c:pt idx="2">
                  <c:v>2</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92F-4138-BADE-9346B118A60B}"/>
            </c:ext>
          </c:extLst>
        </c:ser>
        <c:dLbls>
          <c:showLegendKey val="0"/>
          <c:showVal val="0"/>
          <c:showCatName val="0"/>
          <c:showSerName val="0"/>
          <c:showPercent val="0"/>
          <c:showBubbleSize val="0"/>
        </c:dLbls>
        <c:gapWidth val="219"/>
        <c:overlap val="-27"/>
        <c:axId val="502790136"/>
        <c:axId val="502779968"/>
      </c:barChart>
      <c:catAx>
        <c:axId val="502790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779968"/>
        <c:crosses val="autoZero"/>
        <c:auto val="1"/>
        <c:lblAlgn val="ctr"/>
        <c:lblOffset val="100"/>
        <c:noMultiLvlLbl val="0"/>
      </c:catAx>
      <c:valAx>
        <c:axId val="502779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790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c:v>
                </c:pt>
                <c:pt idx="1">
                  <c:v>8</c:v>
                </c:pt>
                <c:pt idx="2">
                  <c:v>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E8C-4E9A-8FF7-86D230BD683C}"/>
            </c:ext>
          </c:extLst>
        </c:ser>
        <c:dLbls>
          <c:showLegendKey val="0"/>
          <c:showVal val="0"/>
          <c:showCatName val="0"/>
          <c:showSerName val="0"/>
          <c:showPercent val="0"/>
          <c:showBubbleSize val="0"/>
        </c:dLbls>
        <c:gapWidth val="219"/>
        <c:overlap val="-27"/>
        <c:axId val="502792432"/>
        <c:axId val="502793744"/>
      </c:barChart>
      <c:dateAx>
        <c:axId val="502792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793744"/>
        <c:crosses val="autoZero"/>
        <c:auto val="1"/>
        <c:lblOffset val="100"/>
        <c:baseTimeUnit val="months"/>
      </c:dateAx>
      <c:valAx>
        <c:axId val="50279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792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437</c:v>
                </c:pt>
                <c:pt idx="1">
                  <c:v>436</c:v>
                </c:pt>
                <c:pt idx="2">
                  <c:v>71</c:v>
                </c:pt>
              </c:numCache>
            </c:numRef>
          </c:val>
          <c:extLst>
            <c:ext xmlns:c16="http://schemas.microsoft.com/office/drawing/2014/chart" uri="{C3380CC4-5D6E-409C-BE32-E72D297353CC}">
              <c16:uniqueId val="{00000000-0F86-421E-BD44-2C1C4FB029DB}"/>
            </c:ext>
          </c:extLst>
        </c:ser>
        <c:dLbls>
          <c:showLegendKey val="0"/>
          <c:showVal val="0"/>
          <c:showCatName val="0"/>
          <c:showSerName val="0"/>
          <c:showPercent val="0"/>
          <c:showBubbleSize val="0"/>
        </c:dLbls>
        <c:gapWidth val="219"/>
        <c:overlap val="-27"/>
        <c:axId val="283555552"/>
        <c:axId val="283555224"/>
      </c:barChart>
      <c:dateAx>
        <c:axId val="283555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55224"/>
        <c:crosses val="autoZero"/>
        <c:auto val="1"/>
        <c:lblOffset val="100"/>
        <c:baseTimeUnit val="months"/>
      </c:dateAx>
      <c:valAx>
        <c:axId val="283555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55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Sheet1!$A$2:$A$4</c:f>
              <c:strCache>
                <c:ptCount val="3"/>
                <c:pt idx="0">
                  <c:v>2025-01</c:v>
                </c:pt>
                <c:pt idx="1">
                  <c:v>2025-02</c:v>
                </c:pt>
                <c:pt idx="2">
                  <c:v>2025-03</c:v>
                </c:pt>
              </c:strCache>
            </c:strRef>
          </c:cat>
          <c:val>
            <c:numRef>
              <c:f>Sheet1!$B$2:$B$4</c:f>
              <c:numCache>
                <c:formatCode>General</c:formatCode>
                <c:ptCount val="3"/>
                <c:pt idx="0">
                  <c:v>97</c:v>
                </c:pt>
                <c:pt idx="1">
                  <c:v>87</c:v>
                </c:pt>
                <c:pt idx="2">
                  <c:v>35</c:v>
                </c:pt>
              </c:numCache>
            </c:numRef>
          </c:val>
          <c:extLst>
            <c:ext xmlns:c16="http://schemas.microsoft.com/office/drawing/2014/chart" uri="{C3380CC4-5D6E-409C-BE32-E72D297353CC}">
              <c16:uniqueId val="{00000000-0F53-4886-87DE-5251F1338756}"/>
            </c:ext>
          </c:extLst>
        </c:ser>
        <c:dLbls>
          <c:showLegendKey val="0"/>
          <c:showVal val="0"/>
          <c:showCatName val="0"/>
          <c:showSerName val="0"/>
          <c:showPercent val="0"/>
          <c:showBubbleSize val="0"/>
        </c:dLbls>
        <c:gapWidth val="219"/>
        <c:overlap val="-27"/>
        <c:axId val="283554568"/>
        <c:axId val="283550632"/>
      </c:barChart>
      <c:catAx>
        <c:axId val="283554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50632"/>
        <c:crosses val="autoZero"/>
        <c:auto val="1"/>
        <c:lblAlgn val="ctr"/>
        <c:lblOffset val="100"/>
        <c:noMultiLvlLbl val="0"/>
      </c:catAx>
      <c:valAx>
        <c:axId val="283550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54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Sheet1!$A$2:$A$4</c:f>
              <c:strCache>
                <c:ptCount val="3"/>
                <c:pt idx="0">
                  <c:v>2025-01</c:v>
                </c:pt>
                <c:pt idx="1">
                  <c:v>2025-02</c:v>
                </c:pt>
                <c:pt idx="2">
                  <c:v>2025-03</c:v>
                </c:pt>
              </c:strCache>
            </c:strRef>
          </c:cat>
          <c:val>
            <c:numRef>
              <c:f>Sheet1!$B$2:$B$4</c:f>
              <c:numCache>
                <c:formatCode>General</c:formatCode>
                <c:ptCount val="3"/>
                <c:pt idx="0">
                  <c:v>1958</c:v>
                </c:pt>
                <c:pt idx="1">
                  <c:v>1745</c:v>
                </c:pt>
                <c:pt idx="2">
                  <c:v>35</c:v>
                </c:pt>
              </c:numCache>
            </c:numRef>
          </c:val>
          <c:extLst>
            <c:ext xmlns:c16="http://schemas.microsoft.com/office/drawing/2014/chart" uri="{C3380CC4-5D6E-409C-BE32-E72D297353CC}">
              <c16:uniqueId val="{00000000-A890-438A-8131-50924F0A3211}"/>
            </c:ext>
          </c:extLst>
        </c:ser>
        <c:dLbls>
          <c:showLegendKey val="0"/>
          <c:showVal val="0"/>
          <c:showCatName val="0"/>
          <c:showSerName val="0"/>
          <c:showPercent val="0"/>
          <c:showBubbleSize val="0"/>
        </c:dLbls>
        <c:gapWidth val="219"/>
        <c:overlap val="-27"/>
        <c:axId val="283548992"/>
        <c:axId val="283549976"/>
      </c:barChart>
      <c:catAx>
        <c:axId val="283548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49976"/>
        <c:crosses val="autoZero"/>
        <c:auto val="1"/>
        <c:lblAlgn val="ctr"/>
        <c:lblOffset val="100"/>
        <c:noMultiLvlLbl val="0"/>
      </c:catAx>
      <c:valAx>
        <c:axId val="283549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48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1230</c:v>
                </c:pt>
                <c:pt idx="1">
                  <c:v>58494</c:v>
                </c:pt>
                <c:pt idx="2">
                  <c:v>51817</c:v>
                </c:pt>
                <c:pt idx="3">
                  <c:v>2688</c:v>
                </c:pt>
              </c:numCache>
            </c:numRef>
          </c:val>
          <c:extLst>
            <c:ext xmlns:c16="http://schemas.microsoft.com/office/drawing/2014/chart" uri="{C3380CC4-5D6E-409C-BE32-E72D297353CC}">
              <c16:uniqueId val="{00000000-7A3E-43DA-8CCF-250ABD0A1FAD}"/>
            </c:ext>
          </c:extLst>
        </c:ser>
        <c:dLbls>
          <c:showLegendKey val="0"/>
          <c:showVal val="0"/>
          <c:showCatName val="0"/>
          <c:showSerName val="0"/>
          <c:showPercent val="0"/>
          <c:showBubbleSize val="0"/>
        </c:dLbls>
        <c:gapWidth val="219"/>
        <c:overlap val="-27"/>
        <c:axId val="283565392"/>
        <c:axId val="283561456"/>
      </c:barChart>
      <c:catAx>
        <c:axId val="283565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61456"/>
        <c:crosses val="autoZero"/>
        <c:auto val="1"/>
        <c:lblAlgn val="ctr"/>
        <c:lblOffset val="100"/>
        <c:noMultiLvlLbl val="0"/>
      </c:catAx>
      <c:valAx>
        <c:axId val="283561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65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16</c:v>
                </c:pt>
                <c:pt idx="1">
                  <c:v>17</c:v>
                </c:pt>
                <c:pt idx="2">
                  <c:v>-1</c:v>
                </c:pt>
              </c:numCache>
            </c:numRef>
          </c:val>
          <c:extLst>
            <c:ext xmlns:c16="http://schemas.microsoft.com/office/drawing/2014/chart" uri="{C3380CC4-5D6E-409C-BE32-E72D297353CC}">
              <c16:uniqueId val="{00000000-5DE5-4FA5-8325-ADB00E30B2C4}"/>
            </c:ext>
          </c:extLst>
        </c:ser>
        <c:dLbls>
          <c:showLegendKey val="0"/>
          <c:showVal val="0"/>
          <c:showCatName val="0"/>
          <c:showSerName val="0"/>
          <c:showPercent val="0"/>
          <c:showBubbleSize val="0"/>
        </c:dLbls>
        <c:gapWidth val="219"/>
        <c:overlap val="-27"/>
        <c:axId val="287298664"/>
        <c:axId val="287298992"/>
      </c:barChart>
      <c:dateAx>
        <c:axId val="287298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298992"/>
        <c:crosses val="autoZero"/>
        <c:auto val="1"/>
        <c:lblOffset val="100"/>
        <c:baseTimeUnit val="months"/>
      </c:dateAx>
      <c:valAx>
        <c:axId val="287298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298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30</c:v>
                </c:pt>
                <c:pt idx="1">
                  <c:v>33</c:v>
                </c:pt>
                <c:pt idx="2">
                  <c:v>22</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437-40EF-BE0E-2AD1F081A076}"/>
            </c:ext>
          </c:extLst>
        </c:ser>
        <c:dLbls>
          <c:showLegendKey val="0"/>
          <c:showVal val="0"/>
          <c:showCatName val="0"/>
          <c:showSerName val="0"/>
          <c:showPercent val="0"/>
          <c:showBubbleSize val="0"/>
        </c:dLbls>
        <c:gapWidth val="219"/>
        <c:overlap val="-27"/>
        <c:axId val="287319000"/>
        <c:axId val="287315392"/>
      </c:barChart>
      <c:dateAx>
        <c:axId val="287319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315392"/>
        <c:crosses val="autoZero"/>
        <c:auto val="1"/>
        <c:lblOffset val="100"/>
        <c:baseTimeUnit val="months"/>
      </c:dateAx>
      <c:valAx>
        <c:axId val="287315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319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545</c:v>
                </c:pt>
                <c:pt idx="1">
                  <c:v>528</c:v>
                </c:pt>
                <c:pt idx="2">
                  <c:v>22</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FD9-43B0-840F-585F4497FA31}"/>
            </c:ext>
          </c:extLst>
        </c:ser>
        <c:dLbls>
          <c:showLegendKey val="0"/>
          <c:showVal val="0"/>
          <c:showCatName val="0"/>
          <c:showSerName val="0"/>
          <c:showPercent val="0"/>
          <c:showBubbleSize val="0"/>
        </c:dLbls>
        <c:gapWidth val="219"/>
        <c:overlap val="-27"/>
        <c:axId val="287311456"/>
        <c:axId val="287316376"/>
      </c:barChart>
      <c:catAx>
        <c:axId val="287311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316376"/>
        <c:crosses val="autoZero"/>
        <c:auto val="1"/>
        <c:lblAlgn val="ctr"/>
        <c:lblOffset val="100"/>
        <c:noMultiLvlLbl val="0"/>
      </c:catAx>
      <c:valAx>
        <c:axId val="287316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311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12095</c:v>
                </c:pt>
                <c:pt idx="1">
                  <c:v>14860</c:v>
                </c:pt>
              </c:numCache>
            </c:numRef>
          </c:val>
          <c:extLst>
            <c:ext xmlns:c16="http://schemas.microsoft.com/office/drawing/2014/chart" uri="{C3380CC4-5D6E-409C-BE32-E72D297353CC}">
              <c16:uniqueId val="{00000000-8338-4FA3-890F-1DBCE96649F2}"/>
            </c:ext>
          </c:extLst>
        </c:ser>
        <c:dLbls>
          <c:showLegendKey val="0"/>
          <c:showVal val="0"/>
          <c:showCatName val="0"/>
          <c:showSerName val="0"/>
          <c:showPercent val="0"/>
          <c:showBubbleSize val="0"/>
        </c:dLbls>
        <c:gapWidth val="219"/>
        <c:overlap val="-27"/>
        <c:axId val="287313752"/>
        <c:axId val="287317360"/>
      </c:barChart>
      <c:dateAx>
        <c:axId val="287313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317360"/>
        <c:crosses val="autoZero"/>
        <c:auto val="1"/>
        <c:lblOffset val="100"/>
        <c:baseTimeUnit val="months"/>
      </c:dateAx>
      <c:valAx>
        <c:axId val="287317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313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B652D-3918-49B7-964F-69E62480F41D}"/>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D8DEE92E-4577-4AD7-A4CB-5132CC9ADF3D}"/>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092601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6A316-C2E8-44EB-AD4E-79A5BFF31282}"/>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93CA109A-2DAD-4812-90AB-C2F18B0971BC}"/>
              </a:ext>
            </a:extLst>
          </p:cNvPr>
          <p:cNvGraphicFramePr>
            <a:graphicFrameLocks noGrp="1"/>
          </p:cNvGraphicFramePr>
          <p:nvPr>
            <p:ph type="chart" sz="quarter" idx="13"/>
            <p:extLst>
              <p:ext uri="{D42A27DB-BD31-4B8C-83A1-F6EECF244321}">
                <p14:modId xmlns:p14="http://schemas.microsoft.com/office/powerpoint/2010/main" val="37016770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1BDCA1-36E7-42D5-9F27-7CB100357BFE}"/>
              </a:ext>
            </a:extLst>
          </p:cNvPr>
          <p:cNvSpPr>
            <a:spLocks noGrp="1"/>
          </p:cNvSpPr>
          <p:nvPr>
            <p:ph type="body" sz="quarter" idx="14"/>
          </p:nvPr>
        </p:nvSpPr>
        <p:spPr/>
        <p:txBody>
          <a:bodyPr/>
          <a:lstStyle/>
          <a:p>
            <a:r>
              <a:rPr lang="en-US"/>
              <a:t>01/01/2025 - 02/28/2025</a:t>
            </a:r>
          </a:p>
        </p:txBody>
      </p:sp>
      <p:sp>
        <p:nvSpPr>
          <p:cNvPr id="5" name="Footer Placeholder 4">
            <a:extLst>
              <a:ext uri="{FF2B5EF4-FFF2-40B4-BE49-F238E27FC236}">
                <a16:creationId xmlns:a16="http://schemas.microsoft.com/office/drawing/2014/main" id="{D2D0DB37-B66F-4B59-9574-73F1C69A5B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821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05B8F-DBBC-4952-8F28-AD2DE418741D}"/>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2EED8991-5053-4FB8-9887-EF043238AE0F}"/>
              </a:ext>
            </a:extLst>
          </p:cNvPr>
          <p:cNvGraphicFramePr>
            <a:graphicFrameLocks noGrp="1"/>
          </p:cNvGraphicFramePr>
          <p:nvPr>
            <p:ph type="tbl" sz="quarter" idx="13"/>
            <p:extLst>
              <p:ext uri="{D42A27DB-BD31-4B8C-83A1-F6EECF244321}">
                <p14:modId xmlns:p14="http://schemas.microsoft.com/office/powerpoint/2010/main" val="3787795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399132377"/>
                    </a:ext>
                  </a:extLst>
                </a:gridCol>
                <a:gridCol w="905256">
                  <a:extLst>
                    <a:ext uri="{9D8B030D-6E8A-4147-A177-3AD203B41FA5}">
                      <a16:colId xmlns:a16="http://schemas.microsoft.com/office/drawing/2014/main" val="1991818973"/>
                    </a:ext>
                  </a:extLst>
                </a:gridCol>
                <a:gridCol w="905256">
                  <a:extLst>
                    <a:ext uri="{9D8B030D-6E8A-4147-A177-3AD203B41FA5}">
                      <a16:colId xmlns:a16="http://schemas.microsoft.com/office/drawing/2014/main" val="2116946640"/>
                    </a:ext>
                  </a:extLst>
                </a:gridCol>
                <a:gridCol w="905256">
                  <a:extLst>
                    <a:ext uri="{9D8B030D-6E8A-4147-A177-3AD203B41FA5}">
                      <a16:colId xmlns:a16="http://schemas.microsoft.com/office/drawing/2014/main" val="82834534"/>
                    </a:ext>
                  </a:extLst>
                </a:gridCol>
                <a:gridCol w="905256">
                  <a:extLst>
                    <a:ext uri="{9D8B030D-6E8A-4147-A177-3AD203B41FA5}">
                      <a16:colId xmlns:a16="http://schemas.microsoft.com/office/drawing/2014/main" val="2970077599"/>
                    </a:ext>
                  </a:extLst>
                </a:gridCol>
                <a:gridCol w="905256">
                  <a:extLst>
                    <a:ext uri="{9D8B030D-6E8A-4147-A177-3AD203B41FA5}">
                      <a16:colId xmlns:a16="http://schemas.microsoft.com/office/drawing/2014/main" val="1729424526"/>
                    </a:ext>
                  </a:extLst>
                </a:gridCol>
                <a:gridCol w="905256">
                  <a:extLst>
                    <a:ext uri="{9D8B030D-6E8A-4147-A177-3AD203B41FA5}">
                      <a16:colId xmlns:a16="http://schemas.microsoft.com/office/drawing/2014/main" val="1897797083"/>
                    </a:ext>
                  </a:extLst>
                </a:gridCol>
                <a:gridCol w="905256">
                  <a:extLst>
                    <a:ext uri="{9D8B030D-6E8A-4147-A177-3AD203B41FA5}">
                      <a16:colId xmlns:a16="http://schemas.microsoft.com/office/drawing/2014/main" val="844116372"/>
                    </a:ext>
                  </a:extLst>
                </a:gridCol>
                <a:gridCol w="905256">
                  <a:extLst>
                    <a:ext uri="{9D8B030D-6E8A-4147-A177-3AD203B41FA5}">
                      <a16:colId xmlns:a16="http://schemas.microsoft.com/office/drawing/2014/main" val="40470299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40285055"/>
                  </a:ext>
                </a:extLst>
              </a:tr>
              <a:tr h="370840">
                <a:tc>
                  <a:txBody>
                    <a:bodyPr/>
                    <a:lstStyle/>
                    <a:p>
                      <a:r>
                        <a:rPr lang="en-US" sz="1000"/>
                        <a:t>7559</a:t>
                      </a:r>
                    </a:p>
                  </a:txBody>
                  <a:tcPr/>
                </a:tc>
                <a:tc>
                  <a:txBody>
                    <a:bodyPr/>
                    <a:lstStyle/>
                    <a:p>
                      <a:r>
                        <a:rPr lang="en-US" sz="1000"/>
                        <a:t>-4</a:t>
                      </a:r>
                    </a:p>
                  </a:txBody>
                  <a:tcPr/>
                </a:tc>
                <a:tc>
                  <a:txBody>
                    <a:bodyPr/>
                    <a:lstStyle/>
                    <a:p>
                      <a:r>
                        <a:rPr lang="en-US" sz="1000"/>
                        <a:t>19</a:t>
                      </a:r>
                    </a:p>
                  </a:txBody>
                  <a:tcPr/>
                </a:tc>
                <a:tc>
                  <a:txBody>
                    <a:bodyPr/>
                    <a:lstStyle/>
                    <a:p>
                      <a:r>
                        <a:rPr lang="en-US" sz="1000"/>
                        <a:t>517</a:t>
                      </a:r>
                    </a:p>
                  </a:txBody>
                  <a:tcPr/>
                </a:tc>
                <a:tc>
                  <a:txBody>
                    <a:bodyPr/>
                    <a:lstStyle/>
                    <a:p>
                      <a:r>
                        <a:rPr lang="en-US" sz="1000"/>
                        <a:t>21</a:t>
                      </a:r>
                    </a:p>
                  </a:txBody>
                  <a:tcPr/>
                </a:tc>
                <a:tc>
                  <a:txBody>
                    <a:bodyPr/>
                    <a:lstStyle/>
                    <a:p>
                      <a:r>
                        <a:rPr lang="en-US" sz="1000"/>
                        <a:t>25</a:t>
                      </a:r>
                    </a:p>
                  </a:txBody>
                  <a:tcPr/>
                </a:tc>
                <a:tc>
                  <a:txBody>
                    <a:bodyPr/>
                    <a:lstStyle/>
                    <a:p>
                      <a:r>
                        <a:rPr lang="en-US" sz="1000"/>
                        <a:t>0</a:t>
                      </a:r>
                    </a:p>
                  </a:txBody>
                  <a:tcPr/>
                </a:tc>
                <a:tc>
                  <a:txBody>
                    <a:bodyPr/>
                    <a:lstStyle/>
                    <a:p>
                      <a:r>
                        <a:rPr lang="en-US" sz="1000"/>
                        <a:t>0.3919 %</a:t>
                      </a:r>
                    </a:p>
                  </a:txBody>
                  <a:tcPr/>
                </a:tc>
                <a:tc>
                  <a:txBody>
                    <a:bodyPr/>
                    <a:lstStyle/>
                    <a:p>
                      <a:r>
                        <a:rPr lang="en-US" sz="1000"/>
                        <a:t>0.0 %</a:t>
                      </a:r>
                    </a:p>
                  </a:txBody>
                  <a:tcPr/>
                </a:tc>
                <a:extLst>
                  <a:ext uri="{0D108BD9-81ED-4DB2-BD59-A6C34878D82A}">
                    <a16:rowId xmlns:a16="http://schemas.microsoft.com/office/drawing/2014/main" val="367079019"/>
                  </a:ext>
                </a:extLst>
              </a:tr>
            </a:tbl>
          </a:graphicData>
        </a:graphic>
      </p:graphicFrame>
      <p:sp>
        <p:nvSpPr>
          <p:cNvPr id="4" name="Text Placeholder 3">
            <a:extLst>
              <a:ext uri="{FF2B5EF4-FFF2-40B4-BE49-F238E27FC236}">
                <a16:creationId xmlns:a16="http://schemas.microsoft.com/office/drawing/2014/main" id="{3802A18D-CDC2-456A-8454-83723CB2A7D9}"/>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503839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AFAF5-3EC8-4540-AAD4-36A591ECBEBC}"/>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ED9E2921-AC84-4C40-ACB4-A39AF77DE166}"/>
              </a:ext>
            </a:extLst>
          </p:cNvPr>
          <p:cNvGraphicFramePr>
            <a:graphicFrameLocks noGrp="1"/>
          </p:cNvGraphicFramePr>
          <p:nvPr>
            <p:ph type="chart" sz="quarter" idx="13"/>
            <p:extLst>
              <p:ext uri="{D42A27DB-BD31-4B8C-83A1-F6EECF244321}">
                <p14:modId xmlns:p14="http://schemas.microsoft.com/office/powerpoint/2010/main" val="17361149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89B62F-BF9F-4B20-9449-01BA69F13AD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1CF5294-15F8-480F-9B79-0ACC2E8BEC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7065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3B5A7-F22D-47F7-B874-53B922635467}"/>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0DBE2E58-7C38-46AE-A358-89F62004B63A}"/>
              </a:ext>
            </a:extLst>
          </p:cNvPr>
          <p:cNvGraphicFramePr>
            <a:graphicFrameLocks noGrp="1"/>
          </p:cNvGraphicFramePr>
          <p:nvPr>
            <p:ph type="chart" sz="quarter" idx="13"/>
            <p:extLst>
              <p:ext uri="{D42A27DB-BD31-4B8C-83A1-F6EECF244321}">
                <p14:modId xmlns:p14="http://schemas.microsoft.com/office/powerpoint/2010/main" val="22595525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4974BA-1AA8-4E75-B5F2-D176B56207C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4A8F183-D679-4BD1-A951-0E9F7327EF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0135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30105-DA9C-453F-824C-139A7F889E3B}"/>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07564853-A628-44D1-AA42-6D862BC86EFC}"/>
              </a:ext>
            </a:extLst>
          </p:cNvPr>
          <p:cNvGraphicFramePr>
            <a:graphicFrameLocks noGrp="1"/>
          </p:cNvGraphicFramePr>
          <p:nvPr>
            <p:ph type="chart" sz="quarter" idx="13"/>
            <p:extLst>
              <p:ext uri="{D42A27DB-BD31-4B8C-83A1-F6EECF244321}">
                <p14:modId xmlns:p14="http://schemas.microsoft.com/office/powerpoint/2010/main" val="8982370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024731-301E-4D5E-9A7E-EEBE2476DFC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3D8D74D-E07D-475C-95CF-0177FA4B96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5114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B05B3-F369-46A7-B4EC-A9D10A5389D6}"/>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9F49EE45-67B9-47F9-B897-69D36E519EC8}"/>
              </a:ext>
            </a:extLst>
          </p:cNvPr>
          <p:cNvGraphicFramePr>
            <a:graphicFrameLocks noGrp="1"/>
          </p:cNvGraphicFramePr>
          <p:nvPr>
            <p:ph type="chart" sz="quarter" idx="13"/>
            <p:extLst>
              <p:ext uri="{D42A27DB-BD31-4B8C-83A1-F6EECF244321}">
                <p14:modId xmlns:p14="http://schemas.microsoft.com/office/powerpoint/2010/main" val="31147628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394A14-97C9-485F-A0D5-B4E5782D833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16F0C1D-96D0-4C95-8067-75026A374F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6648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1AF8D-3076-4172-8F7A-6BB3F37C6C39}"/>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249EAACB-7601-44E8-934A-0E09C8B71CC1}"/>
              </a:ext>
            </a:extLst>
          </p:cNvPr>
          <p:cNvGraphicFramePr>
            <a:graphicFrameLocks noGrp="1"/>
          </p:cNvGraphicFramePr>
          <p:nvPr>
            <p:ph type="tbl" sz="quarter" idx="13"/>
            <p:extLst>
              <p:ext uri="{D42A27DB-BD31-4B8C-83A1-F6EECF244321}">
                <p14:modId xmlns:p14="http://schemas.microsoft.com/office/powerpoint/2010/main" val="2205290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22358243"/>
                    </a:ext>
                  </a:extLst>
                </a:gridCol>
                <a:gridCol w="1481328">
                  <a:extLst>
                    <a:ext uri="{9D8B030D-6E8A-4147-A177-3AD203B41FA5}">
                      <a16:colId xmlns:a16="http://schemas.microsoft.com/office/drawing/2014/main" val="865019015"/>
                    </a:ext>
                  </a:extLst>
                </a:gridCol>
                <a:gridCol w="329184">
                  <a:extLst>
                    <a:ext uri="{9D8B030D-6E8A-4147-A177-3AD203B41FA5}">
                      <a16:colId xmlns:a16="http://schemas.microsoft.com/office/drawing/2014/main" val="1578955850"/>
                    </a:ext>
                  </a:extLst>
                </a:gridCol>
                <a:gridCol w="329184">
                  <a:extLst>
                    <a:ext uri="{9D8B030D-6E8A-4147-A177-3AD203B41FA5}">
                      <a16:colId xmlns:a16="http://schemas.microsoft.com/office/drawing/2014/main" val="3754795607"/>
                    </a:ext>
                  </a:extLst>
                </a:gridCol>
                <a:gridCol w="329184">
                  <a:extLst>
                    <a:ext uri="{9D8B030D-6E8A-4147-A177-3AD203B41FA5}">
                      <a16:colId xmlns:a16="http://schemas.microsoft.com/office/drawing/2014/main" val="262153865"/>
                    </a:ext>
                  </a:extLst>
                </a:gridCol>
                <a:gridCol w="329184">
                  <a:extLst>
                    <a:ext uri="{9D8B030D-6E8A-4147-A177-3AD203B41FA5}">
                      <a16:colId xmlns:a16="http://schemas.microsoft.com/office/drawing/2014/main" val="512793896"/>
                    </a:ext>
                  </a:extLst>
                </a:gridCol>
                <a:gridCol w="329184">
                  <a:extLst>
                    <a:ext uri="{9D8B030D-6E8A-4147-A177-3AD203B41FA5}">
                      <a16:colId xmlns:a16="http://schemas.microsoft.com/office/drawing/2014/main" val="2186336666"/>
                    </a:ext>
                  </a:extLst>
                </a:gridCol>
                <a:gridCol w="329184">
                  <a:extLst>
                    <a:ext uri="{9D8B030D-6E8A-4147-A177-3AD203B41FA5}">
                      <a16:colId xmlns:a16="http://schemas.microsoft.com/office/drawing/2014/main" val="1762377299"/>
                    </a:ext>
                  </a:extLst>
                </a:gridCol>
                <a:gridCol w="329184">
                  <a:extLst>
                    <a:ext uri="{9D8B030D-6E8A-4147-A177-3AD203B41FA5}">
                      <a16:colId xmlns:a16="http://schemas.microsoft.com/office/drawing/2014/main" val="1578685833"/>
                    </a:ext>
                  </a:extLst>
                </a:gridCol>
                <a:gridCol w="329184">
                  <a:extLst>
                    <a:ext uri="{9D8B030D-6E8A-4147-A177-3AD203B41FA5}">
                      <a16:colId xmlns:a16="http://schemas.microsoft.com/office/drawing/2014/main" val="3100647962"/>
                    </a:ext>
                  </a:extLst>
                </a:gridCol>
                <a:gridCol w="329184">
                  <a:extLst>
                    <a:ext uri="{9D8B030D-6E8A-4147-A177-3AD203B41FA5}">
                      <a16:colId xmlns:a16="http://schemas.microsoft.com/office/drawing/2014/main" val="3573343056"/>
                    </a:ext>
                  </a:extLst>
                </a:gridCol>
                <a:gridCol w="329184">
                  <a:extLst>
                    <a:ext uri="{9D8B030D-6E8A-4147-A177-3AD203B41FA5}">
                      <a16:colId xmlns:a16="http://schemas.microsoft.com/office/drawing/2014/main" val="3808984955"/>
                    </a:ext>
                  </a:extLst>
                </a:gridCol>
                <a:gridCol w="329184">
                  <a:extLst>
                    <a:ext uri="{9D8B030D-6E8A-4147-A177-3AD203B41FA5}">
                      <a16:colId xmlns:a16="http://schemas.microsoft.com/office/drawing/2014/main" val="3446310776"/>
                    </a:ext>
                  </a:extLst>
                </a:gridCol>
                <a:gridCol w="329184">
                  <a:extLst>
                    <a:ext uri="{9D8B030D-6E8A-4147-A177-3AD203B41FA5}">
                      <a16:colId xmlns:a16="http://schemas.microsoft.com/office/drawing/2014/main" val="2207772748"/>
                    </a:ext>
                  </a:extLst>
                </a:gridCol>
                <a:gridCol w="329184">
                  <a:extLst>
                    <a:ext uri="{9D8B030D-6E8A-4147-A177-3AD203B41FA5}">
                      <a16:colId xmlns:a16="http://schemas.microsoft.com/office/drawing/2014/main" val="2315882941"/>
                    </a:ext>
                  </a:extLst>
                </a:gridCol>
                <a:gridCol w="329184">
                  <a:extLst>
                    <a:ext uri="{9D8B030D-6E8A-4147-A177-3AD203B41FA5}">
                      <a16:colId xmlns:a16="http://schemas.microsoft.com/office/drawing/2014/main" val="2953632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77289841"/>
                  </a:ext>
                </a:extLst>
              </a:tr>
            </a:tbl>
          </a:graphicData>
        </a:graphic>
      </p:graphicFrame>
      <p:sp>
        <p:nvSpPr>
          <p:cNvPr id="4" name="Text Placeholder 3">
            <a:extLst>
              <a:ext uri="{FF2B5EF4-FFF2-40B4-BE49-F238E27FC236}">
                <a16:creationId xmlns:a16="http://schemas.microsoft.com/office/drawing/2014/main" id="{D51F19EC-7BDE-41E6-A5E4-CEBED44A4A2C}"/>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00941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0E83C-4C7F-40BD-9E7C-F8A39D5FD2BA}"/>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F071B832-14FC-4B0D-84B9-6438197E0B0B}"/>
              </a:ext>
            </a:extLst>
          </p:cNvPr>
          <p:cNvGraphicFramePr>
            <a:graphicFrameLocks noGrp="1"/>
          </p:cNvGraphicFramePr>
          <p:nvPr>
            <p:ph type="tbl" sz="quarter" idx="13"/>
            <p:extLst>
              <p:ext uri="{D42A27DB-BD31-4B8C-83A1-F6EECF244321}">
                <p14:modId xmlns:p14="http://schemas.microsoft.com/office/powerpoint/2010/main" val="3176066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70392670"/>
                    </a:ext>
                  </a:extLst>
                </a:gridCol>
                <a:gridCol w="1481328">
                  <a:extLst>
                    <a:ext uri="{9D8B030D-6E8A-4147-A177-3AD203B41FA5}">
                      <a16:colId xmlns:a16="http://schemas.microsoft.com/office/drawing/2014/main" val="1587806131"/>
                    </a:ext>
                  </a:extLst>
                </a:gridCol>
                <a:gridCol w="329184">
                  <a:extLst>
                    <a:ext uri="{9D8B030D-6E8A-4147-A177-3AD203B41FA5}">
                      <a16:colId xmlns:a16="http://schemas.microsoft.com/office/drawing/2014/main" val="3497019928"/>
                    </a:ext>
                  </a:extLst>
                </a:gridCol>
                <a:gridCol w="329184">
                  <a:extLst>
                    <a:ext uri="{9D8B030D-6E8A-4147-A177-3AD203B41FA5}">
                      <a16:colId xmlns:a16="http://schemas.microsoft.com/office/drawing/2014/main" val="3525822853"/>
                    </a:ext>
                  </a:extLst>
                </a:gridCol>
                <a:gridCol w="329184">
                  <a:extLst>
                    <a:ext uri="{9D8B030D-6E8A-4147-A177-3AD203B41FA5}">
                      <a16:colId xmlns:a16="http://schemas.microsoft.com/office/drawing/2014/main" val="2891317836"/>
                    </a:ext>
                  </a:extLst>
                </a:gridCol>
                <a:gridCol w="329184">
                  <a:extLst>
                    <a:ext uri="{9D8B030D-6E8A-4147-A177-3AD203B41FA5}">
                      <a16:colId xmlns:a16="http://schemas.microsoft.com/office/drawing/2014/main" val="2805390278"/>
                    </a:ext>
                  </a:extLst>
                </a:gridCol>
                <a:gridCol w="329184">
                  <a:extLst>
                    <a:ext uri="{9D8B030D-6E8A-4147-A177-3AD203B41FA5}">
                      <a16:colId xmlns:a16="http://schemas.microsoft.com/office/drawing/2014/main" val="671438915"/>
                    </a:ext>
                  </a:extLst>
                </a:gridCol>
                <a:gridCol w="329184">
                  <a:extLst>
                    <a:ext uri="{9D8B030D-6E8A-4147-A177-3AD203B41FA5}">
                      <a16:colId xmlns:a16="http://schemas.microsoft.com/office/drawing/2014/main" val="4161578519"/>
                    </a:ext>
                  </a:extLst>
                </a:gridCol>
                <a:gridCol w="329184">
                  <a:extLst>
                    <a:ext uri="{9D8B030D-6E8A-4147-A177-3AD203B41FA5}">
                      <a16:colId xmlns:a16="http://schemas.microsoft.com/office/drawing/2014/main" val="153628003"/>
                    </a:ext>
                  </a:extLst>
                </a:gridCol>
                <a:gridCol w="329184">
                  <a:extLst>
                    <a:ext uri="{9D8B030D-6E8A-4147-A177-3AD203B41FA5}">
                      <a16:colId xmlns:a16="http://schemas.microsoft.com/office/drawing/2014/main" val="2447471504"/>
                    </a:ext>
                  </a:extLst>
                </a:gridCol>
                <a:gridCol w="329184">
                  <a:extLst>
                    <a:ext uri="{9D8B030D-6E8A-4147-A177-3AD203B41FA5}">
                      <a16:colId xmlns:a16="http://schemas.microsoft.com/office/drawing/2014/main" val="755663095"/>
                    </a:ext>
                  </a:extLst>
                </a:gridCol>
                <a:gridCol w="329184">
                  <a:extLst>
                    <a:ext uri="{9D8B030D-6E8A-4147-A177-3AD203B41FA5}">
                      <a16:colId xmlns:a16="http://schemas.microsoft.com/office/drawing/2014/main" val="871624115"/>
                    </a:ext>
                  </a:extLst>
                </a:gridCol>
                <a:gridCol w="329184">
                  <a:extLst>
                    <a:ext uri="{9D8B030D-6E8A-4147-A177-3AD203B41FA5}">
                      <a16:colId xmlns:a16="http://schemas.microsoft.com/office/drawing/2014/main" val="2184158340"/>
                    </a:ext>
                  </a:extLst>
                </a:gridCol>
                <a:gridCol w="329184">
                  <a:extLst>
                    <a:ext uri="{9D8B030D-6E8A-4147-A177-3AD203B41FA5}">
                      <a16:colId xmlns:a16="http://schemas.microsoft.com/office/drawing/2014/main" val="1582829473"/>
                    </a:ext>
                  </a:extLst>
                </a:gridCol>
                <a:gridCol w="329184">
                  <a:extLst>
                    <a:ext uri="{9D8B030D-6E8A-4147-A177-3AD203B41FA5}">
                      <a16:colId xmlns:a16="http://schemas.microsoft.com/office/drawing/2014/main" val="4159270864"/>
                    </a:ext>
                  </a:extLst>
                </a:gridCol>
                <a:gridCol w="329184">
                  <a:extLst>
                    <a:ext uri="{9D8B030D-6E8A-4147-A177-3AD203B41FA5}">
                      <a16:colId xmlns:a16="http://schemas.microsoft.com/office/drawing/2014/main" val="3896089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56717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- 2025-02-07 12:49:55</a:t>
                      </a:r>
                      <a:r>
                        <a:rPr kumimoji="0" lang="en-US" sz="1000" b="0" i="0" u="none" strike="noStrike" kern="1200" cap="none" spc="0" normalizeH="0" baseline="0" noProof="0">
                          <a:ln>
                            <a:noFill/>
                          </a:ln>
                          <a:solidFill>
                            <a:prstClr val="black"/>
                          </a:solidFill>
                          <a:effectLst/>
                          <a:uLnTx/>
                          <a:uFillTx/>
                          <a:latin typeface="Calibri"/>
                          <a:ea typeface="+mn-ea"/>
                          <a:cs typeface="+mn-cs"/>
                        </a:rPr>
                        <a:t>
 The countdown to the big game is on, and #TEAMPHLY is ALL IN! 🦅💚 We’re excited to cheer on our partners the Philadelphia Eagles this Sunday! 
To get game-day ready, Home Office employees threw a tailgate party, repping green gear and enjoying tailgate favorites from cheesesteaks to Philly pretzels. Let’s go Eagles! 🏈 #FlyEaglesFly #InsuranceCareersMonth Tokio Marine North America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https://quintly-eu-image-storage.s3.amazonaws.com/d123f9c23f3abec6e562a564c92f236a/136106c37fcbbd71bdfae5ef0456f4b1.jpg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09166335"/>
                  </a:ext>
                </a:extLst>
              </a:tr>
            </a:tbl>
          </a:graphicData>
        </a:graphic>
      </p:graphicFrame>
      <p:sp>
        <p:nvSpPr>
          <p:cNvPr id="4" name="Text Placeholder 3">
            <a:extLst>
              <a:ext uri="{FF2B5EF4-FFF2-40B4-BE49-F238E27FC236}">
                <a16:creationId xmlns:a16="http://schemas.microsoft.com/office/drawing/2014/main" id="{88DCC766-1A49-4202-BD62-385ACD9CDDB8}"/>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82515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7143F-8ED3-44F9-ACA0-F93DBB50C4BE}"/>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89268125-6948-4FBC-BF63-1C9389837314}"/>
              </a:ext>
            </a:extLst>
          </p:cNvPr>
          <p:cNvGraphicFramePr>
            <a:graphicFrameLocks noGrp="1"/>
          </p:cNvGraphicFramePr>
          <p:nvPr>
            <p:ph type="tbl" sz="quarter" idx="13"/>
            <p:extLst>
              <p:ext uri="{D42A27DB-BD31-4B8C-83A1-F6EECF244321}">
                <p14:modId xmlns:p14="http://schemas.microsoft.com/office/powerpoint/2010/main" val="3762495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25574200"/>
                    </a:ext>
                  </a:extLst>
                </a:gridCol>
                <a:gridCol w="1481328">
                  <a:extLst>
                    <a:ext uri="{9D8B030D-6E8A-4147-A177-3AD203B41FA5}">
                      <a16:colId xmlns:a16="http://schemas.microsoft.com/office/drawing/2014/main" val="840699875"/>
                    </a:ext>
                  </a:extLst>
                </a:gridCol>
                <a:gridCol w="329184">
                  <a:extLst>
                    <a:ext uri="{9D8B030D-6E8A-4147-A177-3AD203B41FA5}">
                      <a16:colId xmlns:a16="http://schemas.microsoft.com/office/drawing/2014/main" val="369752318"/>
                    </a:ext>
                  </a:extLst>
                </a:gridCol>
                <a:gridCol w="329184">
                  <a:extLst>
                    <a:ext uri="{9D8B030D-6E8A-4147-A177-3AD203B41FA5}">
                      <a16:colId xmlns:a16="http://schemas.microsoft.com/office/drawing/2014/main" val="3625394426"/>
                    </a:ext>
                  </a:extLst>
                </a:gridCol>
                <a:gridCol w="329184">
                  <a:extLst>
                    <a:ext uri="{9D8B030D-6E8A-4147-A177-3AD203B41FA5}">
                      <a16:colId xmlns:a16="http://schemas.microsoft.com/office/drawing/2014/main" val="2977144585"/>
                    </a:ext>
                  </a:extLst>
                </a:gridCol>
                <a:gridCol w="329184">
                  <a:extLst>
                    <a:ext uri="{9D8B030D-6E8A-4147-A177-3AD203B41FA5}">
                      <a16:colId xmlns:a16="http://schemas.microsoft.com/office/drawing/2014/main" val="2740557989"/>
                    </a:ext>
                  </a:extLst>
                </a:gridCol>
                <a:gridCol w="329184">
                  <a:extLst>
                    <a:ext uri="{9D8B030D-6E8A-4147-A177-3AD203B41FA5}">
                      <a16:colId xmlns:a16="http://schemas.microsoft.com/office/drawing/2014/main" val="270667356"/>
                    </a:ext>
                  </a:extLst>
                </a:gridCol>
                <a:gridCol w="329184">
                  <a:extLst>
                    <a:ext uri="{9D8B030D-6E8A-4147-A177-3AD203B41FA5}">
                      <a16:colId xmlns:a16="http://schemas.microsoft.com/office/drawing/2014/main" val="771687713"/>
                    </a:ext>
                  </a:extLst>
                </a:gridCol>
                <a:gridCol w="329184">
                  <a:extLst>
                    <a:ext uri="{9D8B030D-6E8A-4147-A177-3AD203B41FA5}">
                      <a16:colId xmlns:a16="http://schemas.microsoft.com/office/drawing/2014/main" val="2244760599"/>
                    </a:ext>
                  </a:extLst>
                </a:gridCol>
                <a:gridCol w="329184">
                  <a:extLst>
                    <a:ext uri="{9D8B030D-6E8A-4147-A177-3AD203B41FA5}">
                      <a16:colId xmlns:a16="http://schemas.microsoft.com/office/drawing/2014/main" val="1572479611"/>
                    </a:ext>
                  </a:extLst>
                </a:gridCol>
                <a:gridCol w="329184">
                  <a:extLst>
                    <a:ext uri="{9D8B030D-6E8A-4147-A177-3AD203B41FA5}">
                      <a16:colId xmlns:a16="http://schemas.microsoft.com/office/drawing/2014/main" val="594415553"/>
                    </a:ext>
                  </a:extLst>
                </a:gridCol>
                <a:gridCol w="329184">
                  <a:extLst>
                    <a:ext uri="{9D8B030D-6E8A-4147-A177-3AD203B41FA5}">
                      <a16:colId xmlns:a16="http://schemas.microsoft.com/office/drawing/2014/main" val="3296805173"/>
                    </a:ext>
                  </a:extLst>
                </a:gridCol>
                <a:gridCol w="329184">
                  <a:extLst>
                    <a:ext uri="{9D8B030D-6E8A-4147-A177-3AD203B41FA5}">
                      <a16:colId xmlns:a16="http://schemas.microsoft.com/office/drawing/2014/main" val="3963212709"/>
                    </a:ext>
                  </a:extLst>
                </a:gridCol>
                <a:gridCol w="329184">
                  <a:extLst>
                    <a:ext uri="{9D8B030D-6E8A-4147-A177-3AD203B41FA5}">
                      <a16:colId xmlns:a16="http://schemas.microsoft.com/office/drawing/2014/main" val="2623246613"/>
                    </a:ext>
                  </a:extLst>
                </a:gridCol>
                <a:gridCol w="329184">
                  <a:extLst>
                    <a:ext uri="{9D8B030D-6E8A-4147-A177-3AD203B41FA5}">
                      <a16:colId xmlns:a16="http://schemas.microsoft.com/office/drawing/2014/main" val="825180404"/>
                    </a:ext>
                  </a:extLst>
                </a:gridCol>
                <a:gridCol w="329184">
                  <a:extLst>
                    <a:ext uri="{9D8B030D-6E8A-4147-A177-3AD203B41FA5}">
                      <a16:colId xmlns:a16="http://schemas.microsoft.com/office/drawing/2014/main" val="979589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505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- 2025-02-19 13:40:42</a:t>
                      </a:r>
                      <a:r>
                        <a:rPr kumimoji="0" lang="en-US" sz="1000" b="0" i="0" u="none" strike="noStrike" kern="1200" cap="none" spc="0" normalizeH="0" baseline="0" noProof="0">
                          <a:ln>
                            <a:noFill/>
                          </a:ln>
                          <a:solidFill>
                            <a:prstClr val="black"/>
                          </a:solidFill>
                          <a:effectLst/>
                          <a:uLnTx/>
                          <a:uFillTx/>
                          <a:latin typeface="Calibri"/>
                          <a:ea typeface="+mn-ea"/>
                          <a:cs typeface="+mn-cs"/>
                        </a:rPr>
                        <a:t>
 We kicked off 2025 by bringing together more than 250 employees at our National Sales Meeting! 🎉
Employees from various departments and locations around the country gathered at the JW Marriott Grande Lakes in Orlando, FL. 🌴🏨 It was a great opportunity for #TEAMPHLY to connect with colleagues, talk about how we can best serve our agents and customers, and have some fun together.
A highlight of the event was our keynote speaker, former Philadelphia Eagle and NFL Pro Bowler Jon Dorenbos. He captivated the audience with his inspiring story, motivating message, and amazing magic - leaving us all energized to tackle the year ahead! ✨
#InsuranceCareersMonth #ICM2025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https://quintly-eu-image-storage.s3.amazonaws.com/d123f9c23f3abec6e562a564c92f236a/ddcd0ddb63a957656a796900789c4c18.jpg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592942891"/>
                  </a:ext>
                </a:extLst>
              </a:tr>
            </a:tbl>
          </a:graphicData>
        </a:graphic>
      </p:graphicFrame>
      <p:sp>
        <p:nvSpPr>
          <p:cNvPr id="4" name="Text Placeholder 3">
            <a:extLst>
              <a:ext uri="{FF2B5EF4-FFF2-40B4-BE49-F238E27FC236}">
                <a16:creationId xmlns:a16="http://schemas.microsoft.com/office/drawing/2014/main" id="{FEA3940B-A729-449A-9010-7B6F66313AD1}"/>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640720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2D590-3EC4-46BA-BAE6-616C30938C64}"/>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DD2900B7-C5CB-42CB-B2F0-9EFB3B2179B1}"/>
              </a:ext>
            </a:extLst>
          </p:cNvPr>
          <p:cNvGraphicFramePr>
            <a:graphicFrameLocks noGrp="1"/>
          </p:cNvGraphicFramePr>
          <p:nvPr>
            <p:ph type="tbl" sz="quarter" idx="13"/>
            <p:extLst>
              <p:ext uri="{D42A27DB-BD31-4B8C-83A1-F6EECF244321}">
                <p14:modId xmlns:p14="http://schemas.microsoft.com/office/powerpoint/2010/main" val="2975792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39361283"/>
                    </a:ext>
                  </a:extLst>
                </a:gridCol>
                <a:gridCol w="1481328">
                  <a:extLst>
                    <a:ext uri="{9D8B030D-6E8A-4147-A177-3AD203B41FA5}">
                      <a16:colId xmlns:a16="http://schemas.microsoft.com/office/drawing/2014/main" val="1261591919"/>
                    </a:ext>
                  </a:extLst>
                </a:gridCol>
                <a:gridCol w="329184">
                  <a:extLst>
                    <a:ext uri="{9D8B030D-6E8A-4147-A177-3AD203B41FA5}">
                      <a16:colId xmlns:a16="http://schemas.microsoft.com/office/drawing/2014/main" val="3998881421"/>
                    </a:ext>
                  </a:extLst>
                </a:gridCol>
                <a:gridCol w="329184">
                  <a:extLst>
                    <a:ext uri="{9D8B030D-6E8A-4147-A177-3AD203B41FA5}">
                      <a16:colId xmlns:a16="http://schemas.microsoft.com/office/drawing/2014/main" val="1463854761"/>
                    </a:ext>
                  </a:extLst>
                </a:gridCol>
                <a:gridCol w="329184">
                  <a:extLst>
                    <a:ext uri="{9D8B030D-6E8A-4147-A177-3AD203B41FA5}">
                      <a16:colId xmlns:a16="http://schemas.microsoft.com/office/drawing/2014/main" val="3999039380"/>
                    </a:ext>
                  </a:extLst>
                </a:gridCol>
                <a:gridCol w="329184">
                  <a:extLst>
                    <a:ext uri="{9D8B030D-6E8A-4147-A177-3AD203B41FA5}">
                      <a16:colId xmlns:a16="http://schemas.microsoft.com/office/drawing/2014/main" val="3438955760"/>
                    </a:ext>
                  </a:extLst>
                </a:gridCol>
                <a:gridCol w="329184">
                  <a:extLst>
                    <a:ext uri="{9D8B030D-6E8A-4147-A177-3AD203B41FA5}">
                      <a16:colId xmlns:a16="http://schemas.microsoft.com/office/drawing/2014/main" val="392588056"/>
                    </a:ext>
                  </a:extLst>
                </a:gridCol>
                <a:gridCol w="329184">
                  <a:extLst>
                    <a:ext uri="{9D8B030D-6E8A-4147-A177-3AD203B41FA5}">
                      <a16:colId xmlns:a16="http://schemas.microsoft.com/office/drawing/2014/main" val="2330528886"/>
                    </a:ext>
                  </a:extLst>
                </a:gridCol>
                <a:gridCol w="329184">
                  <a:extLst>
                    <a:ext uri="{9D8B030D-6E8A-4147-A177-3AD203B41FA5}">
                      <a16:colId xmlns:a16="http://schemas.microsoft.com/office/drawing/2014/main" val="2639805304"/>
                    </a:ext>
                  </a:extLst>
                </a:gridCol>
                <a:gridCol w="329184">
                  <a:extLst>
                    <a:ext uri="{9D8B030D-6E8A-4147-A177-3AD203B41FA5}">
                      <a16:colId xmlns:a16="http://schemas.microsoft.com/office/drawing/2014/main" val="3096793512"/>
                    </a:ext>
                  </a:extLst>
                </a:gridCol>
                <a:gridCol w="329184">
                  <a:extLst>
                    <a:ext uri="{9D8B030D-6E8A-4147-A177-3AD203B41FA5}">
                      <a16:colId xmlns:a16="http://schemas.microsoft.com/office/drawing/2014/main" val="3676053475"/>
                    </a:ext>
                  </a:extLst>
                </a:gridCol>
                <a:gridCol w="329184">
                  <a:extLst>
                    <a:ext uri="{9D8B030D-6E8A-4147-A177-3AD203B41FA5}">
                      <a16:colId xmlns:a16="http://schemas.microsoft.com/office/drawing/2014/main" val="795913671"/>
                    </a:ext>
                  </a:extLst>
                </a:gridCol>
                <a:gridCol w="329184">
                  <a:extLst>
                    <a:ext uri="{9D8B030D-6E8A-4147-A177-3AD203B41FA5}">
                      <a16:colId xmlns:a16="http://schemas.microsoft.com/office/drawing/2014/main" val="4064985580"/>
                    </a:ext>
                  </a:extLst>
                </a:gridCol>
                <a:gridCol w="329184">
                  <a:extLst>
                    <a:ext uri="{9D8B030D-6E8A-4147-A177-3AD203B41FA5}">
                      <a16:colId xmlns:a16="http://schemas.microsoft.com/office/drawing/2014/main" val="3237282404"/>
                    </a:ext>
                  </a:extLst>
                </a:gridCol>
                <a:gridCol w="329184">
                  <a:extLst>
                    <a:ext uri="{9D8B030D-6E8A-4147-A177-3AD203B41FA5}">
                      <a16:colId xmlns:a16="http://schemas.microsoft.com/office/drawing/2014/main" val="4242808761"/>
                    </a:ext>
                  </a:extLst>
                </a:gridCol>
                <a:gridCol w="329184">
                  <a:extLst>
                    <a:ext uri="{9D8B030D-6E8A-4147-A177-3AD203B41FA5}">
                      <a16:colId xmlns:a16="http://schemas.microsoft.com/office/drawing/2014/main" val="1764584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35776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- 2025-02-11 13:50:59</a:t>
                      </a:r>
                      <a:r>
                        <a:rPr kumimoji="0" lang="en-US" sz="1000" b="0" i="0" u="none" strike="noStrike" kern="1200" cap="none" spc="0" normalizeH="0" baseline="0" noProof="0">
                          <a:ln>
                            <a:noFill/>
                          </a:ln>
                          <a:solidFill>
                            <a:prstClr val="black"/>
                          </a:solidFill>
                          <a:effectLst/>
                          <a:uLnTx/>
                          <a:uFillTx/>
                          <a:latin typeface="Calibri"/>
                          <a:ea typeface="+mn-ea"/>
                          <a:cs typeface="+mn-cs"/>
                        </a:rPr>
                        <a:t>
 #TEAMPHLY is committed to #volunteering and giving back to the community. 🤝 Last year, our employees logged over 25,000 hours supporting hundreds of non-profits across the country! 
Congratulations to Patricia Kelly, Jodi Lieb, and Candice Taylor for going above and beyond to give back and being recognized as our 2024 Volunteer Champions! 🙌#InsuranceCareersMonth #ICM2025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https://quintly-eu-image-storage.s3.amazonaws.com/d123f9c23f3abec6e562a564c92f236a/a9aefc41f565490a39e7eb3de99fa3b7.jpg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983226232"/>
                  </a:ext>
                </a:extLst>
              </a:tr>
            </a:tbl>
          </a:graphicData>
        </a:graphic>
      </p:graphicFrame>
      <p:sp>
        <p:nvSpPr>
          <p:cNvPr id="4" name="Text Placeholder 3">
            <a:extLst>
              <a:ext uri="{FF2B5EF4-FFF2-40B4-BE49-F238E27FC236}">
                <a16:creationId xmlns:a16="http://schemas.microsoft.com/office/drawing/2014/main" id="{D7BD6B5B-0849-401A-920C-D966F0C08951}"/>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5012918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76697-EA16-4C06-8CCA-0DE123BF0885}"/>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8E4377F4-4B9B-4EE8-B36C-14A0EA117D89}"/>
              </a:ext>
            </a:extLst>
          </p:cNvPr>
          <p:cNvGraphicFramePr>
            <a:graphicFrameLocks noGrp="1"/>
          </p:cNvGraphicFramePr>
          <p:nvPr>
            <p:ph type="tbl" sz="quarter" idx="13"/>
            <p:extLst>
              <p:ext uri="{D42A27DB-BD31-4B8C-83A1-F6EECF244321}">
                <p14:modId xmlns:p14="http://schemas.microsoft.com/office/powerpoint/2010/main" val="1600839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60519857"/>
                    </a:ext>
                  </a:extLst>
                </a:gridCol>
                <a:gridCol w="1481328">
                  <a:extLst>
                    <a:ext uri="{9D8B030D-6E8A-4147-A177-3AD203B41FA5}">
                      <a16:colId xmlns:a16="http://schemas.microsoft.com/office/drawing/2014/main" val="3020116248"/>
                    </a:ext>
                  </a:extLst>
                </a:gridCol>
                <a:gridCol w="329184">
                  <a:extLst>
                    <a:ext uri="{9D8B030D-6E8A-4147-A177-3AD203B41FA5}">
                      <a16:colId xmlns:a16="http://schemas.microsoft.com/office/drawing/2014/main" val="2083263843"/>
                    </a:ext>
                  </a:extLst>
                </a:gridCol>
                <a:gridCol w="329184">
                  <a:extLst>
                    <a:ext uri="{9D8B030D-6E8A-4147-A177-3AD203B41FA5}">
                      <a16:colId xmlns:a16="http://schemas.microsoft.com/office/drawing/2014/main" val="3845797942"/>
                    </a:ext>
                  </a:extLst>
                </a:gridCol>
                <a:gridCol w="329184">
                  <a:extLst>
                    <a:ext uri="{9D8B030D-6E8A-4147-A177-3AD203B41FA5}">
                      <a16:colId xmlns:a16="http://schemas.microsoft.com/office/drawing/2014/main" val="1839774070"/>
                    </a:ext>
                  </a:extLst>
                </a:gridCol>
                <a:gridCol w="329184">
                  <a:extLst>
                    <a:ext uri="{9D8B030D-6E8A-4147-A177-3AD203B41FA5}">
                      <a16:colId xmlns:a16="http://schemas.microsoft.com/office/drawing/2014/main" val="1983108087"/>
                    </a:ext>
                  </a:extLst>
                </a:gridCol>
                <a:gridCol w="329184">
                  <a:extLst>
                    <a:ext uri="{9D8B030D-6E8A-4147-A177-3AD203B41FA5}">
                      <a16:colId xmlns:a16="http://schemas.microsoft.com/office/drawing/2014/main" val="2745518264"/>
                    </a:ext>
                  </a:extLst>
                </a:gridCol>
                <a:gridCol w="329184">
                  <a:extLst>
                    <a:ext uri="{9D8B030D-6E8A-4147-A177-3AD203B41FA5}">
                      <a16:colId xmlns:a16="http://schemas.microsoft.com/office/drawing/2014/main" val="4058221781"/>
                    </a:ext>
                  </a:extLst>
                </a:gridCol>
                <a:gridCol w="329184">
                  <a:extLst>
                    <a:ext uri="{9D8B030D-6E8A-4147-A177-3AD203B41FA5}">
                      <a16:colId xmlns:a16="http://schemas.microsoft.com/office/drawing/2014/main" val="3573841156"/>
                    </a:ext>
                  </a:extLst>
                </a:gridCol>
                <a:gridCol w="329184">
                  <a:extLst>
                    <a:ext uri="{9D8B030D-6E8A-4147-A177-3AD203B41FA5}">
                      <a16:colId xmlns:a16="http://schemas.microsoft.com/office/drawing/2014/main" val="3850926680"/>
                    </a:ext>
                  </a:extLst>
                </a:gridCol>
                <a:gridCol w="329184">
                  <a:extLst>
                    <a:ext uri="{9D8B030D-6E8A-4147-A177-3AD203B41FA5}">
                      <a16:colId xmlns:a16="http://schemas.microsoft.com/office/drawing/2014/main" val="3070600307"/>
                    </a:ext>
                  </a:extLst>
                </a:gridCol>
                <a:gridCol w="329184">
                  <a:extLst>
                    <a:ext uri="{9D8B030D-6E8A-4147-A177-3AD203B41FA5}">
                      <a16:colId xmlns:a16="http://schemas.microsoft.com/office/drawing/2014/main" val="1108833379"/>
                    </a:ext>
                  </a:extLst>
                </a:gridCol>
                <a:gridCol w="329184">
                  <a:extLst>
                    <a:ext uri="{9D8B030D-6E8A-4147-A177-3AD203B41FA5}">
                      <a16:colId xmlns:a16="http://schemas.microsoft.com/office/drawing/2014/main" val="2362523389"/>
                    </a:ext>
                  </a:extLst>
                </a:gridCol>
                <a:gridCol w="329184">
                  <a:extLst>
                    <a:ext uri="{9D8B030D-6E8A-4147-A177-3AD203B41FA5}">
                      <a16:colId xmlns:a16="http://schemas.microsoft.com/office/drawing/2014/main" val="782625565"/>
                    </a:ext>
                  </a:extLst>
                </a:gridCol>
                <a:gridCol w="329184">
                  <a:extLst>
                    <a:ext uri="{9D8B030D-6E8A-4147-A177-3AD203B41FA5}">
                      <a16:colId xmlns:a16="http://schemas.microsoft.com/office/drawing/2014/main" val="3386910070"/>
                    </a:ext>
                  </a:extLst>
                </a:gridCol>
                <a:gridCol w="329184">
                  <a:extLst>
                    <a:ext uri="{9D8B030D-6E8A-4147-A177-3AD203B41FA5}">
                      <a16:colId xmlns:a16="http://schemas.microsoft.com/office/drawing/2014/main" val="2608513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39761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- 2025-02-12 11:25:21</a:t>
                      </a:r>
                      <a:r>
                        <a:rPr kumimoji="0" lang="en-US" sz="1000" b="0" i="0" u="none" strike="noStrike" kern="1200" cap="none" spc="0" normalizeH="0" baseline="0" noProof="0">
                          <a:ln>
                            <a:noFill/>
                          </a:ln>
                          <a:solidFill>
                            <a:prstClr val="black"/>
                          </a:solidFill>
                          <a:effectLst/>
                          <a:uLnTx/>
                          <a:uFillTx/>
                          <a:latin typeface="Calibri"/>
                          <a:ea typeface="+mn-ea"/>
                          <a:cs typeface="+mn-cs"/>
                        </a:rPr>
                        <a:t>
 We're honored to be recognized by Forbes Magazine as one of America's Best Midsize Employers of 2025! 🎉 
This is the third time we’ve received this recognition, which is based on survey respondents identifying PHLY as a workplace they would recommend to friends and family. Thanks to #TEAMPHLY for helping us build a company culture worth celebrating! 🙌 
Learn more ➡ bit.ly/36E4AQN 
Join our award-winning team! Explore open roles ➡ bit.ly/PHLYCareers #AmericasBestEmployers #Forbes #InsuranceCareersMonth #ICM2025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https://quintly-eu-image-storage.s3.amazonaws.com/d123f9c23f3abec6e562a564c92f236a/52697220e49feeeb11bceba03d66d371.jpg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495053068"/>
                  </a:ext>
                </a:extLst>
              </a:tr>
            </a:tbl>
          </a:graphicData>
        </a:graphic>
      </p:graphicFrame>
      <p:sp>
        <p:nvSpPr>
          <p:cNvPr id="4" name="Text Placeholder 3">
            <a:extLst>
              <a:ext uri="{FF2B5EF4-FFF2-40B4-BE49-F238E27FC236}">
                <a16:creationId xmlns:a16="http://schemas.microsoft.com/office/drawing/2014/main" id="{86E4B17B-EB02-4AC3-AB64-2486A9BABCD7}"/>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0747594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5076D-FFA6-4178-BC67-5BBBC5961E5D}"/>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CF3A886D-1AA5-4DCB-9239-9ACDD4669ECF}"/>
              </a:ext>
            </a:extLst>
          </p:cNvPr>
          <p:cNvGraphicFramePr>
            <a:graphicFrameLocks noGrp="1"/>
          </p:cNvGraphicFramePr>
          <p:nvPr>
            <p:ph type="tbl" sz="quarter" idx="13"/>
            <p:extLst>
              <p:ext uri="{D42A27DB-BD31-4B8C-83A1-F6EECF244321}">
                <p14:modId xmlns:p14="http://schemas.microsoft.com/office/powerpoint/2010/main" val="2261454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61390310"/>
                    </a:ext>
                  </a:extLst>
                </a:gridCol>
                <a:gridCol w="1481328">
                  <a:extLst>
                    <a:ext uri="{9D8B030D-6E8A-4147-A177-3AD203B41FA5}">
                      <a16:colId xmlns:a16="http://schemas.microsoft.com/office/drawing/2014/main" val="837568811"/>
                    </a:ext>
                  </a:extLst>
                </a:gridCol>
                <a:gridCol w="329184">
                  <a:extLst>
                    <a:ext uri="{9D8B030D-6E8A-4147-A177-3AD203B41FA5}">
                      <a16:colId xmlns:a16="http://schemas.microsoft.com/office/drawing/2014/main" val="2169766079"/>
                    </a:ext>
                  </a:extLst>
                </a:gridCol>
                <a:gridCol w="329184">
                  <a:extLst>
                    <a:ext uri="{9D8B030D-6E8A-4147-A177-3AD203B41FA5}">
                      <a16:colId xmlns:a16="http://schemas.microsoft.com/office/drawing/2014/main" val="651144519"/>
                    </a:ext>
                  </a:extLst>
                </a:gridCol>
                <a:gridCol w="329184">
                  <a:extLst>
                    <a:ext uri="{9D8B030D-6E8A-4147-A177-3AD203B41FA5}">
                      <a16:colId xmlns:a16="http://schemas.microsoft.com/office/drawing/2014/main" val="483154899"/>
                    </a:ext>
                  </a:extLst>
                </a:gridCol>
                <a:gridCol w="329184">
                  <a:extLst>
                    <a:ext uri="{9D8B030D-6E8A-4147-A177-3AD203B41FA5}">
                      <a16:colId xmlns:a16="http://schemas.microsoft.com/office/drawing/2014/main" val="3510096227"/>
                    </a:ext>
                  </a:extLst>
                </a:gridCol>
                <a:gridCol w="329184">
                  <a:extLst>
                    <a:ext uri="{9D8B030D-6E8A-4147-A177-3AD203B41FA5}">
                      <a16:colId xmlns:a16="http://schemas.microsoft.com/office/drawing/2014/main" val="2369309324"/>
                    </a:ext>
                  </a:extLst>
                </a:gridCol>
                <a:gridCol w="329184">
                  <a:extLst>
                    <a:ext uri="{9D8B030D-6E8A-4147-A177-3AD203B41FA5}">
                      <a16:colId xmlns:a16="http://schemas.microsoft.com/office/drawing/2014/main" val="1493206274"/>
                    </a:ext>
                  </a:extLst>
                </a:gridCol>
                <a:gridCol w="329184">
                  <a:extLst>
                    <a:ext uri="{9D8B030D-6E8A-4147-A177-3AD203B41FA5}">
                      <a16:colId xmlns:a16="http://schemas.microsoft.com/office/drawing/2014/main" val="2153941260"/>
                    </a:ext>
                  </a:extLst>
                </a:gridCol>
                <a:gridCol w="329184">
                  <a:extLst>
                    <a:ext uri="{9D8B030D-6E8A-4147-A177-3AD203B41FA5}">
                      <a16:colId xmlns:a16="http://schemas.microsoft.com/office/drawing/2014/main" val="3226797674"/>
                    </a:ext>
                  </a:extLst>
                </a:gridCol>
                <a:gridCol w="329184">
                  <a:extLst>
                    <a:ext uri="{9D8B030D-6E8A-4147-A177-3AD203B41FA5}">
                      <a16:colId xmlns:a16="http://schemas.microsoft.com/office/drawing/2014/main" val="1243407788"/>
                    </a:ext>
                  </a:extLst>
                </a:gridCol>
                <a:gridCol w="329184">
                  <a:extLst>
                    <a:ext uri="{9D8B030D-6E8A-4147-A177-3AD203B41FA5}">
                      <a16:colId xmlns:a16="http://schemas.microsoft.com/office/drawing/2014/main" val="271570846"/>
                    </a:ext>
                  </a:extLst>
                </a:gridCol>
                <a:gridCol w="329184">
                  <a:extLst>
                    <a:ext uri="{9D8B030D-6E8A-4147-A177-3AD203B41FA5}">
                      <a16:colId xmlns:a16="http://schemas.microsoft.com/office/drawing/2014/main" val="2971845581"/>
                    </a:ext>
                  </a:extLst>
                </a:gridCol>
                <a:gridCol w="329184">
                  <a:extLst>
                    <a:ext uri="{9D8B030D-6E8A-4147-A177-3AD203B41FA5}">
                      <a16:colId xmlns:a16="http://schemas.microsoft.com/office/drawing/2014/main" val="2274877602"/>
                    </a:ext>
                  </a:extLst>
                </a:gridCol>
                <a:gridCol w="329184">
                  <a:extLst>
                    <a:ext uri="{9D8B030D-6E8A-4147-A177-3AD203B41FA5}">
                      <a16:colId xmlns:a16="http://schemas.microsoft.com/office/drawing/2014/main" val="2458528012"/>
                    </a:ext>
                  </a:extLst>
                </a:gridCol>
                <a:gridCol w="329184">
                  <a:extLst>
                    <a:ext uri="{9D8B030D-6E8A-4147-A177-3AD203B41FA5}">
                      <a16:colId xmlns:a16="http://schemas.microsoft.com/office/drawing/2014/main" val="4182875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28490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- 2025-02-20 14:49:57</a:t>
                      </a:r>
                      <a:r>
                        <a:rPr kumimoji="0" lang="en-US" sz="1000" b="0" i="0" u="none" strike="noStrike" kern="1200" cap="none" spc="0" normalizeH="0" baseline="0" noProof="0">
                          <a:ln>
                            <a:noFill/>
                          </a:ln>
                          <a:solidFill>
                            <a:prstClr val="black"/>
                          </a:solidFill>
                          <a:effectLst/>
                          <a:uLnTx/>
                          <a:uFillTx/>
                          <a:latin typeface="Calibri"/>
                          <a:ea typeface="+mn-ea"/>
                          <a:cs typeface="+mn-cs"/>
                        </a:rPr>
                        <a:t>
 #TEAMPHLY had the opportunity to join the PHLY Black and African-American Employee Resource Group (BAAERG) for an inspiring guest speaker event featuring Chris Thibodeaux, author of Get Your Career In Shape! 📖
Chris delivered an engaging and thought-provoking conversation on what it takes to achieve success in the workplace, tackle challenges head-on, and navigate career blind spots like a pro. 💡💼 His insights left us feeling motivated and ready to take our careers to the next level! #BlackHistoryMonth #InsuranceCareersMonth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https://quintly-eu-image-storage.s3.amazonaws.com/d123f9c23f3abec6e562a564c92f236a/becca82bf9dd95a52ae7e40abad56d9a.jpg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987087764"/>
                  </a:ext>
                </a:extLst>
              </a:tr>
            </a:tbl>
          </a:graphicData>
        </a:graphic>
      </p:graphicFrame>
      <p:sp>
        <p:nvSpPr>
          <p:cNvPr id="4" name="Text Placeholder 3">
            <a:extLst>
              <a:ext uri="{FF2B5EF4-FFF2-40B4-BE49-F238E27FC236}">
                <a16:creationId xmlns:a16="http://schemas.microsoft.com/office/drawing/2014/main" id="{934C634C-407E-4035-802D-922E4E3AAE82}"/>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0318309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7535C-21F4-40F0-B4AA-C1934E8C1AD3}"/>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DDFCBE80-CC61-4047-9506-B4889452E95F}"/>
              </a:ext>
            </a:extLst>
          </p:cNvPr>
          <p:cNvGraphicFramePr>
            <a:graphicFrameLocks noGrp="1"/>
          </p:cNvGraphicFramePr>
          <p:nvPr>
            <p:ph type="chart" sz="quarter" idx="13"/>
            <p:extLst>
              <p:ext uri="{D42A27DB-BD31-4B8C-83A1-F6EECF244321}">
                <p14:modId xmlns:p14="http://schemas.microsoft.com/office/powerpoint/2010/main" val="2053899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D07596-D541-4D23-A250-84A18F78CF89}"/>
              </a:ext>
            </a:extLst>
          </p:cNvPr>
          <p:cNvSpPr>
            <a:spLocks noGrp="1"/>
          </p:cNvSpPr>
          <p:nvPr>
            <p:ph type="body" sz="quarter" idx="14"/>
          </p:nvPr>
        </p:nvSpPr>
        <p:spPr/>
        <p:txBody>
          <a:bodyPr/>
          <a:lstStyle/>
          <a:p>
            <a:r>
              <a:rPr lang="en-US"/>
              <a:t>01/01/2024 - 12/31/2025</a:t>
            </a:r>
          </a:p>
        </p:txBody>
      </p:sp>
      <p:sp>
        <p:nvSpPr>
          <p:cNvPr id="5" name="Footer Placeholder 4">
            <a:extLst>
              <a:ext uri="{FF2B5EF4-FFF2-40B4-BE49-F238E27FC236}">
                <a16:creationId xmlns:a16="http://schemas.microsoft.com/office/drawing/2014/main" id="{6C582E63-B38A-4D12-A4AA-753052364E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52976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85E4F-391E-4C72-B8E3-BC1613AB8469}"/>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BBEF7B1C-FC98-4169-AFC4-58031AE23112}"/>
              </a:ext>
            </a:extLst>
          </p:cNvPr>
          <p:cNvGraphicFramePr>
            <a:graphicFrameLocks noGrp="1"/>
          </p:cNvGraphicFramePr>
          <p:nvPr>
            <p:ph type="tbl" sz="quarter" idx="13"/>
            <p:extLst>
              <p:ext uri="{D42A27DB-BD31-4B8C-83A1-F6EECF244321}">
                <p14:modId xmlns:p14="http://schemas.microsoft.com/office/powerpoint/2010/main" val="637721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565661237"/>
                    </a:ext>
                  </a:extLst>
                </a:gridCol>
                <a:gridCol w="576072">
                  <a:extLst>
                    <a:ext uri="{9D8B030D-6E8A-4147-A177-3AD203B41FA5}">
                      <a16:colId xmlns:a16="http://schemas.microsoft.com/office/drawing/2014/main" val="3685636488"/>
                    </a:ext>
                  </a:extLst>
                </a:gridCol>
                <a:gridCol w="576072">
                  <a:extLst>
                    <a:ext uri="{9D8B030D-6E8A-4147-A177-3AD203B41FA5}">
                      <a16:colId xmlns:a16="http://schemas.microsoft.com/office/drawing/2014/main" val="2251755334"/>
                    </a:ext>
                  </a:extLst>
                </a:gridCol>
                <a:gridCol w="576072">
                  <a:extLst>
                    <a:ext uri="{9D8B030D-6E8A-4147-A177-3AD203B41FA5}">
                      <a16:colId xmlns:a16="http://schemas.microsoft.com/office/drawing/2014/main" val="1310854323"/>
                    </a:ext>
                  </a:extLst>
                </a:gridCol>
                <a:gridCol w="576072">
                  <a:extLst>
                    <a:ext uri="{9D8B030D-6E8A-4147-A177-3AD203B41FA5}">
                      <a16:colId xmlns:a16="http://schemas.microsoft.com/office/drawing/2014/main" val="2199130790"/>
                    </a:ext>
                  </a:extLst>
                </a:gridCol>
                <a:gridCol w="576072">
                  <a:extLst>
                    <a:ext uri="{9D8B030D-6E8A-4147-A177-3AD203B41FA5}">
                      <a16:colId xmlns:a16="http://schemas.microsoft.com/office/drawing/2014/main" val="2508304518"/>
                    </a:ext>
                  </a:extLst>
                </a:gridCol>
                <a:gridCol w="576072">
                  <a:extLst>
                    <a:ext uri="{9D8B030D-6E8A-4147-A177-3AD203B41FA5}">
                      <a16:colId xmlns:a16="http://schemas.microsoft.com/office/drawing/2014/main" val="3069643156"/>
                    </a:ext>
                  </a:extLst>
                </a:gridCol>
                <a:gridCol w="576072">
                  <a:extLst>
                    <a:ext uri="{9D8B030D-6E8A-4147-A177-3AD203B41FA5}">
                      <a16:colId xmlns:a16="http://schemas.microsoft.com/office/drawing/2014/main" val="526587967"/>
                    </a:ext>
                  </a:extLst>
                </a:gridCol>
                <a:gridCol w="576072">
                  <a:extLst>
                    <a:ext uri="{9D8B030D-6E8A-4147-A177-3AD203B41FA5}">
                      <a16:colId xmlns:a16="http://schemas.microsoft.com/office/drawing/2014/main" val="1859175941"/>
                    </a:ext>
                  </a:extLst>
                </a:gridCol>
                <a:gridCol w="576072">
                  <a:extLst>
                    <a:ext uri="{9D8B030D-6E8A-4147-A177-3AD203B41FA5}">
                      <a16:colId xmlns:a16="http://schemas.microsoft.com/office/drawing/2014/main" val="957657825"/>
                    </a:ext>
                  </a:extLst>
                </a:gridCol>
                <a:gridCol w="576072">
                  <a:extLst>
                    <a:ext uri="{9D8B030D-6E8A-4147-A177-3AD203B41FA5}">
                      <a16:colId xmlns:a16="http://schemas.microsoft.com/office/drawing/2014/main" val="552619034"/>
                    </a:ext>
                  </a:extLst>
                </a:gridCol>
                <a:gridCol w="576072">
                  <a:extLst>
                    <a:ext uri="{9D8B030D-6E8A-4147-A177-3AD203B41FA5}">
                      <a16:colId xmlns:a16="http://schemas.microsoft.com/office/drawing/2014/main" val="3028986880"/>
                    </a:ext>
                  </a:extLst>
                </a:gridCol>
                <a:gridCol w="576072">
                  <a:extLst>
                    <a:ext uri="{9D8B030D-6E8A-4147-A177-3AD203B41FA5}">
                      <a16:colId xmlns:a16="http://schemas.microsoft.com/office/drawing/2014/main" val="235483650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05256717"/>
                  </a:ext>
                </a:extLst>
              </a:tr>
              <a:tr h="370840">
                <a:tc>
                  <a:txBody>
                    <a:bodyPr/>
                    <a:lstStyle/>
                    <a:p>
                      <a:r>
                        <a:rPr lang="en-US" sz="1000"/>
                        <a:t>3939</a:t>
                      </a:r>
                    </a:p>
                  </a:txBody>
                  <a:tcPr/>
                </a:tc>
                <a:tc>
                  <a:txBody>
                    <a:bodyPr/>
                    <a:lstStyle/>
                    <a:p>
                      <a:r>
                        <a:rPr lang="en-US" sz="1000"/>
                        <a:t>-3</a:t>
                      </a:r>
                    </a:p>
                  </a:txBody>
                  <a:tcPr/>
                </a:tc>
                <a:tc>
                  <a:txBody>
                    <a:bodyPr/>
                    <a:lstStyle/>
                    <a:p>
                      <a:r>
                        <a:rPr lang="en-US" sz="1000"/>
                        <a:t>34</a:t>
                      </a:r>
                    </a:p>
                  </a:txBody>
                  <a:tcPr/>
                </a:tc>
                <a:tc>
                  <a:txBody>
                    <a:bodyPr/>
                    <a:lstStyle/>
                    <a:p>
                      <a:r>
                        <a:rPr lang="en-US" sz="1000"/>
                        <a:t>19</a:t>
                      </a:r>
                    </a:p>
                  </a:txBody>
                  <a:tcPr/>
                </a:tc>
                <a:tc>
                  <a:txBody>
                    <a:bodyPr/>
                    <a:lstStyle/>
                    <a:p>
                      <a:r>
                        <a:rPr lang="en-US" sz="1000"/>
                        <a:t>1</a:t>
                      </a:r>
                    </a:p>
                  </a:txBody>
                  <a:tcPr/>
                </a:tc>
                <a:tc>
                  <a:txBody>
                    <a:bodyPr/>
                    <a:lstStyle/>
                    <a:p>
                      <a:r>
                        <a:rPr lang="en-US" sz="1000"/>
                        <a:t>14</a:t>
                      </a:r>
                    </a:p>
                  </a:txBody>
                  <a:tcPr/>
                </a:tc>
                <a:tc>
                  <a:txBody>
                    <a:bodyPr/>
                    <a:lstStyle/>
                    <a:p>
                      <a:r>
                        <a:rPr lang="en-US" sz="1000"/>
                        <a:t>14</a:t>
                      </a:r>
                    </a:p>
                  </a:txBody>
                  <a:tcPr/>
                </a:tc>
                <a:tc>
                  <a:txBody>
                    <a:bodyPr/>
                    <a:lstStyle/>
                    <a:p>
                      <a:r>
                        <a:rPr lang="en-US" sz="1000"/>
                        <a:t>7</a:t>
                      </a:r>
                    </a:p>
                  </a:txBody>
                  <a:tcPr/>
                </a:tc>
                <a:tc>
                  <a:txBody>
                    <a:bodyPr/>
                    <a:lstStyle/>
                    <a:p>
                      <a:r>
                        <a:rPr lang="en-US" sz="1000"/>
                        <a:t>34</a:t>
                      </a:r>
                    </a:p>
                  </a:txBody>
                  <a:tcPr/>
                </a:tc>
                <a:tc>
                  <a:txBody>
                    <a:bodyPr/>
                    <a:lstStyle/>
                    <a:p>
                      <a:r>
                        <a:rPr lang="en-US" sz="1000"/>
                        <a:t>14</a:t>
                      </a:r>
                    </a:p>
                  </a:txBody>
                  <a:tcPr/>
                </a:tc>
                <a:tc>
                  <a:txBody>
                    <a:bodyPr/>
                    <a:lstStyle/>
                    <a:p>
                      <a:r>
                        <a:rPr lang="en-US" sz="1000"/>
                        <a:t>8</a:t>
                      </a:r>
                    </a:p>
                  </a:txBody>
                  <a:tcPr/>
                </a:tc>
                <a:tc>
                  <a:txBody>
                    <a:bodyPr/>
                    <a:lstStyle/>
                    <a:p>
                      <a:r>
                        <a:rPr lang="en-US" sz="1000"/>
                        <a:t>0.0735 %</a:t>
                      </a:r>
                    </a:p>
                  </a:txBody>
                  <a:tcPr/>
                </a:tc>
                <a:tc>
                  <a:txBody>
                    <a:bodyPr/>
                    <a:lstStyle/>
                    <a:p>
                      <a:r>
                        <a:rPr lang="en-US" sz="1000"/>
                        <a:t>0.0 %</a:t>
                      </a:r>
                    </a:p>
                  </a:txBody>
                  <a:tcPr/>
                </a:tc>
                <a:extLst>
                  <a:ext uri="{0D108BD9-81ED-4DB2-BD59-A6C34878D82A}">
                    <a16:rowId xmlns:a16="http://schemas.microsoft.com/office/drawing/2014/main" val="595530674"/>
                  </a:ext>
                </a:extLst>
              </a:tr>
            </a:tbl>
          </a:graphicData>
        </a:graphic>
      </p:graphicFrame>
      <p:sp>
        <p:nvSpPr>
          <p:cNvPr id="4" name="Text Placeholder 3">
            <a:extLst>
              <a:ext uri="{FF2B5EF4-FFF2-40B4-BE49-F238E27FC236}">
                <a16:creationId xmlns:a16="http://schemas.microsoft.com/office/drawing/2014/main" id="{0BA30D6D-8F74-48C1-BBDB-E11C4C25F769}"/>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413300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1966B-2FC1-4A6D-A25A-A7DBA5DF5FB3}"/>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DA4410F8-34BF-4825-B224-14249C1EFCDE}"/>
              </a:ext>
            </a:extLst>
          </p:cNvPr>
          <p:cNvGraphicFramePr>
            <a:graphicFrameLocks noGrp="1"/>
          </p:cNvGraphicFramePr>
          <p:nvPr>
            <p:ph type="chart" sz="quarter" idx="13"/>
            <p:extLst>
              <p:ext uri="{D42A27DB-BD31-4B8C-83A1-F6EECF244321}">
                <p14:modId xmlns:p14="http://schemas.microsoft.com/office/powerpoint/2010/main" val="18886319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C1DCD1-7EDD-421C-B717-F122D73AD82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4D111D9-DD9D-4AA1-9E5E-AC43BCD043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02414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98E30-0387-4DE3-8A24-455CAA225362}"/>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370573F9-7E22-4913-978B-1B4B2752C593}"/>
              </a:ext>
            </a:extLst>
          </p:cNvPr>
          <p:cNvGraphicFramePr>
            <a:graphicFrameLocks noGrp="1"/>
          </p:cNvGraphicFramePr>
          <p:nvPr>
            <p:ph type="chart" sz="quarter" idx="13"/>
            <p:extLst>
              <p:ext uri="{D42A27DB-BD31-4B8C-83A1-F6EECF244321}">
                <p14:modId xmlns:p14="http://schemas.microsoft.com/office/powerpoint/2010/main" val="42576629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6881A2-E92B-4B80-963A-EA4959B911A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6A1A826-2BCD-4B95-984C-CB2EFE1011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10881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A2581-3E8E-4A3F-8B66-C155124D06AA}"/>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F031288F-D96E-4981-A8EF-C7043DAD2519}"/>
              </a:ext>
            </a:extLst>
          </p:cNvPr>
          <p:cNvGraphicFramePr>
            <a:graphicFrameLocks noGrp="1"/>
          </p:cNvGraphicFramePr>
          <p:nvPr>
            <p:ph type="chart" sz="quarter" idx="13"/>
            <p:extLst>
              <p:ext uri="{D42A27DB-BD31-4B8C-83A1-F6EECF244321}">
                <p14:modId xmlns:p14="http://schemas.microsoft.com/office/powerpoint/2010/main" val="39396347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25DF2D-119B-46A7-B9F0-0866DC745D3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7722FDD-ACF3-465B-92D0-3444B81D76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6079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F4169-DD58-4412-A8F5-3E392EE355B7}"/>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20C67ACB-361D-49B2-BA98-8EDF6AFB1154}"/>
              </a:ext>
            </a:extLst>
          </p:cNvPr>
          <p:cNvGraphicFramePr>
            <a:graphicFrameLocks noGrp="1"/>
          </p:cNvGraphicFramePr>
          <p:nvPr>
            <p:ph type="chart" sz="quarter" idx="13"/>
            <p:extLst>
              <p:ext uri="{D42A27DB-BD31-4B8C-83A1-F6EECF244321}">
                <p14:modId xmlns:p14="http://schemas.microsoft.com/office/powerpoint/2010/main" val="1135451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A10184-9151-4C83-B9F4-AB8EBB97DF4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7AC0AE2-48E3-4F7B-B5EA-3942D31061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8733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3E917-4576-4A3C-8306-042B155CBC2E}"/>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7C95A1F9-BDEE-4C16-8B13-55C209A23D59}"/>
              </a:ext>
            </a:extLst>
          </p:cNvPr>
          <p:cNvGraphicFramePr>
            <a:graphicFrameLocks noGrp="1"/>
          </p:cNvGraphicFramePr>
          <p:nvPr>
            <p:ph type="tbl" sz="quarter" idx="13"/>
            <p:extLst>
              <p:ext uri="{D42A27DB-BD31-4B8C-83A1-F6EECF244321}">
                <p14:modId xmlns:p14="http://schemas.microsoft.com/office/powerpoint/2010/main" val="2525624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356553976"/>
                    </a:ext>
                  </a:extLst>
                </a:gridCol>
                <a:gridCol w="2468880">
                  <a:extLst>
                    <a:ext uri="{9D8B030D-6E8A-4147-A177-3AD203B41FA5}">
                      <a16:colId xmlns:a16="http://schemas.microsoft.com/office/drawing/2014/main" val="3105467696"/>
                    </a:ext>
                  </a:extLst>
                </a:gridCol>
                <a:gridCol w="2468880">
                  <a:extLst>
                    <a:ext uri="{9D8B030D-6E8A-4147-A177-3AD203B41FA5}">
                      <a16:colId xmlns:a16="http://schemas.microsoft.com/office/drawing/2014/main" val="573196964"/>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4018406119"/>
                  </a:ext>
                </a:extLst>
              </a:tr>
              <a:tr h="370840">
                <a:tc>
                  <a:txBody>
                    <a:bodyPr/>
                    <a:lstStyle/>
                    <a:p>
                      <a:r>
                        <a:rPr lang="en-US" sz="1000" b="1"/>
                        <a:t>@PFPmedia</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3891900385"/>
                  </a:ext>
                </a:extLst>
              </a:tr>
              <a:tr h="370840">
                <a:tc>
                  <a:txBody>
                    <a:bodyPr/>
                    <a:lstStyle/>
                    <a:p>
                      <a:r>
                        <a:rPr lang="en-US" sz="1000" b="1"/>
                        <a:t>@TMNA_Services</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1326290775"/>
                  </a:ext>
                </a:extLst>
              </a:tr>
              <a:tr h="370840">
                <a:tc>
                  <a:txBody>
                    <a:bodyPr/>
                    <a:lstStyle/>
                    <a:p>
                      <a:r>
                        <a:rPr lang="en-US" sz="1000" b="1"/>
                        <a:t>@Stormtheheavenz</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2720905310"/>
                  </a:ext>
                </a:extLst>
              </a:tr>
              <a:tr h="370840">
                <a:tc>
                  <a:txBody>
                    <a:bodyPr/>
                    <a:lstStyle/>
                    <a:p>
                      <a:r>
                        <a:rPr lang="en-US" sz="1000" b="1"/>
                        <a:t>@BigIofNebraska</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1784171183"/>
                  </a:ext>
                </a:extLst>
              </a:tr>
              <a:tr h="370840">
                <a:tc>
                  <a:txBody>
                    <a:bodyPr/>
                    <a:lstStyle/>
                    <a:p>
                      <a:r>
                        <a:rPr lang="en-US" sz="1000" b="1"/>
                        <a:t>@HeatherDSt</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2602115059"/>
                  </a:ext>
                </a:extLst>
              </a:tr>
              <a:tr h="370840">
                <a:tc>
                  <a:txBody>
                    <a:bodyPr/>
                    <a:lstStyle/>
                    <a:p>
                      <a:r>
                        <a:rPr lang="en-US" sz="1000" b="1"/>
                        <a:t>@YAPInc</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964370935"/>
                  </a:ext>
                </a:extLst>
              </a:tr>
              <a:tr h="370840">
                <a:tc>
                  <a:txBody>
                    <a:bodyPr/>
                    <a:lstStyle/>
                    <a:p>
                      <a:r>
                        <a:rPr lang="en-US" sz="1000" b="1"/>
                        <a:t>@JustinBatt</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793492752"/>
                  </a:ext>
                </a:extLst>
              </a:tr>
            </a:tbl>
          </a:graphicData>
        </a:graphic>
      </p:graphicFrame>
      <p:sp>
        <p:nvSpPr>
          <p:cNvPr id="4" name="Text Placeholder 3">
            <a:extLst>
              <a:ext uri="{FF2B5EF4-FFF2-40B4-BE49-F238E27FC236}">
                <a16:creationId xmlns:a16="http://schemas.microsoft.com/office/drawing/2014/main" id="{078DF09D-A64E-448B-AA06-38B26FBE67E9}"/>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0167319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3A44E-B70B-41BA-A472-8541F6007D3B}"/>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448C93EC-E244-46CF-998D-B7A369704089}"/>
              </a:ext>
            </a:extLst>
          </p:cNvPr>
          <p:cNvGraphicFramePr>
            <a:graphicFrameLocks noGrp="1"/>
          </p:cNvGraphicFramePr>
          <p:nvPr>
            <p:ph type="tbl" sz="quarter" idx="13"/>
            <p:extLst>
              <p:ext uri="{D42A27DB-BD31-4B8C-83A1-F6EECF244321}">
                <p14:modId xmlns:p14="http://schemas.microsoft.com/office/powerpoint/2010/main" val="3035351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31941352"/>
                    </a:ext>
                  </a:extLst>
                </a:gridCol>
                <a:gridCol w="1152144">
                  <a:extLst>
                    <a:ext uri="{9D8B030D-6E8A-4147-A177-3AD203B41FA5}">
                      <a16:colId xmlns:a16="http://schemas.microsoft.com/office/drawing/2014/main" val="2293126056"/>
                    </a:ext>
                  </a:extLst>
                </a:gridCol>
                <a:gridCol w="1152144">
                  <a:extLst>
                    <a:ext uri="{9D8B030D-6E8A-4147-A177-3AD203B41FA5}">
                      <a16:colId xmlns:a16="http://schemas.microsoft.com/office/drawing/2014/main" val="1153381357"/>
                    </a:ext>
                  </a:extLst>
                </a:gridCol>
                <a:gridCol w="1152144">
                  <a:extLst>
                    <a:ext uri="{9D8B030D-6E8A-4147-A177-3AD203B41FA5}">
                      <a16:colId xmlns:a16="http://schemas.microsoft.com/office/drawing/2014/main" val="3454259836"/>
                    </a:ext>
                  </a:extLst>
                </a:gridCol>
                <a:gridCol w="1152144">
                  <a:extLst>
                    <a:ext uri="{9D8B030D-6E8A-4147-A177-3AD203B41FA5}">
                      <a16:colId xmlns:a16="http://schemas.microsoft.com/office/drawing/2014/main" val="203558470"/>
                    </a:ext>
                  </a:extLst>
                </a:gridCol>
                <a:gridCol w="1152144">
                  <a:extLst>
                    <a:ext uri="{9D8B030D-6E8A-4147-A177-3AD203B41FA5}">
                      <a16:colId xmlns:a16="http://schemas.microsoft.com/office/drawing/2014/main" val="1126356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161199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- 2025-02-11 13:32:13</a:t>
                      </a:r>
                      <a:r>
                        <a:rPr kumimoji="0" lang="en-US" sz="1000" b="0" i="0" u="none" strike="noStrike" kern="1200" cap="none" spc="0" normalizeH="0" baseline="0" noProof="0">
                          <a:ln>
                            <a:noFill/>
                          </a:ln>
                          <a:solidFill>
                            <a:prstClr val="black"/>
                          </a:solidFill>
                          <a:effectLst/>
                          <a:uLnTx/>
                          <a:uFillTx/>
                          <a:latin typeface="Calibri"/>
                          <a:ea typeface="+mn-ea"/>
                          <a:cs typeface="+mn-cs"/>
                        </a:rPr>
                        <a:t>
 #TEAMPHLY is committed to giving back to the community. Last year, our employees logged 25K+ hrs supporting hundreds of non-profits across the US! Congrats to Patricia Kelly, Jodi Lieb, &amp;amp; Candice Taylor for being recognized as our 2024 Volunteer Champions! #InsuranceCareersMonth https://t.co/J4a2nBhD8V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0.1777 %</a:t>
                      </a:r>
                    </a:p>
                  </a:txBody>
                  <a:tcPr/>
                </a:tc>
                <a:extLst>
                  <a:ext uri="{0D108BD9-81ED-4DB2-BD59-A6C34878D82A}">
                    <a16:rowId xmlns:a16="http://schemas.microsoft.com/office/drawing/2014/main" val="1888820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- 2025-02-06 15:08:36</a:t>
                      </a:r>
                      <a:r>
                        <a:rPr kumimoji="0" lang="en-US" sz="1000" b="0" i="0" u="none" strike="noStrike" kern="1200" cap="none" spc="0" normalizeH="0" baseline="0" noProof="0">
                          <a:ln>
                            <a:noFill/>
                          </a:ln>
                          <a:solidFill>
                            <a:prstClr val="black"/>
                          </a:solidFill>
                          <a:effectLst/>
                          <a:uLnTx/>
                          <a:uFillTx/>
                          <a:latin typeface="Calibri"/>
                          <a:ea typeface="+mn-ea"/>
                          <a:cs typeface="+mn-cs"/>
                        </a:rPr>
                        <a:t>
 #TEAMPHLY made a splash at Citizens Bank Park for the @SOPennsylvania Polar Plunge! We took the plunge into icy waters to raise funds for SOPA athletes. All dollars raised help provide 15K athletes across PA with free, year-round sports, health, &amp;amp; leadership programs. #ICM2025 https://t.co/N5uin3Bxvm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0.1523 %</a:t>
                      </a:r>
                    </a:p>
                  </a:txBody>
                  <a:tcPr/>
                </a:tc>
                <a:extLst>
                  <a:ext uri="{0D108BD9-81ED-4DB2-BD59-A6C34878D82A}">
                    <a16:rowId xmlns:a16="http://schemas.microsoft.com/office/drawing/2014/main" val="4170907461"/>
                  </a:ext>
                </a:extLst>
              </a:tr>
            </a:tbl>
          </a:graphicData>
        </a:graphic>
      </p:graphicFrame>
      <p:sp>
        <p:nvSpPr>
          <p:cNvPr id="4" name="Text Placeholder 3">
            <a:extLst>
              <a:ext uri="{FF2B5EF4-FFF2-40B4-BE49-F238E27FC236}">
                <a16:creationId xmlns:a16="http://schemas.microsoft.com/office/drawing/2014/main" id="{CDC6E634-AB71-41FC-AB4D-D0A3862E3017}"/>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8258127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1C01D-86E0-4859-9E56-0BE347FC1085}"/>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5679A77A-D2A6-4EA9-BB00-9F482EF560FE}"/>
              </a:ext>
            </a:extLst>
          </p:cNvPr>
          <p:cNvGraphicFramePr>
            <a:graphicFrameLocks noGrp="1"/>
          </p:cNvGraphicFramePr>
          <p:nvPr>
            <p:ph type="tbl" sz="quarter" idx="13"/>
            <p:extLst>
              <p:ext uri="{D42A27DB-BD31-4B8C-83A1-F6EECF244321}">
                <p14:modId xmlns:p14="http://schemas.microsoft.com/office/powerpoint/2010/main" val="2081237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2931605"/>
                    </a:ext>
                  </a:extLst>
                </a:gridCol>
                <a:gridCol w="1152144">
                  <a:extLst>
                    <a:ext uri="{9D8B030D-6E8A-4147-A177-3AD203B41FA5}">
                      <a16:colId xmlns:a16="http://schemas.microsoft.com/office/drawing/2014/main" val="132081789"/>
                    </a:ext>
                  </a:extLst>
                </a:gridCol>
                <a:gridCol w="1152144">
                  <a:extLst>
                    <a:ext uri="{9D8B030D-6E8A-4147-A177-3AD203B41FA5}">
                      <a16:colId xmlns:a16="http://schemas.microsoft.com/office/drawing/2014/main" val="3731160776"/>
                    </a:ext>
                  </a:extLst>
                </a:gridCol>
                <a:gridCol w="1152144">
                  <a:extLst>
                    <a:ext uri="{9D8B030D-6E8A-4147-A177-3AD203B41FA5}">
                      <a16:colId xmlns:a16="http://schemas.microsoft.com/office/drawing/2014/main" val="2240066377"/>
                    </a:ext>
                  </a:extLst>
                </a:gridCol>
                <a:gridCol w="1152144">
                  <a:extLst>
                    <a:ext uri="{9D8B030D-6E8A-4147-A177-3AD203B41FA5}">
                      <a16:colId xmlns:a16="http://schemas.microsoft.com/office/drawing/2014/main" val="3207696154"/>
                    </a:ext>
                  </a:extLst>
                </a:gridCol>
                <a:gridCol w="1152144">
                  <a:extLst>
                    <a:ext uri="{9D8B030D-6E8A-4147-A177-3AD203B41FA5}">
                      <a16:colId xmlns:a16="http://schemas.microsoft.com/office/drawing/2014/main" val="3281441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919681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- 2025-02-12 11:19:10</a:t>
                      </a:r>
                      <a:r>
                        <a:rPr kumimoji="0" lang="en-US" sz="1000" b="0" i="0" u="none" strike="noStrike" kern="1200" cap="none" spc="0" normalizeH="0" baseline="0" noProof="0">
                          <a:ln>
                            <a:noFill/>
                          </a:ln>
                          <a:solidFill>
                            <a:prstClr val="black"/>
                          </a:solidFill>
                          <a:effectLst/>
                          <a:uLnTx/>
                          <a:uFillTx/>
                          <a:latin typeface="Calibri"/>
                          <a:ea typeface="+mn-ea"/>
                          <a:cs typeface="+mn-cs"/>
                        </a:rPr>
                        <a:t>
 We're honored to be recognized by @Forbes Magazine as one of America's Best Midsize Employers of 2025! 🎉 
This is our 3rd time receiving this recognition, which is based on survey respondents identifying PHLY as a workplace they'd recommend to friends &amp;amp; family.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0.1270 %</a:t>
                      </a:r>
                    </a:p>
                  </a:txBody>
                  <a:tcPr/>
                </a:tc>
                <a:extLst>
                  <a:ext uri="{0D108BD9-81ED-4DB2-BD59-A6C34878D82A}">
                    <a16:rowId xmlns:a16="http://schemas.microsoft.com/office/drawing/2014/main" val="1462543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- 2025-02-20 14:48:06</a:t>
                      </a:r>
                      <a:r>
                        <a:rPr kumimoji="0" lang="en-US" sz="1000" b="0" i="0" u="none" strike="noStrike" kern="1200" cap="none" spc="0" normalizeH="0" baseline="0" noProof="0">
                          <a:ln>
                            <a:noFill/>
                          </a:ln>
                          <a:solidFill>
                            <a:prstClr val="black"/>
                          </a:solidFill>
                          <a:effectLst/>
                          <a:uLnTx/>
                          <a:uFillTx/>
                          <a:latin typeface="Calibri"/>
                          <a:ea typeface="+mn-ea"/>
                          <a:cs typeface="+mn-cs"/>
                        </a:rPr>
                        <a:t>
 #TEAMPHLY had the opportunity to join the PHLY Black and African-American Employee Resource Group (BAAERG) for an inspiring guest speaker event featuring Chris Thibodeaux, author of Get Your Career In Shape! 📖 #InsuranceCareersMonth https://t.co/MXFd3gdN2K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0.1270 %</a:t>
                      </a:r>
                    </a:p>
                  </a:txBody>
                  <a:tcPr/>
                </a:tc>
                <a:extLst>
                  <a:ext uri="{0D108BD9-81ED-4DB2-BD59-A6C34878D82A}">
                    <a16:rowId xmlns:a16="http://schemas.microsoft.com/office/drawing/2014/main" val="2826563525"/>
                  </a:ext>
                </a:extLst>
              </a:tr>
            </a:tbl>
          </a:graphicData>
        </a:graphic>
      </p:graphicFrame>
      <p:sp>
        <p:nvSpPr>
          <p:cNvPr id="4" name="Text Placeholder 3">
            <a:extLst>
              <a:ext uri="{FF2B5EF4-FFF2-40B4-BE49-F238E27FC236}">
                <a16:creationId xmlns:a16="http://schemas.microsoft.com/office/drawing/2014/main" id="{46BED37A-EAC2-4E92-A52B-EEEB7FF22E08}"/>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5290861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78CD4-1E7F-43CD-8CF7-260AC36AD9E2}"/>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1010A0D2-9E84-4CF5-A5BD-33FBBE6A6640}"/>
              </a:ext>
            </a:extLst>
          </p:cNvPr>
          <p:cNvGraphicFramePr>
            <a:graphicFrameLocks noGrp="1"/>
          </p:cNvGraphicFramePr>
          <p:nvPr>
            <p:ph type="tbl" sz="quarter" idx="13"/>
            <p:extLst>
              <p:ext uri="{D42A27DB-BD31-4B8C-83A1-F6EECF244321}">
                <p14:modId xmlns:p14="http://schemas.microsoft.com/office/powerpoint/2010/main" val="1531374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27412243"/>
                    </a:ext>
                  </a:extLst>
                </a:gridCol>
                <a:gridCol w="1152144">
                  <a:extLst>
                    <a:ext uri="{9D8B030D-6E8A-4147-A177-3AD203B41FA5}">
                      <a16:colId xmlns:a16="http://schemas.microsoft.com/office/drawing/2014/main" val="3067922965"/>
                    </a:ext>
                  </a:extLst>
                </a:gridCol>
                <a:gridCol w="1152144">
                  <a:extLst>
                    <a:ext uri="{9D8B030D-6E8A-4147-A177-3AD203B41FA5}">
                      <a16:colId xmlns:a16="http://schemas.microsoft.com/office/drawing/2014/main" val="4023766929"/>
                    </a:ext>
                  </a:extLst>
                </a:gridCol>
                <a:gridCol w="1152144">
                  <a:extLst>
                    <a:ext uri="{9D8B030D-6E8A-4147-A177-3AD203B41FA5}">
                      <a16:colId xmlns:a16="http://schemas.microsoft.com/office/drawing/2014/main" val="2503301472"/>
                    </a:ext>
                  </a:extLst>
                </a:gridCol>
                <a:gridCol w="1152144">
                  <a:extLst>
                    <a:ext uri="{9D8B030D-6E8A-4147-A177-3AD203B41FA5}">
                      <a16:colId xmlns:a16="http://schemas.microsoft.com/office/drawing/2014/main" val="444932015"/>
                    </a:ext>
                  </a:extLst>
                </a:gridCol>
                <a:gridCol w="1152144">
                  <a:extLst>
                    <a:ext uri="{9D8B030D-6E8A-4147-A177-3AD203B41FA5}">
                      <a16:colId xmlns:a16="http://schemas.microsoft.com/office/drawing/2014/main" val="3601880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713029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- 2025-02-25 17:10:52</a:t>
                      </a:r>
                      <a:r>
                        <a:rPr kumimoji="0" lang="en-US" sz="1000" b="0" i="0" u="none" strike="noStrike" kern="1200" cap="none" spc="0" normalizeH="0" baseline="0" noProof="0">
                          <a:ln>
                            <a:noFill/>
                          </a:ln>
                          <a:solidFill>
                            <a:prstClr val="black"/>
                          </a:solidFill>
                          <a:effectLst/>
                          <a:uLnTx/>
                          <a:uFillTx/>
                          <a:latin typeface="Calibri"/>
                          <a:ea typeface="+mn-ea"/>
                          <a:cs typeface="+mn-cs"/>
                        </a:rPr>
                        <a:t>
 "We’ve known them forever" isn’t enough when it comes to screening staff &amp;amp; volunteers who interact with children. Trust is important, but religious organizations need to take proactive steps to ensure safety. Background checks are an essential first step.
🧵 https://t.co/FB4WZFa8ca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0.1016 %</a:t>
                      </a:r>
                    </a:p>
                  </a:txBody>
                  <a:tcPr/>
                </a:tc>
                <a:extLst>
                  <a:ext uri="{0D108BD9-81ED-4DB2-BD59-A6C34878D82A}">
                    <a16:rowId xmlns:a16="http://schemas.microsoft.com/office/drawing/2014/main" val="1799240156"/>
                  </a:ext>
                </a:extLst>
              </a:tr>
            </a:tbl>
          </a:graphicData>
        </a:graphic>
      </p:graphicFrame>
      <p:sp>
        <p:nvSpPr>
          <p:cNvPr id="4" name="Text Placeholder 3">
            <a:extLst>
              <a:ext uri="{FF2B5EF4-FFF2-40B4-BE49-F238E27FC236}">
                <a16:creationId xmlns:a16="http://schemas.microsoft.com/office/drawing/2014/main" id="{DAC13CD4-0D65-404C-8172-FF4DE1F5502E}"/>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3369178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968BB-C67A-4A1C-A337-2376DCF8465D}"/>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8986A44C-5742-49DC-BA78-554D18C11473}"/>
              </a:ext>
            </a:extLst>
          </p:cNvPr>
          <p:cNvGraphicFramePr>
            <a:graphicFrameLocks noGrp="1"/>
          </p:cNvGraphicFramePr>
          <p:nvPr>
            <p:ph type="tbl" sz="quarter" idx="13"/>
            <p:extLst>
              <p:ext uri="{D42A27DB-BD31-4B8C-83A1-F6EECF244321}">
                <p14:modId xmlns:p14="http://schemas.microsoft.com/office/powerpoint/2010/main" val="8442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860876789"/>
                    </a:ext>
                  </a:extLst>
                </a:gridCol>
                <a:gridCol w="576072">
                  <a:extLst>
                    <a:ext uri="{9D8B030D-6E8A-4147-A177-3AD203B41FA5}">
                      <a16:colId xmlns:a16="http://schemas.microsoft.com/office/drawing/2014/main" val="3893378824"/>
                    </a:ext>
                  </a:extLst>
                </a:gridCol>
                <a:gridCol w="576072">
                  <a:extLst>
                    <a:ext uri="{9D8B030D-6E8A-4147-A177-3AD203B41FA5}">
                      <a16:colId xmlns:a16="http://schemas.microsoft.com/office/drawing/2014/main" val="181475986"/>
                    </a:ext>
                  </a:extLst>
                </a:gridCol>
                <a:gridCol w="576072">
                  <a:extLst>
                    <a:ext uri="{9D8B030D-6E8A-4147-A177-3AD203B41FA5}">
                      <a16:colId xmlns:a16="http://schemas.microsoft.com/office/drawing/2014/main" val="954099463"/>
                    </a:ext>
                  </a:extLst>
                </a:gridCol>
                <a:gridCol w="576072">
                  <a:extLst>
                    <a:ext uri="{9D8B030D-6E8A-4147-A177-3AD203B41FA5}">
                      <a16:colId xmlns:a16="http://schemas.microsoft.com/office/drawing/2014/main" val="1535866325"/>
                    </a:ext>
                  </a:extLst>
                </a:gridCol>
                <a:gridCol w="576072">
                  <a:extLst>
                    <a:ext uri="{9D8B030D-6E8A-4147-A177-3AD203B41FA5}">
                      <a16:colId xmlns:a16="http://schemas.microsoft.com/office/drawing/2014/main" val="154881345"/>
                    </a:ext>
                  </a:extLst>
                </a:gridCol>
                <a:gridCol w="576072">
                  <a:extLst>
                    <a:ext uri="{9D8B030D-6E8A-4147-A177-3AD203B41FA5}">
                      <a16:colId xmlns:a16="http://schemas.microsoft.com/office/drawing/2014/main" val="2056508713"/>
                    </a:ext>
                  </a:extLst>
                </a:gridCol>
                <a:gridCol w="576072">
                  <a:extLst>
                    <a:ext uri="{9D8B030D-6E8A-4147-A177-3AD203B41FA5}">
                      <a16:colId xmlns:a16="http://schemas.microsoft.com/office/drawing/2014/main" val="3442007179"/>
                    </a:ext>
                  </a:extLst>
                </a:gridCol>
                <a:gridCol w="576072">
                  <a:extLst>
                    <a:ext uri="{9D8B030D-6E8A-4147-A177-3AD203B41FA5}">
                      <a16:colId xmlns:a16="http://schemas.microsoft.com/office/drawing/2014/main" val="226300784"/>
                    </a:ext>
                  </a:extLst>
                </a:gridCol>
                <a:gridCol w="576072">
                  <a:extLst>
                    <a:ext uri="{9D8B030D-6E8A-4147-A177-3AD203B41FA5}">
                      <a16:colId xmlns:a16="http://schemas.microsoft.com/office/drawing/2014/main" val="3175805570"/>
                    </a:ext>
                  </a:extLst>
                </a:gridCol>
                <a:gridCol w="576072">
                  <a:extLst>
                    <a:ext uri="{9D8B030D-6E8A-4147-A177-3AD203B41FA5}">
                      <a16:colId xmlns:a16="http://schemas.microsoft.com/office/drawing/2014/main" val="1549325726"/>
                    </a:ext>
                  </a:extLst>
                </a:gridCol>
                <a:gridCol w="576072">
                  <a:extLst>
                    <a:ext uri="{9D8B030D-6E8A-4147-A177-3AD203B41FA5}">
                      <a16:colId xmlns:a16="http://schemas.microsoft.com/office/drawing/2014/main" val="3353488384"/>
                    </a:ext>
                  </a:extLst>
                </a:gridCol>
                <a:gridCol w="576072">
                  <a:extLst>
                    <a:ext uri="{9D8B030D-6E8A-4147-A177-3AD203B41FA5}">
                      <a16:colId xmlns:a16="http://schemas.microsoft.com/office/drawing/2014/main" val="25119843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1947597706"/>
                  </a:ext>
                </a:extLst>
              </a:tr>
              <a:tr h="370840">
                <a:tc>
                  <a:txBody>
                    <a:bodyPr/>
                    <a:lstStyle/>
                    <a:p>
                      <a:r>
                        <a:rPr lang="en-US" sz="1000"/>
                        <a:t>47141</a:t>
                      </a:r>
                    </a:p>
                  </a:txBody>
                  <a:tcPr/>
                </a:tc>
                <a:tc>
                  <a:txBody>
                    <a:bodyPr/>
                    <a:lstStyle/>
                    <a:p>
                      <a:r>
                        <a:rPr lang="en-US" sz="1000"/>
                        <a:t>436</a:t>
                      </a:r>
                    </a:p>
                  </a:txBody>
                  <a:tcPr/>
                </a:tc>
                <a:tc>
                  <a:txBody>
                    <a:bodyPr/>
                    <a:lstStyle/>
                    <a:p>
                      <a:r>
                        <a:rPr lang="en-US" sz="1000"/>
                        <a:t>20</a:t>
                      </a:r>
                    </a:p>
                  </a:txBody>
                  <a:tcPr/>
                </a:tc>
                <a:tc>
                  <a:txBody>
                    <a:bodyPr/>
                    <a:lstStyle/>
                    <a:p>
                      <a:r>
                        <a:rPr lang="en-US" sz="1000"/>
                        <a:t>1611</a:t>
                      </a:r>
                    </a:p>
                  </a:txBody>
                  <a:tcPr/>
                </a:tc>
                <a:tc>
                  <a:txBody>
                    <a:bodyPr/>
                    <a:lstStyle/>
                    <a:p>
                      <a:r>
                        <a:rPr lang="en-US" sz="1000"/>
                        <a:t>80.55</a:t>
                      </a:r>
                    </a:p>
                  </a:txBody>
                  <a:tcPr/>
                </a:tc>
                <a:tc>
                  <a:txBody>
                    <a:bodyPr/>
                    <a:lstStyle/>
                    <a:p>
                      <a:r>
                        <a:rPr lang="en-US" sz="1000"/>
                        <a:t>39</a:t>
                      </a:r>
                    </a:p>
                  </a:txBody>
                  <a:tcPr/>
                </a:tc>
                <a:tc>
                  <a:txBody>
                    <a:bodyPr/>
                    <a:lstStyle/>
                    <a:p>
                      <a:r>
                        <a:rPr lang="en-US" sz="1000"/>
                        <a:t>95</a:t>
                      </a:r>
                    </a:p>
                  </a:txBody>
                  <a:tcPr/>
                </a:tc>
                <a:tc>
                  <a:txBody>
                    <a:bodyPr/>
                    <a:lstStyle/>
                    <a:p>
                      <a:r>
                        <a:rPr lang="en-US" sz="1000"/>
                        <a:t>4.75</a:t>
                      </a:r>
                    </a:p>
                  </a:txBody>
                  <a:tcPr/>
                </a:tc>
                <a:tc>
                  <a:txBody>
                    <a:bodyPr/>
                    <a:lstStyle/>
                    <a:p>
                      <a:r>
                        <a:rPr lang="en-US" sz="1000"/>
                        <a:t>9879</a:t>
                      </a:r>
                    </a:p>
                  </a:txBody>
                  <a:tcPr/>
                </a:tc>
                <a:tc>
                  <a:txBody>
                    <a:bodyPr/>
                    <a:lstStyle/>
                    <a:p>
                      <a:r>
                        <a:rPr lang="en-US" sz="1000"/>
                        <a:t>493.95</a:t>
                      </a:r>
                    </a:p>
                  </a:txBody>
                  <a:tcPr/>
                </a:tc>
                <a:tc>
                  <a:txBody>
                    <a:bodyPr/>
                    <a:lstStyle/>
                    <a:p>
                      <a:r>
                        <a:rPr lang="en-US" sz="1000"/>
                        <a:t>41138</a:t>
                      </a:r>
                    </a:p>
                  </a:txBody>
                  <a:tcPr/>
                </a:tc>
                <a:tc>
                  <a:txBody>
                    <a:bodyPr/>
                    <a:lstStyle/>
                    <a:p>
                      <a:r>
                        <a:rPr lang="en-US" sz="1000"/>
                        <a:t>2056.9</a:t>
                      </a:r>
                    </a:p>
                  </a:txBody>
                  <a:tcPr/>
                </a:tc>
                <a:tc>
                  <a:txBody>
                    <a:bodyPr/>
                    <a:lstStyle/>
                    <a:p>
                      <a:r>
                        <a:rPr lang="en-US" sz="1000"/>
                        <a:t>25.00760995213 %</a:t>
                      </a:r>
                    </a:p>
                  </a:txBody>
                  <a:tcPr/>
                </a:tc>
                <a:extLst>
                  <a:ext uri="{0D108BD9-81ED-4DB2-BD59-A6C34878D82A}">
                    <a16:rowId xmlns:a16="http://schemas.microsoft.com/office/drawing/2014/main" val="1691408395"/>
                  </a:ext>
                </a:extLst>
              </a:tr>
            </a:tbl>
          </a:graphicData>
        </a:graphic>
      </p:graphicFrame>
      <p:sp>
        <p:nvSpPr>
          <p:cNvPr id="4" name="Text Placeholder 3">
            <a:extLst>
              <a:ext uri="{FF2B5EF4-FFF2-40B4-BE49-F238E27FC236}">
                <a16:creationId xmlns:a16="http://schemas.microsoft.com/office/drawing/2014/main" id="{471BBC43-289F-43EF-97DF-1EE51B3895DB}"/>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1348446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642E1-1140-42EB-9D56-ED26BB748808}"/>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BE654572-455F-4262-8CE6-69214EADA3A6}"/>
              </a:ext>
            </a:extLst>
          </p:cNvPr>
          <p:cNvGraphicFramePr>
            <a:graphicFrameLocks noGrp="1"/>
          </p:cNvGraphicFramePr>
          <p:nvPr>
            <p:ph type="chart" sz="quarter" idx="13"/>
            <p:extLst>
              <p:ext uri="{D42A27DB-BD31-4B8C-83A1-F6EECF244321}">
                <p14:modId xmlns:p14="http://schemas.microsoft.com/office/powerpoint/2010/main" val="17425739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92B598-192B-4D06-BA90-04EE6D0E982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4943C9D-0E77-4698-99DB-ACB95DCCB7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7791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D6F7C-020C-46D6-BE7A-294A3C01FDF2}"/>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298D91E1-A957-4ABF-9BB4-CADE797347C1}"/>
              </a:ext>
            </a:extLst>
          </p:cNvPr>
          <p:cNvGraphicFramePr>
            <a:graphicFrameLocks noGrp="1"/>
          </p:cNvGraphicFramePr>
          <p:nvPr>
            <p:ph type="chart" sz="quarter" idx="13"/>
            <p:extLst>
              <p:ext uri="{D42A27DB-BD31-4B8C-83A1-F6EECF244321}">
                <p14:modId xmlns:p14="http://schemas.microsoft.com/office/powerpoint/2010/main" val="40685953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521E98-F01D-4403-A242-F9C62E08E1D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9AEA19C-35A2-438D-86C0-5D2E9D98C2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81766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0AD74-6E0B-4AB1-A6B8-B51D42A4A43C}"/>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449558C8-229E-4982-A50A-C7835063BB23}"/>
              </a:ext>
            </a:extLst>
          </p:cNvPr>
          <p:cNvGraphicFramePr>
            <a:graphicFrameLocks noGrp="1"/>
          </p:cNvGraphicFramePr>
          <p:nvPr>
            <p:ph type="chart" sz="quarter" idx="13"/>
            <p:extLst>
              <p:ext uri="{D42A27DB-BD31-4B8C-83A1-F6EECF244321}">
                <p14:modId xmlns:p14="http://schemas.microsoft.com/office/powerpoint/2010/main" val="20712219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755637-7B4F-41C9-B09E-A40B7897FFD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D461394-7C10-424C-A64A-AC5469CEAD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81907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73901-A111-4C6D-AD89-B807D2A4FA5D}"/>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B1B54C65-CBF8-4847-900F-8336C727743B}"/>
              </a:ext>
            </a:extLst>
          </p:cNvPr>
          <p:cNvGraphicFramePr>
            <a:graphicFrameLocks noGrp="1"/>
          </p:cNvGraphicFramePr>
          <p:nvPr>
            <p:ph type="chart" sz="quarter" idx="13"/>
            <p:extLst>
              <p:ext uri="{D42A27DB-BD31-4B8C-83A1-F6EECF244321}">
                <p14:modId xmlns:p14="http://schemas.microsoft.com/office/powerpoint/2010/main" val="38170477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8F6F31-9158-4613-A42B-10907C89902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B819B0A-53CB-4D28-BF1F-005A79F207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71309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04C29-4A26-4BD7-8C5F-BA8CCB759C89}"/>
              </a:ext>
            </a:extLst>
          </p:cNvPr>
          <p:cNvSpPr>
            <a:spLocks noGrp="1"/>
          </p:cNvSpPr>
          <p:nvPr>
            <p:ph type="title"/>
          </p:nvPr>
        </p:nvSpPr>
        <p:spPr/>
        <p:txBody>
          <a:bodyPr/>
          <a:lstStyle/>
          <a:p>
            <a:r>
              <a:rPr lang="en-US"/>
              <a:t>LinkedIn Posts Table | Philadelphia Insurance - 1 of 6</a:t>
            </a:r>
          </a:p>
        </p:txBody>
      </p:sp>
      <p:graphicFrame>
        <p:nvGraphicFramePr>
          <p:cNvPr id="5" name="Table Placeholder 4">
            <a:extLst>
              <a:ext uri="{FF2B5EF4-FFF2-40B4-BE49-F238E27FC236}">
                <a16:creationId xmlns:a16="http://schemas.microsoft.com/office/drawing/2014/main" id="{4460C7B6-5895-4A6E-91A0-847FA5215310}"/>
              </a:ext>
            </a:extLst>
          </p:cNvPr>
          <p:cNvGraphicFramePr>
            <a:graphicFrameLocks noGrp="1"/>
          </p:cNvGraphicFramePr>
          <p:nvPr>
            <p:ph type="tbl" sz="quarter" idx="13"/>
            <p:extLst>
              <p:ext uri="{D42A27DB-BD31-4B8C-83A1-F6EECF244321}">
                <p14:modId xmlns:p14="http://schemas.microsoft.com/office/powerpoint/2010/main" val="400296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0569672"/>
                    </a:ext>
                  </a:extLst>
                </a:gridCol>
                <a:gridCol w="658368">
                  <a:extLst>
                    <a:ext uri="{9D8B030D-6E8A-4147-A177-3AD203B41FA5}">
                      <a16:colId xmlns:a16="http://schemas.microsoft.com/office/drawing/2014/main" val="2060377559"/>
                    </a:ext>
                  </a:extLst>
                </a:gridCol>
                <a:gridCol w="658368">
                  <a:extLst>
                    <a:ext uri="{9D8B030D-6E8A-4147-A177-3AD203B41FA5}">
                      <a16:colId xmlns:a16="http://schemas.microsoft.com/office/drawing/2014/main" val="854173518"/>
                    </a:ext>
                  </a:extLst>
                </a:gridCol>
                <a:gridCol w="658368">
                  <a:extLst>
                    <a:ext uri="{9D8B030D-6E8A-4147-A177-3AD203B41FA5}">
                      <a16:colId xmlns:a16="http://schemas.microsoft.com/office/drawing/2014/main" val="3602713711"/>
                    </a:ext>
                  </a:extLst>
                </a:gridCol>
                <a:gridCol w="658368">
                  <a:extLst>
                    <a:ext uri="{9D8B030D-6E8A-4147-A177-3AD203B41FA5}">
                      <a16:colId xmlns:a16="http://schemas.microsoft.com/office/drawing/2014/main" val="2884087044"/>
                    </a:ext>
                  </a:extLst>
                </a:gridCol>
                <a:gridCol w="658368">
                  <a:extLst>
                    <a:ext uri="{9D8B030D-6E8A-4147-A177-3AD203B41FA5}">
                      <a16:colId xmlns:a16="http://schemas.microsoft.com/office/drawing/2014/main" val="2017674854"/>
                    </a:ext>
                  </a:extLst>
                </a:gridCol>
                <a:gridCol w="658368">
                  <a:extLst>
                    <a:ext uri="{9D8B030D-6E8A-4147-A177-3AD203B41FA5}">
                      <a16:colId xmlns:a16="http://schemas.microsoft.com/office/drawing/2014/main" val="1280222999"/>
                    </a:ext>
                  </a:extLst>
                </a:gridCol>
                <a:gridCol w="658368">
                  <a:extLst>
                    <a:ext uri="{9D8B030D-6E8A-4147-A177-3AD203B41FA5}">
                      <a16:colId xmlns:a16="http://schemas.microsoft.com/office/drawing/2014/main" val="3977957055"/>
                    </a:ext>
                  </a:extLst>
                </a:gridCol>
                <a:gridCol w="658368">
                  <a:extLst>
                    <a:ext uri="{9D8B030D-6E8A-4147-A177-3AD203B41FA5}">
                      <a16:colId xmlns:a16="http://schemas.microsoft.com/office/drawing/2014/main" val="3639522041"/>
                    </a:ext>
                  </a:extLst>
                </a:gridCol>
                <a:gridCol w="658368">
                  <a:extLst>
                    <a:ext uri="{9D8B030D-6E8A-4147-A177-3AD203B41FA5}">
                      <a16:colId xmlns:a16="http://schemas.microsoft.com/office/drawing/2014/main" val="791301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95002530"/>
                  </a:ext>
                </a:extLst>
              </a:tr>
            </a:tbl>
          </a:graphicData>
        </a:graphic>
      </p:graphicFrame>
      <p:sp>
        <p:nvSpPr>
          <p:cNvPr id="4" name="Text Placeholder 3">
            <a:extLst>
              <a:ext uri="{FF2B5EF4-FFF2-40B4-BE49-F238E27FC236}">
                <a16:creationId xmlns:a16="http://schemas.microsoft.com/office/drawing/2014/main" id="{5AB03ADC-CE3A-458B-BB1C-79CC1D8F4935}"/>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8154679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65F02-EF88-4163-81A1-91B36AC6D2E3}"/>
              </a:ext>
            </a:extLst>
          </p:cNvPr>
          <p:cNvSpPr>
            <a:spLocks noGrp="1"/>
          </p:cNvSpPr>
          <p:nvPr>
            <p:ph type="title"/>
          </p:nvPr>
        </p:nvSpPr>
        <p:spPr/>
        <p:txBody>
          <a:bodyPr/>
          <a:lstStyle/>
          <a:p>
            <a:r>
              <a:rPr lang="en-US"/>
              <a:t>LinkedIn Posts Table | Philadelphia Insurance - 2 of 6</a:t>
            </a:r>
          </a:p>
        </p:txBody>
      </p:sp>
      <p:graphicFrame>
        <p:nvGraphicFramePr>
          <p:cNvPr id="5" name="Table Placeholder 4">
            <a:extLst>
              <a:ext uri="{FF2B5EF4-FFF2-40B4-BE49-F238E27FC236}">
                <a16:creationId xmlns:a16="http://schemas.microsoft.com/office/drawing/2014/main" id="{3220F4CF-8B77-4191-B807-A3EAE9D78617}"/>
              </a:ext>
            </a:extLst>
          </p:cNvPr>
          <p:cNvGraphicFramePr>
            <a:graphicFrameLocks noGrp="1"/>
          </p:cNvGraphicFramePr>
          <p:nvPr>
            <p:ph type="tbl" sz="quarter" idx="13"/>
            <p:extLst>
              <p:ext uri="{D42A27DB-BD31-4B8C-83A1-F6EECF244321}">
                <p14:modId xmlns:p14="http://schemas.microsoft.com/office/powerpoint/2010/main" val="905356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23868965"/>
                    </a:ext>
                  </a:extLst>
                </a:gridCol>
                <a:gridCol w="658368">
                  <a:extLst>
                    <a:ext uri="{9D8B030D-6E8A-4147-A177-3AD203B41FA5}">
                      <a16:colId xmlns:a16="http://schemas.microsoft.com/office/drawing/2014/main" val="3467007043"/>
                    </a:ext>
                  </a:extLst>
                </a:gridCol>
                <a:gridCol w="658368">
                  <a:extLst>
                    <a:ext uri="{9D8B030D-6E8A-4147-A177-3AD203B41FA5}">
                      <a16:colId xmlns:a16="http://schemas.microsoft.com/office/drawing/2014/main" val="1932893214"/>
                    </a:ext>
                  </a:extLst>
                </a:gridCol>
                <a:gridCol w="658368">
                  <a:extLst>
                    <a:ext uri="{9D8B030D-6E8A-4147-A177-3AD203B41FA5}">
                      <a16:colId xmlns:a16="http://schemas.microsoft.com/office/drawing/2014/main" val="105426669"/>
                    </a:ext>
                  </a:extLst>
                </a:gridCol>
                <a:gridCol w="658368">
                  <a:extLst>
                    <a:ext uri="{9D8B030D-6E8A-4147-A177-3AD203B41FA5}">
                      <a16:colId xmlns:a16="http://schemas.microsoft.com/office/drawing/2014/main" val="1970362147"/>
                    </a:ext>
                  </a:extLst>
                </a:gridCol>
                <a:gridCol w="658368">
                  <a:extLst>
                    <a:ext uri="{9D8B030D-6E8A-4147-A177-3AD203B41FA5}">
                      <a16:colId xmlns:a16="http://schemas.microsoft.com/office/drawing/2014/main" val="216514168"/>
                    </a:ext>
                  </a:extLst>
                </a:gridCol>
                <a:gridCol w="658368">
                  <a:extLst>
                    <a:ext uri="{9D8B030D-6E8A-4147-A177-3AD203B41FA5}">
                      <a16:colId xmlns:a16="http://schemas.microsoft.com/office/drawing/2014/main" val="440129716"/>
                    </a:ext>
                  </a:extLst>
                </a:gridCol>
                <a:gridCol w="658368">
                  <a:extLst>
                    <a:ext uri="{9D8B030D-6E8A-4147-A177-3AD203B41FA5}">
                      <a16:colId xmlns:a16="http://schemas.microsoft.com/office/drawing/2014/main" val="3304463197"/>
                    </a:ext>
                  </a:extLst>
                </a:gridCol>
                <a:gridCol w="658368">
                  <a:extLst>
                    <a:ext uri="{9D8B030D-6E8A-4147-A177-3AD203B41FA5}">
                      <a16:colId xmlns:a16="http://schemas.microsoft.com/office/drawing/2014/main" val="1168241715"/>
                    </a:ext>
                  </a:extLst>
                </a:gridCol>
                <a:gridCol w="658368">
                  <a:extLst>
                    <a:ext uri="{9D8B030D-6E8A-4147-A177-3AD203B41FA5}">
                      <a16:colId xmlns:a16="http://schemas.microsoft.com/office/drawing/2014/main" val="1257050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85404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- 2025-02-19 13:57:55</a:t>
                      </a:r>
                      <a:r>
                        <a:rPr kumimoji="0" lang="en-US" sz="1000" b="0" i="0" u="none" strike="noStrike" kern="1200" cap="none" spc="0" normalizeH="0" baseline="0" noProof="0">
                          <a:ln>
                            <a:noFill/>
                          </a:ln>
                          <a:solidFill>
                            <a:prstClr val="black"/>
                          </a:solidFill>
                          <a:effectLst/>
                          <a:uLnTx/>
                          <a:uFillTx/>
                          <a:latin typeface="Calibri"/>
                          <a:ea typeface="+mn-ea"/>
                          <a:cs typeface="+mn-cs"/>
                        </a:rPr>
                        <a:t>
 We kicked off 2025 by bringing together more than 250 employees at our National Sales Meeting! Employees from various departments and locations around the country gathered at the JW Marriott Grande Lakes in Orlando, FL. It was a great opportunity for #TEAMPHLY to connect with colleagues, talk about how we can best serve our agents and customers, and have some fun together.
A highlight of the event was our keynote speaker, former Philadelphia Eagle and NFL Pro Bowler Jon Dorenbos. He captivated the audience with his inspiring story, motivating message, and amazing magic - leaving us all energized to tackle the year ahead!
#InsuranceCareersMonth #ICM2025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83.177356767861 %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19746745"/>
                  </a:ext>
                </a:extLst>
              </a:tr>
            </a:tbl>
          </a:graphicData>
        </a:graphic>
      </p:graphicFrame>
      <p:sp>
        <p:nvSpPr>
          <p:cNvPr id="4" name="Text Placeholder 3">
            <a:extLst>
              <a:ext uri="{FF2B5EF4-FFF2-40B4-BE49-F238E27FC236}">
                <a16:creationId xmlns:a16="http://schemas.microsoft.com/office/drawing/2014/main" id="{08498065-C9D3-46A7-ACB9-E33BF2C63DA9}"/>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9825847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B0D55-ECB4-4BCF-857C-D454A58650AD}"/>
              </a:ext>
            </a:extLst>
          </p:cNvPr>
          <p:cNvSpPr>
            <a:spLocks noGrp="1"/>
          </p:cNvSpPr>
          <p:nvPr>
            <p:ph type="title"/>
          </p:nvPr>
        </p:nvSpPr>
        <p:spPr/>
        <p:txBody>
          <a:bodyPr/>
          <a:lstStyle/>
          <a:p>
            <a:r>
              <a:rPr lang="en-US"/>
              <a:t>LinkedIn Posts Table | Philadelphia Insurance - 3 of 6</a:t>
            </a:r>
          </a:p>
        </p:txBody>
      </p:sp>
      <p:graphicFrame>
        <p:nvGraphicFramePr>
          <p:cNvPr id="5" name="Table Placeholder 4">
            <a:extLst>
              <a:ext uri="{FF2B5EF4-FFF2-40B4-BE49-F238E27FC236}">
                <a16:creationId xmlns:a16="http://schemas.microsoft.com/office/drawing/2014/main" id="{62B8AC56-BCDF-4AD8-93B3-97411C7F6A63}"/>
              </a:ext>
            </a:extLst>
          </p:cNvPr>
          <p:cNvGraphicFramePr>
            <a:graphicFrameLocks noGrp="1"/>
          </p:cNvGraphicFramePr>
          <p:nvPr>
            <p:ph type="tbl" sz="quarter" idx="13"/>
            <p:extLst>
              <p:ext uri="{D42A27DB-BD31-4B8C-83A1-F6EECF244321}">
                <p14:modId xmlns:p14="http://schemas.microsoft.com/office/powerpoint/2010/main" val="1706927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36622019"/>
                    </a:ext>
                  </a:extLst>
                </a:gridCol>
                <a:gridCol w="658368">
                  <a:extLst>
                    <a:ext uri="{9D8B030D-6E8A-4147-A177-3AD203B41FA5}">
                      <a16:colId xmlns:a16="http://schemas.microsoft.com/office/drawing/2014/main" val="2825918933"/>
                    </a:ext>
                  </a:extLst>
                </a:gridCol>
                <a:gridCol w="658368">
                  <a:extLst>
                    <a:ext uri="{9D8B030D-6E8A-4147-A177-3AD203B41FA5}">
                      <a16:colId xmlns:a16="http://schemas.microsoft.com/office/drawing/2014/main" val="2252690048"/>
                    </a:ext>
                  </a:extLst>
                </a:gridCol>
                <a:gridCol w="658368">
                  <a:extLst>
                    <a:ext uri="{9D8B030D-6E8A-4147-A177-3AD203B41FA5}">
                      <a16:colId xmlns:a16="http://schemas.microsoft.com/office/drawing/2014/main" val="1857001495"/>
                    </a:ext>
                  </a:extLst>
                </a:gridCol>
                <a:gridCol w="658368">
                  <a:extLst>
                    <a:ext uri="{9D8B030D-6E8A-4147-A177-3AD203B41FA5}">
                      <a16:colId xmlns:a16="http://schemas.microsoft.com/office/drawing/2014/main" val="3581192707"/>
                    </a:ext>
                  </a:extLst>
                </a:gridCol>
                <a:gridCol w="658368">
                  <a:extLst>
                    <a:ext uri="{9D8B030D-6E8A-4147-A177-3AD203B41FA5}">
                      <a16:colId xmlns:a16="http://schemas.microsoft.com/office/drawing/2014/main" val="1317089156"/>
                    </a:ext>
                  </a:extLst>
                </a:gridCol>
                <a:gridCol w="658368">
                  <a:extLst>
                    <a:ext uri="{9D8B030D-6E8A-4147-A177-3AD203B41FA5}">
                      <a16:colId xmlns:a16="http://schemas.microsoft.com/office/drawing/2014/main" val="2718202920"/>
                    </a:ext>
                  </a:extLst>
                </a:gridCol>
                <a:gridCol w="658368">
                  <a:extLst>
                    <a:ext uri="{9D8B030D-6E8A-4147-A177-3AD203B41FA5}">
                      <a16:colId xmlns:a16="http://schemas.microsoft.com/office/drawing/2014/main" val="2980028290"/>
                    </a:ext>
                  </a:extLst>
                </a:gridCol>
                <a:gridCol w="658368">
                  <a:extLst>
                    <a:ext uri="{9D8B030D-6E8A-4147-A177-3AD203B41FA5}">
                      <a16:colId xmlns:a16="http://schemas.microsoft.com/office/drawing/2014/main" val="3572773513"/>
                    </a:ext>
                  </a:extLst>
                </a:gridCol>
                <a:gridCol w="658368">
                  <a:extLst>
                    <a:ext uri="{9D8B030D-6E8A-4147-A177-3AD203B41FA5}">
                      <a16:colId xmlns:a16="http://schemas.microsoft.com/office/drawing/2014/main" val="3510075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15132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- 2025-02-07 12:37:30</a:t>
                      </a:r>
                      <a:r>
                        <a:rPr kumimoji="0" lang="en-US" sz="1000" b="0" i="0" u="none" strike="noStrike" kern="1200" cap="none" spc="0" normalizeH="0" baseline="0" noProof="0">
                          <a:ln>
                            <a:noFill/>
                          </a:ln>
                          <a:solidFill>
                            <a:prstClr val="black"/>
                          </a:solidFill>
                          <a:effectLst/>
                          <a:uLnTx/>
                          <a:uFillTx/>
                          <a:latin typeface="Calibri"/>
                          <a:ea typeface="+mn-ea"/>
                          <a:cs typeface="+mn-cs"/>
                        </a:rPr>
                        <a:t>
 The countdown to the big game is on, and #TEAMPHLY is ALL IN! 🦅💚 We’re excited to cheer on our partners the Philadelphia Eagles this Sunday! To get game-day ready, Home Office employees threw a tailgate party, repping green gear and enjoying tailgate favorites from cheesesteaks to Philly pretzels. Let’s go Eagles! 🏈 #FlyEaglesFly #InsuranceCareersMonth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66.77620768978 %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36230096"/>
                  </a:ext>
                </a:extLst>
              </a:tr>
            </a:tbl>
          </a:graphicData>
        </a:graphic>
      </p:graphicFrame>
      <p:sp>
        <p:nvSpPr>
          <p:cNvPr id="4" name="Text Placeholder 3">
            <a:extLst>
              <a:ext uri="{FF2B5EF4-FFF2-40B4-BE49-F238E27FC236}">
                <a16:creationId xmlns:a16="http://schemas.microsoft.com/office/drawing/2014/main" id="{FCBF1BE6-CD40-4456-9C7D-8AD3B3EB66F0}"/>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4992428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E5508-4030-4BE7-9A70-E5A7209092A1}"/>
              </a:ext>
            </a:extLst>
          </p:cNvPr>
          <p:cNvSpPr>
            <a:spLocks noGrp="1"/>
          </p:cNvSpPr>
          <p:nvPr>
            <p:ph type="title"/>
          </p:nvPr>
        </p:nvSpPr>
        <p:spPr/>
        <p:txBody>
          <a:bodyPr/>
          <a:lstStyle/>
          <a:p>
            <a:r>
              <a:rPr lang="en-US"/>
              <a:t>LinkedIn Posts Table | Philadelphia Insurance - 4 of 6</a:t>
            </a:r>
          </a:p>
        </p:txBody>
      </p:sp>
      <p:graphicFrame>
        <p:nvGraphicFramePr>
          <p:cNvPr id="5" name="Table Placeholder 4">
            <a:extLst>
              <a:ext uri="{FF2B5EF4-FFF2-40B4-BE49-F238E27FC236}">
                <a16:creationId xmlns:a16="http://schemas.microsoft.com/office/drawing/2014/main" id="{538D7546-CC08-4909-A43F-4460FD609E91}"/>
              </a:ext>
            </a:extLst>
          </p:cNvPr>
          <p:cNvGraphicFramePr>
            <a:graphicFrameLocks noGrp="1"/>
          </p:cNvGraphicFramePr>
          <p:nvPr>
            <p:ph type="tbl" sz="quarter" idx="13"/>
            <p:extLst>
              <p:ext uri="{D42A27DB-BD31-4B8C-83A1-F6EECF244321}">
                <p14:modId xmlns:p14="http://schemas.microsoft.com/office/powerpoint/2010/main" val="2669834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28183610"/>
                    </a:ext>
                  </a:extLst>
                </a:gridCol>
                <a:gridCol w="658368">
                  <a:extLst>
                    <a:ext uri="{9D8B030D-6E8A-4147-A177-3AD203B41FA5}">
                      <a16:colId xmlns:a16="http://schemas.microsoft.com/office/drawing/2014/main" val="592008790"/>
                    </a:ext>
                  </a:extLst>
                </a:gridCol>
                <a:gridCol w="658368">
                  <a:extLst>
                    <a:ext uri="{9D8B030D-6E8A-4147-A177-3AD203B41FA5}">
                      <a16:colId xmlns:a16="http://schemas.microsoft.com/office/drawing/2014/main" val="761856297"/>
                    </a:ext>
                  </a:extLst>
                </a:gridCol>
                <a:gridCol w="658368">
                  <a:extLst>
                    <a:ext uri="{9D8B030D-6E8A-4147-A177-3AD203B41FA5}">
                      <a16:colId xmlns:a16="http://schemas.microsoft.com/office/drawing/2014/main" val="746688096"/>
                    </a:ext>
                  </a:extLst>
                </a:gridCol>
                <a:gridCol w="658368">
                  <a:extLst>
                    <a:ext uri="{9D8B030D-6E8A-4147-A177-3AD203B41FA5}">
                      <a16:colId xmlns:a16="http://schemas.microsoft.com/office/drawing/2014/main" val="2729546667"/>
                    </a:ext>
                  </a:extLst>
                </a:gridCol>
                <a:gridCol w="658368">
                  <a:extLst>
                    <a:ext uri="{9D8B030D-6E8A-4147-A177-3AD203B41FA5}">
                      <a16:colId xmlns:a16="http://schemas.microsoft.com/office/drawing/2014/main" val="2363977424"/>
                    </a:ext>
                  </a:extLst>
                </a:gridCol>
                <a:gridCol w="658368">
                  <a:extLst>
                    <a:ext uri="{9D8B030D-6E8A-4147-A177-3AD203B41FA5}">
                      <a16:colId xmlns:a16="http://schemas.microsoft.com/office/drawing/2014/main" val="2538002567"/>
                    </a:ext>
                  </a:extLst>
                </a:gridCol>
                <a:gridCol w="658368">
                  <a:extLst>
                    <a:ext uri="{9D8B030D-6E8A-4147-A177-3AD203B41FA5}">
                      <a16:colId xmlns:a16="http://schemas.microsoft.com/office/drawing/2014/main" val="1905855070"/>
                    </a:ext>
                  </a:extLst>
                </a:gridCol>
                <a:gridCol w="658368">
                  <a:extLst>
                    <a:ext uri="{9D8B030D-6E8A-4147-A177-3AD203B41FA5}">
                      <a16:colId xmlns:a16="http://schemas.microsoft.com/office/drawing/2014/main" val="30345142"/>
                    </a:ext>
                  </a:extLst>
                </a:gridCol>
                <a:gridCol w="658368">
                  <a:extLst>
                    <a:ext uri="{9D8B030D-6E8A-4147-A177-3AD203B41FA5}">
                      <a16:colId xmlns:a16="http://schemas.microsoft.com/office/drawing/2014/main" val="1038594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28783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- 2025-02-11 13:25:33</a:t>
                      </a:r>
                      <a:r>
                        <a:rPr kumimoji="0" lang="en-US" sz="1000" b="0" i="0" u="none" strike="noStrike" kern="1200" cap="none" spc="0" normalizeH="0" baseline="0" noProof="0">
                          <a:ln>
                            <a:noFill/>
                          </a:ln>
                          <a:solidFill>
                            <a:prstClr val="black"/>
                          </a:solidFill>
                          <a:effectLst/>
                          <a:uLnTx/>
                          <a:uFillTx/>
                          <a:latin typeface="Calibri"/>
                          <a:ea typeface="+mn-ea"/>
                          <a:cs typeface="+mn-cs"/>
                        </a:rPr>
                        <a:t>
 #TEAMPHLY is committed to #volunteering and giving back to the community. 🤝 Last year, our employees logged over 25,000 hours supporting hundreds of non-profits across the country! 
Congratulations to Patricia Kelly, Jodi Lieb, and Candice Taylor for going above and beyond to give back and being recognized as our 2024 Volunteer Champions! #InsuranceCareersMonth #ICM2025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9.435261707989 %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73575525"/>
                  </a:ext>
                </a:extLst>
              </a:tr>
            </a:tbl>
          </a:graphicData>
        </a:graphic>
      </p:graphicFrame>
      <p:sp>
        <p:nvSpPr>
          <p:cNvPr id="4" name="Text Placeholder 3">
            <a:extLst>
              <a:ext uri="{FF2B5EF4-FFF2-40B4-BE49-F238E27FC236}">
                <a16:creationId xmlns:a16="http://schemas.microsoft.com/office/drawing/2014/main" id="{2F7BB4E4-81F8-4432-913D-65AE6BE44981}"/>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8659857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FEC9A-4576-4F46-A279-7D59F57BEB19}"/>
              </a:ext>
            </a:extLst>
          </p:cNvPr>
          <p:cNvSpPr>
            <a:spLocks noGrp="1"/>
          </p:cNvSpPr>
          <p:nvPr>
            <p:ph type="title"/>
          </p:nvPr>
        </p:nvSpPr>
        <p:spPr/>
        <p:txBody>
          <a:bodyPr/>
          <a:lstStyle/>
          <a:p>
            <a:r>
              <a:rPr lang="en-US"/>
              <a:t>LinkedIn Posts Table | Philadelphia Insurance - 5 of 6</a:t>
            </a:r>
          </a:p>
        </p:txBody>
      </p:sp>
      <p:graphicFrame>
        <p:nvGraphicFramePr>
          <p:cNvPr id="5" name="Table Placeholder 4">
            <a:extLst>
              <a:ext uri="{FF2B5EF4-FFF2-40B4-BE49-F238E27FC236}">
                <a16:creationId xmlns:a16="http://schemas.microsoft.com/office/drawing/2014/main" id="{63B73545-BC6B-4E4D-AC9D-D49F915F5FC6}"/>
              </a:ext>
            </a:extLst>
          </p:cNvPr>
          <p:cNvGraphicFramePr>
            <a:graphicFrameLocks noGrp="1"/>
          </p:cNvGraphicFramePr>
          <p:nvPr>
            <p:ph type="tbl" sz="quarter" idx="13"/>
            <p:extLst>
              <p:ext uri="{D42A27DB-BD31-4B8C-83A1-F6EECF244321}">
                <p14:modId xmlns:p14="http://schemas.microsoft.com/office/powerpoint/2010/main" val="3977732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37218294"/>
                    </a:ext>
                  </a:extLst>
                </a:gridCol>
                <a:gridCol w="658368">
                  <a:extLst>
                    <a:ext uri="{9D8B030D-6E8A-4147-A177-3AD203B41FA5}">
                      <a16:colId xmlns:a16="http://schemas.microsoft.com/office/drawing/2014/main" val="3108176873"/>
                    </a:ext>
                  </a:extLst>
                </a:gridCol>
                <a:gridCol w="658368">
                  <a:extLst>
                    <a:ext uri="{9D8B030D-6E8A-4147-A177-3AD203B41FA5}">
                      <a16:colId xmlns:a16="http://schemas.microsoft.com/office/drawing/2014/main" val="3955788932"/>
                    </a:ext>
                  </a:extLst>
                </a:gridCol>
                <a:gridCol w="658368">
                  <a:extLst>
                    <a:ext uri="{9D8B030D-6E8A-4147-A177-3AD203B41FA5}">
                      <a16:colId xmlns:a16="http://schemas.microsoft.com/office/drawing/2014/main" val="2831400640"/>
                    </a:ext>
                  </a:extLst>
                </a:gridCol>
                <a:gridCol w="658368">
                  <a:extLst>
                    <a:ext uri="{9D8B030D-6E8A-4147-A177-3AD203B41FA5}">
                      <a16:colId xmlns:a16="http://schemas.microsoft.com/office/drawing/2014/main" val="754533772"/>
                    </a:ext>
                  </a:extLst>
                </a:gridCol>
                <a:gridCol w="658368">
                  <a:extLst>
                    <a:ext uri="{9D8B030D-6E8A-4147-A177-3AD203B41FA5}">
                      <a16:colId xmlns:a16="http://schemas.microsoft.com/office/drawing/2014/main" val="3900762077"/>
                    </a:ext>
                  </a:extLst>
                </a:gridCol>
                <a:gridCol w="658368">
                  <a:extLst>
                    <a:ext uri="{9D8B030D-6E8A-4147-A177-3AD203B41FA5}">
                      <a16:colId xmlns:a16="http://schemas.microsoft.com/office/drawing/2014/main" val="3269177585"/>
                    </a:ext>
                  </a:extLst>
                </a:gridCol>
                <a:gridCol w="658368">
                  <a:extLst>
                    <a:ext uri="{9D8B030D-6E8A-4147-A177-3AD203B41FA5}">
                      <a16:colId xmlns:a16="http://schemas.microsoft.com/office/drawing/2014/main" val="2397416654"/>
                    </a:ext>
                  </a:extLst>
                </a:gridCol>
                <a:gridCol w="658368">
                  <a:extLst>
                    <a:ext uri="{9D8B030D-6E8A-4147-A177-3AD203B41FA5}">
                      <a16:colId xmlns:a16="http://schemas.microsoft.com/office/drawing/2014/main" val="2286306292"/>
                    </a:ext>
                  </a:extLst>
                </a:gridCol>
                <a:gridCol w="658368">
                  <a:extLst>
                    <a:ext uri="{9D8B030D-6E8A-4147-A177-3AD203B41FA5}">
                      <a16:colId xmlns:a16="http://schemas.microsoft.com/office/drawing/2014/main" val="979340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9741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- 2025-02-12 11:06:19</a:t>
                      </a:r>
                      <a:r>
                        <a:rPr kumimoji="0" lang="en-US" sz="1000" b="0" i="0" u="none" strike="noStrike" kern="1200" cap="none" spc="0" normalizeH="0" baseline="0" noProof="0">
                          <a:ln>
                            <a:noFill/>
                          </a:ln>
                          <a:solidFill>
                            <a:prstClr val="black"/>
                          </a:solidFill>
                          <a:effectLst/>
                          <a:uLnTx/>
                          <a:uFillTx/>
                          <a:latin typeface="Calibri"/>
                          <a:ea typeface="+mn-ea"/>
                          <a:cs typeface="+mn-cs"/>
                        </a:rPr>
                        <a:t>
 We're honored to be recognized by Forbes Magazine as one of America's Best Midsize Employers of 2025! 🎉 
This is the third time we’ve received this recognition, which is based on survey respondents identifying PHLY as a workplace they would recommend to friends and family. Thanks to #TEAMPHLY for helping us build a company culture worth celebrating! 
Learn more: bit.ly/36E4AQN 
Join our award-winning team! Explore open roles: bit.ly/PHLYCareers #AmericasBestEmployers #Forbes #InsuranceCareersMonth #ICM2025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9.1061686949224 %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73206827"/>
                  </a:ext>
                </a:extLst>
              </a:tr>
            </a:tbl>
          </a:graphicData>
        </a:graphic>
      </p:graphicFrame>
      <p:sp>
        <p:nvSpPr>
          <p:cNvPr id="4" name="Text Placeholder 3">
            <a:extLst>
              <a:ext uri="{FF2B5EF4-FFF2-40B4-BE49-F238E27FC236}">
                <a16:creationId xmlns:a16="http://schemas.microsoft.com/office/drawing/2014/main" id="{2FDDDD39-0C62-4BFD-88B5-9E053D3A892C}"/>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9853035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4647F-4825-4824-BAFF-11A19204B2A7}"/>
              </a:ext>
            </a:extLst>
          </p:cNvPr>
          <p:cNvSpPr>
            <a:spLocks noGrp="1"/>
          </p:cNvSpPr>
          <p:nvPr>
            <p:ph type="title"/>
          </p:nvPr>
        </p:nvSpPr>
        <p:spPr/>
        <p:txBody>
          <a:bodyPr/>
          <a:lstStyle/>
          <a:p>
            <a:r>
              <a:rPr lang="en-US"/>
              <a:t>LinkedIn Posts Table | Philadelphia Insurance - 6 of 6</a:t>
            </a:r>
          </a:p>
        </p:txBody>
      </p:sp>
      <p:graphicFrame>
        <p:nvGraphicFramePr>
          <p:cNvPr id="5" name="Table Placeholder 4">
            <a:extLst>
              <a:ext uri="{FF2B5EF4-FFF2-40B4-BE49-F238E27FC236}">
                <a16:creationId xmlns:a16="http://schemas.microsoft.com/office/drawing/2014/main" id="{0364B21C-778D-463B-BAD6-B73FE7993DEE}"/>
              </a:ext>
            </a:extLst>
          </p:cNvPr>
          <p:cNvGraphicFramePr>
            <a:graphicFrameLocks noGrp="1"/>
          </p:cNvGraphicFramePr>
          <p:nvPr>
            <p:ph type="tbl" sz="quarter" idx="13"/>
            <p:extLst>
              <p:ext uri="{D42A27DB-BD31-4B8C-83A1-F6EECF244321}">
                <p14:modId xmlns:p14="http://schemas.microsoft.com/office/powerpoint/2010/main" val="2982928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35241450"/>
                    </a:ext>
                  </a:extLst>
                </a:gridCol>
                <a:gridCol w="658368">
                  <a:extLst>
                    <a:ext uri="{9D8B030D-6E8A-4147-A177-3AD203B41FA5}">
                      <a16:colId xmlns:a16="http://schemas.microsoft.com/office/drawing/2014/main" val="1408942960"/>
                    </a:ext>
                  </a:extLst>
                </a:gridCol>
                <a:gridCol w="658368">
                  <a:extLst>
                    <a:ext uri="{9D8B030D-6E8A-4147-A177-3AD203B41FA5}">
                      <a16:colId xmlns:a16="http://schemas.microsoft.com/office/drawing/2014/main" val="3194969425"/>
                    </a:ext>
                  </a:extLst>
                </a:gridCol>
                <a:gridCol w="658368">
                  <a:extLst>
                    <a:ext uri="{9D8B030D-6E8A-4147-A177-3AD203B41FA5}">
                      <a16:colId xmlns:a16="http://schemas.microsoft.com/office/drawing/2014/main" val="2910167533"/>
                    </a:ext>
                  </a:extLst>
                </a:gridCol>
                <a:gridCol w="658368">
                  <a:extLst>
                    <a:ext uri="{9D8B030D-6E8A-4147-A177-3AD203B41FA5}">
                      <a16:colId xmlns:a16="http://schemas.microsoft.com/office/drawing/2014/main" val="3797868242"/>
                    </a:ext>
                  </a:extLst>
                </a:gridCol>
                <a:gridCol w="658368">
                  <a:extLst>
                    <a:ext uri="{9D8B030D-6E8A-4147-A177-3AD203B41FA5}">
                      <a16:colId xmlns:a16="http://schemas.microsoft.com/office/drawing/2014/main" val="1421957708"/>
                    </a:ext>
                  </a:extLst>
                </a:gridCol>
                <a:gridCol w="658368">
                  <a:extLst>
                    <a:ext uri="{9D8B030D-6E8A-4147-A177-3AD203B41FA5}">
                      <a16:colId xmlns:a16="http://schemas.microsoft.com/office/drawing/2014/main" val="1907126223"/>
                    </a:ext>
                  </a:extLst>
                </a:gridCol>
                <a:gridCol w="658368">
                  <a:extLst>
                    <a:ext uri="{9D8B030D-6E8A-4147-A177-3AD203B41FA5}">
                      <a16:colId xmlns:a16="http://schemas.microsoft.com/office/drawing/2014/main" val="3788268792"/>
                    </a:ext>
                  </a:extLst>
                </a:gridCol>
                <a:gridCol w="658368">
                  <a:extLst>
                    <a:ext uri="{9D8B030D-6E8A-4147-A177-3AD203B41FA5}">
                      <a16:colId xmlns:a16="http://schemas.microsoft.com/office/drawing/2014/main" val="126021894"/>
                    </a:ext>
                  </a:extLst>
                </a:gridCol>
                <a:gridCol w="658368">
                  <a:extLst>
                    <a:ext uri="{9D8B030D-6E8A-4147-A177-3AD203B41FA5}">
                      <a16:colId xmlns:a16="http://schemas.microsoft.com/office/drawing/2014/main" val="3617611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04944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- 2025-02-21 13:45:11</a:t>
                      </a:r>
                      <a:r>
                        <a:rPr kumimoji="0" lang="en-US" sz="1000" b="0" i="0" u="none" strike="noStrike" kern="1200" cap="none" spc="0" normalizeH="0" baseline="0" noProof="0">
                          <a:ln>
                            <a:noFill/>
                          </a:ln>
                          <a:solidFill>
                            <a:prstClr val="black"/>
                          </a:solidFill>
                          <a:effectLst/>
                          <a:uLnTx/>
                          <a:uFillTx/>
                          <a:latin typeface="Calibri"/>
                          <a:ea typeface="+mn-ea"/>
                          <a:cs typeface="+mn-cs"/>
                        </a:rPr>
                        <a:t>
 #TEAMPHLY had the opportunity to participate in Temple University’s Spring 2025 H. Wayne Snider Distinguished Guest Lecturer Series!
Through our partnership with the Temple RMI Program, PHLY’s own Jane North shared her journey from trial attorney to SVP &amp; Chief Claims Counsel, giving students a firsthand look at career paths in the industry. 💼⚖️
Engaging with the next generation of insurance professionals is always a highlight, and we loved connecting with the bright minds of the Gamma Iota Sigma, Sigma Chapter! 🙌 
🔎 Interested in a career in #insurance? Explore opportunities with PHLY: bit.ly/PHLYCareers #InsuranceCareersMonth #insurancecareers #ICM2025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10.178384050367 %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71275454"/>
                  </a:ext>
                </a:extLst>
              </a:tr>
            </a:tbl>
          </a:graphicData>
        </a:graphic>
      </p:graphicFrame>
      <p:sp>
        <p:nvSpPr>
          <p:cNvPr id="4" name="Text Placeholder 3">
            <a:extLst>
              <a:ext uri="{FF2B5EF4-FFF2-40B4-BE49-F238E27FC236}">
                <a16:creationId xmlns:a16="http://schemas.microsoft.com/office/drawing/2014/main" id="{3D954C35-6019-465E-BFF9-A521C444BF44}"/>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1167574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C4AE3-FBF6-4C0F-8649-2FD2E22D8A89}"/>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8E2E894E-7498-4421-B195-0D956292E088}"/>
              </a:ext>
            </a:extLst>
          </p:cNvPr>
          <p:cNvGraphicFramePr>
            <a:graphicFrameLocks noGrp="1"/>
          </p:cNvGraphicFramePr>
          <p:nvPr>
            <p:ph type="tbl" sz="quarter" idx="13"/>
            <p:extLst>
              <p:ext uri="{D42A27DB-BD31-4B8C-83A1-F6EECF244321}">
                <p14:modId xmlns:p14="http://schemas.microsoft.com/office/powerpoint/2010/main" val="141154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775917582"/>
                    </a:ext>
                  </a:extLst>
                </a:gridCol>
                <a:gridCol w="576072">
                  <a:extLst>
                    <a:ext uri="{9D8B030D-6E8A-4147-A177-3AD203B41FA5}">
                      <a16:colId xmlns:a16="http://schemas.microsoft.com/office/drawing/2014/main" val="365479764"/>
                    </a:ext>
                  </a:extLst>
                </a:gridCol>
                <a:gridCol w="576072">
                  <a:extLst>
                    <a:ext uri="{9D8B030D-6E8A-4147-A177-3AD203B41FA5}">
                      <a16:colId xmlns:a16="http://schemas.microsoft.com/office/drawing/2014/main" val="3574382607"/>
                    </a:ext>
                  </a:extLst>
                </a:gridCol>
                <a:gridCol w="576072">
                  <a:extLst>
                    <a:ext uri="{9D8B030D-6E8A-4147-A177-3AD203B41FA5}">
                      <a16:colId xmlns:a16="http://schemas.microsoft.com/office/drawing/2014/main" val="3274481094"/>
                    </a:ext>
                  </a:extLst>
                </a:gridCol>
                <a:gridCol w="576072">
                  <a:extLst>
                    <a:ext uri="{9D8B030D-6E8A-4147-A177-3AD203B41FA5}">
                      <a16:colId xmlns:a16="http://schemas.microsoft.com/office/drawing/2014/main" val="154131866"/>
                    </a:ext>
                  </a:extLst>
                </a:gridCol>
                <a:gridCol w="576072">
                  <a:extLst>
                    <a:ext uri="{9D8B030D-6E8A-4147-A177-3AD203B41FA5}">
                      <a16:colId xmlns:a16="http://schemas.microsoft.com/office/drawing/2014/main" val="1188735214"/>
                    </a:ext>
                  </a:extLst>
                </a:gridCol>
                <a:gridCol w="576072">
                  <a:extLst>
                    <a:ext uri="{9D8B030D-6E8A-4147-A177-3AD203B41FA5}">
                      <a16:colId xmlns:a16="http://schemas.microsoft.com/office/drawing/2014/main" val="2222764867"/>
                    </a:ext>
                  </a:extLst>
                </a:gridCol>
                <a:gridCol w="576072">
                  <a:extLst>
                    <a:ext uri="{9D8B030D-6E8A-4147-A177-3AD203B41FA5}">
                      <a16:colId xmlns:a16="http://schemas.microsoft.com/office/drawing/2014/main" val="3230824777"/>
                    </a:ext>
                  </a:extLst>
                </a:gridCol>
                <a:gridCol w="576072">
                  <a:extLst>
                    <a:ext uri="{9D8B030D-6E8A-4147-A177-3AD203B41FA5}">
                      <a16:colId xmlns:a16="http://schemas.microsoft.com/office/drawing/2014/main" val="2620910585"/>
                    </a:ext>
                  </a:extLst>
                </a:gridCol>
                <a:gridCol w="576072">
                  <a:extLst>
                    <a:ext uri="{9D8B030D-6E8A-4147-A177-3AD203B41FA5}">
                      <a16:colId xmlns:a16="http://schemas.microsoft.com/office/drawing/2014/main" val="2906074282"/>
                    </a:ext>
                  </a:extLst>
                </a:gridCol>
                <a:gridCol w="576072">
                  <a:extLst>
                    <a:ext uri="{9D8B030D-6E8A-4147-A177-3AD203B41FA5}">
                      <a16:colId xmlns:a16="http://schemas.microsoft.com/office/drawing/2014/main" val="273403696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403235901"/>
                  </a:ext>
                </a:extLst>
              </a:tr>
              <a:tr h="370840">
                <a:tc>
                  <a:txBody>
                    <a:bodyPr/>
                    <a:lstStyle/>
                    <a:p>
                      <a:r>
                        <a:rPr lang="en-US" sz="1000"/>
                        <a:t>phlyinsurance</a:t>
                      </a:r>
                    </a:p>
                  </a:txBody>
                  <a:tcPr/>
                </a:tc>
                <a:tc>
                  <a:txBody>
                    <a:bodyPr/>
                    <a:lstStyle/>
                    <a:p>
                      <a:r>
                        <a:rPr lang="en-US" sz="1000"/>
                        <a:t>3883</a:t>
                      </a:r>
                    </a:p>
                  </a:txBody>
                  <a:tcPr/>
                </a:tc>
                <a:tc>
                  <a:txBody>
                    <a:bodyPr/>
                    <a:lstStyle/>
                    <a:p>
                      <a:r>
                        <a:rPr lang="en-US" sz="1000"/>
                        <a:t>17</a:t>
                      </a:r>
                    </a:p>
                  </a:txBody>
                  <a:tcPr/>
                </a:tc>
                <a:tc>
                  <a:txBody>
                    <a:bodyPr/>
                    <a:lstStyle/>
                    <a:p>
                      <a:r>
                        <a:rPr lang="en-US" sz="1000"/>
                        <a:t>12</a:t>
                      </a:r>
                    </a:p>
                  </a:txBody>
                  <a:tcPr/>
                </a:tc>
                <a:tc>
                  <a:txBody>
                    <a:bodyPr/>
                    <a:lstStyle/>
                    <a:p>
                      <a:r>
                        <a:rPr lang="en-US" sz="1000"/>
                        <a:t>4</a:t>
                      </a:r>
                    </a:p>
                  </a:txBody>
                  <a:tcPr/>
                </a:tc>
                <a:tc>
                  <a:txBody>
                    <a:bodyPr/>
                    <a:lstStyle/>
                    <a:p>
                      <a:r>
                        <a:rPr lang="en-US" sz="1000"/>
                        <a:t>0</a:t>
                      </a:r>
                    </a:p>
                  </a:txBody>
                  <a:tcPr/>
                </a:tc>
                <a:tc>
                  <a:txBody>
                    <a:bodyPr/>
                    <a:lstStyle/>
                    <a:p>
                      <a:r>
                        <a:rPr lang="en-US" sz="1000"/>
                        <a:t>3</a:t>
                      </a:r>
                    </a:p>
                  </a:txBody>
                  <a:tcPr/>
                </a:tc>
                <a:tc>
                  <a:txBody>
                    <a:bodyPr/>
                    <a:lstStyle/>
                    <a:p>
                      <a:r>
                        <a:rPr lang="en-US" sz="1000"/>
                        <a:t>19</a:t>
                      </a:r>
                    </a:p>
                  </a:txBody>
                  <a:tcPr/>
                </a:tc>
                <a:tc>
                  <a:txBody>
                    <a:bodyPr/>
                    <a:lstStyle/>
                    <a:p>
                      <a:r>
                        <a:rPr lang="en-US" sz="1000"/>
                        <a:t>667</a:t>
                      </a:r>
                    </a:p>
                  </a:txBody>
                  <a:tcPr/>
                </a:tc>
                <a:tc>
                  <a:txBody>
                    <a:bodyPr/>
                    <a:lstStyle/>
                    <a:p>
                      <a:r>
                        <a:rPr lang="en-US" sz="1000"/>
                        <a:t>7</a:t>
                      </a:r>
                    </a:p>
                  </a:txBody>
                  <a:tcPr/>
                </a:tc>
                <a:tc>
                  <a:txBody>
                    <a:bodyPr/>
                    <a:lstStyle/>
                    <a:p>
                      <a:r>
                        <a:rPr lang="en-US" sz="1000"/>
                        <a:t>0.9157 %</a:t>
                      </a:r>
                    </a:p>
                  </a:txBody>
                  <a:tcPr/>
                </a:tc>
                <a:extLst>
                  <a:ext uri="{0D108BD9-81ED-4DB2-BD59-A6C34878D82A}">
                    <a16:rowId xmlns:a16="http://schemas.microsoft.com/office/drawing/2014/main" val="1339849774"/>
                  </a:ext>
                </a:extLst>
              </a:tr>
            </a:tbl>
          </a:graphicData>
        </a:graphic>
      </p:graphicFrame>
      <p:sp>
        <p:nvSpPr>
          <p:cNvPr id="4" name="Text Placeholder 3">
            <a:extLst>
              <a:ext uri="{FF2B5EF4-FFF2-40B4-BE49-F238E27FC236}">
                <a16:creationId xmlns:a16="http://schemas.microsoft.com/office/drawing/2014/main" id="{7052D0A3-A61A-40FF-BC31-7BBCF1DA2090}"/>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40050762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90EC1-D446-4019-BBE3-5ECB4A2F18D5}"/>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CC6748C7-3315-47A9-B1FC-A788228E398E}"/>
              </a:ext>
            </a:extLst>
          </p:cNvPr>
          <p:cNvGraphicFramePr>
            <a:graphicFrameLocks noGrp="1"/>
          </p:cNvGraphicFramePr>
          <p:nvPr>
            <p:ph type="chart" sz="quarter" idx="13"/>
            <p:extLst>
              <p:ext uri="{D42A27DB-BD31-4B8C-83A1-F6EECF244321}">
                <p14:modId xmlns:p14="http://schemas.microsoft.com/office/powerpoint/2010/main" val="12744404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29CB14-D1FC-4570-8E1A-F6768DDDB4A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CF8F484-462F-4E88-B077-C15163661D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10135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40B47-276A-4DA1-82F5-28BD910158CD}"/>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3A76BD4C-ABED-4140-85D9-9D702D7B6923}"/>
              </a:ext>
            </a:extLst>
          </p:cNvPr>
          <p:cNvGraphicFramePr>
            <a:graphicFrameLocks noGrp="1"/>
          </p:cNvGraphicFramePr>
          <p:nvPr>
            <p:ph type="chart" sz="quarter" idx="13"/>
            <p:extLst>
              <p:ext uri="{D42A27DB-BD31-4B8C-83A1-F6EECF244321}">
                <p14:modId xmlns:p14="http://schemas.microsoft.com/office/powerpoint/2010/main" val="942517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1F32E0-9E24-43AB-9046-905EEF93481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264A000-A79F-4B23-A97D-1A4DB2AB28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96965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3CF6B-B3C9-4C86-B68A-270E27A90A73}"/>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5FC86769-F170-4560-A755-039DF3F51662}"/>
              </a:ext>
            </a:extLst>
          </p:cNvPr>
          <p:cNvGraphicFramePr>
            <a:graphicFrameLocks noGrp="1"/>
          </p:cNvGraphicFramePr>
          <p:nvPr>
            <p:ph type="chart" sz="quarter" idx="13"/>
            <p:extLst>
              <p:ext uri="{D42A27DB-BD31-4B8C-83A1-F6EECF244321}">
                <p14:modId xmlns:p14="http://schemas.microsoft.com/office/powerpoint/2010/main" val="2649702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D7194B-C0CA-4762-A613-570E2D2883F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77C4EF3-B141-431B-8DD3-83F01FA5C9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47932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6F48E-2731-44DB-A3C9-515DF4C04FFD}"/>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2A7EA51A-8AE9-4534-A87B-7C0DC070328C}"/>
              </a:ext>
            </a:extLst>
          </p:cNvPr>
          <p:cNvGraphicFramePr>
            <a:graphicFrameLocks noGrp="1"/>
          </p:cNvGraphicFramePr>
          <p:nvPr>
            <p:ph type="chart" sz="quarter" idx="13"/>
            <p:extLst>
              <p:ext uri="{D42A27DB-BD31-4B8C-83A1-F6EECF244321}">
                <p14:modId xmlns:p14="http://schemas.microsoft.com/office/powerpoint/2010/main" val="24500378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C39BB9-8390-4C13-A901-D090F191A79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139CFE5-1250-4267-84DA-A2196AC8CF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96378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E4947-4C2F-4C2E-9C4C-2AA897FAFCE4}"/>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A6C103AB-FD7B-4B54-B48F-4D489AF04C90}"/>
              </a:ext>
            </a:extLst>
          </p:cNvPr>
          <p:cNvGraphicFramePr>
            <a:graphicFrameLocks noGrp="1"/>
          </p:cNvGraphicFramePr>
          <p:nvPr>
            <p:ph type="tbl" sz="quarter" idx="13"/>
            <p:extLst>
              <p:ext uri="{D42A27DB-BD31-4B8C-83A1-F6EECF244321}">
                <p14:modId xmlns:p14="http://schemas.microsoft.com/office/powerpoint/2010/main" val="370307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12081988"/>
                    </a:ext>
                  </a:extLst>
                </a:gridCol>
                <a:gridCol w="987552">
                  <a:extLst>
                    <a:ext uri="{9D8B030D-6E8A-4147-A177-3AD203B41FA5}">
                      <a16:colId xmlns:a16="http://schemas.microsoft.com/office/drawing/2014/main" val="715257958"/>
                    </a:ext>
                  </a:extLst>
                </a:gridCol>
                <a:gridCol w="987552">
                  <a:extLst>
                    <a:ext uri="{9D8B030D-6E8A-4147-A177-3AD203B41FA5}">
                      <a16:colId xmlns:a16="http://schemas.microsoft.com/office/drawing/2014/main" val="4194472656"/>
                    </a:ext>
                  </a:extLst>
                </a:gridCol>
                <a:gridCol w="987552">
                  <a:extLst>
                    <a:ext uri="{9D8B030D-6E8A-4147-A177-3AD203B41FA5}">
                      <a16:colId xmlns:a16="http://schemas.microsoft.com/office/drawing/2014/main" val="4117096866"/>
                    </a:ext>
                  </a:extLst>
                </a:gridCol>
                <a:gridCol w="987552">
                  <a:extLst>
                    <a:ext uri="{9D8B030D-6E8A-4147-A177-3AD203B41FA5}">
                      <a16:colId xmlns:a16="http://schemas.microsoft.com/office/drawing/2014/main" val="2309370634"/>
                    </a:ext>
                  </a:extLst>
                </a:gridCol>
                <a:gridCol w="987552">
                  <a:extLst>
                    <a:ext uri="{9D8B030D-6E8A-4147-A177-3AD203B41FA5}">
                      <a16:colId xmlns:a16="http://schemas.microsoft.com/office/drawing/2014/main" val="1186751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94330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- 2025-02-19 13:52:44</a:t>
                      </a:r>
                      <a:r>
                        <a:rPr kumimoji="0" lang="en-US" sz="1000" b="0" i="0" u="none" strike="noStrike" kern="1200" cap="none" spc="0" normalizeH="0" baseline="0" noProof="0">
                          <a:ln>
                            <a:noFill/>
                          </a:ln>
                          <a:solidFill>
                            <a:prstClr val="black"/>
                          </a:solidFill>
                          <a:effectLst/>
                          <a:uLnTx/>
                          <a:uFillTx/>
                          <a:latin typeface="Calibri"/>
                          <a:ea typeface="+mn-ea"/>
                          <a:cs typeface="+mn-cs"/>
                        </a:rPr>
                        <a:t>
 We kicked off 2025 by bringing together more than 250 employees at our National Sales Meeting! 🎉
Employees from various departments and locations around the country gathered at the JW Marriott Grande Lakes in Orlando, FL. 🌴🏨 It was a great opportunity for #TEAMPHLY to connect with colleagues, talk about how we can best serve our agents and customers, and have some fun together.
A highlight of the event was our keynote speaker, former Philadelphia Eagle and NFL Pro Bowler Jon Dorenbos. He captivated the audience with his inspiring story, motivating message, and amazing magic - leaving us all energized to tackle the year ahead! ✨
insurancecareers.movement #InsuranceCareersMonth #ICM2025 #insurancecareers #financialservices #salesmeeting #workhardplayhard #professionaldevelopment #networking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03/01/2025 19:14:19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686583623"/>
                  </a:ext>
                </a:extLst>
              </a:tr>
            </a:tbl>
          </a:graphicData>
        </a:graphic>
      </p:graphicFrame>
      <p:sp>
        <p:nvSpPr>
          <p:cNvPr id="4" name="Text Placeholder 3">
            <a:extLst>
              <a:ext uri="{FF2B5EF4-FFF2-40B4-BE49-F238E27FC236}">
                <a16:creationId xmlns:a16="http://schemas.microsoft.com/office/drawing/2014/main" id="{E837C97C-8A07-4998-A96C-64B6670F5549}"/>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6112908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E023A-261E-4E19-807D-E003462EC449}"/>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17C0D3E4-5EB4-43E4-B734-B05BAED1C0D1}"/>
              </a:ext>
            </a:extLst>
          </p:cNvPr>
          <p:cNvGraphicFramePr>
            <a:graphicFrameLocks noGrp="1"/>
          </p:cNvGraphicFramePr>
          <p:nvPr>
            <p:ph type="tbl" sz="quarter" idx="13"/>
            <p:extLst>
              <p:ext uri="{D42A27DB-BD31-4B8C-83A1-F6EECF244321}">
                <p14:modId xmlns:p14="http://schemas.microsoft.com/office/powerpoint/2010/main" val="722237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01911083"/>
                    </a:ext>
                  </a:extLst>
                </a:gridCol>
                <a:gridCol w="987552">
                  <a:extLst>
                    <a:ext uri="{9D8B030D-6E8A-4147-A177-3AD203B41FA5}">
                      <a16:colId xmlns:a16="http://schemas.microsoft.com/office/drawing/2014/main" val="1259807670"/>
                    </a:ext>
                  </a:extLst>
                </a:gridCol>
                <a:gridCol w="987552">
                  <a:extLst>
                    <a:ext uri="{9D8B030D-6E8A-4147-A177-3AD203B41FA5}">
                      <a16:colId xmlns:a16="http://schemas.microsoft.com/office/drawing/2014/main" val="2396554086"/>
                    </a:ext>
                  </a:extLst>
                </a:gridCol>
                <a:gridCol w="987552">
                  <a:extLst>
                    <a:ext uri="{9D8B030D-6E8A-4147-A177-3AD203B41FA5}">
                      <a16:colId xmlns:a16="http://schemas.microsoft.com/office/drawing/2014/main" val="329939707"/>
                    </a:ext>
                  </a:extLst>
                </a:gridCol>
                <a:gridCol w="987552">
                  <a:extLst>
                    <a:ext uri="{9D8B030D-6E8A-4147-A177-3AD203B41FA5}">
                      <a16:colId xmlns:a16="http://schemas.microsoft.com/office/drawing/2014/main" val="1087953471"/>
                    </a:ext>
                  </a:extLst>
                </a:gridCol>
                <a:gridCol w="987552">
                  <a:extLst>
                    <a:ext uri="{9D8B030D-6E8A-4147-A177-3AD203B41FA5}">
                      <a16:colId xmlns:a16="http://schemas.microsoft.com/office/drawing/2014/main" val="3246245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7324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- 2025-02-07 14:58:21</a:t>
                      </a:r>
                      <a:r>
                        <a:rPr kumimoji="0" lang="en-US" sz="1000" b="0" i="0" u="none" strike="noStrike" kern="1200" cap="none" spc="0" normalizeH="0" baseline="0" noProof="0">
                          <a:ln>
                            <a:noFill/>
                          </a:ln>
                          <a:solidFill>
                            <a:prstClr val="black"/>
                          </a:solidFill>
                          <a:effectLst/>
                          <a:uLnTx/>
                          <a:uFillTx/>
                          <a:latin typeface="Calibri"/>
                          <a:ea typeface="+mn-ea"/>
                          <a:cs typeface="+mn-cs"/>
                        </a:rPr>
                        <a:t>
 The countdown to the big game is on, and #TEAMPHLY is ALL IN! 🦅💚 We’re excited to cheer on our partners the philadelphiaeagles this Sunday!
To get game-day ready, Home Office employees threw a tailgate party, repping green gear and enjoying tailgate favorites from cheesesteaks to Philly pretzels.
Let’s go Eagles! 🏈 #FlyEaglesFly tmna_services 
#TEAMPHLY #SuperbowlLIX #tailgateparty #philadelphiaeagles #nflredzone #eaglesnation #nflfootball #nflsundays #nflgame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02/24/2025 01:12:53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192501348"/>
                  </a:ext>
                </a:extLst>
              </a:tr>
            </a:tbl>
          </a:graphicData>
        </a:graphic>
      </p:graphicFrame>
      <p:sp>
        <p:nvSpPr>
          <p:cNvPr id="4" name="Text Placeholder 3">
            <a:extLst>
              <a:ext uri="{FF2B5EF4-FFF2-40B4-BE49-F238E27FC236}">
                <a16:creationId xmlns:a16="http://schemas.microsoft.com/office/drawing/2014/main" id="{61142733-473F-4D2B-B162-C14B5EECE8A3}"/>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8359785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54BC6-0960-490D-B533-11B7B7BA6534}"/>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DF7C2ADD-AD96-4613-9F0B-B8EF90B46DDC}"/>
              </a:ext>
            </a:extLst>
          </p:cNvPr>
          <p:cNvGraphicFramePr>
            <a:graphicFrameLocks noGrp="1"/>
          </p:cNvGraphicFramePr>
          <p:nvPr>
            <p:ph type="tbl" sz="quarter" idx="13"/>
            <p:extLst>
              <p:ext uri="{D42A27DB-BD31-4B8C-83A1-F6EECF244321}">
                <p14:modId xmlns:p14="http://schemas.microsoft.com/office/powerpoint/2010/main" val="291248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90632047"/>
                    </a:ext>
                  </a:extLst>
                </a:gridCol>
                <a:gridCol w="987552">
                  <a:extLst>
                    <a:ext uri="{9D8B030D-6E8A-4147-A177-3AD203B41FA5}">
                      <a16:colId xmlns:a16="http://schemas.microsoft.com/office/drawing/2014/main" val="11899587"/>
                    </a:ext>
                  </a:extLst>
                </a:gridCol>
                <a:gridCol w="987552">
                  <a:extLst>
                    <a:ext uri="{9D8B030D-6E8A-4147-A177-3AD203B41FA5}">
                      <a16:colId xmlns:a16="http://schemas.microsoft.com/office/drawing/2014/main" val="3360971951"/>
                    </a:ext>
                  </a:extLst>
                </a:gridCol>
                <a:gridCol w="987552">
                  <a:extLst>
                    <a:ext uri="{9D8B030D-6E8A-4147-A177-3AD203B41FA5}">
                      <a16:colId xmlns:a16="http://schemas.microsoft.com/office/drawing/2014/main" val="4117185673"/>
                    </a:ext>
                  </a:extLst>
                </a:gridCol>
                <a:gridCol w="987552">
                  <a:extLst>
                    <a:ext uri="{9D8B030D-6E8A-4147-A177-3AD203B41FA5}">
                      <a16:colId xmlns:a16="http://schemas.microsoft.com/office/drawing/2014/main" val="3491765281"/>
                    </a:ext>
                  </a:extLst>
                </a:gridCol>
                <a:gridCol w="987552">
                  <a:extLst>
                    <a:ext uri="{9D8B030D-6E8A-4147-A177-3AD203B41FA5}">
                      <a16:colId xmlns:a16="http://schemas.microsoft.com/office/drawing/2014/main" val="334012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51453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- 2025-02-06 15:12:35</a:t>
                      </a:r>
                      <a:r>
                        <a:rPr kumimoji="0" lang="en-US" sz="1000" b="0" i="0" u="none" strike="noStrike" kern="1200" cap="none" spc="0" normalizeH="0" baseline="0" noProof="0">
                          <a:ln>
                            <a:noFill/>
                          </a:ln>
                          <a:solidFill>
                            <a:prstClr val="black"/>
                          </a:solidFill>
                          <a:effectLst/>
                          <a:uLnTx/>
                          <a:uFillTx/>
                          <a:latin typeface="Calibri"/>
                          <a:ea typeface="+mn-ea"/>
                          <a:cs typeface="+mn-cs"/>
                        </a:rPr>
                        <a:t>
 #TEAMPHLY made a splash at Citizens Bank Park for the specialolympicspennsylvania (SOPA) Polar Plunge! 🥶💦
We took the plunge into icy waters to raise funds for SOPA athletes. This fundraiser helps provide 15,000 athletes across PA with free, year-round sports, health, and leadership programs. 🌟🏅
#PhillyPlunge #specialolympics #inclusionrevolution #choosetoinclude #morethansports #abilitynotdisability #insurancecareers #insurancecareersmonth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02/24/2025 01:12:53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064917907"/>
                  </a:ext>
                </a:extLst>
              </a:tr>
            </a:tbl>
          </a:graphicData>
        </a:graphic>
      </p:graphicFrame>
      <p:sp>
        <p:nvSpPr>
          <p:cNvPr id="4" name="Text Placeholder 3">
            <a:extLst>
              <a:ext uri="{FF2B5EF4-FFF2-40B4-BE49-F238E27FC236}">
                <a16:creationId xmlns:a16="http://schemas.microsoft.com/office/drawing/2014/main" id="{71C25BCB-1A19-4224-9267-D5754CAD663E}"/>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0891979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4F6B-52DA-4D3D-A373-5730E0225B50}"/>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6E098D95-4C93-4CFB-987C-2C39F08E07C7}"/>
              </a:ext>
            </a:extLst>
          </p:cNvPr>
          <p:cNvGraphicFramePr>
            <a:graphicFrameLocks noGrp="1"/>
          </p:cNvGraphicFramePr>
          <p:nvPr>
            <p:ph type="tbl" sz="quarter" idx="13"/>
            <p:extLst>
              <p:ext uri="{D42A27DB-BD31-4B8C-83A1-F6EECF244321}">
                <p14:modId xmlns:p14="http://schemas.microsoft.com/office/powerpoint/2010/main" val="3796023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04158386"/>
                    </a:ext>
                  </a:extLst>
                </a:gridCol>
                <a:gridCol w="987552">
                  <a:extLst>
                    <a:ext uri="{9D8B030D-6E8A-4147-A177-3AD203B41FA5}">
                      <a16:colId xmlns:a16="http://schemas.microsoft.com/office/drawing/2014/main" val="3568948644"/>
                    </a:ext>
                  </a:extLst>
                </a:gridCol>
                <a:gridCol w="987552">
                  <a:extLst>
                    <a:ext uri="{9D8B030D-6E8A-4147-A177-3AD203B41FA5}">
                      <a16:colId xmlns:a16="http://schemas.microsoft.com/office/drawing/2014/main" val="2162255428"/>
                    </a:ext>
                  </a:extLst>
                </a:gridCol>
                <a:gridCol w="987552">
                  <a:extLst>
                    <a:ext uri="{9D8B030D-6E8A-4147-A177-3AD203B41FA5}">
                      <a16:colId xmlns:a16="http://schemas.microsoft.com/office/drawing/2014/main" val="3002407308"/>
                    </a:ext>
                  </a:extLst>
                </a:gridCol>
                <a:gridCol w="987552">
                  <a:extLst>
                    <a:ext uri="{9D8B030D-6E8A-4147-A177-3AD203B41FA5}">
                      <a16:colId xmlns:a16="http://schemas.microsoft.com/office/drawing/2014/main" val="3441379374"/>
                    </a:ext>
                  </a:extLst>
                </a:gridCol>
                <a:gridCol w="987552">
                  <a:extLst>
                    <a:ext uri="{9D8B030D-6E8A-4147-A177-3AD203B41FA5}">
                      <a16:colId xmlns:a16="http://schemas.microsoft.com/office/drawing/2014/main" val="2256401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8484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- 2025-02-20 14:53:34</a:t>
                      </a:r>
                      <a:r>
                        <a:rPr kumimoji="0" lang="en-US" sz="1000" b="0" i="0" u="none" strike="noStrike" kern="1200" cap="none" spc="0" normalizeH="0" baseline="0" noProof="0">
                          <a:ln>
                            <a:noFill/>
                          </a:ln>
                          <a:solidFill>
                            <a:prstClr val="black"/>
                          </a:solidFill>
                          <a:effectLst/>
                          <a:uLnTx/>
                          <a:uFillTx/>
                          <a:latin typeface="Calibri"/>
                          <a:ea typeface="+mn-ea"/>
                          <a:cs typeface="+mn-cs"/>
                        </a:rPr>
                        <a:t>
 #TEAMPHLY had the opportunity to join the PHLY Black and African-American Employee Resource Group (BAAERG) for an inspiring guest speaker event featuring Chris Thibodeaux, author of Get Your Career In Shape! 📖
Chris delivered an engaging and thought-provoking conversation on what it takes to achieve success in the workplace, tackle challenges head-on, and navigate career blind spots like a pro. 💡 
His insights left us feeling motivated and ready to take our careers to the next level! 💼
#BlackHistoryMonth #InsuranceCareersMonth #ICM2025 #careerinspiration #professionaldevelopment #careergrowth #insurance #empowerment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02/28/2025 13:15:07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021833430"/>
                  </a:ext>
                </a:extLst>
              </a:tr>
            </a:tbl>
          </a:graphicData>
        </a:graphic>
      </p:graphicFrame>
      <p:sp>
        <p:nvSpPr>
          <p:cNvPr id="4" name="Text Placeholder 3">
            <a:extLst>
              <a:ext uri="{FF2B5EF4-FFF2-40B4-BE49-F238E27FC236}">
                <a16:creationId xmlns:a16="http://schemas.microsoft.com/office/drawing/2014/main" id="{586D78D6-09EB-45B7-A5C3-A2AC58A42FC5}"/>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1091521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A4B42-851C-4DD9-A53A-3C4F4E6365BF}"/>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2749FD44-9D1A-4A41-8CB8-00E3720E169C}"/>
              </a:ext>
            </a:extLst>
          </p:cNvPr>
          <p:cNvGraphicFramePr>
            <a:graphicFrameLocks noGrp="1"/>
          </p:cNvGraphicFramePr>
          <p:nvPr>
            <p:ph type="tbl" sz="quarter" idx="13"/>
            <p:extLst>
              <p:ext uri="{D42A27DB-BD31-4B8C-83A1-F6EECF244321}">
                <p14:modId xmlns:p14="http://schemas.microsoft.com/office/powerpoint/2010/main" val="4293115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77233971"/>
                    </a:ext>
                  </a:extLst>
                </a:gridCol>
                <a:gridCol w="987552">
                  <a:extLst>
                    <a:ext uri="{9D8B030D-6E8A-4147-A177-3AD203B41FA5}">
                      <a16:colId xmlns:a16="http://schemas.microsoft.com/office/drawing/2014/main" val="3525324863"/>
                    </a:ext>
                  </a:extLst>
                </a:gridCol>
                <a:gridCol w="987552">
                  <a:extLst>
                    <a:ext uri="{9D8B030D-6E8A-4147-A177-3AD203B41FA5}">
                      <a16:colId xmlns:a16="http://schemas.microsoft.com/office/drawing/2014/main" val="3078117867"/>
                    </a:ext>
                  </a:extLst>
                </a:gridCol>
                <a:gridCol w="987552">
                  <a:extLst>
                    <a:ext uri="{9D8B030D-6E8A-4147-A177-3AD203B41FA5}">
                      <a16:colId xmlns:a16="http://schemas.microsoft.com/office/drawing/2014/main" val="742910752"/>
                    </a:ext>
                  </a:extLst>
                </a:gridCol>
                <a:gridCol w="987552">
                  <a:extLst>
                    <a:ext uri="{9D8B030D-6E8A-4147-A177-3AD203B41FA5}">
                      <a16:colId xmlns:a16="http://schemas.microsoft.com/office/drawing/2014/main" val="4170091175"/>
                    </a:ext>
                  </a:extLst>
                </a:gridCol>
                <a:gridCol w="987552">
                  <a:extLst>
                    <a:ext uri="{9D8B030D-6E8A-4147-A177-3AD203B41FA5}">
                      <a16:colId xmlns:a16="http://schemas.microsoft.com/office/drawing/2014/main" val="2793684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07178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- 2025-02-27 14:21:22</a:t>
                      </a:r>
                      <a:r>
                        <a:rPr kumimoji="0" lang="en-US" sz="1000" b="0" i="0" u="none" strike="noStrike" kern="1200" cap="none" spc="0" normalizeH="0" baseline="0" noProof="0">
                          <a:ln>
                            <a:noFill/>
                          </a:ln>
                          <a:solidFill>
                            <a:prstClr val="black"/>
                          </a:solidFill>
                          <a:effectLst/>
                          <a:uLnTx/>
                          <a:uFillTx/>
                          <a:latin typeface="Calibri"/>
                          <a:ea typeface="+mn-ea"/>
                          <a:cs typeface="+mn-cs"/>
                        </a:rPr>
                        <a:t>
 PHLY is dedicated to employee health &amp; wellness, and we offer a variety of initiatives to support #TEAMPHLY throughout the year. 💪 
In partnership with the redcrossphilly, our Home Office employees participated in a training session where they learned about the importance of heart health and practiced Hands-Only CPR. 💓🩺
#insurancecareersmonth #hearthealthmonth #americanredcross #cprtraining #handsonlycpr #cprsaveslives #lifesaving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03/02/2025 19:14:37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870966117"/>
                  </a:ext>
                </a:extLst>
              </a:tr>
            </a:tbl>
          </a:graphicData>
        </a:graphic>
      </p:graphicFrame>
      <p:sp>
        <p:nvSpPr>
          <p:cNvPr id="4" name="Text Placeholder 3">
            <a:extLst>
              <a:ext uri="{FF2B5EF4-FFF2-40B4-BE49-F238E27FC236}">
                <a16:creationId xmlns:a16="http://schemas.microsoft.com/office/drawing/2014/main" id="{6577BB02-1D1E-40E5-B96F-85C55A9BF6A5}"/>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7615387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7A4D4-7985-4177-AFF0-040696F8A7BA}"/>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B46DCCFD-C6E4-40C9-89ED-D083112954C2}"/>
              </a:ext>
            </a:extLst>
          </p:cNvPr>
          <p:cNvGraphicFramePr>
            <a:graphicFrameLocks noGrp="1"/>
          </p:cNvGraphicFramePr>
          <p:nvPr>
            <p:ph type="tbl" sz="quarter" idx="13"/>
            <p:extLst>
              <p:ext uri="{D42A27DB-BD31-4B8C-83A1-F6EECF244321}">
                <p14:modId xmlns:p14="http://schemas.microsoft.com/office/powerpoint/2010/main" val="95516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29439749"/>
                    </a:ext>
                  </a:extLst>
                </a:gridCol>
                <a:gridCol w="905256">
                  <a:extLst>
                    <a:ext uri="{9D8B030D-6E8A-4147-A177-3AD203B41FA5}">
                      <a16:colId xmlns:a16="http://schemas.microsoft.com/office/drawing/2014/main" val="3860891369"/>
                    </a:ext>
                  </a:extLst>
                </a:gridCol>
                <a:gridCol w="411480">
                  <a:extLst>
                    <a:ext uri="{9D8B030D-6E8A-4147-A177-3AD203B41FA5}">
                      <a16:colId xmlns:a16="http://schemas.microsoft.com/office/drawing/2014/main" val="538996449"/>
                    </a:ext>
                  </a:extLst>
                </a:gridCol>
                <a:gridCol w="905256">
                  <a:extLst>
                    <a:ext uri="{9D8B030D-6E8A-4147-A177-3AD203B41FA5}">
                      <a16:colId xmlns:a16="http://schemas.microsoft.com/office/drawing/2014/main" val="384074476"/>
                    </a:ext>
                  </a:extLst>
                </a:gridCol>
                <a:gridCol w="905256">
                  <a:extLst>
                    <a:ext uri="{9D8B030D-6E8A-4147-A177-3AD203B41FA5}">
                      <a16:colId xmlns:a16="http://schemas.microsoft.com/office/drawing/2014/main" val="4171435804"/>
                    </a:ext>
                  </a:extLst>
                </a:gridCol>
                <a:gridCol w="905256">
                  <a:extLst>
                    <a:ext uri="{9D8B030D-6E8A-4147-A177-3AD203B41FA5}">
                      <a16:colId xmlns:a16="http://schemas.microsoft.com/office/drawing/2014/main" val="4046049310"/>
                    </a:ext>
                  </a:extLst>
                </a:gridCol>
                <a:gridCol w="905256">
                  <a:extLst>
                    <a:ext uri="{9D8B030D-6E8A-4147-A177-3AD203B41FA5}">
                      <a16:colId xmlns:a16="http://schemas.microsoft.com/office/drawing/2014/main" val="1544104583"/>
                    </a:ext>
                  </a:extLst>
                </a:gridCol>
                <a:gridCol w="905256">
                  <a:extLst>
                    <a:ext uri="{9D8B030D-6E8A-4147-A177-3AD203B41FA5}">
                      <a16:colId xmlns:a16="http://schemas.microsoft.com/office/drawing/2014/main" val="1782710980"/>
                    </a:ext>
                  </a:extLst>
                </a:gridCol>
                <a:gridCol w="905256">
                  <a:extLst>
                    <a:ext uri="{9D8B030D-6E8A-4147-A177-3AD203B41FA5}">
                      <a16:colId xmlns:a16="http://schemas.microsoft.com/office/drawing/2014/main" val="2143402728"/>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659455455"/>
                  </a:ext>
                </a:extLst>
              </a:tr>
              <a:tr h="370840">
                <a:tc>
                  <a:txBody>
                    <a:bodyPr/>
                    <a:lstStyle/>
                    <a:p>
                      <a:r>
                        <a:rPr lang="en-US" sz="1000"/>
                        <a:t>13</a:t>
                      </a:r>
                    </a:p>
                  </a:txBody>
                  <a:tcPr/>
                </a:tc>
                <a:tc>
                  <a:txBody>
                    <a:bodyPr/>
                    <a:lstStyle/>
                    <a:p>
                      <a:r>
                        <a:rPr lang="en-US" sz="1000"/>
                        <a:t>0.6983 %</a:t>
                      </a:r>
                    </a:p>
                  </a:txBody>
                  <a:tcPr/>
                </a:tc>
                <a:tc>
                  <a:txBody>
                    <a:bodyPr/>
                    <a:lstStyle/>
                    <a:p>
                      <a:r>
                        <a:rPr lang="en-US" sz="1000"/>
                        <a:t>0.15</a:t>
                      </a:r>
                    </a:p>
                  </a:txBody>
                  <a:tcPr/>
                </a:tc>
                <a:tc>
                  <a:txBody>
                    <a:bodyPr/>
                    <a:lstStyle/>
                    <a:p>
                      <a:r>
                        <a:rPr lang="en-US" sz="1000"/>
                        <a:t>144.23</a:t>
                      </a:r>
                    </a:p>
                  </a:txBody>
                  <a:tcPr/>
                </a:tc>
                <a:tc>
                  <a:txBody>
                    <a:bodyPr/>
                    <a:lstStyle/>
                    <a:p>
                      <a:r>
                        <a:rPr lang="en-US" sz="1000"/>
                        <a:t>141.62</a:t>
                      </a:r>
                    </a:p>
                  </a:txBody>
                  <a:tcPr/>
                </a:tc>
                <a:tc>
                  <a:txBody>
                    <a:bodyPr/>
                    <a:lstStyle/>
                    <a:p>
                      <a:r>
                        <a:rPr lang="en-US" sz="1000"/>
                        <a:t>97.77</a:t>
                      </a:r>
                    </a:p>
                  </a:txBody>
                  <a:tcPr/>
                </a:tc>
                <a:tc>
                  <a:txBody>
                    <a:bodyPr/>
                    <a:lstStyle/>
                    <a:p>
                      <a:r>
                        <a:rPr lang="en-US" sz="1000"/>
                        <a:t>97.62</a:t>
                      </a:r>
                    </a:p>
                  </a:txBody>
                  <a:tcPr/>
                </a:tc>
                <a:tc>
                  <a:txBody>
                    <a:bodyPr/>
                    <a:lstStyle/>
                    <a:p>
                      <a:r>
                        <a:rPr lang="en-US" sz="1000"/>
                        <a:t>1875</a:t>
                      </a:r>
                    </a:p>
                  </a:txBody>
                  <a:tcPr/>
                </a:tc>
                <a:tc>
                  <a:txBody>
                    <a:bodyPr/>
                    <a:lstStyle/>
                    <a:p>
                      <a:r>
                        <a:rPr lang="en-US" sz="1000"/>
                        <a:t>1271</a:t>
                      </a:r>
                    </a:p>
                  </a:txBody>
                  <a:tcPr/>
                </a:tc>
                <a:extLst>
                  <a:ext uri="{0D108BD9-81ED-4DB2-BD59-A6C34878D82A}">
                    <a16:rowId xmlns:a16="http://schemas.microsoft.com/office/drawing/2014/main" val="3876092539"/>
                  </a:ext>
                </a:extLst>
              </a:tr>
            </a:tbl>
          </a:graphicData>
        </a:graphic>
      </p:graphicFrame>
      <p:sp>
        <p:nvSpPr>
          <p:cNvPr id="4" name="Text Placeholder 3">
            <a:extLst>
              <a:ext uri="{FF2B5EF4-FFF2-40B4-BE49-F238E27FC236}">
                <a16:creationId xmlns:a16="http://schemas.microsoft.com/office/drawing/2014/main" id="{AD1BB931-62F1-483D-A457-74C5894CD4D9}"/>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0545836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E6220-70AD-4239-B916-0DB4CBEB6A13}"/>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7F7C41D8-BB4C-478D-8753-4394B2AAE4A6}"/>
              </a:ext>
            </a:extLst>
          </p:cNvPr>
          <p:cNvGraphicFramePr>
            <a:graphicFrameLocks noGrp="1"/>
          </p:cNvGraphicFramePr>
          <p:nvPr>
            <p:ph type="tbl" sz="quarter" idx="13"/>
            <p:extLst>
              <p:ext uri="{D42A27DB-BD31-4B8C-83A1-F6EECF244321}">
                <p14:modId xmlns:p14="http://schemas.microsoft.com/office/powerpoint/2010/main" val="103668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16718745"/>
                    </a:ext>
                  </a:extLst>
                </a:gridCol>
                <a:gridCol w="1399032">
                  <a:extLst>
                    <a:ext uri="{9D8B030D-6E8A-4147-A177-3AD203B41FA5}">
                      <a16:colId xmlns:a16="http://schemas.microsoft.com/office/drawing/2014/main" val="840868307"/>
                    </a:ext>
                  </a:extLst>
                </a:gridCol>
                <a:gridCol w="658368">
                  <a:extLst>
                    <a:ext uri="{9D8B030D-6E8A-4147-A177-3AD203B41FA5}">
                      <a16:colId xmlns:a16="http://schemas.microsoft.com/office/drawing/2014/main" val="1882355373"/>
                    </a:ext>
                  </a:extLst>
                </a:gridCol>
                <a:gridCol w="658368">
                  <a:extLst>
                    <a:ext uri="{9D8B030D-6E8A-4147-A177-3AD203B41FA5}">
                      <a16:colId xmlns:a16="http://schemas.microsoft.com/office/drawing/2014/main" val="3702382670"/>
                    </a:ext>
                  </a:extLst>
                </a:gridCol>
                <a:gridCol w="658368">
                  <a:extLst>
                    <a:ext uri="{9D8B030D-6E8A-4147-A177-3AD203B41FA5}">
                      <a16:colId xmlns:a16="http://schemas.microsoft.com/office/drawing/2014/main" val="3916958681"/>
                    </a:ext>
                  </a:extLst>
                </a:gridCol>
                <a:gridCol w="658368">
                  <a:extLst>
                    <a:ext uri="{9D8B030D-6E8A-4147-A177-3AD203B41FA5}">
                      <a16:colId xmlns:a16="http://schemas.microsoft.com/office/drawing/2014/main" val="241815239"/>
                    </a:ext>
                  </a:extLst>
                </a:gridCol>
                <a:gridCol w="658368">
                  <a:extLst>
                    <a:ext uri="{9D8B030D-6E8A-4147-A177-3AD203B41FA5}">
                      <a16:colId xmlns:a16="http://schemas.microsoft.com/office/drawing/2014/main" val="2232225339"/>
                    </a:ext>
                  </a:extLst>
                </a:gridCol>
                <a:gridCol w="658368">
                  <a:extLst>
                    <a:ext uri="{9D8B030D-6E8A-4147-A177-3AD203B41FA5}">
                      <a16:colId xmlns:a16="http://schemas.microsoft.com/office/drawing/2014/main" val="924679539"/>
                    </a:ext>
                  </a:extLst>
                </a:gridCol>
                <a:gridCol w="658368">
                  <a:extLst>
                    <a:ext uri="{9D8B030D-6E8A-4147-A177-3AD203B41FA5}">
                      <a16:colId xmlns:a16="http://schemas.microsoft.com/office/drawing/2014/main" val="4021088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569246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- 2025-02-26 10:58:23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https://quintly-eu-image-storage.s3.amazonaws.com/c303562b672a3318c686cfcc37b7e67a/41227b4aa1dd09e1d82bb5eaf924583f.jpg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extLst>
                  <a:ext uri="{0D108BD9-81ED-4DB2-BD59-A6C34878D82A}">
                    <a16:rowId xmlns:a16="http://schemas.microsoft.com/office/drawing/2014/main" val="1085431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- 2025-02-26 10:55:03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https://quintly-eu-image-storage.s3.amazonaws.com/c303562b672a3318c686cfcc37b7e67a/f3caaebe8fe8e4d9bacdee1f46ab7e9c.jpg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799284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- 2025-02-21 16:22:52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https://quintly-eu-image-storage.s3.amazonaws.com/c303562b672a3318c686cfcc37b7e67a/61ac54077e7afa6370fa0e9493e192c2.jpg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761993818"/>
                  </a:ext>
                </a:extLst>
              </a:tr>
            </a:tbl>
          </a:graphicData>
        </a:graphic>
      </p:graphicFrame>
      <p:sp>
        <p:nvSpPr>
          <p:cNvPr id="4" name="Text Placeholder 3">
            <a:extLst>
              <a:ext uri="{FF2B5EF4-FFF2-40B4-BE49-F238E27FC236}">
                <a16:creationId xmlns:a16="http://schemas.microsoft.com/office/drawing/2014/main" id="{7C2FC198-7CBE-4670-81BC-15DC11933E6A}"/>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9502951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C4BE5-90A6-4073-BC72-FD1D952254D2}"/>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4C83D8F8-0634-49E1-A3A1-F1EEA4BAEEED}"/>
              </a:ext>
            </a:extLst>
          </p:cNvPr>
          <p:cNvGraphicFramePr>
            <a:graphicFrameLocks noGrp="1"/>
          </p:cNvGraphicFramePr>
          <p:nvPr>
            <p:ph type="tbl" sz="quarter" idx="13"/>
            <p:extLst>
              <p:ext uri="{D42A27DB-BD31-4B8C-83A1-F6EECF244321}">
                <p14:modId xmlns:p14="http://schemas.microsoft.com/office/powerpoint/2010/main" val="2437484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02393074"/>
                    </a:ext>
                  </a:extLst>
                </a:gridCol>
                <a:gridCol w="1399032">
                  <a:extLst>
                    <a:ext uri="{9D8B030D-6E8A-4147-A177-3AD203B41FA5}">
                      <a16:colId xmlns:a16="http://schemas.microsoft.com/office/drawing/2014/main" val="824473402"/>
                    </a:ext>
                  </a:extLst>
                </a:gridCol>
                <a:gridCol w="658368">
                  <a:extLst>
                    <a:ext uri="{9D8B030D-6E8A-4147-A177-3AD203B41FA5}">
                      <a16:colId xmlns:a16="http://schemas.microsoft.com/office/drawing/2014/main" val="1762711305"/>
                    </a:ext>
                  </a:extLst>
                </a:gridCol>
                <a:gridCol w="658368">
                  <a:extLst>
                    <a:ext uri="{9D8B030D-6E8A-4147-A177-3AD203B41FA5}">
                      <a16:colId xmlns:a16="http://schemas.microsoft.com/office/drawing/2014/main" val="1264519607"/>
                    </a:ext>
                  </a:extLst>
                </a:gridCol>
                <a:gridCol w="658368">
                  <a:extLst>
                    <a:ext uri="{9D8B030D-6E8A-4147-A177-3AD203B41FA5}">
                      <a16:colId xmlns:a16="http://schemas.microsoft.com/office/drawing/2014/main" val="1950803117"/>
                    </a:ext>
                  </a:extLst>
                </a:gridCol>
                <a:gridCol w="658368">
                  <a:extLst>
                    <a:ext uri="{9D8B030D-6E8A-4147-A177-3AD203B41FA5}">
                      <a16:colId xmlns:a16="http://schemas.microsoft.com/office/drawing/2014/main" val="1182976695"/>
                    </a:ext>
                  </a:extLst>
                </a:gridCol>
                <a:gridCol w="658368">
                  <a:extLst>
                    <a:ext uri="{9D8B030D-6E8A-4147-A177-3AD203B41FA5}">
                      <a16:colId xmlns:a16="http://schemas.microsoft.com/office/drawing/2014/main" val="1037185357"/>
                    </a:ext>
                  </a:extLst>
                </a:gridCol>
                <a:gridCol w="658368">
                  <a:extLst>
                    <a:ext uri="{9D8B030D-6E8A-4147-A177-3AD203B41FA5}">
                      <a16:colId xmlns:a16="http://schemas.microsoft.com/office/drawing/2014/main" val="1139082992"/>
                    </a:ext>
                  </a:extLst>
                </a:gridCol>
                <a:gridCol w="658368">
                  <a:extLst>
                    <a:ext uri="{9D8B030D-6E8A-4147-A177-3AD203B41FA5}">
                      <a16:colId xmlns:a16="http://schemas.microsoft.com/office/drawing/2014/main" val="2501643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648195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- 2025-02-20 15:10:19</a:t>
                      </a:r>
                      <a:r>
                        <a:rPr kumimoji="0" lang="en-US" sz="1000" b="0" i="0" u="none" strike="noStrike" kern="1200" cap="none" spc="0" normalizeH="0" baseline="0" noProof="0">
                          <a:ln>
                            <a:noFill/>
                          </a:ln>
                          <a:solidFill>
                            <a:prstClr val="black"/>
                          </a:solidFill>
                          <a:effectLst/>
                          <a:uLnTx/>
                          <a:uFillTx/>
                          <a:latin typeface="Calibri"/>
                          <a:ea typeface="+mn-ea"/>
                          <a:cs typeface="+mn-cs"/>
                        </a:rPr>
                        <a:t>
 PHLY NATIONAL SALES MEETING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https://quintly-eu-image-storage.s3.amazonaws.com/c303562b672a3318c686cfcc37b7e67a/8e1eec977e897fac3714f6ed8dfd973e.jpg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1325568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- 2025-02-20 15:02:48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https://quintly-eu-image-storage.s3.amazonaws.com/c303562b672a3318c686cfcc37b7e67a/f4a5b709f60bd4a259601ab78d769ad3.jpg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637967713"/>
                  </a:ext>
                </a:extLst>
              </a:tr>
            </a:tbl>
          </a:graphicData>
        </a:graphic>
      </p:graphicFrame>
      <p:sp>
        <p:nvSpPr>
          <p:cNvPr id="4" name="Text Placeholder 3">
            <a:extLst>
              <a:ext uri="{FF2B5EF4-FFF2-40B4-BE49-F238E27FC236}">
                <a16:creationId xmlns:a16="http://schemas.microsoft.com/office/drawing/2014/main" id="{2205E176-906C-4416-A134-66FBBDE0D3D7}"/>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4688344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3514</Words>
  <Application>Microsoft Office PowerPoint</Application>
  <PresentationFormat>On-screen Show (4:3)</PresentationFormat>
  <Paragraphs>703</Paragraphs>
  <Slides>47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6</vt:lpstr>
      <vt:lpstr>LinkedIn Posts Table | Philadelphia Insurance - 2 of 6</vt:lpstr>
      <vt:lpstr>LinkedIn Posts Table | Philadelphia Insurance - 3 of 6</vt:lpstr>
      <vt:lpstr>LinkedIn Posts Table | Philadelphia Insurance - 4 of 6</vt:lpstr>
      <vt:lpstr>LinkedIn Posts Table | Philadelphia Insurance - 5 of 6</vt:lpstr>
      <vt:lpstr>LinkedIn Posts Table | Philadelphia Insurance - 6 of 6</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2025-03-04T14:31:46Z</dcterms:created>
  <dcterms:modified xsi:type="dcterms:W3CDTF">2025-03-04T14:32:52Z</dcterms:modified>
</cp:coreProperties>
</file>