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45689</c:v>
                </c:pt>
              </c:numCache>
            </c:numRef>
          </c:cat>
          <c:val>
            <c:numRef>
              <c:f>Sheet1!$B$2</c:f>
              <c:numCache>
                <c:formatCode>General</c:formatCode>
                <c:ptCount val="1"/>
                <c:pt idx="0">
                  <c:v>1894</c:v>
                </c:pt>
              </c:numCache>
            </c:numRef>
          </c:val>
          <c:extLst>
            <c:ext xmlns:c16="http://schemas.microsoft.com/office/drawing/2014/chart" uri="{C3380CC4-5D6E-409C-BE32-E72D297353CC}">
              <c16:uniqueId val="{00000000-F36D-4A05-BEB4-5A5B41981A7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45689</c:v>
                </c:pt>
              </c:numCache>
            </c:numRef>
          </c:cat>
          <c:val>
            <c:numRef>
              <c:f>Sheet1!$C$2</c:f>
              <c:numCache>
                <c:formatCode>General</c:formatCode>
                <c:ptCount val="1"/>
                <c:pt idx="0">
                  <c:v>2944</c:v>
                </c:pt>
              </c:numCache>
            </c:numRef>
          </c:val>
          <c:extLst>
            <c:ext xmlns:c16="http://schemas.microsoft.com/office/drawing/2014/chart" uri="{C3380CC4-5D6E-409C-BE32-E72D297353CC}">
              <c16:uniqueId val="{00000001-F36D-4A05-BEB4-5A5B41981A7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45689</c:v>
                </c:pt>
              </c:numCache>
            </c:numRef>
          </c:cat>
          <c:val>
            <c:numRef>
              <c:f>Sheet1!$D$2</c:f>
              <c:numCache>
                <c:formatCode>General</c:formatCode>
                <c:ptCount val="1"/>
                <c:pt idx="0">
                  <c:v>4763</c:v>
                </c:pt>
              </c:numCache>
            </c:numRef>
          </c:val>
          <c:extLst>
            <c:ext xmlns:c16="http://schemas.microsoft.com/office/drawing/2014/chart" uri="{C3380CC4-5D6E-409C-BE32-E72D297353CC}">
              <c16:uniqueId val="{00000002-F36D-4A05-BEB4-5A5B41981A7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45689</c:v>
                </c:pt>
              </c:numCache>
            </c:numRef>
          </c:cat>
          <c:val>
            <c:numRef>
              <c:f>Sheet1!$E$2</c:f>
              <c:numCache>
                <c:formatCode>General</c:formatCode>
                <c:ptCount val="1"/>
                <c:pt idx="0">
                  <c:v>1171</c:v>
                </c:pt>
              </c:numCache>
            </c:numRef>
          </c:val>
          <c:extLst>
            <c:ext xmlns:c16="http://schemas.microsoft.com/office/drawing/2014/chart" uri="{C3380CC4-5D6E-409C-BE32-E72D297353CC}">
              <c16:uniqueId val="{00000003-F36D-4A05-BEB4-5A5B41981A7B}"/>
            </c:ext>
          </c:extLst>
        </c:ser>
        <c:dLbls>
          <c:showLegendKey val="0"/>
          <c:showVal val="0"/>
          <c:showCatName val="0"/>
          <c:showSerName val="0"/>
          <c:showPercent val="0"/>
          <c:showBubbleSize val="0"/>
        </c:dLbls>
        <c:gapWidth val="219"/>
        <c:overlap val="-27"/>
        <c:axId val="395884424"/>
        <c:axId val="395885736"/>
      </c:barChart>
      <c:dateAx>
        <c:axId val="39588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85736"/>
        <c:crosses val="autoZero"/>
        <c:auto val="1"/>
        <c:lblOffset val="100"/>
        <c:baseTimeUnit val="days"/>
      </c:dateAx>
      <c:valAx>
        <c:axId val="39588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8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numCache>
            </c:numRef>
          </c:val>
          <c:extLst>
            <c:ext xmlns:c16="http://schemas.microsoft.com/office/drawing/2014/chart" uri="{C3380CC4-5D6E-409C-BE32-E72D297353CC}">
              <c16:uniqueId val="{00000000-CEAB-46F8-9EEA-93E29DF79B74}"/>
            </c:ext>
          </c:extLst>
        </c:ser>
        <c:dLbls>
          <c:showLegendKey val="0"/>
          <c:showVal val="0"/>
          <c:showCatName val="0"/>
          <c:showSerName val="0"/>
          <c:showPercent val="0"/>
          <c:showBubbleSize val="0"/>
        </c:dLbls>
        <c:gapWidth val="219"/>
        <c:overlap val="-27"/>
        <c:axId val="398980168"/>
        <c:axId val="398981480"/>
      </c:barChart>
      <c:dateAx>
        <c:axId val="39898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81480"/>
        <c:crosses val="autoZero"/>
        <c:auto val="1"/>
        <c:lblOffset val="100"/>
        <c:baseTimeUnit val="months"/>
      </c:dateAx>
      <c:valAx>
        <c:axId val="39898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8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CE3-4872-8B9B-3E51F5A9DA3C}"/>
            </c:ext>
          </c:extLst>
        </c:ser>
        <c:dLbls>
          <c:showLegendKey val="0"/>
          <c:showVal val="0"/>
          <c:showCatName val="0"/>
          <c:showSerName val="0"/>
          <c:showPercent val="0"/>
          <c:showBubbleSize val="0"/>
        </c:dLbls>
        <c:gapWidth val="219"/>
        <c:overlap val="-27"/>
        <c:axId val="403357744"/>
        <c:axId val="403361024"/>
      </c:barChart>
      <c:dateAx>
        <c:axId val="40335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61024"/>
        <c:crosses val="autoZero"/>
        <c:auto val="1"/>
        <c:lblOffset val="100"/>
        <c:baseTimeUnit val="months"/>
      </c:dateAx>
      <c:valAx>
        <c:axId val="40336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5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7C5-490C-8464-CFEB50693341}"/>
            </c:ext>
          </c:extLst>
        </c:ser>
        <c:dLbls>
          <c:showLegendKey val="0"/>
          <c:showVal val="0"/>
          <c:showCatName val="0"/>
          <c:showSerName val="0"/>
          <c:showPercent val="0"/>
          <c:showBubbleSize val="0"/>
        </c:dLbls>
        <c:gapWidth val="219"/>
        <c:overlap val="-27"/>
        <c:axId val="403364304"/>
        <c:axId val="403364960"/>
      </c:barChart>
      <c:catAx>
        <c:axId val="40336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64960"/>
        <c:crosses val="autoZero"/>
        <c:auto val="1"/>
        <c:lblAlgn val="ctr"/>
        <c:lblOffset val="100"/>
        <c:noMultiLvlLbl val="0"/>
      </c:catAx>
      <c:valAx>
        <c:axId val="40336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6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2</c:v>
                </c:pt>
                <c:pt idx="3">
                  <c:v>0</c:v>
                </c:pt>
              </c:numCache>
            </c:numRef>
          </c:val>
          <c:extLst>
            <c:ext xmlns:c16="http://schemas.microsoft.com/office/drawing/2014/chart" uri="{C3380CC4-5D6E-409C-BE32-E72D297353CC}">
              <c16:uniqueId val="{00000000-4126-4545-90C8-E99518D0D447}"/>
            </c:ext>
          </c:extLst>
        </c:ser>
        <c:dLbls>
          <c:showLegendKey val="0"/>
          <c:showVal val="0"/>
          <c:showCatName val="0"/>
          <c:showSerName val="0"/>
          <c:showPercent val="0"/>
          <c:showBubbleSize val="0"/>
        </c:dLbls>
        <c:gapWidth val="219"/>
        <c:overlap val="-27"/>
        <c:axId val="77630784"/>
        <c:axId val="77627504"/>
      </c:barChart>
      <c:dateAx>
        <c:axId val="77630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27504"/>
        <c:crosses val="autoZero"/>
        <c:auto val="1"/>
        <c:lblOffset val="100"/>
        <c:baseTimeUnit val="months"/>
      </c:dateAx>
      <c:valAx>
        <c:axId val="7762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3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numCache>
            </c:numRef>
          </c:val>
          <c:extLst>
            <c:ext xmlns:c16="http://schemas.microsoft.com/office/drawing/2014/chart" uri="{C3380CC4-5D6E-409C-BE32-E72D297353CC}">
              <c16:uniqueId val="{00000000-AFD7-4626-BD20-E0E4A7FF333F}"/>
            </c:ext>
          </c:extLst>
        </c:ser>
        <c:dLbls>
          <c:showLegendKey val="0"/>
          <c:showVal val="0"/>
          <c:showCatName val="0"/>
          <c:showSerName val="0"/>
          <c:showPercent val="0"/>
          <c:showBubbleSize val="0"/>
        </c:dLbls>
        <c:gapWidth val="219"/>
        <c:overlap val="-27"/>
        <c:axId val="508094096"/>
        <c:axId val="508086552"/>
      </c:barChart>
      <c:dateAx>
        <c:axId val="50809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86552"/>
        <c:crosses val="autoZero"/>
        <c:auto val="1"/>
        <c:lblOffset val="100"/>
        <c:baseTimeUnit val="months"/>
      </c:dateAx>
      <c:valAx>
        <c:axId val="50808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9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C13-4C38-8A7C-B532DA7EA6AF}"/>
            </c:ext>
          </c:extLst>
        </c:ser>
        <c:dLbls>
          <c:showLegendKey val="0"/>
          <c:showVal val="0"/>
          <c:showCatName val="0"/>
          <c:showSerName val="0"/>
          <c:showPercent val="0"/>
          <c:showBubbleSize val="0"/>
        </c:dLbls>
        <c:gapWidth val="219"/>
        <c:overlap val="-27"/>
        <c:axId val="508088192"/>
        <c:axId val="508085240"/>
      </c:barChart>
      <c:dateAx>
        <c:axId val="50808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85240"/>
        <c:crosses val="autoZero"/>
        <c:auto val="1"/>
        <c:lblOffset val="100"/>
        <c:baseTimeUnit val="months"/>
      </c:dateAx>
      <c:valAx>
        <c:axId val="50808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8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1EF-4982-AE3C-1D469D68D9F8}"/>
            </c:ext>
          </c:extLst>
        </c:ser>
        <c:dLbls>
          <c:showLegendKey val="0"/>
          <c:showVal val="0"/>
          <c:showCatName val="0"/>
          <c:showSerName val="0"/>
          <c:showPercent val="0"/>
          <c:showBubbleSize val="0"/>
        </c:dLbls>
        <c:gapWidth val="219"/>
        <c:overlap val="-27"/>
        <c:axId val="508089176"/>
        <c:axId val="508092456"/>
      </c:barChart>
      <c:catAx>
        <c:axId val="50808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92456"/>
        <c:crosses val="autoZero"/>
        <c:auto val="1"/>
        <c:lblAlgn val="ctr"/>
        <c:lblOffset val="100"/>
        <c:noMultiLvlLbl val="0"/>
      </c:catAx>
      <c:valAx>
        <c:axId val="50809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8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9</c:v>
                </c:pt>
              </c:numCache>
            </c:numRef>
          </c:val>
          <c:extLst>
            <c:ext xmlns:c16="http://schemas.microsoft.com/office/drawing/2014/chart" uri="{C3380CC4-5D6E-409C-BE32-E72D297353CC}">
              <c16:uniqueId val="{00000000-2D73-41E8-86C8-97A077D081B9}"/>
            </c:ext>
          </c:extLst>
        </c:ser>
        <c:dLbls>
          <c:showLegendKey val="0"/>
          <c:showVal val="0"/>
          <c:showCatName val="0"/>
          <c:showSerName val="0"/>
          <c:showPercent val="0"/>
          <c:showBubbleSize val="0"/>
        </c:dLbls>
        <c:gapWidth val="219"/>
        <c:overlap val="-27"/>
        <c:axId val="513218896"/>
        <c:axId val="513219224"/>
      </c:barChart>
      <c:dateAx>
        <c:axId val="51321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219224"/>
        <c:crosses val="autoZero"/>
        <c:auto val="1"/>
        <c:lblOffset val="100"/>
        <c:baseTimeUnit val="months"/>
      </c:dateAx>
      <c:valAx>
        <c:axId val="51321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21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2025-01</c:v>
                </c:pt>
                <c:pt idx="1">
                  <c:v>2025-02</c:v>
                </c:pt>
              </c:strCache>
            </c:strRef>
          </c:cat>
          <c:val>
            <c:numRef>
              <c:f>Sheet1!$B$2:$B$3</c:f>
              <c:numCache>
                <c:formatCode>General</c:formatCode>
                <c:ptCount val="2"/>
                <c:pt idx="0">
                  <c:v>48</c:v>
                </c:pt>
                <c:pt idx="1">
                  <c:v>45</c:v>
                </c:pt>
              </c:numCache>
            </c:numRef>
          </c:val>
          <c:extLst>
            <c:ext xmlns:c16="http://schemas.microsoft.com/office/drawing/2014/chart" uri="{C3380CC4-5D6E-409C-BE32-E72D297353CC}">
              <c16:uniqueId val="{00000000-27DE-4759-9E05-D4BC04C60B20}"/>
            </c:ext>
          </c:extLst>
        </c:ser>
        <c:dLbls>
          <c:showLegendKey val="0"/>
          <c:showVal val="0"/>
          <c:showCatName val="0"/>
          <c:showSerName val="0"/>
          <c:showPercent val="0"/>
          <c:showBubbleSize val="0"/>
        </c:dLbls>
        <c:gapWidth val="219"/>
        <c:overlap val="-27"/>
        <c:axId val="513198560"/>
        <c:axId val="513195280"/>
      </c:barChart>
      <c:catAx>
        <c:axId val="5131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195280"/>
        <c:crosses val="autoZero"/>
        <c:auto val="1"/>
        <c:lblAlgn val="ctr"/>
        <c:lblOffset val="100"/>
        <c:noMultiLvlLbl val="0"/>
      </c:catAx>
      <c:valAx>
        <c:axId val="51319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19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2025-01</c:v>
                </c:pt>
                <c:pt idx="1">
                  <c:v>2025-02</c:v>
                </c:pt>
              </c:strCache>
            </c:strRef>
          </c:cat>
          <c:val>
            <c:numRef>
              <c:f>Sheet1!$B$2:$B$3</c:f>
              <c:numCache>
                <c:formatCode>General</c:formatCode>
                <c:ptCount val="2"/>
                <c:pt idx="0">
                  <c:v>241</c:v>
                </c:pt>
                <c:pt idx="1">
                  <c:v>406</c:v>
                </c:pt>
              </c:numCache>
            </c:numRef>
          </c:val>
          <c:extLst>
            <c:ext xmlns:c16="http://schemas.microsoft.com/office/drawing/2014/chart" uri="{C3380CC4-5D6E-409C-BE32-E72D297353CC}">
              <c16:uniqueId val="{00000000-DCC1-4ACF-A666-7B13B669F93E}"/>
            </c:ext>
          </c:extLst>
        </c:ser>
        <c:dLbls>
          <c:showLegendKey val="0"/>
          <c:showVal val="0"/>
          <c:showCatName val="0"/>
          <c:showSerName val="0"/>
          <c:showPercent val="0"/>
          <c:showBubbleSize val="0"/>
        </c:dLbls>
        <c:gapWidth val="219"/>
        <c:overlap val="-27"/>
        <c:axId val="513198888"/>
        <c:axId val="513201512"/>
      </c:barChart>
      <c:catAx>
        <c:axId val="513198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201512"/>
        <c:crosses val="autoZero"/>
        <c:auto val="1"/>
        <c:lblAlgn val="ctr"/>
        <c:lblOffset val="100"/>
        <c:noMultiLvlLbl val="0"/>
      </c:catAx>
      <c:valAx>
        <c:axId val="51320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19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883</c:v>
                </c:pt>
              </c:numCache>
            </c:numRef>
          </c:val>
          <c:extLst>
            <c:ext xmlns:c16="http://schemas.microsoft.com/office/drawing/2014/chart" uri="{C3380CC4-5D6E-409C-BE32-E72D297353CC}">
              <c16:uniqueId val="{00000000-1790-40E6-84E8-AED508CCC2AF}"/>
            </c:ext>
          </c:extLst>
        </c:ser>
        <c:dLbls>
          <c:showLegendKey val="0"/>
          <c:showVal val="0"/>
          <c:showCatName val="0"/>
          <c:showSerName val="0"/>
          <c:showPercent val="0"/>
          <c:showBubbleSize val="0"/>
        </c:dLbls>
        <c:gapWidth val="219"/>
        <c:overlap val="-27"/>
        <c:axId val="513201840"/>
        <c:axId val="513192656"/>
      </c:barChart>
      <c:catAx>
        <c:axId val="51320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192656"/>
        <c:crosses val="autoZero"/>
        <c:auto val="1"/>
        <c:lblAlgn val="ctr"/>
        <c:lblOffset val="100"/>
        <c:noMultiLvlLbl val="0"/>
      </c:catAx>
      <c:valAx>
        <c:axId val="51319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320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numCache>
            </c:numRef>
          </c:val>
          <c:extLst>
            <c:ext xmlns:c16="http://schemas.microsoft.com/office/drawing/2014/chart" uri="{C3380CC4-5D6E-409C-BE32-E72D297353CC}">
              <c16:uniqueId val="{00000000-7B42-42C8-8FA0-7195A68430DF}"/>
            </c:ext>
          </c:extLst>
        </c:ser>
        <c:dLbls>
          <c:showLegendKey val="0"/>
          <c:showVal val="0"/>
          <c:showCatName val="0"/>
          <c:showSerName val="0"/>
          <c:showPercent val="0"/>
          <c:showBubbleSize val="0"/>
        </c:dLbls>
        <c:gapWidth val="219"/>
        <c:overlap val="-27"/>
        <c:axId val="82604160"/>
        <c:axId val="82604488"/>
      </c:barChart>
      <c:dateAx>
        <c:axId val="8260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604488"/>
        <c:crosses val="autoZero"/>
        <c:auto val="1"/>
        <c:lblOffset val="100"/>
        <c:baseTimeUnit val="months"/>
      </c:dateAx>
      <c:valAx>
        <c:axId val="8260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60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c:v>
                </c:pt>
                <c:pt idx="1">
                  <c:v>29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488-4C59-BDBE-2C442CA37640}"/>
            </c:ext>
          </c:extLst>
        </c:ser>
        <c:dLbls>
          <c:showLegendKey val="0"/>
          <c:showVal val="0"/>
          <c:showCatName val="0"/>
          <c:showSerName val="0"/>
          <c:showPercent val="0"/>
          <c:showBubbleSize val="0"/>
        </c:dLbls>
        <c:gapWidth val="219"/>
        <c:overlap val="-27"/>
        <c:axId val="82602520"/>
        <c:axId val="82601536"/>
      </c:barChart>
      <c:dateAx>
        <c:axId val="8260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601536"/>
        <c:crosses val="autoZero"/>
        <c:auto val="1"/>
        <c:lblOffset val="100"/>
        <c:baseTimeUnit val="months"/>
      </c:dateAx>
      <c:valAx>
        <c:axId val="8260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60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75</c:v>
                </c:pt>
                <c:pt idx="1">
                  <c:v>174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A93-4B00-8B71-3E0C8657271B}"/>
            </c:ext>
          </c:extLst>
        </c:ser>
        <c:dLbls>
          <c:showLegendKey val="0"/>
          <c:showVal val="0"/>
          <c:showCatName val="0"/>
          <c:showSerName val="0"/>
          <c:showPercent val="0"/>
          <c:showBubbleSize val="0"/>
        </c:dLbls>
        <c:gapWidth val="219"/>
        <c:overlap val="-27"/>
        <c:axId val="399025216"/>
        <c:axId val="399018000"/>
      </c:barChart>
      <c:catAx>
        <c:axId val="39902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18000"/>
        <c:crosses val="autoZero"/>
        <c:auto val="1"/>
        <c:lblAlgn val="ctr"/>
        <c:lblOffset val="100"/>
        <c:noMultiLvlLbl val="0"/>
      </c:catAx>
      <c:valAx>
        <c:axId val="39901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2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numCache>
            </c:numRef>
          </c:val>
          <c:extLst>
            <c:ext xmlns:c16="http://schemas.microsoft.com/office/drawing/2014/chart" uri="{C3380CC4-5D6E-409C-BE32-E72D297353CC}">
              <c16:uniqueId val="{00000000-8D1F-40D6-A9AF-0E7303C86C62}"/>
            </c:ext>
          </c:extLst>
        </c:ser>
        <c:dLbls>
          <c:showLegendKey val="0"/>
          <c:showVal val="0"/>
          <c:showCatName val="0"/>
          <c:showSerName val="0"/>
          <c:showPercent val="0"/>
          <c:showBubbleSize val="0"/>
        </c:dLbls>
        <c:gapWidth val="219"/>
        <c:overlap val="-27"/>
        <c:axId val="508095736"/>
        <c:axId val="508087536"/>
      </c:barChart>
      <c:dateAx>
        <c:axId val="50809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87536"/>
        <c:crosses val="autoZero"/>
        <c:auto val="1"/>
        <c:lblOffset val="100"/>
        <c:baseTimeUnit val="months"/>
      </c:dateAx>
      <c:valAx>
        <c:axId val="50808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09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34F96-087D-4E30-BB9F-E52E86DB6BE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6CB30B0-A689-4051-BF95-2D394D453D9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37105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7FFC-762C-41E5-9FC0-B52BB8E3B327}"/>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58EA211B-1381-4B01-B76C-68ACDE107601}"/>
              </a:ext>
            </a:extLst>
          </p:cNvPr>
          <p:cNvGraphicFramePr>
            <a:graphicFrameLocks noGrp="1"/>
          </p:cNvGraphicFramePr>
          <p:nvPr>
            <p:ph type="chart" sz="quarter" idx="13"/>
            <p:extLst>
              <p:ext uri="{D42A27DB-BD31-4B8C-83A1-F6EECF244321}">
                <p14:modId xmlns:p14="http://schemas.microsoft.com/office/powerpoint/2010/main" val="1079027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3D45B6-4C6B-48FC-AAA1-3D7C1C9D1969}"/>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2722AE85-7E1F-44BB-B1BB-EC13A5897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546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A43C-258A-45A9-A037-A9E70EE27D3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8ABAEC5-A0EB-4C8D-8AD7-7A54BC995FEC}"/>
              </a:ext>
            </a:extLst>
          </p:cNvPr>
          <p:cNvGraphicFramePr>
            <a:graphicFrameLocks noGrp="1"/>
          </p:cNvGraphicFramePr>
          <p:nvPr>
            <p:ph type="tbl" sz="quarter" idx="13"/>
            <p:extLst>
              <p:ext uri="{D42A27DB-BD31-4B8C-83A1-F6EECF244321}">
                <p14:modId xmlns:p14="http://schemas.microsoft.com/office/powerpoint/2010/main" val="394637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02357807"/>
                    </a:ext>
                  </a:extLst>
                </a:gridCol>
                <a:gridCol w="905256">
                  <a:extLst>
                    <a:ext uri="{9D8B030D-6E8A-4147-A177-3AD203B41FA5}">
                      <a16:colId xmlns:a16="http://schemas.microsoft.com/office/drawing/2014/main" val="2314594419"/>
                    </a:ext>
                  </a:extLst>
                </a:gridCol>
                <a:gridCol w="905256">
                  <a:extLst>
                    <a:ext uri="{9D8B030D-6E8A-4147-A177-3AD203B41FA5}">
                      <a16:colId xmlns:a16="http://schemas.microsoft.com/office/drawing/2014/main" val="3533396977"/>
                    </a:ext>
                  </a:extLst>
                </a:gridCol>
                <a:gridCol w="905256">
                  <a:extLst>
                    <a:ext uri="{9D8B030D-6E8A-4147-A177-3AD203B41FA5}">
                      <a16:colId xmlns:a16="http://schemas.microsoft.com/office/drawing/2014/main" val="492416369"/>
                    </a:ext>
                  </a:extLst>
                </a:gridCol>
                <a:gridCol w="905256">
                  <a:extLst>
                    <a:ext uri="{9D8B030D-6E8A-4147-A177-3AD203B41FA5}">
                      <a16:colId xmlns:a16="http://schemas.microsoft.com/office/drawing/2014/main" val="1786759677"/>
                    </a:ext>
                  </a:extLst>
                </a:gridCol>
                <a:gridCol w="905256">
                  <a:extLst>
                    <a:ext uri="{9D8B030D-6E8A-4147-A177-3AD203B41FA5}">
                      <a16:colId xmlns:a16="http://schemas.microsoft.com/office/drawing/2014/main" val="3852367722"/>
                    </a:ext>
                  </a:extLst>
                </a:gridCol>
                <a:gridCol w="905256">
                  <a:extLst>
                    <a:ext uri="{9D8B030D-6E8A-4147-A177-3AD203B41FA5}">
                      <a16:colId xmlns:a16="http://schemas.microsoft.com/office/drawing/2014/main" val="2232921703"/>
                    </a:ext>
                  </a:extLst>
                </a:gridCol>
                <a:gridCol w="905256">
                  <a:extLst>
                    <a:ext uri="{9D8B030D-6E8A-4147-A177-3AD203B41FA5}">
                      <a16:colId xmlns:a16="http://schemas.microsoft.com/office/drawing/2014/main" val="2291963507"/>
                    </a:ext>
                  </a:extLst>
                </a:gridCol>
                <a:gridCol w="905256">
                  <a:extLst>
                    <a:ext uri="{9D8B030D-6E8A-4147-A177-3AD203B41FA5}">
                      <a16:colId xmlns:a16="http://schemas.microsoft.com/office/drawing/2014/main" val="6883458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28893"/>
                  </a:ext>
                </a:extLst>
              </a:tr>
              <a:tr h="370840">
                <a:tc>
                  <a:txBody>
                    <a:bodyPr/>
                    <a:lstStyle/>
                    <a:p>
                      <a:r>
                        <a:rPr lang="en-US" sz="1000"/>
                        <a:t>1894</a:t>
                      </a:r>
                    </a:p>
                  </a:txBody>
                  <a:tcPr/>
                </a:tc>
                <a:tc>
                  <a:txBody>
                    <a:bodyPr/>
                    <a:lstStyle/>
                    <a:p>
                      <a:r>
                        <a:rPr lang="en-US" sz="1000"/>
                        <a:t>-3</a:t>
                      </a:r>
                    </a:p>
                  </a:txBody>
                  <a:tcPr/>
                </a:tc>
                <a:tc>
                  <a:txBody>
                    <a:bodyPr/>
                    <a:lstStyle/>
                    <a:p>
                      <a:r>
                        <a:rPr lang="en-US" sz="1000"/>
                        <a:t>7</a:t>
                      </a:r>
                    </a:p>
                  </a:txBody>
                  <a:tcPr/>
                </a:tc>
                <a:tc>
                  <a:txBody>
                    <a:bodyPr/>
                    <a:lstStyle/>
                    <a:p>
                      <a:r>
                        <a:rPr lang="en-US" sz="1000"/>
                        <a:t>64</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0.5051 %</a:t>
                      </a:r>
                    </a:p>
                  </a:txBody>
                  <a:tcPr/>
                </a:tc>
                <a:tc>
                  <a:txBody>
                    <a:bodyPr/>
                    <a:lstStyle/>
                    <a:p>
                      <a:r>
                        <a:rPr lang="en-US" sz="1000"/>
                        <a:t>0.0 %</a:t>
                      </a:r>
                    </a:p>
                  </a:txBody>
                  <a:tcPr/>
                </a:tc>
                <a:extLst>
                  <a:ext uri="{0D108BD9-81ED-4DB2-BD59-A6C34878D82A}">
                    <a16:rowId xmlns:a16="http://schemas.microsoft.com/office/drawing/2014/main" val="1289332222"/>
                  </a:ext>
                </a:extLst>
              </a:tr>
            </a:tbl>
          </a:graphicData>
        </a:graphic>
      </p:graphicFrame>
      <p:sp>
        <p:nvSpPr>
          <p:cNvPr id="4" name="Text Placeholder 3">
            <a:extLst>
              <a:ext uri="{FF2B5EF4-FFF2-40B4-BE49-F238E27FC236}">
                <a16:creationId xmlns:a16="http://schemas.microsoft.com/office/drawing/2014/main" id="{6E5E729F-807E-4B53-B8FA-546FCFA4650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287920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AE21F-7232-484B-83C2-8FD2363D855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A10C9F0-8F6E-4229-BBEC-0C14531D144B}"/>
              </a:ext>
            </a:extLst>
          </p:cNvPr>
          <p:cNvGraphicFramePr>
            <a:graphicFrameLocks noGrp="1"/>
          </p:cNvGraphicFramePr>
          <p:nvPr>
            <p:ph type="chart" sz="quarter" idx="13"/>
            <p:extLst>
              <p:ext uri="{D42A27DB-BD31-4B8C-83A1-F6EECF244321}">
                <p14:modId xmlns:p14="http://schemas.microsoft.com/office/powerpoint/2010/main" val="3969801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07315-CA36-45A0-83CF-2B3ACB667AE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262E7ED-286D-4DD7-B9FF-4F1056B3B9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5833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E52A4-D9E4-47B8-8C4F-C81BDE41538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6191A1E-A15C-40FB-A7EE-2EBE65E52045}"/>
              </a:ext>
            </a:extLst>
          </p:cNvPr>
          <p:cNvGraphicFramePr>
            <a:graphicFrameLocks noGrp="1"/>
          </p:cNvGraphicFramePr>
          <p:nvPr>
            <p:ph type="chart" sz="quarter" idx="13"/>
            <p:extLst>
              <p:ext uri="{D42A27DB-BD31-4B8C-83A1-F6EECF244321}">
                <p14:modId xmlns:p14="http://schemas.microsoft.com/office/powerpoint/2010/main" val="1264930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A091FD-37D0-4325-ACF0-88CCC935BCF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A8A4E2E-265D-4750-B066-FC027734D9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668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7CCD-5725-48AB-B025-919D81DBC77F}"/>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AF43240-E8F7-486F-8B1E-5F17A1EA7304}"/>
              </a:ext>
            </a:extLst>
          </p:cNvPr>
          <p:cNvGraphicFramePr>
            <a:graphicFrameLocks noGrp="1"/>
          </p:cNvGraphicFramePr>
          <p:nvPr>
            <p:ph type="chart" sz="quarter" idx="13"/>
            <p:extLst>
              <p:ext uri="{D42A27DB-BD31-4B8C-83A1-F6EECF244321}">
                <p14:modId xmlns:p14="http://schemas.microsoft.com/office/powerpoint/2010/main" val="2258661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740BE3-CB6E-41C1-BF11-4F7C3AC6B76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CDC2D2-C798-47DB-99B8-D66547075C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5218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B2848-04DE-42EC-AFBA-73CC4A2EC139}"/>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CB961853-5B08-4FB4-9645-0DCB5B988749}"/>
              </a:ext>
            </a:extLst>
          </p:cNvPr>
          <p:cNvGraphicFramePr>
            <a:graphicFrameLocks noGrp="1"/>
          </p:cNvGraphicFramePr>
          <p:nvPr>
            <p:ph type="chart" sz="quarter" idx="13"/>
            <p:extLst>
              <p:ext uri="{D42A27DB-BD31-4B8C-83A1-F6EECF244321}">
                <p14:modId xmlns:p14="http://schemas.microsoft.com/office/powerpoint/2010/main" val="2188461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7FD51-58CF-4F5B-9E8A-AA37D4C6233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F98DB31-F3B0-4D4D-8219-83742872D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002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AE9B0-84AA-496A-83D9-9CE87685EE52}"/>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35F29DF4-3D44-4C55-8D4F-B0831BA3E273}"/>
              </a:ext>
            </a:extLst>
          </p:cNvPr>
          <p:cNvGraphicFramePr>
            <a:graphicFrameLocks noGrp="1"/>
          </p:cNvGraphicFramePr>
          <p:nvPr>
            <p:ph type="tbl" sz="quarter" idx="13"/>
            <p:extLst>
              <p:ext uri="{D42A27DB-BD31-4B8C-83A1-F6EECF244321}">
                <p14:modId xmlns:p14="http://schemas.microsoft.com/office/powerpoint/2010/main" val="1411050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52092669"/>
                    </a:ext>
                  </a:extLst>
                </a:gridCol>
                <a:gridCol w="1316737">
                  <a:extLst>
                    <a:ext uri="{9D8B030D-6E8A-4147-A177-3AD203B41FA5}">
                      <a16:colId xmlns:a16="http://schemas.microsoft.com/office/drawing/2014/main" val="2079631906"/>
                    </a:ext>
                  </a:extLst>
                </a:gridCol>
                <a:gridCol w="329184">
                  <a:extLst>
                    <a:ext uri="{9D8B030D-6E8A-4147-A177-3AD203B41FA5}">
                      <a16:colId xmlns:a16="http://schemas.microsoft.com/office/drawing/2014/main" val="1336719436"/>
                    </a:ext>
                  </a:extLst>
                </a:gridCol>
                <a:gridCol w="329184">
                  <a:extLst>
                    <a:ext uri="{9D8B030D-6E8A-4147-A177-3AD203B41FA5}">
                      <a16:colId xmlns:a16="http://schemas.microsoft.com/office/drawing/2014/main" val="1136602856"/>
                    </a:ext>
                  </a:extLst>
                </a:gridCol>
                <a:gridCol w="329184">
                  <a:extLst>
                    <a:ext uri="{9D8B030D-6E8A-4147-A177-3AD203B41FA5}">
                      <a16:colId xmlns:a16="http://schemas.microsoft.com/office/drawing/2014/main" val="792805326"/>
                    </a:ext>
                  </a:extLst>
                </a:gridCol>
                <a:gridCol w="329184">
                  <a:extLst>
                    <a:ext uri="{9D8B030D-6E8A-4147-A177-3AD203B41FA5}">
                      <a16:colId xmlns:a16="http://schemas.microsoft.com/office/drawing/2014/main" val="893913617"/>
                    </a:ext>
                  </a:extLst>
                </a:gridCol>
                <a:gridCol w="329184">
                  <a:extLst>
                    <a:ext uri="{9D8B030D-6E8A-4147-A177-3AD203B41FA5}">
                      <a16:colId xmlns:a16="http://schemas.microsoft.com/office/drawing/2014/main" val="927604368"/>
                    </a:ext>
                  </a:extLst>
                </a:gridCol>
                <a:gridCol w="329184">
                  <a:extLst>
                    <a:ext uri="{9D8B030D-6E8A-4147-A177-3AD203B41FA5}">
                      <a16:colId xmlns:a16="http://schemas.microsoft.com/office/drawing/2014/main" val="2491232032"/>
                    </a:ext>
                  </a:extLst>
                </a:gridCol>
                <a:gridCol w="329184">
                  <a:extLst>
                    <a:ext uri="{9D8B030D-6E8A-4147-A177-3AD203B41FA5}">
                      <a16:colId xmlns:a16="http://schemas.microsoft.com/office/drawing/2014/main" val="940752183"/>
                    </a:ext>
                  </a:extLst>
                </a:gridCol>
                <a:gridCol w="329184">
                  <a:extLst>
                    <a:ext uri="{9D8B030D-6E8A-4147-A177-3AD203B41FA5}">
                      <a16:colId xmlns:a16="http://schemas.microsoft.com/office/drawing/2014/main" val="2111442107"/>
                    </a:ext>
                  </a:extLst>
                </a:gridCol>
                <a:gridCol w="329184">
                  <a:extLst>
                    <a:ext uri="{9D8B030D-6E8A-4147-A177-3AD203B41FA5}">
                      <a16:colId xmlns:a16="http://schemas.microsoft.com/office/drawing/2014/main" val="60717512"/>
                    </a:ext>
                  </a:extLst>
                </a:gridCol>
                <a:gridCol w="329184">
                  <a:extLst>
                    <a:ext uri="{9D8B030D-6E8A-4147-A177-3AD203B41FA5}">
                      <a16:colId xmlns:a16="http://schemas.microsoft.com/office/drawing/2014/main" val="1540477117"/>
                    </a:ext>
                  </a:extLst>
                </a:gridCol>
                <a:gridCol w="329184">
                  <a:extLst>
                    <a:ext uri="{9D8B030D-6E8A-4147-A177-3AD203B41FA5}">
                      <a16:colId xmlns:a16="http://schemas.microsoft.com/office/drawing/2014/main" val="3129563088"/>
                    </a:ext>
                  </a:extLst>
                </a:gridCol>
                <a:gridCol w="329184">
                  <a:extLst>
                    <a:ext uri="{9D8B030D-6E8A-4147-A177-3AD203B41FA5}">
                      <a16:colId xmlns:a16="http://schemas.microsoft.com/office/drawing/2014/main" val="1608313703"/>
                    </a:ext>
                  </a:extLst>
                </a:gridCol>
                <a:gridCol w="329184">
                  <a:extLst>
                    <a:ext uri="{9D8B030D-6E8A-4147-A177-3AD203B41FA5}">
                      <a16:colId xmlns:a16="http://schemas.microsoft.com/office/drawing/2014/main" val="325552530"/>
                    </a:ext>
                  </a:extLst>
                </a:gridCol>
                <a:gridCol w="329184">
                  <a:extLst>
                    <a:ext uri="{9D8B030D-6E8A-4147-A177-3AD203B41FA5}">
                      <a16:colId xmlns:a16="http://schemas.microsoft.com/office/drawing/2014/main" val="2519186962"/>
                    </a:ext>
                  </a:extLst>
                </a:gridCol>
                <a:gridCol w="329184">
                  <a:extLst>
                    <a:ext uri="{9D8B030D-6E8A-4147-A177-3AD203B41FA5}">
                      <a16:colId xmlns:a16="http://schemas.microsoft.com/office/drawing/2014/main" val="3233752373"/>
                    </a:ext>
                  </a:extLst>
                </a:gridCol>
                <a:gridCol w="329184">
                  <a:extLst>
                    <a:ext uri="{9D8B030D-6E8A-4147-A177-3AD203B41FA5}">
                      <a16:colId xmlns:a16="http://schemas.microsoft.com/office/drawing/2014/main" val="2524759985"/>
                    </a:ext>
                  </a:extLst>
                </a:gridCol>
                <a:gridCol w="329184">
                  <a:extLst>
                    <a:ext uri="{9D8B030D-6E8A-4147-A177-3AD203B41FA5}">
                      <a16:colId xmlns:a16="http://schemas.microsoft.com/office/drawing/2014/main" val="378811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5340445"/>
                  </a:ext>
                </a:extLst>
              </a:tr>
            </a:tbl>
          </a:graphicData>
        </a:graphic>
      </p:graphicFrame>
      <p:sp>
        <p:nvSpPr>
          <p:cNvPr id="4" name="Text Placeholder 3">
            <a:extLst>
              <a:ext uri="{FF2B5EF4-FFF2-40B4-BE49-F238E27FC236}">
                <a16:creationId xmlns:a16="http://schemas.microsoft.com/office/drawing/2014/main" id="{0F38E90E-8069-489B-99C9-3969D64B0AF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36328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FD426-5188-4BE4-A1EE-05E5E630F6AA}"/>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1D89BB31-8066-49CE-B902-6E6C7555D622}"/>
              </a:ext>
            </a:extLst>
          </p:cNvPr>
          <p:cNvGraphicFramePr>
            <a:graphicFrameLocks noGrp="1"/>
          </p:cNvGraphicFramePr>
          <p:nvPr>
            <p:ph type="tbl" sz="quarter" idx="13"/>
            <p:extLst>
              <p:ext uri="{D42A27DB-BD31-4B8C-83A1-F6EECF244321}">
                <p14:modId xmlns:p14="http://schemas.microsoft.com/office/powerpoint/2010/main" val="290878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81730913"/>
                    </a:ext>
                  </a:extLst>
                </a:gridCol>
                <a:gridCol w="1316737">
                  <a:extLst>
                    <a:ext uri="{9D8B030D-6E8A-4147-A177-3AD203B41FA5}">
                      <a16:colId xmlns:a16="http://schemas.microsoft.com/office/drawing/2014/main" val="3617730092"/>
                    </a:ext>
                  </a:extLst>
                </a:gridCol>
                <a:gridCol w="329184">
                  <a:extLst>
                    <a:ext uri="{9D8B030D-6E8A-4147-A177-3AD203B41FA5}">
                      <a16:colId xmlns:a16="http://schemas.microsoft.com/office/drawing/2014/main" val="3245459164"/>
                    </a:ext>
                  </a:extLst>
                </a:gridCol>
                <a:gridCol w="329184">
                  <a:extLst>
                    <a:ext uri="{9D8B030D-6E8A-4147-A177-3AD203B41FA5}">
                      <a16:colId xmlns:a16="http://schemas.microsoft.com/office/drawing/2014/main" val="1330969205"/>
                    </a:ext>
                  </a:extLst>
                </a:gridCol>
                <a:gridCol w="329184">
                  <a:extLst>
                    <a:ext uri="{9D8B030D-6E8A-4147-A177-3AD203B41FA5}">
                      <a16:colId xmlns:a16="http://schemas.microsoft.com/office/drawing/2014/main" val="2839803138"/>
                    </a:ext>
                  </a:extLst>
                </a:gridCol>
                <a:gridCol w="329184">
                  <a:extLst>
                    <a:ext uri="{9D8B030D-6E8A-4147-A177-3AD203B41FA5}">
                      <a16:colId xmlns:a16="http://schemas.microsoft.com/office/drawing/2014/main" val="1398660895"/>
                    </a:ext>
                  </a:extLst>
                </a:gridCol>
                <a:gridCol w="329184">
                  <a:extLst>
                    <a:ext uri="{9D8B030D-6E8A-4147-A177-3AD203B41FA5}">
                      <a16:colId xmlns:a16="http://schemas.microsoft.com/office/drawing/2014/main" val="2784794028"/>
                    </a:ext>
                  </a:extLst>
                </a:gridCol>
                <a:gridCol w="329184">
                  <a:extLst>
                    <a:ext uri="{9D8B030D-6E8A-4147-A177-3AD203B41FA5}">
                      <a16:colId xmlns:a16="http://schemas.microsoft.com/office/drawing/2014/main" val="2274848521"/>
                    </a:ext>
                  </a:extLst>
                </a:gridCol>
                <a:gridCol w="329184">
                  <a:extLst>
                    <a:ext uri="{9D8B030D-6E8A-4147-A177-3AD203B41FA5}">
                      <a16:colId xmlns:a16="http://schemas.microsoft.com/office/drawing/2014/main" val="1425777701"/>
                    </a:ext>
                  </a:extLst>
                </a:gridCol>
                <a:gridCol w="329184">
                  <a:extLst>
                    <a:ext uri="{9D8B030D-6E8A-4147-A177-3AD203B41FA5}">
                      <a16:colId xmlns:a16="http://schemas.microsoft.com/office/drawing/2014/main" val="1400781507"/>
                    </a:ext>
                  </a:extLst>
                </a:gridCol>
                <a:gridCol w="329184">
                  <a:extLst>
                    <a:ext uri="{9D8B030D-6E8A-4147-A177-3AD203B41FA5}">
                      <a16:colId xmlns:a16="http://schemas.microsoft.com/office/drawing/2014/main" val="2042688301"/>
                    </a:ext>
                  </a:extLst>
                </a:gridCol>
                <a:gridCol w="329184">
                  <a:extLst>
                    <a:ext uri="{9D8B030D-6E8A-4147-A177-3AD203B41FA5}">
                      <a16:colId xmlns:a16="http://schemas.microsoft.com/office/drawing/2014/main" val="2157091106"/>
                    </a:ext>
                  </a:extLst>
                </a:gridCol>
                <a:gridCol w="329184">
                  <a:extLst>
                    <a:ext uri="{9D8B030D-6E8A-4147-A177-3AD203B41FA5}">
                      <a16:colId xmlns:a16="http://schemas.microsoft.com/office/drawing/2014/main" val="1220221976"/>
                    </a:ext>
                  </a:extLst>
                </a:gridCol>
                <a:gridCol w="329184">
                  <a:extLst>
                    <a:ext uri="{9D8B030D-6E8A-4147-A177-3AD203B41FA5}">
                      <a16:colId xmlns:a16="http://schemas.microsoft.com/office/drawing/2014/main" val="4149035962"/>
                    </a:ext>
                  </a:extLst>
                </a:gridCol>
                <a:gridCol w="329184">
                  <a:extLst>
                    <a:ext uri="{9D8B030D-6E8A-4147-A177-3AD203B41FA5}">
                      <a16:colId xmlns:a16="http://schemas.microsoft.com/office/drawing/2014/main" val="1506234253"/>
                    </a:ext>
                  </a:extLst>
                </a:gridCol>
                <a:gridCol w="329184">
                  <a:extLst>
                    <a:ext uri="{9D8B030D-6E8A-4147-A177-3AD203B41FA5}">
                      <a16:colId xmlns:a16="http://schemas.microsoft.com/office/drawing/2014/main" val="3620216004"/>
                    </a:ext>
                  </a:extLst>
                </a:gridCol>
                <a:gridCol w="329184">
                  <a:extLst>
                    <a:ext uri="{9D8B030D-6E8A-4147-A177-3AD203B41FA5}">
                      <a16:colId xmlns:a16="http://schemas.microsoft.com/office/drawing/2014/main" val="174215692"/>
                    </a:ext>
                  </a:extLst>
                </a:gridCol>
                <a:gridCol w="329184">
                  <a:extLst>
                    <a:ext uri="{9D8B030D-6E8A-4147-A177-3AD203B41FA5}">
                      <a16:colId xmlns:a16="http://schemas.microsoft.com/office/drawing/2014/main" val="3956893958"/>
                    </a:ext>
                  </a:extLst>
                </a:gridCol>
                <a:gridCol w="329184">
                  <a:extLst>
                    <a:ext uri="{9D8B030D-6E8A-4147-A177-3AD203B41FA5}">
                      <a16:colId xmlns:a16="http://schemas.microsoft.com/office/drawing/2014/main" val="429112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3191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- 2025-02-10 16:00:05</a:t>
                      </a:r>
                      <a:r>
                        <a:rPr kumimoji="0" lang="en-US" sz="1000" b="0" i="0" u="none" strike="noStrike" kern="1200" cap="none" spc="0" normalizeH="0" baseline="0" noProof="0">
                          <a:ln>
                            <a:noFill/>
                          </a:ln>
                          <a:solidFill>
                            <a:prstClr val="black"/>
                          </a:solidFill>
                          <a:effectLst/>
                          <a:uLnTx/>
                          <a:uFillTx/>
                          <a:latin typeface="Calibri"/>
                          <a:ea typeface="+mn-ea"/>
                          <a:cs typeface="+mn-cs"/>
                        </a:rPr>
                        <a:t>
 We proudly rocked our red last Friday for #NationalWearRedDay! ❤️ FICOH and our associates have been long-time advocates for the American Heart Association - Hawaii  and heart health as a whole. Together, we're raising awareness and supporting a cause that’s close to our hearts!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https://quintly-eu-image-storage.s3.amazonaws.com/17ae3836335657ff0a83f20c7d11e5e8/d5f5da3cad6c570daefbcbc4c47c20d2.jpg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77417761"/>
                  </a:ext>
                </a:extLst>
              </a:tr>
            </a:tbl>
          </a:graphicData>
        </a:graphic>
      </p:graphicFrame>
      <p:sp>
        <p:nvSpPr>
          <p:cNvPr id="4" name="Text Placeholder 3">
            <a:extLst>
              <a:ext uri="{FF2B5EF4-FFF2-40B4-BE49-F238E27FC236}">
                <a16:creationId xmlns:a16="http://schemas.microsoft.com/office/drawing/2014/main" id="{95649908-9E40-4162-8B0E-672A44F71C2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986406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9B30C-6D9E-4645-B3E5-791F5208D51E}"/>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7E16710-F070-4914-85B5-F2802A0F9BEE}"/>
              </a:ext>
            </a:extLst>
          </p:cNvPr>
          <p:cNvGraphicFramePr>
            <a:graphicFrameLocks noGrp="1"/>
          </p:cNvGraphicFramePr>
          <p:nvPr>
            <p:ph type="tbl" sz="quarter" idx="13"/>
            <p:extLst>
              <p:ext uri="{D42A27DB-BD31-4B8C-83A1-F6EECF244321}">
                <p14:modId xmlns:p14="http://schemas.microsoft.com/office/powerpoint/2010/main" val="216540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60047803"/>
                    </a:ext>
                  </a:extLst>
                </a:gridCol>
                <a:gridCol w="1316737">
                  <a:extLst>
                    <a:ext uri="{9D8B030D-6E8A-4147-A177-3AD203B41FA5}">
                      <a16:colId xmlns:a16="http://schemas.microsoft.com/office/drawing/2014/main" val="2467265199"/>
                    </a:ext>
                  </a:extLst>
                </a:gridCol>
                <a:gridCol w="329184">
                  <a:extLst>
                    <a:ext uri="{9D8B030D-6E8A-4147-A177-3AD203B41FA5}">
                      <a16:colId xmlns:a16="http://schemas.microsoft.com/office/drawing/2014/main" val="1316906699"/>
                    </a:ext>
                  </a:extLst>
                </a:gridCol>
                <a:gridCol w="329184">
                  <a:extLst>
                    <a:ext uri="{9D8B030D-6E8A-4147-A177-3AD203B41FA5}">
                      <a16:colId xmlns:a16="http://schemas.microsoft.com/office/drawing/2014/main" val="949172688"/>
                    </a:ext>
                  </a:extLst>
                </a:gridCol>
                <a:gridCol w="329184">
                  <a:extLst>
                    <a:ext uri="{9D8B030D-6E8A-4147-A177-3AD203B41FA5}">
                      <a16:colId xmlns:a16="http://schemas.microsoft.com/office/drawing/2014/main" val="3848047864"/>
                    </a:ext>
                  </a:extLst>
                </a:gridCol>
                <a:gridCol w="329184">
                  <a:extLst>
                    <a:ext uri="{9D8B030D-6E8A-4147-A177-3AD203B41FA5}">
                      <a16:colId xmlns:a16="http://schemas.microsoft.com/office/drawing/2014/main" val="3127358101"/>
                    </a:ext>
                  </a:extLst>
                </a:gridCol>
                <a:gridCol w="329184">
                  <a:extLst>
                    <a:ext uri="{9D8B030D-6E8A-4147-A177-3AD203B41FA5}">
                      <a16:colId xmlns:a16="http://schemas.microsoft.com/office/drawing/2014/main" val="2784569050"/>
                    </a:ext>
                  </a:extLst>
                </a:gridCol>
                <a:gridCol w="329184">
                  <a:extLst>
                    <a:ext uri="{9D8B030D-6E8A-4147-A177-3AD203B41FA5}">
                      <a16:colId xmlns:a16="http://schemas.microsoft.com/office/drawing/2014/main" val="1093247433"/>
                    </a:ext>
                  </a:extLst>
                </a:gridCol>
                <a:gridCol w="329184">
                  <a:extLst>
                    <a:ext uri="{9D8B030D-6E8A-4147-A177-3AD203B41FA5}">
                      <a16:colId xmlns:a16="http://schemas.microsoft.com/office/drawing/2014/main" val="551979347"/>
                    </a:ext>
                  </a:extLst>
                </a:gridCol>
                <a:gridCol w="329184">
                  <a:extLst>
                    <a:ext uri="{9D8B030D-6E8A-4147-A177-3AD203B41FA5}">
                      <a16:colId xmlns:a16="http://schemas.microsoft.com/office/drawing/2014/main" val="3675082061"/>
                    </a:ext>
                  </a:extLst>
                </a:gridCol>
                <a:gridCol w="329184">
                  <a:extLst>
                    <a:ext uri="{9D8B030D-6E8A-4147-A177-3AD203B41FA5}">
                      <a16:colId xmlns:a16="http://schemas.microsoft.com/office/drawing/2014/main" val="3230058380"/>
                    </a:ext>
                  </a:extLst>
                </a:gridCol>
                <a:gridCol w="329184">
                  <a:extLst>
                    <a:ext uri="{9D8B030D-6E8A-4147-A177-3AD203B41FA5}">
                      <a16:colId xmlns:a16="http://schemas.microsoft.com/office/drawing/2014/main" val="1700207545"/>
                    </a:ext>
                  </a:extLst>
                </a:gridCol>
                <a:gridCol w="329184">
                  <a:extLst>
                    <a:ext uri="{9D8B030D-6E8A-4147-A177-3AD203B41FA5}">
                      <a16:colId xmlns:a16="http://schemas.microsoft.com/office/drawing/2014/main" val="3958275473"/>
                    </a:ext>
                  </a:extLst>
                </a:gridCol>
                <a:gridCol w="329184">
                  <a:extLst>
                    <a:ext uri="{9D8B030D-6E8A-4147-A177-3AD203B41FA5}">
                      <a16:colId xmlns:a16="http://schemas.microsoft.com/office/drawing/2014/main" val="4236300907"/>
                    </a:ext>
                  </a:extLst>
                </a:gridCol>
                <a:gridCol w="329184">
                  <a:extLst>
                    <a:ext uri="{9D8B030D-6E8A-4147-A177-3AD203B41FA5}">
                      <a16:colId xmlns:a16="http://schemas.microsoft.com/office/drawing/2014/main" val="903528993"/>
                    </a:ext>
                  </a:extLst>
                </a:gridCol>
                <a:gridCol w="329184">
                  <a:extLst>
                    <a:ext uri="{9D8B030D-6E8A-4147-A177-3AD203B41FA5}">
                      <a16:colId xmlns:a16="http://schemas.microsoft.com/office/drawing/2014/main" val="419198402"/>
                    </a:ext>
                  </a:extLst>
                </a:gridCol>
                <a:gridCol w="329184">
                  <a:extLst>
                    <a:ext uri="{9D8B030D-6E8A-4147-A177-3AD203B41FA5}">
                      <a16:colId xmlns:a16="http://schemas.microsoft.com/office/drawing/2014/main" val="953238326"/>
                    </a:ext>
                  </a:extLst>
                </a:gridCol>
                <a:gridCol w="329184">
                  <a:extLst>
                    <a:ext uri="{9D8B030D-6E8A-4147-A177-3AD203B41FA5}">
                      <a16:colId xmlns:a16="http://schemas.microsoft.com/office/drawing/2014/main" val="2756188602"/>
                    </a:ext>
                  </a:extLst>
                </a:gridCol>
                <a:gridCol w="329184">
                  <a:extLst>
                    <a:ext uri="{9D8B030D-6E8A-4147-A177-3AD203B41FA5}">
                      <a16:colId xmlns:a16="http://schemas.microsoft.com/office/drawing/2014/main" val="1403124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22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- 2025-02-20 15:59:03</a:t>
                      </a:r>
                      <a:r>
                        <a:rPr kumimoji="0" lang="en-US" sz="1000" b="0" i="0" u="none" strike="noStrike" kern="1200" cap="none" spc="0" normalizeH="0" baseline="0" noProof="0">
                          <a:ln>
                            <a:noFill/>
                          </a:ln>
                          <a:solidFill>
                            <a:prstClr val="black"/>
                          </a:solidFill>
                          <a:effectLst/>
                          <a:uLnTx/>
                          <a:uFillTx/>
                          <a:latin typeface="Calibri"/>
                          <a:ea typeface="+mn-ea"/>
                          <a:cs typeface="+mn-cs"/>
                        </a:rPr>
                        <a:t>
 It’s #ThrowbackThursday and we’re thinking about last February, when our volunteers spent the morning weeding, removing invasive grass, and planting 85 native plants at Mālama Learning Center’s Pālehua site. This weekend, we’re excited to head back to Pālehua and get our hands dirty in support of MLC’s ongoing restoration and erosion control efforts, while checking in on the nearly 400 native plants we’ve helped plant over the past couple of years! 
FICOH is proud to support our community through partnerships with organizations like Mālama Learning Center who work to build a stronger Hawaii for future generations.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https://quintly-eu-image-storage.s3.amazonaws.com/17ae3836335657ff0a83f20c7d11e5e8/25796964c469ec3b4178db7f5fa84de4.jpg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14331621"/>
                  </a:ext>
                </a:extLst>
              </a:tr>
            </a:tbl>
          </a:graphicData>
        </a:graphic>
      </p:graphicFrame>
      <p:sp>
        <p:nvSpPr>
          <p:cNvPr id="4" name="Text Placeholder 3">
            <a:extLst>
              <a:ext uri="{FF2B5EF4-FFF2-40B4-BE49-F238E27FC236}">
                <a16:creationId xmlns:a16="http://schemas.microsoft.com/office/drawing/2014/main" id="{33402089-01C2-4D99-8B04-5C7E93130F5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01379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BB62-0474-41F6-BD7A-09A41E7A86F7}"/>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41CC8F4D-7FD8-440B-923F-121676BEA075}"/>
              </a:ext>
            </a:extLst>
          </p:cNvPr>
          <p:cNvGraphicFramePr>
            <a:graphicFrameLocks noGrp="1"/>
          </p:cNvGraphicFramePr>
          <p:nvPr>
            <p:ph type="tbl" sz="quarter" idx="13"/>
            <p:extLst>
              <p:ext uri="{D42A27DB-BD31-4B8C-83A1-F6EECF244321}">
                <p14:modId xmlns:p14="http://schemas.microsoft.com/office/powerpoint/2010/main" val="414071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79183784"/>
                    </a:ext>
                  </a:extLst>
                </a:gridCol>
                <a:gridCol w="1316737">
                  <a:extLst>
                    <a:ext uri="{9D8B030D-6E8A-4147-A177-3AD203B41FA5}">
                      <a16:colId xmlns:a16="http://schemas.microsoft.com/office/drawing/2014/main" val="435163274"/>
                    </a:ext>
                  </a:extLst>
                </a:gridCol>
                <a:gridCol w="329184">
                  <a:extLst>
                    <a:ext uri="{9D8B030D-6E8A-4147-A177-3AD203B41FA5}">
                      <a16:colId xmlns:a16="http://schemas.microsoft.com/office/drawing/2014/main" val="676907271"/>
                    </a:ext>
                  </a:extLst>
                </a:gridCol>
                <a:gridCol w="329184">
                  <a:extLst>
                    <a:ext uri="{9D8B030D-6E8A-4147-A177-3AD203B41FA5}">
                      <a16:colId xmlns:a16="http://schemas.microsoft.com/office/drawing/2014/main" val="1424528404"/>
                    </a:ext>
                  </a:extLst>
                </a:gridCol>
                <a:gridCol w="329184">
                  <a:extLst>
                    <a:ext uri="{9D8B030D-6E8A-4147-A177-3AD203B41FA5}">
                      <a16:colId xmlns:a16="http://schemas.microsoft.com/office/drawing/2014/main" val="2669312598"/>
                    </a:ext>
                  </a:extLst>
                </a:gridCol>
                <a:gridCol w="329184">
                  <a:extLst>
                    <a:ext uri="{9D8B030D-6E8A-4147-A177-3AD203B41FA5}">
                      <a16:colId xmlns:a16="http://schemas.microsoft.com/office/drawing/2014/main" val="3083947846"/>
                    </a:ext>
                  </a:extLst>
                </a:gridCol>
                <a:gridCol w="329184">
                  <a:extLst>
                    <a:ext uri="{9D8B030D-6E8A-4147-A177-3AD203B41FA5}">
                      <a16:colId xmlns:a16="http://schemas.microsoft.com/office/drawing/2014/main" val="3749708245"/>
                    </a:ext>
                  </a:extLst>
                </a:gridCol>
                <a:gridCol w="329184">
                  <a:extLst>
                    <a:ext uri="{9D8B030D-6E8A-4147-A177-3AD203B41FA5}">
                      <a16:colId xmlns:a16="http://schemas.microsoft.com/office/drawing/2014/main" val="1320499319"/>
                    </a:ext>
                  </a:extLst>
                </a:gridCol>
                <a:gridCol w="329184">
                  <a:extLst>
                    <a:ext uri="{9D8B030D-6E8A-4147-A177-3AD203B41FA5}">
                      <a16:colId xmlns:a16="http://schemas.microsoft.com/office/drawing/2014/main" val="2263043062"/>
                    </a:ext>
                  </a:extLst>
                </a:gridCol>
                <a:gridCol w="329184">
                  <a:extLst>
                    <a:ext uri="{9D8B030D-6E8A-4147-A177-3AD203B41FA5}">
                      <a16:colId xmlns:a16="http://schemas.microsoft.com/office/drawing/2014/main" val="3010267107"/>
                    </a:ext>
                  </a:extLst>
                </a:gridCol>
                <a:gridCol w="329184">
                  <a:extLst>
                    <a:ext uri="{9D8B030D-6E8A-4147-A177-3AD203B41FA5}">
                      <a16:colId xmlns:a16="http://schemas.microsoft.com/office/drawing/2014/main" val="3265692047"/>
                    </a:ext>
                  </a:extLst>
                </a:gridCol>
                <a:gridCol w="329184">
                  <a:extLst>
                    <a:ext uri="{9D8B030D-6E8A-4147-A177-3AD203B41FA5}">
                      <a16:colId xmlns:a16="http://schemas.microsoft.com/office/drawing/2014/main" val="3042290622"/>
                    </a:ext>
                  </a:extLst>
                </a:gridCol>
                <a:gridCol w="329184">
                  <a:extLst>
                    <a:ext uri="{9D8B030D-6E8A-4147-A177-3AD203B41FA5}">
                      <a16:colId xmlns:a16="http://schemas.microsoft.com/office/drawing/2014/main" val="1782423783"/>
                    </a:ext>
                  </a:extLst>
                </a:gridCol>
                <a:gridCol w="329184">
                  <a:extLst>
                    <a:ext uri="{9D8B030D-6E8A-4147-A177-3AD203B41FA5}">
                      <a16:colId xmlns:a16="http://schemas.microsoft.com/office/drawing/2014/main" val="1160274180"/>
                    </a:ext>
                  </a:extLst>
                </a:gridCol>
                <a:gridCol w="329184">
                  <a:extLst>
                    <a:ext uri="{9D8B030D-6E8A-4147-A177-3AD203B41FA5}">
                      <a16:colId xmlns:a16="http://schemas.microsoft.com/office/drawing/2014/main" val="2331398845"/>
                    </a:ext>
                  </a:extLst>
                </a:gridCol>
                <a:gridCol w="329184">
                  <a:extLst>
                    <a:ext uri="{9D8B030D-6E8A-4147-A177-3AD203B41FA5}">
                      <a16:colId xmlns:a16="http://schemas.microsoft.com/office/drawing/2014/main" val="2273704450"/>
                    </a:ext>
                  </a:extLst>
                </a:gridCol>
                <a:gridCol w="329184">
                  <a:extLst>
                    <a:ext uri="{9D8B030D-6E8A-4147-A177-3AD203B41FA5}">
                      <a16:colId xmlns:a16="http://schemas.microsoft.com/office/drawing/2014/main" val="4025627301"/>
                    </a:ext>
                  </a:extLst>
                </a:gridCol>
                <a:gridCol w="329184">
                  <a:extLst>
                    <a:ext uri="{9D8B030D-6E8A-4147-A177-3AD203B41FA5}">
                      <a16:colId xmlns:a16="http://schemas.microsoft.com/office/drawing/2014/main" val="1866208835"/>
                    </a:ext>
                  </a:extLst>
                </a:gridCol>
                <a:gridCol w="329184">
                  <a:extLst>
                    <a:ext uri="{9D8B030D-6E8A-4147-A177-3AD203B41FA5}">
                      <a16:colId xmlns:a16="http://schemas.microsoft.com/office/drawing/2014/main" val="242984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4843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- 2025-02-05 16:00:02</a:t>
                      </a:r>
                      <a:r>
                        <a:rPr kumimoji="0" lang="en-US" sz="1000" b="0" i="0" u="none" strike="noStrike" kern="1200" cap="none" spc="0" normalizeH="0" baseline="0" noProof="0">
                          <a:ln>
                            <a:noFill/>
                          </a:ln>
                          <a:solidFill>
                            <a:prstClr val="black"/>
                          </a:solidFill>
                          <a:effectLst/>
                          <a:uLnTx/>
                          <a:uFillTx/>
                          <a:latin typeface="Calibri"/>
                          <a:ea typeface="+mn-ea"/>
                          <a:cs typeface="+mn-cs"/>
                        </a:rPr>
                        <a:t>
 In 2024, First Insurance continued its long-time support of Aloha United Way and their partner agencies as they work to address our community’s most pressing needs. Combining the funds raised by virtual games, food sales, and fun-filled events – like our popular “Splash Down” fundraiser – along with a generous donation from First Insurance’s Charitable Foundation, FICOH and its associates donated a grand total of ,000. Tap the link below to learn more. 
Beyond helping individuals recover from disasters and unexpected losses, the insurance industry has a strong tradition of giving back to local communities through volunteer work and charitable contributions. #InsuranceCareersMonth #ICM2025 
https://www.ficoh.com/about-us/news/first-insurance-company-of-hawaii-donates-40-000-to-aloha-united-way/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https://quintly-eu-image-storage.s3.amazonaws.com/17ae3836335657ff0a83f20c7d11e5e8/b747068617b19d47bab98e5e86592929.jpg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52929013"/>
                  </a:ext>
                </a:extLst>
              </a:tr>
            </a:tbl>
          </a:graphicData>
        </a:graphic>
      </p:graphicFrame>
      <p:sp>
        <p:nvSpPr>
          <p:cNvPr id="4" name="Text Placeholder 3">
            <a:extLst>
              <a:ext uri="{FF2B5EF4-FFF2-40B4-BE49-F238E27FC236}">
                <a16:creationId xmlns:a16="http://schemas.microsoft.com/office/drawing/2014/main" id="{236179AC-9F1E-44D8-B727-3ADC1CF38BA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673041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C40FA-B20A-4EA2-A2D7-1A25591B275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99D7FFA-A5B6-44AE-9580-B4E9100CED9D}"/>
              </a:ext>
            </a:extLst>
          </p:cNvPr>
          <p:cNvGraphicFramePr>
            <a:graphicFrameLocks noGrp="1"/>
          </p:cNvGraphicFramePr>
          <p:nvPr>
            <p:ph type="tbl" sz="quarter" idx="13"/>
            <p:extLst>
              <p:ext uri="{D42A27DB-BD31-4B8C-83A1-F6EECF244321}">
                <p14:modId xmlns:p14="http://schemas.microsoft.com/office/powerpoint/2010/main" val="407428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86056123"/>
                    </a:ext>
                  </a:extLst>
                </a:gridCol>
                <a:gridCol w="576072">
                  <a:extLst>
                    <a:ext uri="{9D8B030D-6E8A-4147-A177-3AD203B41FA5}">
                      <a16:colId xmlns:a16="http://schemas.microsoft.com/office/drawing/2014/main" val="74854113"/>
                    </a:ext>
                  </a:extLst>
                </a:gridCol>
                <a:gridCol w="576072">
                  <a:extLst>
                    <a:ext uri="{9D8B030D-6E8A-4147-A177-3AD203B41FA5}">
                      <a16:colId xmlns:a16="http://schemas.microsoft.com/office/drawing/2014/main" val="487565267"/>
                    </a:ext>
                  </a:extLst>
                </a:gridCol>
                <a:gridCol w="576072">
                  <a:extLst>
                    <a:ext uri="{9D8B030D-6E8A-4147-A177-3AD203B41FA5}">
                      <a16:colId xmlns:a16="http://schemas.microsoft.com/office/drawing/2014/main" val="1311085059"/>
                    </a:ext>
                  </a:extLst>
                </a:gridCol>
                <a:gridCol w="576072">
                  <a:extLst>
                    <a:ext uri="{9D8B030D-6E8A-4147-A177-3AD203B41FA5}">
                      <a16:colId xmlns:a16="http://schemas.microsoft.com/office/drawing/2014/main" val="3503655906"/>
                    </a:ext>
                  </a:extLst>
                </a:gridCol>
                <a:gridCol w="576072">
                  <a:extLst>
                    <a:ext uri="{9D8B030D-6E8A-4147-A177-3AD203B41FA5}">
                      <a16:colId xmlns:a16="http://schemas.microsoft.com/office/drawing/2014/main" val="3936443628"/>
                    </a:ext>
                  </a:extLst>
                </a:gridCol>
                <a:gridCol w="576072">
                  <a:extLst>
                    <a:ext uri="{9D8B030D-6E8A-4147-A177-3AD203B41FA5}">
                      <a16:colId xmlns:a16="http://schemas.microsoft.com/office/drawing/2014/main" val="3946197264"/>
                    </a:ext>
                  </a:extLst>
                </a:gridCol>
                <a:gridCol w="576072">
                  <a:extLst>
                    <a:ext uri="{9D8B030D-6E8A-4147-A177-3AD203B41FA5}">
                      <a16:colId xmlns:a16="http://schemas.microsoft.com/office/drawing/2014/main" val="1422860767"/>
                    </a:ext>
                  </a:extLst>
                </a:gridCol>
                <a:gridCol w="576072">
                  <a:extLst>
                    <a:ext uri="{9D8B030D-6E8A-4147-A177-3AD203B41FA5}">
                      <a16:colId xmlns:a16="http://schemas.microsoft.com/office/drawing/2014/main" val="328873159"/>
                    </a:ext>
                  </a:extLst>
                </a:gridCol>
                <a:gridCol w="576072">
                  <a:extLst>
                    <a:ext uri="{9D8B030D-6E8A-4147-A177-3AD203B41FA5}">
                      <a16:colId xmlns:a16="http://schemas.microsoft.com/office/drawing/2014/main" val="1556021046"/>
                    </a:ext>
                  </a:extLst>
                </a:gridCol>
                <a:gridCol w="576072">
                  <a:extLst>
                    <a:ext uri="{9D8B030D-6E8A-4147-A177-3AD203B41FA5}">
                      <a16:colId xmlns:a16="http://schemas.microsoft.com/office/drawing/2014/main" val="395365657"/>
                    </a:ext>
                  </a:extLst>
                </a:gridCol>
                <a:gridCol w="576072">
                  <a:extLst>
                    <a:ext uri="{9D8B030D-6E8A-4147-A177-3AD203B41FA5}">
                      <a16:colId xmlns:a16="http://schemas.microsoft.com/office/drawing/2014/main" val="687724511"/>
                    </a:ext>
                  </a:extLst>
                </a:gridCol>
                <a:gridCol w="576072">
                  <a:extLst>
                    <a:ext uri="{9D8B030D-6E8A-4147-A177-3AD203B41FA5}">
                      <a16:colId xmlns:a16="http://schemas.microsoft.com/office/drawing/2014/main" val="383722055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50123403"/>
                  </a:ext>
                </a:extLst>
              </a:tr>
              <a:tr h="370840">
                <a:tc>
                  <a:txBody>
                    <a:bodyPr/>
                    <a:lstStyle/>
                    <a:p>
                      <a:r>
                        <a:rPr lang="en-US" sz="1000"/>
                        <a:t>1171</a:t>
                      </a:r>
                    </a:p>
                  </a:txBody>
                  <a:tcPr/>
                </a:tc>
                <a:tc>
                  <a:txBody>
                    <a:bodyPr/>
                    <a:lstStyle/>
                    <a:p>
                      <a:r>
                        <a:rPr lang="en-US" sz="1000"/>
                        <a:t>-3</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0.0731 %</a:t>
                      </a:r>
                    </a:p>
                  </a:txBody>
                  <a:tcPr/>
                </a:tc>
                <a:tc>
                  <a:txBody>
                    <a:bodyPr/>
                    <a:lstStyle/>
                    <a:p>
                      <a:r>
                        <a:rPr lang="en-US" sz="1000"/>
                        <a:t>0.0 %</a:t>
                      </a:r>
                    </a:p>
                  </a:txBody>
                  <a:tcPr/>
                </a:tc>
                <a:extLst>
                  <a:ext uri="{0D108BD9-81ED-4DB2-BD59-A6C34878D82A}">
                    <a16:rowId xmlns:a16="http://schemas.microsoft.com/office/drawing/2014/main" val="243237133"/>
                  </a:ext>
                </a:extLst>
              </a:tr>
            </a:tbl>
          </a:graphicData>
        </a:graphic>
      </p:graphicFrame>
      <p:sp>
        <p:nvSpPr>
          <p:cNvPr id="4" name="Text Placeholder 3">
            <a:extLst>
              <a:ext uri="{FF2B5EF4-FFF2-40B4-BE49-F238E27FC236}">
                <a16:creationId xmlns:a16="http://schemas.microsoft.com/office/drawing/2014/main" id="{B71E6854-0423-4EC7-9408-FB52F986BC2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50293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5346-0DF6-49CE-87CE-F1AC87B78C8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F888340-5F0E-40C7-8826-38F426F50477}"/>
              </a:ext>
            </a:extLst>
          </p:cNvPr>
          <p:cNvGraphicFramePr>
            <a:graphicFrameLocks noGrp="1"/>
          </p:cNvGraphicFramePr>
          <p:nvPr>
            <p:ph type="chart" sz="quarter" idx="13"/>
            <p:extLst>
              <p:ext uri="{D42A27DB-BD31-4B8C-83A1-F6EECF244321}">
                <p14:modId xmlns:p14="http://schemas.microsoft.com/office/powerpoint/2010/main" val="3676211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6EBA34-D663-4252-BFAA-6C8CA77953C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D7EF4AC-77A3-4A95-839B-61ACFCBCA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54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5B53E-C5DC-41A8-A235-F6EDA5F9EF7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15D6C0F6-C3BF-4A7A-BFCE-08010C118665}"/>
              </a:ext>
            </a:extLst>
          </p:cNvPr>
          <p:cNvGraphicFramePr>
            <a:graphicFrameLocks noGrp="1"/>
          </p:cNvGraphicFramePr>
          <p:nvPr>
            <p:ph type="chart" sz="quarter" idx="13"/>
            <p:extLst>
              <p:ext uri="{D42A27DB-BD31-4B8C-83A1-F6EECF244321}">
                <p14:modId xmlns:p14="http://schemas.microsoft.com/office/powerpoint/2010/main" val="2692774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3EE98-D069-4B72-84DC-01D791C0533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520784F-C5FB-4EEA-8EA5-C6675ACA47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2183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3D2CA-732F-4D21-988A-DE0B2ADCE9C5}"/>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52D06BF-BB41-4710-B6AF-617DD772D471}"/>
              </a:ext>
            </a:extLst>
          </p:cNvPr>
          <p:cNvGraphicFramePr>
            <a:graphicFrameLocks noGrp="1"/>
          </p:cNvGraphicFramePr>
          <p:nvPr>
            <p:ph type="chart" sz="quarter" idx="13"/>
            <p:extLst>
              <p:ext uri="{D42A27DB-BD31-4B8C-83A1-F6EECF244321}">
                <p14:modId xmlns:p14="http://schemas.microsoft.com/office/powerpoint/2010/main" val="2328762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2C7B98-5670-44AF-A34D-38EBFD2B686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B939A60-CB91-4CAF-B5C2-6BE2063B9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54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92E69-4FC5-45A0-BB71-8DDC84A4A38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2CFF0CD-F919-4303-93A4-CEBBB45EF7F8}"/>
              </a:ext>
            </a:extLst>
          </p:cNvPr>
          <p:cNvGraphicFramePr>
            <a:graphicFrameLocks noGrp="1"/>
          </p:cNvGraphicFramePr>
          <p:nvPr>
            <p:ph type="tbl" sz="quarter" idx="13"/>
            <p:extLst>
              <p:ext uri="{D42A27DB-BD31-4B8C-83A1-F6EECF244321}">
                <p14:modId xmlns:p14="http://schemas.microsoft.com/office/powerpoint/2010/main" val="160663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27567487"/>
                    </a:ext>
                  </a:extLst>
                </a:gridCol>
                <a:gridCol w="1152144">
                  <a:extLst>
                    <a:ext uri="{9D8B030D-6E8A-4147-A177-3AD203B41FA5}">
                      <a16:colId xmlns:a16="http://schemas.microsoft.com/office/drawing/2014/main" val="2773325889"/>
                    </a:ext>
                  </a:extLst>
                </a:gridCol>
                <a:gridCol w="1152144">
                  <a:extLst>
                    <a:ext uri="{9D8B030D-6E8A-4147-A177-3AD203B41FA5}">
                      <a16:colId xmlns:a16="http://schemas.microsoft.com/office/drawing/2014/main" val="3953732993"/>
                    </a:ext>
                  </a:extLst>
                </a:gridCol>
                <a:gridCol w="1152144">
                  <a:extLst>
                    <a:ext uri="{9D8B030D-6E8A-4147-A177-3AD203B41FA5}">
                      <a16:colId xmlns:a16="http://schemas.microsoft.com/office/drawing/2014/main" val="465559847"/>
                    </a:ext>
                  </a:extLst>
                </a:gridCol>
                <a:gridCol w="1152144">
                  <a:extLst>
                    <a:ext uri="{9D8B030D-6E8A-4147-A177-3AD203B41FA5}">
                      <a16:colId xmlns:a16="http://schemas.microsoft.com/office/drawing/2014/main" val="3234984696"/>
                    </a:ext>
                  </a:extLst>
                </a:gridCol>
                <a:gridCol w="1152144">
                  <a:extLst>
                    <a:ext uri="{9D8B030D-6E8A-4147-A177-3AD203B41FA5}">
                      <a16:colId xmlns:a16="http://schemas.microsoft.com/office/drawing/2014/main" val="311113544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023461429"/>
                  </a:ext>
                </a:extLst>
              </a:tr>
              <a:tr h="370840">
                <a:tc>
                  <a:txBody>
                    <a:bodyPr/>
                    <a:lstStyle/>
                    <a:p>
                      <a:r>
                        <a:rPr lang="en-US" sz="1000" b="1"/>
                        <a:t>@FirstInsHI - 2025-02-10 14:00:55</a:t>
                      </a:r>
                      <a:r>
                        <a:rPr lang="en-US" sz="1000"/>
                        <a:t>
 We proudly rocked our red last Friday for #NationalWearRedDay! ❤️ FICOH and our associates have been long-time advocates for the @HeartHawaii  and heart health as a whole. #InsuranceCareersMonth #ICM2025 https://t.co/YP6aDXcqgK</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0.2558 %</a:t>
                      </a:r>
                    </a:p>
                  </a:txBody>
                  <a:tcPr/>
                </a:tc>
                <a:extLst>
                  <a:ext uri="{0D108BD9-81ED-4DB2-BD59-A6C34878D82A}">
                    <a16:rowId xmlns:a16="http://schemas.microsoft.com/office/drawing/2014/main" val="611252620"/>
                  </a:ext>
                </a:extLst>
              </a:tr>
              <a:tr h="370840">
                <a:tc>
                  <a:txBody>
                    <a:bodyPr/>
                    <a:lstStyle/>
                    <a:p>
                      <a:r>
                        <a:rPr lang="en-US" sz="1000" b="1"/>
                        <a:t>@FirstInsHI - 2025-02-20 18:01:48</a:t>
                      </a:r>
                      <a:r>
                        <a:rPr lang="en-US" sz="1000"/>
                        <a:t>
 It’s #ThrowbackThursday and we’re thinking about last February, when our volunteers planted 85 native plants at Mālama Learning Center’s Pālehua site. #InsuranceCareersMonth #ICM2025 https://t.co/eoYUuRd1kL</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0.1705 %</a:t>
                      </a:r>
                    </a:p>
                  </a:txBody>
                  <a:tcPr/>
                </a:tc>
                <a:extLst>
                  <a:ext uri="{0D108BD9-81ED-4DB2-BD59-A6C34878D82A}">
                    <a16:rowId xmlns:a16="http://schemas.microsoft.com/office/drawing/2014/main" val="485096818"/>
                  </a:ext>
                </a:extLst>
              </a:tr>
              <a:tr h="370840">
                <a:tc>
                  <a:txBody>
                    <a:bodyPr/>
                    <a:lstStyle/>
                    <a:p>
                      <a:r>
                        <a:rPr lang="en-US" sz="1000" b="1"/>
                        <a:t>@FirstInsHI - 2025-02-05 12:03:07</a:t>
                      </a:r>
                      <a:r>
                        <a:rPr lang="en-US" sz="1000"/>
                        <a:t>
 In 2024, First Insurance continued its long-time support of @alohaunitedway and their partner agencies as they work to address our community’s most pressing needs. Tap the link below to learn more. #InsuranceCareersMonth #ICM2025
https://t.co/0zhgJ8VmyG https://t.co/HeoIctXTeF</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0.0852 %</a:t>
                      </a:r>
                    </a:p>
                  </a:txBody>
                  <a:tcPr/>
                </a:tc>
                <a:extLst>
                  <a:ext uri="{0D108BD9-81ED-4DB2-BD59-A6C34878D82A}">
                    <a16:rowId xmlns:a16="http://schemas.microsoft.com/office/drawing/2014/main" val="223185448"/>
                  </a:ext>
                </a:extLst>
              </a:tr>
            </a:tbl>
          </a:graphicData>
        </a:graphic>
      </p:graphicFrame>
      <p:sp>
        <p:nvSpPr>
          <p:cNvPr id="4" name="Text Placeholder 3">
            <a:extLst>
              <a:ext uri="{FF2B5EF4-FFF2-40B4-BE49-F238E27FC236}">
                <a16:creationId xmlns:a16="http://schemas.microsoft.com/office/drawing/2014/main" id="{72CE0DFC-5626-44EB-9513-4611AD55A4B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20340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7C9AC-E611-4E18-9480-722FA2DD8F4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00A4812-ED0F-41CF-A81C-AE385019A91B}"/>
              </a:ext>
            </a:extLst>
          </p:cNvPr>
          <p:cNvGraphicFramePr>
            <a:graphicFrameLocks noGrp="1"/>
          </p:cNvGraphicFramePr>
          <p:nvPr>
            <p:ph type="tbl" sz="quarter" idx="13"/>
            <p:extLst>
              <p:ext uri="{D42A27DB-BD31-4B8C-83A1-F6EECF244321}">
                <p14:modId xmlns:p14="http://schemas.microsoft.com/office/powerpoint/2010/main" val="142156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26596836"/>
                    </a:ext>
                  </a:extLst>
                </a:gridCol>
                <a:gridCol w="576072">
                  <a:extLst>
                    <a:ext uri="{9D8B030D-6E8A-4147-A177-3AD203B41FA5}">
                      <a16:colId xmlns:a16="http://schemas.microsoft.com/office/drawing/2014/main" val="224756195"/>
                    </a:ext>
                  </a:extLst>
                </a:gridCol>
                <a:gridCol w="576072">
                  <a:extLst>
                    <a:ext uri="{9D8B030D-6E8A-4147-A177-3AD203B41FA5}">
                      <a16:colId xmlns:a16="http://schemas.microsoft.com/office/drawing/2014/main" val="3330209636"/>
                    </a:ext>
                  </a:extLst>
                </a:gridCol>
                <a:gridCol w="576072">
                  <a:extLst>
                    <a:ext uri="{9D8B030D-6E8A-4147-A177-3AD203B41FA5}">
                      <a16:colId xmlns:a16="http://schemas.microsoft.com/office/drawing/2014/main" val="3573107422"/>
                    </a:ext>
                  </a:extLst>
                </a:gridCol>
                <a:gridCol w="576072">
                  <a:extLst>
                    <a:ext uri="{9D8B030D-6E8A-4147-A177-3AD203B41FA5}">
                      <a16:colId xmlns:a16="http://schemas.microsoft.com/office/drawing/2014/main" val="3404604443"/>
                    </a:ext>
                  </a:extLst>
                </a:gridCol>
                <a:gridCol w="576072">
                  <a:extLst>
                    <a:ext uri="{9D8B030D-6E8A-4147-A177-3AD203B41FA5}">
                      <a16:colId xmlns:a16="http://schemas.microsoft.com/office/drawing/2014/main" val="1565557258"/>
                    </a:ext>
                  </a:extLst>
                </a:gridCol>
                <a:gridCol w="576072">
                  <a:extLst>
                    <a:ext uri="{9D8B030D-6E8A-4147-A177-3AD203B41FA5}">
                      <a16:colId xmlns:a16="http://schemas.microsoft.com/office/drawing/2014/main" val="3079468763"/>
                    </a:ext>
                  </a:extLst>
                </a:gridCol>
                <a:gridCol w="576072">
                  <a:extLst>
                    <a:ext uri="{9D8B030D-6E8A-4147-A177-3AD203B41FA5}">
                      <a16:colId xmlns:a16="http://schemas.microsoft.com/office/drawing/2014/main" val="2670268838"/>
                    </a:ext>
                  </a:extLst>
                </a:gridCol>
                <a:gridCol w="576072">
                  <a:extLst>
                    <a:ext uri="{9D8B030D-6E8A-4147-A177-3AD203B41FA5}">
                      <a16:colId xmlns:a16="http://schemas.microsoft.com/office/drawing/2014/main" val="459015810"/>
                    </a:ext>
                  </a:extLst>
                </a:gridCol>
                <a:gridCol w="576072">
                  <a:extLst>
                    <a:ext uri="{9D8B030D-6E8A-4147-A177-3AD203B41FA5}">
                      <a16:colId xmlns:a16="http://schemas.microsoft.com/office/drawing/2014/main" val="3105419484"/>
                    </a:ext>
                  </a:extLst>
                </a:gridCol>
                <a:gridCol w="576072">
                  <a:extLst>
                    <a:ext uri="{9D8B030D-6E8A-4147-A177-3AD203B41FA5}">
                      <a16:colId xmlns:a16="http://schemas.microsoft.com/office/drawing/2014/main" val="3153430131"/>
                    </a:ext>
                  </a:extLst>
                </a:gridCol>
                <a:gridCol w="576072">
                  <a:extLst>
                    <a:ext uri="{9D8B030D-6E8A-4147-A177-3AD203B41FA5}">
                      <a16:colId xmlns:a16="http://schemas.microsoft.com/office/drawing/2014/main" val="292656845"/>
                    </a:ext>
                  </a:extLst>
                </a:gridCol>
                <a:gridCol w="576072">
                  <a:extLst>
                    <a:ext uri="{9D8B030D-6E8A-4147-A177-3AD203B41FA5}">
                      <a16:colId xmlns:a16="http://schemas.microsoft.com/office/drawing/2014/main" val="2971161745"/>
                    </a:ext>
                  </a:extLst>
                </a:gridCol>
                <a:gridCol w="576072">
                  <a:extLst>
                    <a:ext uri="{9D8B030D-6E8A-4147-A177-3AD203B41FA5}">
                      <a16:colId xmlns:a16="http://schemas.microsoft.com/office/drawing/2014/main" val="139492222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41699649"/>
                  </a:ext>
                </a:extLst>
              </a:tr>
              <a:tr h="370840">
                <a:tc>
                  <a:txBody>
                    <a:bodyPr/>
                    <a:lstStyle/>
                    <a:p>
                      <a:r>
                        <a:rPr lang="en-US" sz="1000"/>
                        <a:t>4763</a:t>
                      </a:r>
                    </a:p>
                  </a:txBody>
                  <a:tcPr/>
                </a:tc>
                <a:tc>
                  <a:txBody>
                    <a:bodyPr/>
                    <a:lstStyle/>
                    <a:p>
                      <a:r>
                        <a:rPr lang="en-US" sz="1000"/>
                        <a:t>20</a:t>
                      </a:r>
                    </a:p>
                  </a:txBody>
                  <a:tcPr/>
                </a:tc>
                <a:tc>
                  <a:txBody>
                    <a:bodyPr/>
                    <a:lstStyle/>
                    <a:p>
                      <a:r>
                        <a:rPr lang="en-US" sz="1000"/>
                        <a:t>9</a:t>
                      </a:r>
                    </a:p>
                  </a:txBody>
                  <a:tcPr/>
                </a:tc>
                <a:tc>
                  <a:txBody>
                    <a:bodyPr/>
                    <a:lstStyle/>
                    <a:p>
                      <a:r>
                        <a:rPr lang="en-US" sz="1000"/>
                        <a:t>378</a:t>
                      </a:r>
                    </a:p>
                  </a:txBody>
                  <a:tcPr/>
                </a:tc>
                <a:tc>
                  <a:txBody>
                    <a:bodyPr/>
                    <a:lstStyle/>
                    <a:p>
                      <a:r>
                        <a:rPr lang="en-US" sz="1000"/>
                        <a:t>42</a:t>
                      </a:r>
                    </a:p>
                  </a:txBody>
                  <a:tcPr/>
                </a:tc>
                <a:tc>
                  <a:txBody>
                    <a:bodyPr/>
                    <a:lstStyle/>
                    <a:p>
                      <a:r>
                        <a:rPr lang="en-US" sz="1000"/>
                        <a:t>23</a:t>
                      </a:r>
                    </a:p>
                  </a:txBody>
                  <a:tcPr/>
                </a:tc>
                <a:tc>
                  <a:txBody>
                    <a:bodyPr/>
                    <a:lstStyle/>
                    <a:p>
                      <a:r>
                        <a:rPr lang="en-US" sz="1000"/>
                        <a:t>5</a:t>
                      </a:r>
                    </a:p>
                  </a:txBody>
                  <a:tcPr/>
                </a:tc>
                <a:tc>
                  <a:txBody>
                    <a:bodyPr/>
                    <a:lstStyle/>
                    <a:p>
                      <a:r>
                        <a:rPr lang="en-US" sz="1000"/>
                        <a:t>0.55555555555556</a:t>
                      </a:r>
                    </a:p>
                  </a:txBody>
                  <a:tcPr/>
                </a:tc>
                <a:tc>
                  <a:txBody>
                    <a:bodyPr/>
                    <a:lstStyle/>
                    <a:p>
                      <a:r>
                        <a:rPr lang="en-US" sz="1000"/>
                        <a:t>1378</a:t>
                      </a:r>
                    </a:p>
                  </a:txBody>
                  <a:tcPr/>
                </a:tc>
                <a:tc>
                  <a:txBody>
                    <a:bodyPr/>
                    <a:lstStyle/>
                    <a:p>
                      <a:r>
                        <a:rPr lang="en-US" sz="1000"/>
                        <a:t>153.11111111111</a:t>
                      </a:r>
                    </a:p>
                  </a:txBody>
                  <a:tcPr/>
                </a:tc>
                <a:tc>
                  <a:txBody>
                    <a:bodyPr/>
                    <a:lstStyle/>
                    <a:p>
                      <a:r>
                        <a:rPr lang="en-US" sz="1000"/>
                        <a:t>11438</a:t>
                      </a:r>
                    </a:p>
                  </a:txBody>
                  <a:tcPr/>
                </a:tc>
                <a:tc>
                  <a:txBody>
                    <a:bodyPr/>
                    <a:lstStyle/>
                    <a:p>
                      <a:r>
                        <a:rPr lang="en-US" sz="1000"/>
                        <a:t>1270.8888888889</a:t>
                      </a:r>
                    </a:p>
                  </a:txBody>
                  <a:tcPr/>
                </a:tc>
                <a:tc>
                  <a:txBody>
                    <a:bodyPr/>
                    <a:lstStyle/>
                    <a:p>
                      <a:r>
                        <a:rPr lang="en-US" sz="1000"/>
                        <a:t>17.330560321077 %</a:t>
                      </a:r>
                    </a:p>
                  </a:txBody>
                  <a:tcPr/>
                </a:tc>
                <a:tc>
                  <a:txBody>
                    <a:bodyPr/>
                    <a:lstStyle/>
                    <a:p>
                      <a:r>
                        <a:rPr lang="en-US" sz="1000"/>
                        <a:t>3394</a:t>
                      </a:r>
                    </a:p>
                  </a:txBody>
                  <a:tcPr/>
                </a:tc>
                <a:extLst>
                  <a:ext uri="{0D108BD9-81ED-4DB2-BD59-A6C34878D82A}">
                    <a16:rowId xmlns:a16="http://schemas.microsoft.com/office/drawing/2014/main" val="1178420056"/>
                  </a:ext>
                </a:extLst>
              </a:tr>
            </a:tbl>
          </a:graphicData>
        </a:graphic>
      </p:graphicFrame>
      <p:sp>
        <p:nvSpPr>
          <p:cNvPr id="4" name="Text Placeholder 3">
            <a:extLst>
              <a:ext uri="{FF2B5EF4-FFF2-40B4-BE49-F238E27FC236}">
                <a16:creationId xmlns:a16="http://schemas.microsoft.com/office/drawing/2014/main" id="{D2BB8CAB-073D-4C0D-8255-0B1BD1D2A2E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5976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E5A7-D7B6-419D-9617-B100DAE8D12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CAA61E7-2920-481E-B588-DB177140ABF6}"/>
              </a:ext>
            </a:extLst>
          </p:cNvPr>
          <p:cNvGraphicFramePr>
            <a:graphicFrameLocks noGrp="1"/>
          </p:cNvGraphicFramePr>
          <p:nvPr>
            <p:ph type="chart" sz="quarter" idx="13"/>
            <p:extLst>
              <p:ext uri="{D42A27DB-BD31-4B8C-83A1-F6EECF244321}">
                <p14:modId xmlns:p14="http://schemas.microsoft.com/office/powerpoint/2010/main" val="1212895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DB10D-E820-410C-BFEA-8019269A065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E18E4A9-27C4-4240-9DD5-2ADD3E5240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382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EB083-92D9-4094-85D1-63A0F960F22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60CFF83-26E0-4822-BBC5-A5FC4B67DB11}"/>
              </a:ext>
            </a:extLst>
          </p:cNvPr>
          <p:cNvGraphicFramePr>
            <a:graphicFrameLocks noGrp="1"/>
          </p:cNvGraphicFramePr>
          <p:nvPr>
            <p:ph type="chart" sz="quarter" idx="13"/>
            <p:extLst>
              <p:ext uri="{D42A27DB-BD31-4B8C-83A1-F6EECF244321}">
                <p14:modId xmlns:p14="http://schemas.microsoft.com/office/powerpoint/2010/main" val="993287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DD419-995F-4E84-B430-0B5CCE6BBC4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AC8EE89-0073-4A9F-BFD3-55468415D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4440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54EF-8E39-4D5A-B9C5-510B7C76D22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82824C3-C890-4A2F-82AA-DFBB4D4E6A7D}"/>
              </a:ext>
            </a:extLst>
          </p:cNvPr>
          <p:cNvGraphicFramePr>
            <a:graphicFrameLocks noGrp="1"/>
          </p:cNvGraphicFramePr>
          <p:nvPr>
            <p:ph type="chart" sz="quarter" idx="13"/>
            <p:extLst>
              <p:ext uri="{D42A27DB-BD31-4B8C-83A1-F6EECF244321}">
                <p14:modId xmlns:p14="http://schemas.microsoft.com/office/powerpoint/2010/main" val="734608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02C059-9D97-400B-9EF3-FD85F2F22B9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D7F4F94-390C-4D82-B8E3-CE30C7DBDB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797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120E3-F6E3-45AD-A71D-DB9B6869495A}"/>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C2200ECF-547E-434E-BE43-BB22F9721EFB}"/>
              </a:ext>
            </a:extLst>
          </p:cNvPr>
          <p:cNvGraphicFramePr>
            <a:graphicFrameLocks noGrp="1"/>
          </p:cNvGraphicFramePr>
          <p:nvPr>
            <p:ph type="chart" sz="quarter" idx="13"/>
            <p:extLst>
              <p:ext uri="{D42A27DB-BD31-4B8C-83A1-F6EECF244321}">
                <p14:modId xmlns:p14="http://schemas.microsoft.com/office/powerpoint/2010/main" val="2720169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DB085-8108-4CF7-9B85-47D35A4CF12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947E2CA-B105-4AC4-ADD3-3DDF0F37F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564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FE293-B855-467C-BA65-0E8F6446F370}"/>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CB0BD5FE-9662-4B88-B968-2D06BBFA7537}"/>
              </a:ext>
            </a:extLst>
          </p:cNvPr>
          <p:cNvGraphicFramePr>
            <a:graphicFrameLocks noGrp="1"/>
          </p:cNvGraphicFramePr>
          <p:nvPr>
            <p:ph type="tbl" sz="quarter" idx="13"/>
            <p:extLst>
              <p:ext uri="{D42A27DB-BD31-4B8C-83A1-F6EECF244321}">
                <p14:modId xmlns:p14="http://schemas.microsoft.com/office/powerpoint/2010/main" val="1318182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9686524"/>
                    </a:ext>
                  </a:extLst>
                </a:gridCol>
                <a:gridCol w="658368">
                  <a:extLst>
                    <a:ext uri="{9D8B030D-6E8A-4147-A177-3AD203B41FA5}">
                      <a16:colId xmlns:a16="http://schemas.microsoft.com/office/drawing/2014/main" val="1162563273"/>
                    </a:ext>
                  </a:extLst>
                </a:gridCol>
                <a:gridCol w="658368">
                  <a:extLst>
                    <a:ext uri="{9D8B030D-6E8A-4147-A177-3AD203B41FA5}">
                      <a16:colId xmlns:a16="http://schemas.microsoft.com/office/drawing/2014/main" val="2625755819"/>
                    </a:ext>
                  </a:extLst>
                </a:gridCol>
                <a:gridCol w="658368">
                  <a:extLst>
                    <a:ext uri="{9D8B030D-6E8A-4147-A177-3AD203B41FA5}">
                      <a16:colId xmlns:a16="http://schemas.microsoft.com/office/drawing/2014/main" val="4203932679"/>
                    </a:ext>
                  </a:extLst>
                </a:gridCol>
                <a:gridCol w="658368">
                  <a:extLst>
                    <a:ext uri="{9D8B030D-6E8A-4147-A177-3AD203B41FA5}">
                      <a16:colId xmlns:a16="http://schemas.microsoft.com/office/drawing/2014/main" val="118964381"/>
                    </a:ext>
                  </a:extLst>
                </a:gridCol>
                <a:gridCol w="658368">
                  <a:extLst>
                    <a:ext uri="{9D8B030D-6E8A-4147-A177-3AD203B41FA5}">
                      <a16:colId xmlns:a16="http://schemas.microsoft.com/office/drawing/2014/main" val="3099403787"/>
                    </a:ext>
                  </a:extLst>
                </a:gridCol>
                <a:gridCol w="658368">
                  <a:extLst>
                    <a:ext uri="{9D8B030D-6E8A-4147-A177-3AD203B41FA5}">
                      <a16:colId xmlns:a16="http://schemas.microsoft.com/office/drawing/2014/main" val="969697272"/>
                    </a:ext>
                  </a:extLst>
                </a:gridCol>
                <a:gridCol w="658368">
                  <a:extLst>
                    <a:ext uri="{9D8B030D-6E8A-4147-A177-3AD203B41FA5}">
                      <a16:colId xmlns:a16="http://schemas.microsoft.com/office/drawing/2014/main" val="3119603761"/>
                    </a:ext>
                  </a:extLst>
                </a:gridCol>
                <a:gridCol w="658368">
                  <a:extLst>
                    <a:ext uri="{9D8B030D-6E8A-4147-A177-3AD203B41FA5}">
                      <a16:colId xmlns:a16="http://schemas.microsoft.com/office/drawing/2014/main" val="1045680134"/>
                    </a:ext>
                  </a:extLst>
                </a:gridCol>
                <a:gridCol w="658368">
                  <a:extLst>
                    <a:ext uri="{9D8B030D-6E8A-4147-A177-3AD203B41FA5}">
                      <a16:colId xmlns:a16="http://schemas.microsoft.com/office/drawing/2014/main" val="1396606824"/>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95402288"/>
                  </a:ext>
                </a:extLst>
              </a:tr>
              <a:tr h="370840">
                <a:tc>
                  <a:txBody>
                    <a:bodyPr/>
                    <a:lstStyle/>
                    <a:p>
                      <a:r>
                        <a:rPr lang="en-US" sz="1000" b="1"/>
                        <a:t>First Insurance Company of Hawaii - 2025-02-26 14:07:40</a:t>
                      </a:r>
                      <a:r>
                        <a:rPr lang="en-US" sz="1000"/>
                        <a:t>
 We’re getting a head start on March Madness with MATCH Madness! Let’s see if our UH interns can match the insurance roles to the descriptions we’ve provided. #InsuranceCareersMonth #ICM2025 
University of Hawai‘i - Shidler College of Business
Dayton Fisher
Trent Nomura
Samuel Lee</a:t>
                      </a:r>
                    </a:p>
                  </a:txBody>
                  <a:tcPr/>
                </a:tc>
                <a:tc>
                  <a:txBody>
                    <a:bodyPr/>
                    <a:lstStyle/>
                    <a:p>
                      <a:r>
                        <a:rPr lang="en-US" sz="1000"/>
                        <a:t>Video</a:t>
                      </a:r>
                    </a:p>
                  </a:txBody>
                  <a:tcPr/>
                </a:tc>
                <a:tc>
                  <a:txBody>
                    <a:bodyPr/>
                    <a:lstStyle/>
                    <a:p>
                      <a:r>
                        <a:rPr lang="en-US" sz="1000"/>
                        <a:t>86</a:t>
                      </a:r>
                    </a:p>
                  </a:txBody>
                  <a:tcPr/>
                </a:tc>
                <a:tc>
                  <a:txBody>
                    <a:bodyPr/>
                    <a:lstStyle/>
                    <a:p>
                      <a:r>
                        <a:rPr lang="en-US" sz="1000"/>
                        <a:t>10</a:t>
                      </a:r>
                    </a:p>
                  </a:txBody>
                  <a:tcPr/>
                </a:tc>
                <a:tc>
                  <a:txBody>
                    <a:bodyPr/>
                    <a:lstStyle/>
                    <a:p>
                      <a:r>
                        <a:rPr lang="en-US" sz="1000"/>
                        <a:t>3</a:t>
                      </a:r>
                    </a:p>
                  </a:txBody>
                  <a:tcPr/>
                </a:tc>
                <a:tc>
                  <a:txBody>
                    <a:bodyPr/>
                    <a:lstStyle/>
                    <a:p>
                      <a:r>
                        <a:rPr lang="en-US" sz="1000"/>
                        <a:t>495</a:t>
                      </a:r>
                    </a:p>
                  </a:txBody>
                  <a:tcPr/>
                </a:tc>
                <a:tc>
                  <a:txBody>
                    <a:bodyPr/>
                    <a:lstStyle/>
                    <a:p>
                      <a:r>
                        <a:rPr lang="en-US" sz="1000"/>
                        <a:t>15.755968169761 %</a:t>
                      </a:r>
                    </a:p>
                  </a:txBody>
                  <a:tcPr/>
                </a:tc>
                <a:tc>
                  <a:txBody>
                    <a:bodyPr/>
                    <a:lstStyle/>
                    <a:p>
                      <a:r>
                        <a:rPr lang="en-US" sz="1000"/>
                        <a:t>3770</a:t>
                      </a:r>
                    </a:p>
                  </a:txBody>
                  <a:tcPr/>
                </a:tc>
                <a:tc>
                  <a:txBody>
                    <a:bodyPr/>
                    <a:lstStyle/>
                    <a:p>
                      <a:r>
                        <a:rPr lang="en-US" sz="1000"/>
                        <a:t>2135</a:t>
                      </a:r>
                    </a:p>
                  </a:txBody>
                  <a:tcPr/>
                </a:tc>
                <a:tc>
                  <a:txBody>
                    <a:bodyPr/>
                    <a:lstStyle/>
                    <a:p>
                      <a:r>
                        <a:rPr lang="en-US" sz="1000"/>
                        <a:t>1786</a:t>
                      </a:r>
                    </a:p>
                  </a:txBody>
                  <a:tcPr/>
                </a:tc>
                <a:extLst>
                  <a:ext uri="{0D108BD9-81ED-4DB2-BD59-A6C34878D82A}">
                    <a16:rowId xmlns:a16="http://schemas.microsoft.com/office/drawing/2014/main" val="479980455"/>
                  </a:ext>
                </a:extLst>
              </a:tr>
              <a:tr h="370840">
                <a:tc>
                  <a:txBody>
                    <a:bodyPr/>
                    <a:lstStyle/>
                    <a:p>
                      <a:r>
                        <a:rPr lang="en-US" sz="1000" b="1"/>
                        <a:t>First Insurance Company of Hawaii - 2025-02-18 13:53:16</a:t>
                      </a:r>
                      <a:r>
                        <a:rPr lang="en-US" sz="1000"/>
                        <a:t>
 Not only are they insurance experts, they're also athletic champs! Check out what happens when a few leaders from our officer team challenge each other to a friendly game of office ball. #InsuranceCareersMonth #ICM2025</a:t>
                      </a:r>
                    </a:p>
                  </a:txBody>
                  <a:tcPr/>
                </a:tc>
                <a:tc>
                  <a:txBody>
                    <a:bodyPr/>
                    <a:lstStyle/>
                    <a:p>
                      <a:r>
                        <a:rPr lang="en-US" sz="1000"/>
                        <a:t>Video</a:t>
                      </a:r>
                    </a:p>
                  </a:txBody>
                  <a:tcPr/>
                </a:tc>
                <a:tc>
                  <a:txBody>
                    <a:bodyPr/>
                    <a:lstStyle/>
                    <a:p>
                      <a:r>
                        <a:rPr lang="en-US" sz="1000"/>
                        <a:t>61</a:t>
                      </a:r>
                    </a:p>
                  </a:txBody>
                  <a:tcPr/>
                </a:tc>
                <a:tc>
                  <a:txBody>
                    <a:bodyPr/>
                    <a:lstStyle/>
                    <a:p>
                      <a:r>
                        <a:rPr lang="en-US" sz="1000"/>
                        <a:t>1</a:t>
                      </a:r>
                    </a:p>
                  </a:txBody>
                  <a:tcPr/>
                </a:tc>
                <a:tc>
                  <a:txBody>
                    <a:bodyPr/>
                    <a:lstStyle/>
                    <a:p>
                      <a:r>
                        <a:rPr lang="en-US" sz="1000"/>
                        <a:t>1</a:t>
                      </a:r>
                    </a:p>
                  </a:txBody>
                  <a:tcPr/>
                </a:tc>
                <a:tc>
                  <a:txBody>
                    <a:bodyPr/>
                    <a:lstStyle/>
                    <a:p>
                      <a:r>
                        <a:rPr lang="en-US" sz="1000"/>
                        <a:t>181</a:t>
                      </a:r>
                    </a:p>
                  </a:txBody>
                  <a:tcPr/>
                </a:tc>
                <a:tc>
                  <a:txBody>
                    <a:bodyPr/>
                    <a:lstStyle/>
                    <a:p>
                      <a:r>
                        <a:rPr lang="en-US" sz="1000"/>
                        <a:t>12.564366632338 %</a:t>
                      </a:r>
                    </a:p>
                  </a:txBody>
                  <a:tcPr/>
                </a:tc>
                <a:tc>
                  <a:txBody>
                    <a:bodyPr/>
                    <a:lstStyle/>
                    <a:p>
                      <a:r>
                        <a:rPr lang="en-US" sz="1000"/>
                        <a:t>1942</a:t>
                      </a:r>
                    </a:p>
                  </a:txBody>
                  <a:tcPr/>
                </a:tc>
                <a:tc>
                  <a:txBody>
                    <a:bodyPr/>
                    <a:lstStyle/>
                    <a:p>
                      <a:r>
                        <a:rPr lang="en-US" sz="1000"/>
                        <a:t>1198</a:t>
                      </a:r>
                    </a:p>
                  </a:txBody>
                  <a:tcPr/>
                </a:tc>
                <a:tc>
                  <a:txBody>
                    <a:bodyPr/>
                    <a:lstStyle/>
                    <a:p>
                      <a:r>
                        <a:rPr lang="en-US" sz="1000"/>
                        <a:t>1018</a:t>
                      </a:r>
                    </a:p>
                  </a:txBody>
                  <a:tcPr/>
                </a:tc>
                <a:extLst>
                  <a:ext uri="{0D108BD9-81ED-4DB2-BD59-A6C34878D82A}">
                    <a16:rowId xmlns:a16="http://schemas.microsoft.com/office/drawing/2014/main" val="98622386"/>
                  </a:ext>
                </a:extLst>
              </a:tr>
              <a:tr h="370840">
                <a:tc>
                  <a:txBody>
                    <a:bodyPr/>
                    <a:lstStyle/>
                    <a:p>
                      <a:r>
                        <a:rPr lang="en-US" sz="1000" b="1"/>
                        <a:t>First Insurance Company of Hawaii - 2025-02-07 17:47:35</a:t>
                      </a:r>
                      <a:r>
                        <a:rPr lang="en-US" sz="1000"/>
                        <a:t>
 Rockin’ our Red (and hearts) for #NationalWearRedDay! ❤️🤘
American Heart Association #InsuranceCareersMonth #ICM2025</a:t>
                      </a:r>
                    </a:p>
                  </a:txBody>
                  <a:tcPr/>
                </a:tc>
                <a:tc>
                  <a:txBody>
                    <a:bodyPr/>
                    <a:lstStyle/>
                    <a:p>
                      <a:r>
                        <a:rPr lang="en-US" sz="1000"/>
                        <a:t>Video</a:t>
                      </a:r>
                    </a:p>
                  </a:txBody>
                  <a:tcPr/>
                </a:tc>
                <a:tc>
                  <a:txBody>
                    <a:bodyPr/>
                    <a:lstStyle/>
                    <a:p>
                      <a:r>
                        <a:rPr lang="en-US" sz="1000"/>
                        <a:t>49</a:t>
                      </a:r>
                    </a:p>
                  </a:txBody>
                  <a:tcPr/>
                </a:tc>
                <a:tc>
                  <a:txBody>
                    <a:bodyPr/>
                    <a:lstStyle/>
                    <a:p>
                      <a:r>
                        <a:rPr lang="en-US" sz="1000"/>
                        <a:t>3</a:t>
                      </a:r>
                    </a:p>
                  </a:txBody>
                  <a:tcPr/>
                </a:tc>
                <a:tc>
                  <a:txBody>
                    <a:bodyPr/>
                    <a:lstStyle/>
                    <a:p>
                      <a:r>
                        <a:rPr lang="en-US" sz="1000"/>
                        <a:t>0</a:t>
                      </a:r>
                    </a:p>
                  </a:txBody>
                  <a:tcPr/>
                </a:tc>
                <a:tc>
                  <a:txBody>
                    <a:bodyPr/>
                    <a:lstStyle/>
                    <a:p>
                      <a:r>
                        <a:rPr lang="en-US" sz="1000"/>
                        <a:t>84</a:t>
                      </a:r>
                    </a:p>
                  </a:txBody>
                  <a:tcPr/>
                </a:tc>
                <a:tc>
                  <a:txBody>
                    <a:bodyPr/>
                    <a:lstStyle/>
                    <a:p>
                      <a:r>
                        <a:rPr lang="en-US" sz="1000"/>
                        <a:t>11.857018308631 %</a:t>
                      </a:r>
                    </a:p>
                  </a:txBody>
                  <a:tcPr/>
                </a:tc>
                <a:tc>
                  <a:txBody>
                    <a:bodyPr/>
                    <a:lstStyle/>
                    <a:p>
                      <a:r>
                        <a:rPr lang="en-US" sz="1000"/>
                        <a:t>1147</a:t>
                      </a:r>
                    </a:p>
                  </a:txBody>
                  <a:tcPr/>
                </a:tc>
                <a:tc>
                  <a:txBody>
                    <a:bodyPr/>
                    <a:lstStyle/>
                    <a:p>
                      <a:r>
                        <a:rPr lang="en-US" sz="1000"/>
                        <a:t>574</a:t>
                      </a:r>
                    </a:p>
                  </a:txBody>
                  <a:tcPr/>
                </a:tc>
                <a:tc>
                  <a:txBody>
                    <a:bodyPr/>
                    <a:lstStyle/>
                    <a:p>
                      <a:r>
                        <a:rPr lang="en-US" sz="1000"/>
                        <a:t>590</a:t>
                      </a:r>
                    </a:p>
                  </a:txBody>
                  <a:tcPr/>
                </a:tc>
                <a:extLst>
                  <a:ext uri="{0D108BD9-81ED-4DB2-BD59-A6C34878D82A}">
                    <a16:rowId xmlns:a16="http://schemas.microsoft.com/office/drawing/2014/main" val="900716559"/>
                  </a:ext>
                </a:extLst>
              </a:tr>
            </a:tbl>
          </a:graphicData>
        </a:graphic>
      </p:graphicFrame>
      <p:sp>
        <p:nvSpPr>
          <p:cNvPr id="4" name="Text Placeholder 3">
            <a:extLst>
              <a:ext uri="{FF2B5EF4-FFF2-40B4-BE49-F238E27FC236}">
                <a16:creationId xmlns:a16="http://schemas.microsoft.com/office/drawing/2014/main" id="{310FAC58-201B-4B31-8DAE-197519C3EB2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252627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C2853-DD82-428D-AC0B-1AC21D04E98A}"/>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FED1894-F9BB-4BF0-B07E-FFE412BBA6B9}"/>
              </a:ext>
            </a:extLst>
          </p:cNvPr>
          <p:cNvGraphicFramePr>
            <a:graphicFrameLocks noGrp="1"/>
          </p:cNvGraphicFramePr>
          <p:nvPr>
            <p:ph type="tbl" sz="quarter" idx="13"/>
            <p:extLst>
              <p:ext uri="{D42A27DB-BD31-4B8C-83A1-F6EECF244321}">
                <p14:modId xmlns:p14="http://schemas.microsoft.com/office/powerpoint/2010/main" val="115702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0499579"/>
                    </a:ext>
                  </a:extLst>
                </a:gridCol>
                <a:gridCol w="658368">
                  <a:extLst>
                    <a:ext uri="{9D8B030D-6E8A-4147-A177-3AD203B41FA5}">
                      <a16:colId xmlns:a16="http://schemas.microsoft.com/office/drawing/2014/main" val="3604832305"/>
                    </a:ext>
                  </a:extLst>
                </a:gridCol>
                <a:gridCol w="658368">
                  <a:extLst>
                    <a:ext uri="{9D8B030D-6E8A-4147-A177-3AD203B41FA5}">
                      <a16:colId xmlns:a16="http://schemas.microsoft.com/office/drawing/2014/main" val="437294946"/>
                    </a:ext>
                  </a:extLst>
                </a:gridCol>
                <a:gridCol w="658368">
                  <a:extLst>
                    <a:ext uri="{9D8B030D-6E8A-4147-A177-3AD203B41FA5}">
                      <a16:colId xmlns:a16="http://schemas.microsoft.com/office/drawing/2014/main" val="1918883225"/>
                    </a:ext>
                  </a:extLst>
                </a:gridCol>
                <a:gridCol w="658368">
                  <a:extLst>
                    <a:ext uri="{9D8B030D-6E8A-4147-A177-3AD203B41FA5}">
                      <a16:colId xmlns:a16="http://schemas.microsoft.com/office/drawing/2014/main" val="1013991704"/>
                    </a:ext>
                  </a:extLst>
                </a:gridCol>
                <a:gridCol w="658368">
                  <a:extLst>
                    <a:ext uri="{9D8B030D-6E8A-4147-A177-3AD203B41FA5}">
                      <a16:colId xmlns:a16="http://schemas.microsoft.com/office/drawing/2014/main" val="2123619118"/>
                    </a:ext>
                  </a:extLst>
                </a:gridCol>
                <a:gridCol w="658368">
                  <a:extLst>
                    <a:ext uri="{9D8B030D-6E8A-4147-A177-3AD203B41FA5}">
                      <a16:colId xmlns:a16="http://schemas.microsoft.com/office/drawing/2014/main" val="3060488011"/>
                    </a:ext>
                  </a:extLst>
                </a:gridCol>
                <a:gridCol w="658368">
                  <a:extLst>
                    <a:ext uri="{9D8B030D-6E8A-4147-A177-3AD203B41FA5}">
                      <a16:colId xmlns:a16="http://schemas.microsoft.com/office/drawing/2014/main" val="1536274810"/>
                    </a:ext>
                  </a:extLst>
                </a:gridCol>
                <a:gridCol w="658368">
                  <a:extLst>
                    <a:ext uri="{9D8B030D-6E8A-4147-A177-3AD203B41FA5}">
                      <a16:colId xmlns:a16="http://schemas.microsoft.com/office/drawing/2014/main" val="294291118"/>
                    </a:ext>
                  </a:extLst>
                </a:gridCol>
                <a:gridCol w="658368">
                  <a:extLst>
                    <a:ext uri="{9D8B030D-6E8A-4147-A177-3AD203B41FA5}">
                      <a16:colId xmlns:a16="http://schemas.microsoft.com/office/drawing/2014/main" val="39502697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83253793"/>
                  </a:ext>
                </a:extLst>
              </a:tr>
              <a:tr h="370840">
                <a:tc>
                  <a:txBody>
                    <a:bodyPr/>
                    <a:lstStyle/>
                    <a:p>
                      <a:r>
                        <a:rPr lang="en-US" sz="1000"/>
                        <a:t>firstinshi</a:t>
                      </a:r>
                    </a:p>
                  </a:txBody>
                  <a:tcPr/>
                </a:tc>
                <a:tc>
                  <a:txBody>
                    <a:bodyPr/>
                    <a:lstStyle/>
                    <a:p>
                      <a:r>
                        <a:rPr lang="en-US" sz="1000"/>
                        <a:t>2944</a:t>
                      </a:r>
                    </a:p>
                  </a:txBody>
                  <a:tcPr/>
                </a:tc>
                <a:tc>
                  <a:txBody>
                    <a:bodyPr/>
                    <a:lstStyle/>
                    <a:p>
                      <a:r>
                        <a:rPr lang="en-US" sz="1000"/>
                        <a:t>4</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9</a:t>
                      </a:r>
                    </a:p>
                  </a:txBody>
                  <a:tcPr/>
                </a:tc>
                <a:tc>
                  <a:txBody>
                    <a:bodyPr/>
                    <a:lstStyle/>
                    <a:p>
                      <a:r>
                        <a:rPr lang="en-US" sz="1000"/>
                        <a:t>309</a:t>
                      </a:r>
                    </a:p>
                  </a:txBody>
                  <a:tcPr/>
                </a:tc>
                <a:tc>
                  <a:txBody>
                    <a:bodyPr/>
                    <a:lstStyle/>
                    <a:p>
                      <a:r>
                        <a:rPr lang="en-US" sz="1000"/>
                        <a:t>13</a:t>
                      </a:r>
                    </a:p>
                  </a:txBody>
                  <a:tcPr/>
                </a:tc>
                <a:extLst>
                  <a:ext uri="{0D108BD9-81ED-4DB2-BD59-A6C34878D82A}">
                    <a16:rowId xmlns:a16="http://schemas.microsoft.com/office/drawing/2014/main" val="1836461679"/>
                  </a:ext>
                </a:extLst>
              </a:tr>
            </a:tbl>
          </a:graphicData>
        </a:graphic>
      </p:graphicFrame>
      <p:sp>
        <p:nvSpPr>
          <p:cNvPr id="4" name="Text Placeholder 3">
            <a:extLst>
              <a:ext uri="{FF2B5EF4-FFF2-40B4-BE49-F238E27FC236}">
                <a16:creationId xmlns:a16="http://schemas.microsoft.com/office/drawing/2014/main" id="{A4C33E34-8B97-4998-952F-F646F693A3E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501666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DDCC2-5ECE-4D1B-9949-31AF5416EA8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445979D-E7F4-4984-826B-B7ABE2547376}"/>
              </a:ext>
            </a:extLst>
          </p:cNvPr>
          <p:cNvGraphicFramePr>
            <a:graphicFrameLocks noGrp="1"/>
          </p:cNvGraphicFramePr>
          <p:nvPr>
            <p:ph type="chart" sz="quarter" idx="13"/>
            <p:extLst>
              <p:ext uri="{D42A27DB-BD31-4B8C-83A1-F6EECF244321}">
                <p14:modId xmlns:p14="http://schemas.microsoft.com/office/powerpoint/2010/main" val="3663760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374637-5949-4CD2-A350-F058995F164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041E787-660F-4561-A310-DD59577AC3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31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6FDA-46CF-49B6-ADAC-5B7DA104929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DDB7450-0E9F-431D-B702-465C7382F62E}"/>
              </a:ext>
            </a:extLst>
          </p:cNvPr>
          <p:cNvGraphicFramePr>
            <a:graphicFrameLocks noGrp="1"/>
          </p:cNvGraphicFramePr>
          <p:nvPr>
            <p:ph type="chart" sz="quarter" idx="13"/>
            <p:extLst>
              <p:ext uri="{D42A27DB-BD31-4B8C-83A1-F6EECF244321}">
                <p14:modId xmlns:p14="http://schemas.microsoft.com/office/powerpoint/2010/main" val="3836088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8EAC65-AAB2-4CAD-8544-4FB02DEF99C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524F589-CE2F-4E51-8DF3-1CD57DF0DF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8109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1711E-210F-4D38-8113-5C05E9247158}"/>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C79CBD40-6DA0-48F9-9AC0-5B1B345850A0}"/>
              </a:ext>
            </a:extLst>
          </p:cNvPr>
          <p:cNvGraphicFramePr>
            <a:graphicFrameLocks noGrp="1"/>
          </p:cNvGraphicFramePr>
          <p:nvPr>
            <p:ph type="chart" sz="quarter" idx="13"/>
            <p:extLst>
              <p:ext uri="{D42A27DB-BD31-4B8C-83A1-F6EECF244321}">
                <p14:modId xmlns:p14="http://schemas.microsoft.com/office/powerpoint/2010/main" val="4001660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B14A4-40C7-4093-A774-BA4E6F9EF1A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A085927-08EF-4A04-9654-11C013E20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259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87A79-E311-4595-975B-3C5D0F3BBC5D}"/>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8FD00DB8-A429-4A74-9AA9-193107B29A61}"/>
              </a:ext>
            </a:extLst>
          </p:cNvPr>
          <p:cNvGraphicFramePr>
            <a:graphicFrameLocks noGrp="1"/>
          </p:cNvGraphicFramePr>
          <p:nvPr>
            <p:ph type="chart" sz="quarter" idx="13"/>
            <p:extLst>
              <p:ext uri="{D42A27DB-BD31-4B8C-83A1-F6EECF244321}">
                <p14:modId xmlns:p14="http://schemas.microsoft.com/office/powerpoint/2010/main" val="3440643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E42C32-C766-4A8B-B60A-F4CA23FD4E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4644411-2116-44ED-9533-C56E466E69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9182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224A-8796-471E-AD86-0EA2F6F9E2F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DD48D33-84A4-4248-9F42-A331BC9E8CA3}"/>
              </a:ext>
            </a:extLst>
          </p:cNvPr>
          <p:cNvGraphicFramePr>
            <a:graphicFrameLocks noGrp="1"/>
          </p:cNvGraphicFramePr>
          <p:nvPr>
            <p:ph type="tbl" sz="quarter" idx="13"/>
            <p:extLst>
              <p:ext uri="{D42A27DB-BD31-4B8C-83A1-F6EECF244321}">
                <p14:modId xmlns:p14="http://schemas.microsoft.com/office/powerpoint/2010/main" val="131105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2140098"/>
                    </a:ext>
                  </a:extLst>
                </a:gridCol>
                <a:gridCol w="987552">
                  <a:extLst>
                    <a:ext uri="{9D8B030D-6E8A-4147-A177-3AD203B41FA5}">
                      <a16:colId xmlns:a16="http://schemas.microsoft.com/office/drawing/2014/main" val="3491716787"/>
                    </a:ext>
                  </a:extLst>
                </a:gridCol>
                <a:gridCol w="987552">
                  <a:extLst>
                    <a:ext uri="{9D8B030D-6E8A-4147-A177-3AD203B41FA5}">
                      <a16:colId xmlns:a16="http://schemas.microsoft.com/office/drawing/2014/main" val="2125170059"/>
                    </a:ext>
                  </a:extLst>
                </a:gridCol>
                <a:gridCol w="987552">
                  <a:extLst>
                    <a:ext uri="{9D8B030D-6E8A-4147-A177-3AD203B41FA5}">
                      <a16:colId xmlns:a16="http://schemas.microsoft.com/office/drawing/2014/main" val="1864794506"/>
                    </a:ext>
                  </a:extLst>
                </a:gridCol>
                <a:gridCol w="987552">
                  <a:extLst>
                    <a:ext uri="{9D8B030D-6E8A-4147-A177-3AD203B41FA5}">
                      <a16:colId xmlns:a16="http://schemas.microsoft.com/office/drawing/2014/main" val="88223220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62431891"/>
                  </a:ext>
                </a:extLst>
              </a:tr>
              <a:tr h="370840">
                <a:tc>
                  <a:txBody>
                    <a:bodyPr/>
                    <a:lstStyle/>
                    <a:p>
                      <a:r>
                        <a:rPr lang="en-US" sz="1000" b="1"/>
                        <a:t>firstinshi - 2025-02-07 16:13:25</a:t>
                      </a:r>
                      <a:r>
                        <a:rPr lang="en-US" sz="1000"/>
                        <a:t>
 Rockin’ our Red (and hearts) for #NationalWearRedDay! ❤️🤘american_heart hearthawaii #InsuranceCareersMonth #ICM2025 #HawaiiWearsRed #HawaiiHasHeart</a:t>
                      </a:r>
                    </a:p>
                  </a:txBody>
                  <a:tcPr/>
                </a:tc>
                <a:tc>
                  <a:txBody>
                    <a:bodyPr/>
                    <a:lstStyle/>
                    <a:p>
                      <a:r>
                        <a:rPr lang="en-US" sz="1000"/>
                        <a:t>53</a:t>
                      </a:r>
                    </a:p>
                  </a:txBody>
                  <a:tcPr/>
                </a:tc>
                <a:tc>
                  <a:txBody>
                    <a:bodyPr/>
                    <a:lstStyle/>
                    <a:p>
                      <a:r>
                        <a:rPr lang="en-US" sz="1000"/>
                        <a:t>7</a:t>
                      </a:r>
                    </a:p>
                  </a:txBody>
                  <a:tcPr/>
                </a:tc>
                <a:tc>
                  <a:txBody>
                    <a:bodyPr/>
                    <a:lstStyle/>
                    <a:p>
                      <a:r>
                        <a:rPr lang="en-US" sz="1000"/>
                        <a:t>2.0415 %</a:t>
                      </a:r>
                    </a:p>
                  </a:txBody>
                  <a:tcPr/>
                </a:tc>
                <a:tc>
                  <a:txBody>
                    <a:bodyPr/>
                    <a:lstStyle/>
                    <a:p>
                      <a:r>
                        <a:rPr lang="en-US" sz="1000"/>
                        <a:t>Reel</a:t>
                      </a:r>
                    </a:p>
                  </a:txBody>
                  <a:tcPr/>
                </a:tc>
                <a:extLst>
                  <a:ext uri="{0D108BD9-81ED-4DB2-BD59-A6C34878D82A}">
                    <a16:rowId xmlns:a16="http://schemas.microsoft.com/office/drawing/2014/main" val="1380568818"/>
                  </a:ext>
                </a:extLst>
              </a:tr>
              <a:tr h="370840">
                <a:tc>
                  <a:txBody>
                    <a:bodyPr/>
                    <a:lstStyle/>
                    <a:p>
                      <a:r>
                        <a:rPr lang="en-US" sz="1000" b="1"/>
                        <a:t>firstinshi - 2025-02-26 16:01:28</a:t>
                      </a:r>
                      <a:r>
                        <a:rPr lang="en-US" sz="1000"/>
                        <a:t>
 We’re getting a head start on March Madness with MATCH Madness! Let’s see if our UH interns can match the insurance roles to the descriptions we’ve provided. #InsuranceCareersMonth #ICM2025 shidlercollege</a:t>
                      </a:r>
                    </a:p>
                  </a:txBody>
                  <a:tcPr/>
                </a:tc>
                <a:tc>
                  <a:txBody>
                    <a:bodyPr/>
                    <a:lstStyle/>
                    <a:p>
                      <a:r>
                        <a:rPr lang="en-US" sz="1000"/>
                        <a:t>42</a:t>
                      </a:r>
                    </a:p>
                  </a:txBody>
                  <a:tcPr/>
                </a:tc>
                <a:tc>
                  <a:txBody>
                    <a:bodyPr/>
                    <a:lstStyle/>
                    <a:p>
                      <a:r>
                        <a:rPr lang="en-US" sz="1000"/>
                        <a:t>5</a:t>
                      </a:r>
                    </a:p>
                  </a:txBody>
                  <a:tcPr/>
                </a:tc>
                <a:tc>
                  <a:txBody>
                    <a:bodyPr/>
                    <a:lstStyle/>
                    <a:p>
                      <a:r>
                        <a:rPr lang="en-US" sz="1000"/>
                        <a:t>1.5965 %</a:t>
                      </a:r>
                    </a:p>
                  </a:txBody>
                  <a:tcPr/>
                </a:tc>
                <a:tc>
                  <a:txBody>
                    <a:bodyPr/>
                    <a:lstStyle/>
                    <a:p>
                      <a:r>
                        <a:rPr lang="en-US" sz="1000"/>
                        <a:t>Reel</a:t>
                      </a:r>
                    </a:p>
                  </a:txBody>
                  <a:tcPr/>
                </a:tc>
                <a:extLst>
                  <a:ext uri="{0D108BD9-81ED-4DB2-BD59-A6C34878D82A}">
                    <a16:rowId xmlns:a16="http://schemas.microsoft.com/office/drawing/2014/main" val="3258289051"/>
                  </a:ext>
                </a:extLst>
              </a:tr>
              <a:tr h="370840">
                <a:tc>
                  <a:txBody>
                    <a:bodyPr/>
                    <a:lstStyle/>
                    <a:p>
                      <a:r>
                        <a:rPr lang="en-US" sz="1000" b="1"/>
                        <a:t>firstinshi - 2025-02-18 15:58:06</a:t>
                      </a:r>
                      <a:r>
                        <a:rPr lang="en-US" sz="1000"/>
                        <a:t>
 Not only are they insurance experts, they’re also athletic champs! Check out what happens when a few leaders from our officer team challenge each other to a friendly game of office ball. #InsuranceCareersMonth #ICM2025</a:t>
                      </a:r>
                    </a:p>
                  </a:txBody>
                  <a:tcPr/>
                </a:tc>
                <a:tc>
                  <a:txBody>
                    <a:bodyPr/>
                    <a:lstStyle/>
                    <a:p>
                      <a:r>
                        <a:rPr lang="en-US" sz="1000"/>
                        <a:t>40</a:t>
                      </a:r>
                    </a:p>
                  </a:txBody>
                  <a:tcPr/>
                </a:tc>
                <a:tc>
                  <a:txBody>
                    <a:bodyPr/>
                    <a:lstStyle/>
                    <a:p>
                      <a:r>
                        <a:rPr lang="en-US" sz="1000"/>
                        <a:t>1</a:t>
                      </a:r>
                    </a:p>
                  </a:txBody>
                  <a:tcPr/>
                </a:tc>
                <a:tc>
                  <a:txBody>
                    <a:bodyPr/>
                    <a:lstStyle/>
                    <a:p>
                      <a:r>
                        <a:rPr lang="en-US" sz="1000"/>
                        <a:t>1.3946 %</a:t>
                      </a:r>
                    </a:p>
                  </a:txBody>
                  <a:tcPr/>
                </a:tc>
                <a:tc>
                  <a:txBody>
                    <a:bodyPr/>
                    <a:lstStyle/>
                    <a:p>
                      <a:r>
                        <a:rPr lang="en-US" sz="1000"/>
                        <a:t>Reel</a:t>
                      </a:r>
                    </a:p>
                  </a:txBody>
                  <a:tcPr/>
                </a:tc>
                <a:extLst>
                  <a:ext uri="{0D108BD9-81ED-4DB2-BD59-A6C34878D82A}">
                    <a16:rowId xmlns:a16="http://schemas.microsoft.com/office/drawing/2014/main" val="4033518158"/>
                  </a:ext>
                </a:extLst>
              </a:tr>
            </a:tbl>
          </a:graphicData>
        </a:graphic>
      </p:graphicFrame>
      <p:sp>
        <p:nvSpPr>
          <p:cNvPr id="4" name="Text Placeholder 3">
            <a:extLst>
              <a:ext uri="{FF2B5EF4-FFF2-40B4-BE49-F238E27FC236}">
                <a16:creationId xmlns:a16="http://schemas.microsoft.com/office/drawing/2014/main" id="{9E7DEE46-7DEB-4FCE-A6D3-E7A0DE2076B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450820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AE3B1-5F56-48CE-87FF-19BF642763DA}"/>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4CA62FE5-811A-48A7-AE6D-F80A772CFE2C}"/>
              </a:ext>
            </a:extLst>
          </p:cNvPr>
          <p:cNvGraphicFramePr>
            <a:graphicFrameLocks noGrp="1"/>
          </p:cNvGraphicFramePr>
          <p:nvPr>
            <p:ph type="tbl" sz="quarter" idx="13"/>
            <p:extLst>
              <p:ext uri="{D42A27DB-BD31-4B8C-83A1-F6EECF244321}">
                <p14:modId xmlns:p14="http://schemas.microsoft.com/office/powerpoint/2010/main" val="1877347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184496052"/>
                    </a:ext>
                  </a:extLst>
                </a:gridCol>
                <a:gridCol w="1234439">
                  <a:extLst>
                    <a:ext uri="{9D8B030D-6E8A-4147-A177-3AD203B41FA5}">
                      <a16:colId xmlns:a16="http://schemas.microsoft.com/office/drawing/2014/main" val="3879122420"/>
                    </a:ext>
                  </a:extLst>
                </a:gridCol>
                <a:gridCol w="493776">
                  <a:extLst>
                    <a:ext uri="{9D8B030D-6E8A-4147-A177-3AD203B41FA5}">
                      <a16:colId xmlns:a16="http://schemas.microsoft.com/office/drawing/2014/main" val="1845269133"/>
                    </a:ext>
                  </a:extLst>
                </a:gridCol>
                <a:gridCol w="493776">
                  <a:extLst>
                    <a:ext uri="{9D8B030D-6E8A-4147-A177-3AD203B41FA5}">
                      <a16:colId xmlns:a16="http://schemas.microsoft.com/office/drawing/2014/main" val="3616102453"/>
                    </a:ext>
                  </a:extLst>
                </a:gridCol>
                <a:gridCol w="493776">
                  <a:extLst>
                    <a:ext uri="{9D8B030D-6E8A-4147-A177-3AD203B41FA5}">
                      <a16:colId xmlns:a16="http://schemas.microsoft.com/office/drawing/2014/main" val="2589437060"/>
                    </a:ext>
                  </a:extLst>
                </a:gridCol>
                <a:gridCol w="493776">
                  <a:extLst>
                    <a:ext uri="{9D8B030D-6E8A-4147-A177-3AD203B41FA5}">
                      <a16:colId xmlns:a16="http://schemas.microsoft.com/office/drawing/2014/main" val="1285771758"/>
                    </a:ext>
                  </a:extLst>
                </a:gridCol>
                <a:gridCol w="493776">
                  <a:extLst>
                    <a:ext uri="{9D8B030D-6E8A-4147-A177-3AD203B41FA5}">
                      <a16:colId xmlns:a16="http://schemas.microsoft.com/office/drawing/2014/main" val="1399391005"/>
                    </a:ext>
                  </a:extLst>
                </a:gridCol>
                <a:gridCol w="493776">
                  <a:extLst>
                    <a:ext uri="{9D8B030D-6E8A-4147-A177-3AD203B41FA5}">
                      <a16:colId xmlns:a16="http://schemas.microsoft.com/office/drawing/2014/main" val="2477213850"/>
                    </a:ext>
                  </a:extLst>
                </a:gridCol>
                <a:gridCol w="493776">
                  <a:extLst>
                    <a:ext uri="{9D8B030D-6E8A-4147-A177-3AD203B41FA5}">
                      <a16:colId xmlns:a16="http://schemas.microsoft.com/office/drawing/2014/main" val="13855647"/>
                    </a:ext>
                  </a:extLst>
                </a:gridCol>
                <a:gridCol w="493776">
                  <a:extLst>
                    <a:ext uri="{9D8B030D-6E8A-4147-A177-3AD203B41FA5}">
                      <a16:colId xmlns:a16="http://schemas.microsoft.com/office/drawing/2014/main" val="3790177176"/>
                    </a:ext>
                  </a:extLst>
                </a:gridCol>
                <a:gridCol w="493776">
                  <a:extLst>
                    <a:ext uri="{9D8B030D-6E8A-4147-A177-3AD203B41FA5}">
                      <a16:colId xmlns:a16="http://schemas.microsoft.com/office/drawing/2014/main" val="1750279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215575287"/>
                  </a:ext>
                </a:extLst>
              </a:tr>
              <a:tr h="370840">
                <a:tc>
                  <a:txBody>
                    <a:bodyPr/>
                    <a:lstStyle/>
                    <a:p>
                      <a:r>
                        <a:rPr lang="en-US" sz="1000" b="1"/>
                        <a:t>firstinshi - 2025-02-26 16:01:28</a:t>
                      </a:r>
                      <a:r>
                        <a:rPr lang="en-US" sz="1000"/>
                        <a:t>
 We’re getting a head start on March Madness with MATCH Madness! Let’s see if our UH interns can match the insurance roles to the descriptions we’ve provided. #InsuranceCareersMonth #ICM2025 @shidlercollege</a:t>
                      </a:r>
                    </a:p>
                  </a:txBody>
                  <a:tcPr/>
                </a:tc>
                <a:tc>
                  <a:txBody>
                    <a:bodyPr/>
                    <a:lstStyle/>
                    <a:p>
                      <a:r>
                        <a:rPr lang="en-US" sz="1000"/>
                        <a:t>https://quintly-eu-image-storage.s3.amazonaws.com/42a5b893a9726451877e4ab7634db126/2b3ece5060770a930acefd7200d82174.jpg</a:t>
                      </a:r>
                    </a:p>
                  </a:txBody>
                  <a:tcPr/>
                </a:tc>
                <a:tc>
                  <a:txBody>
                    <a:bodyPr/>
                    <a:lstStyle/>
                    <a:p>
                      <a:r>
                        <a:rPr lang="en-US" sz="1000"/>
                        <a:t>665</a:t>
                      </a:r>
                    </a:p>
                  </a:txBody>
                  <a:tcPr/>
                </a:tc>
                <a:tc>
                  <a:txBody>
                    <a:bodyPr/>
                    <a:lstStyle/>
                    <a:p>
                      <a:r>
                        <a:rPr lang="en-US" sz="1000"/>
                        <a:t>42</a:t>
                      </a:r>
                    </a:p>
                  </a:txBody>
                  <a:tcPr/>
                </a:tc>
                <a:tc>
                  <a:txBody>
                    <a:bodyPr/>
                    <a:lstStyle/>
                    <a:p>
                      <a:r>
                        <a:rPr lang="en-US" sz="1000"/>
                        <a:t>5</a:t>
                      </a:r>
                    </a:p>
                  </a:txBody>
                  <a:tcPr/>
                </a:tc>
                <a:tc>
                  <a:txBody>
                    <a:bodyPr/>
                    <a:lstStyle/>
                    <a:p>
                      <a:r>
                        <a:rPr lang="en-US" sz="1000"/>
                        <a:t>1</a:t>
                      </a:r>
                    </a:p>
                  </a:txBody>
                  <a:tcPr/>
                </a:tc>
                <a:tc>
                  <a:txBody>
                    <a:bodyPr/>
                    <a:lstStyle/>
                    <a:p>
                      <a:r>
                        <a:rPr lang="en-US" sz="1000"/>
                        <a:t>77</a:t>
                      </a:r>
                    </a:p>
                  </a:txBody>
                  <a:tcPr/>
                </a:tc>
                <a:tc>
                  <a:txBody>
                    <a:bodyPr/>
                    <a:lstStyle/>
                    <a:p>
                      <a:r>
                        <a:rPr lang="en-US" sz="1000"/>
                        <a:t>0</a:t>
                      </a:r>
                    </a:p>
                  </a:txBody>
                  <a:tcPr/>
                </a:tc>
                <a:tc>
                  <a:txBody>
                    <a:bodyPr/>
                    <a:lstStyle/>
                    <a:p>
                      <a:r>
                        <a:rPr lang="en-US" sz="1000"/>
                        <a:t>576</a:t>
                      </a:r>
                    </a:p>
                  </a:txBody>
                  <a:tcPr/>
                </a:tc>
                <a:tc>
                  <a:txBody>
                    <a:bodyPr/>
                    <a:lstStyle/>
                    <a:p>
                      <a:r>
                        <a:rPr lang="en-US" sz="1000"/>
                        <a:t>11.58 %</a:t>
                      </a:r>
                    </a:p>
                  </a:txBody>
                  <a:tcPr/>
                </a:tc>
                <a:tc>
                  <a:txBody>
                    <a:bodyPr/>
                    <a:lstStyle/>
                    <a:p>
                      <a:r>
                        <a:rPr lang="en-US" sz="1000"/>
                        <a:t>n/a</a:t>
                      </a:r>
                    </a:p>
                  </a:txBody>
                  <a:tcPr/>
                </a:tc>
                <a:extLst>
                  <a:ext uri="{0D108BD9-81ED-4DB2-BD59-A6C34878D82A}">
                    <a16:rowId xmlns:a16="http://schemas.microsoft.com/office/drawing/2014/main" val="1734946418"/>
                  </a:ext>
                </a:extLst>
              </a:tr>
              <a:tr h="370840">
                <a:tc>
                  <a:txBody>
                    <a:bodyPr/>
                    <a:lstStyle/>
                    <a:p>
                      <a:r>
                        <a:rPr lang="en-US" sz="1000" b="1"/>
                        <a:t>firstinshi - 2025-02-18 15:58:06</a:t>
                      </a:r>
                      <a:r>
                        <a:rPr lang="en-US" sz="1000"/>
                        <a:t>
 Not only are they insurance experts, they’re also athletic champs! Check out what happens when a few leaders from our officer team challenge each other to a friendly game of office ball. #InsuranceCareersMonth #ICM2025</a:t>
                      </a:r>
                    </a:p>
                  </a:txBody>
                  <a:tcPr/>
                </a:tc>
                <a:tc>
                  <a:txBody>
                    <a:bodyPr/>
                    <a:lstStyle/>
                    <a:p>
                      <a:r>
                        <a:rPr lang="en-US" sz="1000"/>
                        <a:t>https://quintly-eu-image-storage.s3.amazonaws.com/42a5b893a9726451877e4ab7634db126/79058e4e254641a966795d8e39952497.jpg</a:t>
                      </a:r>
                    </a:p>
                  </a:txBody>
                  <a:tcPr/>
                </a:tc>
                <a:tc>
                  <a:txBody>
                    <a:bodyPr/>
                    <a:lstStyle/>
                    <a:p>
                      <a:r>
                        <a:rPr lang="en-US" sz="1000"/>
                        <a:t>859</a:t>
                      </a:r>
                    </a:p>
                  </a:txBody>
                  <a:tcPr/>
                </a:tc>
                <a:tc>
                  <a:txBody>
                    <a:bodyPr/>
                    <a:lstStyle/>
                    <a:p>
                      <a:r>
                        <a:rPr lang="en-US" sz="1000"/>
                        <a:t>40</a:t>
                      </a:r>
                    </a:p>
                  </a:txBody>
                  <a:tcPr/>
                </a:tc>
                <a:tc>
                  <a:txBody>
                    <a:bodyPr/>
                    <a:lstStyle/>
                    <a:p>
                      <a:r>
                        <a:rPr lang="en-US" sz="1000"/>
                        <a:t>1</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736</a:t>
                      </a:r>
                    </a:p>
                  </a:txBody>
                  <a:tcPr/>
                </a:tc>
                <a:tc>
                  <a:txBody>
                    <a:bodyPr/>
                    <a:lstStyle/>
                    <a:p>
                      <a:r>
                        <a:rPr lang="en-US" sz="1000"/>
                        <a:t>5.36 %</a:t>
                      </a:r>
                    </a:p>
                  </a:txBody>
                  <a:tcPr/>
                </a:tc>
                <a:tc>
                  <a:txBody>
                    <a:bodyPr/>
                    <a:lstStyle/>
                    <a:p>
                      <a:r>
                        <a:rPr lang="en-US" sz="1000"/>
                        <a:t>n/a</a:t>
                      </a:r>
                    </a:p>
                  </a:txBody>
                  <a:tcPr/>
                </a:tc>
                <a:extLst>
                  <a:ext uri="{0D108BD9-81ED-4DB2-BD59-A6C34878D82A}">
                    <a16:rowId xmlns:a16="http://schemas.microsoft.com/office/drawing/2014/main" val="1938916746"/>
                  </a:ext>
                </a:extLst>
              </a:tr>
              <a:tr h="370840">
                <a:tc>
                  <a:txBody>
                    <a:bodyPr/>
                    <a:lstStyle/>
                    <a:p>
                      <a:r>
                        <a:rPr lang="en-US" sz="1000" b="1"/>
                        <a:t>firstinshi - 2025-02-07 16:13:25</a:t>
                      </a:r>
                      <a:r>
                        <a:rPr lang="en-US" sz="1000"/>
                        <a:t>
 Rockin’ our Red (and hearts) for #NationalWearRedDay! ❤️🤘@american_heart @hearthawaii #InsuranceCareersMonth #ICM2025 #HawaiiWearsRed #HawaiiHasHeart</a:t>
                      </a:r>
                    </a:p>
                  </a:txBody>
                  <a:tcPr/>
                </a:tc>
                <a:tc>
                  <a:txBody>
                    <a:bodyPr/>
                    <a:lstStyle/>
                    <a:p>
                      <a:r>
                        <a:rPr lang="en-US" sz="1000"/>
                        <a:t>https://quintly-eu-image-storage.s3.amazonaws.com/42a5b893a9726451877e4ab7634db126/49f4b48f77f3a4f1ce849f828ccaf8c5.jpg</a:t>
                      </a:r>
                    </a:p>
                  </a:txBody>
                  <a:tcPr/>
                </a:tc>
                <a:tc>
                  <a:txBody>
                    <a:bodyPr/>
                    <a:lstStyle/>
                    <a:p>
                      <a:r>
                        <a:rPr lang="en-US" sz="1000"/>
                        <a:t>2468</a:t>
                      </a:r>
                    </a:p>
                  </a:txBody>
                  <a:tcPr/>
                </a:tc>
                <a:tc>
                  <a:txBody>
                    <a:bodyPr/>
                    <a:lstStyle/>
                    <a:p>
                      <a:r>
                        <a:rPr lang="en-US" sz="1000"/>
                        <a:t>53</a:t>
                      </a:r>
                    </a:p>
                  </a:txBody>
                  <a:tcPr/>
                </a:tc>
                <a:tc>
                  <a:txBody>
                    <a:bodyPr/>
                    <a:lstStyle/>
                    <a:p>
                      <a:r>
                        <a:rPr lang="en-US" sz="1000"/>
                        <a:t>7</a:t>
                      </a:r>
                    </a:p>
                  </a:txBody>
                  <a:tcPr/>
                </a:tc>
                <a:tc>
                  <a:txBody>
                    <a:bodyPr/>
                    <a:lstStyle/>
                    <a:p>
                      <a:r>
                        <a:rPr lang="en-US" sz="1000"/>
                        <a:t>1</a:t>
                      </a:r>
                    </a:p>
                  </a:txBody>
                  <a:tcPr/>
                </a:tc>
                <a:tc>
                  <a:txBody>
                    <a:bodyPr/>
                    <a:lstStyle/>
                    <a:p>
                      <a:r>
                        <a:rPr lang="en-US" sz="1000"/>
                        <a:t>81</a:t>
                      </a:r>
                    </a:p>
                  </a:txBody>
                  <a:tcPr/>
                </a:tc>
                <a:tc>
                  <a:txBody>
                    <a:bodyPr/>
                    <a:lstStyle/>
                    <a:p>
                      <a:r>
                        <a:rPr lang="en-US" sz="1000"/>
                        <a:t>0</a:t>
                      </a:r>
                    </a:p>
                  </a:txBody>
                  <a:tcPr/>
                </a:tc>
                <a:tc>
                  <a:txBody>
                    <a:bodyPr/>
                    <a:lstStyle/>
                    <a:p>
                      <a:r>
                        <a:rPr lang="en-US" sz="1000"/>
                        <a:t>2298</a:t>
                      </a:r>
                    </a:p>
                  </a:txBody>
                  <a:tcPr/>
                </a:tc>
                <a:tc>
                  <a:txBody>
                    <a:bodyPr/>
                    <a:lstStyle/>
                    <a:p>
                      <a:r>
                        <a:rPr lang="en-US" sz="1000"/>
                        <a:t>3.28 %</a:t>
                      </a:r>
                    </a:p>
                  </a:txBody>
                  <a:tcPr/>
                </a:tc>
                <a:tc>
                  <a:txBody>
                    <a:bodyPr/>
                    <a:lstStyle/>
                    <a:p>
                      <a:r>
                        <a:rPr lang="en-US" sz="1000"/>
                        <a:t>n/a</a:t>
                      </a:r>
                    </a:p>
                  </a:txBody>
                  <a:tcPr/>
                </a:tc>
                <a:extLst>
                  <a:ext uri="{0D108BD9-81ED-4DB2-BD59-A6C34878D82A}">
                    <a16:rowId xmlns:a16="http://schemas.microsoft.com/office/drawing/2014/main" val="2302684375"/>
                  </a:ext>
                </a:extLst>
              </a:tr>
            </a:tbl>
          </a:graphicData>
        </a:graphic>
      </p:graphicFrame>
      <p:sp>
        <p:nvSpPr>
          <p:cNvPr id="4" name="Text Placeholder 3">
            <a:extLst>
              <a:ext uri="{FF2B5EF4-FFF2-40B4-BE49-F238E27FC236}">
                <a16:creationId xmlns:a16="http://schemas.microsoft.com/office/drawing/2014/main" id="{E574C7F7-C2F7-42A7-9852-06018370883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909677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C8C35-3EB7-4E6A-BBDF-4A98D1A555B6}"/>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D08432E7-874C-48AE-8EF5-294281877A17}"/>
              </a:ext>
            </a:extLst>
          </p:cNvPr>
          <p:cNvGraphicFramePr>
            <a:graphicFrameLocks noGrp="1"/>
          </p:cNvGraphicFramePr>
          <p:nvPr>
            <p:ph type="tbl" sz="quarter" idx="13"/>
            <p:extLst>
              <p:ext uri="{D42A27DB-BD31-4B8C-83A1-F6EECF244321}">
                <p14:modId xmlns:p14="http://schemas.microsoft.com/office/powerpoint/2010/main" val="4088127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20080466"/>
                    </a:ext>
                  </a:extLst>
                </a:gridCol>
                <a:gridCol w="1069848">
                  <a:extLst>
                    <a:ext uri="{9D8B030D-6E8A-4147-A177-3AD203B41FA5}">
                      <a16:colId xmlns:a16="http://schemas.microsoft.com/office/drawing/2014/main" val="628950502"/>
                    </a:ext>
                  </a:extLst>
                </a:gridCol>
                <a:gridCol w="493776">
                  <a:extLst>
                    <a:ext uri="{9D8B030D-6E8A-4147-A177-3AD203B41FA5}">
                      <a16:colId xmlns:a16="http://schemas.microsoft.com/office/drawing/2014/main" val="3402255934"/>
                    </a:ext>
                  </a:extLst>
                </a:gridCol>
                <a:gridCol w="1069848">
                  <a:extLst>
                    <a:ext uri="{9D8B030D-6E8A-4147-A177-3AD203B41FA5}">
                      <a16:colId xmlns:a16="http://schemas.microsoft.com/office/drawing/2014/main" val="654281968"/>
                    </a:ext>
                  </a:extLst>
                </a:gridCol>
                <a:gridCol w="1069848">
                  <a:extLst>
                    <a:ext uri="{9D8B030D-6E8A-4147-A177-3AD203B41FA5}">
                      <a16:colId xmlns:a16="http://schemas.microsoft.com/office/drawing/2014/main" val="2062132484"/>
                    </a:ext>
                  </a:extLst>
                </a:gridCol>
                <a:gridCol w="1069848">
                  <a:extLst>
                    <a:ext uri="{9D8B030D-6E8A-4147-A177-3AD203B41FA5}">
                      <a16:colId xmlns:a16="http://schemas.microsoft.com/office/drawing/2014/main" val="625087073"/>
                    </a:ext>
                  </a:extLst>
                </a:gridCol>
                <a:gridCol w="1069848">
                  <a:extLst>
                    <a:ext uri="{9D8B030D-6E8A-4147-A177-3AD203B41FA5}">
                      <a16:colId xmlns:a16="http://schemas.microsoft.com/office/drawing/2014/main" val="2488526702"/>
                    </a:ext>
                  </a:extLst>
                </a:gridCol>
                <a:gridCol w="1069848">
                  <a:extLst>
                    <a:ext uri="{9D8B030D-6E8A-4147-A177-3AD203B41FA5}">
                      <a16:colId xmlns:a16="http://schemas.microsoft.com/office/drawing/2014/main" val="405424914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229063034"/>
                  </a:ext>
                </a:extLst>
              </a:tr>
              <a:tr h="370840">
                <a:tc>
                  <a:txBody>
                    <a:bodyPr/>
                    <a:lstStyle/>
                    <a:p>
                      <a:r>
                        <a:rPr lang="en-US" sz="1000"/>
                        <a:t>15</a:t>
                      </a:r>
                    </a:p>
                  </a:txBody>
                  <a:tcPr/>
                </a:tc>
                <a:tc>
                  <a:txBody>
                    <a:bodyPr/>
                    <a:lstStyle/>
                    <a:p>
                      <a:r>
                        <a:rPr lang="en-US" sz="1000"/>
                        <a:t>0.5675 %</a:t>
                      </a:r>
                    </a:p>
                  </a:txBody>
                  <a:tcPr/>
                </a:tc>
                <a:tc>
                  <a:txBody>
                    <a:bodyPr/>
                    <a:lstStyle/>
                    <a:p>
                      <a:r>
                        <a:rPr lang="en-US" sz="1000"/>
                        <a:t>0.07</a:t>
                      </a:r>
                    </a:p>
                  </a:txBody>
                  <a:tcPr/>
                </a:tc>
                <a:tc>
                  <a:txBody>
                    <a:bodyPr/>
                    <a:lstStyle/>
                    <a:p>
                      <a:r>
                        <a:rPr lang="en-US" sz="1000"/>
                        <a:t>98.33</a:t>
                      </a:r>
                    </a:p>
                  </a:txBody>
                  <a:tcPr/>
                </a:tc>
                <a:tc>
                  <a:txBody>
                    <a:bodyPr/>
                    <a:lstStyle/>
                    <a:p>
                      <a:r>
                        <a:rPr lang="en-US" sz="1000"/>
                        <a:t>97.20</a:t>
                      </a:r>
                    </a:p>
                  </a:txBody>
                  <a:tcPr/>
                </a:tc>
                <a:tc>
                  <a:txBody>
                    <a:bodyPr/>
                    <a:lstStyle/>
                    <a:p>
                      <a:r>
                        <a:rPr lang="en-US" sz="1000"/>
                        <a:t>54.33</a:t>
                      </a:r>
                    </a:p>
                  </a:txBody>
                  <a:tcPr/>
                </a:tc>
                <a:tc>
                  <a:txBody>
                    <a:bodyPr/>
                    <a:lstStyle/>
                    <a:p>
                      <a:r>
                        <a:rPr lang="en-US" sz="1000"/>
                        <a:t>1475</a:t>
                      </a:r>
                    </a:p>
                  </a:txBody>
                  <a:tcPr/>
                </a:tc>
                <a:tc>
                  <a:txBody>
                    <a:bodyPr/>
                    <a:lstStyle/>
                    <a:p>
                      <a:r>
                        <a:rPr lang="en-US" sz="1000"/>
                        <a:t>815</a:t>
                      </a:r>
                    </a:p>
                  </a:txBody>
                  <a:tcPr/>
                </a:tc>
                <a:extLst>
                  <a:ext uri="{0D108BD9-81ED-4DB2-BD59-A6C34878D82A}">
                    <a16:rowId xmlns:a16="http://schemas.microsoft.com/office/drawing/2014/main" val="2640219289"/>
                  </a:ext>
                </a:extLst>
              </a:tr>
            </a:tbl>
          </a:graphicData>
        </a:graphic>
      </p:graphicFrame>
      <p:sp>
        <p:nvSpPr>
          <p:cNvPr id="4" name="Text Placeholder 3">
            <a:extLst>
              <a:ext uri="{FF2B5EF4-FFF2-40B4-BE49-F238E27FC236}">
                <a16:creationId xmlns:a16="http://schemas.microsoft.com/office/drawing/2014/main" id="{819FCBE3-C4D6-41AD-A3A6-B5A0900E7298}"/>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140375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605E-CCDF-4D21-B8EB-0EAA78D80BB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07260568-8053-4B39-955F-3305F1D6BEF2}"/>
              </a:ext>
            </a:extLst>
          </p:cNvPr>
          <p:cNvGraphicFramePr>
            <a:graphicFrameLocks noGrp="1"/>
          </p:cNvGraphicFramePr>
          <p:nvPr>
            <p:ph type="tbl" sz="quarter" idx="13"/>
            <p:extLst>
              <p:ext uri="{D42A27DB-BD31-4B8C-83A1-F6EECF244321}">
                <p14:modId xmlns:p14="http://schemas.microsoft.com/office/powerpoint/2010/main" val="2674902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08148871"/>
                    </a:ext>
                  </a:extLst>
                </a:gridCol>
                <a:gridCol w="905256">
                  <a:extLst>
                    <a:ext uri="{9D8B030D-6E8A-4147-A177-3AD203B41FA5}">
                      <a16:colId xmlns:a16="http://schemas.microsoft.com/office/drawing/2014/main" val="3744544025"/>
                    </a:ext>
                  </a:extLst>
                </a:gridCol>
                <a:gridCol w="411480">
                  <a:extLst>
                    <a:ext uri="{9D8B030D-6E8A-4147-A177-3AD203B41FA5}">
                      <a16:colId xmlns:a16="http://schemas.microsoft.com/office/drawing/2014/main" val="3300879260"/>
                    </a:ext>
                  </a:extLst>
                </a:gridCol>
                <a:gridCol w="905256">
                  <a:extLst>
                    <a:ext uri="{9D8B030D-6E8A-4147-A177-3AD203B41FA5}">
                      <a16:colId xmlns:a16="http://schemas.microsoft.com/office/drawing/2014/main" val="4006076714"/>
                    </a:ext>
                  </a:extLst>
                </a:gridCol>
                <a:gridCol w="905256">
                  <a:extLst>
                    <a:ext uri="{9D8B030D-6E8A-4147-A177-3AD203B41FA5}">
                      <a16:colId xmlns:a16="http://schemas.microsoft.com/office/drawing/2014/main" val="3163824743"/>
                    </a:ext>
                  </a:extLst>
                </a:gridCol>
                <a:gridCol w="905256">
                  <a:extLst>
                    <a:ext uri="{9D8B030D-6E8A-4147-A177-3AD203B41FA5}">
                      <a16:colId xmlns:a16="http://schemas.microsoft.com/office/drawing/2014/main" val="2382651319"/>
                    </a:ext>
                  </a:extLst>
                </a:gridCol>
                <a:gridCol w="905256">
                  <a:extLst>
                    <a:ext uri="{9D8B030D-6E8A-4147-A177-3AD203B41FA5}">
                      <a16:colId xmlns:a16="http://schemas.microsoft.com/office/drawing/2014/main" val="760199377"/>
                    </a:ext>
                  </a:extLst>
                </a:gridCol>
                <a:gridCol w="905256">
                  <a:extLst>
                    <a:ext uri="{9D8B030D-6E8A-4147-A177-3AD203B41FA5}">
                      <a16:colId xmlns:a16="http://schemas.microsoft.com/office/drawing/2014/main" val="2543941847"/>
                    </a:ext>
                  </a:extLst>
                </a:gridCol>
                <a:gridCol w="905256">
                  <a:extLst>
                    <a:ext uri="{9D8B030D-6E8A-4147-A177-3AD203B41FA5}">
                      <a16:colId xmlns:a16="http://schemas.microsoft.com/office/drawing/2014/main" val="388780840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318327855"/>
                  </a:ext>
                </a:extLst>
              </a:tr>
              <a:tr h="370840">
                <a:tc>
                  <a:txBody>
                    <a:bodyPr/>
                    <a:lstStyle/>
                    <a:p>
                      <a:r>
                        <a:rPr lang="en-US" sz="1000"/>
                        <a:t>9</a:t>
                      </a:r>
                    </a:p>
                  </a:txBody>
                  <a:tcPr/>
                </a:tc>
                <a:tc>
                  <a:txBody>
                    <a:bodyPr/>
                    <a:lstStyle/>
                    <a:p>
                      <a:r>
                        <a:rPr lang="en-US" sz="1000"/>
                        <a:t>0.5814 %</a:t>
                      </a:r>
                    </a:p>
                  </a:txBody>
                  <a:tcPr/>
                </a:tc>
                <a:tc>
                  <a:txBody>
                    <a:bodyPr/>
                    <a:lstStyle/>
                    <a:p>
                      <a:r>
                        <a:rPr lang="en-US" sz="1000"/>
                        <a:t>0.11</a:t>
                      </a:r>
                    </a:p>
                  </a:txBody>
                  <a:tcPr/>
                </a:tc>
                <a:tc>
                  <a:txBody>
                    <a:bodyPr/>
                    <a:lstStyle/>
                    <a:p>
                      <a:r>
                        <a:rPr lang="en-US" sz="1000"/>
                        <a:t>94.67</a:t>
                      </a:r>
                    </a:p>
                  </a:txBody>
                  <a:tcPr/>
                </a:tc>
                <a:tc>
                  <a:txBody>
                    <a:bodyPr/>
                    <a:lstStyle/>
                    <a:p>
                      <a:r>
                        <a:rPr lang="en-US" sz="1000"/>
                        <a:t>93.67</a:t>
                      </a:r>
                    </a:p>
                  </a:txBody>
                  <a:tcPr/>
                </a:tc>
                <a:tc>
                  <a:txBody>
                    <a:bodyPr/>
                    <a:lstStyle/>
                    <a:p>
                      <a:r>
                        <a:rPr lang="en-US" sz="1000"/>
                        <a:t>53.00</a:t>
                      </a:r>
                    </a:p>
                  </a:txBody>
                  <a:tcPr/>
                </a:tc>
                <a:tc>
                  <a:txBody>
                    <a:bodyPr/>
                    <a:lstStyle/>
                    <a:p>
                      <a:r>
                        <a:rPr lang="en-US" sz="1000"/>
                        <a:t>52.89</a:t>
                      </a:r>
                    </a:p>
                  </a:txBody>
                  <a:tcPr/>
                </a:tc>
                <a:tc>
                  <a:txBody>
                    <a:bodyPr/>
                    <a:lstStyle/>
                    <a:p>
                      <a:r>
                        <a:rPr lang="en-US" sz="1000"/>
                        <a:t>852</a:t>
                      </a:r>
                    </a:p>
                  </a:txBody>
                  <a:tcPr/>
                </a:tc>
                <a:tc>
                  <a:txBody>
                    <a:bodyPr/>
                    <a:lstStyle/>
                    <a:p>
                      <a:r>
                        <a:rPr lang="en-US" sz="1000"/>
                        <a:t>477</a:t>
                      </a:r>
                    </a:p>
                  </a:txBody>
                  <a:tcPr/>
                </a:tc>
                <a:extLst>
                  <a:ext uri="{0D108BD9-81ED-4DB2-BD59-A6C34878D82A}">
                    <a16:rowId xmlns:a16="http://schemas.microsoft.com/office/drawing/2014/main" val="920360623"/>
                  </a:ext>
                </a:extLst>
              </a:tr>
            </a:tbl>
          </a:graphicData>
        </a:graphic>
      </p:graphicFrame>
      <p:sp>
        <p:nvSpPr>
          <p:cNvPr id="4" name="Text Placeholder 3">
            <a:extLst>
              <a:ext uri="{FF2B5EF4-FFF2-40B4-BE49-F238E27FC236}">
                <a16:creationId xmlns:a16="http://schemas.microsoft.com/office/drawing/2014/main" id="{D49D1DDD-EF93-4AD8-8693-D791FF88679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581115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F3D05-106E-47D4-B9DE-D10C7F4F1559}"/>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80E36ACB-8E9F-4789-8A6E-3995CBA0A92C}"/>
              </a:ext>
            </a:extLst>
          </p:cNvPr>
          <p:cNvGraphicFramePr>
            <a:graphicFrameLocks noGrp="1"/>
          </p:cNvGraphicFramePr>
          <p:nvPr>
            <p:ph type="tbl" sz="quarter" idx="13"/>
            <p:extLst>
              <p:ext uri="{D42A27DB-BD31-4B8C-83A1-F6EECF244321}">
                <p14:modId xmlns:p14="http://schemas.microsoft.com/office/powerpoint/2010/main" val="87914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834642"/>
                    </a:ext>
                  </a:extLst>
                </a:gridCol>
                <a:gridCol w="1316736">
                  <a:extLst>
                    <a:ext uri="{9D8B030D-6E8A-4147-A177-3AD203B41FA5}">
                      <a16:colId xmlns:a16="http://schemas.microsoft.com/office/drawing/2014/main" val="1104293117"/>
                    </a:ext>
                  </a:extLst>
                </a:gridCol>
                <a:gridCol w="658368">
                  <a:extLst>
                    <a:ext uri="{9D8B030D-6E8A-4147-A177-3AD203B41FA5}">
                      <a16:colId xmlns:a16="http://schemas.microsoft.com/office/drawing/2014/main" val="4262923412"/>
                    </a:ext>
                  </a:extLst>
                </a:gridCol>
                <a:gridCol w="658368">
                  <a:extLst>
                    <a:ext uri="{9D8B030D-6E8A-4147-A177-3AD203B41FA5}">
                      <a16:colId xmlns:a16="http://schemas.microsoft.com/office/drawing/2014/main" val="3229082644"/>
                    </a:ext>
                  </a:extLst>
                </a:gridCol>
                <a:gridCol w="658368">
                  <a:extLst>
                    <a:ext uri="{9D8B030D-6E8A-4147-A177-3AD203B41FA5}">
                      <a16:colId xmlns:a16="http://schemas.microsoft.com/office/drawing/2014/main" val="430555141"/>
                    </a:ext>
                  </a:extLst>
                </a:gridCol>
                <a:gridCol w="658368">
                  <a:extLst>
                    <a:ext uri="{9D8B030D-6E8A-4147-A177-3AD203B41FA5}">
                      <a16:colId xmlns:a16="http://schemas.microsoft.com/office/drawing/2014/main" val="2179191354"/>
                    </a:ext>
                  </a:extLst>
                </a:gridCol>
                <a:gridCol w="658368">
                  <a:extLst>
                    <a:ext uri="{9D8B030D-6E8A-4147-A177-3AD203B41FA5}">
                      <a16:colId xmlns:a16="http://schemas.microsoft.com/office/drawing/2014/main" val="413634789"/>
                    </a:ext>
                  </a:extLst>
                </a:gridCol>
                <a:gridCol w="658368">
                  <a:extLst>
                    <a:ext uri="{9D8B030D-6E8A-4147-A177-3AD203B41FA5}">
                      <a16:colId xmlns:a16="http://schemas.microsoft.com/office/drawing/2014/main" val="3934103409"/>
                    </a:ext>
                  </a:extLst>
                </a:gridCol>
                <a:gridCol w="658368">
                  <a:extLst>
                    <a:ext uri="{9D8B030D-6E8A-4147-A177-3AD203B41FA5}">
                      <a16:colId xmlns:a16="http://schemas.microsoft.com/office/drawing/2014/main" val="3447753953"/>
                    </a:ext>
                  </a:extLst>
                </a:gridCol>
                <a:gridCol w="658368">
                  <a:extLst>
                    <a:ext uri="{9D8B030D-6E8A-4147-A177-3AD203B41FA5}">
                      <a16:colId xmlns:a16="http://schemas.microsoft.com/office/drawing/2014/main" val="53341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4114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- 2025-02-28 16:50:59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https://quintly-eu-image-storage.s3.amazonaws.com/42a5b893a9726451877e4ab7634db126/d053e4bceee1dc2e7aa1166ae64d6d8e.jpg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03/01/2025 16:37:39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4380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- 2025-02-26 16:05:24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https://quintly-eu-image-storage.s3.amazonaws.com/42a5b893a9726451877e4ab7634db126/2f730e7ec75d37474a104960cec78b67.jpg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02/27/2025 15:37:46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93261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- 2025-02-25 16:02:10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https://quintly-eu-image-storage.s3.amazonaws.com/42a5b893a9726451877e4ab7634db126/b488dfa021640b480f2cbcf396c6e8be.jpg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02/26/2025 15:37:39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89710044"/>
                  </a:ext>
                </a:extLst>
              </a:tr>
            </a:tbl>
          </a:graphicData>
        </a:graphic>
      </p:graphicFrame>
      <p:sp>
        <p:nvSpPr>
          <p:cNvPr id="4" name="Text Placeholder 3">
            <a:extLst>
              <a:ext uri="{FF2B5EF4-FFF2-40B4-BE49-F238E27FC236}">
                <a16:creationId xmlns:a16="http://schemas.microsoft.com/office/drawing/2014/main" id="{9832F581-73C6-4569-9450-893F1902C7D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76328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5472-CFEF-4160-A541-AE66FF33D7E4}"/>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88BF0110-1365-4265-A200-87D8226F1682}"/>
              </a:ext>
            </a:extLst>
          </p:cNvPr>
          <p:cNvGraphicFramePr>
            <a:graphicFrameLocks noGrp="1"/>
          </p:cNvGraphicFramePr>
          <p:nvPr>
            <p:ph type="tbl" sz="quarter" idx="13"/>
            <p:extLst>
              <p:ext uri="{D42A27DB-BD31-4B8C-83A1-F6EECF244321}">
                <p14:modId xmlns:p14="http://schemas.microsoft.com/office/powerpoint/2010/main" val="2043057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7356399"/>
                    </a:ext>
                  </a:extLst>
                </a:gridCol>
                <a:gridCol w="1316736">
                  <a:extLst>
                    <a:ext uri="{9D8B030D-6E8A-4147-A177-3AD203B41FA5}">
                      <a16:colId xmlns:a16="http://schemas.microsoft.com/office/drawing/2014/main" val="396397380"/>
                    </a:ext>
                  </a:extLst>
                </a:gridCol>
                <a:gridCol w="658368">
                  <a:extLst>
                    <a:ext uri="{9D8B030D-6E8A-4147-A177-3AD203B41FA5}">
                      <a16:colId xmlns:a16="http://schemas.microsoft.com/office/drawing/2014/main" val="669487684"/>
                    </a:ext>
                  </a:extLst>
                </a:gridCol>
                <a:gridCol w="658368">
                  <a:extLst>
                    <a:ext uri="{9D8B030D-6E8A-4147-A177-3AD203B41FA5}">
                      <a16:colId xmlns:a16="http://schemas.microsoft.com/office/drawing/2014/main" val="1812378450"/>
                    </a:ext>
                  </a:extLst>
                </a:gridCol>
                <a:gridCol w="658368">
                  <a:extLst>
                    <a:ext uri="{9D8B030D-6E8A-4147-A177-3AD203B41FA5}">
                      <a16:colId xmlns:a16="http://schemas.microsoft.com/office/drawing/2014/main" val="3568801908"/>
                    </a:ext>
                  </a:extLst>
                </a:gridCol>
                <a:gridCol w="658368">
                  <a:extLst>
                    <a:ext uri="{9D8B030D-6E8A-4147-A177-3AD203B41FA5}">
                      <a16:colId xmlns:a16="http://schemas.microsoft.com/office/drawing/2014/main" val="2175112095"/>
                    </a:ext>
                  </a:extLst>
                </a:gridCol>
                <a:gridCol w="658368">
                  <a:extLst>
                    <a:ext uri="{9D8B030D-6E8A-4147-A177-3AD203B41FA5}">
                      <a16:colId xmlns:a16="http://schemas.microsoft.com/office/drawing/2014/main" val="1721632886"/>
                    </a:ext>
                  </a:extLst>
                </a:gridCol>
                <a:gridCol w="658368">
                  <a:extLst>
                    <a:ext uri="{9D8B030D-6E8A-4147-A177-3AD203B41FA5}">
                      <a16:colId xmlns:a16="http://schemas.microsoft.com/office/drawing/2014/main" val="2783069019"/>
                    </a:ext>
                  </a:extLst>
                </a:gridCol>
                <a:gridCol w="658368">
                  <a:extLst>
                    <a:ext uri="{9D8B030D-6E8A-4147-A177-3AD203B41FA5}">
                      <a16:colId xmlns:a16="http://schemas.microsoft.com/office/drawing/2014/main" val="3918025830"/>
                    </a:ext>
                  </a:extLst>
                </a:gridCol>
                <a:gridCol w="658368">
                  <a:extLst>
                    <a:ext uri="{9D8B030D-6E8A-4147-A177-3AD203B41FA5}">
                      <a16:colId xmlns:a16="http://schemas.microsoft.com/office/drawing/2014/main" val="246479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04236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- 2025-02-24 16:04:41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https://quintly-eu-image-storage.s3.amazonaws.com/42a5b893a9726451877e4ab7634db126/37c63801944d75a604250c58a8fd716b.jpg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02/25/2025 15:37:43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8798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- 2025-02-20 16:44:19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https://quintly-eu-image-storage.s3.amazonaws.com/42a5b893a9726451877e4ab7634db126/55ac8a3a589890c16592830ec7de8f39.jpg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02/21/2025 16:37:41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74630474"/>
                  </a:ext>
                </a:extLst>
              </a:tr>
            </a:tbl>
          </a:graphicData>
        </a:graphic>
      </p:graphicFrame>
      <p:sp>
        <p:nvSpPr>
          <p:cNvPr id="4" name="Text Placeholder 3">
            <a:extLst>
              <a:ext uri="{FF2B5EF4-FFF2-40B4-BE49-F238E27FC236}">
                <a16:creationId xmlns:a16="http://schemas.microsoft.com/office/drawing/2014/main" id="{9864BAE8-0BF2-472B-8FB3-C32A4399A20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9055413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2081</Words>
  <Application>Microsoft Office PowerPoint</Application>
  <PresentationFormat>On-screen Show (4:3)</PresentationFormat>
  <Paragraphs>539</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2025-03-04T14:07:43Z</dcterms:created>
  <dcterms:modified xsi:type="dcterms:W3CDTF">2025-03-04T14:08:19Z</dcterms:modified>
</cp:coreProperties>
</file>