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45658</c:v>
                </c:pt>
              </c:numCache>
            </c:numRef>
          </c:cat>
          <c:val>
            <c:numRef>
              <c:f>Sheet1!$B$2</c:f>
              <c:numCache>
                <c:formatCode>General</c:formatCode>
                <c:ptCount val="1"/>
                <c:pt idx="0">
                  <c:v>500</c:v>
                </c:pt>
              </c:numCache>
            </c:numRef>
          </c:val>
          <c:extLst>
            <c:ext xmlns:c16="http://schemas.microsoft.com/office/drawing/2014/chart" uri="{C3380CC4-5D6E-409C-BE32-E72D297353CC}">
              <c16:uniqueId val="{00000000-9C8B-4837-87D6-55FDDC6B449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45658</c:v>
                </c:pt>
              </c:numCache>
            </c:numRef>
          </c:cat>
          <c:val>
            <c:numRef>
              <c:f>Sheet1!$C$2</c:f>
              <c:numCache>
                <c:formatCode>General</c:formatCode>
                <c:ptCount val="1"/>
                <c:pt idx="0">
                  <c:v>591</c:v>
                </c:pt>
              </c:numCache>
            </c:numRef>
          </c:val>
          <c:extLst>
            <c:ext xmlns:c16="http://schemas.microsoft.com/office/drawing/2014/chart" uri="{C3380CC4-5D6E-409C-BE32-E72D297353CC}">
              <c16:uniqueId val="{00000001-9C8B-4837-87D6-55FDDC6B449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45658</c:v>
                </c:pt>
              </c:numCache>
            </c:numRef>
          </c:cat>
          <c:val>
            <c:numRef>
              <c:f>Sheet1!$D$2</c:f>
              <c:numCache>
                <c:formatCode>General</c:formatCode>
                <c:ptCount val="1"/>
                <c:pt idx="0">
                  <c:v>23878</c:v>
                </c:pt>
              </c:numCache>
            </c:numRef>
          </c:val>
          <c:extLst>
            <c:ext xmlns:c16="http://schemas.microsoft.com/office/drawing/2014/chart" uri="{C3380CC4-5D6E-409C-BE32-E72D297353CC}">
              <c16:uniqueId val="{00000002-9C8B-4837-87D6-55FDDC6B449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45658</c:v>
                </c:pt>
              </c:numCache>
            </c:numRef>
          </c:cat>
          <c:val>
            <c:numRef>
              <c:f>Sheet1!$E$2</c:f>
              <c:numCache>
                <c:formatCode>General</c:formatCode>
                <c:ptCount val="1"/>
                <c:pt idx="0">
                  <c:v>284</c:v>
                </c:pt>
              </c:numCache>
            </c:numRef>
          </c:val>
          <c:extLst>
            <c:ext xmlns:c16="http://schemas.microsoft.com/office/drawing/2014/chart" uri="{C3380CC4-5D6E-409C-BE32-E72D297353CC}">
              <c16:uniqueId val="{00000003-9C8B-4837-87D6-55FDDC6B449B}"/>
            </c:ext>
          </c:extLst>
        </c:ser>
        <c:dLbls>
          <c:showLegendKey val="0"/>
          <c:showVal val="0"/>
          <c:showCatName val="0"/>
          <c:showSerName val="0"/>
          <c:showPercent val="0"/>
          <c:showBubbleSize val="0"/>
        </c:dLbls>
        <c:gapWidth val="219"/>
        <c:overlap val="-27"/>
        <c:axId val="392815472"/>
        <c:axId val="392816784"/>
      </c:barChart>
      <c:dateAx>
        <c:axId val="39281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16784"/>
        <c:crosses val="autoZero"/>
        <c:auto val="1"/>
        <c:lblOffset val="100"/>
        <c:baseTimeUnit val="days"/>
      </c:dateAx>
      <c:valAx>
        <c:axId val="39281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1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0</c:v>
                </c:pt>
              </c:numCache>
            </c:numRef>
          </c:val>
          <c:extLst>
            <c:ext xmlns:c16="http://schemas.microsoft.com/office/drawing/2014/chart" uri="{C3380CC4-5D6E-409C-BE32-E72D297353CC}">
              <c16:uniqueId val="{00000000-48E0-467B-8645-0CA24BFD3304}"/>
            </c:ext>
          </c:extLst>
        </c:ser>
        <c:dLbls>
          <c:showLegendKey val="0"/>
          <c:showVal val="0"/>
          <c:showCatName val="0"/>
          <c:showSerName val="0"/>
          <c:showPercent val="0"/>
          <c:showBubbleSize val="0"/>
        </c:dLbls>
        <c:gapWidth val="219"/>
        <c:overlap val="-27"/>
        <c:axId val="400067680"/>
        <c:axId val="400063416"/>
      </c:barChart>
      <c:dateAx>
        <c:axId val="400067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63416"/>
        <c:crosses val="autoZero"/>
        <c:auto val="1"/>
        <c:lblOffset val="100"/>
        <c:baseTimeUnit val="months"/>
      </c:dateAx>
      <c:valAx>
        <c:axId val="40006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6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5DB-43B9-9D8A-DB3246FC0BC8}"/>
            </c:ext>
          </c:extLst>
        </c:ser>
        <c:dLbls>
          <c:showLegendKey val="0"/>
          <c:showVal val="0"/>
          <c:showCatName val="0"/>
          <c:showSerName val="0"/>
          <c:showPercent val="0"/>
          <c:showBubbleSize val="0"/>
        </c:dLbls>
        <c:gapWidth val="219"/>
        <c:overlap val="-27"/>
        <c:axId val="400062432"/>
        <c:axId val="400060792"/>
      </c:barChart>
      <c:dateAx>
        <c:axId val="40006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60792"/>
        <c:crosses val="autoZero"/>
        <c:auto val="1"/>
        <c:lblOffset val="100"/>
        <c:baseTimeUnit val="months"/>
      </c:dateAx>
      <c:valAx>
        <c:axId val="40006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6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31</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850-42F7-BED4-4BC3F285F6AC}"/>
            </c:ext>
          </c:extLst>
        </c:ser>
        <c:dLbls>
          <c:showLegendKey val="0"/>
          <c:showVal val="0"/>
          <c:showCatName val="0"/>
          <c:showSerName val="0"/>
          <c:showPercent val="0"/>
          <c:showBubbleSize val="0"/>
        </c:dLbls>
        <c:gapWidth val="219"/>
        <c:overlap val="-27"/>
        <c:axId val="401899264"/>
        <c:axId val="401903528"/>
      </c:barChart>
      <c:catAx>
        <c:axId val="40189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03528"/>
        <c:crosses val="autoZero"/>
        <c:auto val="1"/>
        <c:lblAlgn val="ctr"/>
        <c:lblOffset val="100"/>
        <c:noMultiLvlLbl val="0"/>
      </c:catAx>
      <c:valAx>
        <c:axId val="40190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9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926</c:v>
                </c:pt>
                <c:pt idx="1">
                  <c:v>66</c:v>
                </c:pt>
                <c:pt idx="2">
                  <c:v>0</c:v>
                </c:pt>
              </c:numCache>
            </c:numRef>
          </c:val>
          <c:extLst>
            <c:ext xmlns:c16="http://schemas.microsoft.com/office/drawing/2014/chart" uri="{C3380CC4-5D6E-409C-BE32-E72D297353CC}">
              <c16:uniqueId val="{00000000-0D8D-43A1-87ED-A0F9D3D3D67B}"/>
            </c:ext>
          </c:extLst>
        </c:ser>
        <c:dLbls>
          <c:showLegendKey val="0"/>
          <c:showVal val="0"/>
          <c:showCatName val="0"/>
          <c:showSerName val="0"/>
          <c:showPercent val="0"/>
          <c:showBubbleSize val="0"/>
        </c:dLbls>
        <c:gapWidth val="219"/>
        <c:overlap val="-27"/>
        <c:axId val="401900904"/>
        <c:axId val="401898280"/>
      </c:barChart>
      <c:dateAx>
        <c:axId val="40190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98280"/>
        <c:crosses val="autoZero"/>
        <c:auto val="1"/>
        <c:lblOffset val="100"/>
        <c:baseTimeUnit val="months"/>
      </c:dateAx>
      <c:valAx>
        <c:axId val="40189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0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0</c:v>
                </c:pt>
              </c:numCache>
            </c:numRef>
          </c:val>
          <c:extLst>
            <c:ext xmlns:c16="http://schemas.microsoft.com/office/drawing/2014/chart" uri="{C3380CC4-5D6E-409C-BE32-E72D297353CC}">
              <c16:uniqueId val="{00000000-F394-4428-B075-28B7A123EF27}"/>
            </c:ext>
          </c:extLst>
        </c:ser>
        <c:dLbls>
          <c:showLegendKey val="0"/>
          <c:showVal val="0"/>
          <c:showCatName val="0"/>
          <c:showSerName val="0"/>
          <c:showPercent val="0"/>
          <c:showBubbleSize val="0"/>
        </c:dLbls>
        <c:gapWidth val="219"/>
        <c:overlap val="-27"/>
        <c:axId val="495318952"/>
        <c:axId val="495319280"/>
      </c:barChart>
      <c:dateAx>
        <c:axId val="495318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19280"/>
        <c:crosses val="autoZero"/>
        <c:auto val="1"/>
        <c:lblOffset val="100"/>
        <c:baseTimeUnit val="months"/>
      </c:dateAx>
      <c:valAx>
        <c:axId val="49531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1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498-40E6-B760-77056B35C074}"/>
            </c:ext>
          </c:extLst>
        </c:ser>
        <c:dLbls>
          <c:showLegendKey val="0"/>
          <c:showVal val="0"/>
          <c:showCatName val="0"/>
          <c:showSerName val="0"/>
          <c:showPercent val="0"/>
          <c:showBubbleSize val="0"/>
        </c:dLbls>
        <c:gapWidth val="219"/>
        <c:overlap val="-27"/>
        <c:axId val="496124624"/>
        <c:axId val="496133152"/>
      </c:barChart>
      <c:dateAx>
        <c:axId val="496124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133152"/>
        <c:crosses val="autoZero"/>
        <c:auto val="1"/>
        <c:lblOffset val="100"/>
        <c:baseTimeUnit val="months"/>
      </c:dateAx>
      <c:valAx>
        <c:axId val="49613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12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10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00A-42D7-870A-66CE44460EBD}"/>
            </c:ext>
          </c:extLst>
        </c:ser>
        <c:dLbls>
          <c:showLegendKey val="0"/>
          <c:showVal val="0"/>
          <c:showCatName val="0"/>
          <c:showSerName val="0"/>
          <c:showPercent val="0"/>
          <c:showBubbleSize val="0"/>
        </c:dLbls>
        <c:gapWidth val="219"/>
        <c:overlap val="-27"/>
        <c:axId val="496131512"/>
        <c:axId val="496132496"/>
      </c:barChart>
      <c:catAx>
        <c:axId val="496131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132496"/>
        <c:crosses val="autoZero"/>
        <c:auto val="1"/>
        <c:lblAlgn val="ctr"/>
        <c:lblOffset val="100"/>
        <c:noMultiLvlLbl val="0"/>
      </c:catAx>
      <c:valAx>
        <c:axId val="49613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13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96</c:v>
                </c:pt>
                <c:pt idx="1">
                  <c:v>3</c:v>
                </c:pt>
              </c:numCache>
            </c:numRef>
          </c:val>
          <c:extLst>
            <c:ext xmlns:c16="http://schemas.microsoft.com/office/drawing/2014/chart" uri="{C3380CC4-5D6E-409C-BE32-E72D297353CC}">
              <c16:uniqueId val="{00000000-9151-4A71-9733-7CC3393C26BA}"/>
            </c:ext>
          </c:extLst>
        </c:ser>
        <c:dLbls>
          <c:showLegendKey val="0"/>
          <c:showVal val="0"/>
          <c:showCatName val="0"/>
          <c:showSerName val="0"/>
          <c:showPercent val="0"/>
          <c:showBubbleSize val="0"/>
        </c:dLbls>
        <c:gapWidth val="219"/>
        <c:overlap val="-27"/>
        <c:axId val="496150536"/>
        <c:axId val="496150864"/>
      </c:barChart>
      <c:dateAx>
        <c:axId val="496150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150864"/>
        <c:crosses val="autoZero"/>
        <c:auto val="1"/>
        <c:lblOffset val="100"/>
        <c:baseTimeUnit val="months"/>
      </c:dateAx>
      <c:valAx>
        <c:axId val="49615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15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Sheet1!$A$2:$A$3</c:f>
              <c:strCache>
                <c:ptCount val="2"/>
                <c:pt idx="0">
                  <c:v>2025-01</c:v>
                </c:pt>
                <c:pt idx="1">
                  <c:v>2025-02</c:v>
                </c:pt>
              </c:strCache>
            </c:strRef>
          </c:cat>
          <c:val>
            <c:numRef>
              <c:f>Sheet1!$B$2:$B$3</c:f>
              <c:numCache>
                <c:formatCode>General</c:formatCode>
                <c:ptCount val="2"/>
                <c:pt idx="0">
                  <c:v>27</c:v>
                </c:pt>
                <c:pt idx="1">
                  <c:v>12</c:v>
                </c:pt>
              </c:numCache>
            </c:numRef>
          </c:val>
          <c:extLst>
            <c:ext xmlns:c16="http://schemas.microsoft.com/office/drawing/2014/chart" uri="{C3380CC4-5D6E-409C-BE32-E72D297353CC}">
              <c16:uniqueId val="{00000000-8509-46FA-8934-D9CB8BC0335B}"/>
            </c:ext>
          </c:extLst>
        </c:ser>
        <c:dLbls>
          <c:showLegendKey val="0"/>
          <c:showVal val="0"/>
          <c:showCatName val="0"/>
          <c:showSerName val="0"/>
          <c:showPercent val="0"/>
          <c:showBubbleSize val="0"/>
        </c:dLbls>
        <c:gapWidth val="219"/>
        <c:overlap val="-27"/>
        <c:axId val="495323216"/>
        <c:axId val="495323872"/>
      </c:barChart>
      <c:catAx>
        <c:axId val="49532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23872"/>
        <c:crosses val="autoZero"/>
        <c:auto val="1"/>
        <c:lblAlgn val="ctr"/>
        <c:lblOffset val="100"/>
        <c:noMultiLvlLbl val="0"/>
      </c:catAx>
      <c:valAx>
        <c:axId val="49532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2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Sheet1!$A$2:$A$3</c:f>
              <c:strCache>
                <c:ptCount val="2"/>
                <c:pt idx="0">
                  <c:v>2025-01</c:v>
                </c:pt>
                <c:pt idx="1">
                  <c:v>2025-02</c:v>
                </c:pt>
              </c:strCache>
            </c:strRef>
          </c:cat>
          <c:val>
            <c:numRef>
              <c:f>Sheet1!$B$2:$B$3</c:f>
              <c:numCache>
                <c:formatCode>General</c:formatCode>
                <c:ptCount val="2"/>
                <c:pt idx="0">
                  <c:v>355</c:v>
                </c:pt>
                <c:pt idx="1">
                  <c:v>12</c:v>
                </c:pt>
              </c:numCache>
            </c:numRef>
          </c:val>
          <c:extLst>
            <c:ext xmlns:c16="http://schemas.microsoft.com/office/drawing/2014/chart" uri="{C3380CC4-5D6E-409C-BE32-E72D297353CC}">
              <c16:uniqueId val="{00000000-5495-4E39-AD2A-50C50613FD06}"/>
            </c:ext>
          </c:extLst>
        </c:ser>
        <c:dLbls>
          <c:showLegendKey val="0"/>
          <c:showVal val="0"/>
          <c:showCatName val="0"/>
          <c:showSerName val="0"/>
          <c:showPercent val="0"/>
          <c:showBubbleSize val="0"/>
        </c:dLbls>
        <c:gapWidth val="219"/>
        <c:overlap val="-27"/>
        <c:axId val="401902544"/>
        <c:axId val="401905168"/>
      </c:barChart>
      <c:catAx>
        <c:axId val="40190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05168"/>
        <c:crosses val="autoZero"/>
        <c:auto val="1"/>
        <c:lblAlgn val="ctr"/>
        <c:lblOffset val="100"/>
        <c:noMultiLvlLbl val="0"/>
      </c:catAx>
      <c:valAx>
        <c:axId val="401905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0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568</c:v>
                </c:pt>
                <c:pt idx="1">
                  <c:v>19492</c:v>
                </c:pt>
                <c:pt idx="2">
                  <c:v>632</c:v>
                </c:pt>
              </c:numCache>
            </c:numRef>
          </c:val>
          <c:extLst>
            <c:ext xmlns:c16="http://schemas.microsoft.com/office/drawing/2014/chart" uri="{C3380CC4-5D6E-409C-BE32-E72D297353CC}">
              <c16:uniqueId val="{00000000-F8D2-422B-BCF1-610CA3D1CA61}"/>
            </c:ext>
          </c:extLst>
        </c:ser>
        <c:dLbls>
          <c:showLegendKey val="0"/>
          <c:showVal val="0"/>
          <c:showCatName val="0"/>
          <c:showSerName val="0"/>
          <c:showPercent val="0"/>
          <c:showBubbleSize val="0"/>
        </c:dLbls>
        <c:gapWidth val="219"/>
        <c:overlap val="-27"/>
        <c:axId val="510530232"/>
        <c:axId val="510532200"/>
      </c:barChart>
      <c:catAx>
        <c:axId val="510530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532200"/>
        <c:crosses val="autoZero"/>
        <c:auto val="1"/>
        <c:lblAlgn val="ctr"/>
        <c:lblOffset val="100"/>
        <c:noMultiLvlLbl val="0"/>
      </c:catAx>
      <c:valAx>
        <c:axId val="51053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53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0</c:v>
                </c:pt>
              </c:numCache>
            </c:numRef>
          </c:val>
          <c:extLst>
            <c:ext xmlns:c16="http://schemas.microsoft.com/office/drawing/2014/chart" uri="{C3380CC4-5D6E-409C-BE32-E72D297353CC}">
              <c16:uniqueId val="{00000000-A6A6-43A5-96DD-0FE57BAC5F92}"/>
            </c:ext>
          </c:extLst>
        </c:ser>
        <c:dLbls>
          <c:showLegendKey val="0"/>
          <c:showVal val="0"/>
          <c:showCatName val="0"/>
          <c:showSerName val="0"/>
          <c:showPercent val="0"/>
          <c:showBubbleSize val="0"/>
        </c:dLbls>
        <c:gapWidth val="219"/>
        <c:overlap val="-27"/>
        <c:axId val="403586600"/>
        <c:axId val="403588896"/>
      </c:barChart>
      <c:dateAx>
        <c:axId val="40358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88896"/>
        <c:crosses val="autoZero"/>
        <c:auto val="1"/>
        <c:lblOffset val="100"/>
        <c:baseTimeUnit val="months"/>
      </c:dateAx>
      <c:valAx>
        <c:axId val="40358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8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33B-4D1A-840B-3B16A815EEA6}"/>
            </c:ext>
          </c:extLst>
        </c:ser>
        <c:dLbls>
          <c:showLegendKey val="0"/>
          <c:showVal val="0"/>
          <c:showCatName val="0"/>
          <c:showSerName val="0"/>
          <c:showPercent val="0"/>
          <c:showBubbleSize val="0"/>
        </c:dLbls>
        <c:gapWidth val="219"/>
        <c:overlap val="-27"/>
        <c:axId val="515343752"/>
        <c:axId val="515346048"/>
      </c:barChart>
      <c:dateAx>
        <c:axId val="515343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46048"/>
        <c:crosses val="autoZero"/>
        <c:auto val="1"/>
        <c:lblOffset val="100"/>
        <c:baseTimeUnit val="months"/>
      </c:dateAx>
      <c:valAx>
        <c:axId val="51534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4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C03-4008-94C6-6BEB07DDB8EC}"/>
            </c:ext>
          </c:extLst>
        </c:ser>
        <c:dLbls>
          <c:showLegendKey val="0"/>
          <c:showVal val="0"/>
          <c:showCatName val="0"/>
          <c:showSerName val="0"/>
          <c:showPercent val="0"/>
          <c:showBubbleSize val="0"/>
        </c:dLbls>
        <c:gapWidth val="219"/>
        <c:overlap val="-27"/>
        <c:axId val="515352280"/>
        <c:axId val="515344736"/>
      </c:barChart>
      <c:catAx>
        <c:axId val="515352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44736"/>
        <c:crosses val="autoZero"/>
        <c:auto val="1"/>
        <c:lblAlgn val="ctr"/>
        <c:lblOffset val="100"/>
        <c:noMultiLvlLbl val="0"/>
      </c:catAx>
      <c:valAx>
        <c:axId val="51534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5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1262</c:v>
                </c:pt>
              </c:numCache>
            </c:numRef>
          </c:val>
          <c:extLst>
            <c:ext xmlns:c16="http://schemas.microsoft.com/office/drawing/2014/chart" uri="{C3380CC4-5D6E-409C-BE32-E72D297353CC}">
              <c16:uniqueId val="{00000000-5F78-4CFB-8301-444AB0F7B08A}"/>
            </c:ext>
          </c:extLst>
        </c:ser>
        <c:dLbls>
          <c:showLegendKey val="0"/>
          <c:showVal val="0"/>
          <c:showCatName val="0"/>
          <c:showSerName val="0"/>
          <c:showPercent val="0"/>
          <c:showBubbleSize val="0"/>
        </c:dLbls>
        <c:gapWidth val="219"/>
        <c:overlap val="-27"/>
        <c:axId val="515345064"/>
        <c:axId val="515345392"/>
      </c:barChart>
      <c:dateAx>
        <c:axId val="515345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45392"/>
        <c:crosses val="autoZero"/>
        <c:auto val="1"/>
        <c:lblOffset val="100"/>
        <c:baseTimeUnit val="months"/>
      </c:dateAx>
      <c:valAx>
        <c:axId val="51534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4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54A37-05C9-4716-83A5-0C6A04CA5660}"/>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41FD5EC6-EF4C-4B7C-849D-A8E1B6A9665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949132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BC1C4-2250-42CD-A56F-B49608217B9E}"/>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378597DB-B705-4F73-B051-5C140D5C8AF7}"/>
              </a:ext>
            </a:extLst>
          </p:cNvPr>
          <p:cNvGraphicFramePr>
            <a:graphicFrameLocks noGrp="1"/>
          </p:cNvGraphicFramePr>
          <p:nvPr>
            <p:ph type="chart" sz="quarter" idx="13"/>
            <p:extLst>
              <p:ext uri="{D42A27DB-BD31-4B8C-83A1-F6EECF244321}">
                <p14:modId xmlns:p14="http://schemas.microsoft.com/office/powerpoint/2010/main" val="2924154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BD6021-8B0B-40F8-997E-7961318947F9}"/>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A237D68C-CAB0-445E-AB15-F9A8CAAE02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4863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30F8B-495E-41A4-88A5-3BB51E7C4489}"/>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DDD514F8-4BE1-457E-BABD-A510645F6720}"/>
              </a:ext>
            </a:extLst>
          </p:cNvPr>
          <p:cNvGraphicFramePr>
            <a:graphicFrameLocks noGrp="1"/>
          </p:cNvGraphicFramePr>
          <p:nvPr>
            <p:ph type="tbl" sz="quarter" idx="13"/>
            <p:extLst>
              <p:ext uri="{D42A27DB-BD31-4B8C-83A1-F6EECF244321}">
                <p14:modId xmlns:p14="http://schemas.microsoft.com/office/powerpoint/2010/main" val="2167966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23690258"/>
                    </a:ext>
                  </a:extLst>
                </a:gridCol>
                <a:gridCol w="905256">
                  <a:extLst>
                    <a:ext uri="{9D8B030D-6E8A-4147-A177-3AD203B41FA5}">
                      <a16:colId xmlns:a16="http://schemas.microsoft.com/office/drawing/2014/main" val="2155074369"/>
                    </a:ext>
                  </a:extLst>
                </a:gridCol>
                <a:gridCol w="905256">
                  <a:extLst>
                    <a:ext uri="{9D8B030D-6E8A-4147-A177-3AD203B41FA5}">
                      <a16:colId xmlns:a16="http://schemas.microsoft.com/office/drawing/2014/main" val="4014998411"/>
                    </a:ext>
                  </a:extLst>
                </a:gridCol>
                <a:gridCol w="905256">
                  <a:extLst>
                    <a:ext uri="{9D8B030D-6E8A-4147-A177-3AD203B41FA5}">
                      <a16:colId xmlns:a16="http://schemas.microsoft.com/office/drawing/2014/main" val="4065568961"/>
                    </a:ext>
                  </a:extLst>
                </a:gridCol>
                <a:gridCol w="905256">
                  <a:extLst>
                    <a:ext uri="{9D8B030D-6E8A-4147-A177-3AD203B41FA5}">
                      <a16:colId xmlns:a16="http://schemas.microsoft.com/office/drawing/2014/main" val="2726754445"/>
                    </a:ext>
                  </a:extLst>
                </a:gridCol>
                <a:gridCol w="905256">
                  <a:extLst>
                    <a:ext uri="{9D8B030D-6E8A-4147-A177-3AD203B41FA5}">
                      <a16:colId xmlns:a16="http://schemas.microsoft.com/office/drawing/2014/main" val="3099494661"/>
                    </a:ext>
                  </a:extLst>
                </a:gridCol>
                <a:gridCol w="905256">
                  <a:extLst>
                    <a:ext uri="{9D8B030D-6E8A-4147-A177-3AD203B41FA5}">
                      <a16:colId xmlns:a16="http://schemas.microsoft.com/office/drawing/2014/main" val="3226878894"/>
                    </a:ext>
                  </a:extLst>
                </a:gridCol>
                <a:gridCol w="905256">
                  <a:extLst>
                    <a:ext uri="{9D8B030D-6E8A-4147-A177-3AD203B41FA5}">
                      <a16:colId xmlns:a16="http://schemas.microsoft.com/office/drawing/2014/main" val="4193876866"/>
                    </a:ext>
                  </a:extLst>
                </a:gridCol>
                <a:gridCol w="905256">
                  <a:extLst>
                    <a:ext uri="{9D8B030D-6E8A-4147-A177-3AD203B41FA5}">
                      <a16:colId xmlns:a16="http://schemas.microsoft.com/office/drawing/2014/main" val="129175473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51860012"/>
                  </a:ext>
                </a:extLst>
              </a:tr>
              <a:tr h="370840">
                <a:tc>
                  <a:txBody>
                    <a:bodyPr/>
                    <a:lstStyle/>
                    <a:p>
                      <a:r>
                        <a:rPr lang="en-US" sz="1000"/>
                        <a:t>500</a:t>
                      </a:r>
                    </a:p>
                  </a:txBody>
                  <a:tcPr/>
                </a:tc>
                <a:tc>
                  <a:txBody>
                    <a:bodyPr/>
                    <a:lstStyle/>
                    <a:p>
                      <a:r>
                        <a:rPr lang="en-US" sz="1000"/>
                        <a:t>-2</a:t>
                      </a:r>
                    </a:p>
                  </a:txBody>
                  <a:tcPr/>
                </a:tc>
                <a:tc>
                  <a:txBody>
                    <a:bodyPr/>
                    <a:lstStyle/>
                    <a:p>
                      <a:r>
                        <a:rPr lang="en-US" sz="1000"/>
                        <a:t>13</a:t>
                      </a:r>
                    </a:p>
                  </a:txBody>
                  <a:tcPr/>
                </a:tc>
                <a:tc>
                  <a:txBody>
                    <a:bodyPr/>
                    <a:lstStyle/>
                    <a:p>
                      <a:r>
                        <a:rPr lang="en-US" sz="1000"/>
                        <a:t>28</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0.4760 %</a:t>
                      </a:r>
                    </a:p>
                  </a:txBody>
                  <a:tcPr/>
                </a:tc>
                <a:tc>
                  <a:txBody>
                    <a:bodyPr/>
                    <a:lstStyle/>
                    <a:p>
                      <a:r>
                        <a:rPr lang="en-US" sz="1000"/>
                        <a:t>0.0 %</a:t>
                      </a:r>
                    </a:p>
                  </a:txBody>
                  <a:tcPr/>
                </a:tc>
                <a:extLst>
                  <a:ext uri="{0D108BD9-81ED-4DB2-BD59-A6C34878D82A}">
                    <a16:rowId xmlns:a16="http://schemas.microsoft.com/office/drawing/2014/main" val="1612524115"/>
                  </a:ext>
                </a:extLst>
              </a:tr>
            </a:tbl>
          </a:graphicData>
        </a:graphic>
      </p:graphicFrame>
      <p:sp>
        <p:nvSpPr>
          <p:cNvPr id="4" name="Text Placeholder 3">
            <a:extLst>
              <a:ext uri="{FF2B5EF4-FFF2-40B4-BE49-F238E27FC236}">
                <a16:creationId xmlns:a16="http://schemas.microsoft.com/office/drawing/2014/main" id="{950E274C-0429-4BD8-B4FA-8C87438344D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573353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D0F03-DFB7-4571-A5C9-77CA8F27C249}"/>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8781A3E6-ED9E-4793-AC5C-E0FCDAECA439}"/>
              </a:ext>
            </a:extLst>
          </p:cNvPr>
          <p:cNvGraphicFramePr>
            <a:graphicFrameLocks noGrp="1"/>
          </p:cNvGraphicFramePr>
          <p:nvPr>
            <p:ph type="chart" sz="quarter" idx="13"/>
            <p:extLst>
              <p:ext uri="{D42A27DB-BD31-4B8C-83A1-F6EECF244321}">
                <p14:modId xmlns:p14="http://schemas.microsoft.com/office/powerpoint/2010/main" val="2567096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A5F91A-C505-44AE-9DD4-91D5C738731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0DBF949-0DD9-48BE-99BB-B20635A4E9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7951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5FDCB-A1BC-4E76-B010-285A3A3582A0}"/>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595A5A43-BCF8-40A9-A023-9458D167EBA3}"/>
              </a:ext>
            </a:extLst>
          </p:cNvPr>
          <p:cNvGraphicFramePr>
            <a:graphicFrameLocks noGrp="1"/>
          </p:cNvGraphicFramePr>
          <p:nvPr>
            <p:ph type="chart" sz="quarter" idx="13"/>
            <p:extLst>
              <p:ext uri="{D42A27DB-BD31-4B8C-83A1-F6EECF244321}">
                <p14:modId xmlns:p14="http://schemas.microsoft.com/office/powerpoint/2010/main" val="1434073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251D15-367F-489D-B654-84273513529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81925E0-9A68-4C14-B08F-0BA9B5A959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7735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64FC5-9025-4B1C-8B66-7AAD061A2BD4}"/>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61DB461F-5F56-4EA0-BC27-AA001277BB33}"/>
              </a:ext>
            </a:extLst>
          </p:cNvPr>
          <p:cNvGraphicFramePr>
            <a:graphicFrameLocks noGrp="1"/>
          </p:cNvGraphicFramePr>
          <p:nvPr>
            <p:ph type="chart" sz="quarter" idx="13"/>
            <p:extLst>
              <p:ext uri="{D42A27DB-BD31-4B8C-83A1-F6EECF244321}">
                <p14:modId xmlns:p14="http://schemas.microsoft.com/office/powerpoint/2010/main" val="939711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D5C19E-D88B-4903-BA05-F27725F43E6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86A2FD5-83CC-4620-A8FE-35C2738FCB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8249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FC2C5-E88A-45A9-9174-AC545C7023D4}"/>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FD9C54D3-5752-4BD4-9707-FA0210EF6075}"/>
              </a:ext>
            </a:extLst>
          </p:cNvPr>
          <p:cNvGraphicFramePr>
            <a:graphicFrameLocks noGrp="1"/>
          </p:cNvGraphicFramePr>
          <p:nvPr>
            <p:ph type="chart" sz="quarter" idx="13"/>
            <p:extLst>
              <p:ext uri="{D42A27DB-BD31-4B8C-83A1-F6EECF244321}">
                <p14:modId xmlns:p14="http://schemas.microsoft.com/office/powerpoint/2010/main" val="2628002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728AB0-5C4A-4804-87AD-F8B6B990B49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9763323-F022-46BC-8A9D-67B8FDA50E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0385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F4CAA-3257-4820-879F-E07E32E62EF4}"/>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DACE341C-9207-40B4-8B1F-7D6D73CB1D91}"/>
              </a:ext>
            </a:extLst>
          </p:cNvPr>
          <p:cNvGraphicFramePr>
            <a:graphicFrameLocks noGrp="1"/>
          </p:cNvGraphicFramePr>
          <p:nvPr>
            <p:ph type="tbl" sz="quarter" idx="13"/>
            <p:extLst>
              <p:ext uri="{D42A27DB-BD31-4B8C-83A1-F6EECF244321}">
                <p14:modId xmlns:p14="http://schemas.microsoft.com/office/powerpoint/2010/main" val="3671962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2119195"/>
                    </a:ext>
                  </a:extLst>
                </a:gridCol>
                <a:gridCol w="1481328">
                  <a:extLst>
                    <a:ext uri="{9D8B030D-6E8A-4147-A177-3AD203B41FA5}">
                      <a16:colId xmlns:a16="http://schemas.microsoft.com/office/drawing/2014/main" val="3773219654"/>
                    </a:ext>
                  </a:extLst>
                </a:gridCol>
                <a:gridCol w="329184">
                  <a:extLst>
                    <a:ext uri="{9D8B030D-6E8A-4147-A177-3AD203B41FA5}">
                      <a16:colId xmlns:a16="http://schemas.microsoft.com/office/drawing/2014/main" val="1230510201"/>
                    </a:ext>
                  </a:extLst>
                </a:gridCol>
                <a:gridCol w="329184">
                  <a:extLst>
                    <a:ext uri="{9D8B030D-6E8A-4147-A177-3AD203B41FA5}">
                      <a16:colId xmlns:a16="http://schemas.microsoft.com/office/drawing/2014/main" val="3910841111"/>
                    </a:ext>
                  </a:extLst>
                </a:gridCol>
                <a:gridCol w="329184">
                  <a:extLst>
                    <a:ext uri="{9D8B030D-6E8A-4147-A177-3AD203B41FA5}">
                      <a16:colId xmlns:a16="http://schemas.microsoft.com/office/drawing/2014/main" val="3658144759"/>
                    </a:ext>
                  </a:extLst>
                </a:gridCol>
                <a:gridCol w="329184">
                  <a:extLst>
                    <a:ext uri="{9D8B030D-6E8A-4147-A177-3AD203B41FA5}">
                      <a16:colId xmlns:a16="http://schemas.microsoft.com/office/drawing/2014/main" val="2205215328"/>
                    </a:ext>
                  </a:extLst>
                </a:gridCol>
                <a:gridCol w="329184">
                  <a:extLst>
                    <a:ext uri="{9D8B030D-6E8A-4147-A177-3AD203B41FA5}">
                      <a16:colId xmlns:a16="http://schemas.microsoft.com/office/drawing/2014/main" val="1930580921"/>
                    </a:ext>
                  </a:extLst>
                </a:gridCol>
                <a:gridCol w="329184">
                  <a:extLst>
                    <a:ext uri="{9D8B030D-6E8A-4147-A177-3AD203B41FA5}">
                      <a16:colId xmlns:a16="http://schemas.microsoft.com/office/drawing/2014/main" val="3491068972"/>
                    </a:ext>
                  </a:extLst>
                </a:gridCol>
                <a:gridCol w="329184">
                  <a:extLst>
                    <a:ext uri="{9D8B030D-6E8A-4147-A177-3AD203B41FA5}">
                      <a16:colId xmlns:a16="http://schemas.microsoft.com/office/drawing/2014/main" val="3947557048"/>
                    </a:ext>
                  </a:extLst>
                </a:gridCol>
                <a:gridCol w="329184">
                  <a:extLst>
                    <a:ext uri="{9D8B030D-6E8A-4147-A177-3AD203B41FA5}">
                      <a16:colId xmlns:a16="http://schemas.microsoft.com/office/drawing/2014/main" val="1604836275"/>
                    </a:ext>
                  </a:extLst>
                </a:gridCol>
                <a:gridCol w="329184">
                  <a:extLst>
                    <a:ext uri="{9D8B030D-6E8A-4147-A177-3AD203B41FA5}">
                      <a16:colId xmlns:a16="http://schemas.microsoft.com/office/drawing/2014/main" val="2416029933"/>
                    </a:ext>
                  </a:extLst>
                </a:gridCol>
                <a:gridCol w="329184">
                  <a:extLst>
                    <a:ext uri="{9D8B030D-6E8A-4147-A177-3AD203B41FA5}">
                      <a16:colId xmlns:a16="http://schemas.microsoft.com/office/drawing/2014/main" val="1927464876"/>
                    </a:ext>
                  </a:extLst>
                </a:gridCol>
                <a:gridCol w="329184">
                  <a:extLst>
                    <a:ext uri="{9D8B030D-6E8A-4147-A177-3AD203B41FA5}">
                      <a16:colId xmlns:a16="http://schemas.microsoft.com/office/drawing/2014/main" val="553623504"/>
                    </a:ext>
                  </a:extLst>
                </a:gridCol>
                <a:gridCol w="329184">
                  <a:extLst>
                    <a:ext uri="{9D8B030D-6E8A-4147-A177-3AD203B41FA5}">
                      <a16:colId xmlns:a16="http://schemas.microsoft.com/office/drawing/2014/main" val="1902751882"/>
                    </a:ext>
                  </a:extLst>
                </a:gridCol>
                <a:gridCol w="329184">
                  <a:extLst>
                    <a:ext uri="{9D8B030D-6E8A-4147-A177-3AD203B41FA5}">
                      <a16:colId xmlns:a16="http://schemas.microsoft.com/office/drawing/2014/main" val="3494654798"/>
                    </a:ext>
                  </a:extLst>
                </a:gridCol>
                <a:gridCol w="329184">
                  <a:extLst>
                    <a:ext uri="{9D8B030D-6E8A-4147-A177-3AD203B41FA5}">
                      <a16:colId xmlns:a16="http://schemas.microsoft.com/office/drawing/2014/main" val="884519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52070799"/>
                  </a:ext>
                </a:extLst>
              </a:tr>
            </a:tbl>
          </a:graphicData>
        </a:graphic>
      </p:graphicFrame>
      <p:sp>
        <p:nvSpPr>
          <p:cNvPr id="4" name="Text Placeholder 3">
            <a:extLst>
              <a:ext uri="{FF2B5EF4-FFF2-40B4-BE49-F238E27FC236}">
                <a16:creationId xmlns:a16="http://schemas.microsoft.com/office/drawing/2014/main" id="{900FD05B-E4BC-497A-8E1F-21BC2116490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112238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C46DD-D405-4445-B5D1-1D0271DACB42}"/>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877352B1-4CE4-4BC1-82F1-C3D7F26822C4}"/>
              </a:ext>
            </a:extLst>
          </p:cNvPr>
          <p:cNvGraphicFramePr>
            <a:graphicFrameLocks noGrp="1"/>
          </p:cNvGraphicFramePr>
          <p:nvPr>
            <p:ph type="tbl" sz="quarter" idx="13"/>
            <p:extLst>
              <p:ext uri="{D42A27DB-BD31-4B8C-83A1-F6EECF244321}">
                <p14:modId xmlns:p14="http://schemas.microsoft.com/office/powerpoint/2010/main" val="2862130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44385170"/>
                    </a:ext>
                  </a:extLst>
                </a:gridCol>
                <a:gridCol w="1481328">
                  <a:extLst>
                    <a:ext uri="{9D8B030D-6E8A-4147-A177-3AD203B41FA5}">
                      <a16:colId xmlns:a16="http://schemas.microsoft.com/office/drawing/2014/main" val="781512280"/>
                    </a:ext>
                  </a:extLst>
                </a:gridCol>
                <a:gridCol w="329184">
                  <a:extLst>
                    <a:ext uri="{9D8B030D-6E8A-4147-A177-3AD203B41FA5}">
                      <a16:colId xmlns:a16="http://schemas.microsoft.com/office/drawing/2014/main" val="3780702146"/>
                    </a:ext>
                  </a:extLst>
                </a:gridCol>
                <a:gridCol w="329184">
                  <a:extLst>
                    <a:ext uri="{9D8B030D-6E8A-4147-A177-3AD203B41FA5}">
                      <a16:colId xmlns:a16="http://schemas.microsoft.com/office/drawing/2014/main" val="929895046"/>
                    </a:ext>
                  </a:extLst>
                </a:gridCol>
                <a:gridCol w="329184">
                  <a:extLst>
                    <a:ext uri="{9D8B030D-6E8A-4147-A177-3AD203B41FA5}">
                      <a16:colId xmlns:a16="http://schemas.microsoft.com/office/drawing/2014/main" val="768605188"/>
                    </a:ext>
                  </a:extLst>
                </a:gridCol>
                <a:gridCol w="329184">
                  <a:extLst>
                    <a:ext uri="{9D8B030D-6E8A-4147-A177-3AD203B41FA5}">
                      <a16:colId xmlns:a16="http://schemas.microsoft.com/office/drawing/2014/main" val="4080414505"/>
                    </a:ext>
                  </a:extLst>
                </a:gridCol>
                <a:gridCol w="329184">
                  <a:extLst>
                    <a:ext uri="{9D8B030D-6E8A-4147-A177-3AD203B41FA5}">
                      <a16:colId xmlns:a16="http://schemas.microsoft.com/office/drawing/2014/main" val="3246811070"/>
                    </a:ext>
                  </a:extLst>
                </a:gridCol>
                <a:gridCol w="329184">
                  <a:extLst>
                    <a:ext uri="{9D8B030D-6E8A-4147-A177-3AD203B41FA5}">
                      <a16:colId xmlns:a16="http://schemas.microsoft.com/office/drawing/2014/main" val="192346930"/>
                    </a:ext>
                  </a:extLst>
                </a:gridCol>
                <a:gridCol w="329184">
                  <a:extLst>
                    <a:ext uri="{9D8B030D-6E8A-4147-A177-3AD203B41FA5}">
                      <a16:colId xmlns:a16="http://schemas.microsoft.com/office/drawing/2014/main" val="1799241259"/>
                    </a:ext>
                  </a:extLst>
                </a:gridCol>
                <a:gridCol w="329184">
                  <a:extLst>
                    <a:ext uri="{9D8B030D-6E8A-4147-A177-3AD203B41FA5}">
                      <a16:colId xmlns:a16="http://schemas.microsoft.com/office/drawing/2014/main" val="3577408010"/>
                    </a:ext>
                  </a:extLst>
                </a:gridCol>
                <a:gridCol w="329184">
                  <a:extLst>
                    <a:ext uri="{9D8B030D-6E8A-4147-A177-3AD203B41FA5}">
                      <a16:colId xmlns:a16="http://schemas.microsoft.com/office/drawing/2014/main" val="2013025065"/>
                    </a:ext>
                  </a:extLst>
                </a:gridCol>
                <a:gridCol w="329184">
                  <a:extLst>
                    <a:ext uri="{9D8B030D-6E8A-4147-A177-3AD203B41FA5}">
                      <a16:colId xmlns:a16="http://schemas.microsoft.com/office/drawing/2014/main" val="3479583005"/>
                    </a:ext>
                  </a:extLst>
                </a:gridCol>
                <a:gridCol w="329184">
                  <a:extLst>
                    <a:ext uri="{9D8B030D-6E8A-4147-A177-3AD203B41FA5}">
                      <a16:colId xmlns:a16="http://schemas.microsoft.com/office/drawing/2014/main" val="963922113"/>
                    </a:ext>
                  </a:extLst>
                </a:gridCol>
                <a:gridCol w="329184">
                  <a:extLst>
                    <a:ext uri="{9D8B030D-6E8A-4147-A177-3AD203B41FA5}">
                      <a16:colId xmlns:a16="http://schemas.microsoft.com/office/drawing/2014/main" val="4050096138"/>
                    </a:ext>
                  </a:extLst>
                </a:gridCol>
                <a:gridCol w="329184">
                  <a:extLst>
                    <a:ext uri="{9D8B030D-6E8A-4147-A177-3AD203B41FA5}">
                      <a16:colId xmlns:a16="http://schemas.microsoft.com/office/drawing/2014/main" val="1442491542"/>
                    </a:ext>
                  </a:extLst>
                </a:gridCol>
                <a:gridCol w="329184">
                  <a:extLst>
                    <a:ext uri="{9D8B030D-6E8A-4147-A177-3AD203B41FA5}">
                      <a16:colId xmlns:a16="http://schemas.microsoft.com/office/drawing/2014/main" val="2055300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92485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- 2025-01-22 16:20:39</a:t>
                      </a:r>
                      <a:r>
                        <a:rPr kumimoji="0" lang="en-US" sz="1000" b="0" i="0" u="none" strike="noStrike" kern="1200" cap="none" spc="0" normalizeH="0" baseline="0" noProof="0">
                          <a:ln>
                            <a:noFill/>
                          </a:ln>
                          <a:solidFill>
                            <a:prstClr val="black"/>
                          </a:solidFill>
                          <a:effectLst/>
                          <a:uLnTx/>
                          <a:uFillTx/>
                          <a:latin typeface="Calibri"/>
                          <a:ea typeface="+mn-ea"/>
                          <a:cs typeface="+mn-cs"/>
                        </a:rPr>
                        <a:t>
 We're looking back to the end of summer when our incredible 2024 interns delivered insightful presentations to wrap up their nine-week Summer Rotational Intern Program at TMA. We're excited to continue developing the next generation of insurance professionals this year!
We’ll be on the lookout for talented and passionate students to participate in our internship program, which was recently named one of the RISE Elite Top 50 Internships for the fourth consecutive year.
Spread the word to any interested college students in your networks, and stay tuned for our upcoming openings!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https://quintly-eu-image-storage.s3.amazonaws.com/e33bbb9956bb05844e7317a82c09a400/6cb7f3ed0663f539c2cfc3b91e61c8aa.jpg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26915300"/>
                  </a:ext>
                </a:extLst>
              </a:tr>
            </a:tbl>
          </a:graphicData>
        </a:graphic>
      </p:graphicFrame>
      <p:sp>
        <p:nvSpPr>
          <p:cNvPr id="4" name="Text Placeholder 3">
            <a:extLst>
              <a:ext uri="{FF2B5EF4-FFF2-40B4-BE49-F238E27FC236}">
                <a16:creationId xmlns:a16="http://schemas.microsoft.com/office/drawing/2014/main" id="{9FA0CDF7-9845-490C-AD2A-7CB1F218E75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671654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B6633-954D-4F92-B7BB-1915857C511E}"/>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76C56AE8-8570-4A3B-A32F-9EB9F5E4897A}"/>
              </a:ext>
            </a:extLst>
          </p:cNvPr>
          <p:cNvGraphicFramePr>
            <a:graphicFrameLocks noGrp="1"/>
          </p:cNvGraphicFramePr>
          <p:nvPr>
            <p:ph type="tbl" sz="quarter" idx="13"/>
            <p:extLst>
              <p:ext uri="{D42A27DB-BD31-4B8C-83A1-F6EECF244321}">
                <p14:modId xmlns:p14="http://schemas.microsoft.com/office/powerpoint/2010/main" val="257465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3170871"/>
                    </a:ext>
                  </a:extLst>
                </a:gridCol>
                <a:gridCol w="1481328">
                  <a:extLst>
                    <a:ext uri="{9D8B030D-6E8A-4147-A177-3AD203B41FA5}">
                      <a16:colId xmlns:a16="http://schemas.microsoft.com/office/drawing/2014/main" val="840519767"/>
                    </a:ext>
                  </a:extLst>
                </a:gridCol>
                <a:gridCol w="329184">
                  <a:extLst>
                    <a:ext uri="{9D8B030D-6E8A-4147-A177-3AD203B41FA5}">
                      <a16:colId xmlns:a16="http://schemas.microsoft.com/office/drawing/2014/main" val="231688730"/>
                    </a:ext>
                  </a:extLst>
                </a:gridCol>
                <a:gridCol w="329184">
                  <a:extLst>
                    <a:ext uri="{9D8B030D-6E8A-4147-A177-3AD203B41FA5}">
                      <a16:colId xmlns:a16="http://schemas.microsoft.com/office/drawing/2014/main" val="3598372380"/>
                    </a:ext>
                  </a:extLst>
                </a:gridCol>
                <a:gridCol w="329184">
                  <a:extLst>
                    <a:ext uri="{9D8B030D-6E8A-4147-A177-3AD203B41FA5}">
                      <a16:colId xmlns:a16="http://schemas.microsoft.com/office/drawing/2014/main" val="392936736"/>
                    </a:ext>
                  </a:extLst>
                </a:gridCol>
                <a:gridCol w="329184">
                  <a:extLst>
                    <a:ext uri="{9D8B030D-6E8A-4147-A177-3AD203B41FA5}">
                      <a16:colId xmlns:a16="http://schemas.microsoft.com/office/drawing/2014/main" val="1837934819"/>
                    </a:ext>
                  </a:extLst>
                </a:gridCol>
                <a:gridCol w="329184">
                  <a:extLst>
                    <a:ext uri="{9D8B030D-6E8A-4147-A177-3AD203B41FA5}">
                      <a16:colId xmlns:a16="http://schemas.microsoft.com/office/drawing/2014/main" val="1988767238"/>
                    </a:ext>
                  </a:extLst>
                </a:gridCol>
                <a:gridCol w="329184">
                  <a:extLst>
                    <a:ext uri="{9D8B030D-6E8A-4147-A177-3AD203B41FA5}">
                      <a16:colId xmlns:a16="http://schemas.microsoft.com/office/drawing/2014/main" val="3401636420"/>
                    </a:ext>
                  </a:extLst>
                </a:gridCol>
                <a:gridCol w="329184">
                  <a:extLst>
                    <a:ext uri="{9D8B030D-6E8A-4147-A177-3AD203B41FA5}">
                      <a16:colId xmlns:a16="http://schemas.microsoft.com/office/drawing/2014/main" val="2712724680"/>
                    </a:ext>
                  </a:extLst>
                </a:gridCol>
                <a:gridCol w="329184">
                  <a:extLst>
                    <a:ext uri="{9D8B030D-6E8A-4147-A177-3AD203B41FA5}">
                      <a16:colId xmlns:a16="http://schemas.microsoft.com/office/drawing/2014/main" val="3754743086"/>
                    </a:ext>
                  </a:extLst>
                </a:gridCol>
                <a:gridCol w="329184">
                  <a:extLst>
                    <a:ext uri="{9D8B030D-6E8A-4147-A177-3AD203B41FA5}">
                      <a16:colId xmlns:a16="http://schemas.microsoft.com/office/drawing/2014/main" val="569935555"/>
                    </a:ext>
                  </a:extLst>
                </a:gridCol>
                <a:gridCol w="329184">
                  <a:extLst>
                    <a:ext uri="{9D8B030D-6E8A-4147-A177-3AD203B41FA5}">
                      <a16:colId xmlns:a16="http://schemas.microsoft.com/office/drawing/2014/main" val="897611703"/>
                    </a:ext>
                  </a:extLst>
                </a:gridCol>
                <a:gridCol w="329184">
                  <a:extLst>
                    <a:ext uri="{9D8B030D-6E8A-4147-A177-3AD203B41FA5}">
                      <a16:colId xmlns:a16="http://schemas.microsoft.com/office/drawing/2014/main" val="3316398525"/>
                    </a:ext>
                  </a:extLst>
                </a:gridCol>
                <a:gridCol w="329184">
                  <a:extLst>
                    <a:ext uri="{9D8B030D-6E8A-4147-A177-3AD203B41FA5}">
                      <a16:colId xmlns:a16="http://schemas.microsoft.com/office/drawing/2014/main" val="4256230740"/>
                    </a:ext>
                  </a:extLst>
                </a:gridCol>
                <a:gridCol w="329184">
                  <a:extLst>
                    <a:ext uri="{9D8B030D-6E8A-4147-A177-3AD203B41FA5}">
                      <a16:colId xmlns:a16="http://schemas.microsoft.com/office/drawing/2014/main" val="4183728366"/>
                    </a:ext>
                  </a:extLst>
                </a:gridCol>
                <a:gridCol w="329184">
                  <a:extLst>
                    <a:ext uri="{9D8B030D-6E8A-4147-A177-3AD203B41FA5}">
                      <a16:colId xmlns:a16="http://schemas.microsoft.com/office/drawing/2014/main" val="1672817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00698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- 2025-01-03 15:05:37</a:t>
                      </a:r>
                      <a:r>
                        <a:rPr kumimoji="0" lang="en-US" sz="1000" b="0" i="0" u="none" strike="noStrike" kern="1200" cap="none" spc="0" normalizeH="0" baseline="0" noProof="0">
                          <a:ln>
                            <a:noFill/>
                          </a:ln>
                          <a:solidFill>
                            <a:prstClr val="black"/>
                          </a:solidFill>
                          <a:effectLst/>
                          <a:uLnTx/>
                          <a:uFillTx/>
                          <a:latin typeface="Calibri"/>
                          <a:ea typeface="+mn-ea"/>
                          <a:cs typeface="+mn-cs"/>
                        </a:rPr>
                        <a:t>
 We are always honored to support the incredible charities and causes handpicked by our dedicated employees. As part of our Charity of the Month initiative, we partner with a diverse range of organizations, from esteemed national charities to cherished local nonprofits within the communities of our offices across the U.S. This initiative strengthens our communities and fosters a culture of giving and compassion within TMA. 
Every month, we will spotlight the charity we’re supporting. We are thrilled to collaborate with all of these remarkable charities that embody values that align with our company values! Check out the list of charities we’re supporting in 2025: 
Urban Recipe, Union Station Homeless Services,  RefugeeOne, Headstrong Project, Our Daily Bread Denton, CURE Childhood Cancer, Médecins Sans Frontières / MSF, Pasadena Humane, BUILD Chicago, National Center for Missing &amp; Exploited Children, 
Operation Kindness, Wounded Warrior Project, Shriners Children's, American Cancer Society, Yells, Inc., Hillsides, Boys &amp; Girls Clubs of Chicago, Special Olympics New Jersey, My Possibilities, Alzheimer's Association, Meals on Wheels America, Atlanta Community Food Bank, Los Angeles Regional Food Bank, The Night Ministry, Coalition for the Homeless, Inc., North Texas Food Bank, St. Jude Children's Research Hospital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https://quintly-eu-image-storage.s3.amazonaws.com/e33bbb9956bb05844e7317a82c09a400/0622100bea1657cf26e12a83b22330cc.jpg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15392775"/>
                  </a:ext>
                </a:extLst>
              </a:tr>
            </a:tbl>
          </a:graphicData>
        </a:graphic>
      </p:graphicFrame>
      <p:sp>
        <p:nvSpPr>
          <p:cNvPr id="4" name="Text Placeholder 3">
            <a:extLst>
              <a:ext uri="{FF2B5EF4-FFF2-40B4-BE49-F238E27FC236}">
                <a16:creationId xmlns:a16="http://schemas.microsoft.com/office/drawing/2014/main" id="{BFA3F7BA-4193-4436-B741-4A913895E50A}"/>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175123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92E10-33A4-40B4-A9B0-EAB5BD44A88C}"/>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5AF5C166-73D7-4E59-82A9-6D1944C555DE}"/>
              </a:ext>
            </a:extLst>
          </p:cNvPr>
          <p:cNvGraphicFramePr>
            <a:graphicFrameLocks noGrp="1"/>
          </p:cNvGraphicFramePr>
          <p:nvPr>
            <p:ph type="tbl" sz="quarter" idx="13"/>
            <p:extLst>
              <p:ext uri="{D42A27DB-BD31-4B8C-83A1-F6EECF244321}">
                <p14:modId xmlns:p14="http://schemas.microsoft.com/office/powerpoint/2010/main" val="980247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18344492"/>
                    </a:ext>
                  </a:extLst>
                </a:gridCol>
                <a:gridCol w="1481328">
                  <a:extLst>
                    <a:ext uri="{9D8B030D-6E8A-4147-A177-3AD203B41FA5}">
                      <a16:colId xmlns:a16="http://schemas.microsoft.com/office/drawing/2014/main" val="1278668250"/>
                    </a:ext>
                  </a:extLst>
                </a:gridCol>
                <a:gridCol w="329184">
                  <a:extLst>
                    <a:ext uri="{9D8B030D-6E8A-4147-A177-3AD203B41FA5}">
                      <a16:colId xmlns:a16="http://schemas.microsoft.com/office/drawing/2014/main" val="3796820036"/>
                    </a:ext>
                  </a:extLst>
                </a:gridCol>
                <a:gridCol w="329184">
                  <a:extLst>
                    <a:ext uri="{9D8B030D-6E8A-4147-A177-3AD203B41FA5}">
                      <a16:colId xmlns:a16="http://schemas.microsoft.com/office/drawing/2014/main" val="233472984"/>
                    </a:ext>
                  </a:extLst>
                </a:gridCol>
                <a:gridCol w="329184">
                  <a:extLst>
                    <a:ext uri="{9D8B030D-6E8A-4147-A177-3AD203B41FA5}">
                      <a16:colId xmlns:a16="http://schemas.microsoft.com/office/drawing/2014/main" val="25849490"/>
                    </a:ext>
                  </a:extLst>
                </a:gridCol>
                <a:gridCol w="329184">
                  <a:extLst>
                    <a:ext uri="{9D8B030D-6E8A-4147-A177-3AD203B41FA5}">
                      <a16:colId xmlns:a16="http://schemas.microsoft.com/office/drawing/2014/main" val="2703469352"/>
                    </a:ext>
                  </a:extLst>
                </a:gridCol>
                <a:gridCol w="329184">
                  <a:extLst>
                    <a:ext uri="{9D8B030D-6E8A-4147-A177-3AD203B41FA5}">
                      <a16:colId xmlns:a16="http://schemas.microsoft.com/office/drawing/2014/main" val="3359515165"/>
                    </a:ext>
                  </a:extLst>
                </a:gridCol>
                <a:gridCol w="329184">
                  <a:extLst>
                    <a:ext uri="{9D8B030D-6E8A-4147-A177-3AD203B41FA5}">
                      <a16:colId xmlns:a16="http://schemas.microsoft.com/office/drawing/2014/main" val="1977003037"/>
                    </a:ext>
                  </a:extLst>
                </a:gridCol>
                <a:gridCol w="329184">
                  <a:extLst>
                    <a:ext uri="{9D8B030D-6E8A-4147-A177-3AD203B41FA5}">
                      <a16:colId xmlns:a16="http://schemas.microsoft.com/office/drawing/2014/main" val="2550304902"/>
                    </a:ext>
                  </a:extLst>
                </a:gridCol>
                <a:gridCol w="329184">
                  <a:extLst>
                    <a:ext uri="{9D8B030D-6E8A-4147-A177-3AD203B41FA5}">
                      <a16:colId xmlns:a16="http://schemas.microsoft.com/office/drawing/2014/main" val="4164994358"/>
                    </a:ext>
                  </a:extLst>
                </a:gridCol>
                <a:gridCol w="329184">
                  <a:extLst>
                    <a:ext uri="{9D8B030D-6E8A-4147-A177-3AD203B41FA5}">
                      <a16:colId xmlns:a16="http://schemas.microsoft.com/office/drawing/2014/main" val="2032556698"/>
                    </a:ext>
                  </a:extLst>
                </a:gridCol>
                <a:gridCol w="329184">
                  <a:extLst>
                    <a:ext uri="{9D8B030D-6E8A-4147-A177-3AD203B41FA5}">
                      <a16:colId xmlns:a16="http://schemas.microsoft.com/office/drawing/2014/main" val="3765827468"/>
                    </a:ext>
                  </a:extLst>
                </a:gridCol>
                <a:gridCol w="329184">
                  <a:extLst>
                    <a:ext uri="{9D8B030D-6E8A-4147-A177-3AD203B41FA5}">
                      <a16:colId xmlns:a16="http://schemas.microsoft.com/office/drawing/2014/main" val="3937582508"/>
                    </a:ext>
                  </a:extLst>
                </a:gridCol>
                <a:gridCol w="329184">
                  <a:extLst>
                    <a:ext uri="{9D8B030D-6E8A-4147-A177-3AD203B41FA5}">
                      <a16:colId xmlns:a16="http://schemas.microsoft.com/office/drawing/2014/main" val="954556355"/>
                    </a:ext>
                  </a:extLst>
                </a:gridCol>
                <a:gridCol w="329184">
                  <a:extLst>
                    <a:ext uri="{9D8B030D-6E8A-4147-A177-3AD203B41FA5}">
                      <a16:colId xmlns:a16="http://schemas.microsoft.com/office/drawing/2014/main" val="4165911030"/>
                    </a:ext>
                  </a:extLst>
                </a:gridCol>
                <a:gridCol w="329184">
                  <a:extLst>
                    <a:ext uri="{9D8B030D-6E8A-4147-A177-3AD203B41FA5}">
                      <a16:colId xmlns:a16="http://schemas.microsoft.com/office/drawing/2014/main" val="1639527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1228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- 2025-01-06 15:44:43</a:t>
                      </a:r>
                      <a:r>
                        <a:rPr kumimoji="0" lang="en-US" sz="1000" b="0" i="0" u="none" strike="noStrike" kern="1200" cap="none" spc="0" normalizeH="0" baseline="0" noProof="0">
                          <a:ln>
                            <a:noFill/>
                          </a:ln>
                          <a:solidFill>
                            <a:prstClr val="black"/>
                          </a:solidFill>
                          <a:effectLst/>
                          <a:uLnTx/>
                          <a:uFillTx/>
                          <a:latin typeface="Calibri"/>
                          <a:ea typeface="+mn-ea"/>
                          <a:cs typeface="+mn-cs"/>
                        </a:rPr>
                        <a:t>
 As we kick off 2025, we're looking back at some of our best photos and favorite memories from 2024. From office lunches, festivities, and wellness events to volunteering, new offices, and more - we enjoyed so many moments together at TMA.
These snapshots remind us of all that we achieved in a year, and we look forward to many more unforgettable moments in 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https://quintly-eu-image-storage.s3.amazonaws.com/e33bbb9956bb05844e7317a82c09a400/f4fd551759b45b0e6cf2e50148838b92.jpg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90159606"/>
                  </a:ext>
                </a:extLst>
              </a:tr>
            </a:tbl>
          </a:graphicData>
        </a:graphic>
      </p:graphicFrame>
      <p:sp>
        <p:nvSpPr>
          <p:cNvPr id="4" name="Text Placeholder 3">
            <a:extLst>
              <a:ext uri="{FF2B5EF4-FFF2-40B4-BE49-F238E27FC236}">
                <a16:creationId xmlns:a16="http://schemas.microsoft.com/office/drawing/2014/main" id="{4EFC3EDA-615D-4BC9-BDDD-BA83E8B8F02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941508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DF507-5E1B-47A9-8807-E6ADB81D03A3}"/>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97B843F9-681A-4370-A929-87269B0CB008}"/>
              </a:ext>
            </a:extLst>
          </p:cNvPr>
          <p:cNvGraphicFramePr>
            <a:graphicFrameLocks noGrp="1"/>
          </p:cNvGraphicFramePr>
          <p:nvPr>
            <p:ph type="tbl" sz="quarter" idx="13"/>
            <p:extLst>
              <p:ext uri="{D42A27DB-BD31-4B8C-83A1-F6EECF244321}">
                <p14:modId xmlns:p14="http://schemas.microsoft.com/office/powerpoint/2010/main" val="1217286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51589379"/>
                    </a:ext>
                  </a:extLst>
                </a:gridCol>
                <a:gridCol w="576072">
                  <a:extLst>
                    <a:ext uri="{9D8B030D-6E8A-4147-A177-3AD203B41FA5}">
                      <a16:colId xmlns:a16="http://schemas.microsoft.com/office/drawing/2014/main" val="475223084"/>
                    </a:ext>
                  </a:extLst>
                </a:gridCol>
                <a:gridCol w="576072">
                  <a:extLst>
                    <a:ext uri="{9D8B030D-6E8A-4147-A177-3AD203B41FA5}">
                      <a16:colId xmlns:a16="http://schemas.microsoft.com/office/drawing/2014/main" val="359590282"/>
                    </a:ext>
                  </a:extLst>
                </a:gridCol>
                <a:gridCol w="576072">
                  <a:extLst>
                    <a:ext uri="{9D8B030D-6E8A-4147-A177-3AD203B41FA5}">
                      <a16:colId xmlns:a16="http://schemas.microsoft.com/office/drawing/2014/main" val="3373916280"/>
                    </a:ext>
                  </a:extLst>
                </a:gridCol>
                <a:gridCol w="576072">
                  <a:extLst>
                    <a:ext uri="{9D8B030D-6E8A-4147-A177-3AD203B41FA5}">
                      <a16:colId xmlns:a16="http://schemas.microsoft.com/office/drawing/2014/main" val="3130305471"/>
                    </a:ext>
                  </a:extLst>
                </a:gridCol>
                <a:gridCol w="576072">
                  <a:extLst>
                    <a:ext uri="{9D8B030D-6E8A-4147-A177-3AD203B41FA5}">
                      <a16:colId xmlns:a16="http://schemas.microsoft.com/office/drawing/2014/main" val="2335601429"/>
                    </a:ext>
                  </a:extLst>
                </a:gridCol>
                <a:gridCol w="576072">
                  <a:extLst>
                    <a:ext uri="{9D8B030D-6E8A-4147-A177-3AD203B41FA5}">
                      <a16:colId xmlns:a16="http://schemas.microsoft.com/office/drawing/2014/main" val="2631292532"/>
                    </a:ext>
                  </a:extLst>
                </a:gridCol>
                <a:gridCol w="576072">
                  <a:extLst>
                    <a:ext uri="{9D8B030D-6E8A-4147-A177-3AD203B41FA5}">
                      <a16:colId xmlns:a16="http://schemas.microsoft.com/office/drawing/2014/main" val="708325252"/>
                    </a:ext>
                  </a:extLst>
                </a:gridCol>
                <a:gridCol w="576072">
                  <a:extLst>
                    <a:ext uri="{9D8B030D-6E8A-4147-A177-3AD203B41FA5}">
                      <a16:colId xmlns:a16="http://schemas.microsoft.com/office/drawing/2014/main" val="3329481480"/>
                    </a:ext>
                  </a:extLst>
                </a:gridCol>
                <a:gridCol w="576072">
                  <a:extLst>
                    <a:ext uri="{9D8B030D-6E8A-4147-A177-3AD203B41FA5}">
                      <a16:colId xmlns:a16="http://schemas.microsoft.com/office/drawing/2014/main" val="3170622507"/>
                    </a:ext>
                  </a:extLst>
                </a:gridCol>
                <a:gridCol w="576072">
                  <a:extLst>
                    <a:ext uri="{9D8B030D-6E8A-4147-A177-3AD203B41FA5}">
                      <a16:colId xmlns:a16="http://schemas.microsoft.com/office/drawing/2014/main" val="575350013"/>
                    </a:ext>
                  </a:extLst>
                </a:gridCol>
                <a:gridCol w="576072">
                  <a:extLst>
                    <a:ext uri="{9D8B030D-6E8A-4147-A177-3AD203B41FA5}">
                      <a16:colId xmlns:a16="http://schemas.microsoft.com/office/drawing/2014/main" val="1594984496"/>
                    </a:ext>
                  </a:extLst>
                </a:gridCol>
                <a:gridCol w="576072">
                  <a:extLst>
                    <a:ext uri="{9D8B030D-6E8A-4147-A177-3AD203B41FA5}">
                      <a16:colId xmlns:a16="http://schemas.microsoft.com/office/drawing/2014/main" val="167107650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60163502"/>
                  </a:ext>
                </a:extLst>
              </a:tr>
              <a:tr h="370840">
                <a:tc>
                  <a:txBody>
                    <a:bodyPr/>
                    <a:lstStyle/>
                    <a:p>
                      <a:r>
                        <a:rPr lang="en-US" sz="1000"/>
                        <a:t>284</a:t>
                      </a:r>
                    </a:p>
                  </a:txBody>
                  <a:tcPr/>
                </a:tc>
                <a:tc>
                  <a:txBody>
                    <a:bodyPr/>
                    <a:lstStyle/>
                    <a:p>
                      <a:r>
                        <a:rPr lang="en-US" sz="1000"/>
                        <a:t>-4</a:t>
                      </a:r>
                    </a:p>
                  </a:txBody>
                  <a:tcPr/>
                </a:tc>
                <a:tc>
                  <a:txBody>
                    <a:bodyPr/>
                    <a:lstStyle/>
                    <a:p>
                      <a:r>
                        <a:rPr lang="en-US" sz="1000"/>
                        <a:t>18</a:t>
                      </a:r>
                    </a:p>
                  </a:txBody>
                  <a:tcPr/>
                </a:tc>
                <a:tc>
                  <a:txBody>
                    <a:bodyPr/>
                    <a:lstStyle/>
                    <a:p>
                      <a:r>
                        <a:rPr lang="en-US" sz="1000"/>
                        <a:t>13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4</a:t>
                      </a:r>
                    </a:p>
                  </a:txBody>
                  <a:tcPr/>
                </a:tc>
                <a:tc>
                  <a:txBody>
                    <a:bodyPr/>
                    <a:lstStyle/>
                    <a:p>
                      <a:r>
                        <a:rPr lang="en-US" sz="1000"/>
                        <a:t>0</a:t>
                      </a:r>
                    </a:p>
                  </a:txBody>
                  <a:tcPr/>
                </a:tc>
                <a:tc>
                  <a:txBody>
                    <a:bodyPr/>
                    <a:lstStyle/>
                    <a:p>
                      <a:r>
                        <a:rPr lang="en-US" sz="1000"/>
                        <a:t>0.2690 %</a:t>
                      </a:r>
                    </a:p>
                  </a:txBody>
                  <a:tcPr/>
                </a:tc>
                <a:tc>
                  <a:txBody>
                    <a:bodyPr/>
                    <a:lstStyle/>
                    <a:p>
                      <a:r>
                        <a:rPr lang="en-US" sz="1000"/>
                        <a:t>0.0 %</a:t>
                      </a:r>
                    </a:p>
                  </a:txBody>
                  <a:tcPr/>
                </a:tc>
                <a:extLst>
                  <a:ext uri="{0D108BD9-81ED-4DB2-BD59-A6C34878D82A}">
                    <a16:rowId xmlns:a16="http://schemas.microsoft.com/office/drawing/2014/main" val="617520277"/>
                  </a:ext>
                </a:extLst>
              </a:tr>
            </a:tbl>
          </a:graphicData>
        </a:graphic>
      </p:graphicFrame>
      <p:sp>
        <p:nvSpPr>
          <p:cNvPr id="4" name="Text Placeholder 3">
            <a:extLst>
              <a:ext uri="{FF2B5EF4-FFF2-40B4-BE49-F238E27FC236}">
                <a16:creationId xmlns:a16="http://schemas.microsoft.com/office/drawing/2014/main" id="{4B1D0771-CC44-47F0-901D-AA704F144F3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244594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E423-1FC0-46B1-AE96-9630F472D54B}"/>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291505F9-2DE9-4788-9A57-C30E3F8E4F77}"/>
              </a:ext>
            </a:extLst>
          </p:cNvPr>
          <p:cNvGraphicFramePr>
            <a:graphicFrameLocks noGrp="1"/>
          </p:cNvGraphicFramePr>
          <p:nvPr>
            <p:ph type="chart" sz="quarter" idx="13"/>
            <p:extLst>
              <p:ext uri="{D42A27DB-BD31-4B8C-83A1-F6EECF244321}">
                <p14:modId xmlns:p14="http://schemas.microsoft.com/office/powerpoint/2010/main" val="3435949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E66912-3CAA-4032-80AD-54C9C6E86B2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FBDFF1B-7248-4161-B0E1-296B72FDB7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8168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03E55-9B45-49EE-83A6-A1AD6AC75D66}"/>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4241CE51-F263-4148-B296-1F055E3C525F}"/>
              </a:ext>
            </a:extLst>
          </p:cNvPr>
          <p:cNvGraphicFramePr>
            <a:graphicFrameLocks noGrp="1"/>
          </p:cNvGraphicFramePr>
          <p:nvPr>
            <p:ph type="chart" sz="quarter" idx="13"/>
            <p:extLst>
              <p:ext uri="{D42A27DB-BD31-4B8C-83A1-F6EECF244321}">
                <p14:modId xmlns:p14="http://schemas.microsoft.com/office/powerpoint/2010/main" val="2587150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0D2683-8483-4888-9C98-A438060CCBB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3D769F9-9D53-43B3-A334-60A097E059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6155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B252E-3315-4D1C-B253-0C0D007FB468}"/>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0DB6FA79-EAAD-4A43-8D67-DDF211906E9D}"/>
              </a:ext>
            </a:extLst>
          </p:cNvPr>
          <p:cNvGraphicFramePr>
            <a:graphicFrameLocks noGrp="1"/>
          </p:cNvGraphicFramePr>
          <p:nvPr>
            <p:ph type="chart" sz="quarter" idx="13"/>
            <p:extLst>
              <p:ext uri="{D42A27DB-BD31-4B8C-83A1-F6EECF244321}">
                <p14:modId xmlns:p14="http://schemas.microsoft.com/office/powerpoint/2010/main" val="2646210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6675DE-7532-485C-9182-4D1EB866B16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1EB8558-1C91-4FCA-91D9-3EC4748124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8022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137B5-4AE1-423C-9466-56EBE56DB0FB}"/>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A83C6F34-9282-453B-AB8A-9ACD97273A91}"/>
              </a:ext>
            </a:extLst>
          </p:cNvPr>
          <p:cNvGraphicFramePr>
            <a:graphicFrameLocks noGrp="1"/>
          </p:cNvGraphicFramePr>
          <p:nvPr>
            <p:ph type="tbl" sz="quarter" idx="13"/>
            <p:extLst>
              <p:ext uri="{D42A27DB-BD31-4B8C-83A1-F6EECF244321}">
                <p14:modId xmlns:p14="http://schemas.microsoft.com/office/powerpoint/2010/main" val="1458073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19093295"/>
                    </a:ext>
                  </a:extLst>
                </a:gridCol>
                <a:gridCol w="1152144">
                  <a:extLst>
                    <a:ext uri="{9D8B030D-6E8A-4147-A177-3AD203B41FA5}">
                      <a16:colId xmlns:a16="http://schemas.microsoft.com/office/drawing/2014/main" val="2121441383"/>
                    </a:ext>
                  </a:extLst>
                </a:gridCol>
                <a:gridCol w="1152144">
                  <a:extLst>
                    <a:ext uri="{9D8B030D-6E8A-4147-A177-3AD203B41FA5}">
                      <a16:colId xmlns:a16="http://schemas.microsoft.com/office/drawing/2014/main" val="1668139511"/>
                    </a:ext>
                  </a:extLst>
                </a:gridCol>
                <a:gridCol w="1152144">
                  <a:extLst>
                    <a:ext uri="{9D8B030D-6E8A-4147-A177-3AD203B41FA5}">
                      <a16:colId xmlns:a16="http://schemas.microsoft.com/office/drawing/2014/main" val="3957977310"/>
                    </a:ext>
                  </a:extLst>
                </a:gridCol>
                <a:gridCol w="1152144">
                  <a:extLst>
                    <a:ext uri="{9D8B030D-6E8A-4147-A177-3AD203B41FA5}">
                      <a16:colId xmlns:a16="http://schemas.microsoft.com/office/drawing/2014/main" val="1808531706"/>
                    </a:ext>
                  </a:extLst>
                </a:gridCol>
                <a:gridCol w="1152144">
                  <a:extLst>
                    <a:ext uri="{9D8B030D-6E8A-4147-A177-3AD203B41FA5}">
                      <a16:colId xmlns:a16="http://schemas.microsoft.com/office/drawing/2014/main" val="3315714254"/>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832778048"/>
                  </a:ext>
                </a:extLst>
              </a:tr>
              <a:tr h="370840">
                <a:tc>
                  <a:txBody>
                    <a:bodyPr/>
                    <a:lstStyle/>
                    <a:p>
                      <a:r>
                        <a:rPr lang="en-US" sz="1000" b="1"/>
                        <a:t>@TokioMAmerica - 2025-01-10 14:27:21</a:t>
                      </a:r>
                      <a:r>
                        <a:rPr lang="en-US" sz="1000"/>
                        <a:t>
 We are keeping everyone impacted by the Southern California wildfires in our thoughts. Customers who need to file a claim can contact our Claims team 24/7 by phone, email, or online: https://t.co/VwFVe1ZzRT https://t.co/WWI46y4P8r</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0.6969 %</a:t>
                      </a:r>
                    </a:p>
                  </a:txBody>
                  <a:tcPr/>
                </a:tc>
                <a:extLst>
                  <a:ext uri="{0D108BD9-81ED-4DB2-BD59-A6C34878D82A}">
                    <a16:rowId xmlns:a16="http://schemas.microsoft.com/office/drawing/2014/main" val="1339097994"/>
                  </a:ext>
                </a:extLst>
              </a:tr>
              <a:tr h="370840">
                <a:tc>
                  <a:txBody>
                    <a:bodyPr/>
                    <a:lstStyle/>
                    <a:p>
                      <a:r>
                        <a:rPr lang="en-US" sz="1000" b="1"/>
                        <a:t>@TokioMAmerica - 2025-01-29 15:44:09</a:t>
                      </a:r>
                      <a:r>
                        <a:rPr lang="en-US" sz="1000"/>
                        <a:t>
 Embrace the next chapter in your career! We're looking for a professional skilled in assessing risk &amp;amp; analyzing data to apply for our Package Muli-line Corporate Underwriting Product Specialist II opening. Apply to TMA today: https://t.co/Tm59vABJ9j https://t.co/4clwP3LtBM</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0.3521 %</a:t>
                      </a:r>
                    </a:p>
                  </a:txBody>
                  <a:tcPr/>
                </a:tc>
                <a:extLst>
                  <a:ext uri="{0D108BD9-81ED-4DB2-BD59-A6C34878D82A}">
                    <a16:rowId xmlns:a16="http://schemas.microsoft.com/office/drawing/2014/main" val="3830626512"/>
                  </a:ext>
                </a:extLst>
              </a:tr>
              <a:tr h="370840">
                <a:tc>
                  <a:txBody>
                    <a:bodyPr/>
                    <a:lstStyle/>
                    <a:p>
                      <a:r>
                        <a:rPr lang="en-US" sz="1000" b="1"/>
                        <a:t>@TokioMAmerica - 2025-01-31 14:04:50</a:t>
                      </a:r>
                      <a:r>
                        <a:rPr lang="en-US" sz="1000"/>
                        <a:t>
 To wrap up our January charitable giving, TMA is proud to support The Headstrong Project, a nonprofit local to our New York office. @HeadstrongProj provides confidential, barrier-free &amp;amp; stigma-free PTSD treatment to veterans, service members &amp;amp; families connected to their care. https://t.co/L90wcR1Z3e</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0.3521 %</a:t>
                      </a:r>
                    </a:p>
                  </a:txBody>
                  <a:tcPr/>
                </a:tc>
                <a:extLst>
                  <a:ext uri="{0D108BD9-81ED-4DB2-BD59-A6C34878D82A}">
                    <a16:rowId xmlns:a16="http://schemas.microsoft.com/office/drawing/2014/main" val="634084211"/>
                  </a:ext>
                </a:extLst>
              </a:tr>
            </a:tbl>
          </a:graphicData>
        </a:graphic>
      </p:graphicFrame>
      <p:sp>
        <p:nvSpPr>
          <p:cNvPr id="4" name="Text Placeholder 3">
            <a:extLst>
              <a:ext uri="{FF2B5EF4-FFF2-40B4-BE49-F238E27FC236}">
                <a16:creationId xmlns:a16="http://schemas.microsoft.com/office/drawing/2014/main" id="{44CEC0CA-4CFA-4909-97C3-7E7ACC0E2A3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282985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47F3F-23FB-464F-86DE-9237B75FF9AC}"/>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AF38DB3E-0651-470B-8052-2F9646AAC59D}"/>
              </a:ext>
            </a:extLst>
          </p:cNvPr>
          <p:cNvGraphicFramePr>
            <a:graphicFrameLocks noGrp="1"/>
          </p:cNvGraphicFramePr>
          <p:nvPr>
            <p:ph type="tbl" sz="quarter" idx="13"/>
            <p:extLst>
              <p:ext uri="{D42A27DB-BD31-4B8C-83A1-F6EECF244321}">
                <p14:modId xmlns:p14="http://schemas.microsoft.com/office/powerpoint/2010/main" val="3018371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36587715"/>
                    </a:ext>
                  </a:extLst>
                </a:gridCol>
                <a:gridCol w="658368">
                  <a:extLst>
                    <a:ext uri="{9D8B030D-6E8A-4147-A177-3AD203B41FA5}">
                      <a16:colId xmlns:a16="http://schemas.microsoft.com/office/drawing/2014/main" val="921138425"/>
                    </a:ext>
                  </a:extLst>
                </a:gridCol>
                <a:gridCol w="658368">
                  <a:extLst>
                    <a:ext uri="{9D8B030D-6E8A-4147-A177-3AD203B41FA5}">
                      <a16:colId xmlns:a16="http://schemas.microsoft.com/office/drawing/2014/main" val="1200087662"/>
                    </a:ext>
                  </a:extLst>
                </a:gridCol>
                <a:gridCol w="658368">
                  <a:extLst>
                    <a:ext uri="{9D8B030D-6E8A-4147-A177-3AD203B41FA5}">
                      <a16:colId xmlns:a16="http://schemas.microsoft.com/office/drawing/2014/main" val="210520214"/>
                    </a:ext>
                  </a:extLst>
                </a:gridCol>
                <a:gridCol w="658368">
                  <a:extLst>
                    <a:ext uri="{9D8B030D-6E8A-4147-A177-3AD203B41FA5}">
                      <a16:colId xmlns:a16="http://schemas.microsoft.com/office/drawing/2014/main" val="486041536"/>
                    </a:ext>
                  </a:extLst>
                </a:gridCol>
                <a:gridCol w="658368">
                  <a:extLst>
                    <a:ext uri="{9D8B030D-6E8A-4147-A177-3AD203B41FA5}">
                      <a16:colId xmlns:a16="http://schemas.microsoft.com/office/drawing/2014/main" val="419505329"/>
                    </a:ext>
                  </a:extLst>
                </a:gridCol>
                <a:gridCol w="658368">
                  <a:extLst>
                    <a:ext uri="{9D8B030D-6E8A-4147-A177-3AD203B41FA5}">
                      <a16:colId xmlns:a16="http://schemas.microsoft.com/office/drawing/2014/main" val="52784915"/>
                    </a:ext>
                  </a:extLst>
                </a:gridCol>
                <a:gridCol w="658368">
                  <a:extLst>
                    <a:ext uri="{9D8B030D-6E8A-4147-A177-3AD203B41FA5}">
                      <a16:colId xmlns:a16="http://schemas.microsoft.com/office/drawing/2014/main" val="942813840"/>
                    </a:ext>
                  </a:extLst>
                </a:gridCol>
                <a:gridCol w="658368">
                  <a:extLst>
                    <a:ext uri="{9D8B030D-6E8A-4147-A177-3AD203B41FA5}">
                      <a16:colId xmlns:a16="http://schemas.microsoft.com/office/drawing/2014/main" val="1769478624"/>
                    </a:ext>
                  </a:extLst>
                </a:gridCol>
                <a:gridCol w="658368">
                  <a:extLst>
                    <a:ext uri="{9D8B030D-6E8A-4147-A177-3AD203B41FA5}">
                      <a16:colId xmlns:a16="http://schemas.microsoft.com/office/drawing/2014/main" val="3437883765"/>
                    </a:ext>
                  </a:extLst>
                </a:gridCol>
                <a:gridCol w="658368">
                  <a:extLst>
                    <a:ext uri="{9D8B030D-6E8A-4147-A177-3AD203B41FA5}">
                      <a16:colId xmlns:a16="http://schemas.microsoft.com/office/drawing/2014/main" val="4257389031"/>
                    </a:ext>
                  </a:extLst>
                </a:gridCol>
                <a:gridCol w="658368">
                  <a:extLst>
                    <a:ext uri="{9D8B030D-6E8A-4147-A177-3AD203B41FA5}">
                      <a16:colId xmlns:a16="http://schemas.microsoft.com/office/drawing/2014/main" val="183181959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657163826"/>
                  </a:ext>
                </a:extLst>
              </a:tr>
              <a:tr h="370840">
                <a:tc>
                  <a:txBody>
                    <a:bodyPr/>
                    <a:lstStyle/>
                    <a:p>
                      <a:r>
                        <a:rPr lang="en-US" sz="1000"/>
                        <a:t>23878</a:t>
                      </a:r>
                    </a:p>
                  </a:txBody>
                  <a:tcPr/>
                </a:tc>
                <a:tc>
                  <a:txBody>
                    <a:bodyPr/>
                    <a:lstStyle/>
                    <a:p>
                      <a:r>
                        <a:rPr lang="en-US" sz="1000"/>
                        <a:t>96</a:t>
                      </a:r>
                    </a:p>
                  </a:txBody>
                  <a:tcPr/>
                </a:tc>
                <a:tc>
                  <a:txBody>
                    <a:bodyPr/>
                    <a:lstStyle/>
                    <a:p>
                      <a:r>
                        <a:rPr lang="en-US" sz="1000"/>
                        <a:t>13</a:t>
                      </a:r>
                    </a:p>
                  </a:txBody>
                  <a:tcPr/>
                </a:tc>
                <a:tc>
                  <a:txBody>
                    <a:bodyPr/>
                    <a:lstStyle/>
                    <a:p>
                      <a:r>
                        <a:rPr lang="en-US" sz="1000"/>
                        <a:t>330</a:t>
                      </a:r>
                    </a:p>
                  </a:txBody>
                  <a:tcPr/>
                </a:tc>
                <a:tc>
                  <a:txBody>
                    <a:bodyPr/>
                    <a:lstStyle/>
                    <a:p>
                      <a:r>
                        <a:rPr lang="en-US" sz="1000"/>
                        <a:t>25.384615384615</a:t>
                      </a:r>
                    </a:p>
                  </a:txBody>
                  <a:tcPr/>
                </a:tc>
                <a:tc>
                  <a:txBody>
                    <a:bodyPr/>
                    <a:lstStyle/>
                    <a:p>
                      <a:r>
                        <a:rPr lang="en-US" sz="1000"/>
                        <a:t>14</a:t>
                      </a:r>
                    </a:p>
                  </a:txBody>
                  <a:tcPr/>
                </a:tc>
                <a:tc>
                  <a:txBody>
                    <a:bodyPr/>
                    <a:lstStyle/>
                    <a:p>
                      <a:r>
                        <a:rPr lang="en-US" sz="1000"/>
                        <a:t>11</a:t>
                      </a:r>
                    </a:p>
                  </a:txBody>
                  <a:tcPr/>
                </a:tc>
                <a:tc>
                  <a:txBody>
                    <a:bodyPr/>
                    <a:lstStyle/>
                    <a:p>
                      <a:r>
                        <a:rPr lang="en-US" sz="1000"/>
                        <a:t>929</a:t>
                      </a:r>
                    </a:p>
                  </a:txBody>
                  <a:tcPr/>
                </a:tc>
                <a:tc>
                  <a:txBody>
                    <a:bodyPr/>
                    <a:lstStyle/>
                    <a:p>
                      <a:r>
                        <a:rPr lang="en-US" sz="1000"/>
                        <a:t>12421</a:t>
                      </a:r>
                    </a:p>
                  </a:txBody>
                  <a:tcPr/>
                </a:tc>
                <a:tc>
                  <a:txBody>
                    <a:bodyPr/>
                    <a:lstStyle/>
                    <a:p>
                      <a:r>
                        <a:rPr lang="en-US" sz="1000"/>
                        <a:t>955.46153846154</a:t>
                      </a:r>
                    </a:p>
                  </a:txBody>
                  <a:tcPr/>
                </a:tc>
                <a:tc>
                  <a:txBody>
                    <a:bodyPr/>
                    <a:lstStyle/>
                    <a:p>
                      <a:r>
                        <a:rPr lang="en-US" sz="1000"/>
                        <a:t>8.7214675454469 %</a:t>
                      </a:r>
                    </a:p>
                  </a:txBody>
                  <a:tcPr/>
                </a:tc>
                <a:tc>
                  <a:txBody>
                    <a:bodyPr/>
                    <a:lstStyle/>
                    <a:p>
                      <a:r>
                        <a:rPr lang="en-US" sz="1000"/>
                        <a:t>0</a:t>
                      </a:r>
                    </a:p>
                  </a:txBody>
                  <a:tcPr/>
                </a:tc>
                <a:extLst>
                  <a:ext uri="{0D108BD9-81ED-4DB2-BD59-A6C34878D82A}">
                    <a16:rowId xmlns:a16="http://schemas.microsoft.com/office/drawing/2014/main" val="1158682595"/>
                  </a:ext>
                </a:extLst>
              </a:tr>
            </a:tbl>
          </a:graphicData>
        </a:graphic>
      </p:graphicFrame>
      <p:sp>
        <p:nvSpPr>
          <p:cNvPr id="4" name="Text Placeholder 3">
            <a:extLst>
              <a:ext uri="{FF2B5EF4-FFF2-40B4-BE49-F238E27FC236}">
                <a16:creationId xmlns:a16="http://schemas.microsoft.com/office/drawing/2014/main" id="{2A049CD3-1031-4FAE-8A26-7D291696944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787779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6D86F-055A-425D-8C5C-CB62EDF8F6FA}"/>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8ADC3810-BEF1-4A20-8634-AA4BC28FDDD3}"/>
              </a:ext>
            </a:extLst>
          </p:cNvPr>
          <p:cNvGraphicFramePr>
            <a:graphicFrameLocks noGrp="1"/>
          </p:cNvGraphicFramePr>
          <p:nvPr>
            <p:ph type="chart" sz="quarter" idx="13"/>
            <p:extLst>
              <p:ext uri="{D42A27DB-BD31-4B8C-83A1-F6EECF244321}">
                <p14:modId xmlns:p14="http://schemas.microsoft.com/office/powerpoint/2010/main" val="1866534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E78029-7655-4267-9B52-367BE0DC064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3E58AA0-4E5B-4A6B-ACA9-5FD8337223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3520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FA9C0-C101-43D7-973B-3E99DBA5C430}"/>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9FB88B74-42C2-4642-B52C-21DFAB73D5CC}"/>
              </a:ext>
            </a:extLst>
          </p:cNvPr>
          <p:cNvGraphicFramePr>
            <a:graphicFrameLocks noGrp="1"/>
          </p:cNvGraphicFramePr>
          <p:nvPr>
            <p:ph type="chart" sz="quarter" idx="13"/>
            <p:extLst>
              <p:ext uri="{D42A27DB-BD31-4B8C-83A1-F6EECF244321}">
                <p14:modId xmlns:p14="http://schemas.microsoft.com/office/powerpoint/2010/main" val="3540896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0C3F2D-87EE-44A0-83E5-24C40A1B6B5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1136FFB-922E-464B-A9F8-B9668C8B5D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840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6D410-BAC2-4FC8-A06F-12AC23949F87}"/>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62A65A95-AB51-41E6-A1DA-DE9BB047D2D6}"/>
              </a:ext>
            </a:extLst>
          </p:cNvPr>
          <p:cNvGraphicFramePr>
            <a:graphicFrameLocks noGrp="1"/>
          </p:cNvGraphicFramePr>
          <p:nvPr>
            <p:ph type="chart" sz="quarter" idx="13"/>
            <p:extLst>
              <p:ext uri="{D42A27DB-BD31-4B8C-83A1-F6EECF244321}">
                <p14:modId xmlns:p14="http://schemas.microsoft.com/office/powerpoint/2010/main" val="3323356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ECF99C-5335-49B9-8840-F9C77A80CE7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1CD6043-8F1C-4632-8B67-DB9C512279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3245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981E3-AF07-4F86-9DF1-7A0C714A0CC6}"/>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A4A08FE5-15B9-4004-87E5-EFF110317910}"/>
              </a:ext>
            </a:extLst>
          </p:cNvPr>
          <p:cNvGraphicFramePr>
            <a:graphicFrameLocks noGrp="1"/>
          </p:cNvGraphicFramePr>
          <p:nvPr>
            <p:ph type="chart" sz="quarter" idx="13"/>
            <p:extLst>
              <p:ext uri="{D42A27DB-BD31-4B8C-83A1-F6EECF244321}">
                <p14:modId xmlns:p14="http://schemas.microsoft.com/office/powerpoint/2010/main" val="2678693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92B5D0-3189-4EF4-A158-FAC9EA3619B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7044FF9-073C-4B44-8F27-78FA1E2F7F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0441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20488-0A29-4DE1-B1DB-FF3A5D564BE8}"/>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29D254C0-E496-4092-B32D-55B4F953601F}"/>
              </a:ext>
            </a:extLst>
          </p:cNvPr>
          <p:cNvGraphicFramePr>
            <a:graphicFrameLocks noGrp="1"/>
          </p:cNvGraphicFramePr>
          <p:nvPr>
            <p:ph type="tbl" sz="quarter" idx="13"/>
            <p:extLst>
              <p:ext uri="{D42A27DB-BD31-4B8C-83A1-F6EECF244321}">
                <p14:modId xmlns:p14="http://schemas.microsoft.com/office/powerpoint/2010/main" val="3871548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8212374"/>
                    </a:ext>
                  </a:extLst>
                </a:gridCol>
                <a:gridCol w="658368">
                  <a:extLst>
                    <a:ext uri="{9D8B030D-6E8A-4147-A177-3AD203B41FA5}">
                      <a16:colId xmlns:a16="http://schemas.microsoft.com/office/drawing/2014/main" val="478202694"/>
                    </a:ext>
                  </a:extLst>
                </a:gridCol>
                <a:gridCol w="658368">
                  <a:extLst>
                    <a:ext uri="{9D8B030D-6E8A-4147-A177-3AD203B41FA5}">
                      <a16:colId xmlns:a16="http://schemas.microsoft.com/office/drawing/2014/main" val="361607270"/>
                    </a:ext>
                  </a:extLst>
                </a:gridCol>
                <a:gridCol w="658368">
                  <a:extLst>
                    <a:ext uri="{9D8B030D-6E8A-4147-A177-3AD203B41FA5}">
                      <a16:colId xmlns:a16="http://schemas.microsoft.com/office/drawing/2014/main" val="1958933526"/>
                    </a:ext>
                  </a:extLst>
                </a:gridCol>
                <a:gridCol w="658368">
                  <a:extLst>
                    <a:ext uri="{9D8B030D-6E8A-4147-A177-3AD203B41FA5}">
                      <a16:colId xmlns:a16="http://schemas.microsoft.com/office/drawing/2014/main" val="1681944369"/>
                    </a:ext>
                  </a:extLst>
                </a:gridCol>
                <a:gridCol w="658368">
                  <a:extLst>
                    <a:ext uri="{9D8B030D-6E8A-4147-A177-3AD203B41FA5}">
                      <a16:colId xmlns:a16="http://schemas.microsoft.com/office/drawing/2014/main" val="2793932435"/>
                    </a:ext>
                  </a:extLst>
                </a:gridCol>
                <a:gridCol w="658368">
                  <a:extLst>
                    <a:ext uri="{9D8B030D-6E8A-4147-A177-3AD203B41FA5}">
                      <a16:colId xmlns:a16="http://schemas.microsoft.com/office/drawing/2014/main" val="3220388214"/>
                    </a:ext>
                  </a:extLst>
                </a:gridCol>
                <a:gridCol w="658368">
                  <a:extLst>
                    <a:ext uri="{9D8B030D-6E8A-4147-A177-3AD203B41FA5}">
                      <a16:colId xmlns:a16="http://schemas.microsoft.com/office/drawing/2014/main" val="2257402041"/>
                    </a:ext>
                  </a:extLst>
                </a:gridCol>
                <a:gridCol w="658368">
                  <a:extLst>
                    <a:ext uri="{9D8B030D-6E8A-4147-A177-3AD203B41FA5}">
                      <a16:colId xmlns:a16="http://schemas.microsoft.com/office/drawing/2014/main" val="3622162157"/>
                    </a:ext>
                  </a:extLst>
                </a:gridCol>
                <a:gridCol w="658368">
                  <a:extLst>
                    <a:ext uri="{9D8B030D-6E8A-4147-A177-3AD203B41FA5}">
                      <a16:colId xmlns:a16="http://schemas.microsoft.com/office/drawing/2014/main" val="592442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1100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- 2025-01-06 15:44:48</a:t>
                      </a:r>
                      <a:r>
                        <a:rPr kumimoji="0" lang="en-US" sz="1000" b="0" i="0" u="none" strike="noStrike" kern="1200" cap="none" spc="0" normalizeH="0" baseline="0" noProof="0">
                          <a:ln>
                            <a:noFill/>
                          </a:ln>
                          <a:solidFill>
                            <a:prstClr val="black"/>
                          </a:solidFill>
                          <a:effectLst/>
                          <a:uLnTx/>
                          <a:uFillTx/>
                          <a:latin typeface="Calibri"/>
                          <a:ea typeface="+mn-ea"/>
                          <a:cs typeface="+mn-cs"/>
                        </a:rPr>
                        <a:t>
 As we kick off 2025, we're looking back at some of our best photos and favorite memories from 2024. From office lunches, festivities, and wellness events to volunteering, new offices, and more - we enjoyed so many moments together at TMA.
These snapshots remind us of all we achieved in a year, and we look forward to many more unforgettable moments in 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27.586206896552 %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61315897"/>
                  </a:ext>
                </a:extLst>
              </a:tr>
            </a:tbl>
          </a:graphicData>
        </a:graphic>
      </p:graphicFrame>
      <p:sp>
        <p:nvSpPr>
          <p:cNvPr id="4" name="Text Placeholder 3">
            <a:extLst>
              <a:ext uri="{FF2B5EF4-FFF2-40B4-BE49-F238E27FC236}">
                <a16:creationId xmlns:a16="http://schemas.microsoft.com/office/drawing/2014/main" id="{F93E6E10-5B50-4A02-BD72-97390F4818E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889419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D92E1-A559-404E-9FCE-FF94E299A66C}"/>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D429A63F-6151-4F7B-BB9F-314EAC7C7D4A}"/>
              </a:ext>
            </a:extLst>
          </p:cNvPr>
          <p:cNvGraphicFramePr>
            <a:graphicFrameLocks noGrp="1"/>
          </p:cNvGraphicFramePr>
          <p:nvPr>
            <p:ph type="tbl" sz="quarter" idx="13"/>
            <p:extLst>
              <p:ext uri="{D42A27DB-BD31-4B8C-83A1-F6EECF244321}">
                <p14:modId xmlns:p14="http://schemas.microsoft.com/office/powerpoint/2010/main" val="1016562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0291522"/>
                    </a:ext>
                  </a:extLst>
                </a:gridCol>
                <a:gridCol w="658368">
                  <a:extLst>
                    <a:ext uri="{9D8B030D-6E8A-4147-A177-3AD203B41FA5}">
                      <a16:colId xmlns:a16="http://schemas.microsoft.com/office/drawing/2014/main" val="416380277"/>
                    </a:ext>
                  </a:extLst>
                </a:gridCol>
                <a:gridCol w="658368">
                  <a:extLst>
                    <a:ext uri="{9D8B030D-6E8A-4147-A177-3AD203B41FA5}">
                      <a16:colId xmlns:a16="http://schemas.microsoft.com/office/drawing/2014/main" val="3884868217"/>
                    </a:ext>
                  </a:extLst>
                </a:gridCol>
                <a:gridCol w="658368">
                  <a:extLst>
                    <a:ext uri="{9D8B030D-6E8A-4147-A177-3AD203B41FA5}">
                      <a16:colId xmlns:a16="http://schemas.microsoft.com/office/drawing/2014/main" val="2705079388"/>
                    </a:ext>
                  </a:extLst>
                </a:gridCol>
                <a:gridCol w="658368">
                  <a:extLst>
                    <a:ext uri="{9D8B030D-6E8A-4147-A177-3AD203B41FA5}">
                      <a16:colId xmlns:a16="http://schemas.microsoft.com/office/drawing/2014/main" val="159872145"/>
                    </a:ext>
                  </a:extLst>
                </a:gridCol>
                <a:gridCol w="658368">
                  <a:extLst>
                    <a:ext uri="{9D8B030D-6E8A-4147-A177-3AD203B41FA5}">
                      <a16:colId xmlns:a16="http://schemas.microsoft.com/office/drawing/2014/main" val="3868437279"/>
                    </a:ext>
                  </a:extLst>
                </a:gridCol>
                <a:gridCol w="658368">
                  <a:extLst>
                    <a:ext uri="{9D8B030D-6E8A-4147-A177-3AD203B41FA5}">
                      <a16:colId xmlns:a16="http://schemas.microsoft.com/office/drawing/2014/main" val="2198014094"/>
                    </a:ext>
                  </a:extLst>
                </a:gridCol>
                <a:gridCol w="658368">
                  <a:extLst>
                    <a:ext uri="{9D8B030D-6E8A-4147-A177-3AD203B41FA5}">
                      <a16:colId xmlns:a16="http://schemas.microsoft.com/office/drawing/2014/main" val="70919067"/>
                    </a:ext>
                  </a:extLst>
                </a:gridCol>
                <a:gridCol w="658368">
                  <a:extLst>
                    <a:ext uri="{9D8B030D-6E8A-4147-A177-3AD203B41FA5}">
                      <a16:colId xmlns:a16="http://schemas.microsoft.com/office/drawing/2014/main" val="2176647143"/>
                    </a:ext>
                  </a:extLst>
                </a:gridCol>
                <a:gridCol w="658368">
                  <a:extLst>
                    <a:ext uri="{9D8B030D-6E8A-4147-A177-3AD203B41FA5}">
                      <a16:colId xmlns:a16="http://schemas.microsoft.com/office/drawing/2014/main" val="1001409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47632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- 2025-01-13 15:17:30</a:t>
                      </a:r>
                      <a:r>
                        <a:rPr kumimoji="0" lang="en-US" sz="1000" b="0" i="0" u="none" strike="noStrike" kern="1200" cap="none" spc="0" normalizeH="0" baseline="0" noProof="0">
                          <a:ln>
                            <a:noFill/>
                          </a:ln>
                          <a:solidFill>
                            <a:prstClr val="black"/>
                          </a:solidFill>
                          <a:effectLst/>
                          <a:uLnTx/>
                          <a:uFillTx/>
                          <a:latin typeface="Calibri"/>
                          <a:ea typeface="+mn-ea"/>
                          <a:cs typeface="+mn-cs"/>
                        </a:rPr>
                        <a:t>
 Meet our latest new hire, Lincoln, who recently joined our team in Plano, TX, as a Senior Tech Underwriter in our Global Business Unit!
Lincoln is a loyal Mets fan and enjoys watching baseball. He also enjoys reading books and watching films. Lincoln serves his community by volunteering and donating to local food banks.
Fun fact - Lincoln was born when Crystal Gayle's "Don't Make My Brown Eyes Blue" was number one on the Billboard singles chart.
We look forward to getting to know more about Lincoln and the skills and expertise he brings to TMA. Welcome aboard, Lincoln!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8.6448598130841 %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81084894"/>
                  </a:ext>
                </a:extLst>
              </a:tr>
            </a:tbl>
          </a:graphicData>
        </a:graphic>
      </p:graphicFrame>
      <p:sp>
        <p:nvSpPr>
          <p:cNvPr id="4" name="Text Placeholder 3">
            <a:extLst>
              <a:ext uri="{FF2B5EF4-FFF2-40B4-BE49-F238E27FC236}">
                <a16:creationId xmlns:a16="http://schemas.microsoft.com/office/drawing/2014/main" id="{359EEEFF-5591-40D0-B612-1D16A319453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53168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BADAF-0D43-44EB-BF45-1E6C8439C343}"/>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FAFBA1A1-A728-48B8-8A72-1E0328EFA2C1}"/>
              </a:ext>
            </a:extLst>
          </p:cNvPr>
          <p:cNvGraphicFramePr>
            <a:graphicFrameLocks noGrp="1"/>
          </p:cNvGraphicFramePr>
          <p:nvPr>
            <p:ph type="tbl" sz="quarter" idx="13"/>
            <p:extLst>
              <p:ext uri="{D42A27DB-BD31-4B8C-83A1-F6EECF244321}">
                <p14:modId xmlns:p14="http://schemas.microsoft.com/office/powerpoint/2010/main" val="463156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1332932"/>
                    </a:ext>
                  </a:extLst>
                </a:gridCol>
                <a:gridCol w="658368">
                  <a:extLst>
                    <a:ext uri="{9D8B030D-6E8A-4147-A177-3AD203B41FA5}">
                      <a16:colId xmlns:a16="http://schemas.microsoft.com/office/drawing/2014/main" val="967442479"/>
                    </a:ext>
                  </a:extLst>
                </a:gridCol>
                <a:gridCol w="658368">
                  <a:extLst>
                    <a:ext uri="{9D8B030D-6E8A-4147-A177-3AD203B41FA5}">
                      <a16:colId xmlns:a16="http://schemas.microsoft.com/office/drawing/2014/main" val="3123635112"/>
                    </a:ext>
                  </a:extLst>
                </a:gridCol>
                <a:gridCol w="658368">
                  <a:extLst>
                    <a:ext uri="{9D8B030D-6E8A-4147-A177-3AD203B41FA5}">
                      <a16:colId xmlns:a16="http://schemas.microsoft.com/office/drawing/2014/main" val="1070377016"/>
                    </a:ext>
                  </a:extLst>
                </a:gridCol>
                <a:gridCol w="658368">
                  <a:extLst>
                    <a:ext uri="{9D8B030D-6E8A-4147-A177-3AD203B41FA5}">
                      <a16:colId xmlns:a16="http://schemas.microsoft.com/office/drawing/2014/main" val="4233019818"/>
                    </a:ext>
                  </a:extLst>
                </a:gridCol>
                <a:gridCol w="658368">
                  <a:extLst>
                    <a:ext uri="{9D8B030D-6E8A-4147-A177-3AD203B41FA5}">
                      <a16:colId xmlns:a16="http://schemas.microsoft.com/office/drawing/2014/main" val="1114015807"/>
                    </a:ext>
                  </a:extLst>
                </a:gridCol>
                <a:gridCol w="658368">
                  <a:extLst>
                    <a:ext uri="{9D8B030D-6E8A-4147-A177-3AD203B41FA5}">
                      <a16:colId xmlns:a16="http://schemas.microsoft.com/office/drawing/2014/main" val="496241323"/>
                    </a:ext>
                  </a:extLst>
                </a:gridCol>
                <a:gridCol w="658368">
                  <a:extLst>
                    <a:ext uri="{9D8B030D-6E8A-4147-A177-3AD203B41FA5}">
                      <a16:colId xmlns:a16="http://schemas.microsoft.com/office/drawing/2014/main" val="829889887"/>
                    </a:ext>
                  </a:extLst>
                </a:gridCol>
                <a:gridCol w="658368">
                  <a:extLst>
                    <a:ext uri="{9D8B030D-6E8A-4147-A177-3AD203B41FA5}">
                      <a16:colId xmlns:a16="http://schemas.microsoft.com/office/drawing/2014/main" val="3054880965"/>
                    </a:ext>
                  </a:extLst>
                </a:gridCol>
                <a:gridCol w="658368">
                  <a:extLst>
                    <a:ext uri="{9D8B030D-6E8A-4147-A177-3AD203B41FA5}">
                      <a16:colId xmlns:a16="http://schemas.microsoft.com/office/drawing/2014/main" val="190977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56563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- 2025-01-03 14:01:44</a:t>
                      </a:r>
                      <a:r>
                        <a:rPr kumimoji="0" lang="en-US" sz="1000" b="0" i="0" u="none" strike="noStrike" kern="1200" cap="none" spc="0" normalizeH="0" baseline="0" noProof="0">
                          <a:ln>
                            <a:noFill/>
                          </a:ln>
                          <a:solidFill>
                            <a:prstClr val="black"/>
                          </a:solidFill>
                          <a:effectLst/>
                          <a:uLnTx/>
                          <a:uFillTx/>
                          <a:latin typeface="Calibri"/>
                          <a:ea typeface="+mn-ea"/>
                          <a:cs typeface="+mn-cs"/>
                        </a:rPr>
                        <a:t>
 We are always honored to support the incredible charities and causes handpicked by our dedicated employees. As part of our Charity of the Month initiative, we partner with a diverse range of organizations, from esteemed national charities to cherished local nonprofits within the communities of our offices across the U.S. This initiative strengthens our communities and fosters a culture of giving and compassion within TMA. 
Every month, we will spotlight the charity we’re supporting. We are thrilled to collaborate with all of these remarkable charities that embody values that align with our company values! Check out the list of charities we’re supporting in 2025:
Urban Recipe, Union Station Homeless Services, RefugeeOne, The Headstrong Project, Our Daily Bread Denton, CURE Childhood Cancer, Doctors Without Borders/Médecins Sans Frontières - USA, Pasadena Humane, BUILD Chicago, National Center for Missing &amp; Exploited Children, Operation Kindness, Wounded Warrior Project, Shriners Children's, American Cancer Society, Hillsides, Boys &amp; Girls Clubs of Chicago, Special Olympics New Jersey, My Possibilities, Alzheimer's Association®, Meals on Wheels America, Atlanta Community Food Bank, Los Angeles Regional Food Bank, The Night Ministry, Coalition for the Homeless, Inc., North Texas Food Bank, St. Jude Children's Research Hospital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4.4343891402715 %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04670002"/>
                  </a:ext>
                </a:extLst>
              </a:tr>
            </a:tbl>
          </a:graphicData>
        </a:graphic>
      </p:graphicFrame>
      <p:sp>
        <p:nvSpPr>
          <p:cNvPr id="4" name="Text Placeholder 3">
            <a:extLst>
              <a:ext uri="{FF2B5EF4-FFF2-40B4-BE49-F238E27FC236}">
                <a16:creationId xmlns:a16="http://schemas.microsoft.com/office/drawing/2014/main" id="{739F9D7A-E93D-4EBF-A9F4-C438501B502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381574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24C69-267E-4172-9ED3-CF15E8C3CD23}"/>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FD46D8E8-8A3D-49DC-80F9-231A81F44633}"/>
              </a:ext>
            </a:extLst>
          </p:cNvPr>
          <p:cNvGraphicFramePr>
            <a:graphicFrameLocks noGrp="1"/>
          </p:cNvGraphicFramePr>
          <p:nvPr>
            <p:ph type="tbl" sz="quarter" idx="13"/>
            <p:extLst>
              <p:ext uri="{D42A27DB-BD31-4B8C-83A1-F6EECF244321}">
                <p14:modId xmlns:p14="http://schemas.microsoft.com/office/powerpoint/2010/main" val="654606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09327209"/>
                    </a:ext>
                  </a:extLst>
                </a:gridCol>
                <a:gridCol w="576072">
                  <a:extLst>
                    <a:ext uri="{9D8B030D-6E8A-4147-A177-3AD203B41FA5}">
                      <a16:colId xmlns:a16="http://schemas.microsoft.com/office/drawing/2014/main" val="402370540"/>
                    </a:ext>
                  </a:extLst>
                </a:gridCol>
                <a:gridCol w="576072">
                  <a:extLst>
                    <a:ext uri="{9D8B030D-6E8A-4147-A177-3AD203B41FA5}">
                      <a16:colId xmlns:a16="http://schemas.microsoft.com/office/drawing/2014/main" val="2337964496"/>
                    </a:ext>
                  </a:extLst>
                </a:gridCol>
                <a:gridCol w="576072">
                  <a:extLst>
                    <a:ext uri="{9D8B030D-6E8A-4147-A177-3AD203B41FA5}">
                      <a16:colId xmlns:a16="http://schemas.microsoft.com/office/drawing/2014/main" val="995869869"/>
                    </a:ext>
                  </a:extLst>
                </a:gridCol>
                <a:gridCol w="576072">
                  <a:extLst>
                    <a:ext uri="{9D8B030D-6E8A-4147-A177-3AD203B41FA5}">
                      <a16:colId xmlns:a16="http://schemas.microsoft.com/office/drawing/2014/main" val="980908539"/>
                    </a:ext>
                  </a:extLst>
                </a:gridCol>
                <a:gridCol w="576072">
                  <a:extLst>
                    <a:ext uri="{9D8B030D-6E8A-4147-A177-3AD203B41FA5}">
                      <a16:colId xmlns:a16="http://schemas.microsoft.com/office/drawing/2014/main" val="2642877649"/>
                    </a:ext>
                  </a:extLst>
                </a:gridCol>
                <a:gridCol w="576072">
                  <a:extLst>
                    <a:ext uri="{9D8B030D-6E8A-4147-A177-3AD203B41FA5}">
                      <a16:colId xmlns:a16="http://schemas.microsoft.com/office/drawing/2014/main" val="527608112"/>
                    </a:ext>
                  </a:extLst>
                </a:gridCol>
                <a:gridCol w="576072">
                  <a:extLst>
                    <a:ext uri="{9D8B030D-6E8A-4147-A177-3AD203B41FA5}">
                      <a16:colId xmlns:a16="http://schemas.microsoft.com/office/drawing/2014/main" val="1233906738"/>
                    </a:ext>
                  </a:extLst>
                </a:gridCol>
                <a:gridCol w="576072">
                  <a:extLst>
                    <a:ext uri="{9D8B030D-6E8A-4147-A177-3AD203B41FA5}">
                      <a16:colId xmlns:a16="http://schemas.microsoft.com/office/drawing/2014/main" val="351403094"/>
                    </a:ext>
                  </a:extLst>
                </a:gridCol>
                <a:gridCol w="576072">
                  <a:extLst>
                    <a:ext uri="{9D8B030D-6E8A-4147-A177-3AD203B41FA5}">
                      <a16:colId xmlns:a16="http://schemas.microsoft.com/office/drawing/2014/main" val="2626412872"/>
                    </a:ext>
                  </a:extLst>
                </a:gridCol>
                <a:gridCol w="576072">
                  <a:extLst>
                    <a:ext uri="{9D8B030D-6E8A-4147-A177-3AD203B41FA5}">
                      <a16:colId xmlns:a16="http://schemas.microsoft.com/office/drawing/2014/main" val="22448079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63074625"/>
                  </a:ext>
                </a:extLst>
              </a:tr>
              <a:tr h="370840">
                <a:tc>
                  <a:txBody>
                    <a:bodyPr/>
                    <a:lstStyle/>
                    <a:p>
                      <a:r>
                        <a:rPr lang="en-US" sz="1000"/>
                        <a:t>tmamerica</a:t>
                      </a:r>
                    </a:p>
                  </a:txBody>
                  <a:tcPr/>
                </a:tc>
                <a:tc>
                  <a:txBody>
                    <a:bodyPr/>
                    <a:lstStyle/>
                    <a:p>
                      <a:r>
                        <a:rPr lang="en-US" sz="1000"/>
                        <a:t>591</a:t>
                      </a:r>
                    </a:p>
                  </a:txBody>
                  <a:tcPr/>
                </a:tc>
                <a:tc>
                  <a:txBody>
                    <a:bodyPr/>
                    <a:lstStyle/>
                    <a:p>
                      <a:r>
                        <a:rPr lang="en-US" sz="1000"/>
                        <a:t>3</a:t>
                      </a:r>
                    </a:p>
                  </a:txBody>
                  <a:tcPr/>
                </a:tc>
                <a:tc>
                  <a:txBody>
                    <a:bodyPr/>
                    <a:lstStyle/>
                    <a:p>
                      <a:r>
                        <a:rPr lang="en-US" sz="1000"/>
                        <a:t>10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47</a:t>
                      </a:r>
                    </a:p>
                  </a:txBody>
                  <a:tcPr/>
                </a:tc>
                <a:tc>
                  <a:txBody>
                    <a:bodyPr/>
                    <a:lstStyle/>
                    <a:p>
                      <a:r>
                        <a:rPr lang="en-US" sz="1000"/>
                        <a:t>0</a:t>
                      </a:r>
                    </a:p>
                  </a:txBody>
                  <a:tcPr/>
                </a:tc>
                <a:tc>
                  <a:txBody>
                    <a:bodyPr/>
                    <a:lstStyle/>
                    <a:p>
                      <a:r>
                        <a:rPr lang="en-US" sz="1000"/>
                        <a:t>0.6138 %</a:t>
                      </a:r>
                    </a:p>
                  </a:txBody>
                  <a:tcPr/>
                </a:tc>
                <a:extLst>
                  <a:ext uri="{0D108BD9-81ED-4DB2-BD59-A6C34878D82A}">
                    <a16:rowId xmlns:a16="http://schemas.microsoft.com/office/drawing/2014/main" val="1722174471"/>
                  </a:ext>
                </a:extLst>
              </a:tr>
            </a:tbl>
          </a:graphicData>
        </a:graphic>
      </p:graphicFrame>
      <p:sp>
        <p:nvSpPr>
          <p:cNvPr id="4" name="Text Placeholder 3">
            <a:extLst>
              <a:ext uri="{FF2B5EF4-FFF2-40B4-BE49-F238E27FC236}">
                <a16:creationId xmlns:a16="http://schemas.microsoft.com/office/drawing/2014/main" id="{9D1D4D23-FDBC-4D77-9F70-F4C5BC21187A}"/>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990145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C0974-2DE1-4BEC-A3C3-623D49B147B8}"/>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A8734336-C77D-493B-896A-F6F497AF5A69}"/>
              </a:ext>
            </a:extLst>
          </p:cNvPr>
          <p:cNvGraphicFramePr>
            <a:graphicFrameLocks noGrp="1"/>
          </p:cNvGraphicFramePr>
          <p:nvPr>
            <p:ph type="chart" sz="quarter" idx="13"/>
            <p:extLst>
              <p:ext uri="{D42A27DB-BD31-4B8C-83A1-F6EECF244321}">
                <p14:modId xmlns:p14="http://schemas.microsoft.com/office/powerpoint/2010/main" val="4232830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EE5E98-832B-472A-9FC2-584DC562563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58FB4D7-BA80-4081-AC2E-70149714E0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9839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855E1-9462-4F05-BCD2-929F47A8819F}"/>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B5B74B9A-1D7A-477A-91DD-AD83399C7A0E}"/>
              </a:ext>
            </a:extLst>
          </p:cNvPr>
          <p:cNvGraphicFramePr>
            <a:graphicFrameLocks noGrp="1"/>
          </p:cNvGraphicFramePr>
          <p:nvPr>
            <p:ph type="chart" sz="quarter" idx="13"/>
            <p:extLst>
              <p:ext uri="{D42A27DB-BD31-4B8C-83A1-F6EECF244321}">
                <p14:modId xmlns:p14="http://schemas.microsoft.com/office/powerpoint/2010/main" val="2566039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9FD349-DB32-4B88-9866-6C3E5866406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DA7E507-FE35-489C-A326-3EEF13D1DD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29457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E886C-72A6-4D32-9C23-11D8D6A561C7}"/>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66EF5B3F-5B9D-47F9-B502-A10459C09381}"/>
              </a:ext>
            </a:extLst>
          </p:cNvPr>
          <p:cNvGraphicFramePr>
            <a:graphicFrameLocks noGrp="1"/>
          </p:cNvGraphicFramePr>
          <p:nvPr>
            <p:ph type="chart" sz="quarter" idx="13"/>
            <p:extLst>
              <p:ext uri="{D42A27DB-BD31-4B8C-83A1-F6EECF244321}">
                <p14:modId xmlns:p14="http://schemas.microsoft.com/office/powerpoint/2010/main" val="142647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07C4C0-1030-4FF9-88E6-EF8984F9FFC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E9DF3C9-59BD-4523-9946-97FEA3C21A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5059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4419B-C08C-41B3-84BD-D53F020DDBC5}"/>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89EDC5AA-2EC5-45C6-8AB8-D205596C1CAD}"/>
              </a:ext>
            </a:extLst>
          </p:cNvPr>
          <p:cNvGraphicFramePr>
            <a:graphicFrameLocks noGrp="1"/>
          </p:cNvGraphicFramePr>
          <p:nvPr>
            <p:ph type="chart" sz="quarter" idx="13"/>
            <p:extLst>
              <p:ext uri="{D42A27DB-BD31-4B8C-83A1-F6EECF244321}">
                <p14:modId xmlns:p14="http://schemas.microsoft.com/office/powerpoint/2010/main" val="2349606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9E6659-DAC6-4B44-AD2B-90EA1F5A08B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826C0FA-3485-4692-BB42-3557E89ADA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7644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06FB6-9827-4C91-9D43-78EB288F95D4}"/>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EEC82BA7-708B-46AF-838B-B4CD9BA54ABF}"/>
              </a:ext>
            </a:extLst>
          </p:cNvPr>
          <p:cNvGraphicFramePr>
            <a:graphicFrameLocks noGrp="1"/>
          </p:cNvGraphicFramePr>
          <p:nvPr>
            <p:ph type="tbl" sz="quarter" idx="13"/>
            <p:extLst>
              <p:ext uri="{D42A27DB-BD31-4B8C-83A1-F6EECF244321}">
                <p14:modId xmlns:p14="http://schemas.microsoft.com/office/powerpoint/2010/main" val="3311015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01736472"/>
                    </a:ext>
                  </a:extLst>
                </a:gridCol>
                <a:gridCol w="1975104">
                  <a:extLst>
                    <a:ext uri="{9D8B030D-6E8A-4147-A177-3AD203B41FA5}">
                      <a16:colId xmlns:a16="http://schemas.microsoft.com/office/drawing/2014/main" val="2460453717"/>
                    </a:ext>
                  </a:extLst>
                </a:gridCol>
                <a:gridCol w="905256">
                  <a:extLst>
                    <a:ext uri="{9D8B030D-6E8A-4147-A177-3AD203B41FA5}">
                      <a16:colId xmlns:a16="http://schemas.microsoft.com/office/drawing/2014/main" val="1178446455"/>
                    </a:ext>
                  </a:extLst>
                </a:gridCol>
                <a:gridCol w="905256">
                  <a:extLst>
                    <a:ext uri="{9D8B030D-6E8A-4147-A177-3AD203B41FA5}">
                      <a16:colId xmlns:a16="http://schemas.microsoft.com/office/drawing/2014/main" val="1453673793"/>
                    </a:ext>
                  </a:extLst>
                </a:gridCol>
                <a:gridCol w="905256">
                  <a:extLst>
                    <a:ext uri="{9D8B030D-6E8A-4147-A177-3AD203B41FA5}">
                      <a16:colId xmlns:a16="http://schemas.microsoft.com/office/drawing/2014/main" val="1268041686"/>
                    </a:ext>
                  </a:extLst>
                </a:gridCol>
                <a:gridCol w="905256">
                  <a:extLst>
                    <a:ext uri="{9D8B030D-6E8A-4147-A177-3AD203B41FA5}">
                      <a16:colId xmlns:a16="http://schemas.microsoft.com/office/drawing/2014/main" val="2670355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81357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- 2025-01-06 15:44:47</a:t>
                      </a:r>
                      <a:r>
                        <a:rPr kumimoji="0" lang="en-US" sz="1000" b="0" i="0" u="none" strike="noStrike" kern="1200" cap="none" spc="0" normalizeH="0" baseline="0" noProof="0">
                          <a:ln>
                            <a:noFill/>
                          </a:ln>
                          <a:solidFill>
                            <a:prstClr val="black"/>
                          </a:solidFill>
                          <a:effectLst/>
                          <a:uLnTx/>
                          <a:uFillTx/>
                          <a:latin typeface="Calibri"/>
                          <a:ea typeface="+mn-ea"/>
                          <a:cs typeface="+mn-cs"/>
                        </a:rPr>
                        <a:t>
 As we kick off 2025, we're looking back at some of our best photos and favorite memories from 2024. From office lunches, festivities, and wellness events to volunteering, new offices, and more - we enjoyed so many moments together at TMA.
These snapshots remind us of all that we achieved in a year, and we look forward to many more unforgettable moments in 2025!
#newyear #2024highlights #insurancecompany #insurancecareers #TeamTMA #hiring #employeeappreciation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https://quintly-eu-image-storage.s3.amazonaws.com/a8463497d6ac59d9f9b31e3831c67b7f/967d1e181c7be58e19d30b41bf38f726.jpg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66864744"/>
                  </a:ext>
                </a:extLst>
              </a:tr>
            </a:tbl>
          </a:graphicData>
        </a:graphic>
      </p:graphicFrame>
      <p:sp>
        <p:nvSpPr>
          <p:cNvPr id="4" name="Text Placeholder 3">
            <a:extLst>
              <a:ext uri="{FF2B5EF4-FFF2-40B4-BE49-F238E27FC236}">
                <a16:creationId xmlns:a16="http://schemas.microsoft.com/office/drawing/2014/main" id="{4351CFB0-5CE5-49CD-9167-132246666F7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252573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7F2B6-F1C0-41E6-92E1-C7B3DEBFC1E0}"/>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36859FEC-3F67-47A4-AF10-33A5B63A0AE3}"/>
              </a:ext>
            </a:extLst>
          </p:cNvPr>
          <p:cNvGraphicFramePr>
            <a:graphicFrameLocks noGrp="1"/>
          </p:cNvGraphicFramePr>
          <p:nvPr>
            <p:ph type="tbl" sz="quarter" idx="13"/>
            <p:extLst>
              <p:ext uri="{D42A27DB-BD31-4B8C-83A1-F6EECF244321}">
                <p14:modId xmlns:p14="http://schemas.microsoft.com/office/powerpoint/2010/main" val="2499860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57777045"/>
                    </a:ext>
                  </a:extLst>
                </a:gridCol>
                <a:gridCol w="1975104">
                  <a:extLst>
                    <a:ext uri="{9D8B030D-6E8A-4147-A177-3AD203B41FA5}">
                      <a16:colId xmlns:a16="http://schemas.microsoft.com/office/drawing/2014/main" val="1219076743"/>
                    </a:ext>
                  </a:extLst>
                </a:gridCol>
                <a:gridCol w="905256">
                  <a:extLst>
                    <a:ext uri="{9D8B030D-6E8A-4147-A177-3AD203B41FA5}">
                      <a16:colId xmlns:a16="http://schemas.microsoft.com/office/drawing/2014/main" val="3303638255"/>
                    </a:ext>
                  </a:extLst>
                </a:gridCol>
                <a:gridCol w="905256">
                  <a:extLst>
                    <a:ext uri="{9D8B030D-6E8A-4147-A177-3AD203B41FA5}">
                      <a16:colId xmlns:a16="http://schemas.microsoft.com/office/drawing/2014/main" val="524190568"/>
                    </a:ext>
                  </a:extLst>
                </a:gridCol>
                <a:gridCol w="905256">
                  <a:extLst>
                    <a:ext uri="{9D8B030D-6E8A-4147-A177-3AD203B41FA5}">
                      <a16:colId xmlns:a16="http://schemas.microsoft.com/office/drawing/2014/main" val="3334891877"/>
                    </a:ext>
                  </a:extLst>
                </a:gridCol>
                <a:gridCol w="905256">
                  <a:extLst>
                    <a:ext uri="{9D8B030D-6E8A-4147-A177-3AD203B41FA5}">
                      <a16:colId xmlns:a16="http://schemas.microsoft.com/office/drawing/2014/main" val="1599617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3236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- 2025-01-22 16:20:43</a:t>
                      </a:r>
                      <a:r>
                        <a:rPr kumimoji="0" lang="en-US" sz="1000" b="0" i="0" u="none" strike="noStrike" kern="1200" cap="none" spc="0" normalizeH="0" baseline="0" noProof="0">
                          <a:ln>
                            <a:noFill/>
                          </a:ln>
                          <a:solidFill>
                            <a:prstClr val="black"/>
                          </a:solidFill>
                          <a:effectLst/>
                          <a:uLnTx/>
                          <a:uFillTx/>
                          <a:latin typeface="Calibri"/>
                          <a:ea typeface="+mn-ea"/>
                          <a:cs typeface="+mn-cs"/>
                        </a:rPr>
                        <a:t>
 We're looking back to the end of summer when our incredible 2024 interns delivered insightful presentations to wrap up their nine-week Summer Rotational Intern Program at TMA. We're excited to continue developing the next generation of insurance professionals this year!
We’ll be on the lookout for talented and passionate students to participate in our internship program, which was recently named one of the RISE Elite Top 50 Internships for the fourth consecutive year.
Spread the word to any interested college students in your networks, and stay tuned for our upcoming openings!
#internships #intern #awardwinning #hiring #insurancecompany #insurancecareers #internshipprogram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https://quintly-eu-image-storage.s3.amazonaws.com/a8463497d6ac59d9f9b31e3831c67b7f/7dc4fbdd0c5775592363deec0004f108.jpg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657878875"/>
                  </a:ext>
                </a:extLst>
              </a:tr>
            </a:tbl>
          </a:graphicData>
        </a:graphic>
      </p:graphicFrame>
      <p:sp>
        <p:nvSpPr>
          <p:cNvPr id="4" name="Text Placeholder 3">
            <a:extLst>
              <a:ext uri="{FF2B5EF4-FFF2-40B4-BE49-F238E27FC236}">
                <a16:creationId xmlns:a16="http://schemas.microsoft.com/office/drawing/2014/main" id="{8EE753D8-6152-470D-B0CD-2861BFB00B9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0706974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ABAB-5B44-4516-BC67-CE778C0C3029}"/>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AF20660D-2894-4732-8C1F-145469283CE2}"/>
              </a:ext>
            </a:extLst>
          </p:cNvPr>
          <p:cNvGraphicFramePr>
            <a:graphicFrameLocks noGrp="1"/>
          </p:cNvGraphicFramePr>
          <p:nvPr>
            <p:ph type="tbl" sz="quarter" idx="13"/>
            <p:extLst>
              <p:ext uri="{D42A27DB-BD31-4B8C-83A1-F6EECF244321}">
                <p14:modId xmlns:p14="http://schemas.microsoft.com/office/powerpoint/2010/main" val="755422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06197801"/>
                    </a:ext>
                  </a:extLst>
                </a:gridCol>
                <a:gridCol w="1975104">
                  <a:extLst>
                    <a:ext uri="{9D8B030D-6E8A-4147-A177-3AD203B41FA5}">
                      <a16:colId xmlns:a16="http://schemas.microsoft.com/office/drawing/2014/main" val="1343055100"/>
                    </a:ext>
                  </a:extLst>
                </a:gridCol>
                <a:gridCol w="905256">
                  <a:extLst>
                    <a:ext uri="{9D8B030D-6E8A-4147-A177-3AD203B41FA5}">
                      <a16:colId xmlns:a16="http://schemas.microsoft.com/office/drawing/2014/main" val="1438097674"/>
                    </a:ext>
                  </a:extLst>
                </a:gridCol>
                <a:gridCol w="905256">
                  <a:extLst>
                    <a:ext uri="{9D8B030D-6E8A-4147-A177-3AD203B41FA5}">
                      <a16:colId xmlns:a16="http://schemas.microsoft.com/office/drawing/2014/main" val="870839252"/>
                    </a:ext>
                  </a:extLst>
                </a:gridCol>
                <a:gridCol w="905256">
                  <a:extLst>
                    <a:ext uri="{9D8B030D-6E8A-4147-A177-3AD203B41FA5}">
                      <a16:colId xmlns:a16="http://schemas.microsoft.com/office/drawing/2014/main" val="1375955656"/>
                    </a:ext>
                  </a:extLst>
                </a:gridCol>
                <a:gridCol w="905256">
                  <a:extLst>
                    <a:ext uri="{9D8B030D-6E8A-4147-A177-3AD203B41FA5}">
                      <a16:colId xmlns:a16="http://schemas.microsoft.com/office/drawing/2014/main" val="1107814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4881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- 2025-01-10 14:27:48</a:t>
                      </a:r>
                      <a:r>
                        <a:rPr kumimoji="0" lang="en-US" sz="1000" b="0" i="0" u="none" strike="noStrike" kern="1200" cap="none" spc="0" normalizeH="0" baseline="0" noProof="0">
                          <a:ln>
                            <a:noFill/>
                          </a:ln>
                          <a:solidFill>
                            <a:prstClr val="black"/>
                          </a:solidFill>
                          <a:effectLst/>
                          <a:uLnTx/>
                          <a:uFillTx/>
                          <a:latin typeface="Calibri"/>
                          <a:ea typeface="+mn-ea"/>
                          <a:cs typeface="+mn-cs"/>
                        </a:rPr>
                        <a:t>
 We are keeping everyone impacted by the Southern California wildfires in our thoughts. Customers who need to file a claim can contact our Claims team 24/7 by phone, email, or online: https://tmamerica.com/claims/Default.aspx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https://quintly-eu-image-storage.s3.amazonaws.com/a8463497d6ac59d9f9b31e3831c67b7f/d663008823aa9fae917154944cfa2c6e.jpg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270083534"/>
                  </a:ext>
                </a:extLst>
              </a:tr>
            </a:tbl>
          </a:graphicData>
        </a:graphic>
      </p:graphicFrame>
      <p:sp>
        <p:nvSpPr>
          <p:cNvPr id="4" name="Text Placeholder 3">
            <a:extLst>
              <a:ext uri="{FF2B5EF4-FFF2-40B4-BE49-F238E27FC236}">
                <a16:creationId xmlns:a16="http://schemas.microsoft.com/office/drawing/2014/main" id="{5F74F7E3-7AAA-4DAE-BE40-5C0C4E9F285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7741850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2327</Words>
  <Application>Microsoft Office PowerPoint</Application>
  <PresentationFormat>On-screen Show (4:3)</PresentationFormat>
  <Paragraphs>402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2025-02-04T18:50:26Z</dcterms:created>
  <dcterms:modified xsi:type="dcterms:W3CDTF">2025-02-04T18:51:15Z</dcterms:modified>
</cp:coreProperties>
</file>