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2" r:id="rId43"/>
    <p:sldId id="303"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Sheet1!$A$2:$A$14</c:f>
              <c:numCache>
                <c:formatCode>m/d/yyyy</c:formatCode>
                <c:ptCount val="13"/>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numCache>
            </c:numRef>
          </c:cat>
          <c:val>
            <c:numRef>
              <c:f>Sheet1!$B$2:$B$14</c:f>
              <c:numCache>
                <c:formatCode>General</c:formatCode>
                <c:ptCount val="13"/>
                <c:pt idx="0">
                  <c:v>7495</c:v>
                </c:pt>
                <c:pt idx="1">
                  <c:v>7508</c:v>
                </c:pt>
                <c:pt idx="2">
                  <c:v>7506</c:v>
                </c:pt>
                <c:pt idx="3">
                  <c:v>7538</c:v>
                </c:pt>
                <c:pt idx="4">
                  <c:v>7529</c:v>
                </c:pt>
                <c:pt idx="5">
                  <c:v>7541</c:v>
                </c:pt>
                <c:pt idx="6">
                  <c:v>7545</c:v>
                </c:pt>
                <c:pt idx="7">
                  <c:v>7550</c:v>
                </c:pt>
                <c:pt idx="8">
                  <c:v>7555</c:v>
                </c:pt>
                <c:pt idx="9">
                  <c:v>7565</c:v>
                </c:pt>
                <c:pt idx="10">
                  <c:v>7556</c:v>
                </c:pt>
                <c:pt idx="11">
                  <c:v>7566</c:v>
                </c:pt>
                <c:pt idx="12">
                  <c:v>7563</c:v>
                </c:pt>
              </c:numCache>
            </c:numRef>
          </c:val>
          <c:smooth val="0"/>
          <c:extLst>
            <c:ext xmlns:c16="http://schemas.microsoft.com/office/drawing/2014/chart" uri="{C3380CC4-5D6E-409C-BE32-E72D297353CC}">
              <c16:uniqueId val="{00000000-0236-47B0-9CAD-803515200EF7}"/>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Sheet1!$A$2:$A$14</c:f>
              <c:numCache>
                <c:formatCode>m/d/yyyy</c:formatCode>
                <c:ptCount val="13"/>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numCache>
            </c:numRef>
          </c:cat>
          <c:val>
            <c:numRef>
              <c:f>Sheet1!$C$2:$C$14</c:f>
              <c:numCache>
                <c:formatCode>General</c:formatCode>
                <c:ptCount val="13"/>
                <c:pt idx="0">
                  <c:v>3934</c:v>
                </c:pt>
                <c:pt idx="1">
                  <c:v>3963</c:v>
                </c:pt>
                <c:pt idx="2">
                  <c:v>3955</c:v>
                </c:pt>
                <c:pt idx="3">
                  <c:v>3963</c:v>
                </c:pt>
                <c:pt idx="4">
                  <c:v>3992</c:v>
                </c:pt>
                <c:pt idx="5">
                  <c:v>4036</c:v>
                </c:pt>
                <c:pt idx="6">
                  <c:v>4035</c:v>
                </c:pt>
                <c:pt idx="7">
                  <c:v>4048</c:v>
                </c:pt>
                <c:pt idx="8">
                  <c:v>4058</c:v>
                </c:pt>
                <c:pt idx="9">
                  <c:v>4043</c:v>
                </c:pt>
                <c:pt idx="10">
                  <c:v>3983</c:v>
                </c:pt>
                <c:pt idx="11">
                  <c:v>3939</c:v>
                </c:pt>
                <c:pt idx="12">
                  <c:v>3942</c:v>
                </c:pt>
              </c:numCache>
            </c:numRef>
          </c:val>
          <c:smooth val="0"/>
          <c:extLst>
            <c:ext xmlns:c16="http://schemas.microsoft.com/office/drawing/2014/chart" uri="{C3380CC4-5D6E-409C-BE32-E72D297353CC}">
              <c16:uniqueId val="{00000001-0236-47B0-9CAD-803515200EF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Sheet1!$A$2:$A$14</c:f>
              <c:numCache>
                <c:formatCode>m/d/yyyy</c:formatCode>
                <c:ptCount val="13"/>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numCache>
            </c:numRef>
          </c:cat>
          <c:val>
            <c:numRef>
              <c:f>Sheet1!$D$2:$D$14</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2-0236-47B0-9CAD-803515200EF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Sheet1!$A$2:$A$14</c:f>
              <c:numCache>
                <c:formatCode>m/d/yyyy</c:formatCode>
                <c:ptCount val="13"/>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numCache>
            </c:numRef>
          </c:cat>
          <c:val>
            <c:numRef>
              <c:f>Sheet1!$E$2:$E$14</c:f>
              <c:numCache>
                <c:formatCode>General</c:formatCode>
                <c:ptCount val="13"/>
                <c:pt idx="0">
                  <c:v>40209</c:v>
                </c:pt>
                <c:pt idx="1">
                  <c:v>40948</c:v>
                </c:pt>
                <c:pt idx="2">
                  <c:v>41591</c:v>
                </c:pt>
                <c:pt idx="3">
                  <c:v>42157</c:v>
                </c:pt>
                <c:pt idx="4">
                  <c:v>42797</c:v>
                </c:pt>
                <c:pt idx="5">
                  <c:v>43347</c:v>
                </c:pt>
                <c:pt idx="6">
                  <c:v>43810</c:v>
                </c:pt>
                <c:pt idx="7">
                  <c:v>44255</c:v>
                </c:pt>
                <c:pt idx="8">
                  <c:v>44855</c:v>
                </c:pt>
                <c:pt idx="9">
                  <c:v>45413</c:v>
                </c:pt>
                <c:pt idx="10">
                  <c:v>45842</c:v>
                </c:pt>
                <c:pt idx="11">
                  <c:v>46268</c:v>
                </c:pt>
                <c:pt idx="12">
                  <c:v>46705</c:v>
                </c:pt>
              </c:numCache>
            </c:numRef>
          </c:val>
          <c:smooth val="0"/>
          <c:extLst>
            <c:ext xmlns:c16="http://schemas.microsoft.com/office/drawing/2014/chart" uri="{C3380CC4-5D6E-409C-BE32-E72D297353CC}">
              <c16:uniqueId val="{00000003-0236-47B0-9CAD-803515200EF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Sheet1!$A$2:$A$14</c:f>
              <c:numCache>
                <c:formatCode>m/d/yyyy</c:formatCode>
                <c:ptCount val="13"/>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numCache>
            </c:numRef>
          </c:cat>
          <c:val>
            <c:numRef>
              <c:f>Sheet1!$F$2:$F$14</c:f>
              <c:numCache>
                <c:formatCode>General</c:formatCode>
                <c:ptCount val="13"/>
                <c:pt idx="0">
                  <c:v>3351</c:v>
                </c:pt>
                <c:pt idx="1">
                  <c:v>3373</c:v>
                </c:pt>
                <c:pt idx="2">
                  <c:v>3487</c:v>
                </c:pt>
                <c:pt idx="3">
                  <c:v>3552</c:v>
                </c:pt>
                <c:pt idx="4">
                  <c:v>3557</c:v>
                </c:pt>
                <c:pt idx="5">
                  <c:v>3584</c:v>
                </c:pt>
                <c:pt idx="6">
                  <c:v>3590</c:v>
                </c:pt>
                <c:pt idx="7">
                  <c:v>3633</c:v>
                </c:pt>
                <c:pt idx="8">
                  <c:v>3685</c:v>
                </c:pt>
                <c:pt idx="9">
                  <c:v>3735</c:v>
                </c:pt>
                <c:pt idx="10">
                  <c:v>3770</c:v>
                </c:pt>
                <c:pt idx="11">
                  <c:v>3850</c:v>
                </c:pt>
                <c:pt idx="12">
                  <c:v>3866</c:v>
                </c:pt>
              </c:numCache>
            </c:numRef>
          </c:val>
          <c:smooth val="0"/>
          <c:extLst>
            <c:ext xmlns:c16="http://schemas.microsoft.com/office/drawing/2014/chart" uri="{C3380CC4-5D6E-409C-BE32-E72D297353CC}">
              <c16:uniqueId val="{00000004-0236-47B0-9CAD-803515200EF7}"/>
            </c:ext>
          </c:extLst>
        </c:ser>
        <c:dLbls>
          <c:showLegendKey val="0"/>
          <c:showVal val="0"/>
          <c:showCatName val="0"/>
          <c:showSerName val="0"/>
          <c:showPercent val="0"/>
          <c:showBubbleSize val="0"/>
        </c:dLbls>
        <c:smooth val="0"/>
        <c:axId val="388994512"/>
        <c:axId val="388994184"/>
      </c:lineChart>
      <c:dateAx>
        <c:axId val="38899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94184"/>
        <c:crosses val="autoZero"/>
        <c:auto val="1"/>
        <c:lblOffset val="100"/>
        <c:baseTimeUnit val="months"/>
      </c:dateAx>
      <c:valAx>
        <c:axId val="388994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9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4</c:v>
                </c:pt>
                <c:pt idx="2">
                  <c:v>0</c:v>
                </c:pt>
              </c:numCache>
            </c:numRef>
          </c:val>
          <c:extLst>
            <c:ext xmlns:c16="http://schemas.microsoft.com/office/drawing/2014/chart" uri="{C3380CC4-5D6E-409C-BE32-E72D297353CC}">
              <c16:uniqueId val="{00000000-0D15-460B-9891-68A410A1FBF4}"/>
            </c:ext>
          </c:extLst>
        </c:ser>
        <c:dLbls>
          <c:showLegendKey val="0"/>
          <c:showVal val="0"/>
          <c:showCatName val="0"/>
          <c:showSerName val="0"/>
          <c:showPercent val="0"/>
          <c:showBubbleSize val="0"/>
        </c:dLbls>
        <c:gapWidth val="219"/>
        <c:overlap val="-27"/>
        <c:axId val="257417976"/>
        <c:axId val="257419616"/>
      </c:barChart>
      <c:dateAx>
        <c:axId val="257417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419616"/>
        <c:crosses val="autoZero"/>
        <c:auto val="1"/>
        <c:lblOffset val="100"/>
        <c:baseTimeUnit val="months"/>
      </c:dateAx>
      <c:valAx>
        <c:axId val="25741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417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14</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FDF-416B-867B-0DE89B5977A0}"/>
            </c:ext>
          </c:extLst>
        </c:ser>
        <c:dLbls>
          <c:showLegendKey val="0"/>
          <c:showVal val="0"/>
          <c:showCatName val="0"/>
          <c:showSerName val="0"/>
          <c:showPercent val="0"/>
          <c:showBubbleSize val="0"/>
        </c:dLbls>
        <c:gapWidth val="219"/>
        <c:overlap val="-27"/>
        <c:axId val="396735344"/>
        <c:axId val="396736328"/>
      </c:barChart>
      <c:dateAx>
        <c:axId val="39673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36328"/>
        <c:crosses val="autoZero"/>
        <c:auto val="1"/>
        <c:lblOffset val="100"/>
        <c:baseTimeUnit val="months"/>
      </c:dateAx>
      <c:valAx>
        <c:axId val="39673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3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555</c:v>
                </c:pt>
                <c:pt idx="1">
                  <c:v>15</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4F6-451A-8D8A-4349E16EDF9C}"/>
            </c:ext>
          </c:extLst>
        </c:ser>
        <c:dLbls>
          <c:showLegendKey val="0"/>
          <c:showVal val="0"/>
          <c:showCatName val="0"/>
          <c:showSerName val="0"/>
          <c:showPercent val="0"/>
          <c:showBubbleSize val="0"/>
        </c:dLbls>
        <c:gapWidth val="219"/>
        <c:overlap val="-27"/>
        <c:axId val="396731080"/>
        <c:axId val="396731408"/>
      </c:barChart>
      <c:catAx>
        <c:axId val="396731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31408"/>
        <c:crosses val="autoZero"/>
        <c:auto val="1"/>
        <c:lblAlgn val="ctr"/>
        <c:lblOffset val="100"/>
        <c:noMultiLvlLbl val="0"/>
      </c:catAx>
      <c:valAx>
        <c:axId val="39673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3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1946</c:v>
                </c:pt>
                <c:pt idx="2">
                  <c:v>0</c:v>
                </c:pt>
              </c:numCache>
            </c:numRef>
          </c:val>
          <c:extLst>
            <c:ext xmlns:c16="http://schemas.microsoft.com/office/drawing/2014/chart" uri="{C3380CC4-5D6E-409C-BE32-E72D297353CC}">
              <c16:uniqueId val="{00000000-49E1-4500-93AF-D95FB25D1597}"/>
            </c:ext>
          </c:extLst>
        </c:ser>
        <c:dLbls>
          <c:showLegendKey val="0"/>
          <c:showVal val="0"/>
          <c:showCatName val="0"/>
          <c:showSerName val="0"/>
          <c:showPercent val="0"/>
          <c:showBubbleSize val="0"/>
        </c:dLbls>
        <c:gapWidth val="219"/>
        <c:overlap val="-27"/>
        <c:axId val="393572816"/>
        <c:axId val="393573144"/>
      </c:barChart>
      <c:dateAx>
        <c:axId val="393572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73144"/>
        <c:crosses val="autoZero"/>
        <c:auto val="1"/>
        <c:lblOffset val="100"/>
        <c:baseTimeUnit val="months"/>
      </c:dateAx>
      <c:valAx>
        <c:axId val="393573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7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5521-429A-89C6-877E307F7EE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5521-429A-89C6-877E307F7EEC}"/>
            </c:ext>
          </c:extLst>
        </c:ser>
        <c:dLbls>
          <c:showLegendKey val="0"/>
          <c:showVal val="0"/>
          <c:showCatName val="0"/>
          <c:showSerName val="0"/>
          <c:showPercent val="0"/>
          <c:showBubbleSize val="0"/>
        </c:dLbls>
        <c:gapWidth val="219"/>
        <c:overlap val="-27"/>
        <c:axId val="499554824"/>
        <c:axId val="499555480"/>
      </c:barChart>
      <c:catAx>
        <c:axId val="499554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55480"/>
        <c:crosses val="autoZero"/>
        <c:auto val="1"/>
        <c:lblAlgn val="ctr"/>
        <c:lblOffset val="100"/>
        <c:noMultiLvlLbl val="0"/>
      </c:catAx>
      <c:valAx>
        <c:axId val="49955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54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1</c:v>
                </c:pt>
              </c:numCache>
            </c:numRef>
          </c:val>
          <c:extLst>
            <c:ext xmlns:c16="http://schemas.microsoft.com/office/drawing/2014/chart" uri="{C3380CC4-5D6E-409C-BE32-E72D297353CC}">
              <c16:uniqueId val="{00000000-F3B6-4F4A-8878-1B8C4EBA530B}"/>
            </c:ext>
          </c:extLst>
        </c:ser>
        <c:dLbls>
          <c:showLegendKey val="0"/>
          <c:showVal val="0"/>
          <c:showCatName val="0"/>
          <c:showSerName val="0"/>
          <c:showPercent val="0"/>
          <c:showBubbleSize val="0"/>
        </c:dLbls>
        <c:gapWidth val="219"/>
        <c:overlap val="-27"/>
        <c:axId val="499563680"/>
        <c:axId val="499568600"/>
      </c:barChart>
      <c:dateAx>
        <c:axId val="49956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68600"/>
        <c:crosses val="autoZero"/>
        <c:auto val="1"/>
        <c:lblOffset val="100"/>
        <c:baseTimeUnit val="months"/>
      </c:dateAx>
      <c:valAx>
        <c:axId val="49956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6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672-4A53-B590-4D358162C53B}"/>
            </c:ext>
          </c:extLst>
        </c:ser>
        <c:dLbls>
          <c:showLegendKey val="0"/>
          <c:showVal val="0"/>
          <c:showCatName val="0"/>
          <c:showSerName val="0"/>
          <c:showPercent val="0"/>
          <c:showBubbleSize val="0"/>
        </c:dLbls>
        <c:gapWidth val="219"/>
        <c:overlap val="-27"/>
        <c:axId val="499564992"/>
        <c:axId val="499569912"/>
      </c:barChart>
      <c:dateAx>
        <c:axId val="499564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69912"/>
        <c:crosses val="autoZero"/>
        <c:auto val="1"/>
        <c:lblOffset val="100"/>
        <c:baseTimeUnit val="months"/>
      </c:dateAx>
      <c:valAx>
        <c:axId val="49956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56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2E8-495D-AEF8-F5B1BD0B1C6A}"/>
            </c:ext>
          </c:extLst>
        </c:ser>
        <c:dLbls>
          <c:showLegendKey val="0"/>
          <c:showVal val="0"/>
          <c:showCatName val="0"/>
          <c:showSerName val="0"/>
          <c:showPercent val="0"/>
          <c:showBubbleSize val="0"/>
        </c:dLbls>
        <c:gapWidth val="219"/>
        <c:overlap val="-27"/>
        <c:axId val="388991888"/>
        <c:axId val="503831952"/>
      </c:barChart>
      <c:catAx>
        <c:axId val="388991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831952"/>
        <c:crosses val="autoZero"/>
        <c:auto val="1"/>
        <c:lblAlgn val="ctr"/>
        <c:lblOffset val="100"/>
        <c:noMultiLvlLbl val="0"/>
      </c:catAx>
      <c:valAx>
        <c:axId val="50383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9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804-40E4-938F-DAB1C9685801}"/>
            </c:ext>
          </c:extLst>
        </c:ser>
        <c:dLbls>
          <c:showLegendKey val="0"/>
          <c:showVal val="0"/>
          <c:showCatName val="0"/>
          <c:showSerName val="0"/>
          <c:showPercent val="0"/>
          <c:showBubbleSize val="0"/>
        </c:dLbls>
        <c:gapWidth val="219"/>
        <c:overlap val="-27"/>
        <c:axId val="503834904"/>
        <c:axId val="503833920"/>
      </c:barChart>
      <c:dateAx>
        <c:axId val="50383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833920"/>
        <c:crosses val="autoZero"/>
        <c:auto val="1"/>
        <c:lblOffset val="100"/>
        <c:baseTimeUnit val="months"/>
      </c:dateAx>
      <c:valAx>
        <c:axId val="50383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83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31</c:v>
                </c:pt>
              </c:numCache>
            </c:numRef>
          </c:val>
          <c:extLst>
            <c:ext xmlns:c16="http://schemas.microsoft.com/office/drawing/2014/chart" uri="{C3380CC4-5D6E-409C-BE32-E72D297353CC}">
              <c16:uniqueId val="{00000000-3E8A-4B53-BFC1-C9AF0EF6622B}"/>
            </c:ext>
          </c:extLst>
        </c:ser>
        <c:dLbls>
          <c:showLegendKey val="0"/>
          <c:showVal val="0"/>
          <c:showCatName val="0"/>
          <c:showSerName val="0"/>
          <c:showPercent val="0"/>
          <c:showBubbleSize val="0"/>
        </c:dLbls>
        <c:gapWidth val="219"/>
        <c:overlap val="-27"/>
        <c:axId val="283519952"/>
        <c:axId val="283537336"/>
      </c:barChart>
      <c:dateAx>
        <c:axId val="283519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7336"/>
        <c:crosses val="autoZero"/>
        <c:auto val="1"/>
        <c:lblOffset val="100"/>
        <c:baseTimeUnit val="months"/>
      </c:dateAx>
      <c:valAx>
        <c:axId val="28353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19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2025-01</c:v>
                </c:pt>
                <c:pt idx="1">
                  <c:v>2025-02</c:v>
                </c:pt>
              </c:strCache>
            </c:strRef>
          </c:cat>
          <c:val>
            <c:numRef>
              <c:f>Sheet1!$B$2:$B$3</c:f>
              <c:numCache>
                <c:formatCode>General</c:formatCode>
                <c:ptCount val="2"/>
                <c:pt idx="0">
                  <c:v>87</c:v>
                </c:pt>
                <c:pt idx="1">
                  <c:v>28</c:v>
                </c:pt>
              </c:numCache>
            </c:numRef>
          </c:val>
          <c:extLst>
            <c:ext xmlns:c16="http://schemas.microsoft.com/office/drawing/2014/chart" uri="{C3380CC4-5D6E-409C-BE32-E72D297353CC}">
              <c16:uniqueId val="{00000000-AF8E-4B48-B774-1CDA16CA2B3D}"/>
            </c:ext>
          </c:extLst>
        </c:ser>
        <c:dLbls>
          <c:showLegendKey val="0"/>
          <c:showVal val="0"/>
          <c:showCatName val="0"/>
          <c:showSerName val="0"/>
          <c:showPercent val="0"/>
          <c:showBubbleSize val="0"/>
        </c:dLbls>
        <c:gapWidth val="219"/>
        <c:overlap val="-27"/>
        <c:axId val="283539632"/>
        <c:axId val="283534712"/>
      </c:barChart>
      <c:catAx>
        <c:axId val="283539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4712"/>
        <c:crosses val="autoZero"/>
        <c:auto val="1"/>
        <c:lblAlgn val="ctr"/>
        <c:lblOffset val="100"/>
        <c:noMultiLvlLbl val="0"/>
      </c:catAx>
      <c:valAx>
        <c:axId val="28353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9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Sheet1!$A$2:$A$3</c:f>
              <c:strCache>
                <c:ptCount val="2"/>
                <c:pt idx="0">
                  <c:v>2025-01</c:v>
                </c:pt>
                <c:pt idx="1">
                  <c:v>2025-02</c:v>
                </c:pt>
              </c:strCache>
            </c:strRef>
          </c:cat>
          <c:val>
            <c:numRef>
              <c:f>Sheet1!$B$2:$B$3</c:f>
              <c:numCache>
                <c:formatCode>General</c:formatCode>
                <c:ptCount val="2"/>
                <c:pt idx="0">
                  <c:v>1740</c:v>
                </c:pt>
                <c:pt idx="1">
                  <c:v>28</c:v>
                </c:pt>
              </c:numCache>
            </c:numRef>
          </c:val>
          <c:extLst>
            <c:ext xmlns:c16="http://schemas.microsoft.com/office/drawing/2014/chart" uri="{C3380CC4-5D6E-409C-BE32-E72D297353CC}">
              <c16:uniqueId val="{00000000-00FC-4BDA-AEF8-DED43AAE8856}"/>
            </c:ext>
          </c:extLst>
        </c:ser>
        <c:dLbls>
          <c:showLegendKey val="0"/>
          <c:showVal val="0"/>
          <c:showCatName val="0"/>
          <c:showSerName val="0"/>
          <c:showPercent val="0"/>
          <c:showBubbleSize val="0"/>
        </c:dLbls>
        <c:gapWidth val="219"/>
        <c:overlap val="-27"/>
        <c:axId val="283536680"/>
        <c:axId val="283537008"/>
      </c:barChart>
      <c:catAx>
        <c:axId val="28353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7008"/>
        <c:crosses val="autoZero"/>
        <c:auto val="1"/>
        <c:lblAlgn val="ctr"/>
        <c:lblOffset val="100"/>
        <c:noMultiLvlLbl val="0"/>
      </c:catAx>
      <c:valAx>
        <c:axId val="28353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3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2287</c:v>
                </c:pt>
              </c:numCache>
            </c:numRef>
          </c:val>
          <c:extLst>
            <c:ext xmlns:c16="http://schemas.microsoft.com/office/drawing/2014/chart" uri="{C3380CC4-5D6E-409C-BE32-E72D297353CC}">
              <c16:uniqueId val="{00000000-4C51-4F70-99BA-0E84971B9D77}"/>
            </c:ext>
          </c:extLst>
        </c:ser>
        <c:dLbls>
          <c:showLegendKey val="0"/>
          <c:showVal val="0"/>
          <c:showCatName val="0"/>
          <c:showSerName val="0"/>
          <c:showPercent val="0"/>
          <c:showBubbleSize val="0"/>
        </c:dLbls>
        <c:gapWidth val="219"/>
        <c:overlap val="-27"/>
        <c:axId val="283509784"/>
        <c:axId val="283516016"/>
      </c:barChart>
      <c:catAx>
        <c:axId val="283509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16016"/>
        <c:crosses val="autoZero"/>
        <c:auto val="1"/>
        <c:lblAlgn val="ctr"/>
        <c:lblOffset val="100"/>
        <c:noMultiLvlLbl val="0"/>
      </c:catAx>
      <c:valAx>
        <c:axId val="283516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50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3</c:v>
                </c:pt>
              </c:numCache>
            </c:numRef>
          </c:val>
          <c:extLst>
            <c:ext xmlns:c16="http://schemas.microsoft.com/office/drawing/2014/chart" uri="{C3380CC4-5D6E-409C-BE32-E72D297353CC}">
              <c16:uniqueId val="{00000000-C41A-49FE-8E60-AF01182F1732}"/>
            </c:ext>
          </c:extLst>
        </c:ser>
        <c:dLbls>
          <c:showLegendKey val="0"/>
          <c:showVal val="0"/>
          <c:showCatName val="0"/>
          <c:showSerName val="0"/>
          <c:showPercent val="0"/>
          <c:showBubbleSize val="0"/>
        </c:dLbls>
        <c:gapWidth val="219"/>
        <c:overlap val="-27"/>
        <c:axId val="397390880"/>
        <c:axId val="397395800"/>
      </c:barChart>
      <c:dateAx>
        <c:axId val="397390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95800"/>
        <c:crosses val="autoZero"/>
        <c:auto val="1"/>
        <c:lblOffset val="100"/>
        <c:baseTimeUnit val="months"/>
      </c:dateAx>
      <c:valAx>
        <c:axId val="39739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9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29</c:v>
                </c:pt>
                <c:pt idx="1">
                  <c:v>27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C43-44D7-9A91-6D6CFF33DE23}"/>
            </c:ext>
          </c:extLst>
        </c:ser>
        <c:dLbls>
          <c:showLegendKey val="0"/>
          <c:showVal val="0"/>
          <c:showCatName val="0"/>
          <c:showSerName val="0"/>
          <c:showPercent val="0"/>
          <c:showBubbleSize val="0"/>
        </c:dLbls>
        <c:gapWidth val="219"/>
        <c:overlap val="-27"/>
        <c:axId val="397391208"/>
        <c:axId val="397389240"/>
      </c:barChart>
      <c:dateAx>
        <c:axId val="397391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89240"/>
        <c:crosses val="autoZero"/>
        <c:auto val="1"/>
        <c:lblOffset val="100"/>
        <c:baseTimeUnit val="months"/>
      </c:dateAx>
      <c:valAx>
        <c:axId val="397389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391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534</c:v>
                </c:pt>
                <c:pt idx="1">
                  <c:v>27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7E7-43B5-9B9C-3F71B5894C8A}"/>
            </c:ext>
          </c:extLst>
        </c:ser>
        <c:dLbls>
          <c:showLegendKey val="0"/>
          <c:showVal val="0"/>
          <c:showCatName val="0"/>
          <c:showSerName val="0"/>
          <c:showPercent val="0"/>
          <c:showBubbleSize val="0"/>
        </c:dLbls>
        <c:gapWidth val="219"/>
        <c:overlap val="-27"/>
        <c:axId val="393575768"/>
        <c:axId val="393562320"/>
      </c:barChart>
      <c:catAx>
        <c:axId val="39357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62320"/>
        <c:crosses val="autoZero"/>
        <c:auto val="1"/>
        <c:lblAlgn val="ctr"/>
        <c:lblOffset val="100"/>
        <c:noMultiLvlLbl val="0"/>
      </c:catAx>
      <c:valAx>
        <c:axId val="39356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57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12095</c:v>
                </c:pt>
              </c:numCache>
            </c:numRef>
          </c:val>
          <c:extLst>
            <c:ext xmlns:c16="http://schemas.microsoft.com/office/drawing/2014/chart" uri="{C3380CC4-5D6E-409C-BE32-E72D297353CC}">
              <c16:uniqueId val="{00000000-FF6F-42F7-9B7B-6DD88B3E615D}"/>
            </c:ext>
          </c:extLst>
        </c:ser>
        <c:dLbls>
          <c:showLegendKey val="0"/>
          <c:showVal val="0"/>
          <c:showCatName val="0"/>
          <c:showSerName val="0"/>
          <c:showPercent val="0"/>
          <c:showBubbleSize val="0"/>
        </c:dLbls>
        <c:gapWidth val="219"/>
        <c:overlap val="-27"/>
        <c:axId val="506459192"/>
        <c:axId val="506456240"/>
      </c:barChart>
      <c:dateAx>
        <c:axId val="506459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456240"/>
        <c:crosses val="autoZero"/>
        <c:auto val="1"/>
        <c:lblOffset val="100"/>
        <c:baseTimeUnit val="months"/>
      </c:dateAx>
      <c:valAx>
        <c:axId val="50645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459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A2ABE-9118-40B4-B55A-ACCA47E653A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2E201852-96CD-4028-B2B8-4403B1634A0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9728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43F75-2F01-48C8-A226-75DACEDA1904}"/>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4B35A83E-9967-44F9-AE13-A8578B3A9EC4}"/>
              </a:ext>
            </a:extLst>
          </p:cNvPr>
          <p:cNvGraphicFramePr>
            <a:graphicFrameLocks noGrp="1"/>
          </p:cNvGraphicFramePr>
          <p:nvPr>
            <p:ph type="chart" sz="quarter" idx="13"/>
            <p:extLst>
              <p:ext uri="{D42A27DB-BD31-4B8C-83A1-F6EECF244321}">
                <p14:modId xmlns:p14="http://schemas.microsoft.com/office/powerpoint/2010/main" val="1013028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04D06B-0BCA-47B2-84BC-7F0FE25976C7}"/>
              </a:ext>
            </a:extLst>
          </p:cNvPr>
          <p:cNvSpPr>
            <a:spLocks noGrp="1"/>
          </p:cNvSpPr>
          <p:nvPr>
            <p:ph type="body" sz="quarter" idx="14"/>
          </p:nvPr>
        </p:nvSpPr>
        <p:spPr/>
        <p:txBody>
          <a:bodyPr/>
          <a:lstStyle/>
          <a:p>
            <a:r>
              <a:rPr lang="en-US"/>
              <a:t>01/01/2024 - 01/31/2025</a:t>
            </a:r>
          </a:p>
        </p:txBody>
      </p:sp>
      <p:sp>
        <p:nvSpPr>
          <p:cNvPr id="5" name="Footer Placeholder 4">
            <a:extLst>
              <a:ext uri="{FF2B5EF4-FFF2-40B4-BE49-F238E27FC236}">
                <a16:creationId xmlns:a16="http://schemas.microsoft.com/office/drawing/2014/main" id="{0ABFCB44-CDC5-4F57-B1BC-D80F6BE35A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961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8D57E-39A5-4A0E-9A96-0C0B5DF532B5}"/>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5DF7A535-08FD-4E8C-A145-2A532B166256}"/>
              </a:ext>
            </a:extLst>
          </p:cNvPr>
          <p:cNvGraphicFramePr>
            <a:graphicFrameLocks noGrp="1"/>
          </p:cNvGraphicFramePr>
          <p:nvPr>
            <p:ph type="tbl" sz="quarter" idx="13"/>
            <p:extLst>
              <p:ext uri="{D42A27DB-BD31-4B8C-83A1-F6EECF244321}">
                <p14:modId xmlns:p14="http://schemas.microsoft.com/office/powerpoint/2010/main" val="115216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24140266"/>
                    </a:ext>
                  </a:extLst>
                </a:gridCol>
                <a:gridCol w="905256">
                  <a:extLst>
                    <a:ext uri="{9D8B030D-6E8A-4147-A177-3AD203B41FA5}">
                      <a16:colId xmlns:a16="http://schemas.microsoft.com/office/drawing/2014/main" val="3913516560"/>
                    </a:ext>
                  </a:extLst>
                </a:gridCol>
                <a:gridCol w="905256">
                  <a:extLst>
                    <a:ext uri="{9D8B030D-6E8A-4147-A177-3AD203B41FA5}">
                      <a16:colId xmlns:a16="http://schemas.microsoft.com/office/drawing/2014/main" val="40151696"/>
                    </a:ext>
                  </a:extLst>
                </a:gridCol>
                <a:gridCol w="905256">
                  <a:extLst>
                    <a:ext uri="{9D8B030D-6E8A-4147-A177-3AD203B41FA5}">
                      <a16:colId xmlns:a16="http://schemas.microsoft.com/office/drawing/2014/main" val="4156656541"/>
                    </a:ext>
                  </a:extLst>
                </a:gridCol>
                <a:gridCol w="905256">
                  <a:extLst>
                    <a:ext uri="{9D8B030D-6E8A-4147-A177-3AD203B41FA5}">
                      <a16:colId xmlns:a16="http://schemas.microsoft.com/office/drawing/2014/main" val="3096524294"/>
                    </a:ext>
                  </a:extLst>
                </a:gridCol>
                <a:gridCol w="905256">
                  <a:extLst>
                    <a:ext uri="{9D8B030D-6E8A-4147-A177-3AD203B41FA5}">
                      <a16:colId xmlns:a16="http://schemas.microsoft.com/office/drawing/2014/main" val="938917057"/>
                    </a:ext>
                  </a:extLst>
                </a:gridCol>
                <a:gridCol w="905256">
                  <a:extLst>
                    <a:ext uri="{9D8B030D-6E8A-4147-A177-3AD203B41FA5}">
                      <a16:colId xmlns:a16="http://schemas.microsoft.com/office/drawing/2014/main" val="957239765"/>
                    </a:ext>
                  </a:extLst>
                </a:gridCol>
                <a:gridCol w="905256">
                  <a:extLst>
                    <a:ext uri="{9D8B030D-6E8A-4147-A177-3AD203B41FA5}">
                      <a16:colId xmlns:a16="http://schemas.microsoft.com/office/drawing/2014/main" val="895362240"/>
                    </a:ext>
                  </a:extLst>
                </a:gridCol>
                <a:gridCol w="905256">
                  <a:extLst>
                    <a:ext uri="{9D8B030D-6E8A-4147-A177-3AD203B41FA5}">
                      <a16:colId xmlns:a16="http://schemas.microsoft.com/office/drawing/2014/main" val="226676062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66463058"/>
                  </a:ext>
                </a:extLst>
              </a:tr>
              <a:tr h="370840">
                <a:tc>
                  <a:txBody>
                    <a:bodyPr/>
                    <a:lstStyle/>
                    <a:p>
                      <a:r>
                        <a:rPr lang="en-US" sz="1000"/>
                        <a:t>7563</a:t>
                      </a:r>
                    </a:p>
                  </a:txBody>
                  <a:tcPr/>
                </a:tc>
                <a:tc>
                  <a:txBody>
                    <a:bodyPr/>
                    <a:lstStyle/>
                    <a:p>
                      <a:r>
                        <a:rPr lang="en-US" sz="1000"/>
                        <a:t>-3</a:t>
                      </a:r>
                    </a:p>
                  </a:txBody>
                  <a:tcPr/>
                </a:tc>
                <a:tc>
                  <a:txBody>
                    <a:bodyPr/>
                    <a:lstStyle/>
                    <a:p>
                      <a:r>
                        <a:rPr lang="en-US" sz="1000"/>
                        <a:t>20</a:t>
                      </a:r>
                    </a:p>
                  </a:txBody>
                  <a:tcPr/>
                </a:tc>
                <a:tc>
                  <a:txBody>
                    <a:bodyPr/>
                    <a:lstStyle/>
                    <a:p>
                      <a:r>
                        <a:rPr lang="en-US" sz="1000"/>
                        <a:t>452</a:t>
                      </a:r>
                    </a:p>
                  </a:txBody>
                  <a:tcPr/>
                </a:tc>
                <a:tc>
                  <a:txBody>
                    <a:bodyPr/>
                    <a:lstStyle/>
                    <a:p>
                      <a:r>
                        <a:rPr lang="en-US" sz="1000"/>
                        <a:t>49</a:t>
                      </a:r>
                    </a:p>
                  </a:txBody>
                  <a:tcPr/>
                </a:tc>
                <a:tc>
                  <a:txBody>
                    <a:bodyPr/>
                    <a:lstStyle/>
                    <a:p>
                      <a:r>
                        <a:rPr lang="en-US" sz="1000"/>
                        <a:t>54</a:t>
                      </a:r>
                    </a:p>
                  </a:txBody>
                  <a:tcPr/>
                </a:tc>
                <a:tc>
                  <a:txBody>
                    <a:bodyPr/>
                    <a:lstStyle/>
                    <a:p>
                      <a:r>
                        <a:rPr lang="en-US" sz="1000"/>
                        <a:t>0</a:t>
                      </a:r>
                    </a:p>
                  </a:txBody>
                  <a:tcPr/>
                </a:tc>
                <a:tc>
                  <a:txBody>
                    <a:bodyPr/>
                    <a:lstStyle/>
                    <a:p>
                      <a:r>
                        <a:rPr lang="en-US" sz="1000"/>
                        <a:t>0.3669 %</a:t>
                      </a:r>
                    </a:p>
                  </a:txBody>
                  <a:tcPr/>
                </a:tc>
                <a:tc>
                  <a:txBody>
                    <a:bodyPr/>
                    <a:lstStyle/>
                    <a:p>
                      <a:r>
                        <a:rPr lang="en-US" sz="1000"/>
                        <a:t>0.0 %</a:t>
                      </a:r>
                    </a:p>
                  </a:txBody>
                  <a:tcPr/>
                </a:tc>
                <a:extLst>
                  <a:ext uri="{0D108BD9-81ED-4DB2-BD59-A6C34878D82A}">
                    <a16:rowId xmlns:a16="http://schemas.microsoft.com/office/drawing/2014/main" val="1954086845"/>
                  </a:ext>
                </a:extLst>
              </a:tr>
            </a:tbl>
          </a:graphicData>
        </a:graphic>
      </p:graphicFrame>
      <p:sp>
        <p:nvSpPr>
          <p:cNvPr id="4" name="Text Placeholder 3">
            <a:extLst>
              <a:ext uri="{FF2B5EF4-FFF2-40B4-BE49-F238E27FC236}">
                <a16:creationId xmlns:a16="http://schemas.microsoft.com/office/drawing/2014/main" id="{DD41A131-AA8B-4563-9139-83D038019AC2}"/>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010861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37F7F-7DD7-4D60-9B80-922D0611B4DD}"/>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44EEC070-8BB4-4AD4-A150-5978E21824A9}"/>
              </a:ext>
            </a:extLst>
          </p:cNvPr>
          <p:cNvGraphicFramePr>
            <a:graphicFrameLocks noGrp="1"/>
          </p:cNvGraphicFramePr>
          <p:nvPr>
            <p:ph type="chart" sz="quarter" idx="13"/>
            <p:extLst>
              <p:ext uri="{D42A27DB-BD31-4B8C-83A1-F6EECF244321}">
                <p14:modId xmlns:p14="http://schemas.microsoft.com/office/powerpoint/2010/main" val="9909892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1E2720-FDCA-4E12-93A2-31D8D359FB9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F994814-8764-4E7C-97E2-B350512519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8311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7E1BC-2D8A-4D63-B101-EC8234942A97}"/>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2C497ACC-C067-4910-B5EE-D277C07535D7}"/>
              </a:ext>
            </a:extLst>
          </p:cNvPr>
          <p:cNvGraphicFramePr>
            <a:graphicFrameLocks noGrp="1"/>
          </p:cNvGraphicFramePr>
          <p:nvPr>
            <p:ph type="chart" sz="quarter" idx="13"/>
            <p:extLst>
              <p:ext uri="{D42A27DB-BD31-4B8C-83A1-F6EECF244321}">
                <p14:modId xmlns:p14="http://schemas.microsoft.com/office/powerpoint/2010/main" val="808872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E5E7A6-F560-4CCA-AFA1-D74CD16FF44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305E8F6-6E65-4E40-8408-5AFE438272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2701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012C3-2A20-4C5D-9AD8-07DA8A54FF5D}"/>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C08F1D2B-C92F-49A2-82CE-7EC2DC5B1BDE}"/>
              </a:ext>
            </a:extLst>
          </p:cNvPr>
          <p:cNvGraphicFramePr>
            <a:graphicFrameLocks noGrp="1"/>
          </p:cNvGraphicFramePr>
          <p:nvPr>
            <p:ph type="chart" sz="quarter" idx="13"/>
            <p:extLst>
              <p:ext uri="{D42A27DB-BD31-4B8C-83A1-F6EECF244321}">
                <p14:modId xmlns:p14="http://schemas.microsoft.com/office/powerpoint/2010/main" val="2673499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08FF76-1B33-4BE0-9C0E-E8B6EBDB8DD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4EC32D3-73D5-43F2-959C-462B10B13D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2038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2AA03-019B-4639-8B08-7B10F95E893D}"/>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410A382C-C668-43CE-AC39-7946B78CC044}"/>
              </a:ext>
            </a:extLst>
          </p:cNvPr>
          <p:cNvGraphicFramePr>
            <a:graphicFrameLocks noGrp="1"/>
          </p:cNvGraphicFramePr>
          <p:nvPr>
            <p:ph type="chart" sz="quarter" idx="13"/>
            <p:extLst>
              <p:ext uri="{D42A27DB-BD31-4B8C-83A1-F6EECF244321}">
                <p14:modId xmlns:p14="http://schemas.microsoft.com/office/powerpoint/2010/main" val="7172454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B07713-37D9-4E28-8B66-AFFF5A5F658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088608C-4591-40E2-BA4E-8698C0598E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5843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D31B6-8286-4F53-8331-0C5EA3EF21B8}"/>
              </a:ext>
            </a:extLst>
          </p:cNvPr>
          <p:cNvSpPr>
            <a:spLocks noGrp="1"/>
          </p:cNvSpPr>
          <p:nvPr>
            <p:ph type="title"/>
          </p:nvPr>
        </p:nvSpPr>
        <p:spPr/>
        <p:txBody>
          <a:bodyPr/>
          <a:lstStyle/>
          <a:p>
            <a:r>
              <a:rPr lang="en-US"/>
              <a:t>Facebook Original Own Posts Table | Philadelphia Insurance - 1 of 5</a:t>
            </a:r>
          </a:p>
        </p:txBody>
      </p:sp>
      <p:graphicFrame>
        <p:nvGraphicFramePr>
          <p:cNvPr id="5" name="Table Placeholder 4">
            <a:extLst>
              <a:ext uri="{FF2B5EF4-FFF2-40B4-BE49-F238E27FC236}">
                <a16:creationId xmlns:a16="http://schemas.microsoft.com/office/drawing/2014/main" id="{B447D101-7D8D-4F9C-BD0B-7D2587EBB8F6}"/>
              </a:ext>
            </a:extLst>
          </p:cNvPr>
          <p:cNvGraphicFramePr>
            <a:graphicFrameLocks noGrp="1"/>
          </p:cNvGraphicFramePr>
          <p:nvPr>
            <p:ph type="tbl" sz="quarter" idx="13"/>
            <p:extLst>
              <p:ext uri="{D42A27DB-BD31-4B8C-83A1-F6EECF244321}">
                <p14:modId xmlns:p14="http://schemas.microsoft.com/office/powerpoint/2010/main" val="221425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9450521"/>
                    </a:ext>
                  </a:extLst>
                </a:gridCol>
                <a:gridCol w="1481328">
                  <a:extLst>
                    <a:ext uri="{9D8B030D-6E8A-4147-A177-3AD203B41FA5}">
                      <a16:colId xmlns:a16="http://schemas.microsoft.com/office/drawing/2014/main" val="2390702299"/>
                    </a:ext>
                  </a:extLst>
                </a:gridCol>
                <a:gridCol w="329184">
                  <a:extLst>
                    <a:ext uri="{9D8B030D-6E8A-4147-A177-3AD203B41FA5}">
                      <a16:colId xmlns:a16="http://schemas.microsoft.com/office/drawing/2014/main" val="834223124"/>
                    </a:ext>
                  </a:extLst>
                </a:gridCol>
                <a:gridCol w="329184">
                  <a:extLst>
                    <a:ext uri="{9D8B030D-6E8A-4147-A177-3AD203B41FA5}">
                      <a16:colId xmlns:a16="http://schemas.microsoft.com/office/drawing/2014/main" val="2467039499"/>
                    </a:ext>
                  </a:extLst>
                </a:gridCol>
                <a:gridCol w="329184">
                  <a:extLst>
                    <a:ext uri="{9D8B030D-6E8A-4147-A177-3AD203B41FA5}">
                      <a16:colId xmlns:a16="http://schemas.microsoft.com/office/drawing/2014/main" val="296551816"/>
                    </a:ext>
                  </a:extLst>
                </a:gridCol>
                <a:gridCol w="329184">
                  <a:extLst>
                    <a:ext uri="{9D8B030D-6E8A-4147-A177-3AD203B41FA5}">
                      <a16:colId xmlns:a16="http://schemas.microsoft.com/office/drawing/2014/main" val="200904006"/>
                    </a:ext>
                  </a:extLst>
                </a:gridCol>
                <a:gridCol w="329184">
                  <a:extLst>
                    <a:ext uri="{9D8B030D-6E8A-4147-A177-3AD203B41FA5}">
                      <a16:colId xmlns:a16="http://schemas.microsoft.com/office/drawing/2014/main" val="1819790020"/>
                    </a:ext>
                  </a:extLst>
                </a:gridCol>
                <a:gridCol w="329184">
                  <a:extLst>
                    <a:ext uri="{9D8B030D-6E8A-4147-A177-3AD203B41FA5}">
                      <a16:colId xmlns:a16="http://schemas.microsoft.com/office/drawing/2014/main" val="4070376915"/>
                    </a:ext>
                  </a:extLst>
                </a:gridCol>
                <a:gridCol w="329184">
                  <a:extLst>
                    <a:ext uri="{9D8B030D-6E8A-4147-A177-3AD203B41FA5}">
                      <a16:colId xmlns:a16="http://schemas.microsoft.com/office/drawing/2014/main" val="2407143794"/>
                    </a:ext>
                  </a:extLst>
                </a:gridCol>
                <a:gridCol w="329184">
                  <a:extLst>
                    <a:ext uri="{9D8B030D-6E8A-4147-A177-3AD203B41FA5}">
                      <a16:colId xmlns:a16="http://schemas.microsoft.com/office/drawing/2014/main" val="2761449180"/>
                    </a:ext>
                  </a:extLst>
                </a:gridCol>
                <a:gridCol w="329184">
                  <a:extLst>
                    <a:ext uri="{9D8B030D-6E8A-4147-A177-3AD203B41FA5}">
                      <a16:colId xmlns:a16="http://schemas.microsoft.com/office/drawing/2014/main" val="1885047529"/>
                    </a:ext>
                  </a:extLst>
                </a:gridCol>
                <a:gridCol w="329184">
                  <a:extLst>
                    <a:ext uri="{9D8B030D-6E8A-4147-A177-3AD203B41FA5}">
                      <a16:colId xmlns:a16="http://schemas.microsoft.com/office/drawing/2014/main" val="3586333283"/>
                    </a:ext>
                  </a:extLst>
                </a:gridCol>
                <a:gridCol w="329184">
                  <a:extLst>
                    <a:ext uri="{9D8B030D-6E8A-4147-A177-3AD203B41FA5}">
                      <a16:colId xmlns:a16="http://schemas.microsoft.com/office/drawing/2014/main" val="271501370"/>
                    </a:ext>
                  </a:extLst>
                </a:gridCol>
                <a:gridCol w="329184">
                  <a:extLst>
                    <a:ext uri="{9D8B030D-6E8A-4147-A177-3AD203B41FA5}">
                      <a16:colId xmlns:a16="http://schemas.microsoft.com/office/drawing/2014/main" val="805865350"/>
                    </a:ext>
                  </a:extLst>
                </a:gridCol>
                <a:gridCol w="329184">
                  <a:extLst>
                    <a:ext uri="{9D8B030D-6E8A-4147-A177-3AD203B41FA5}">
                      <a16:colId xmlns:a16="http://schemas.microsoft.com/office/drawing/2014/main" val="3294563614"/>
                    </a:ext>
                  </a:extLst>
                </a:gridCol>
                <a:gridCol w="329184">
                  <a:extLst>
                    <a:ext uri="{9D8B030D-6E8A-4147-A177-3AD203B41FA5}">
                      <a16:colId xmlns:a16="http://schemas.microsoft.com/office/drawing/2014/main" val="276311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40233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- 2025-01-22 13:46:07</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congratulating #TEAMPHLY's newest Senior Vice President, John Parker! 👏
Read more 👉 bit.ly/42ojFAH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https://quintly-eu-image-storage.s3.amazonaws.com/d123f9c23f3abec6e562a564c92f236a/99e477e482c93a8deca3b3f79e8dfdb5.jpg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92153797"/>
                  </a:ext>
                </a:extLst>
              </a:tr>
            </a:tbl>
          </a:graphicData>
        </a:graphic>
      </p:graphicFrame>
      <p:sp>
        <p:nvSpPr>
          <p:cNvPr id="4" name="Text Placeholder 3">
            <a:extLst>
              <a:ext uri="{FF2B5EF4-FFF2-40B4-BE49-F238E27FC236}">
                <a16:creationId xmlns:a16="http://schemas.microsoft.com/office/drawing/2014/main" id="{2D56A0B4-E039-4C2B-9BD3-B3C711691B4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1625136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1163-B8C2-4F97-A1F4-68BD5C9BCCD7}"/>
              </a:ext>
            </a:extLst>
          </p:cNvPr>
          <p:cNvSpPr>
            <a:spLocks noGrp="1"/>
          </p:cNvSpPr>
          <p:nvPr>
            <p:ph type="title"/>
          </p:nvPr>
        </p:nvSpPr>
        <p:spPr/>
        <p:txBody>
          <a:bodyPr/>
          <a:lstStyle/>
          <a:p>
            <a:r>
              <a:rPr lang="en-US"/>
              <a:t>Facebook Original Own Posts Table | Philadelphia Insurance - 2 of 5</a:t>
            </a:r>
          </a:p>
        </p:txBody>
      </p:sp>
      <p:graphicFrame>
        <p:nvGraphicFramePr>
          <p:cNvPr id="5" name="Table Placeholder 4">
            <a:extLst>
              <a:ext uri="{FF2B5EF4-FFF2-40B4-BE49-F238E27FC236}">
                <a16:creationId xmlns:a16="http://schemas.microsoft.com/office/drawing/2014/main" id="{40289EEC-6FDE-41E2-8BDE-05415319FD82}"/>
              </a:ext>
            </a:extLst>
          </p:cNvPr>
          <p:cNvGraphicFramePr>
            <a:graphicFrameLocks noGrp="1"/>
          </p:cNvGraphicFramePr>
          <p:nvPr>
            <p:ph type="tbl" sz="quarter" idx="13"/>
            <p:extLst>
              <p:ext uri="{D42A27DB-BD31-4B8C-83A1-F6EECF244321}">
                <p14:modId xmlns:p14="http://schemas.microsoft.com/office/powerpoint/2010/main" val="3185946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36370213"/>
                    </a:ext>
                  </a:extLst>
                </a:gridCol>
                <a:gridCol w="1481328">
                  <a:extLst>
                    <a:ext uri="{9D8B030D-6E8A-4147-A177-3AD203B41FA5}">
                      <a16:colId xmlns:a16="http://schemas.microsoft.com/office/drawing/2014/main" val="2693947369"/>
                    </a:ext>
                  </a:extLst>
                </a:gridCol>
                <a:gridCol w="329184">
                  <a:extLst>
                    <a:ext uri="{9D8B030D-6E8A-4147-A177-3AD203B41FA5}">
                      <a16:colId xmlns:a16="http://schemas.microsoft.com/office/drawing/2014/main" val="2885394739"/>
                    </a:ext>
                  </a:extLst>
                </a:gridCol>
                <a:gridCol w="329184">
                  <a:extLst>
                    <a:ext uri="{9D8B030D-6E8A-4147-A177-3AD203B41FA5}">
                      <a16:colId xmlns:a16="http://schemas.microsoft.com/office/drawing/2014/main" val="136336660"/>
                    </a:ext>
                  </a:extLst>
                </a:gridCol>
                <a:gridCol w="329184">
                  <a:extLst>
                    <a:ext uri="{9D8B030D-6E8A-4147-A177-3AD203B41FA5}">
                      <a16:colId xmlns:a16="http://schemas.microsoft.com/office/drawing/2014/main" val="1689752073"/>
                    </a:ext>
                  </a:extLst>
                </a:gridCol>
                <a:gridCol w="329184">
                  <a:extLst>
                    <a:ext uri="{9D8B030D-6E8A-4147-A177-3AD203B41FA5}">
                      <a16:colId xmlns:a16="http://schemas.microsoft.com/office/drawing/2014/main" val="275888148"/>
                    </a:ext>
                  </a:extLst>
                </a:gridCol>
                <a:gridCol w="329184">
                  <a:extLst>
                    <a:ext uri="{9D8B030D-6E8A-4147-A177-3AD203B41FA5}">
                      <a16:colId xmlns:a16="http://schemas.microsoft.com/office/drawing/2014/main" val="3081020029"/>
                    </a:ext>
                  </a:extLst>
                </a:gridCol>
                <a:gridCol w="329184">
                  <a:extLst>
                    <a:ext uri="{9D8B030D-6E8A-4147-A177-3AD203B41FA5}">
                      <a16:colId xmlns:a16="http://schemas.microsoft.com/office/drawing/2014/main" val="3731433050"/>
                    </a:ext>
                  </a:extLst>
                </a:gridCol>
                <a:gridCol w="329184">
                  <a:extLst>
                    <a:ext uri="{9D8B030D-6E8A-4147-A177-3AD203B41FA5}">
                      <a16:colId xmlns:a16="http://schemas.microsoft.com/office/drawing/2014/main" val="493645619"/>
                    </a:ext>
                  </a:extLst>
                </a:gridCol>
                <a:gridCol w="329184">
                  <a:extLst>
                    <a:ext uri="{9D8B030D-6E8A-4147-A177-3AD203B41FA5}">
                      <a16:colId xmlns:a16="http://schemas.microsoft.com/office/drawing/2014/main" val="3425479430"/>
                    </a:ext>
                  </a:extLst>
                </a:gridCol>
                <a:gridCol w="329184">
                  <a:extLst>
                    <a:ext uri="{9D8B030D-6E8A-4147-A177-3AD203B41FA5}">
                      <a16:colId xmlns:a16="http://schemas.microsoft.com/office/drawing/2014/main" val="192328931"/>
                    </a:ext>
                  </a:extLst>
                </a:gridCol>
                <a:gridCol w="329184">
                  <a:extLst>
                    <a:ext uri="{9D8B030D-6E8A-4147-A177-3AD203B41FA5}">
                      <a16:colId xmlns:a16="http://schemas.microsoft.com/office/drawing/2014/main" val="839174029"/>
                    </a:ext>
                  </a:extLst>
                </a:gridCol>
                <a:gridCol w="329184">
                  <a:extLst>
                    <a:ext uri="{9D8B030D-6E8A-4147-A177-3AD203B41FA5}">
                      <a16:colId xmlns:a16="http://schemas.microsoft.com/office/drawing/2014/main" val="964009312"/>
                    </a:ext>
                  </a:extLst>
                </a:gridCol>
                <a:gridCol w="329184">
                  <a:extLst>
                    <a:ext uri="{9D8B030D-6E8A-4147-A177-3AD203B41FA5}">
                      <a16:colId xmlns:a16="http://schemas.microsoft.com/office/drawing/2014/main" val="3738141555"/>
                    </a:ext>
                  </a:extLst>
                </a:gridCol>
                <a:gridCol w="329184">
                  <a:extLst>
                    <a:ext uri="{9D8B030D-6E8A-4147-A177-3AD203B41FA5}">
                      <a16:colId xmlns:a16="http://schemas.microsoft.com/office/drawing/2014/main" val="1721518744"/>
                    </a:ext>
                  </a:extLst>
                </a:gridCol>
                <a:gridCol w="329184">
                  <a:extLst>
                    <a:ext uri="{9D8B030D-6E8A-4147-A177-3AD203B41FA5}">
                      <a16:colId xmlns:a16="http://schemas.microsoft.com/office/drawing/2014/main" val="3176603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543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- 2025-01-24 12:30:00</a:t>
                      </a:r>
                      <a:r>
                        <a:rPr kumimoji="0" lang="en-US" sz="1000" b="0" i="0" u="none" strike="noStrike" kern="1200" cap="none" spc="0" normalizeH="0" baseline="0" noProof="0">
                          <a:ln>
                            <a:noFill/>
                          </a:ln>
                          <a:solidFill>
                            <a:prstClr val="black"/>
                          </a:solidFill>
                          <a:effectLst/>
                          <a:uLnTx/>
                          <a:uFillTx/>
                          <a:latin typeface="Calibri"/>
                          <a:ea typeface="+mn-ea"/>
                          <a:cs typeface="+mn-cs"/>
                        </a:rPr>
                        <a:t>
 🎉👏  Congratulations to PHLY’s A.J. Friedman and Matthew Roberts for being named in the American Property Casualty Insurance Association (APCIA) 2025 Emerging Leaders list! 
This impressive achievement recognizes some of the best and brightest future leaders in property casualty #insurance that are driving innovation across the industry. 💡
A.J. and Matthew will have the incredible opportunity to participate in the 2025 Emerging Leaders Conference to network with other up-and-coming insurance leaders. Please join us in congratulating them on this recognition! 🙌 #TEAMPHLY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https://quintly-eu-image-storage.s3.amazonaws.com/d123f9c23f3abec6e562a564c92f236a/0b668707cb7095317fc76e444657fc0b.jpg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776086158"/>
                  </a:ext>
                </a:extLst>
              </a:tr>
            </a:tbl>
          </a:graphicData>
        </a:graphic>
      </p:graphicFrame>
      <p:sp>
        <p:nvSpPr>
          <p:cNvPr id="4" name="Text Placeholder 3">
            <a:extLst>
              <a:ext uri="{FF2B5EF4-FFF2-40B4-BE49-F238E27FC236}">
                <a16:creationId xmlns:a16="http://schemas.microsoft.com/office/drawing/2014/main" id="{4A8C8525-B2BA-4539-BFD2-FEAD60508AD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961409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FF876-5B04-4084-BDDA-3E1512C38F16}"/>
              </a:ext>
            </a:extLst>
          </p:cNvPr>
          <p:cNvSpPr>
            <a:spLocks noGrp="1"/>
          </p:cNvSpPr>
          <p:nvPr>
            <p:ph type="title"/>
          </p:nvPr>
        </p:nvSpPr>
        <p:spPr/>
        <p:txBody>
          <a:bodyPr/>
          <a:lstStyle/>
          <a:p>
            <a:r>
              <a:rPr lang="en-US"/>
              <a:t>Facebook Original Own Posts Table | Philadelphia Insurance - 3 of 5</a:t>
            </a:r>
          </a:p>
        </p:txBody>
      </p:sp>
      <p:graphicFrame>
        <p:nvGraphicFramePr>
          <p:cNvPr id="5" name="Table Placeholder 4">
            <a:extLst>
              <a:ext uri="{FF2B5EF4-FFF2-40B4-BE49-F238E27FC236}">
                <a16:creationId xmlns:a16="http://schemas.microsoft.com/office/drawing/2014/main" id="{2AE24B7A-3AA2-42C1-92BE-3F848B0949A2}"/>
              </a:ext>
            </a:extLst>
          </p:cNvPr>
          <p:cNvGraphicFramePr>
            <a:graphicFrameLocks noGrp="1"/>
          </p:cNvGraphicFramePr>
          <p:nvPr>
            <p:ph type="tbl" sz="quarter" idx="13"/>
            <p:extLst>
              <p:ext uri="{D42A27DB-BD31-4B8C-83A1-F6EECF244321}">
                <p14:modId xmlns:p14="http://schemas.microsoft.com/office/powerpoint/2010/main" val="4107347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24374913"/>
                    </a:ext>
                  </a:extLst>
                </a:gridCol>
                <a:gridCol w="1481328">
                  <a:extLst>
                    <a:ext uri="{9D8B030D-6E8A-4147-A177-3AD203B41FA5}">
                      <a16:colId xmlns:a16="http://schemas.microsoft.com/office/drawing/2014/main" val="3241370962"/>
                    </a:ext>
                  </a:extLst>
                </a:gridCol>
                <a:gridCol w="329184">
                  <a:extLst>
                    <a:ext uri="{9D8B030D-6E8A-4147-A177-3AD203B41FA5}">
                      <a16:colId xmlns:a16="http://schemas.microsoft.com/office/drawing/2014/main" val="99360862"/>
                    </a:ext>
                  </a:extLst>
                </a:gridCol>
                <a:gridCol w="329184">
                  <a:extLst>
                    <a:ext uri="{9D8B030D-6E8A-4147-A177-3AD203B41FA5}">
                      <a16:colId xmlns:a16="http://schemas.microsoft.com/office/drawing/2014/main" val="3672544923"/>
                    </a:ext>
                  </a:extLst>
                </a:gridCol>
                <a:gridCol w="329184">
                  <a:extLst>
                    <a:ext uri="{9D8B030D-6E8A-4147-A177-3AD203B41FA5}">
                      <a16:colId xmlns:a16="http://schemas.microsoft.com/office/drawing/2014/main" val="3632431654"/>
                    </a:ext>
                  </a:extLst>
                </a:gridCol>
                <a:gridCol w="329184">
                  <a:extLst>
                    <a:ext uri="{9D8B030D-6E8A-4147-A177-3AD203B41FA5}">
                      <a16:colId xmlns:a16="http://schemas.microsoft.com/office/drawing/2014/main" val="229907833"/>
                    </a:ext>
                  </a:extLst>
                </a:gridCol>
                <a:gridCol w="329184">
                  <a:extLst>
                    <a:ext uri="{9D8B030D-6E8A-4147-A177-3AD203B41FA5}">
                      <a16:colId xmlns:a16="http://schemas.microsoft.com/office/drawing/2014/main" val="1266206195"/>
                    </a:ext>
                  </a:extLst>
                </a:gridCol>
                <a:gridCol w="329184">
                  <a:extLst>
                    <a:ext uri="{9D8B030D-6E8A-4147-A177-3AD203B41FA5}">
                      <a16:colId xmlns:a16="http://schemas.microsoft.com/office/drawing/2014/main" val="749584387"/>
                    </a:ext>
                  </a:extLst>
                </a:gridCol>
                <a:gridCol w="329184">
                  <a:extLst>
                    <a:ext uri="{9D8B030D-6E8A-4147-A177-3AD203B41FA5}">
                      <a16:colId xmlns:a16="http://schemas.microsoft.com/office/drawing/2014/main" val="2533203817"/>
                    </a:ext>
                  </a:extLst>
                </a:gridCol>
                <a:gridCol w="329184">
                  <a:extLst>
                    <a:ext uri="{9D8B030D-6E8A-4147-A177-3AD203B41FA5}">
                      <a16:colId xmlns:a16="http://schemas.microsoft.com/office/drawing/2014/main" val="3193378665"/>
                    </a:ext>
                  </a:extLst>
                </a:gridCol>
                <a:gridCol w="329184">
                  <a:extLst>
                    <a:ext uri="{9D8B030D-6E8A-4147-A177-3AD203B41FA5}">
                      <a16:colId xmlns:a16="http://schemas.microsoft.com/office/drawing/2014/main" val="2527229725"/>
                    </a:ext>
                  </a:extLst>
                </a:gridCol>
                <a:gridCol w="329184">
                  <a:extLst>
                    <a:ext uri="{9D8B030D-6E8A-4147-A177-3AD203B41FA5}">
                      <a16:colId xmlns:a16="http://schemas.microsoft.com/office/drawing/2014/main" val="115152462"/>
                    </a:ext>
                  </a:extLst>
                </a:gridCol>
                <a:gridCol w="329184">
                  <a:extLst>
                    <a:ext uri="{9D8B030D-6E8A-4147-A177-3AD203B41FA5}">
                      <a16:colId xmlns:a16="http://schemas.microsoft.com/office/drawing/2014/main" val="3832822316"/>
                    </a:ext>
                  </a:extLst>
                </a:gridCol>
                <a:gridCol w="329184">
                  <a:extLst>
                    <a:ext uri="{9D8B030D-6E8A-4147-A177-3AD203B41FA5}">
                      <a16:colId xmlns:a16="http://schemas.microsoft.com/office/drawing/2014/main" val="1369959188"/>
                    </a:ext>
                  </a:extLst>
                </a:gridCol>
                <a:gridCol w="329184">
                  <a:extLst>
                    <a:ext uri="{9D8B030D-6E8A-4147-A177-3AD203B41FA5}">
                      <a16:colId xmlns:a16="http://schemas.microsoft.com/office/drawing/2014/main" val="1536867253"/>
                    </a:ext>
                  </a:extLst>
                </a:gridCol>
                <a:gridCol w="329184">
                  <a:extLst>
                    <a:ext uri="{9D8B030D-6E8A-4147-A177-3AD203B41FA5}">
                      <a16:colId xmlns:a16="http://schemas.microsoft.com/office/drawing/2014/main" val="1349240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0393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- 2025-01-08 16:01:18</a:t>
                      </a:r>
                      <a:r>
                        <a:rPr kumimoji="0" lang="en-US" sz="1000" b="0" i="0" u="none" strike="noStrike" kern="1200" cap="none" spc="0" normalizeH="0" baseline="0" noProof="0">
                          <a:ln>
                            <a:noFill/>
                          </a:ln>
                          <a:solidFill>
                            <a:prstClr val="black"/>
                          </a:solidFill>
                          <a:effectLst/>
                          <a:uLnTx/>
                          <a:uFillTx/>
                          <a:latin typeface="Calibri"/>
                          <a:ea typeface="+mn-ea"/>
                          <a:cs typeface="+mn-cs"/>
                        </a:rPr>
                        <a:t>
 Our thoughts are with everyone impacted by the Southern California wildfires and the first responders who are working tirelessly to save lives and property. We encourage you to share these tips to help protect people and property from wildfire damage: https://bit.ly/3W5MygL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https://quintly-eu-image-storage.s3.amazonaws.com/d123f9c23f3abec6e562a564c92f236a/db699dd09960544e98587f05daaa8beb.jpg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175753594"/>
                  </a:ext>
                </a:extLst>
              </a:tr>
            </a:tbl>
          </a:graphicData>
        </a:graphic>
      </p:graphicFrame>
      <p:sp>
        <p:nvSpPr>
          <p:cNvPr id="4" name="Text Placeholder 3">
            <a:extLst>
              <a:ext uri="{FF2B5EF4-FFF2-40B4-BE49-F238E27FC236}">
                <a16:creationId xmlns:a16="http://schemas.microsoft.com/office/drawing/2014/main" id="{F7CB29A1-A80F-49AD-97B0-5692205BBD5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8983064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DBD90-8F17-459D-898D-E898A306A96E}"/>
              </a:ext>
            </a:extLst>
          </p:cNvPr>
          <p:cNvSpPr>
            <a:spLocks noGrp="1"/>
          </p:cNvSpPr>
          <p:nvPr>
            <p:ph type="title"/>
          </p:nvPr>
        </p:nvSpPr>
        <p:spPr/>
        <p:txBody>
          <a:bodyPr/>
          <a:lstStyle/>
          <a:p>
            <a:r>
              <a:rPr lang="en-US"/>
              <a:t>Facebook Original Own Posts Table | Philadelphia Insurance - 4 of 5</a:t>
            </a:r>
          </a:p>
        </p:txBody>
      </p:sp>
      <p:graphicFrame>
        <p:nvGraphicFramePr>
          <p:cNvPr id="5" name="Table Placeholder 4">
            <a:extLst>
              <a:ext uri="{FF2B5EF4-FFF2-40B4-BE49-F238E27FC236}">
                <a16:creationId xmlns:a16="http://schemas.microsoft.com/office/drawing/2014/main" id="{CD41BE81-B743-4EAF-A44B-86E569009270}"/>
              </a:ext>
            </a:extLst>
          </p:cNvPr>
          <p:cNvGraphicFramePr>
            <a:graphicFrameLocks noGrp="1"/>
          </p:cNvGraphicFramePr>
          <p:nvPr>
            <p:ph type="tbl" sz="quarter" idx="13"/>
            <p:extLst>
              <p:ext uri="{D42A27DB-BD31-4B8C-83A1-F6EECF244321}">
                <p14:modId xmlns:p14="http://schemas.microsoft.com/office/powerpoint/2010/main" val="3066159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33784124"/>
                    </a:ext>
                  </a:extLst>
                </a:gridCol>
                <a:gridCol w="1481328">
                  <a:extLst>
                    <a:ext uri="{9D8B030D-6E8A-4147-A177-3AD203B41FA5}">
                      <a16:colId xmlns:a16="http://schemas.microsoft.com/office/drawing/2014/main" val="1563990655"/>
                    </a:ext>
                  </a:extLst>
                </a:gridCol>
                <a:gridCol w="329184">
                  <a:extLst>
                    <a:ext uri="{9D8B030D-6E8A-4147-A177-3AD203B41FA5}">
                      <a16:colId xmlns:a16="http://schemas.microsoft.com/office/drawing/2014/main" val="1948292463"/>
                    </a:ext>
                  </a:extLst>
                </a:gridCol>
                <a:gridCol w="329184">
                  <a:extLst>
                    <a:ext uri="{9D8B030D-6E8A-4147-A177-3AD203B41FA5}">
                      <a16:colId xmlns:a16="http://schemas.microsoft.com/office/drawing/2014/main" val="3970019586"/>
                    </a:ext>
                  </a:extLst>
                </a:gridCol>
                <a:gridCol w="329184">
                  <a:extLst>
                    <a:ext uri="{9D8B030D-6E8A-4147-A177-3AD203B41FA5}">
                      <a16:colId xmlns:a16="http://schemas.microsoft.com/office/drawing/2014/main" val="2970923195"/>
                    </a:ext>
                  </a:extLst>
                </a:gridCol>
                <a:gridCol w="329184">
                  <a:extLst>
                    <a:ext uri="{9D8B030D-6E8A-4147-A177-3AD203B41FA5}">
                      <a16:colId xmlns:a16="http://schemas.microsoft.com/office/drawing/2014/main" val="575986933"/>
                    </a:ext>
                  </a:extLst>
                </a:gridCol>
                <a:gridCol w="329184">
                  <a:extLst>
                    <a:ext uri="{9D8B030D-6E8A-4147-A177-3AD203B41FA5}">
                      <a16:colId xmlns:a16="http://schemas.microsoft.com/office/drawing/2014/main" val="423380868"/>
                    </a:ext>
                  </a:extLst>
                </a:gridCol>
                <a:gridCol w="329184">
                  <a:extLst>
                    <a:ext uri="{9D8B030D-6E8A-4147-A177-3AD203B41FA5}">
                      <a16:colId xmlns:a16="http://schemas.microsoft.com/office/drawing/2014/main" val="3831243382"/>
                    </a:ext>
                  </a:extLst>
                </a:gridCol>
                <a:gridCol w="329184">
                  <a:extLst>
                    <a:ext uri="{9D8B030D-6E8A-4147-A177-3AD203B41FA5}">
                      <a16:colId xmlns:a16="http://schemas.microsoft.com/office/drawing/2014/main" val="1273982608"/>
                    </a:ext>
                  </a:extLst>
                </a:gridCol>
                <a:gridCol w="329184">
                  <a:extLst>
                    <a:ext uri="{9D8B030D-6E8A-4147-A177-3AD203B41FA5}">
                      <a16:colId xmlns:a16="http://schemas.microsoft.com/office/drawing/2014/main" val="1813021115"/>
                    </a:ext>
                  </a:extLst>
                </a:gridCol>
                <a:gridCol w="329184">
                  <a:extLst>
                    <a:ext uri="{9D8B030D-6E8A-4147-A177-3AD203B41FA5}">
                      <a16:colId xmlns:a16="http://schemas.microsoft.com/office/drawing/2014/main" val="1290518380"/>
                    </a:ext>
                  </a:extLst>
                </a:gridCol>
                <a:gridCol w="329184">
                  <a:extLst>
                    <a:ext uri="{9D8B030D-6E8A-4147-A177-3AD203B41FA5}">
                      <a16:colId xmlns:a16="http://schemas.microsoft.com/office/drawing/2014/main" val="3080609922"/>
                    </a:ext>
                  </a:extLst>
                </a:gridCol>
                <a:gridCol w="329184">
                  <a:extLst>
                    <a:ext uri="{9D8B030D-6E8A-4147-A177-3AD203B41FA5}">
                      <a16:colId xmlns:a16="http://schemas.microsoft.com/office/drawing/2014/main" val="3591549362"/>
                    </a:ext>
                  </a:extLst>
                </a:gridCol>
                <a:gridCol w="329184">
                  <a:extLst>
                    <a:ext uri="{9D8B030D-6E8A-4147-A177-3AD203B41FA5}">
                      <a16:colId xmlns:a16="http://schemas.microsoft.com/office/drawing/2014/main" val="259546955"/>
                    </a:ext>
                  </a:extLst>
                </a:gridCol>
                <a:gridCol w="329184">
                  <a:extLst>
                    <a:ext uri="{9D8B030D-6E8A-4147-A177-3AD203B41FA5}">
                      <a16:colId xmlns:a16="http://schemas.microsoft.com/office/drawing/2014/main" val="2010819839"/>
                    </a:ext>
                  </a:extLst>
                </a:gridCol>
                <a:gridCol w="329184">
                  <a:extLst>
                    <a:ext uri="{9D8B030D-6E8A-4147-A177-3AD203B41FA5}">
                      <a16:colId xmlns:a16="http://schemas.microsoft.com/office/drawing/2014/main" val="3245163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9460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- 2025-01-03 12:09:05</a:t>
                      </a:r>
                      <a:r>
                        <a:rPr kumimoji="0" lang="en-US" sz="1000" b="0" i="0" u="none" strike="noStrike" kern="1200" cap="none" spc="0" normalizeH="0" baseline="0" noProof="0">
                          <a:ln>
                            <a:noFill/>
                          </a:ln>
                          <a:solidFill>
                            <a:prstClr val="black"/>
                          </a:solidFill>
                          <a:effectLst/>
                          <a:uLnTx/>
                          <a:uFillTx/>
                          <a:latin typeface="Calibri"/>
                          <a:ea typeface="+mn-ea"/>
                          <a:cs typeface="+mn-cs"/>
                        </a:rPr>
                        <a:t>
 A polar vortex carrying dangerous cold is headed to the U.S. next week and forecasters say it could last throughout much of January. It’s important to take action now to protect property from frozen pipes.
Two simple steps you can take include:
1️⃣ Insulating pipes using foam insulation tubes, especially if they’re along exterior walls or in unheated areas such as attics and crawl spaces
2️⃣ Allowing cold water to drip slowly from faucets served by exposed pipes. Water running through your pipes can help prevent them from freezing
Check out our blog for more tips to help prevent property damage ➡️ https://bit.ly/40knqWq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https://quintly-eu-image-storage.s3.amazonaws.com/d123f9c23f3abec6e562a564c92f236a/5acee17cda6c202cb4c611a3a94f573e.jpg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31788871"/>
                  </a:ext>
                </a:extLst>
              </a:tr>
            </a:tbl>
          </a:graphicData>
        </a:graphic>
      </p:graphicFrame>
      <p:sp>
        <p:nvSpPr>
          <p:cNvPr id="4" name="Text Placeholder 3">
            <a:extLst>
              <a:ext uri="{FF2B5EF4-FFF2-40B4-BE49-F238E27FC236}">
                <a16:creationId xmlns:a16="http://schemas.microsoft.com/office/drawing/2014/main" id="{809999F2-27EA-444C-9BF3-2C590294FA8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989772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78D60-A153-4583-A06F-0B98AE106B4D}"/>
              </a:ext>
            </a:extLst>
          </p:cNvPr>
          <p:cNvSpPr>
            <a:spLocks noGrp="1"/>
          </p:cNvSpPr>
          <p:nvPr>
            <p:ph type="title"/>
          </p:nvPr>
        </p:nvSpPr>
        <p:spPr/>
        <p:txBody>
          <a:bodyPr/>
          <a:lstStyle/>
          <a:p>
            <a:r>
              <a:rPr lang="en-US"/>
              <a:t>Facebook Original Own Posts Table | Philadelphia Insurance - 5 of 5</a:t>
            </a:r>
          </a:p>
        </p:txBody>
      </p:sp>
      <p:graphicFrame>
        <p:nvGraphicFramePr>
          <p:cNvPr id="5" name="Table Placeholder 4">
            <a:extLst>
              <a:ext uri="{FF2B5EF4-FFF2-40B4-BE49-F238E27FC236}">
                <a16:creationId xmlns:a16="http://schemas.microsoft.com/office/drawing/2014/main" id="{FA2F6500-F7FE-4EE1-A849-2B0F9DAA6C69}"/>
              </a:ext>
            </a:extLst>
          </p:cNvPr>
          <p:cNvGraphicFramePr>
            <a:graphicFrameLocks noGrp="1"/>
          </p:cNvGraphicFramePr>
          <p:nvPr>
            <p:ph type="tbl" sz="quarter" idx="13"/>
            <p:extLst>
              <p:ext uri="{D42A27DB-BD31-4B8C-83A1-F6EECF244321}">
                <p14:modId xmlns:p14="http://schemas.microsoft.com/office/powerpoint/2010/main" val="95952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39012114"/>
                    </a:ext>
                  </a:extLst>
                </a:gridCol>
                <a:gridCol w="1481328">
                  <a:extLst>
                    <a:ext uri="{9D8B030D-6E8A-4147-A177-3AD203B41FA5}">
                      <a16:colId xmlns:a16="http://schemas.microsoft.com/office/drawing/2014/main" val="215806120"/>
                    </a:ext>
                  </a:extLst>
                </a:gridCol>
                <a:gridCol w="329184">
                  <a:extLst>
                    <a:ext uri="{9D8B030D-6E8A-4147-A177-3AD203B41FA5}">
                      <a16:colId xmlns:a16="http://schemas.microsoft.com/office/drawing/2014/main" val="2986082579"/>
                    </a:ext>
                  </a:extLst>
                </a:gridCol>
                <a:gridCol w="329184">
                  <a:extLst>
                    <a:ext uri="{9D8B030D-6E8A-4147-A177-3AD203B41FA5}">
                      <a16:colId xmlns:a16="http://schemas.microsoft.com/office/drawing/2014/main" val="3679069989"/>
                    </a:ext>
                  </a:extLst>
                </a:gridCol>
                <a:gridCol w="329184">
                  <a:extLst>
                    <a:ext uri="{9D8B030D-6E8A-4147-A177-3AD203B41FA5}">
                      <a16:colId xmlns:a16="http://schemas.microsoft.com/office/drawing/2014/main" val="1041352089"/>
                    </a:ext>
                  </a:extLst>
                </a:gridCol>
                <a:gridCol w="329184">
                  <a:extLst>
                    <a:ext uri="{9D8B030D-6E8A-4147-A177-3AD203B41FA5}">
                      <a16:colId xmlns:a16="http://schemas.microsoft.com/office/drawing/2014/main" val="4283727586"/>
                    </a:ext>
                  </a:extLst>
                </a:gridCol>
                <a:gridCol w="329184">
                  <a:extLst>
                    <a:ext uri="{9D8B030D-6E8A-4147-A177-3AD203B41FA5}">
                      <a16:colId xmlns:a16="http://schemas.microsoft.com/office/drawing/2014/main" val="2846131359"/>
                    </a:ext>
                  </a:extLst>
                </a:gridCol>
                <a:gridCol w="329184">
                  <a:extLst>
                    <a:ext uri="{9D8B030D-6E8A-4147-A177-3AD203B41FA5}">
                      <a16:colId xmlns:a16="http://schemas.microsoft.com/office/drawing/2014/main" val="2452719238"/>
                    </a:ext>
                  </a:extLst>
                </a:gridCol>
                <a:gridCol w="329184">
                  <a:extLst>
                    <a:ext uri="{9D8B030D-6E8A-4147-A177-3AD203B41FA5}">
                      <a16:colId xmlns:a16="http://schemas.microsoft.com/office/drawing/2014/main" val="4017958157"/>
                    </a:ext>
                  </a:extLst>
                </a:gridCol>
                <a:gridCol w="329184">
                  <a:extLst>
                    <a:ext uri="{9D8B030D-6E8A-4147-A177-3AD203B41FA5}">
                      <a16:colId xmlns:a16="http://schemas.microsoft.com/office/drawing/2014/main" val="3471695964"/>
                    </a:ext>
                  </a:extLst>
                </a:gridCol>
                <a:gridCol w="329184">
                  <a:extLst>
                    <a:ext uri="{9D8B030D-6E8A-4147-A177-3AD203B41FA5}">
                      <a16:colId xmlns:a16="http://schemas.microsoft.com/office/drawing/2014/main" val="3989674957"/>
                    </a:ext>
                  </a:extLst>
                </a:gridCol>
                <a:gridCol w="329184">
                  <a:extLst>
                    <a:ext uri="{9D8B030D-6E8A-4147-A177-3AD203B41FA5}">
                      <a16:colId xmlns:a16="http://schemas.microsoft.com/office/drawing/2014/main" val="39077527"/>
                    </a:ext>
                  </a:extLst>
                </a:gridCol>
                <a:gridCol w="329184">
                  <a:extLst>
                    <a:ext uri="{9D8B030D-6E8A-4147-A177-3AD203B41FA5}">
                      <a16:colId xmlns:a16="http://schemas.microsoft.com/office/drawing/2014/main" val="3963186794"/>
                    </a:ext>
                  </a:extLst>
                </a:gridCol>
                <a:gridCol w="329184">
                  <a:extLst>
                    <a:ext uri="{9D8B030D-6E8A-4147-A177-3AD203B41FA5}">
                      <a16:colId xmlns:a16="http://schemas.microsoft.com/office/drawing/2014/main" val="3260350992"/>
                    </a:ext>
                  </a:extLst>
                </a:gridCol>
                <a:gridCol w="329184">
                  <a:extLst>
                    <a:ext uri="{9D8B030D-6E8A-4147-A177-3AD203B41FA5}">
                      <a16:colId xmlns:a16="http://schemas.microsoft.com/office/drawing/2014/main" val="4147144746"/>
                    </a:ext>
                  </a:extLst>
                </a:gridCol>
                <a:gridCol w="329184">
                  <a:extLst>
                    <a:ext uri="{9D8B030D-6E8A-4147-A177-3AD203B41FA5}">
                      <a16:colId xmlns:a16="http://schemas.microsoft.com/office/drawing/2014/main" val="735003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5165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- 2025-01-13 15:10:40</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be part of the Tokio Marine Group and exemplify its Good Company philosophy. At PHLY, we believe being a #goodcompany means empowering our people, fulfilling our commitments, and prioritizing more than just profit. 💪🤝
Each quarter, we highlight a member of #TEAMPHLY who demonstrates these values. We're pleased to recognize Tori Lindenmuth for being our quarterly Good Company Champion! 🏆👏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https://quintly-eu-image-storage.s3.amazonaws.com/d123f9c23f3abec6e562a564c92f236a/43c01da5e5e21d0e9748cc160d7187fd.jpg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196463773"/>
                  </a:ext>
                </a:extLst>
              </a:tr>
            </a:tbl>
          </a:graphicData>
        </a:graphic>
      </p:graphicFrame>
      <p:sp>
        <p:nvSpPr>
          <p:cNvPr id="4" name="Text Placeholder 3">
            <a:extLst>
              <a:ext uri="{FF2B5EF4-FFF2-40B4-BE49-F238E27FC236}">
                <a16:creationId xmlns:a16="http://schemas.microsoft.com/office/drawing/2014/main" id="{5628AE4C-3775-4874-A215-E8B1C6D7835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800328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EDA10-3C0A-48E0-A16B-BDCED49B7653}"/>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11D5713E-7BC7-4E36-8328-D4CD45922F54}"/>
              </a:ext>
            </a:extLst>
          </p:cNvPr>
          <p:cNvGraphicFramePr>
            <a:graphicFrameLocks noGrp="1"/>
          </p:cNvGraphicFramePr>
          <p:nvPr>
            <p:ph type="chart" sz="quarter" idx="13"/>
            <p:extLst>
              <p:ext uri="{D42A27DB-BD31-4B8C-83A1-F6EECF244321}">
                <p14:modId xmlns:p14="http://schemas.microsoft.com/office/powerpoint/2010/main" val="911586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B66D91-0E0F-437C-8916-6148AD886B21}"/>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A5B2C187-304D-4027-9066-ED9864CBE9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50215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C4716-990B-4508-B2D1-EE9EBE3BA6A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3D857C58-B5B0-4F84-8054-60FA121CE636}"/>
              </a:ext>
            </a:extLst>
          </p:cNvPr>
          <p:cNvGraphicFramePr>
            <a:graphicFrameLocks noGrp="1"/>
          </p:cNvGraphicFramePr>
          <p:nvPr>
            <p:ph type="tbl" sz="quarter" idx="13"/>
            <p:extLst>
              <p:ext uri="{D42A27DB-BD31-4B8C-83A1-F6EECF244321}">
                <p14:modId xmlns:p14="http://schemas.microsoft.com/office/powerpoint/2010/main" val="3100575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60148054"/>
                    </a:ext>
                  </a:extLst>
                </a:gridCol>
                <a:gridCol w="576072">
                  <a:extLst>
                    <a:ext uri="{9D8B030D-6E8A-4147-A177-3AD203B41FA5}">
                      <a16:colId xmlns:a16="http://schemas.microsoft.com/office/drawing/2014/main" val="423610375"/>
                    </a:ext>
                  </a:extLst>
                </a:gridCol>
                <a:gridCol w="576072">
                  <a:extLst>
                    <a:ext uri="{9D8B030D-6E8A-4147-A177-3AD203B41FA5}">
                      <a16:colId xmlns:a16="http://schemas.microsoft.com/office/drawing/2014/main" val="1942367071"/>
                    </a:ext>
                  </a:extLst>
                </a:gridCol>
                <a:gridCol w="576072">
                  <a:extLst>
                    <a:ext uri="{9D8B030D-6E8A-4147-A177-3AD203B41FA5}">
                      <a16:colId xmlns:a16="http://schemas.microsoft.com/office/drawing/2014/main" val="3084044720"/>
                    </a:ext>
                  </a:extLst>
                </a:gridCol>
                <a:gridCol w="576072">
                  <a:extLst>
                    <a:ext uri="{9D8B030D-6E8A-4147-A177-3AD203B41FA5}">
                      <a16:colId xmlns:a16="http://schemas.microsoft.com/office/drawing/2014/main" val="3654969485"/>
                    </a:ext>
                  </a:extLst>
                </a:gridCol>
                <a:gridCol w="576072">
                  <a:extLst>
                    <a:ext uri="{9D8B030D-6E8A-4147-A177-3AD203B41FA5}">
                      <a16:colId xmlns:a16="http://schemas.microsoft.com/office/drawing/2014/main" val="4233343213"/>
                    </a:ext>
                  </a:extLst>
                </a:gridCol>
                <a:gridCol w="576072">
                  <a:extLst>
                    <a:ext uri="{9D8B030D-6E8A-4147-A177-3AD203B41FA5}">
                      <a16:colId xmlns:a16="http://schemas.microsoft.com/office/drawing/2014/main" val="3703304834"/>
                    </a:ext>
                  </a:extLst>
                </a:gridCol>
                <a:gridCol w="576072">
                  <a:extLst>
                    <a:ext uri="{9D8B030D-6E8A-4147-A177-3AD203B41FA5}">
                      <a16:colId xmlns:a16="http://schemas.microsoft.com/office/drawing/2014/main" val="3064709899"/>
                    </a:ext>
                  </a:extLst>
                </a:gridCol>
                <a:gridCol w="576072">
                  <a:extLst>
                    <a:ext uri="{9D8B030D-6E8A-4147-A177-3AD203B41FA5}">
                      <a16:colId xmlns:a16="http://schemas.microsoft.com/office/drawing/2014/main" val="4161232602"/>
                    </a:ext>
                  </a:extLst>
                </a:gridCol>
                <a:gridCol w="576072">
                  <a:extLst>
                    <a:ext uri="{9D8B030D-6E8A-4147-A177-3AD203B41FA5}">
                      <a16:colId xmlns:a16="http://schemas.microsoft.com/office/drawing/2014/main" val="454086202"/>
                    </a:ext>
                  </a:extLst>
                </a:gridCol>
                <a:gridCol w="576072">
                  <a:extLst>
                    <a:ext uri="{9D8B030D-6E8A-4147-A177-3AD203B41FA5}">
                      <a16:colId xmlns:a16="http://schemas.microsoft.com/office/drawing/2014/main" val="1613638280"/>
                    </a:ext>
                  </a:extLst>
                </a:gridCol>
                <a:gridCol w="576072">
                  <a:extLst>
                    <a:ext uri="{9D8B030D-6E8A-4147-A177-3AD203B41FA5}">
                      <a16:colId xmlns:a16="http://schemas.microsoft.com/office/drawing/2014/main" val="106287246"/>
                    </a:ext>
                  </a:extLst>
                </a:gridCol>
                <a:gridCol w="576072">
                  <a:extLst>
                    <a:ext uri="{9D8B030D-6E8A-4147-A177-3AD203B41FA5}">
                      <a16:colId xmlns:a16="http://schemas.microsoft.com/office/drawing/2014/main" val="241818557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85920513"/>
                  </a:ext>
                </a:extLst>
              </a:tr>
              <a:tr h="370840">
                <a:tc>
                  <a:txBody>
                    <a:bodyPr/>
                    <a:lstStyle/>
                    <a:p>
                      <a:r>
                        <a:rPr lang="en-US" sz="1000"/>
                        <a:t>3942</a:t>
                      </a:r>
                    </a:p>
                  </a:txBody>
                  <a:tcPr/>
                </a:tc>
                <a:tc>
                  <a:txBody>
                    <a:bodyPr/>
                    <a:lstStyle/>
                    <a:p>
                      <a:r>
                        <a:rPr lang="en-US" sz="1000"/>
                        <a:t>3</a:t>
                      </a:r>
                    </a:p>
                  </a:txBody>
                  <a:tcPr/>
                </a:tc>
                <a:tc>
                  <a:txBody>
                    <a:bodyPr/>
                    <a:lstStyle/>
                    <a:p>
                      <a:r>
                        <a:rPr lang="en-US" sz="1000"/>
                        <a:t>27</a:t>
                      </a:r>
                    </a:p>
                  </a:txBody>
                  <a:tcPr/>
                </a:tc>
                <a:tc>
                  <a:txBody>
                    <a:bodyPr/>
                    <a:lstStyle/>
                    <a:p>
                      <a:r>
                        <a:rPr lang="en-US" sz="1000"/>
                        <a:t>20</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7</a:t>
                      </a:r>
                    </a:p>
                  </a:txBody>
                  <a:tcPr/>
                </a:tc>
                <a:tc>
                  <a:txBody>
                    <a:bodyPr/>
                    <a:lstStyle/>
                    <a:p>
                      <a:r>
                        <a:rPr lang="en-US" sz="1000"/>
                        <a:t>45</a:t>
                      </a:r>
                    </a:p>
                  </a:txBody>
                  <a:tcPr/>
                </a:tc>
                <a:tc>
                  <a:txBody>
                    <a:bodyPr/>
                    <a:lstStyle/>
                    <a:p>
                      <a:r>
                        <a:rPr lang="en-US" sz="1000"/>
                        <a:t>6</a:t>
                      </a:r>
                    </a:p>
                  </a:txBody>
                  <a:tcPr/>
                </a:tc>
                <a:tc>
                  <a:txBody>
                    <a:bodyPr/>
                    <a:lstStyle/>
                    <a:p>
                      <a:r>
                        <a:rPr lang="en-US" sz="1000"/>
                        <a:t>9</a:t>
                      </a:r>
                    </a:p>
                  </a:txBody>
                  <a:tcPr/>
                </a:tc>
                <a:tc>
                  <a:txBody>
                    <a:bodyPr/>
                    <a:lstStyle/>
                    <a:p>
                      <a:r>
                        <a:rPr lang="en-US" sz="1000"/>
                        <a:t>0.0736 %</a:t>
                      </a:r>
                    </a:p>
                  </a:txBody>
                  <a:tcPr/>
                </a:tc>
                <a:tc>
                  <a:txBody>
                    <a:bodyPr/>
                    <a:lstStyle/>
                    <a:p>
                      <a:r>
                        <a:rPr lang="en-US" sz="1000"/>
                        <a:t>0.0 %</a:t>
                      </a:r>
                    </a:p>
                  </a:txBody>
                  <a:tcPr/>
                </a:tc>
                <a:extLst>
                  <a:ext uri="{0D108BD9-81ED-4DB2-BD59-A6C34878D82A}">
                    <a16:rowId xmlns:a16="http://schemas.microsoft.com/office/drawing/2014/main" val="1462777561"/>
                  </a:ext>
                </a:extLst>
              </a:tr>
            </a:tbl>
          </a:graphicData>
        </a:graphic>
      </p:graphicFrame>
      <p:sp>
        <p:nvSpPr>
          <p:cNvPr id="4" name="Text Placeholder 3">
            <a:extLst>
              <a:ext uri="{FF2B5EF4-FFF2-40B4-BE49-F238E27FC236}">
                <a16:creationId xmlns:a16="http://schemas.microsoft.com/office/drawing/2014/main" id="{F37E29D7-991E-4128-826D-CA9F9966044F}"/>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715257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58CE7-9C5E-4DAB-9391-642801FC594B}"/>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6FAEAC0D-F3CA-438E-919A-61FFC2141DBC}"/>
              </a:ext>
            </a:extLst>
          </p:cNvPr>
          <p:cNvGraphicFramePr>
            <a:graphicFrameLocks noGrp="1"/>
          </p:cNvGraphicFramePr>
          <p:nvPr>
            <p:ph type="chart" sz="quarter" idx="13"/>
            <p:extLst>
              <p:ext uri="{D42A27DB-BD31-4B8C-83A1-F6EECF244321}">
                <p14:modId xmlns:p14="http://schemas.microsoft.com/office/powerpoint/2010/main" val="2495968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045D0E-2571-4C75-B5D2-EB02C04F69B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84E7832-9308-47A5-ADB5-5C000F0984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5959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8487A-51E8-4494-A3A0-A532784BB93E}"/>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2DB805CA-42E1-4F97-9B3C-F3137A893DDE}"/>
              </a:ext>
            </a:extLst>
          </p:cNvPr>
          <p:cNvGraphicFramePr>
            <a:graphicFrameLocks noGrp="1"/>
          </p:cNvGraphicFramePr>
          <p:nvPr>
            <p:ph type="chart" sz="quarter" idx="13"/>
            <p:extLst>
              <p:ext uri="{D42A27DB-BD31-4B8C-83A1-F6EECF244321}">
                <p14:modId xmlns:p14="http://schemas.microsoft.com/office/powerpoint/2010/main" val="3812544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590EDB-351C-4993-8008-A944A0A174B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B51FFA9-EAAD-4176-A5EA-631C1A0120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12171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B6953-23F7-43D8-933A-FE061D9FA061}"/>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0AFF163E-927D-4D9B-81E5-DAB75DB1BB9A}"/>
              </a:ext>
            </a:extLst>
          </p:cNvPr>
          <p:cNvGraphicFramePr>
            <a:graphicFrameLocks noGrp="1"/>
          </p:cNvGraphicFramePr>
          <p:nvPr>
            <p:ph type="chart" sz="quarter" idx="13"/>
            <p:extLst>
              <p:ext uri="{D42A27DB-BD31-4B8C-83A1-F6EECF244321}">
                <p14:modId xmlns:p14="http://schemas.microsoft.com/office/powerpoint/2010/main" val="2904284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C29AB8-8C69-432F-92C6-A4BB7E1B3BD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58FF31B-D521-49CA-A0D4-FDB3E856A7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1400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8D758-614B-40F3-8618-CD75D4F7CD0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85681323-8C5E-4EBF-A6A6-0FE3ED9A95BC}"/>
              </a:ext>
            </a:extLst>
          </p:cNvPr>
          <p:cNvGraphicFramePr>
            <a:graphicFrameLocks noGrp="1"/>
          </p:cNvGraphicFramePr>
          <p:nvPr>
            <p:ph type="chart" sz="quarter" idx="13"/>
            <p:extLst>
              <p:ext uri="{D42A27DB-BD31-4B8C-83A1-F6EECF244321}">
                <p14:modId xmlns:p14="http://schemas.microsoft.com/office/powerpoint/2010/main" val="647463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80204C-A4C4-444D-BA41-BE1EEDFB743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46EC271-71ED-4C80-9717-AF96B9E7AE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167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20015-E79E-482A-A63B-B375F40EA81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652D4E03-4C32-41DD-BDEB-A74B60F218B6}"/>
              </a:ext>
            </a:extLst>
          </p:cNvPr>
          <p:cNvGraphicFramePr>
            <a:graphicFrameLocks noGrp="1"/>
          </p:cNvGraphicFramePr>
          <p:nvPr>
            <p:ph type="tbl" sz="quarter" idx="13"/>
            <p:extLst>
              <p:ext uri="{D42A27DB-BD31-4B8C-83A1-F6EECF244321}">
                <p14:modId xmlns:p14="http://schemas.microsoft.com/office/powerpoint/2010/main" val="4151330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444600928"/>
                    </a:ext>
                  </a:extLst>
                </a:gridCol>
                <a:gridCol w="2468880">
                  <a:extLst>
                    <a:ext uri="{9D8B030D-6E8A-4147-A177-3AD203B41FA5}">
                      <a16:colId xmlns:a16="http://schemas.microsoft.com/office/drawing/2014/main" val="3694585960"/>
                    </a:ext>
                  </a:extLst>
                </a:gridCol>
                <a:gridCol w="2468880">
                  <a:extLst>
                    <a:ext uri="{9D8B030D-6E8A-4147-A177-3AD203B41FA5}">
                      <a16:colId xmlns:a16="http://schemas.microsoft.com/office/drawing/2014/main" val="122130939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961949225"/>
                  </a:ext>
                </a:extLst>
              </a:tr>
              <a:tr h="370840">
                <a:tc>
                  <a:txBody>
                    <a:bodyPr/>
                    <a:lstStyle/>
                    <a:p>
                      <a:r>
                        <a:rPr lang="en-US" sz="1000" b="1"/>
                        <a:t>@MelmarkPA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617681983"/>
                  </a:ext>
                </a:extLst>
              </a:tr>
              <a:tr h="370840">
                <a:tc>
                  <a:txBody>
                    <a:bodyPr/>
                    <a:lstStyle/>
                    <a:p>
                      <a:r>
                        <a:rPr lang="en-US" sz="1000" b="1"/>
                        <a:t>@JFCS_Philly</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1461981270"/>
                  </a:ext>
                </a:extLst>
              </a:tr>
              <a:tr h="370840">
                <a:tc>
                  <a:txBody>
                    <a:bodyPr/>
                    <a:lstStyle/>
                    <a:p>
                      <a:r>
                        <a:rPr lang="en-US" sz="1000" b="1"/>
                        <a:t>@PHMCtweets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954494014"/>
                  </a:ext>
                </a:extLst>
              </a:tr>
              <a:tr h="370840">
                <a:tc>
                  <a:txBody>
                    <a:bodyPr/>
                    <a:lstStyle/>
                    <a:p>
                      <a:r>
                        <a:rPr lang="en-US" sz="1000" b="1"/>
                        <a:t>@BrianEdwardSak1</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908072416"/>
                  </a:ext>
                </a:extLst>
              </a:tr>
              <a:tr h="370840">
                <a:tc>
                  <a:txBody>
                    <a:bodyPr/>
                    <a:lstStyle/>
                    <a:p>
                      <a:r>
                        <a:rPr lang="en-US" sz="1000" b="1"/>
                        <a:t>@theo_rud</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972266769"/>
                  </a:ext>
                </a:extLst>
              </a:tr>
              <a:tr h="370840">
                <a:tc>
                  <a:txBody>
                    <a:bodyPr/>
                    <a:lstStyle/>
                    <a:p>
                      <a:r>
                        <a:rPr lang="en-US" sz="1000" b="1"/>
                        <a:t>@T1wOc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3488180007"/>
                  </a:ext>
                </a:extLst>
              </a:tr>
              <a:tr h="370840">
                <a:tc>
                  <a:txBody>
                    <a:bodyPr/>
                    <a:lstStyle/>
                    <a:p>
                      <a:r>
                        <a:rPr lang="en-US" sz="1000" b="1"/>
                        <a:t>@AdadmuMuhammad</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376776434"/>
                  </a:ext>
                </a:extLst>
              </a:tr>
            </a:tbl>
          </a:graphicData>
        </a:graphic>
      </p:graphicFrame>
      <p:sp>
        <p:nvSpPr>
          <p:cNvPr id="4" name="Text Placeholder 3">
            <a:extLst>
              <a:ext uri="{FF2B5EF4-FFF2-40B4-BE49-F238E27FC236}">
                <a16:creationId xmlns:a16="http://schemas.microsoft.com/office/drawing/2014/main" id="{505A7A39-69FB-4806-83CE-6BBE9413B15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4059647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95DDA-E8B8-45C8-B63F-6668B1B8260B}"/>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512B102C-5554-4093-81DB-4CD5FCAE806F}"/>
              </a:ext>
            </a:extLst>
          </p:cNvPr>
          <p:cNvGraphicFramePr>
            <a:graphicFrameLocks noGrp="1"/>
          </p:cNvGraphicFramePr>
          <p:nvPr>
            <p:ph type="tbl" sz="quarter" idx="13"/>
            <p:extLst>
              <p:ext uri="{D42A27DB-BD31-4B8C-83A1-F6EECF244321}">
                <p14:modId xmlns:p14="http://schemas.microsoft.com/office/powerpoint/2010/main" val="2861936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93422691"/>
                    </a:ext>
                  </a:extLst>
                </a:gridCol>
                <a:gridCol w="1152144">
                  <a:extLst>
                    <a:ext uri="{9D8B030D-6E8A-4147-A177-3AD203B41FA5}">
                      <a16:colId xmlns:a16="http://schemas.microsoft.com/office/drawing/2014/main" val="2847868398"/>
                    </a:ext>
                  </a:extLst>
                </a:gridCol>
                <a:gridCol w="1152144">
                  <a:extLst>
                    <a:ext uri="{9D8B030D-6E8A-4147-A177-3AD203B41FA5}">
                      <a16:colId xmlns:a16="http://schemas.microsoft.com/office/drawing/2014/main" val="3314599075"/>
                    </a:ext>
                  </a:extLst>
                </a:gridCol>
                <a:gridCol w="1152144">
                  <a:extLst>
                    <a:ext uri="{9D8B030D-6E8A-4147-A177-3AD203B41FA5}">
                      <a16:colId xmlns:a16="http://schemas.microsoft.com/office/drawing/2014/main" val="3733266199"/>
                    </a:ext>
                  </a:extLst>
                </a:gridCol>
                <a:gridCol w="1152144">
                  <a:extLst>
                    <a:ext uri="{9D8B030D-6E8A-4147-A177-3AD203B41FA5}">
                      <a16:colId xmlns:a16="http://schemas.microsoft.com/office/drawing/2014/main" val="2522002874"/>
                    </a:ext>
                  </a:extLst>
                </a:gridCol>
                <a:gridCol w="1152144">
                  <a:extLst>
                    <a:ext uri="{9D8B030D-6E8A-4147-A177-3AD203B41FA5}">
                      <a16:colId xmlns:a16="http://schemas.microsoft.com/office/drawing/2014/main" val="3919067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9691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- 2025-01-02 14:28:11</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partner with the #PhiladelphiaEagles to honor non-profits doing great work before @Eagles home games. Congrats to @community_ymca @OperationWarm &amp;amp; @LibertyCIL for being highlighted at this week's game! 🦅🏈 https://t.co/Viagx2KVKm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0.1270 %</a:t>
                      </a:r>
                    </a:p>
                  </a:txBody>
                  <a:tcPr/>
                </a:tc>
                <a:extLst>
                  <a:ext uri="{0D108BD9-81ED-4DB2-BD59-A6C34878D82A}">
                    <a16:rowId xmlns:a16="http://schemas.microsoft.com/office/drawing/2014/main" val="7077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- 2025-01-08 16:00:06</a:t>
                      </a:r>
                      <a:r>
                        <a:rPr kumimoji="0" lang="en-US" sz="1000" b="0" i="0" u="none" strike="noStrike" kern="1200" cap="none" spc="0" normalizeH="0" baseline="0" noProof="0">
                          <a:ln>
                            <a:noFill/>
                          </a:ln>
                          <a:solidFill>
                            <a:prstClr val="black"/>
                          </a:solidFill>
                          <a:effectLst/>
                          <a:uLnTx/>
                          <a:uFillTx/>
                          <a:latin typeface="Calibri"/>
                          <a:ea typeface="+mn-ea"/>
                          <a:cs typeface="+mn-cs"/>
                        </a:rPr>
                        <a:t>
 Our thoughts are with everyone impacted by the Southern California wildfires and the first responders who are working tirelessly to save lives and property. We encourage you to share these tips to help protect people and property from wildfire damage: https://t.co/NQRTJu19oA https://t.co/bq2T131H5t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0.1269 %</a:t>
                      </a:r>
                    </a:p>
                  </a:txBody>
                  <a:tcPr/>
                </a:tc>
                <a:extLst>
                  <a:ext uri="{0D108BD9-81ED-4DB2-BD59-A6C34878D82A}">
                    <a16:rowId xmlns:a16="http://schemas.microsoft.com/office/drawing/2014/main" val="1901252006"/>
                  </a:ext>
                </a:extLst>
              </a:tr>
            </a:tbl>
          </a:graphicData>
        </a:graphic>
      </p:graphicFrame>
      <p:sp>
        <p:nvSpPr>
          <p:cNvPr id="4" name="Text Placeholder 3">
            <a:extLst>
              <a:ext uri="{FF2B5EF4-FFF2-40B4-BE49-F238E27FC236}">
                <a16:creationId xmlns:a16="http://schemas.microsoft.com/office/drawing/2014/main" id="{B8F8D9A7-D9C1-4199-8663-30CBD25F505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1627691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C5972-57E2-4773-A16C-4D8619AA84B7}"/>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EED0EA49-1539-4581-8466-86B9DBEB40C1}"/>
              </a:ext>
            </a:extLst>
          </p:cNvPr>
          <p:cNvGraphicFramePr>
            <a:graphicFrameLocks noGrp="1"/>
          </p:cNvGraphicFramePr>
          <p:nvPr>
            <p:ph type="tbl" sz="quarter" idx="13"/>
            <p:extLst>
              <p:ext uri="{D42A27DB-BD31-4B8C-83A1-F6EECF244321}">
                <p14:modId xmlns:p14="http://schemas.microsoft.com/office/powerpoint/2010/main" val="4232322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80634318"/>
                    </a:ext>
                  </a:extLst>
                </a:gridCol>
                <a:gridCol w="1152144">
                  <a:extLst>
                    <a:ext uri="{9D8B030D-6E8A-4147-A177-3AD203B41FA5}">
                      <a16:colId xmlns:a16="http://schemas.microsoft.com/office/drawing/2014/main" val="3609082835"/>
                    </a:ext>
                  </a:extLst>
                </a:gridCol>
                <a:gridCol w="1152144">
                  <a:extLst>
                    <a:ext uri="{9D8B030D-6E8A-4147-A177-3AD203B41FA5}">
                      <a16:colId xmlns:a16="http://schemas.microsoft.com/office/drawing/2014/main" val="2614011950"/>
                    </a:ext>
                  </a:extLst>
                </a:gridCol>
                <a:gridCol w="1152144">
                  <a:extLst>
                    <a:ext uri="{9D8B030D-6E8A-4147-A177-3AD203B41FA5}">
                      <a16:colId xmlns:a16="http://schemas.microsoft.com/office/drawing/2014/main" val="1191984792"/>
                    </a:ext>
                  </a:extLst>
                </a:gridCol>
                <a:gridCol w="1152144">
                  <a:extLst>
                    <a:ext uri="{9D8B030D-6E8A-4147-A177-3AD203B41FA5}">
                      <a16:colId xmlns:a16="http://schemas.microsoft.com/office/drawing/2014/main" val="709675663"/>
                    </a:ext>
                  </a:extLst>
                </a:gridCol>
                <a:gridCol w="1152144">
                  <a:extLst>
                    <a:ext uri="{9D8B030D-6E8A-4147-A177-3AD203B41FA5}">
                      <a16:colId xmlns:a16="http://schemas.microsoft.com/office/drawing/2014/main" val="824782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923261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- 2025-01-28 15:41:14</a:t>
                      </a:r>
                      <a:r>
                        <a:rPr kumimoji="0" lang="en-US" sz="1000" b="0" i="0" u="none" strike="noStrike" kern="1200" cap="none" spc="0" normalizeH="0" baseline="0" noProof="0">
                          <a:ln>
                            <a:noFill/>
                          </a:ln>
                          <a:solidFill>
                            <a:prstClr val="black"/>
                          </a:solidFill>
                          <a:effectLst/>
                          <a:uLnTx/>
                          <a:uFillTx/>
                          <a:latin typeface="Calibri"/>
                          <a:ea typeface="+mn-ea"/>
                          <a:cs typeface="+mn-cs"/>
                        </a:rPr>
                        <a:t>
 Our Walnut Creek, CA employees volunteered with @MonumentCrisisC, a non-profit dedicated to supporting low-income families in Contra Costa County. #TEAMPHLY sorted &amp;amp; loaded food bags into cars at the center's drive-thru, ensuring those in need have access to essential resources. https://t.co/bozFbDz6mv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0.1269 %</a:t>
                      </a:r>
                    </a:p>
                  </a:txBody>
                  <a:tcPr/>
                </a:tc>
                <a:extLst>
                  <a:ext uri="{0D108BD9-81ED-4DB2-BD59-A6C34878D82A}">
                    <a16:rowId xmlns:a16="http://schemas.microsoft.com/office/drawing/2014/main" val="172493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- 2025-01-29 11:02:39</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12 employees who were promoted to Vice President and Assistant Vice President roles! 👏  #TEAMPHLY https://t.co/KCqJqzcGOL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0.1269 %</a:t>
                      </a:r>
                    </a:p>
                  </a:txBody>
                  <a:tcPr/>
                </a:tc>
                <a:extLst>
                  <a:ext uri="{0D108BD9-81ED-4DB2-BD59-A6C34878D82A}">
                    <a16:rowId xmlns:a16="http://schemas.microsoft.com/office/drawing/2014/main" val="635451520"/>
                  </a:ext>
                </a:extLst>
              </a:tr>
            </a:tbl>
          </a:graphicData>
        </a:graphic>
      </p:graphicFrame>
      <p:sp>
        <p:nvSpPr>
          <p:cNvPr id="4" name="Text Placeholder 3">
            <a:extLst>
              <a:ext uri="{FF2B5EF4-FFF2-40B4-BE49-F238E27FC236}">
                <a16:creationId xmlns:a16="http://schemas.microsoft.com/office/drawing/2014/main" id="{3FAC31CD-D83D-4273-8B94-125472036EF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110504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8E844-BA88-4A50-B00F-11E76CC19039}"/>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2DCF3066-1079-49B2-8E4F-1F98B76ADEAC}"/>
              </a:ext>
            </a:extLst>
          </p:cNvPr>
          <p:cNvGraphicFramePr>
            <a:graphicFrameLocks noGrp="1"/>
          </p:cNvGraphicFramePr>
          <p:nvPr>
            <p:ph type="tbl" sz="quarter" idx="13"/>
            <p:extLst>
              <p:ext uri="{D42A27DB-BD31-4B8C-83A1-F6EECF244321}">
                <p14:modId xmlns:p14="http://schemas.microsoft.com/office/powerpoint/2010/main" val="3621262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65149810"/>
                    </a:ext>
                  </a:extLst>
                </a:gridCol>
                <a:gridCol w="1152144">
                  <a:extLst>
                    <a:ext uri="{9D8B030D-6E8A-4147-A177-3AD203B41FA5}">
                      <a16:colId xmlns:a16="http://schemas.microsoft.com/office/drawing/2014/main" val="1650315732"/>
                    </a:ext>
                  </a:extLst>
                </a:gridCol>
                <a:gridCol w="1152144">
                  <a:extLst>
                    <a:ext uri="{9D8B030D-6E8A-4147-A177-3AD203B41FA5}">
                      <a16:colId xmlns:a16="http://schemas.microsoft.com/office/drawing/2014/main" val="1991281812"/>
                    </a:ext>
                  </a:extLst>
                </a:gridCol>
                <a:gridCol w="1152144">
                  <a:extLst>
                    <a:ext uri="{9D8B030D-6E8A-4147-A177-3AD203B41FA5}">
                      <a16:colId xmlns:a16="http://schemas.microsoft.com/office/drawing/2014/main" val="947756304"/>
                    </a:ext>
                  </a:extLst>
                </a:gridCol>
                <a:gridCol w="1152144">
                  <a:extLst>
                    <a:ext uri="{9D8B030D-6E8A-4147-A177-3AD203B41FA5}">
                      <a16:colId xmlns:a16="http://schemas.microsoft.com/office/drawing/2014/main" val="2724601195"/>
                    </a:ext>
                  </a:extLst>
                </a:gridCol>
                <a:gridCol w="1152144">
                  <a:extLst>
                    <a:ext uri="{9D8B030D-6E8A-4147-A177-3AD203B41FA5}">
                      <a16:colId xmlns:a16="http://schemas.microsoft.com/office/drawing/2014/main" val="4057915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082539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- 2025-01-30 13:42:16</a:t>
                      </a:r>
                      <a:r>
                        <a:rPr kumimoji="0" lang="en-US" sz="1000" b="0" i="0" u="none" strike="noStrike" kern="1200" cap="none" spc="0" normalizeH="0" baseline="0" noProof="0">
                          <a:ln>
                            <a:noFill/>
                          </a:ln>
                          <a:solidFill>
                            <a:prstClr val="black"/>
                          </a:solidFill>
                          <a:effectLst/>
                          <a:uLnTx/>
                          <a:uFillTx/>
                          <a:latin typeface="Calibri"/>
                          <a:ea typeface="+mn-ea"/>
                          <a:cs typeface="+mn-cs"/>
                        </a:rPr>
                        <a:t>
 #FlyEaglesFly! 🦅 Best of luck to our partners, the @Eagles, as they head to the big game! We're proud to highlight #nonprofits doing great work in the community before each home game. Congrats to @RedCrossPhilly @Providence_AC &amp;amp; Shared Wellness for being honored last Sunday! 🏈 https://t.co/lFIPHL8k3Q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0.1268 %</a:t>
                      </a:r>
                    </a:p>
                  </a:txBody>
                  <a:tcPr/>
                </a:tc>
                <a:extLst>
                  <a:ext uri="{0D108BD9-81ED-4DB2-BD59-A6C34878D82A}">
                    <a16:rowId xmlns:a16="http://schemas.microsoft.com/office/drawing/2014/main" val="1743083493"/>
                  </a:ext>
                </a:extLst>
              </a:tr>
            </a:tbl>
          </a:graphicData>
        </a:graphic>
      </p:graphicFrame>
      <p:sp>
        <p:nvSpPr>
          <p:cNvPr id="4" name="Text Placeholder 3">
            <a:extLst>
              <a:ext uri="{FF2B5EF4-FFF2-40B4-BE49-F238E27FC236}">
                <a16:creationId xmlns:a16="http://schemas.microsoft.com/office/drawing/2014/main" id="{F07B4F82-8E28-4510-A361-C9027A3E851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244430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48308-F836-4055-B47B-9469660391E9}"/>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5ED35FAF-0877-42A2-9CCE-F0B99D4584D8}"/>
              </a:ext>
            </a:extLst>
          </p:cNvPr>
          <p:cNvGraphicFramePr>
            <a:graphicFrameLocks noGrp="1"/>
          </p:cNvGraphicFramePr>
          <p:nvPr>
            <p:ph type="tbl" sz="quarter" idx="13"/>
            <p:extLst>
              <p:ext uri="{D42A27DB-BD31-4B8C-83A1-F6EECF244321}">
                <p14:modId xmlns:p14="http://schemas.microsoft.com/office/powerpoint/2010/main" val="224162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71899504"/>
                    </a:ext>
                  </a:extLst>
                </a:gridCol>
                <a:gridCol w="576072">
                  <a:extLst>
                    <a:ext uri="{9D8B030D-6E8A-4147-A177-3AD203B41FA5}">
                      <a16:colId xmlns:a16="http://schemas.microsoft.com/office/drawing/2014/main" val="3751684313"/>
                    </a:ext>
                  </a:extLst>
                </a:gridCol>
                <a:gridCol w="576072">
                  <a:extLst>
                    <a:ext uri="{9D8B030D-6E8A-4147-A177-3AD203B41FA5}">
                      <a16:colId xmlns:a16="http://schemas.microsoft.com/office/drawing/2014/main" val="3127378364"/>
                    </a:ext>
                  </a:extLst>
                </a:gridCol>
                <a:gridCol w="576072">
                  <a:extLst>
                    <a:ext uri="{9D8B030D-6E8A-4147-A177-3AD203B41FA5}">
                      <a16:colId xmlns:a16="http://schemas.microsoft.com/office/drawing/2014/main" val="2421002355"/>
                    </a:ext>
                  </a:extLst>
                </a:gridCol>
                <a:gridCol w="576072">
                  <a:extLst>
                    <a:ext uri="{9D8B030D-6E8A-4147-A177-3AD203B41FA5}">
                      <a16:colId xmlns:a16="http://schemas.microsoft.com/office/drawing/2014/main" val="3398910108"/>
                    </a:ext>
                  </a:extLst>
                </a:gridCol>
                <a:gridCol w="576072">
                  <a:extLst>
                    <a:ext uri="{9D8B030D-6E8A-4147-A177-3AD203B41FA5}">
                      <a16:colId xmlns:a16="http://schemas.microsoft.com/office/drawing/2014/main" val="4282035907"/>
                    </a:ext>
                  </a:extLst>
                </a:gridCol>
                <a:gridCol w="576072">
                  <a:extLst>
                    <a:ext uri="{9D8B030D-6E8A-4147-A177-3AD203B41FA5}">
                      <a16:colId xmlns:a16="http://schemas.microsoft.com/office/drawing/2014/main" val="572913070"/>
                    </a:ext>
                  </a:extLst>
                </a:gridCol>
                <a:gridCol w="576072">
                  <a:extLst>
                    <a:ext uri="{9D8B030D-6E8A-4147-A177-3AD203B41FA5}">
                      <a16:colId xmlns:a16="http://schemas.microsoft.com/office/drawing/2014/main" val="374054166"/>
                    </a:ext>
                  </a:extLst>
                </a:gridCol>
                <a:gridCol w="576072">
                  <a:extLst>
                    <a:ext uri="{9D8B030D-6E8A-4147-A177-3AD203B41FA5}">
                      <a16:colId xmlns:a16="http://schemas.microsoft.com/office/drawing/2014/main" val="1618029474"/>
                    </a:ext>
                  </a:extLst>
                </a:gridCol>
                <a:gridCol w="576072">
                  <a:extLst>
                    <a:ext uri="{9D8B030D-6E8A-4147-A177-3AD203B41FA5}">
                      <a16:colId xmlns:a16="http://schemas.microsoft.com/office/drawing/2014/main" val="1221836749"/>
                    </a:ext>
                  </a:extLst>
                </a:gridCol>
                <a:gridCol w="576072">
                  <a:extLst>
                    <a:ext uri="{9D8B030D-6E8A-4147-A177-3AD203B41FA5}">
                      <a16:colId xmlns:a16="http://schemas.microsoft.com/office/drawing/2014/main" val="708371331"/>
                    </a:ext>
                  </a:extLst>
                </a:gridCol>
                <a:gridCol w="576072">
                  <a:extLst>
                    <a:ext uri="{9D8B030D-6E8A-4147-A177-3AD203B41FA5}">
                      <a16:colId xmlns:a16="http://schemas.microsoft.com/office/drawing/2014/main" val="714129185"/>
                    </a:ext>
                  </a:extLst>
                </a:gridCol>
                <a:gridCol w="576072">
                  <a:extLst>
                    <a:ext uri="{9D8B030D-6E8A-4147-A177-3AD203B41FA5}">
                      <a16:colId xmlns:a16="http://schemas.microsoft.com/office/drawing/2014/main" val="45197315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4035708313"/>
                  </a:ext>
                </a:extLst>
              </a:tr>
              <a:tr h="370840">
                <a:tc>
                  <a:txBody>
                    <a:bodyPr/>
                    <a:lstStyle/>
                    <a:p>
                      <a:r>
                        <a:rPr lang="en-US" sz="1000"/>
                        <a:t>46705</a:t>
                      </a:r>
                    </a:p>
                  </a:txBody>
                  <a:tcPr/>
                </a:tc>
                <a:tc>
                  <a:txBody>
                    <a:bodyPr/>
                    <a:lstStyle/>
                    <a:p>
                      <a:r>
                        <a:rPr lang="en-US" sz="1000"/>
                        <a:t>437</a:t>
                      </a:r>
                    </a:p>
                  </a:txBody>
                  <a:tcPr/>
                </a:tc>
                <a:tc>
                  <a:txBody>
                    <a:bodyPr/>
                    <a:lstStyle/>
                    <a:p>
                      <a:r>
                        <a:rPr lang="en-US" sz="1000"/>
                        <a:t>20</a:t>
                      </a:r>
                    </a:p>
                  </a:txBody>
                  <a:tcPr/>
                </a:tc>
                <a:tc>
                  <a:txBody>
                    <a:bodyPr/>
                    <a:lstStyle/>
                    <a:p>
                      <a:r>
                        <a:rPr lang="en-US" sz="1000"/>
                        <a:t>1575</a:t>
                      </a:r>
                    </a:p>
                  </a:txBody>
                  <a:tcPr/>
                </a:tc>
                <a:tc>
                  <a:txBody>
                    <a:bodyPr/>
                    <a:lstStyle/>
                    <a:p>
                      <a:r>
                        <a:rPr lang="en-US" sz="1000"/>
                        <a:t>78.75</a:t>
                      </a:r>
                    </a:p>
                  </a:txBody>
                  <a:tcPr/>
                </a:tc>
                <a:tc>
                  <a:txBody>
                    <a:bodyPr/>
                    <a:lstStyle/>
                    <a:p>
                      <a:r>
                        <a:rPr lang="en-US" sz="1000"/>
                        <a:t>46</a:t>
                      </a:r>
                    </a:p>
                  </a:txBody>
                  <a:tcPr/>
                </a:tc>
                <a:tc>
                  <a:txBody>
                    <a:bodyPr/>
                    <a:lstStyle/>
                    <a:p>
                      <a:r>
                        <a:rPr lang="en-US" sz="1000"/>
                        <a:t>119</a:t>
                      </a:r>
                    </a:p>
                  </a:txBody>
                  <a:tcPr/>
                </a:tc>
                <a:tc>
                  <a:txBody>
                    <a:bodyPr/>
                    <a:lstStyle/>
                    <a:p>
                      <a:r>
                        <a:rPr lang="en-US" sz="1000"/>
                        <a:t>5.95</a:t>
                      </a:r>
                    </a:p>
                  </a:txBody>
                  <a:tcPr/>
                </a:tc>
                <a:tc>
                  <a:txBody>
                    <a:bodyPr/>
                    <a:lstStyle/>
                    <a:p>
                      <a:r>
                        <a:rPr lang="en-US" sz="1000"/>
                        <a:t>2336</a:t>
                      </a:r>
                    </a:p>
                  </a:txBody>
                  <a:tcPr/>
                </a:tc>
                <a:tc>
                  <a:txBody>
                    <a:bodyPr/>
                    <a:lstStyle/>
                    <a:p>
                      <a:r>
                        <a:rPr lang="en-US" sz="1000"/>
                        <a:t>116.8</a:t>
                      </a:r>
                    </a:p>
                  </a:txBody>
                  <a:tcPr/>
                </a:tc>
                <a:tc>
                  <a:txBody>
                    <a:bodyPr/>
                    <a:lstStyle/>
                    <a:p>
                      <a:r>
                        <a:rPr lang="en-US" sz="1000"/>
                        <a:t>42491</a:t>
                      </a:r>
                    </a:p>
                  </a:txBody>
                  <a:tcPr/>
                </a:tc>
                <a:tc>
                  <a:txBody>
                    <a:bodyPr/>
                    <a:lstStyle/>
                    <a:p>
                      <a:r>
                        <a:rPr lang="en-US" sz="1000"/>
                        <a:t>2124.55</a:t>
                      </a:r>
                    </a:p>
                  </a:txBody>
                  <a:tcPr/>
                </a:tc>
                <a:tc>
                  <a:txBody>
                    <a:bodyPr/>
                    <a:lstStyle/>
                    <a:p>
                      <a:r>
                        <a:rPr lang="en-US" sz="1000"/>
                        <a:t>9.4471658516018 %</a:t>
                      </a:r>
                    </a:p>
                  </a:txBody>
                  <a:tcPr/>
                </a:tc>
                <a:extLst>
                  <a:ext uri="{0D108BD9-81ED-4DB2-BD59-A6C34878D82A}">
                    <a16:rowId xmlns:a16="http://schemas.microsoft.com/office/drawing/2014/main" val="1590394365"/>
                  </a:ext>
                </a:extLst>
              </a:tr>
            </a:tbl>
          </a:graphicData>
        </a:graphic>
      </p:graphicFrame>
      <p:sp>
        <p:nvSpPr>
          <p:cNvPr id="4" name="Text Placeholder 3">
            <a:extLst>
              <a:ext uri="{FF2B5EF4-FFF2-40B4-BE49-F238E27FC236}">
                <a16:creationId xmlns:a16="http://schemas.microsoft.com/office/drawing/2014/main" id="{8FC6EA65-1810-4471-AFE7-D508452D7DC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072351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33728-4341-4C69-9AAC-45EBEBDF9C0C}"/>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21443FDA-2CE9-4134-8DF4-F0FD6C5BA827}"/>
              </a:ext>
            </a:extLst>
          </p:cNvPr>
          <p:cNvGraphicFramePr>
            <a:graphicFrameLocks noGrp="1"/>
          </p:cNvGraphicFramePr>
          <p:nvPr>
            <p:ph type="chart" sz="quarter" idx="13"/>
            <p:extLst>
              <p:ext uri="{D42A27DB-BD31-4B8C-83A1-F6EECF244321}">
                <p14:modId xmlns:p14="http://schemas.microsoft.com/office/powerpoint/2010/main" val="1215866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1EF767-3011-4792-80F9-4BD02F66236B}"/>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4D5FF51-8FEC-459C-BECE-507B45D8CC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3698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39523-E02E-4585-82E7-525977061FE1}"/>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B2E115CE-19EF-4A05-9387-64F6840923DD}"/>
              </a:ext>
            </a:extLst>
          </p:cNvPr>
          <p:cNvGraphicFramePr>
            <a:graphicFrameLocks noGrp="1"/>
          </p:cNvGraphicFramePr>
          <p:nvPr>
            <p:ph type="chart" sz="quarter" idx="13"/>
            <p:extLst>
              <p:ext uri="{D42A27DB-BD31-4B8C-83A1-F6EECF244321}">
                <p14:modId xmlns:p14="http://schemas.microsoft.com/office/powerpoint/2010/main" val="14806146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DF0872-294C-4BE7-A060-331677012C8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2F918B7-8220-4823-8C60-BE800072CB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7338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8610E-00A1-4170-ABCA-F0AB812FE3CC}"/>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76790739-07F3-4691-B9BD-11E59CA3A9FD}"/>
              </a:ext>
            </a:extLst>
          </p:cNvPr>
          <p:cNvGraphicFramePr>
            <a:graphicFrameLocks noGrp="1"/>
          </p:cNvGraphicFramePr>
          <p:nvPr>
            <p:ph type="chart" sz="quarter" idx="13"/>
            <p:extLst>
              <p:ext uri="{D42A27DB-BD31-4B8C-83A1-F6EECF244321}">
                <p14:modId xmlns:p14="http://schemas.microsoft.com/office/powerpoint/2010/main" val="2485453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652110-54AB-49CD-8335-3D07053CE1E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B28E19A-0294-49D3-BFC4-FCE4894E54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485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29FCB-186A-4C2E-B751-C13682F7DD10}"/>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76AB5AF2-9FA1-4260-8F8C-59C95839A998}"/>
              </a:ext>
            </a:extLst>
          </p:cNvPr>
          <p:cNvGraphicFramePr>
            <a:graphicFrameLocks noGrp="1"/>
          </p:cNvGraphicFramePr>
          <p:nvPr>
            <p:ph type="chart" sz="quarter" idx="13"/>
            <p:extLst>
              <p:ext uri="{D42A27DB-BD31-4B8C-83A1-F6EECF244321}">
                <p14:modId xmlns:p14="http://schemas.microsoft.com/office/powerpoint/2010/main" val="1665207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3374F7-9B76-4BAD-AE06-46681FE27C5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82FAFD12-4239-40B0-A021-17E49D75D3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97334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ACE5E-CF83-4A0D-9E47-B9A2406A556D}"/>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7D69DDA3-B951-43E7-8B52-6288A0E951FA}"/>
              </a:ext>
            </a:extLst>
          </p:cNvPr>
          <p:cNvGraphicFramePr>
            <a:graphicFrameLocks noGrp="1"/>
          </p:cNvGraphicFramePr>
          <p:nvPr>
            <p:ph type="tbl" sz="quarter" idx="13"/>
            <p:extLst>
              <p:ext uri="{D42A27DB-BD31-4B8C-83A1-F6EECF244321}">
                <p14:modId xmlns:p14="http://schemas.microsoft.com/office/powerpoint/2010/main" val="1207303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04533305"/>
                    </a:ext>
                  </a:extLst>
                </a:gridCol>
                <a:gridCol w="658368">
                  <a:extLst>
                    <a:ext uri="{9D8B030D-6E8A-4147-A177-3AD203B41FA5}">
                      <a16:colId xmlns:a16="http://schemas.microsoft.com/office/drawing/2014/main" val="444383368"/>
                    </a:ext>
                  </a:extLst>
                </a:gridCol>
                <a:gridCol w="658368">
                  <a:extLst>
                    <a:ext uri="{9D8B030D-6E8A-4147-A177-3AD203B41FA5}">
                      <a16:colId xmlns:a16="http://schemas.microsoft.com/office/drawing/2014/main" val="2311062337"/>
                    </a:ext>
                  </a:extLst>
                </a:gridCol>
                <a:gridCol w="658368">
                  <a:extLst>
                    <a:ext uri="{9D8B030D-6E8A-4147-A177-3AD203B41FA5}">
                      <a16:colId xmlns:a16="http://schemas.microsoft.com/office/drawing/2014/main" val="1866066436"/>
                    </a:ext>
                  </a:extLst>
                </a:gridCol>
                <a:gridCol w="658368">
                  <a:extLst>
                    <a:ext uri="{9D8B030D-6E8A-4147-A177-3AD203B41FA5}">
                      <a16:colId xmlns:a16="http://schemas.microsoft.com/office/drawing/2014/main" val="3853365914"/>
                    </a:ext>
                  </a:extLst>
                </a:gridCol>
                <a:gridCol w="658368">
                  <a:extLst>
                    <a:ext uri="{9D8B030D-6E8A-4147-A177-3AD203B41FA5}">
                      <a16:colId xmlns:a16="http://schemas.microsoft.com/office/drawing/2014/main" val="2106875740"/>
                    </a:ext>
                  </a:extLst>
                </a:gridCol>
                <a:gridCol w="658368">
                  <a:extLst>
                    <a:ext uri="{9D8B030D-6E8A-4147-A177-3AD203B41FA5}">
                      <a16:colId xmlns:a16="http://schemas.microsoft.com/office/drawing/2014/main" val="3002139568"/>
                    </a:ext>
                  </a:extLst>
                </a:gridCol>
                <a:gridCol w="658368">
                  <a:extLst>
                    <a:ext uri="{9D8B030D-6E8A-4147-A177-3AD203B41FA5}">
                      <a16:colId xmlns:a16="http://schemas.microsoft.com/office/drawing/2014/main" val="476942535"/>
                    </a:ext>
                  </a:extLst>
                </a:gridCol>
                <a:gridCol w="658368">
                  <a:extLst>
                    <a:ext uri="{9D8B030D-6E8A-4147-A177-3AD203B41FA5}">
                      <a16:colId xmlns:a16="http://schemas.microsoft.com/office/drawing/2014/main" val="1338646230"/>
                    </a:ext>
                  </a:extLst>
                </a:gridCol>
                <a:gridCol w="658368">
                  <a:extLst>
                    <a:ext uri="{9D8B030D-6E8A-4147-A177-3AD203B41FA5}">
                      <a16:colId xmlns:a16="http://schemas.microsoft.com/office/drawing/2014/main" val="1514768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28886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- 2025-01-08 15:55:33</a:t>
                      </a:r>
                      <a:r>
                        <a:rPr kumimoji="0" lang="en-US" sz="1000" b="0" i="0" u="none" strike="noStrike" kern="1200" cap="none" spc="0" normalizeH="0" baseline="0" noProof="0">
                          <a:ln>
                            <a:noFill/>
                          </a:ln>
                          <a:solidFill>
                            <a:prstClr val="black"/>
                          </a:solidFill>
                          <a:effectLst/>
                          <a:uLnTx/>
                          <a:uFillTx/>
                          <a:latin typeface="Calibri"/>
                          <a:ea typeface="+mn-ea"/>
                          <a:cs typeface="+mn-cs"/>
                        </a:rPr>
                        <a:t>
 Our thoughts are with everyone impacted by the Southern California wildfires and the first responders who are working tirelessly to save lives and property. We encourage you to share these tips to help protect people and property from wildfire damage: https://bit.ly/4h9BCam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7.3117097306212 %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73700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- 2025-01-22 14:11:54</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congratulating #TEAMPHLY's newest Senior Vice President, John Parker! 👏
Read more 👉 https://bit.ly/4asUsH4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9.96138996139 %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5025317"/>
                  </a:ext>
                </a:extLst>
              </a:tr>
            </a:tbl>
          </a:graphicData>
        </a:graphic>
      </p:graphicFrame>
      <p:sp>
        <p:nvSpPr>
          <p:cNvPr id="4" name="Text Placeholder 3">
            <a:extLst>
              <a:ext uri="{FF2B5EF4-FFF2-40B4-BE49-F238E27FC236}">
                <a16:creationId xmlns:a16="http://schemas.microsoft.com/office/drawing/2014/main" id="{D2290F9B-ADB3-4E7F-A2C7-8C067FA598F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8507465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F5756-0038-4AC0-85AF-5A966F91FC89}"/>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837EE354-39AB-4EA0-8A22-25FA2BF185B0}"/>
              </a:ext>
            </a:extLst>
          </p:cNvPr>
          <p:cNvGraphicFramePr>
            <a:graphicFrameLocks noGrp="1"/>
          </p:cNvGraphicFramePr>
          <p:nvPr>
            <p:ph type="tbl" sz="quarter" idx="13"/>
            <p:extLst>
              <p:ext uri="{D42A27DB-BD31-4B8C-83A1-F6EECF244321}">
                <p14:modId xmlns:p14="http://schemas.microsoft.com/office/powerpoint/2010/main" val="2001556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84156930"/>
                    </a:ext>
                  </a:extLst>
                </a:gridCol>
                <a:gridCol w="658368">
                  <a:extLst>
                    <a:ext uri="{9D8B030D-6E8A-4147-A177-3AD203B41FA5}">
                      <a16:colId xmlns:a16="http://schemas.microsoft.com/office/drawing/2014/main" val="1270566320"/>
                    </a:ext>
                  </a:extLst>
                </a:gridCol>
                <a:gridCol w="658368">
                  <a:extLst>
                    <a:ext uri="{9D8B030D-6E8A-4147-A177-3AD203B41FA5}">
                      <a16:colId xmlns:a16="http://schemas.microsoft.com/office/drawing/2014/main" val="3388905316"/>
                    </a:ext>
                  </a:extLst>
                </a:gridCol>
                <a:gridCol w="658368">
                  <a:extLst>
                    <a:ext uri="{9D8B030D-6E8A-4147-A177-3AD203B41FA5}">
                      <a16:colId xmlns:a16="http://schemas.microsoft.com/office/drawing/2014/main" val="3812175583"/>
                    </a:ext>
                  </a:extLst>
                </a:gridCol>
                <a:gridCol w="658368">
                  <a:extLst>
                    <a:ext uri="{9D8B030D-6E8A-4147-A177-3AD203B41FA5}">
                      <a16:colId xmlns:a16="http://schemas.microsoft.com/office/drawing/2014/main" val="2164130671"/>
                    </a:ext>
                  </a:extLst>
                </a:gridCol>
                <a:gridCol w="658368">
                  <a:extLst>
                    <a:ext uri="{9D8B030D-6E8A-4147-A177-3AD203B41FA5}">
                      <a16:colId xmlns:a16="http://schemas.microsoft.com/office/drawing/2014/main" val="2244832812"/>
                    </a:ext>
                  </a:extLst>
                </a:gridCol>
                <a:gridCol w="658368">
                  <a:extLst>
                    <a:ext uri="{9D8B030D-6E8A-4147-A177-3AD203B41FA5}">
                      <a16:colId xmlns:a16="http://schemas.microsoft.com/office/drawing/2014/main" val="206030224"/>
                    </a:ext>
                  </a:extLst>
                </a:gridCol>
                <a:gridCol w="658368">
                  <a:extLst>
                    <a:ext uri="{9D8B030D-6E8A-4147-A177-3AD203B41FA5}">
                      <a16:colId xmlns:a16="http://schemas.microsoft.com/office/drawing/2014/main" val="1937809318"/>
                    </a:ext>
                  </a:extLst>
                </a:gridCol>
                <a:gridCol w="658368">
                  <a:extLst>
                    <a:ext uri="{9D8B030D-6E8A-4147-A177-3AD203B41FA5}">
                      <a16:colId xmlns:a16="http://schemas.microsoft.com/office/drawing/2014/main" val="4213523895"/>
                    </a:ext>
                  </a:extLst>
                </a:gridCol>
                <a:gridCol w="658368">
                  <a:extLst>
                    <a:ext uri="{9D8B030D-6E8A-4147-A177-3AD203B41FA5}">
                      <a16:colId xmlns:a16="http://schemas.microsoft.com/office/drawing/2014/main" val="2358002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1469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- 2025-01-29 11:02:11</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12 employees who were promoted to Vice President and Assistant Vice President roles! 👏  #TEAMPHLY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11.162670791441 %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1973</a:t>
                      </a:r>
                    </a:p>
                  </a:txBody>
                  <a:tcPr/>
                </a:tc>
                <a:extLst>
                  <a:ext uri="{0D108BD9-81ED-4DB2-BD59-A6C34878D82A}">
                    <a16:rowId xmlns:a16="http://schemas.microsoft.com/office/drawing/2014/main" val="2670115621"/>
                  </a:ext>
                </a:extLst>
              </a:tr>
            </a:tbl>
          </a:graphicData>
        </a:graphic>
      </p:graphicFrame>
      <p:sp>
        <p:nvSpPr>
          <p:cNvPr id="4" name="Text Placeholder 3">
            <a:extLst>
              <a:ext uri="{FF2B5EF4-FFF2-40B4-BE49-F238E27FC236}">
                <a16:creationId xmlns:a16="http://schemas.microsoft.com/office/drawing/2014/main" id="{002F3336-E372-418C-9579-9E3708AC6F2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820312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AC5CE-E82F-41A2-A3EC-179720ED9616}"/>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86C7494A-C9C3-484F-8A3D-6D739082FEE3}"/>
              </a:ext>
            </a:extLst>
          </p:cNvPr>
          <p:cNvGraphicFramePr>
            <a:graphicFrameLocks noGrp="1"/>
          </p:cNvGraphicFramePr>
          <p:nvPr>
            <p:ph type="tbl" sz="quarter" idx="13"/>
            <p:extLst>
              <p:ext uri="{D42A27DB-BD31-4B8C-83A1-F6EECF244321}">
                <p14:modId xmlns:p14="http://schemas.microsoft.com/office/powerpoint/2010/main" val="26506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3475675"/>
                    </a:ext>
                  </a:extLst>
                </a:gridCol>
                <a:gridCol w="658368">
                  <a:extLst>
                    <a:ext uri="{9D8B030D-6E8A-4147-A177-3AD203B41FA5}">
                      <a16:colId xmlns:a16="http://schemas.microsoft.com/office/drawing/2014/main" val="3820170014"/>
                    </a:ext>
                  </a:extLst>
                </a:gridCol>
                <a:gridCol w="658368">
                  <a:extLst>
                    <a:ext uri="{9D8B030D-6E8A-4147-A177-3AD203B41FA5}">
                      <a16:colId xmlns:a16="http://schemas.microsoft.com/office/drawing/2014/main" val="1012623215"/>
                    </a:ext>
                  </a:extLst>
                </a:gridCol>
                <a:gridCol w="658368">
                  <a:extLst>
                    <a:ext uri="{9D8B030D-6E8A-4147-A177-3AD203B41FA5}">
                      <a16:colId xmlns:a16="http://schemas.microsoft.com/office/drawing/2014/main" val="918442482"/>
                    </a:ext>
                  </a:extLst>
                </a:gridCol>
                <a:gridCol w="658368">
                  <a:extLst>
                    <a:ext uri="{9D8B030D-6E8A-4147-A177-3AD203B41FA5}">
                      <a16:colId xmlns:a16="http://schemas.microsoft.com/office/drawing/2014/main" val="1460769227"/>
                    </a:ext>
                  </a:extLst>
                </a:gridCol>
                <a:gridCol w="658368">
                  <a:extLst>
                    <a:ext uri="{9D8B030D-6E8A-4147-A177-3AD203B41FA5}">
                      <a16:colId xmlns:a16="http://schemas.microsoft.com/office/drawing/2014/main" val="1057003933"/>
                    </a:ext>
                  </a:extLst>
                </a:gridCol>
                <a:gridCol w="658368">
                  <a:extLst>
                    <a:ext uri="{9D8B030D-6E8A-4147-A177-3AD203B41FA5}">
                      <a16:colId xmlns:a16="http://schemas.microsoft.com/office/drawing/2014/main" val="2394832453"/>
                    </a:ext>
                  </a:extLst>
                </a:gridCol>
                <a:gridCol w="658368">
                  <a:extLst>
                    <a:ext uri="{9D8B030D-6E8A-4147-A177-3AD203B41FA5}">
                      <a16:colId xmlns:a16="http://schemas.microsoft.com/office/drawing/2014/main" val="713786011"/>
                    </a:ext>
                  </a:extLst>
                </a:gridCol>
                <a:gridCol w="658368">
                  <a:extLst>
                    <a:ext uri="{9D8B030D-6E8A-4147-A177-3AD203B41FA5}">
                      <a16:colId xmlns:a16="http://schemas.microsoft.com/office/drawing/2014/main" val="3104554146"/>
                    </a:ext>
                  </a:extLst>
                </a:gridCol>
                <a:gridCol w="658368">
                  <a:extLst>
                    <a:ext uri="{9D8B030D-6E8A-4147-A177-3AD203B41FA5}">
                      <a16:colId xmlns:a16="http://schemas.microsoft.com/office/drawing/2014/main" val="1307878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00402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- 2025-01-24 12:27:04</a:t>
                      </a:r>
                      <a:r>
                        <a:rPr kumimoji="0" lang="en-US" sz="1000" b="0" i="0" u="none" strike="noStrike" kern="1200" cap="none" spc="0" normalizeH="0" baseline="0" noProof="0">
                          <a:ln>
                            <a:noFill/>
                          </a:ln>
                          <a:solidFill>
                            <a:prstClr val="black"/>
                          </a:solidFill>
                          <a:effectLst/>
                          <a:uLnTx/>
                          <a:uFillTx/>
                          <a:latin typeface="Calibri"/>
                          <a:ea typeface="+mn-ea"/>
                          <a:cs typeface="+mn-cs"/>
                        </a:rPr>
                        <a:t>
 🎉👏 Congratulations to PHLY’s A.J. Friedman, CPCU, AU-M, ARe and Matthew Roberts for being named in the American Property Casualty Insurance Association (APCIA) 2025 Emerging Leaders list! 
This impressive achievement recognizes some of the best and brightest future leaders in #propertycasualty insurance that are driving innovation across the industry. 💡
A.J. and Matthew will have the incredible opportunity to participate in the 2025 Emerging Leaders Conference to network with other up-and-coming #insurance leaders. Please join us in congratulating them on this recognition! 🙌 #TEAMPHLY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5.9459459459459 %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42445198"/>
                  </a:ext>
                </a:extLst>
              </a:tr>
            </a:tbl>
          </a:graphicData>
        </a:graphic>
      </p:graphicFrame>
      <p:sp>
        <p:nvSpPr>
          <p:cNvPr id="4" name="Text Placeholder 3">
            <a:extLst>
              <a:ext uri="{FF2B5EF4-FFF2-40B4-BE49-F238E27FC236}">
                <a16:creationId xmlns:a16="http://schemas.microsoft.com/office/drawing/2014/main" id="{0302C793-49B1-40B2-AC17-10733D9B4C9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7072977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95C3B-167A-4A81-A08C-2FA62CD26F74}"/>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E2095979-AA89-442D-9490-C2BBD9506B19}"/>
              </a:ext>
            </a:extLst>
          </p:cNvPr>
          <p:cNvGraphicFramePr>
            <a:graphicFrameLocks noGrp="1"/>
          </p:cNvGraphicFramePr>
          <p:nvPr>
            <p:ph type="tbl" sz="quarter" idx="13"/>
            <p:extLst>
              <p:ext uri="{D42A27DB-BD31-4B8C-83A1-F6EECF244321}">
                <p14:modId xmlns:p14="http://schemas.microsoft.com/office/powerpoint/2010/main" val="2417960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3267491"/>
                    </a:ext>
                  </a:extLst>
                </a:gridCol>
                <a:gridCol w="658368">
                  <a:extLst>
                    <a:ext uri="{9D8B030D-6E8A-4147-A177-3AD203B41FA5}">
                      <a16:colId xmlns:a16="http://schemas.microsoft.com/office/drawing/2014/main" val="3428814152"/>
                    </a:ext>
                  </a:extLst>
                </a:gridCol>
                <a:gridCol w="658368">
                  <a:extLst>
                    <a:ext uri="{9D8B030D-6E8A-4147-A177-3AD203B41FA5}">
                      <a16:colId xmlns:a16="http://schemas.microsoft.com/office/drawing/2014/main" val="3417612869"/>
                    </a:ext>
                  </a:extLst>
                </a:gridCol>
                <a:gridCol w="658368">
                  <a:extLst>
                    <a:ext uri="{9D8B030D-6E8A-4147-A177-3AD203B41FA5}">
                      <a16:colId xmlns:a16="http://schemas.microsoft.com/office/drawing/2014/main" val="1885851332"/>
                    </a:ext>
                  </a:extLst>
                </a:gridCol>
                <a:gridCol w="658368">
                  <a:extLst>
                    <a:ext uri="{9D8B030D-6E8A-4147-A177-3AD203B41FA5}">
                      <a16:colId xmlns:a16="http://schemas.microsoft.com/office/drawing/2014/main" val="1125494341"/>
                    </a:ext>
                  </a:extLst>
                </a:gridCol>
                <a:gridCol w="658368">
                  <a:extLst>
                    <a:ext uri="{9D8B030D-6E8A-4147-A177-3AD203B41FA5}">
                      <a16:colId xmlns:a16="http://schemas.microsoft.com/office/drawing/2014/main" val="1233641675"/>
                    </a:ext>
                  </a:extLst>
                </a:gridCol>
                <a:gridCol w="658368">
                  <a:extLst>
                    <a:ext uri="{9D8B030D-6E8A-4147-A177-3AD203B41FA5}">
                      <a16:colId xmlns:a16="http://schemas.microsoft.com/office/drawing/2014/main" val="1061641684"/>
                    </a:ext>
                  </a:extLst>
                </a:gridCol>
                <a:gridCol w="658368">
                  <a:extLst>
                    <a:ext uri="{9D8B030D-6E8A-4147-A177-3AD203B41FA5}">
                      <a16:colId xmlns:a16="http://schemas.microsoft.com/office/drawing/2014/main" val="2484050520"/>
                    </a:ext>
                  </a:extLst>
                </a:gridCol>
                <a:gridCol w="658368">
                  <a:extLst>
                    <a:ext uri="{9D8B030D-6E8A-4147-A177-3AD203B41FA5}">
                      <a16:colId xmlns:a16="http://schemas.microsoft.com/office/drawing/2014/main" val="2593655322"/>
                    </a:ext>
                  </a:extLst>
                </a:gridCol>
                <a:gridCol w="658368">
                  <a:extLst>
                    <a:ext uri="{9D8B030D-6E8A-4147-A177-3AD203B41FA5}">
                      <a16:colId xmlns:a16="http://schemas.microsoft.com/office/drawing/2014/main" val="1038186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0519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- 2025-01-15 11:27:07</a:t>
                      </a:r>
                      <a:r>
                        <a:rPr kumimoji="0" lang="en-US" sz="1000" b="0" i="0" u="none" strike="noStrike" kern="1200" cap="none" spc="0" normalizeH="0" baseline="0" noProof="0">
                          <a:ln>
                            <a:noFill/>
                          </a:ln>
                          <a:solidFill>
                            <a:prstClr val="black"/>
                          </a:solidFill>
                          <a:effectLst/>
                          <a:uLnTx/>
                          <a:uFillTx/>
                          <a:latin typeface="Calibri"/>
                          <a:ea typeface="+mn-ea"/>
                          <a:cs typeface="+mn-cs"/>
                        </a:rPr>
                        <a:t>
 Best of luck to our partners, the Philadelphia Eagles, in their playoff game this weekend! We were proud to partner with the team again this season to highlight #nonprofits doing great work in the community before each home game. 🙌
Congratulations to Museum of the American Revolution, 100 Black Men Philadelphia, Public Health Management Corporation, Center for Families and Relationships, One Day At A Time Inc, and Melmark for being honored at the past two games! 🏈🦅 #FlyEaglesFly #communitywork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18.524727577536 %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93799481"/>
                  </a:ext>
                </a:extLst>
              </a:tr>
            </a:tbl>
          </a:graphicData>
        </a:graphic>
      </p:graphicFrame>
      <p:sp>
        <p:nvSpPr>
          <p:cNvPr id="4" name="Text Placeholder 3">
            <a:extLst>
              <a:ext uri="{FF2B5EF4-FFF2-40B4-BE49-F238E27FC236}">
                <a16:creationId xmlns:a16="http://schemas.microsoft.com/office/drawing/2014/main" id="{045CF7E2-08E6-4DBC-B35B-2F1CECD77E4C}"/>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1943846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F25D7-92A4-4BC5-9BAD-74D4D3CB8EFE}"/>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EBA14057-4A88-4381-A5CE-4F5A22D01D39}"/>
              </a:ext>
            </a:extLst>
          </p:cNvPr>
          <p:cNvGraphicFramePr>
            <a:graphicFrameLocks noGrp="1"/>
          </p:cNvGraphicFramePr>
          <p:nvPr>
            <p:ph type="tbl" sz="quarter" idx="13"/>
            <p:extLst>
              <p:ext uri="{D42A27DB-BD31-4B8C-83A1-F6EECF244321}">
                <p14:modId xmlns:p14="http://schemas.microsoft.com/office/powerpoint/2010/main" val="2299214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21001576"/>
                    </a:ext>
                  </a:extLst>
                </a:gridCol>
                <a:gridCol w="576072">
                  <a:extLst>
                    <a:ext uri="{9D8B030D-6E8A-4147-A177-3AD203B41FA5}">
                      <a16:colId xmlns:a16="http://schemas.microsoft.com/office/drawing/2014/main" val="3599754669"/>
                    </a:ext>
                  </a:extLst>
                </a:gridCol>
                <a:gridCol w="576072">
                  <a:extLst>
                    <a:ext uri="{9D8B030D-6E8A-4147-A177-3AD203B41FA5}">
                      <a16:colId xmlns:a16="http://schemas.microsoft.com/office/drawing/2014/main" val="254569969"/>
                    </a:ext>
                  </a:extLst>
                </a:gridCol>
                <a:gridCol w="576072">
                  <a:extLst>
                    <a:ext uri="{9D8B030D-6E8A-4147-A177-3AD203B41FA5}">
                      <a16:colId xmlns:a16="http://schemas.microsoft.com/office/drawing/2014/main" val="802184048"/>
                    </a:ext>
                  </a:extLst>
                </a:gridCol>
                <a:gridCol w="576072">
                  <a:extLst>
                    <a:ext uri="{9D8B030D-6E8A-4147-A177-3AD203B41FA5}">
                      <a16:colId xmlns:a16="http://schemas.microsoft.com/office/drawing/2014/main" val="2733299584"/>
                    </a:ext>
                  </a:extLst>
                </a:gridCol>
                <a:gridCol w="576072">
                  <a:extLst>
                    <a:ext uri="{9D8B030D-6E8A-4147-A177-3AD203B41FA5}">
                      <a16:colId xmlns:a16="http://schemas.microsoft.com/office/drawing/2014/main" val="313377057"/>
                    </a:ext>
                  </a:extLst>
                </a:gridCol>
                <a:gridCol w="576072">
                  <a:extLst>
                    <a:ext uri="{9D8B030D-6E8A-4147-A177-3AD203B41FA5}">
                      <a16:colId xmlns:a16="http://schemas.microsoft.com/office/drawing/2014/main" val="128494999"/>
                    </a:ext>
                  </a:extLst>
                </a:gridCol>
                <a:gridCol w="576072">
                  <a:extLst>
                    <a:ext uri="{9D8B030D-6E8A-4147-A177-3AD203B41FA5}">
                      <a16:colId xmlns:a16="http://schemas.microsoft.com/office/drawing/2014/main" val="2974349304"/>
                    </a:ext>
                  </a:extLst>
                </a:gridCol>
                <a:gridCol w="576072">
                  <a:extLst>
                    <a:ext uri="{9D8B030D-6E8A-4147-A177-3AD203B41FA5}">
                      <a16:colId xmlns:a16="http://schemas.microsoft.com/office/drawing/2014/main" val="3841769711"/>
                    </a:ext>
                  </a:extLst>
                </a:gridCol>
                <a:gridCol w="576072">
                  <a:extLst>
                    <a:ext uri="{9D8B030D-6E8A-4147-A177-3AD203B41FA5}">
                      <a16:colId xmlns:a16="http://schemas.microsoft.com/office/drawing/2014/main" val="1138814986"/>
                    </a:ext>
                  </a:extLst>
                </a:gridCol>
                <a:gridCol w="576072">
                  <a:extLst>
                    <a:ext uri="{9D8B030D-6E8A-4147-A177-3AD203B41FA5}">
                      <a16:colId xmlns:a16="http://schemas.microsoft.com/office/drawing/2014/main" val="54395269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895040691"/>
                  </a:ext>
                </a:extLst>
              </a:tr>
              <a:tr h="370840">
                <a:tc>
                  <a:txBody>
                    <a:bodyPr/>
                    <a:lstStyle/>
                    <a:p>
                      <a:r>
                        <a:rPr lang="en-US" sz="1000"/>
                        <a:t>phlyinsurance</a:t>
                      </a:r>
                    </a:p>
                  </a:txBody>
                  <a:tcPr/>
                </a:tc>
                <a:tc>
                  <a:txBody>
                    <a:bodyPr/>
                    <a:lstStyle/>
                    <a:p>
                      <a:r>
                        <a:rPr lang="en-US" sz="1000"/>
                        <a:t>3866</a:t>
                      </a:r>
                    </a:p>
                  </a:txBody>
                  <a:tcPr/>
                </a:tc>
                <a:tc>
                  <a:txBody>
                    <a:bodyPr/>
                    <a:lstStyle/>
                    <a:p>
                      <a:r>
                        <a:rPr lang="en-US" sz="1000"/>
                        <a:t>16</a:t>
                      </a:r>
                    </a:p>
                  </a:txBody>
                  <a:tcPr/>
                </a:tc>
                <a:tc>
                  <a:txBody>
                    <a:bodyPr/>
                    <a:lstStyle/>
                    <a:p>
                      <a:r>
                        <a:rPr lang="en-US" sz="1000"/>
                        <a:t>13</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20</a:t>
                      </a:r>
                    </a:p>
                  </a:txBody>
                  <a:tcPr/>
                </a:tc>
                <a:tc>
                  <a:txBody>
                    <a:bodyPr/>
                    <a:lstStyle/>
                    <a:p>
                      <a:r>
                        <a:rPr lang="en-US" sz="1000"/>
                        <a:t>624</a:t>
                      </a:r>
                    </a:p>
                  </a:txBody>
                  <a:tcPr/>
                </a:tc>
                <a:tc>
                  <a:txBody>
                    <a:bodyPr/>
                    <a:lstStyle/>
                    <a:p>
                      <a:r>
                        <a:rPr lang="en-US" sz="1000"/>
                        <a:t>15</a:t>
                      </a:r>
                    </a:p>
                  </a:txBody>
                  <a:tcPr/>
                </a:tc>
                <a:tc>
                  <a:txBody>
                    <a:bodyPr/>
                    <a:lstStyle/>
                    <a:p>
                      <a:r>
                        <a:rPr lang="en-US" sz="1000"/>
                        <a:t>0.8281 %</a:t>
                      </a:r>
                    </a:p>
                  </a:txBody>
                  <a:tcPr/>
                </a:tc>
                <a:extLst>
                  <a:ext uri="{0D108BD9-81ED-4DB2-BD59-A6C34878D82A}">
                    <a16:rowId xmlns:a16="http://schemas.microsoft.com/office/drawing/2014/main" val="533968613"/>
                  </a:ext>
                </a:extLst>
              </a:tr>
            </a:tbl>
          </a:graphicData>
        </a:graphic>
      </p:graphicFrame>
      <p:sp>
        <p:nvSpPr>
          <p:cNvPr id="4" name="Text Placeholder 3">
            <a:extLst>
              <a:ext uri="{FF2B5EF4-FFF2-40B4-BE49-F238E27FC236}">
                <a16:creationId xmlns:a16="http://schemas.microsoft.com/office/drawing/2014/main" id="{91911D5C-E6C8-4449-90EC-46843E808D28}"/>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748383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13F4D-7033-4791-9A91-A7FD69A2C2B4}"/>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CCD399D1-0971-4B9D-A20A-9E0EAE24D002}"/>
              </a:ext>
            </a:extLst>
          </p:cNvPr>
          <p:cNvGraphicFramePr>
            <a:graphicFrameLocks noGrp="1"/>
          </p:cNvGraphicFramePr>
          <p:nvPr>
            <p:ph type="chart" sz="quarter" idx="13"/>
            <p:extLst>
              <p:ext uri="{D42A27DB-BD31-4B8C-83A1-F6EECF244321}">
                <p14:modId xmlns:p14="http://schemas.microsoft.com/office/powerpoint/2010/main" val="2231454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4526A0-78B2-4C40-8C27-AB43B978250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90F2DB4-80AA-4130-9BBA-9D0997FF70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23477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D791F-019F-4591-A7E5-FD9B88105F5A}"/>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40FFA799-6DE6-4F4C-8915-CB8E3ACB7496}"/>
              </a:ext>
            </a:extLst>
          </p:cNvPr>
          <p:cNvGraphicFramePr>
            <a:graphicFrameLocks noGrp="1"/>
          </p:cNvGraphicFramePr>
          <p:nvPr>
            <p:ph type="chart" sz="quarter" idx="13"/>
            <p:extLst>
              <p:ext uri="{D42A27DB-BD31-4B8C-83A1-F6EECF244321}">
                <p14:modId xmlns:p14="http://schemas.microsoft.com/office/powerpoint/2010/main" val="3503318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80596F-F7B1-41D1-8E47-953CD430BC3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66877D3-BCAE-42F2-A885-DC7ADC4AAE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72408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BAAE3-9717-44D4-B28A-8E0E91AD164E}"/>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38AB0939-B1C7-4ABC-B08F-CFF80077A3ED}"/>
              </a:ext>
            </a:extLst>
          </p:cNvPr>
          <p:cNvGraphicFramePr>
            <a:graphicFrameLocks noGrp="1"/>
          </p:cNvGraphicFramePr>
          <p:nvPr>
            <p:ph type="chart" sz="quarter" idx="13"/>
            <p:extLst>
              <p:ext uri="{D42A27DB-BD31-4B8C-83A1-F6EECF244321}">
                <p14:modId xmlns:p14="http://schemas.microsoft.com/office/powerpoint/2010/main" val="1751183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8C5184-7EB7-44D2-93F6-29379E89871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81F4CC7-1279-4313-90C0-EAF5E81240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8203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B00CD-A3B7-4302-86AD-C09C13B01489}"/>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299C9E1F-A1C9-4A73-9303-8673FAE919ED}"/>
              </a:ext>
            </a:extLst>
          </p:cNvPr>
          <p:cNvGraphicFramePr>
            <a:graphicFrameLocks noGrp="1"/>
          </p:cNvGraphicFramePr>
          <p:nvPr>
            <p:ph type="chart" sz="quarter" idx="13"/>
            <p:extLst>
              <p:ext uri="{D42A27DB-BD31-4B8C-83A1-F6EECF244321}">
                <p14:modId xmlns:p14="http://schemas.microsoft.com/office/powerpoint/2010/main" val="4104673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1B2F7C-AD1B-4D9A-9D18-CE39BDC4841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F4F9869-8045-49C4-A803-F3ADBF0567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68444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F5141-DDA3-41C1-A271-8E4B3824A27F}"/>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D4DDA352-E2EC-453E-A4C0-46E110615CD2}"/>
              </a:ext>
            </a:extLst>
          </p:cNvPr>
          <p:cNvGraphicFramePr>
            <a:graphicFrameLocks noGrp="1"/>
          </p:cNvGraphicFramePr>
          <p:nvPr>
            <p:ph type="tbl" sz="quarter" idx="13"/>
            <p:extLst>
              <p:ext uri="{D42A27DB-BD31-4B8C-83A1-F6EECF244321}">
                <p14:modId xmlns:p14="http://schemas.microsoft.com/office/powerpoint/2010/main" val="2253972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00292480"/>
                    </a:ext>
                  </a:extLst>
                </a:gridCol>
                <a:gridCol w="987552">
                  <a:extLst>
                    <a:ext uri="{9D8B030D-6E8A-4147-A177-3AD203B41FA5}">
                      <a16:colId xmlns:a16="http://schemas.microsoft.com/office/drawing/2014/main" val="2020841988"/>
                    </a:ext>
                  </a:extLst>
                </a:gridCol>
                <a:gridCol w="987552">
                  <a:extLst>
                    <a:ext uri="{9D8B030D-6E8A-4147-A177-3AD203B41FA5}">
                      <a16:colId xmlns:a16="http://schemas.microsoft.com/office/drawing/2014/main" val="1135044401"/>
                    </a:ext>
                  </a:extLst>
                </a:gridCol>
                <a:gridCol w="987552">
                  <a:extLst>
                    <a:ext uri="{9D8B030D-6E8A-4147-A177-3AD203B41FA5}">
                      <a16:colId xmlns:a16="http://schemas.microsoft.com/office/drawing/2014/main" val="3708528483"/>
                    </a:ext>
                  </a:extLst>
                </a:gridCol>
                <a:gridCol w="987552">
                  <a:extLst>
                    <a:ext uri="{9D8B030D-6E8A-4147-A177-3AD203B41FA5}">
                      <a16:colId xmlns:a16="http://schemas.microsoft.com/office/drawing/2014/main" val="144939101"/>
                    </a:ext>
                  </a:extLst>
                </a:gridCol>
                <a:gridCol w="987552">
                  <a:extLst>
                    <a:ext uri="{9D8B030D-6E8A-4147-A177-3AD203B41FA5}">
                      <a16:colId xmlns:a16="http://schemas.microsoft.com/office/drawing/2014/main" val="1657580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14520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- 2025-01-14 19:57:06</a:t>
                      </a:r>
                      <a:r>
                        <a:rPr kumimoji="0" lang="en-US" sz="1000" b="0" i="0" u="none" strike="noStrike" kern="1200" cap="none" spc="0" normalizeH="0" baseline="0" noProof="0">
                          <a:ln>
                            <a:noFill/>
                          </a:ln>
                          <a:solidFill>
                            <a:prstClr val="black"/>
                          </a:solidFill>
                          <a:effectLst/>
                          <a:uLnTx/>
                          <a:uFillTx/>
                          <a:latin typeface="Calibri"/>
                          <a:ea typeface="+mn-ea"/>
                          <a:cs typeface="+mn-cs"/>
                        </a:rPr>
                        <a:t>
 #Givingback is an important part of our culture, and #TEAMPHLY continues to inspire us! 💪🌍
Sean Hyde, Sr. Risk Manager at PHLY, recently joined Mission Rabies in Cambodia to protect human and animal lives 👫🐶 from rabies through a mass canine vaccination drive. 💉🐕
This global initiative aims to eliminate #rabies through education, awareness, and vaccination of the canine population.
🌐 Learn more about Mission Rabies and its impact on communities ➡ https://missionrabies.com/ 💻
#communitycare #supportnonprofits #socialgood #healthandsafety #volunteering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01/23/2025 19:14:34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169202548"/>
                  </a:ext>
                </a:extLst>
              </a:tr>
            </a:tbl>
          </a:graphicData>
        </a:graphic>
      </p:graphicFrame>
      <p:sp>
        <p:nvSpPr>
          <p:cNvPr id="4" name="Text Placeholder 3">
            <a:extLst>
              <a:ext uri="{FF2B5EF4-FFF2-40B4-BE49-F238E27FC236}">
                <a16:creationId xmlns:a16="http://schemas.microsoft.com/office/drawing/2014/main" id="{42B34EF2-7DA6-44B6-AC95-9483963D7911}"/>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00437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4F35E-2A57-425B-9F5A-A46139245566}"/>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C37BE7E9-648C-4956-A572-B6EE10BA646F}"/>
              </a:ext>
            </a:extLst>
          </p:cNvPr>
          <p:cNvGraphicFramePr>
            <a:graphicFrameLocks noGrp="1"/>
          </p:cNvGraphicFramePr>
          <p:nvPr>
            <p:ph type="tbl" sz="quarter" idx="13"/>
            <p:extLst>
              <p:ext uri="{D42A27DB-BD31-4B8C-83A1-F6EECF244321}">
                <p14:modId xmlns:p14="http://schemas.microsoft.com/office/powerpoint/2010/main" val="3430264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79452248"/>
                    </a:ext>
                  </a:extLst>
                </a:gridCol>
                <a:gridCol w="987552">
                  <a:extLst>
                    <a:ext uri="{9D8B030D-6E8A-4147-A177-3AD203B41FA5}">
                      <a16:colId xmlns:a16="http://schemas.microsoft.com/office/drawing/2014/main" val="4177495697"/>
                    </a:ext>
                  </a:extLst>
                </a:gridCol>
                <a:gridCol w="987552">
                  <a:extLst>
                    <a:ext uri="{9D8B030D-6E8A-4147-A177-3AD203B41FA5}">
                      <a16:colId xmlns:a16="http://schemas.microsoft.com/office/drawing/2014/main" val="2704661119"/>
                    </a:ext>
                  </a:extLst>
                </a:gridCol>
                <a:gridCol w="987552">
                  <a:extLst>
                    <a:ext uri="{9D8B030D-6E8A-4147-A177-3AD203B41FA5}">
                      <a16:colId xmlns:a16="http://schemas.microsoft.com/office/drawing/2014/main" val="685959702"/>
                    </a:ext>
                  </a:extLst>
                </a:gridCol>
                <a:gridCol w="987552">
                  <a:extLst>
                    <a:ext uri="{9D8B030D-6E8A-4147-A177-3AD203B41FA5}">
                      <a16:colId xmlns:a16="http://schemas.microsoft.com/office/drawing/2014/main" val="3621295895"/>
                    </a:ext>
                  </a:extLst>
                </a:gridCol>
                <a:gridCol w="987552">
                  <a:extLst>
                    <a:ext uri="{9D8B030D-6E8A-4147-A177-3AD203B41FA5}">
                      <a16:colId xmlns:a16="http://schemas.microsoft.com/office/drawing/2014/main" val="786232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03412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- 2025-01-13 15:11:41</a:t>
                      </a:r>
                      <a:r>
                        <a:rPr kumimoji="0" lang="en-US" sz="1000" b="0" i="0" u="none" strike="noStrike" kern="1200" cap="none" spc="0" normalizeH="0" baseline="0" noProof="0">
                          <a:ln>
                            <a:noFill/>
                          </a:ln>
                          <a:solidFill>
                            <a:prstClr val="black"/>
                          </a:solidFill>
                          <a:effectLst/>
                          <a:uLnTx/>
                          <a:uFillTx/>
                          <a:latin typeface="Calibri"/>
                          <a:ea typeface="+mn-ea"/>
                          <a:cs typeface="+mn-cs"/>
                        </a:rPr>
                        <a:t>
 We're proud to be part of the Tokio Marine Group and exemplify its Good Company philosophy. At PHLY, we believe being a #goodcompany means empowering our people, fulfilling our commitments, and prioritizing more than just profit. 💪🤝
Each quarter, we highlight a member of #TEAMPHLY who demonstrates these values. We're pleased to recognize Tori Lindenmuth for being our quarterly Good Company Champion! 🏆👏
#insurance #insuranceindustry #insurancecareers #insuranceprofessionals #worklife #goodcompany #employeeappreciation #teamrecognition #successstories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01/19/2025 13:14:37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407156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- 2025-01-29 11:09:48</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12 employees who were promoted to Vice President and Assistant Vice President roles! 🥳🙌
#TEAMPHLY #insurance #careergrowth #newrole #professionaldevelopment #insurancecareers #worklife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02/03/2025 01:15:55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07567654"/>
                  </a:ext>
                </a:extLst>
              </a:tr>
            </a:tbl>
          </a:graphicData>
        </a:graphic>
      </p:graphicFrame>
      <p:sp>
        <p:nvSpPr>
          <p:cNvPr id="4" name="Text Placeholder 3">
            <a:extLst>
              <a:ext uri="{FF2B5EF4-FFF2-40B4-BE49-F238E27FC236}">
                <a16:creationId xmlns:a16="http://schemas.microsoft.com/office/drawing/2014/main" id="{3D4F82FF-B836-45F6-99A4-FD195A5F969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0965344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59CA8-B510-4A55-BCCB-12D909EDD986}"/>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1B783A60-181F-4700-A9D3-CAFF3704D66A}"/>
              </a:ext>
            </a:extLst>
          </p:cNvPr>
          <p:cNvGraphicFramePr>
            <a:graphicFrameLocks noGrp="1"/>
          </p:cNvGraphicFramePr>
          <p:nvPr>
            <p:ph type="tbl" sz="quarter" idx="13"/>
            <p:extLst>
              <p:ext uri="{D42A27DB-BD31-4B8C-83A1-F6EECF244321}">
                <p14:modId xmlns:p14="http://schemas.microsoft.com/office/powerpoint/2010/main" val="3768133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55554259"/>
                    </a:ext>
                  </a:extLst>
                </a:gridCol>
                <a:gridCol w="987552">
                  <a:extLst>
                    <a:ext uri="{9D8B030D-6E8A-4147-A177-3AD203B41FA5}">
                      <a16:colId xmlns:a16="http://schemas.microsoft.com/office/drawing/2014/main" val="2431154900"/>
                    </a:ext>
                  </a:extLst>
                </a:gridCol>
                <a:gridCol w="987552">
                  <a:extLst>
                    <a:ext uri="{9D8B030D-6E8A-4147-A177-3AD203B41FA5}">
                      <a16:colId xmlns:a16="http://schemas.microsoft.com/office/drawing/2014/main" val="481055955"/>
                    </a:ext>
                  </a:extLst>
                </a:gridCol>
                <a:gridCol w="987552">
                  <a:extLst>
                    <a:ext uri="{9D8B030D-6E8A-4147-A177-3AD203B41FA5}">
                      <a16:colId xmlns:a16="http://schemas.microsoft.com/office/drawing/2014/main" val="3624740493"/>
                    </a:ext>
                  </a:extLst>
                </a:gridCol>
                <a:gridCol w="987552">
                  <a:extLst>
                    <a:ext uri="{9D8B030D-6E8A-4147-A177-3AD203B41FA5}">
                      <a16:colId xmlns:a16="http://schemas.microsoft.com/office/drawing/2014/main" val="2198337867"/>
                    </a:ext>
                  </a:extLst>
                </a:gridCol>
                <a:gridCol w="987552">
                  <a:extLst>
                    <a:ext uri="{9D8B030D-6E8A-4147-A177-3AD203B41FA5}">
                      <a16:colId xmlns:a16="http://schemas.microsoft.com/office/drawing/2014/main" val="1987053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34225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- 2025-01-02 14:30:02</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be the Presenting Sponsor of the Philadelphia Eagles Community RedZone program for the 2024 – 2025 season! 
Throughout the season, PHLY is partnering with the Eagles to highlight #nonprofits doing great work in the community before each home game. 🙌
Congratulations to YMCA of Eastern Delaware County, operationwarm_coatsforkids, and libertycil for being highlighted at this week's game! 🏈🦅 
#TEAMPHLY #philadelphiaeagles #birdgang #phillysports #phillyeagles #communityimpact #supportacause #missiondriven #businessinsurance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01/28/2025 07:15:17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18529457"/>
                  </a:ext>
                </a:extLst>
              </a:tr>
            </a:tbl>
          </a:graphicData>
        </a:graphic>
      </p:graphicFrame>
      <p:sp>
        <p:nvSpPr>
          <p:cNvPr id="4" name="Text Placeholder 3">
            <a:extLst>
              <a:ext uri="{FF2B5EF4-FFF2-40B4-BE49-F238E27FC236}">
                <a16:creationId xmlns:a16="http://schemas.microsoft.com/office/drawing/2014/main" id="{892C58C6-5CE8-45A8-B4C7-FBA65372BF2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6100925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814F2-D670-4AB8-9125-66182E6C1B7C}"/>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3974A111-00B7-40FC-9746-830D3A9B9E0E}"/>
              </a:ext>
            </a:extLst>
          </p:cNvPr>
          <p:cNvGraphicFramePr>
            <a:graphicFrameLocks noGrp="1"/>
          </p:cNvGraphicFramePr>
          <p:nvPr>
            <p:ph type="tbl" sz="quarter" idx="13"/>
            <p:extLst>
              <p:ext uri="{D42A27DB-BD31-4B8C-83A1-F6EECF244321}">
                <p14:modId xmlns:p14="http://schemas.microsoft.com/office/powerpoint/2010/main" val="3265967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66991496"/>
                    </a:ext>
                  </a:extLst>
                </a:gridCol>
                <a:gridCol w="987552">
                  <a:extLst>
                    <a:ext uri="{9D8B030D-6E8A-4147-A177-3AD203B41FA5}">
                      <a16:colId xmlns:a16="http://schemas.microsoft.com/office/drawing/2014/main" val="2946012422"/>
                    </a:ext>
                  </a:extLst>
                </a:gridCol>
                <a:gridCol w="987552">
                  <a:extLst>
                    <a:ext uri="{9D8B030D-6E8A-4147-A177-3AD203B41FA5}">
                      <a16:colId xmlns:a16="http://schemas.microsoft.com/office/drawing/2014/main" val="1340440355"/>
                    </a:ext>
                  </a:extLst>
                </a:gridCol>
                <a:gridCol w="987552">
                  <a:extLst>
                    <a:ext uri="{9D8B030D-6E8A-4147-A177-3AD203B41FA5}">
                      <a16:colId xmlns:a16="http://schemas.microsoft.com/office/drawing/2014/main" val="309655665"/>
                    </a:ext>
                  </a:extLst>
                </a:gridCol>
                <a:gridCol w="987552">
                  <a:extLst>
                    <a:ext uri="{9D8B030D-6E8A-4147-A177-3AD203B41FA5}">
                      <a16:colId xmlns:a16="http://schemas.microsoft.com/office/drawing/2014/main" val="1873833005"/>
                    </a:ext>
                  </a:extLst>
                </a:gridCol>
                <a:gridCol w="987552">
                  <a:extLst>
                    <a:ext uri="{9D8B030D-6E8A-4147-A177-3AD203B41FA5}">
                      <a16:colId xmlns:a16="http://schemas.microsoft.com/office/drawing/2014/main" val="2090406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82320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- 2025-01-16 13:25:36</a:t>
                      </a:r>
                      <a:r>
                        <a:rPr kumimoji="0" lang="en-US" sz="1000" b="0" i="0" u="none" strike="noStrike" kern="1200" cap="none" spc="0" normalizeH="0" baseline="0" noProof="0">
                          <a:ln>
                            <a:noFill/>
                          </a:ln>
                          <a:solidFill>
                            <a:prstClr val="black"/>
                          </a:solidFill>
                          <a:effectLst/>
                          <a:uLnTx/>
                          <a:uFillTx/>
                          <a:latin typeface="Calibri"/>
                          <a:ea typeface="+mn-ea"/>
                          <a:cs typeface="+mn-cs"/>
                        </a:rPr>
                        <a:t>
 As we step into a new year, we’re looking back at the unforgettable moments that made 2024 so special. 
From lending a helping hand 🤝 and fundraising for meaningful causes to sharing workplace laughs, these moments truly captured the spirit of #TEAMPHLY! 
Here’s to making even more memories this year. 💙
#happynewyear #yearrecap #memorablemoments #throwbackphotos #charitywork #volunteerism #goodcauses #communityservice #insurance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01/24/2025 19:15:27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332262713"/>
                  </a:ext>
                </a:extLst>
              </a:tr>
            </a:tbl>
          </a:graphicData>
        </a:graphic>
      </p:graphicFrame>
      <p:sp>
        <p:nvSpPr>
          <p:cNvPr id="4" name="Text Placeholder 3">
            <a:extLst>
              <a:ext uri="{FF2B5EF4-FFF2-40B4-BE49-F238E27FC236}">
                <a16:creationId xmlns:a16="http://schemas.microsoft.com/office/drawing/2014/main" id="{1B3CF9E9-EE14-4761-AFF0-48AB7D8A004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4727062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E4D32-4999-492D-8001-0F5E57E4C99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8F213CB2-D121-45BE-BDC9-635F79BDCDB5}"/>
              </a:ext>
            </a:extLst>
          </p:cNvPr>
          <p:cNvGraphicFramePr>
            <a:graphicFrameLocks noGrp="1"/>
          </p:cNvGraphicFramePr>
          <p:nvPr>
            <p:ph type="tbl" sz="quarter" idx="13"/>
            <p:extLst>
              <p:ext uri="{D42A27DB-BD31-4B8C-83A1-F6EECF244321}">
                <p14:modId xmlns:p14="http://schemas.microsoft.com/office/powerpoint/2010/main" val="3833059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551488544"/>
                    </a:ext>
                  </a:extLst>
                </a:gridCol>
                <a:gridCol w="905256">
                  <a:extLst>
                    <a:ext uri="{9D8B030D-6E8A-4147-A177-3AD203B41FA5}">
                      <a16:colId xmlns:a16="http://schemas.microsoft.com/office/drawing/2014/main" val="3752912491"/>
                    </a:ext>
                  </a:extLst>
                </a:gridCol>
                <a:gridCol w="411480">
                  <a:extLst>
                    <a:ext uri="{9D8B030D-6E8A-4147-A177-3AD203B41FA5}">
                      <a16:colId xmlns:a16="http://schemas.microsoft.com/office/drawing/2014/main" val="2066928257"/>
                    </a:ext>
                  </a:extLst>
                </a:gridCol>
                <a:gridCol w="905256">
                  <a:extLst>
                    <a:ext uri="{9D8B030D-6E8A-4147-A177-3AD203B41FA5}">
                      <a16:colId xmlns:a16="http://schemas.microsoft.com/office/drawing/2014/main" val="3904226928"/>
                    </a:ext>
                  </a:extLst>
                </a:gridCol>
                <a:gridCol w="905256">
                  <a:extLst>
                    <a:ext uri="{9D8B030D-6E8A-4147-A177-3AD203B41FA5}">
                      <a16:colId xmlns:a16="http://schemas.microsoft.com/office/drawing/2014/main" val="752979625"/>
                    </a:ext>
                  </a:extLst>
                </a:gridCol>
                <a:gridCol w="905256">
                  <a:extLst>
                    <a:ext uri="{9D8B030D-6E8A-4147-A177-3AD203B41FA5}">
                      <a16:colId xmlns:a16="http://schemas.microsoft.com/office/drawing/2014/main" val="4004681901"/>
                    </a:ext>
                  </a:extLst>
                </a:gridCol>
                <a:gridCol w="905256">
                  <a:extLst>
                    <a:ext uri="{9D8B030D-6E8A-4147-A177-3AD203B41FA5}">
                      <a16:colId xmlns:a16="http://schemas.microsoft.com/office/drawing/2014/main" val="413029394"/>
                    </a:ext>
                  </a:extLst>
                </a:gridCol>
                <a:gridCol w="905256">
                  <a:extLst>
                    <a:ext uri="{9D8B030D-6E8A-4147-A177-3AD203B41FA5}">
                      <a16:colId xmlns:a16="http://schemas.microsoft.com/office/drawing/2014/main" val="282605505"/>
                    </a:ext>
                  </a:extLst>
                </a:gridCol>
                <a:gridCol w="905256">
                  <a:extLst>
                    <a:ext uri="{9D8B030D-6E8A-4147-A177-3AD203B41FA5}">
                      <a16:colId xmlns:a16="http://schemas.microsoft.com/office/drawing/2014/main" val="93200332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721101264"/>
                  </a:ext>
                </a:extLst>
              </a:tr>
              <a:tr h="370840">
                <a:tc>
                  <a:txBody>
                    <a:bodyPr/>
                    <a:lstStyle/>
                    <a:p>
                      <a:r>
                        <a:rPr lang="en-US" sz="1000"/>
                        <a:t>11</a:t>
                      </a:r>
                    </a:p>
                  </a:txBody>
                  <a:tcPr/>
                </a:tc>
                <a:tc>
                  <a:txBody>
                    <a:bodyPr/>
                    <a:lstStyle/>
                    <a:p>
                      <a:r>
                        <a:rPr lang="en-US" sz="1000"/>
                        <a:t>0.6731 %</a:t>
                      </a:r>
                    </a:p>
                  </a:txBody>
                  <a:tcPr/>
                </a:tc>
                <a:tc>
                  <a:txBody>
                    <a:bodyPr/>
                    <a:lstStyle/>
                    <a:p>
                      <a:r>
                        <a:rPr lang="en-US" sz="1000"/>
                        <a:t>0.18</a:t>
                      </a:r>
                    </a:p>
                  </a:txBody>
                  <a:tcPr/>
                </a:tc>
                <a:tc>
                  <a:txBody>
                    <a:bodyPr/>
                    <a:lstStyle/>
                    <a:p>
                      <a:r>
                        <a:rPr lang="en-US" sz="1000"/>
                        <a:t>153.82</a:t>
                      </a:r>
                    </a:p>
                  </a:txBody>
                  <a:tcPr/>
                </a:tc>
                <a:tc>
                  <a:txBody>
                    <a:bodyPr/>
                    <a:lstStyle/>
                    <a:p>
                      <a:r>
                        <a:rPr lang="en-US" sz="1000"/>
                        <a:t>152.55</a:t>
                      </a:r>
                    </a:p>
                  </a:txBody>
                  <a:tcPr/>
                </a:tc>
                <a:tc>
                  <a:txBody>
                    <a:bodyPr/>
                    <a:lstStyle/>
                    <a:p>
                      <a:r>
                        <a:rPr lang="en-US" sz="1000"/>
                        <a:t>101.82</a:t>
                      </a:r>
                    </a:p>
                  </a:txBody>
                  <a:tcPr/>
                </a:tc>
                <a:tc>
                  <a:txBody>
                    <a:bodyPr/>
                    <a:lstStyle/>
                    <a:p>
                      <a:r>
                        <a:rPr lang="en-US" sz="1000"/>
                        <a:t>101.64</a:t>
                      </a:r>
                    </a:p>
                  </a:txBody>
                  <a:tcPr/>
                </a:tc>
                <a:tc>
                  <a:txBody>
                    <a:bodyPr/>
                    <a:lstStyle/>
                    <a:p>
                      <a:r>
                        <a:rPr lang="en-US" sz="1000"/>
                        <a:t>1692</a:t>
                      </a:r>
                    </a:p>
                  </a:txBody>
                  <a:tcPr/>
                </a:tc>
                <a:tc>
                  <a:txBody>
                    <a:bodyPr/>
                    <a:lstStyle/>
                    <a:p>
                      <a:r>
                        <a:rPr lang="en-US" sz="1000"/>
                        <a:t>1120</a:t>
                      </a:r>
                    </a:p>
                  </a:txBody>
                  <a:tcPr/>
                </a:tc>
                <a:extLst>
                  <a:ext uri="{0D108BD9-81ED-4DB2-BD59-A6C34878D82A}">
                    <a16:rowId xmlns:a16="http://schemas.microsoft.com/office/drawing/2014/main" val="4139692727"/>
                  </a:ext>
                </a:extLst>
              </a:tr>
            </a:tbl>
          </a:graphicData>
        </a:graphic>
      </p:graphicFrame>
      <p:sp>
        <p:nvSpPr>
          <p:cNvPr id="4" name="Text Placeholder 3">
            <a:extLst>
              <a:ext uri="{FF2B5EF4-FFF2-40B4-BE49-F238E27FC236}">
                <a16:creationId xmlns:a16="http://schemas.microsoft.com/office/drawing/2014/main" id="{AC7531F2-0372-4DFA-A8A3-9CB795FEAF3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0321385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6E51B-1EFB-4E4F-B77C-E8633C1714BB}"/>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EB2FE55B-D9C3-4771-8FB2-106BA74F6C8D}"/>
              </a:ext>
            </a:extLst>
          </p:cNvPr>
          <p:cNvGraphicFramePr>
            <a:graphicFrameLocks noGrp="1"/>
          </p:cNvGraphicFramePr>
          <p:nvPr>
            <p:ph type="tbl" sz="quarter" idx="13"/>
            <p:extLst>
              <p:ext uri="{D42A27DB-BD31-4B8C-83A1-F6EECF244321}">
                <p14:modId xmlns:p14="http://schemas.microsoft.com/office/powerpoint/2010/main" val="696187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25794305"/>
                    </a:ext>
                  </a:extLst>
                </a:gridCol>
                <a:gridCol w="1399032">
                  <a:extLst>
                    <a:ext uri="{9D8B030D-6E8A-4147-A177-3AD203B41FA5}">
                      <a16:colId xmlns:a16="http://schemas.microsoft.com/office/drawing/2014/main" val="3913732945"/>
                    </a:ext>
                  </a:extLst>
                </a:gridCol>
                <a:gridCol w="658368">
                  <a:extLst>
                    <a:ext uri="{9D8B030D-6E8A-4147-A177-3AD203B41FA5}">
                      <a16:colId xmlns:a16="http://schemas.microsoft.com/office/drawing/2014/main" val="3160343191"/>
                    </a:ext>
                  </a:extLst>
                </a:gridCol>
                <a:gridCol w="658368">
                  <a:extLst>
                    <a:ext uri="{9D8B030D-6E8A-4147-A177-3AD203B41FA5}">
                      <a16:colId xmlns:a16="http://schemas.microsoft.com/office/drawing/2014/main" val="1870325979"/>
                    </a:ext>
                  </a:extLst>
                </a:gridCol>
                <a:gridCol w="658368">
                  <a:extLst>
                    <a:ext uri="{9D8B030D-6E8A-4147-A177-3AD203B41FA5}">
                      <a16:colId xmlns:a16="http://schemas.microsoft.com/office/drawing/2014/main" val="1091633442"/>
                    </a:ext>
                  </a:extLst>
                </a:gridCol>
                <a:gridCol w="658368">
                  <a:extLst>
                    <a:ext uri="{9D8B030D-6E8A-4147-A177-3AD203B41FA5}">
                      <a16:colId xmlns:a16="http://schemas.microsoft.com/office/drawing/2014/main" val="1731586683"/>
                    </a:ext>
                  </a:extLst>
                </a:gridCol>
                <a:gridCol w="658368">
                  <a:extLst>
                    <a:ext uri="{9D8B030D-6E8A-4147-A177-3AD203B41FA5}">
                      <a16:colId xmlns:a16="http://schemas.microsoft.com/office/drawing/2014/main" val="509231212"/>
                    </a:ext>
                  </a:extLst>
                </a:gridCol>
                <a:gridCol w="658368">
                  <a:extLst>
                    <a:ext uri="{9D8B030D-6E8A-4147-A177-3AD203B41FA5}">
                      <a16:colId xmlns:a16="http://schemas.microsoft.com/office/drawing/2014/main" val="2453758037"/>
                    </a:ext>
                  </a:extLst>
                </a:gridCol>
                <a:gridCol w="658368">
                  <a:extLst>
                    <a:ext uri="{9D8B030D-6E8A-4147-A177-3AD203B41FA5}">
                      <a16:colId xmlns:a16="http://schemas.microsoft.com/office/drawing/2014/main" val="1571396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67668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- 2025-01-31 15:32:36</a:t>
                      </a:r>
                      <a:r>
                        <a:rPr kumimoji="0" lang="en-US" sz="1000" b="0" i="0" u="none" strike="noStrike" kern="1200" cap="none" spc="0" normalizeH="0" baseline="0" noProof="0">
                          <a:ln>
                            <a:noFill/>
                          </a:ln>
                          <a:solidFill>
                            <a:prstClr val="black"/>
                          </a:solidFill>
                          <a:effectLst/>
                          <a:uLnTx/>
                          <a:uFillTx/>
                          <a:latin typeface="Calibri"/>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https://quintly-eu-image-storage.s3.amazonaws.com/c303562b672a3318c686cfcc37b7e67a/78466071820ec8d1ddfa5d697d75662f.jpg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3124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- 2025-01-30 10:30:46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https://quintly-eu-image-storage.s3.amazonaws.com/c303562b672a3318c686cfcc37b7e67a/7e1f0cc5b2e5ea1c0f831e81b32c50bf.jpg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206055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- 2025-01-22 13:52:56</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John!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https://quintly-eu-image-storage.s3.amazonaws.com/c303562b672a3318c686cfcc37b7e67a/34ebd5ba1decc14670943e0a0928a01f.jpg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1356348102"/>
                  </a:ext>
                </a:extLst>
              </a:tr>
            </a:tbl>
          </a:graphicData>
        </a:graphic>
      </p:graphicFrame>
      <p:sp>
        <p:nvSpPr>
          <p:cNvPr id="4" name="Text Placeholder 3">
            <a:extLst>
              <a:ext uri="{FF2B5EF4-FFF2-40B4-BE49-F238E27FC236}">
                <a16:creationId xmlns:a16="http://schemas.microsoft.com/office/drawing/2014/main" id="{DB36EB92-4DCC-410C-8BF8-2E95EE68C239}"/>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340779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67F0C-32F2-4435-A592-7C18E165D7EA}"/>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4CAC7770-48AB-48CD-A12C-2811A623DB2D}"/>
              </a:ext>
            </a:extLst>
          </p:cNvPr>
          <p:cNvGraphicFramePr>
            <a:graphicFrameLocks noGrp="1"/>
          </p:cNvGraphicFramePr>
          <p:nvPr>
            <p:ph type="tbl" sz="quarter" idx="13"/>
            <p:extLst>
              <p:ext uri="{D42A27DB-BD31-4B8C-83A1-F6EECF244321}">
                <p14:modId xmlns:p14="http://schemas.microsoft.com/office/powerpoint/2010/main" val="2547849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131771665"/>
                    </a:ext>
                  </a:extLst>
                </a:gridCol>
                <a:gridCol w="1399032">
                  <a:extLst>
                    <a:ext uri="{9D8B030D-6E8A-4147-A177-3AD203B41FA5}">
                      <a16:colId xmlns:a16="http://schemas.microsoft.com/office/drawing/2014/main" val="689013673"/>
                    </a:ext>
                  </a:extLst>
                </a:gridCol>
                <a:gridCol w="658368">
                  <a:extLst>
                    <a:ext uri="{9D8B030D-6E8A-4147-A177-3AD203B41FA5}">
                      <a16:colId xmlns:a16="http://schemas.microsoft.com/office/drawing/2014/main" val="719158866"/>
                    </a:ext>
                  </a:extLst>
                </a:gridCol>
                <a:gridCol w="658368">
                  <a:extLst>
                    <a:ext uri="{9D8B030D-6E8A-4147-A177-3AD203B41FA5}">
                      <a16:colId xmlns:a16="http://schemas.microsoft.com/office/drawing/2014/main" val="2733521315"/>
                    </a:ext>
                  </a:extLst>
                </a:gridCol>
                <a:gridCol w="658368">
                  <a:extLst>
                    <a:ext uri="{9D8B030D-6E8A-4147-A177-3AD203B41FA5}">
                      <a16:colId xmlns:a16="http://schemas.microsoft.com/office/drawing/2014/main" val="3882935609"/>
                    </a:ext>
                  </a:extLst>
                </a:gridCol>
                <a:gridCol w="658368">
                  <a:extLst>
                    <a:ext uri="{9D8B030D-6E8A-4147-A177-3AD203B41FA5}">
                      <a16:colId xmlns:a16="http://schemas.microsoft.com/office/drawing/2014/main" val="4194073781"/>
                    </a:ext>
                  </a:extLst>
                </a:gridCol>
                <a:gridCol w="658368">
                  <a:extLst>
                    <a:ext uri="{9D8B030D-6E8A-4147-A177-3AD203B41FA5}">
                      <a16:colId xmlns:a16="http://schemas.microsoft.com/office/drawing/2014/main" val="4184788221"/>
                    </a:ext>
                  </a:extLst>
                </a:gridCol>
                <a:gridCol w="658368">
                  <a:extLst>
                    <a:ext uri="{9D8B030D-6E8A-4147-A177-3AD203B41FA5}">
                      <a16:colId xmlns:a16="http://schemas.microsoft.com/office/drawing/2014/main" val="2275414443"/>
                    </a:ext>
                  </a:extLst>
                </a:gridCol>
                <a:gridCol w="658368">
                  <a:extLst>
                    <a:ext uri="{9D8B030D-6E8A-4147-A177-3AD203B41FA5}">
                      <a16:colId xmlns:a16="http://schemas.microsoft.com/office/drawing/2014/main" val="4193927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7715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- 2025-01-22 13:33:00</a:t>
                      </a:r>
                      <a:r>
                        <a:rPr kumimoji="0" lang="en-US" sz="1000" b="0" i="0" u="none" strike="noStrike" kern="1200" cap="none" spc="0" normalizeH="0" baseline="0" noProof="0">
                          <a:ln>
                            <a:noFill/>
                          </a:ln>
                          <a:solidFill>
                            <a:prstClr val="black"/>
                          </a:solidFill>
                          <a:effectLst/>
                          <a:uLnTx/>
                          <a:uFillTx/>
                          <a:latin typeface="Calibri"/>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https://quintly-eu-image-storage.s3.amazonaws.com/c303562b672a3318c686cfcc37b7e67a/49919b44345d6246b399a353a65ae8f0.jpg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631748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- 2025-01-16 13:29:35</a:t>
                      </a:r>
                      <a:r>
                        <a:rPr kumimoji="0" lang="en-US" sz="1000" b="0" i="0" u="none" strike="noStrike" kern="1200" cap="none" spc="0" normalizeH="0" baseline="0" noProof="0">
                          <a:ln>
                            <a:noFill/>
                          </a:ln>
                          <a:solidFill>
                            <a:prstClr val="black"/>
                          </a:solidFill>
                          <a:effectLst/>
                          <a:uLnTx/>
                          <a:uFillTx/>
                          <a:latin typeface="Calibri"/>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https://quintly-eu-image-storage.s3.amazonaws.com/c303562b672a3318c686cfcc37b7e67a/f98623ae92cd9d9a3292f56315c4b699.jpg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3292756030"/>
                  </a:ext>
                </a:extLst>
              </a:tr>
            </a:tbl>
          </a:graphicData>
        </a:graphic>
      </p:graphicFrame>
      <p:sp>
        <p:nvSpPr>
          <p:cNvPr id="4" name="Text Placeholder 3">
            <a:extLst>
              <a:ext uri="{FF2B5EF4-FFF2-40B4-BE49-F238E27FC236}">
                <a16:creationId xmlns:a16="http://schemas.microsoft.com/office/drawing/2014/main" id="{4A158838-9C3E-491B-B27E-31CC616DABBA}"/>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823457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3038</Words>
  <Application>Microsoft Office PowerPoint</Application>
  <PresentationFormat>On-screen Show (4:3)</PresentationFormat>
  <Paragraphs>653</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5</vt:lpstr>
      <vt:lpstr>Facebook Original Own Posts Table | Philadelphia Insurance - 2 of 5</vt:lpstr>
      <vt:lpstr>Facebook Original Own Posts Table | Philadelphia Insurance - 3 of 5</vt:lpstr>
      <vt:lpstr>Facebook Original Own Posts Table | Philadelphia Insurance - 4 of 5</vt:lpstr>
      <vt:lpstr>Facebook Original Own Posts Table | Philadelphia Insurance - 5 of 5</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2025-02-04T14:47:10Z</dcterms:created>
  <dcterms:modified xsi:type="dcterms:W3CDTF">2025-02-04T14:48:13Z</dcterms:modified>
</cp:coreProperties>
</file>