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1897</c:v>
                </c:pt>
              </c:numCache>
            </c:numRef>
          </c:val>
          <c:extLst>
            <c:ext xmlns:c16="http://schemas.microsoft.com/office/drawing/2014/chart" uri="{C3380CC4-5D6E-409C-BE32-E72D297353CC}">
              <c16:uniqueId val="{00000000-79DB-48EE-958F-5968EA1D94A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45658</c:v>
                </c:pt>
              </c:numCache>
            </c:numRef>
          </c:cat>
          <c:val>
            <c:numRef>
              <c:f>Sheet1!$C$2</c:f>
              <c:numCache>
                <c:formatCode>General</c:formatCode>
                <c:ptCount val="1"/>
                <c:pt idx="0">
                  <c:v>2940</c:v>
                </c:pt>
              </c:numCache>
            </c:numRef>
          </c:val>
          <c:extLst>
            <c:ext xmlns:c16="http://schemas.microsoft.com/office/drawing/2014/chart" uri="{C3380CC4-5D6E-409C-BE32-E72D297353CC}">
              <c16:uniqueId val="{00000001-79DB-48EE-958F-5968EA1D94A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45658</c:v>
                </c:pt>
              </c:numCache>
            </c:numRef>
          </c:cat>
          <c:val>
            <c:numRef>
              <c:f>Sheet1!$D$2</c:f>
              <c:numCache>
                <c:formatCode>General</c:formatCode>
                <c:ptCount val="1"/>
                <c:pt idx="0">
                  <c:v>4743</c:v>
                </c:pt>
              </c:numCache>
            </c:numRef>
          </c:val>
          <c:extLst>
            <c:ext xmlns:c16="http://schemas.microsoft.com/office/drawing/2014/chart" uri="{C3380CC4-5D6E-409C-BE32-E72D297353CC}">
              <c16:uniqueId val="{00000002-79DB-48EE-958F-5968EA1D94A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45658</c:v>
                </c:pt>
              </c:numCache>
            </c:numRef>
          </c:cat>
          <c:val>
            <c:numRef>
              <c:f>Sheet1!$E$2</c:f>
              <c:numCache>
                <c:formatCode>General</c:formatCode>
                <c:ptCount val="1"/>
                <c:pt idx="0">
                  <c:v>1174</c:v>
                </c:pt>
              </c:numCache>
            </c:numRef>
          </c:val>
          <c:extLst>
            <c:ext xmlns:c16="http://schemas.microsoft.com/office/drawing/2014/chart" uri="{C3380CC4-5D6E-409C-BE32-E72D297353CC}">
              <c16:uniqueId val="{00000003-79DB-48EE-958F-5968EA1D94A2}"/>
            </c:ext>
          </c:extLst>
        </c:ser>
        <c:dLbls>
          <c:showLegendKey val="0"/>
          <c:showVal val="0"/>
          <c:showCatName val="0"/>
          <c:showSerName val="0"/>
          <c:showPercent val="0"/>
          <c:showBubbleSize val="0"/>
        </c:dLbls>
        <c:gapWidth val="219"/>
        <c:overlap val="-27"/>
        <c:axId val="389331488"/>
        <c:axId val="389333784"/>
      </c:barChart>
      <c:dateAx>
        <c:axId val="38933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33784"/>
        <c:crosses val="autoZero"/>
        <c:auto val="1"/>
        <c:lblOffset val="100"/>
        <c:baseTimeUnit val="days"/>
      </c:dateAx>
      <c:valAx>
        <c:axId val="3893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3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3E84-4A35-B527-6319F929F86A}"/>
            </c:ext>
          </c:extLst>
        </c:ser>
        <c:dLbls>
          <c:showLegendKey val="0"/>
          <c:showVal val="0"/>
          <c:showCatName val="0"/>
          <c:showSerName val="0"/>
          <c:showPercent val="0"/>
          <c:showBubbleSize val="0"/>
        </c:dLbls>
        <c:gapWidth val="219"/>
        <c:overlap val="-27"/>
        <c:axId val="385614944"/>
        <c:axId val="392718312"/>
      </c:barChart>
      <c:dateAx>
        <c:axId val="38561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8312"/>
        <c:crosses val="autoZero"/>
        <c:auto val="1"/>
        <c:lblOffset val="100"/>
        <c:baseTimeUnit val="months"/>
      </c:dateAx>
      <c:valAx>
        <c:axId val="39271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0CF-4C19-9013-DBE7C43810CA}"/>
            </c:ext>
          </c:extLst>
        </c:ser>
        <c:dLbls>
          <c:showLegendKey val="0"/>
          <c:showVal val="0"/>
          <c:showCatName val="0"/>
          <c:showSerName val="0"/>
          <c:showPercent val="0"/>
          <c:showBubbleSize val="0"/>
        </c:dLbls>
        <c:gapWidth val="219"/>
        <c:overlap val="-27"/>
        <c:axId val="392718640"/>
        <c:axId val="392715360"/>
      </c:barChart>
      <c:dateAx>
        <c:axId val="39271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5360"/>
        <c:crosses val="autoZero"/>
        <c:auto val="1"/>
        <c:lblOffset val="100"/>
        <c:baseTimeUnit val="months"/>
      </c:dateAx>
      <c:valAx>
        <c:axId val="39271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6F7-4CC5-AC94-DB7FD5382DB3}"/>
            </c:ext>
          </c:extLst>
        </c:ser>
        <c:dLbls>
          <c:showLegendKey val="0"/>
          <c:showVal val="0"/>
          <c:showCatName val="0"/>
          <c:showSerName val="0"/>
          <c:showPercent val="0"/>
          <c:showBubbleSize val="0"/>
        </c:dLbls>
        <c:gapWidth val="219"/>
        <c:overlap val="-27"/>
        <c:axId val="385615272"/>
        <c:axId val="390971440"/>
      </c:barChart>
      <c:catAx>
        <c:axId val="38561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71440"/>
        <c:crosses val="autoZero"/>
        <c:auto val="1"/>
        <c:lblAlgn val="ctr"/>
        <c:lblOffset val="100"/>
        <c:noMultiLvlLbl val="0"/>
      </c:catAx>
      <c:valAx>
        <c:axId val="39097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90</c:v>
                </c:pt>
                <c:pt idx="2">
                  <c:v>0</c:v>
                </c:pt>
              </c:numCache>
            </c:numRef>
          </c:val>
          <c:extLst>
            <c:ext xmlns:c16="http://schemas.microsoft.com/office/drawing/2014/chart" uri="{C3380CC4-5D6E-409C-BE32-E72D297353CC}">
              <c16:uniqueId val="{00000000-0E9D-4688-B20C-8D59657A9162}"/>
            </c:ext>
          </c:extLst>
        </c:ser>
        <c:dLbls>
          <c:showLegendKey val="0"/>
          <c:showVal val="0"/>
          <c:showCatName val="0"/>
          <c:showSerName val="0"/>
          <c:showPercent val="0"/>
          <c:showBubbleSize val="0"/>
        </c:dLbls>
        <c:gapWidth val="219"/>
        <c:overlap val="-27"/>
        <c:axId val="390973080"/>
        <c:axId val="390973408"/>
      </c:barChart>
      <c:dateAx>
        <c:axId val="39097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73408"/>
        <c:crosses val="autoZero"/>
        <c:auto val="1"/>
        <c:lblOffset val="100"/>
        <c:baseTimeUnit val="months"/>
      </c:dateAx>
      <c:valAx>
        <c:axId val="39097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7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0</c:v>
                </c:pt>
              </c:numCache>
            </c:numRef>
          </c:val>
          <c:extLst>
            <c:ext xmlns:c16="http://schemas.microsoft.com/office/drawing/2014/chart" uri="{C3380CC4-5D6E-409C-BE32-E72D297353CC}">
              <c16:uniqueId val="{00000000-30C8-4745-9073-F60165CDBE25}"/>
            </c:ext>
          </c:extLst>
        </c:ser>
        <c:dLbls>
          <c:showLegendKey val="0"/>
          <c:showVal val="0"/>
          <c:showCatName val="0"/>
          <c:showSerName val="0"/>
          <c:showPercent val="0"/>
          <c:showBubbleSize val="0"/>
        </c:dLbls>
        <c:gapWidth val="219"/>
        <c:overlap val="-27"/>
        <c:axId val="485967064"/>
        <c:axId val="485970016"/>
      </c:barChart>
      <c:dateAx>
        <c:axId val="48596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70016"/>
        <c:crosses val="autoZero"/>
        <c:auto val="1"/>
        <c:lblOffset val="100"/>
        <c:baseTimeUnit val="months"/>
      </c:dateAx>
      <c:valAx>
        <c:axId val="48597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6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6C-4F57-9AE0-EB9E4AFF15E2}"/>
            </c:ext>
          </c:extLst>
        </c:ser>
        <c:dLbls>
          <c:showLegendKey val="0"/>
          <c:showVal val="0"/>
          <c:showCatName val="0"/>
          <c:showSerName val="0"/>
          <c:showPercent val="0"/>
          <c:showBubbleSize val="0"/>
        </c:dLbls>
        <c:gapWidth val="219"/>
        <c:overlap val="-27"/>
        <c:axId val="485972312"/>
        <c:axId val="485967392"/>
      </c:barChart>
      <c:dateAx>
        <c:axId val="48597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67392"/>
        <c:crosses val="autoZero"/>
        <c:auto val="1"/>
        <c:lblOffset val="100"/>
        <c:baseTimeUnit val="months"/>
      </c:dateAx>
      <c:valAx>
        <c:axId val="48596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7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3B1-4072-A651-0F6D964415BB}"/>
            </c:ext>
          </c:extLst>
        </c:ser>
        <c:dLbls>
          <c:showLegendKey val="0"/>
          <c:showVal val="0"/>
          <c:showCatName val="0"/>
          <c:showSerName val="0"/>
          <c:showPercent val="0"/>
          <c:showBubbleSize val="0"/>
        </c:dLbls>
        <c:gapWidth val="219"/>
        <c:overlap val="-27"/>
        <c:axId val="485975920"/>
        <c:axId val="485977232"/>
      </c:barChart>
      <c:catAx>
        <c:axId val="48597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77232"/>
        <c:crosses val="autoZero"/>
        <c:auto val="1"/>
        <c:lblAlgn val="ctr"/>
        <c:lblOffset val="100"/>
        <c:noMultiLvlLbl val="0"/>
      </c:catAx>
      <c:valAx>
        <c:axId val="48597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7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1</c:v>
                </c:pt>
              </c:numCache>
            </c:numRef>
          </c:val>
          <c:extLst>
            <c:ext xmlns:c16="http://schemas.microsoft.com/office/drawing/2014/chart" uri="{C3380CC4-5D6E-409C-BE32-E72D297353CC}">
              <c16:uniqueId val="{00000000-5DE6-4B33-9A9A-380B33C0E76F}"/>
            </c:ext>
          </c:extLst>
        </c:ser>
        <c:dLbls>
          <c:showLegendKey val="0"/>
          <c:showVal val="0"/>
          <c:showCatName val="0"/>
          <c:showSerName val="0"/>
          <c:showPercent val="0"/>
          <c:showBubbleSize val="0"/>
        </c:dLbls>
        <c:gapWidth val="219"/>
        <c:overlap val="-27"/>
        <c:axId val="491931808"/>
        <c:axId val="491930496"/>
      </c:barChart>
      <c:dateAx>
        <c:axId val="49193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30496"/>
        <c:crosses val="autoZero"/>
        <c:auto val="1"/>
        <c:lblOffset val="100"/>
        <c:baseTimeUnit val="months"/>
      </c:dateAx>
      <c:valAx>
        <c:axId val="49193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3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2025-01</c:v>
                </c:pt>
              </c:strCache>
            </c:strRef>
          </c:cat>
          <c:val>
            <c:numRef>
              <c:f>Sheet1!$B$2</c:f>
              <c:numCache>
                <c:formatCode>General</c:formatCode>
                <c:ptCount val="1"/>
                <c:pt idx="0">
                  <c:v>45</c:v>
                </c:pt>
              </c:numCache>
            </c:numRef>
          </c:val>
          <c:extLst>
            <c:ext xmlns:c16="http://schemas.microsoft.com/office/drawing/2014/chart" uri="{C3380CC4-5D6E-409C-BE32-E72D297353CC}">
              <c16:uniqueId val="{00000000-D502-45B6-98C9-214FF334D52A}"/>
            </c:ext>
          </c:extLst>
        </c:ser>
        <c:dLbls>
          <c:showLegendKey val="0"/>
          <c:showVal val="0"/>
          <c:showCatName val="0"/>
          <c:showSerName val="0"/>
          <c:showPercent val="0"/>
          <c:showBubbleSize val="0"/>
        </c:dLbls>
        <c:gapWidth val="219"/>
        <c:overlap val="-27"/>
        <c:axId val="491944272"/>
        <c:axId val="491943288"/>
      </c:barChart>
      <c:catAx>
        <c:axId val="49194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43288"/>
        <c:crosses val="autoZero"/>
        <c:auto val="1"/>
        <c:lblAlgn val="ctr"/>
        <c:lblOffset val="100"/>
        <c:noMultiLvlLbl val="0"/>
      </c:catAx>
      <c:valAx>
        <c:axId val="49194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4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2025-01</c:v>
                </c:pt>
              </c:strCache>
            </c:strRef>
          </c:cat>
          <c:val>
            <c:numRef>
              <c:f>Sheet1!$B$2</c:f>
              <c:numCache>
                <c:formatCode>General</c:formatCode>
                <c:ptCount val="1"/>
                <c:pt idx="0">
                  <c:v>225</c:v>
                </c:pt>
              </c:numCache>
            </c:numRef>
          </c:val>
          <c:extLst>
            <c:ext xmlns:c16="http://schemas.microsoft.com/office/drawing/2014/chart" uri="{C3380CC4-5D6E-409C-BE32-E72D297353CC}">
              <c16:uniqueId val="{00000000-296F-49EF-A039-BFF5385BAE39}"/>
            </c:ext>
          </c:extLst>
        </c:ser>
        <c:dLbls>
          <c:showLegendKey val="0"/>
          <c:showVal val="0"/>
          <c:showCatName val="0"/>
          <c:showSerName val="0"/>
          <c:showPercent val="0"/>
          <c:showBubbleSize val="0"/>
        </c:dLbls>
        <c:gapWidth val="219"/>
        <c:overlap val="-27"/>
        <c:axId val="491938696"/>
        <c:axId val="491948536"/>
      </c:barChart>
      <c:catAx>
        <c:axId val="49193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48536"/>
        <c:crosses val="autoZero"/>
        <c:auto val="1"/>
        <c:lblAlgn val="ctr"/>
        <c:lblOffset val="100"/>
        <c:noMultiLvlLbl val="0"/>
      </c:catAx>
      <c:valAx>
        <c:axId val="49194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3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250</c:v>
                </c:pt>
              </c:numCache>
            </c:numRef>
          </c:val>
          <c:extLst>
            <c:ext xmlns:c16="http://schemas.microsoft.com/office/drawing/2014/chart" uri="{C3380CC4-5D6E-409C-BE32-E72D297353CC}">
              <c16:uniqueId val="{00000000-5574-4FB9-96E3-E9E05AE1EE5D}"/>
            </c:ext>
          </c:extLst>
        </c:ser>
        <c:dLbls>
          <c:showLegendKey val="0"/>
          <c:showVal val="0"/>
          <c:showCatName val="0"/>
          <c:showSerName val="0"/>
          <c:showPercent val="0"/>
          <c:showBubbleSize val="0"/>
        </c:dLbls>
        <c:gapWidth val="219"/>
        <c:overlap val="-27"/>
        <c:axId val="491942960"/>
        <c:axId val="491946568"/>
      </c:barChart>
      <c:catAx>
        <c:axId val="49194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46568"/>
        <c:crosses val="autoZero"/>
        <c:auto val="1"/>
        <c:lblAlgn val="ctr"/>
        <c:lblOffset val="100"/>
        <c:noMultiLvlLbl val="0"/>
      </c:catAx>
      <c:valAx>
        <c:axId val="49194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4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-1</c:v>
                </c:pt>
              </c:numCache>
            </c:numRef>
          </c:val>
          <c:extLst>
            <c:ext xmlns:c16="http://schemas.microsoft.com/office/drawing/2014/chart" uri="{C3380CC4-5D6E-409C-BE32-E72D297353CC}">
              <c16:uniqueId val="{00000000-2656-48DB-A2D5-8C5B79913779}"/>
            </c:ext>
          </c:extLst>
        </c:ser>
        <c:dLbls>
          <c:showLegendKey val="0"/>
          <c:showVal val="0"/>
          <c:showCatName val="0"/>
          <c:showSerName val="0"/>
          <c:showPercent val="0"/>
          <c:showBubbleSize val="0"/>
        </c:dLbls>
        <c:gapWidth val="219"/>
        <c:overlap val="-27"/>
        <c:axId val="500368760"/>
        <c:axId val="500369088"/>
      </c:barChart>
      <c:dateAx>
        <c:axId val="50036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9088"/>
        <c:crosses val="autoZero"/>
        <c:auto val="1"/>
        <c:lblOffset val="100"/>
        <c:baseTimeUnit val="months"/>
      </c:dateAx>
      <c:valAx>
        <c:axId val="50036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D0-465B-88AB-FDF3CEA1D333}"/>
            </c:ext>
          </c:extLst>
        </c:ser>
        <c:dLbls>
          <c:showLegendKey val="0"/>
          <c:showVal val="0"/>
          <c:showCatName val="0"/>
          <c:showSerName val="0"/>
          <c:showPercent val="0"/>
          <c:showBubbleSize val="0"/>
        </c:dLbls>
        <c:gapWidth val="219"/>
        <c:overlap val="-27"/>
        <c:axId val="500365480"/>
        <c:axId val="500370072"/>
      </c:barChart>
      <c:dateAx>
        <c:axId val="50036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70072"/>
        <c:crosses val="autoZero"/>
        <c:auto val="1"/>
        <c:lblOffset val="100"/>
        <c:baseTimeUnit val="months"/>
      </c:dateAx>
      <c:valAx>
        <c:axId val="50037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74</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896-4622-80B6-E466D71AB176}"/>
            </c:ext>
          </c:extLst>
        </c:ser>
        <c:dLbls>
          <c:showLegendKey val="0"/>
          <c:showVal val="0"/>
          <c:showCatName val="0"/>
          <c:showSerName val="0"/>
          <c:showPercent val="0"/>
          <c:showBubbleSize val="0"/>
        </c:dLbls>
        <c:gapWidth val="219"/>
        <c:overlap val="-27"/>
        <c:axId val="500367448"/>
        <c:axId val="500374664"/>
      </c:barChart>
      <c:catAx>
        <c:axId val="50036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74664"/>
        <c:crosses val="autoZero"/>
        <c:auto val="1"/>
        <c:lblAlgn val="ctr"/>
        <c:lblOffset val="100"/>
        <c:noMultiLvlLbl val="0"/>
      </c:catAx>
      <c:valAx>
        <c:axId val="50037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numCache>
            </c:numRef>
          </c:val>
          <c:extLst>
            <c:ext xmlns:c16="http://schemas.microsoft.com/office/drawing/2014/chart" uri="{C3380CC4-5D6E-409C-BE32-E72D297353CC}">
              <c16:uniqueId val="{00000000-24C5-4BC1-808F-4BBE54992271}"/>
            </c:ext>
          </c:extLst>
        </c:ser>
        <c:dLbls>
          <c:showLegendKey val="0"/>
          <c:showVal val="0"/>
          <c:showCatName val="0"/>
          <c:showSerName val="0"/>
          <c:showPercent val="0"/>
          <c:showBubbleSize val="0"/>
        </c:dLbls>
        <c:gapWidth val="219"/>
        <c:overlap val="-27"/>
        <c:axId val="500351048"/>
        <c:axId val="500349080"/>
      </c:barChart>
      <c:dateAx>
        <c:axId val="500351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49080"/>
        <c:crosses val="autoZero"/>
        <c:auto val="1"/>
        <c:lblOffset val="100"/>
        <c:baseTimeUnit val="months"/>
      </c:dateAx>
      <c:valAx>
        <c:axId val="50034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5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98655-AFC1-4D30-A9FC-C667BC8CB90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B958AEF-EDED-4587-B5E3-7211B4D45D6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39863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5A71-E790-4587-96FA-09C79D8C6AB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83404FB-438C-4FBB-B646-DBEC05534996}"/>
              </a:ext>
            </a:extLst>
          </p:cNvPr>
          <p:cNvGraphicFramePr>
            <a:graphicFrameLocks noGrp="1"/>
          </p:cNvGraphicFramePr>
          <p:nvPr>
            <p:ph type="chart" sz="quarter" idx="13"/>
            <p:extLst>
              <p:ext uri="{D42A27DB-BD31-4B8C-83A1-F6EECF244321}">
                <p14:modId xmlns:p14="http://schemas.microsoft.com/office/powerpoint/2010/main" val="43917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A9701-C46E-4686-8B76-83DC04215C57}"/>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B4D614B6-B8FF-4944-A471-86691B5583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501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E21AA-3AD3-432F-8E83-72C30BA3008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A678CEE8-6AC3-49A7-AB7C-11C8A4AE3EEC}"/>
              </a:ext>
            </a:extLst>
          </p:cNvPr>
          <p:cNvGraphicFramePr>
            <a:graphicFrameLocks noGrp="1"/>
          </p:cNvGraphicFramePr>
          <p:nvPr>
            <p:ph type="tbl" sz="quarter" idx="13"/>
            <p:extLst>
              <p:ext uri="{D42A27DB-BD31-4B8C-83A1-F6EECF244321}">
                <p14:modId xmlns:p14="http://schemas.microsoft.com/office/powerpoint/2010/main" val="305626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19996797"/>
                    </a:ext>
                  </a:extLst>
                </a:gridCol>
                <a:gridCol w="905256">
                  <a:extLst>
                    <a:ext uri="{9D8B030D-6E8A-4147-A177-3AD203B41FA5}">
                      <a16:colId xmlns:a16="http://schemas.microsoft.com/office/drawing/2014/main" val="819293326"/>
                    </a:ext>
                  </a:extLst>
                </a:gridCol>
                <a:gridCol w="905256">
                  <a:extLst>
                    <a:ext uri="{9D8B030D-6E8A-4147-A177-3AD203B41FA5}">
                      <a16:colId xmlns:a16="http://schemas.microsoft.com/office/drawing/2014/main" val="3577066135"/>
                    </a:ext>
                  </a:extLst>
                </a:gridCol>
                <a:gridCol w="905256">
                  <a:extLst>
                    <a:ext uri="{9D8B030D-6E8A-4147-A177-3AD203B41FA5}">
                      <a16:colId xmlns:a16="http://schemas.microsoft.com/office/drawing/2014/main" val="3486147405"/>
                    </a:ext>
                  </a:extLst>
                </a:gridCol>
                <a:gridCol w="905256">
                  <a:extLst>
                    <a:ext uri="{9D8B030D-6E8A-4147-A177-3AD203B41FA5}">
                      <a16:colId xmlns:a16="http://schemas.microsoft.com/office/drawing/2014/main" val="135353950"/>
                    </a:ext>
                  </a:extLst>
                </a:gridCol>
                <a:gridCol w="905256">
                  <a:extLst>
                    <a:ext uri="{9D8B030D-6E8A-4147-A177-3AD203B41FA5}">
                      <a16:colId xmlns:a16="http://schemas.microsoft.com/office/drawing/2014/main" val="2593749333"/>
                    </a:ext>
                  </a:extLst>
                </a:gridCol>
                <a:gridCol w="905256">
                  <a:extLst>
                    <a:ext uri="{9D8B030D-6E8A-4147-A177-3AD203B41FA5}">
                      <a16:colId xmlns:a16="http://schemas.microsoft.com/office/drawing/2014/main" val="1049488181"/>
                    </a:ext>
                  </a:extLst>
                </a:gridCol>
                <a:gridCol w="905256">
                  <a:extLst>
                    <a:ext uri="{9D8B030D-6E8A-4147-A177-3AD203B41FA5}">
                      <a16:colId xmlns:a16="http://schemas.microsoft.com/office/drawing/2014/main" val="1820877627"/>
                    </a:ext>
                  </a:extLst>
                </a:gridCol>
                <a:gridCol w="905256">
                  <a:extLst>
                    <a:ext uri="{9D8B030D-6E8A-4147-A177-3AD203B41FA5}">
                      <a16:colId xmlns:a16="http://schemas.microsoft.com/office/drawing/2014/main" val="381789946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5841954"/>
                  </a:ext>
                </a:extLst>
              </a:tr>
              <a:tr h="370840">
                <a:tc>
                  <a:txBody>
                    <a:bodyPr/>
                    <a:lstStyle/>
                    <a:p>
                      <a:r>
                        <a:rPr lang="en-US" sz="1000"/>
                        <a:t>1897</a:t>
                      </a:r>
                    </a:p>
                  </a:txBody>
                  <a:tcPr/>
                </a:tc>
                <a:tc>
                  <a:txBody>
                    <a:bodyPr/>
                    <a:lstStyle/>
                    <a:p>
                      <a:r>
                        <a:rPr lang="en-US" sz="1000"/>
                        <a:t>-1</a:t>
                      </a:r>
                    </a:p>
                  </a:txBody>
                  <a:tcPr/>
                </a:tc>
                <a:tc>
                  <a:txBody>
                    <a:bodyPr/>
                    <a:lstStyle/>
                    <a:p>
                      <a:r>
                        <a:rPr lang="en-US" sz="1000"/>
                        <a:t>5</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0.2636 %</a:t>
                      </a:r>
                    </a:p>
                  </a:txBody>
                  <a:tcPr/>
                </a:tc>
                <a:tc>
                  <a:txBody>
                    <a:bodyPr/>
                    <a:lstStyle/>
                    <a:p>
                      <a:r>
                        <a:rPr lang="en-US" sz="1000"/>
                        <a:t>0.0 %</a:t>
                      </a:r>
                    </a:p>
                  </a:txBody>
                  <a:tcPr/>
                </a:tc>
                <a:extLst>
                  <a:ext uri="{0D108BD9-81ED-4DB2-BD59-A6C34878D82A}">
                    <a16:rowId xmlns:a16="http://schemas.microsoft.com/office/drawing/2014/main" val="2274943324"/>
                  </a:ext>
                </a:extLst>
              </a:tr>
            </a:tbl>
          </a:graphicData>
        </a:graphic>
      </p:graphicFrame>
      <p:sp>
        <p:nvSpPr>
          <p:cNvPr id="4" name="Text Placeholder 3">
            <a:extLst>
              <a:ext uri="{FF2B5EF4-FFF2-40B4-BE49-F238E27FC236}">
                <a16:creationId xmlns:a16="http://schemas.microsoft.com/office/drawing/2014/main" id="{59B2EFEC-0214-4C38-942C-6D786C5679D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3618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9BA9-3F08-4C35-9213-B07EBDAD444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2E9282E0-2A9B-4663-9C55-89872643EE38}"/>
              </a:ext>
            </a:extLst>
          </p:cNvPr>
          <p:cNvGraphicFramePr>
            <a:graphicFrameLocks noGrp="1"/>
          </p:cNvGraphicFramePr>
          <p:nvPr>
            <p:ph type="chart" sz="quarter" idx="13"/>
            <p:extLst>
              <p:ext uri="{D42A27DB-BD31-4B8C-83A1-F6EECF244321}">
                <p14:modId xmlns:p14="http://schemas.microsoft.com/office/powerpoint/2010/main" val="1645952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EA143B-6E86-4399-A3C6-F42F70AA1F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99F407F-E367-4E33-B465-E8652B41F8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36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B6C5-E06A-4C2A-B679-03EDD2426DC9}"/>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2EB37CEC-F1D9-4828-A7A3-21499EF29BD5}"/>
              </a:ext>
            </a:extLst>
          </p:cNvPr>
          <p:cNvGraphicFramePr>
            <a:graphicFrameLocks noGrp="1"/>
          </p:cNvGraphicFramePr>
          <p:nvPr>
            <p:ph type="chart" sz="quarter" idx="13"/>
            <p:extLst>
              <p:ext uri="{D42A27DB-BD31-4B8C-83A1-F6EECF244321}">
                <p14:modId xmlns:p14="http://schemas.microsoft.com/office/powerpoint/2010/main" val="1498492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ACE34-E59B-45C1-AB9E-A25748EB869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1B96810-75BA-482E-9987-645306A13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347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6C1A3-4FB1-4C62-B43D-C89815F6D600}"/>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21FB397-4E69-4637-8E7D-66D414F04039}"/>
              </a:ext>
            </a:extLst>
          </p:cNvPr>
          <p:cNvGraphicFramePr>
            <a:graphicFrameLocks noGrp="1"/>
          </p:cNvGraphicFramePr>
          <p:nvPr>
            <p:ph type="chart" sz="quarter" idx="13"/>
            <p:extLst>
              <p:ext uri="{D42A27DB-BD31-4B8C-83A1-F6EECF244321}">
                <p14:modId xmlns:p14="http://schemas.microsoft.com/office/powerpoint/2010/main" val="207763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CB21A-F430-4741-A358-60952807175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BE9D7D5-260C-4722-8232-A25C8B2D39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302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166F-C36E-44A8-B7C2-C988480A700A}"/>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72AFD92-291D-4CC6-A4C4-6922C6A642E2}"/>
              </a:ext>
            </a:extLst>
          </p:cNvPr>
          <p:cNvGraphicFramePr>
            <a:graphicFrameLocks noGrp="1"/>
          </p:cNvGraphicFramePr>
          <p:nvPr>
            <p:ph type="chart" sz="quarter" idx="13"/>
            <p:extLst>
              <p:ext uri="{D42A27DB-BD31-4B8C-83A1-F6EECF244321}">
                <p14:modId xmlns:p14="http://schemas.microsoft.com/office/powerpoint/2010/main" val="315568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F532A-F545-48C1-9083-28DD9A5AEC1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0EF5AC5-0920-4B26-B732-B70D5B6B7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256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51F28-7BEA-4E6D-9518-97A2109F716C}"/>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956AD456-E2BF-4BBD-A8D9-3DD83655EC47}"/>
              </a:ext>
            </a:extLst>
          </p:cNvPr>
          <p:cNvGraphicFramePr>
            <a:graphicFrameLocks noGrp="1"/>
          </p:cNvGraphicFramePr>
          <p:nvPr>
            <p:ph type="tbl" sz="quarter" idx="13"/>
            <p:extLst>
              <p:ext uri="{D42A27DB-BD31-4B8C-83A1-F6EECF244321}">
                <p14:modId xmlns:p14="http://schemas.microsoft.com/office/powerpoint/2010/main" val="3248418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0297585"/>
                    </a:ext>
                  </a:extLst>
                </a:gridCol>
                <a:gridCol w="1316737">
                  <a:extLst>
                    <a:ext uri="{9D8B030D-6E8A-4147-A177-3AD203B41FA5}">
                      <a16:colId xmlns:a16="http://schemas.microsoft.com/office/drawing/2014/main" val="1953500139"/>
                    </a:ext>
                  </a:extLst>
                </a:gridCol>
                <a:gridCol w="329184">
                  <a:extLst>
                    <a:ext uri="{9D8B030D-6E8A-4147-A177-3AD203B41FA5}">
                      <a16:colId xmlns:a16="http://schemas.microsoft.com/office/drawing/2014/main" val="3994552886"/>
                    </a:ext>
                  </a:extLst>
                </a:gridCol>
                <a:gridCol w="329184">
                  <a:extLst>
                    <a:ext uri="{9D8B030D-6E8A-4147-A177-3AD203B41FA5}">
                      <a16:colId xmlns:a16="http://schemas.microsoft.com/office/drawing/2014/main" val="955251488"/>
                    </a:ext>
                  </a:extLst>
                </a:gridCol>
                <a:gridCol w="329184">
                  <a:extLst>
                    <a:ext uri="{9D8B030D-6E8A-4147-A177-3AD203B41FA5}">
                      <a16:colId xmlns:a16="http://schemas.microsoft.com/office/drawing/2014/main" val="2664585315"/>
                    </a:ext>
                  </a:extLst>
                </a:gridCol>
                <a:gridCol w="329184">
                  <a:extLst>
                    <a:ext uri="{9D8B030D-6E8A-4147-A177-3AD203B41FA5}">
                      <a16:colId xmlns:a16="http://schemas.microsoft.com/office/drawing/2014/main" val="349704565"/>
                    </a:ext>
                  </a:extLst>
                </a:gridCol>
                <a:gridCol w="329184">
                  <a:extLst>
                    <a:ext uri="{9D8B030D-6E8A-4147-A177-3AD203B41FA5}">
                      <a16:colId xmlns:a16="http://schemas.microsoft.com/office/drawing/2014/main" val="2856727354"/>
                    </a:ext>
                  </a:extLst>
                </a:gridCol>
                <a:gridCol w="329184">
                  <a:extLst>
                    <a:ext uri="{9D8B030D-6E8A-4147-A177-3AD203B41FA5}">
                      <a16:colId xmlns:a16="http://schemas.microsoft.com/office/drawing/2014/main" val="116950105"/>
                    </a:ext>
                  </a:extLst>
                </a:gridCol>
                <a:gridCol w="329184">
                  <a:extLst>
                    <a:ext uri="{9D8B030D-6E8A-4147-A177-3AD203B41FA5}">
                      <a16:colId xmlns:a16="http://schemas.microsoft.com/office/drawing/2014/main" val="181217649"/>
                    </a:ext>
                  </a:extLst>
                </a:gridCol>
                <a:gridCol w="329184">
                  <a:extLst>
                    <a:ext uri="{9D8B030D-6E8A-4147-A177-3AD203B41FA5}">
                      <a16:colId xmlns:a16="http://schemas.microsoft.com/office/drawing/2014/main" val="478120251"/>
                    </a:ext>
                  </a:extLst>
                </a:gridCol>
                <a:gridCol w="329184">
                  <a:extLst>
                    <a:ext uri="{9D8B030D-6E8A-4147-A177-3AD203B41FA5}">
                      <a16:colId xmlns:a16="http://schemas.microsoft.com/office/drawing/2014/main" val="748064565"/>
                    </a:ext>
                  </a:extLst>
                </a:gridCol>
                <a:gridCol w="329184">
                  <a:extLst>
                    <a:ext uri="{9D8B030D-6E8A-4147-A177-3AD203B41FA5}">
                      <a16:colId xmlns:a16="http://schemas.microsoft.com/office/drawing/2014/main" val="1416034626"/>
                    </a:ext>
                  </a:extLst>
                </a:gridCol>
                <a:gridCol w="329184">
                  <a:extLst>
                    <a:ext uri="{9D8B030D-6E8A-4147-A177-3AD203B41FA5}">
                      <a16:colId xmlns:a16="http://schemas.microsoft.com/office/drawing/2014/main" val="1625296236"/>
                    </a:ext>
                  </a:extLst>
                </a:gridCol>
                <a:gridCol w="329184">
                  <a:extLst>
                    <a:ext uri="{9D8B030D-6E8A-4147-A177-3AD203B41FA5}">
                      <a16:colId xmlns:a16="http://schemas.microsoft.com/office/drawing/2014/main" val="4170908744"/>
                    </a:ext>
                  </a:extLst>
                </a:gridCol>
                <a:gridCol w="329184">
                  <a:extLst>
                    <a:ext uri="{9D8B030D-6E8A-4147-A177-3AD203B41FA5}">
                      <a16:colId xmlns:a16="http://schemas.microsoft.com/office/drawing/2014/main" val="1724310828"/>
                    </a:ext>
                  </a:extLst>
                </a:gridCol>
                <a:gridCol w="329184">
                  <a:extLst>
                    <a:ext uri="{9D8B030D-6E8A-4147-A177-3AD203B41FA5}">
                      <a16:colId xmlns:a16="http://schemas.microsoft.com/office/drawing/2014/main" val="1095409755"/>
                    </a:ext>
                  </a:extLst>
                </a:gridCol>
                <a:gridCol w="329184">
                  <a:extLst>
                    <a:ext uri="{9D8B030D-6E8A-4147-A177-3AD203B41FA5}">
                      <a16:colId xmlns:a16="http://schemas.microsoft.com/office/drawing/2014/main" val="3954914270"/>
                    </a:ext>
                  </a:extLst>
                </a:gridCol>
                <a:gridCol w="329184">
                  <a:extLst>
                    <a:ext uri="{9D8B030D-6E8A-4147-A177-3AD203B41FA5}">
                      <a16:colId xmlns:a16="http://schemas.microsoft.com/office/drawing/2014/main" val="380266150"/>
                    </a:ext>
                  </a:extLst>
                </a:gridCol>
                <a:gridCol w="329184">
                  <a:extLst>
                    <a:ext uri="{9D8B030D-6E8A-4147-A177-3AD203B41FA5}">
                      <a16:colId xmlns:a16="http://schemas.microsoft.com/office/drawing/2014/main" val="322334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5416930"/>
                  </a:ext>
                </a:extLst>
              </a:tr>
            </a:tbl>
          </a:graphicData>
        </a:graphic>
      </p:graphicFrame>
      <p:sp>
        <p:nvSpPr>
          <p:cNvPr id="4" name="Text Placeholder 3">
            <a:extLst>
              <a:ext uri="{FF2B5EF4-FFF2-40B4-BE49-F238E27FC236}">
                <a16:creationId xmlns:a16="http://schemas.microsoft.com/office/drawing/2014/main" id="{FAD388FA-83BB-4A7C-8345-C280066600E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9391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AB8D-6980-42F9-9E46-B3096096ADBE}"/>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B02C68A2-5299-4587-BD2B-95C119AB9321}"/>
              </a:ext>
            </a:extLst>
          </p:cNvPr>
          <p:cNvGraphicFramePr>
            <a:graphicFrameLocks noGrp="1"/>
          </p:cNvGraphicFramePr>
          <p:nvPr>
            <p:ph type="tbl" sz="quarter" idx="13"/>
            <p:extLst>
              <p:ext uri="{D42A27DB-BD31-4B8C-83A1-F6EECF244321}">
                <p14:modId xmlns:p14="http://schemas.microsoft.com/office/powerpoint/2010/main" val="233197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1423938"/>
                    </a:ext>
                  </a:extLst>
                </a:gridCol>
                <a:gridCol w="1316737">
                  <a:extLst>
                    <a:ext uri="{9D8B030D-6E8A-4147-A177-3AD203B41FA5}">
                      <a16:colId xmlns:a16="http://schemas.microsoft.com/office/drawing/2014/main" val="3927099322"/>
                    </a:ext>
                  </a:extLst>
                </a:gridCol>
                <a:gridCol w="329184">
                  <a:extLst>
                    <a:ext uri="{9D8B030D-6E8A-4147-A177-3AD203B41FA5}">
                      <a16:colId xmlns:a16="http://schemas.microsoft.com/office/drawing/2014/main" val="3221774462"/>
                    </a:ext>
                  </a:extLst>
                </a:gridCol>
                <a:gridCol w="329184">
                  <a:extLst>
                    <a:ext uri="{9D8B030D-6E8A-4147-A177-3AD203B41FA5}">
                      <a16:colId xmlns:a16="http://schemas.microsoft.com/office/drawing/2014/main" val="1774296510"/>
                    </a:ext>
                  </a:extLst>
                </a:gridCol>
                <a:gridCol w="329184">
                  <a:extLst>
                    <a:ext uri="{9D8B030D-6E8A-4147-A177-3AD203B41FA5}">
                      <a16:colId xmlns:a16="http://schemas.microsoft.com/office/drawing/2014/main" val="267342087"/>
                    </a:ext>
                  </a:extLst>
                </a:gridCol>
                <a:gridCol w="329184">
                  <a:extLst>
                    <a:ext uri="{9D8B030D-6E8A-4147-A177-3AD203B41FA5}">
                      <a16:colId xmlns:a16="http://schemas.microsoft.com/office/drawing/2014/main" val="508093941"/>
                    </a:ext>
                  </a:extLst>
                </a:gridCol>
                <a:gridCol w="329184">
                  <a:extLst>
                    <a:ext uri="{9D8B030D-6E8A-4147-A177-3AD203B41FA5}">
                      <a16:colId xmlns:a16="http://schemas.microsoft.com/office/drawing/2014/main" val="967139581"/>
                    </a:ext>
                  </a:extLst>
                </a:gridCol>
                <a:gridCol w="329184">
                  <a:extLst>
                    <a:ext uri="{9D8B030D-6E8A-4147-A177-3AD203B41FA5}">
                      <a16:colId xmlns:a16="http://schemas.microsoft.com/office/drawing/2014/main" val="2145563932"/>
                    </a:ext>
                  </a:extLst>
                </a:gridCol>
                <a:gridCol w="329184">
                  <a:extLst>
                    <a:ext uri="{9D8B030D-6E8A-4147-A177-3AD203B41FA5}">
                      <a16:colId xmlns:a16="http://schemas.microsoft.com/office/drawing/2014/main" val="3451469397"/>
                    </a:ext>
                  </a:extLst>
                </a:gridCol>
                <a:gridCol w="329184">
                  <a:extLst>
                    <a:ext uri="{9D8B030D-6E8A-4147-A177-3AD203B41FA5}">
                      <a16:colId xmlns:a16="http://schemas.microsoft.com/office/drawing/2014/main" val="4190206719"/>
                    </a:ext>
                  </a:extLst>
                </a:gridCol>
                <a:gridCol w="329184">
                  <a:extLst>
                    <a:ext uri="{9D8B030D-6E8A-4147-A177-3AD203B41FA5}">
                      <a16:colId xmlns:a16="http://schemas.microsoft.com/office/drawing/2014/main" val="4058141332"/>
                    </a:ext>
                  </a:extLst>
                </a:gridCol>
                <a:gridCol w="329184">
                  <a:extLst>
                    <a:ext uri="{9D8B030D-6E8A-4147-A177-3AD203B41FA5}">
                      <a16:colId xmlns:a16="http://schemas.microsoft.com/office/drawing/2014/main" val="43972609"/>
                    </a:ext>
                  </a:extLst>
                </a:gridCol>
                <a:gridCol w="329184">
                  <a:extLst>
                    <a:ext uri="{9D8B030D-6E8A-4147-A177-3AD203B41FA5}">
                      <a16:colId xmlns:a16="http://schemas.microsoft.com/office/drawing/2014/main" val="1023322376"/>
                    </a:ext>
                  </a:extLst>
                </a:gridCol>
                <a:gridCol w="329184">
                  <a:extLst>
                    <a:ext uri="{9D8B030D-6E8A-4147-A177-3AD203B41FA5}">
                      <a16:colId xmlns:a16="http://schemas.microsoft.com/office/drawing/2014/main" val="3971055109"/>
                    </a:ext>
                  </a:extLst>
                </a:gridCol>
                <a:gridCol w="329184">
                  <a:extLst>
                    <a:ext uri="{9D8B030D-6E8A-4147-A177-3AD203B41FA5}">
                      <a16:colId xmlns:a16="http://schemas.microsoft.com/office/drawing/2014/main" val="3186960105"/>
                    </a:ext>
                  </a:extLst>
                </a:gridCol>
                <a:gridCol w="329184">
                  <a:extLst>
                    <a:ext uri="{9D8B030D-6E8A-4147-A177-3AD203B41FA5}">
                      <a16:colId xmlns:a16="http://schemas.microsoft.com/office/drawing/2014/main" val="2464216442"/>
                    </a:ext>
                  </a:extLst>
                </a:gridCol>
                <a:gridCol w="329184">
                  <a:extLst>
                    <a:ext uri="{9D8B030D-6E8A-4147-A177-3AD203B41FA5}">
                      <a16:colId xmlns:a16="http://schemas.microsoft.com/office/drawing/2014/main" val="2129293315"/>
                    </a:ext>
                  </a:extLst>
                </a:gridCol>
                <a:gridCol w="329184">
                  <a:extLst>
                    <a:ext uri="{9D8B030D-6E8A-4147-A177-3AD203B41FA5}">
                      <a16:colId xmlns:a16="http://schemas.microsoft.com/office/drawing/2014/main" val="68662096"/>
                    </a:ext>
                  </a:extLst>
                </a:gridCol>
                <a:gridCol w="329184">
                  <a:extLst>
                    <a:ext uri="{9D8B030D-6E8A-4147-A177-3AD203B41FA5}">
                      <a16:colId xmlns:a16="http://schemas.microsoft.com/office/drawing/2014/main" val="396994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032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- 2025-01-16 16:00:09</a:t>
                      </a:r>
                      <a:r>
                        <a:rPr kumimoji="0" lang="en-US" sz="1000" b="0" i="0" u="none" strike="noStrike" kern="1200" cap="none" spc="0" normalizeH="0" baseline="0" noProof="0">
                          <a:ln>
                            <a:noFill/>
                          </a:ln>
                          <a:solidFill>
                            <a:prstClr val="black"/>
                          </a:solidFill>
                          <a:effectLst/>
                          <a:uLnTx/>
                          <a:uFillTx/>
                          <a:latin typeface="Calibri"/>
                          <a:ea typeface="+mn-ea"/>
                          <a:cs typeface="+mn-cs"/>
                        </a:rPr>
                        <a:t>
 FICOH and Unibody Autotech Collision Repair Center teamed up to gift a refurbished Honda Civic to Tamara, a single mom who moved to Oahu for her daughter's cancer treatments following the Maui wildfires. Identified through Helping Hands Hawaii's Adopt a Family program, Tamara had expressed the need for a reliable vehicle to support her family’s independence and daily transportation needs.
“Healing doesn’t happen in isolation; it happens in the spaces where we come together,” Tamara said before receiving the keys, expressing deep gratitude for the generosity shown to her family and promising to pay it forward. "Aloha is more than just a greeting; it’s a way of life,” she continued. “Through aloha, we create space for healing not only for ourselves but for each other.”
This marks FICOH’s 9th year partnering with community organizations to provide deserving families a fresh start. Mahalo to Pacific Honda, NAPA, and PPG Paints for donating parts and materials.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https://quintly-eu-image-storage.s3.amazonaws.com/17ae3836335657ff0a83f20c7d11e5e8/a2d8609c8671ff09148561a467f8a012.jpg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41636650"/>
                  </a:ext>
                </a:extLst>
              </a:tr>
            </a:tbl>
          </a:graphicData>
        </a:graphic>
      </p:graphicFrame>
      <p:sp>
        <p:nvSpPr>
          <p:cNvPr id="4" name="Text Placeholder 3">
            <a:extLst>
              <a:ext uri="{FF2B5EF4-FFF2-40B4-BE49-F238E27FC236}">
                <a16:creationId xmlns:a16="http://schemas.microsoft.com/office/drawing/2014/main" id="{262F398A-93FB-43A6-9F47-DB1EC8CC584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99207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07F12-8A40-43B2-AA51-52BB5EDC7F5E}"/>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5FB3A101-C989-45F8-BF03-E76D999ED9FC}"/>
              </a:ext>
            </a:extLst>
          </p:cNvPr>
          <p:cNvGraphicFramePr>
            <a:graphicFrameLocks noGrp="1"/>
          </p:cNvGraphicFramePr>
          <p:nvPr>
            <p:ph type="tbl" sz="quarter" idx="13"/>
            <p:extLst>
              <p:ext uri="{D42A27DB-BD31-4B8C-83A1-F6EECF244321}">
                <p14:modId xmlns:p14="http://schemas.microsoft.com/office/powerpoint/2010/main" val="29111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96761504"/>
                    </a:ext>
                  </a:extLst>
                </a:gridCol>
                <a:gridCol w="1316737">
                  <a:extLst>
                    <a:ext uri="{9D8B030D-6E8A-4147-A177-3AD203B41FA5}">
                      <a16:colId xmlns:a16="http://schemas.microsoft.com/office/drawing/2014/main" val="3091101804"/>
                    </a:ext>
                  </a:extLst>
                </a:gridCol>
                <a:gridCol w="329184">
                  <a:extLst>
                    <a:ext uri="{9D8B030D-6E8A-4147-A177-3AD203B41FA5}">
                      <a16:colId xmlns:a16="http://schemas.microsoft.com/office/drawing/2014/main" val="1270099408"/>
                    </a:ext>
                  </a:extLst>
                </a:gridCol>
                <a:gridCol w="329184">
                  <a:extLst>
                    <a:ext uri="{9D8B030D-6E8A-4147-A177-3AD203B41FA5}">
                      <a16:colId xmlns:a16="http://schemas.microsoft.com/office/drawing/2014/main" val="333453664"/>
                    </a:ext>
                  </a:extLst>
                </a:gridCol>
                <a:gridCol w="329184">
                  <a:extLst>
                    <a:ext uri="{9D8B030D-6E8A-4147-A177-3AD203B41FA5}">
                      <a16:colId xmlns:a16="http://schemas.microsoft.com/office/drawing/2014/main" val="4141602441"/>
                    </a:ext>
                  </a:extLst>
                </a:gridCol>
                <a:gridCol w="329184">
                  <a:extLst>
                    <a:ext uri="{9D8B030D-6E8A-4147-A177-3AD203B41FA5}">
                      <a16:colId xmlns:a16="http://schemas.microsoft.com/office/drawing/2014/main" val="2112596448"/>
                    </a:ext>
                  </a:extLst>
                </a:gridCol>
                <a:gridCol w="329184">
                  <a:extLst>
                    <a:ext uri="{9D8B030D-6E8A-4147-A177-3AD203B41FA5}">
                      <a16:colId xmlns:a16="http://schemas.microsoft.com/office/drawing/2014/main" val="1745282326"/>
                    </a:ext>
                  </a:extLst>
                </a:gridCol>
                <a:gridCol w="329184">
                  <a:extLst>
                    <a:ext uri="{9D8B030D-6E8A-4147-A177-3AD203B41FA5}">
                      <a16:colId xmlns:a16="http://schemas.microsoft.com/office/drawing/2014/main" val="3068828503"/>
                    </a:ext>
                  </a:extLst>
                </a:gridCol>
                <a:gridCol w="329184">
                  <a:extLst>
                    <a:ext uri="{9D8B030D-6E8A-4147-A177-3AD203B41FA5}">
                      <a16:colId xmlns:a16="http://schemas.microsoft.com/office/drawing/2014/main" val="3976119812"/>
                    </a:ext>
                  </a:extLst>
                </a:gridCol>
                <a:gridCol w="329184">
                  <a:extLst>
                    <a:ext uri="{9D8B030D-6E8A-4147-A177-3AD203B41FA5}">
                      <a16:colId xmlns:a16="http://schemas.microsoft.com/office/drawing/2014/main" val="1147040026"/>
                    </a:ext>
                  </a:extLst>
                </a:gridCol>
                <a:gridCol w="329184">
                  <a:extLst>
                    <a:ext uri="{9D8B030D-6E8A-4147-A177-3AD203B41FA5}">
                      <a16:colId xmlns:a16="http://schemas.microsoft.com/office/drawing/2014/main" val="555483854"/>
                    </a:ext>
                  </a:extLst>
                </a:gridCol>
                <a:gridCol w="329184">
                  <a:extLst>
                    <a:ext uri="{9D8B030D-6E8A-4147-A177-3AD203B41FA5}">
                      <a16:colId xmlns:a16="http://schemas.microsoft.com/office/drawing/2014/main" val="2360681889"/>
                    </a:ext>
                  </a:extLst>
                </a:gridCol>
                <a:gridCol w="329184">
                  <a:extLst>
                    <a:ext uri="{9D8B030D-6E8A-4147-A177-3AD203B41FA5}">
                      <a16:colId xmlns:a16="http://schemas.microsoft.com/office/drawing/2014/main" val="50953069"/>
                    </a:ext>
                  </a:extLst>
                </a:gridCol>
                <a:gridCol w="329184">
                  <a:extLst>
                    <a:ext uri="{9D8B030D-6E8A-4147-A177-3AD203B41FA5}">
                      <a16:colId xmlns:a16="http://schemas.microsoft.com/office/drawing/2014/main" val="3304643044"/>
                    </a:ext>
                  </a:extLst>
                </a:gridCol>
                <a:gridCol w="329184">
                  <a:extLst>
                    <a:ext uri="{9D8B030D-6E8A-4147-A177-3AD203B41FA5}">
                      <a16:colId xmlns:a16="http://schemas.microsoft.com/office/drawing/2014/main" val="3388316050"/>
                    </a:ext>
                  </a:extLst>
                </a:gridCol>
                <a:gridCol w="329184">
                  <a:extLst>
                    <a:ext uri="{9D8B030D-6E8A-4147-A177-3AD203B41FA5}">
                      <a16:colId xmlns:a16="http://schemas.microsoft.com/office/drawing/2014/main" val="1112423368"/>
                    </a:ext>
                  </a:extLst>
                </a:gridCol>
                <a:gridCol w="329184">
                  <a:extLst>
                    <a:ext uri="{9D8B030D-6E8A-4147-A177-3AD203B41FA5}">
                      <a16:colId xmlns:a16="http://schemas.microsoft.com/office/drawing/2014/main" val="4223049772"/>
                    </a:ext>
                  </a:extLst>
                </a:gridCol>
                <a:gridCol w="329184">
                  <a:extLst>
                    <a:ext uri="{9D8B030D-6E8A-4147-A177-3AD203B41FA5}">
                      <a16:colId xmlns:a16="http://schemas.microsoft.com/office/drawing/2014/main" val="2085491427"/>
                    </a:ext>
                  </a:extLst>
                </a:gridCol>
                <a:gridCol w="329184">
                  <a:extLst>
                    <a:ext uri="{9D8B030D-6E8A-4147-A177-3AD203B41FA5}">
                      <a16:colId xmlns:a16="http://schemas.microsoft.com/office/drawing/2014/main" val="239933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288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- 2025-01-06 16:00:38</a:t>
                      </a:r>
                      <a:r>
                        <a:rPr kumimoji="0" lang="en-US" sz="1000" b="0" i="0" u="none" strike="noStrike" kern="1200" cap="none" spc="0" normalizeH="0" baseline="0" noProof="0">
                          <a:ln>
                            <a:noFill/>
                          </a:ln>
                          <a:solidFill>
                            <a:prstClr val="black"/>
                          </a:solidFill>
                          <a:effectLst/>
                          <a:uLnTx/>
                          <a:uFillTx/>
                          <a:latin typeface="Calibri"/>
                          <a:ea typeface="+mn-ea"/>
                          <a:cs typeface="+mn-cs"/>
                        </a:rPr>
                        <a:t>
 What an amazing year of giving back to our community! Check out this recap of all the hard work our First Community Action Team (First CAT) did in 2024. Here’s to building a stronger community and making lasting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https://quintly-eu-image-storage.s3.amazonaws.com/17ae3836335657ff0a83f20c7d11e5e8/7916004bd275d70062973eeb3422aad8.jpg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41104215"/>
                  </a:ext>
                </a:extLst>
              </a:tr>
            </a:tbl>
          </a:graphicData>
        </a:graphic>
      </p:graphicFrame>
      <p:sp>
        <p:nvSpPr>
          <p:cNvPr id="4" name="Text Placeholder 3">
            <a:extLst>
              <a:ext uri="{FF2B5EF4-FFF2-40B4-BE49-F238E27FC236}">
                <a16:creationId xmlns:a16="http://schemas.microsoft.com/office/drawing/2014/main" id="{1F3B0D85-FA62-4FE0-BFF5-FB51AE88C8D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9456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C117F-B1A7-4194-901F-CC1CD0C1A686}"/>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F3F231E4-0C37-41EA-9411-E2DC50BE3CA4}"/>
              </a:ext>
            </a:extLst>
          </p:cNvPr>
          <p:cNvGraphicFramePr>
            <a:graphicFrameLocks noGrp="1"/>
          </p:cNvGraphicFramePr>
          <p:nvPr>
            <p:ph type="tbl" sz="quarter" idx="13"/>
            <p:extLst>
              <p:ext uri="{D42A27DB-BD31-4B8C-83A1-F6EECF244321}">
                <p14:modId xmlns:p14="http://schemas.microsoft.com/office/powerpoint/2010/main" val="145079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77192550"/>
                    </a:ext>
                  </a:extLst>
                </a:gridCol>
                <a:gridCol w="1316737">
                  <a:extLst>
                    <a:ext uri="{9D8B030D-6E8A-4147-A177-3AD203B41FA5}">
                      <a16:colId xmlns:a16="http://schemas.microsoft.com/office/drawing/2014/main" val="3890965325"/>
                    </a:ext>
                  </a:extLst>
                </a:gridCol>
                <a:gridCol w="329184">
                  <a:extLst>
                    <a:ext uri="{9D8B030D-6E8A-4147-A177-3AD203B41FA5}">
                      <a16:colId xmlns:a16="http://schemas.microsoft.com/office/drawing/2014/main" val="3702362106"/>
                    </a:ext>
                  </a:extLst>
                </a:gridCol>
                <a:gridCol w="329184">
                  <a:extLst>
                    <a:ext uri="{9D8B030D-6E8A-4147-A177-3AD203B41FA5}">
                      <a16:colId xmlns:a16="http://schemas.microsoft.com/office/drawing/2014/main" val="1956204539"/>
                    </a:ext>
                  </a:extLst>
                </a:gridCol>
                <a:gridCol w="329184">
                  <a:extLst>
                    <a:ext uri="{9D8B030D-6E8A-4147-A177-3AD203B41FA5}">
                      <a16:colId xmlns:a16="http://schemas.microsoft.com/office/drawing/2014/main" val="1401737725"/>
                    </a:ext>
                  </a:extLst>
                </a:gridCol>
                <a:gridCol w="329184">
                  <a:extLst>
                    <a:ext uri="{9D8B030D-6E8A-4147-A177-3AD203B41FA5}">
                      <a16:colId xmlns:a16="http://schemas.microsoft.com/office/drawing/2014/main" val="656060158"/>
                    </a:ext>
                  </a:extLst>
                </a:gridCol>
                <a:gridCol w="329184">
                  <a:extLst>
                    <a:ext uri="{9D8B030D-6E8A-4147-A177-3AD203B41FA5}">
                      <a16:colId xmlns:a16="http://schemas.microsoft.com/office/drawing/2014/main" val="3949907383"/>
                    </a:ext>
                  </a:extLst>
                </a:gridCol>
                <a:gridCol w="329184">
                  <a:extLst>
                    <a:ext uri="{9D8B030D-6E8A-4147-A177-3AD203B41FA5}">
                      <a16:colId xmlns:a16="http://schemas.microsoft.com/office/drawing/2014/main" val="1210059875"/>
                    </a:ext>
                  </a:extLst>
                </a:gridCol>
                <a:gridCol w="329184">
                  <a:extLst>
                    <a:ext uri="{9D8B030D-6E8A-4147-A177-3AD203B41FA5}">
                      <a16:colId xmlns:a16="http://schemas.microsoft.com/office/drawing/2014/main" val="96692287"/>
                    </a:ext>
                  </a:extLst>
                </a:gridCol>
                <a:gridCol w="329184">
                  <a:extLst>
                    <a:ext uri="{9D8B030D-6E8A-4147-A177-3AD203B41FA5}">
                      <a16:colId xmlns:a16="http://schemas.microsoft.com/office/drawing/2014/main" val="2242047355"/>
                    </a:ext>
                  </a:extLst>
                </a:gridCol>
                <a:gridCol w="329184">
                  <a:extLst>
                    <a:ext uri="{9D8B030D-6E8A-4147-A177-3AD203B41FA5}">
                      <a16:colId xmlns:a16="http://schemas.microsoft.com/office/drawing/2014/main" val="3290567310"/>
                    </a:ext>
                  </a:extLst>
                </a:gridCol>
                <a:gridCol w="329184">
                  <a:extLst>
                    <a:ext uri="{9D8B030D-6E8A-4147-A177-3AD203B41FA5}">
                      <a16:colId xmlns:a16="http://schemas.microsoft.com/office/drawing/2014/main" val="3613284699"/>
                    </a:ext>
                  </a:extLst>
                </a:gridCol>
                <a:gridCol w="329184">
                  <a:extLst>
                    <a:ext uri="{9D8B030D-6E8A-4147-A177-3AD203B41FA5}">
                      <a16:colId xmlns:a16="http://schemas.microsoft.com/office/drawing/2014/main" val="1566958496"/>
                    </a:ext>
                  </a:extLst>
                </a:gridCol>
                <a:gridCol w="329184">
                  <a:extLst>
                    <a:ext uri="{9D8B030D-6E8A-4147-A177-3AD203B41FA5}">
                      <a16:colId xmlns:a16="http://schemas.microsoft.com/office/drawing/2014/main" val="1347153774"/>
                    </a:ext>
                  </a:extLst>
                </a:gridCol>
                <a:gridCol w="329184">
                  <a:extLst>
                    <a:ext uri="{9D8B030D-6E8A-4147-A177-3AD203B41FA5}">
                      <a16:colId xmlns:a16="http://schemas.microsoft.com/office/drawing/2014/main" val="3303092943"/>
                    </a:ext>
                  </a:extLst>
                </a:gridCol>
                <a:gridCol w="329184">
                  <a:extLst>
                    <a:ext uri="{9D8B030D-6E8A-4147-A177-3AD203B41FA5}">
                      <a16:colId xmlns:a16="http://schemas.microsoft.com/office/drawing/2014/main" val="2149588014"/>
                    </a:ext>
                  </a:extLst>
                </a:gridCol>
                <a:gridCol w="329184">
                  <a:extLst>
                    <a:ext uri="{9D8B030D-6E8A-4147-A177-3AD203B41FA5}">
                      <a16:colId xmlns:a16="http://schemas.microsoft.com/office/drawing/2014/main" val="2434224022"/>
                    </a:ext>
                  </a:extLst>
                </a:gridCol>
                <a:gridCol w="329184">
                  <a:extLst>
                    <a:ext uri="{9D8B030D-6E8A-4147-A177-3AD203B41FA5}">
                      <a16:colId xmlns:a16="http://schemas.microsoft.com/office/drawing/2014/main" val="1132986394"/>
                    </a:ext>
                  </a:extLst>
                </a:gridCol>
                <a:gridCol w="329184">
                  <a:extLst>
                    <a:ext uri="{9D8B030D-6E8A-4147-A177-3AD203B41FA5}">
                      <a16:colId xmlns:a16="http://schemas.microsoft.com/office/drawing/2014/main" val="798088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763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- 2025-01-14 16:00:09</a:t>
                      </a:r>
                      <a:r>
                        <a:rPr kumimoji="0" lang="en-US" sz="1000" b="0" i="0" u="none" strike="noStrike" kern="1200" cap="none" spc="0" normalizeH="0" baseline="0" noProof="0">
                          <a:ln>
                            <a:noFill/>
                          </a:ln>
                          <a:solidFill>
                            <a:prstClr val="black"/>
                          </a:solidFill>
                          <a:effectLst/>
                          <a:uLnTx/>
                          <a:uFillTx/>
                          <a:latin typeface="Calibri"/>
                          <a:ea typeface="+mn-ea"/>
                          <a:cs typeface="+mn-cs"/>
                        </a:rPr>
                        <a:t>
 Meet our Spring semester interns from Shidler College of Business: Trent, Dayton and Samuel! This semester, they’ll rotate through our departments, learn about the insurance industry, and work on a business project to present to FICOH’s leadership in April. We’re excited to get to know them and look forward to what they will bring to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https://quintly-eu-image-storage.s3.amazonaws.com/17ae3836335657ff0a83f20c7d11e5e8/2128edb27c7636a2682cf95fe36062e6.jpg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44984913"/>
                  </a:ext>
                </a:extLst>
              </a:tr>
            </a:tbl>
          </a:graphicData>
        </a:graphic>
      </p:graphicFrame>
      <p:sp>
        <p:nvSpPr>
          <p:cNvPr id="4" name="Text Placeholder 3">
            <a:extLst>
              <a:ext uri="{FF2B5EF4-FFF2-40B4-BE49-F238E27FC236}">
                <a16:creationId xmlns:a16="http://schemas.microsoft.com/office/drawing/2014/main" id="{2C999F5E-BEFB-4CC7-B1E0-CB2A276AFD2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42381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F00F-2E56-4E2C-9D87-4CC113BAA2C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2595182-AF3F-45D7-9A70-642FE696F375}"/>
              </a:ext>
            </a:extLst>
          </p:cNvPr>
          <p:cNvGraphicFramePr>
            <a:graphicFrameLocks noGrp="1"/>
          </p:cNvGraphicFramePr>
          <p:nvPr>
            <p:ph type="tbl" sz="quarter" idx="13"/>
            <p:extLst>
              <p:ext uri="{D42A27DB-BD31-4B8C-83A1-F6EECF244321}">
                <p14:modId xmlns:p14="http://schemas.microsoft.com/office/powerpoint/2010/main" val="144554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62100508"/>
                    </a:ext>
                  </a:extLst>
                </a:gridCol>
                <a:gridCol w="576072">
                  <a:extLst>
                    <a:ext uri="{9D8B030D-6E8A-4147-A177-3AD203B41FA5}">
                      <a16:colId xmlns:a16="http://schemas.microsoft.com/office/drawing/2014/main" val="280537200"/>
                    </a:ext>
                  </a:extLst>
                </a:gridCol>
                <a:gridCol w="576072">
                  <a:extLst>
                    <a:ext uri="{9D8B030D-6E8A-4147-A177-3AD203B41FA5}">
                      <a16:colId xmlns:a16="http://schemas.microsoft.com/office/drawing/2014/main" val="1306514617"/>
                    </a:ext>
                  </a:extLst>
                </a:gridCol>
                <a:gridCol w="576072">
                  <a:extLst>
                    <a:ext uri="{9D8B030D-6E8A-4147-A177-3AD203B41FA5}">
                      <a16:colId xmlns:a16="http://schemas.microsoft.com/office/drawing/2014/main" val="598481129"/>
                    </a:ext>
                  </a:extLst>
                </a:gridCol>
                <a:gridCol w="576072">
                  <a:extLst>
                    <a:ext uri="{9D8B030D-6E8A-4147-A177-3AD203B41FA5}">
                      <a16:colId xmlns:a16="http://schemas.microsoft.com/office/drawing/2014/main" val="2862700045"/>
                    </a:ext>
                  </a:extLst>
                </a:gridCol>
                <a:gridCol w="576072">
                  <a:extLst>
                    <a:ext uri="{9D8B030D-6E8A-4147-A177-3AD203B41FA5}">
                      <a16:colId xmlns:a16="http://schemas.microsoft.com/office/drawing/2014/main" val="725181196"/>
                    </a:ext>
                  </a:extLst>
                </a:gridCol>
                <a:gridCol w="576072">
                  <a:extLst>
                    <a:ext uri="{9D8B030D-6E8A-4147-A177-3AD203B41FA5}">
                      <a16:colId xmlns:a16="http://schemas.microsoft.com/office/drawing/2014/main" val="135611408"/>
                    </a:ext>
                  </a:extLst>
                </a:gridCol>
                <a:gridCol w="576072">
                  <a:extLst>
                    <a:ext uri="{9D8B030D-6E8A-4147-A177-3AD203B41FA5}">
                      <a16:colId xmlns:a16="http://schemas.microsoft.com/office/drawing/2014/main" val="1117972896"/>
                    </a:ext>
                  </a:extLst>
                </a:gridCol>
                <a:gridCol w="576072">
                  <a:extLst>
                    <a:ext uri="{9D8B030D-6E8A-4147-A177-3AD203B41FA5}">
                      <a16:colId xmlns:a16="http://schemas.microsoft.com/office/drawing/2014/main" val="3472916161"/>
                    </a:ext>
                  </a:extLst>
                </a:gridCol>
                <a:gridCol w="576072">
                  <a:extLst>
                    <a:ext uri="{9D8B030D-6E8A-4147-A177-3AD203B41FA5}">
                      <a16:colId xmlns:a16="http://schemas.microsoft.com/office/drawing/2014/main" val="1108069253"/>
                    </a:ext>
                  </a:extLst>
                </a:gridCol>
                <a:gridCol w="576072">
                  <a:extLst>
                    <a:ext uri="{9D8B030D-6E8A-4147-A177-3AD203B41FA5}">
                      <a16:colId xmlns:a16="http://schemas.microsoft.com/office/drawing/2014/main" val="2394096309"/>
                    </a:ext>
                  </a:extLst>
                </a:gridCol>
                <a:gridCol w="576072">
                  <a:extLst>
                    <a:ext uri="{9D8B030D-6E8A-4147-A177-3AD203B41FA5}">
                      <a16:colId xmlns:a16="http://schemas.microsoft.com/office/drawing/2014/main" val="1356421616"/>
                    </a:ext>
                  </a:extLst>
                </a:gridCol>
                <a:gridCol w="576072">
                  <a:extLst>
                    <a:ext uri="{9D8B030D-6E8A-4147-A177-3AD203B41FA5}">
                      <a16:colId xmlns:a16="http://schemas.microsoft.com/office/drawing/2014/main" val="26598498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29654368"/>
                  </a:ext>
                </a:extLst>
              </a:tr>
              <a:tr h="370840">
                <a:tc>
                  <a:txBody>
                    <a:bodyPr/>
                    <a:lstStyle/>
                    <a:p>
                      <a:r>
                        <a:rPr lang="en-US" sz="1000"/>
                        <a:t>1174</a:t>
                      </a:r>
                    </a:p>
                  </a:txBody>
                  <a:tcPr/>
                </a:tc>
                <a:tc>
                  <a:txBody>
                    <a:bodyPr/>
                    <a:lstStyle/>
                    <a:p>
                      <a:r>
                        <a:rPr lang="en-US" sz="1000"/>
                        <a:t>-2</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4124275745"/>
                  </a:ext>
                </a:extLst>
              </a:tr>
            </a:tbl>
          </a:graphicData>
        </a:graphic>
      </p:graphicFrame>
      <p:sp>
        <p:nvSpPr>
          <p:cNvPr id="4" name="Text Placeholder 3">
            <a:extLst>
              <a:ext uri="{FF2B5EF4-FFF2-40B4-BE49-F238E27FC236}">
                <a16:creationId xmlns:a16="http://schemas.microsoft.com/office/drawing/2014/main" id="{72757FD4-E9DE-4564-9ED5-CB3E96EC446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33730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F63A9-3DB8-43D1-8087-428CF57193AD}"/>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F25CB35-8ACF-4E7A-959D-0BB2DF843A7E}"/>
              </a:ext>
            </a:extLst>
          </p:cNvPr>
          <p:cNvGraphicFramePr>
            <a:graphicFrameLocks noGrp="1"/>
          </p:cNvGraphicFramePr>
          <p:nvPr>
            <p:ph type="chart" sz="quarter" idx="13"/>
            <p:extLst>
              <p:ext uri="{D42A27DB-BD31-4B8C-83A1-F6EECF244321}">
                <p14:modId xmlns:p14="http://schemas.microsoft.com/office/powerpoint/2010/main" val="1025216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C76D9-8477-426D-8CC1-BD7489D68C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12867AF-F982-499F-A93D-8C68B9700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105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B76A0-BED2-444D-8520-ECDAC5F2D23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E0963A2-B3DF-4BE1-88EB-C1C10671BF87}"/>
              </a:ext>
            </a:extLst>
          </p:cNvPr>
          <p:cNvGraphicFramePr>
            <a:graphicFrameLocks noGrp="1"/>
          </p:cNvGraphicFramePr>
          <p:nvPr>
            <p:ph type="chart" sz="quarter" idx="13"/>
            <p:extLst>
              <p:ext uri="{D42A27DB-BD31-4B8C-83A1-F6EECF244321}">
                <p14:modId xmlns:p14="http://schemas.microsoft.com/office/powerpoint/2010/main" val="1140942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E3FED-041A-445F-9A5A-D34D7911FAD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37C6325-0A8E-4A81-B02A-2AF58A9EA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886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D95B4-EC33-4CFA-ADB3-6B76ACB9F60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9782706-405D-48D2-B453-AF51CB928F82}"/>
              </a:ext>
            </a:extLst>
          </p:cNvPr>
          <p:cNvGraphicFramePr>
            <a:graphicFrameLocks noGrp="1"/>
          </p:cNvGraphicFramePr>
          <p:nvPr>
            <p:ph type="chart" sz="quarter" idx="13"/>
            <p:extLst>
              <p:ext uri="{D42A27DB-BD31-4B8C-83A1-F6EECF244321}">
                <p14:modId xmlns:p14="http://schemas.microsoft.com/office/powerpoint/2010/main" val="1226175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E956B1-A77D-4B9F-82A0-94E0CDCA245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8834867-6567-42CF-8266-8CC1709A36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781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8C88-5DD2-4013-BA1C-4148D09409B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6DA3FE3-3F26-4F93-BF9E-EF1653C4379A}"/>
              </a:ext>
            </a:extLst>
          </p:cNvPr>
          <p:cNvGraphicFramePr>
            <a:graphicFrameLocks noGrp="1"/>
          </p:cNvGraphicFramePr>
          <p:nvPr>
            <p:ph type="tbl" sz="quarter" idx="13"/>
            <p:extLst>
              <p:ext uri="{D42A27DB-BD31-4B8C-83A1-F6EECF244321}">
                <p14:modId xmlns:p14="http://schemas.microsoft.com/office/powerpoint/2010/main" val="2911056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4164024"/>
                    </a:ext>
                  </a:extLst>
                </a:gridCol>
                <a:gridCol w="1152144">
                  <a:extLst>
                    <a:ext uri="{9D8B030D-6E8A-4147-A177-3AD203B41FA5}">
                      <a16:colId xmlns:a16="http://schemas.microsoft.com/office/drawing/2014/main" val="1019563517"/>
                    </a:ext>
                  </a:extLst>
                </a:gridCol>
                <a:gridCol w="1152144">
                  <a:extLst>
                    <a:ext uri="{9D8B030D-6E8A-4147-A177-3AD203B41FA5}">
                      <a16:colId xmlns:a16="http://schemas.microsoft.com/office/drawing/2014/main" val="4139434986"/>
                    </a:ext>
                  </a:extLst>
                </a:gridCol>
                <a:gridCol w="1152144">
                  <a:extLst>
                    <a:ext uri="{9D8B030D-6E8A-4147-A177-3AD203B41FA5}">
                      <a16:colId xmlns:a16="http://schemas.microsoft.com/office/drawing/2014/main" val="3961816328"/>
                    </a:ext>
                  </a:extLst>
                </a:gridCol>
                <a:gridCol w="1152144">
                  <a:extLst>
                    <a:ext uri="{9D8B030D-6E8A-4147-A177-3AD203B41FA5}">
                      <a16:colId xmlns:a16="http://schemas.microsoft.com/office/drawing/2014/main" val="2520919591"/>
                    </a:ext>
                  </a:extLst>
                </a:gridCol>
                <a:gridCol w="1152144">
                  <a:extLst>
                    <a:ext uri="{9D8B030D-6E8A-4147-A177-3AD203B41FA5}">
                      <a16:colId xmlns:a16="http://schemas.microsoft.com/office/drawing/2014/main" val="366847004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19820608"/>
                  </a:ext>
                </a:extLst>
              </a:tr>
              <a:tr h="370840">
                <a:tc>
                  <a:txBody>
                    <a:bodyPr/>
                    <a:lstStyle/>
                    <a:p>
                      <a:r>
                        <a:rPr lang="en-US" sz="1000" b="1"/>
                        <a:t>@FirstInsHI - 2025-01-10 11:44:14</a:t>
                      </a:r>
                      <a:r>
                        <a:rPr lang="en-US" sz="1000"/>
                        <a:t>
 Risk transfer is an old concept dating back thousands of years. Here’s how insurance works, and how insurers maintain financial stability: https://t.co/wewaOzlnjU https://t.co/bt0RVk931O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977563101"/>
                  </a:ext>
                </a:extLst>
              </a:tr>
              <a:tr h="370840">
                <a:tc>
                  <a:txBody>
                    <a:bodyPr/>
                    <a:lstStyle/>
                    <a:p>
                      <a:r>
                        <a:rPr lang="en-US" sz="1000" b="1"/>
                        <a:t>@FirstInsHI - 2025-01-14 12:48:32</a:t>
                      </a:r>
                      <a:r>
                        <a:rPr lang="en-US" sz="1000"/>
                        <a:t>
 Meet our Spring semester interns from @shidlercollege: Trent, Dayton and Samuel!  We’re excited to get to know them and look forward to what they will bring to #TeamFICOH. https://t.co/IDtz3ArmvV</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993361673"/>
                  </a:ext>
                </a:extLst>
              </a:tr>
              <a:tr h="370840">
                <a:tc>
                  <a:txBody>
                    <a:bodyPr/>
                    <a:lstStyle/>
                    <a:p>
                      <a:r>
                        <a:rPr lang="en-US" sz="1000" b="1"/>
                        <a:t>@FirstInsHI - 2025-01-16 14:06:16</a:t>
                      </a:r>
                      <a:r>
                        <a:rPr lang="en-US" sz="1000"/>
                        <a:t>
 FICOH and @Unibodyautotech teamed up to gift a refurbished Honda Civic to a single mom who moved to Oahu for her daughter's cancer treatments following the Maui wildfires. Mahalo to @HelpingHandsHI and other partners for making this gift possible! https://t.co/XXOO9vE1rs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746489977"/>
                  </a:ext>
                </a:extLst>
              </a:tr>
            </a:tbl>
          </a:graphicData>
        </a:graphic>
      </p:graphicFrame>
      <p:sp>
        <p:nvSpPr>
          <p:cNvPr id="4" name="Text Placeholder 3">
            <a:extLst>
              <a:ext uri="{FF2B5EF4-FFF2-40B4-BE49-F238E27FC236}">
                <a16:creationId xmlns:a16="http://schemas.microsoft.com/office/drawing/2014/main" id="{A806C70C-DA87-4032-A346-7B0852D6836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61154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6A93-AC07-4605-A3BC-C0EA9EB4BCC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A4DD3A8-420C-4762-B2CB-57023C2639E0}"/>
              </a:ext>
            </a:extLst>
          </p:cNvPr>
          <p:cNvGraphicFramePr>
            <a:graphicFrameLocks noGrp="1"/>
          </p:cNvGraphicFramePr>
          <p:nvPr>
            <p:ph type="tbl" sz="quarter" idx="13"/>
            <p:extLst>
              <p:ext uri="{D42A27DB-BD31-4B8C-83A1-F6EECF244321}">
                <p14:modId xmlns:p14="http://schemas.microsoft.com/office/powerpoint/2010/main" val="294078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4510072"/>
                    </a:ext>
                  </a:extLst>
                </a:gridCol>
                <a:gridCol w="576072">
                  <a:extLst>
                    <a:ext uri="{9D8B030D-6E8A-4147-A177-3AD203B41FA5}">
                      <a16:colId xmlns:a16="http://schemas.microsoft.com/office/drawing/2014/main" val="3867439661"/>
                    </a:ext>
                  </a:extLst>
                </a:gridCol>
                <a:gridCol w="576072">
                  <a:extLst>
                    <a:ext uri="{9D8B030D-6E8A-4147-A177-3AD203B41FA5}">
                      <a16:colId xmlns:a16="http://schemas.microsoft.com/office/drawing/2014/main" val="947304785"/>
                    </a:ext>
                  </a:extLst>
                </a:gridCol>
                <a:gridCol w="576072">
                  <a:extLst>
                    <a:ext uri="{9D8B030D-6E8A-4147-A177-3AD203B41FA5}">
                      <a16:colId xmlns:a16="http://schemas.microsoft.com/office/drawing/2014/main" val="372234171"/>
                    </a:ext>
                  </a:extLst>
                </a:gridCol>
                <a:gridCol w="576072">
                  <a:extLst>
                    <a:ext uri="{9D8B030D-6E8A-4147-A177-3AD203B41FA5}">
                      <a16:colId xmlns:a16="http://schemas.microsoft.com/office/drawing/2014/main" val="4104529852"/>
                    </a:ext>
                  </a:extLst>
                </a:gridCol>
                <a:gridCol w="576072">
                  <a:extLst>
                    <a:ext uri="{9D8B030D-6E8A-4147-A177-3AD203B41FA5}">
                      <a16:colId xmlns:a16="http://schemas.microsoft.com/office/drawing/2014/main" val="2578510778"/>
                    </a:ext>
                  </a:extLst>
                </a:gridCol>
                <a:gridCol w="576072">
                  <a:extLst>
                    <a:ext uri="{9D8B030D-6E8A-4147-A177-3AD203B41FA5}">
                      <a16:colId xmlns:a16="http://schemas.microsoft.com/office/drawing/2014/main" val="3194784482"/>
                    </a:ext>
                  </a:extLst>
                </a:gridCol>
                <a:gridCol w="576072">
                  <a:extLst>
                    <a:ext uri="{9D8B030D-6E8A-4147-A177-3AD203B41FA5}">
                      <a16:colId xmlns:a16="http://schemas.microsoft.com/office/drawing/2014/main" val="3974772831"/>
                    </a:ext>
                  </a:extLst>
                </a:gridCol>
                <a:gridCol w="576072">
                  <a:extLst>
                    <a:ext uri="{9D8B030D-6E8A-4147-A177-3AD203B41FA5}">
                      <a16:colId xmlns:a16="http://schemas.microsoft.com/office/drawing/2014/main" val="817290307"/>
                    </a:ext>
                  </a:extLst>
                </a:gridCol>
                <a:gridCol w="576072">
                  <a:extLst>
                    <a:ext uri="{9D8B030D-6E8A-4147-A177-3AD203B41FA5}">
                      <a16:colId xmlns:a16="http://schemas.microsoft.com/office/drawing/2014/main" val="477569254"/>
                    </a:ext>
                  </a:extLst>
                </a:gridCol>
                <a:gridCol w="576072">
                  <a:extLst>
                    <a:ext uri="{9D8B030D-6E8A-4147-A177-3AD203B41FA5}">
                      <a16:colId xmlns:a16="http://schemas.microsoft.com/office/drawing/2014/main" val="2867518504"/>
                    </a:ext>
                  </a:extLst>
                </a:gridCol>
                <a:gridCol w="576072">
                  <a:extLst>
                    <a:ext uri="{9D8B030D-6E8A-4147-A177-3AD203B41FA5}">
                      <a16:colId xmlns:a16="http://schemas.microsoft.com/office/drawing/2014/main" val="272974894"/>
                    </a:ext>
                  </a:extLst>
                </a:gridCol>
                <a:gridCol w="576072">
                  <a:extLst>
                    <a:ext uri="{9D8B030D-6E8A-4147-A177-3AD203B41FA5}">
                      <a16:colId xmlns:a16="http://schemas.microsoft.com/office/drawing/2014/main" val="1125218379"/>
                    </a:ext>
                  </a:extLst>
                </a:gridCol>
                <a:gridCol w="576072">
                  <a:extLst>
                    <a:ext uri="{9D8B030D-6E8A-4147-A177-3AD203B41FA5}">
                      <a16:colId xmlns:a16="http://schemas.microsoft.com/office/drawing/2014/main" val="24098424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952969708"/>
                  </a:ext>
                </a:extLst>
              </a:tr>
              <a:tr h="370840">
                <a:tc>
                  <a:txBody>
                    <a:bodyPr/>
                    <a:lstStyle/>
                    <a:p>
                      <a:r>
                        <a:rPr lang="en-US" sz="1000"/>
                        <a:t>4743</a:t>
                      </a:r>
                    </a:p>
                  </a:txBody>
                  <a:tcPr/>
                </a:tc>
                <a:tc>
                  <a:txBody>
                    <a:bodyPr/>
                    <a:lstStyle/>
                    <a:p>
                      <a:r>
                        <a:rPr lang="en-US" sz="1000"/>
                        <a:t>28</a:t>
                      </a:r>
                    </a:p>
                  </a:txBody>
                  <a:tcPr/>
                </a:tc>
                <a:tc>
                  <a:txBody>
                    <a:bodyPr/>
                    <a:lstStyle/>
                    <a:p>
                      <a:r>
                        <a:rPr lang="en-US" sz="1000"/>
                        <a:t>5</a:t>
                      </a:r>
                    </a:p>
                  </a:txBody>
                  <a:tcPr/>
                </a:tc>
                <a:tc>
                  <a:txBody>
                    <a:bodyPr/>
                    <a:lstStyle/>
                    <a:p>
                      <a:r>
                        <a:rPr lang="en-US" sz="1000"/>
                        <a:t>213</a:t>
                      </a:r>
                    </a:p>
                  </a:txBody>
                  <a:tcPr/>
                </a:tc>
                <a:tc>
                  <a:txBody>
                    <a:bodyPr/>
                    <a:lstStyle/>
                    <a:p>
                      <a:r>
                        <a:rPr lang="en-US" sz="1000"/>
                        <a:t>42.6</a:t>
                      </a:r>
                    </a:p>
                  </a:txBody>
                  <a:tcPr/>
                </a:tc>
                <a:tc>
                  <a:txBody>
                    <a:bodyPr/>
                    <a:lstStyle/>
                    <a:p>
                      <a:r>
                        <a:rPr lang="en-US" sz="1000"/>
                        <a:t>10</a:t>
                      </a:r>
                    </a:p>
                  </a:txBody>
                  <a:tcPr/>
                </a:tc>
                <a:tc>
                  <a:txBody>
                    <a:bodyPr/>
                    <a:lstStyle/>
                    <a:p>
                      <a:r>
                        <a:rPr lang="en-US" sz="1000"/>
                        <a:t>2</a:t>
                      </a:r>
                    </a:p>
                  </a:txBody>
                  <a:tcPr/>
                </a:tc>
                <a:tc>
                  <a:txBody>
                    <a:bodyPr/>
                    <a:lstStyle/>
                    <a:p>
                      <a:r>
                        <a:rPr lang="en-US" sz="1000"/>
                        <a:t>0.4</a:t>
                      </a:r>
                    </a:p>
                  </a:txBody>
                  <a:tcPr/>
                </a:tc>
                <a:tc>
                  <a:txBody>
                    <a:bodyPr/>
                    <a:lstStyle/>
                    <a:p>
                      <a:r>
                        <a:rPr lang="en-US" sz="1000"/>
                        <a:t>555</a:t>
                      </a:r>
                    </a:p>
                  </a:txBody>
                  <a:tcPr/>
                </a:tc>
                <a:tc>
                  <a:txBody>
                    <a:bodyPr/>
                    <a:lstStyle/>
                    <a:p>
                      <a:r>
                        <a:rPr lang="en-US" sz="1000"/>
                        <a:t>111</a:t>
                      </a:r>
                    </a:p>
                  </a:txBody>
                  <a:tcPr/>
                </a:tc>
                <a:tc>
                  <a:txBody>
                    <a:bodyPr/>
                    <a:lstStyle/>
                    <a:p>
                      <a:r>
                        <a:rPr lang="en-US" sz="1000"/>
                        <a:t>7244</a:t>
                      </a:r>
                    </a:p>
                  </a:txBody>
                  <a:tcPr/>
                </a:tc>
                <a:tc>
                  <a:txBody>
                    <a:bodyPr/>
                    <a:lstStyle/>
                    <a:p>
                      <a:r>
                        <a:rPr lang="en-US" sz="1000"/>
                        <a:t>1448.8</a:t>
                      </a:r>
                    </a:p>
                  </a:txBody>
                  <a:tcPr/>
                </a:tc>
                <a:tc>
                  <a:txBody>
                    <a:bodyPr/>
                    <a:lstStyle/>
                    <a:p>
                      <a:r>
                        <a:rPr lang="en-US" sz="1000"/>
                        <a:t>10.69156800527 %</a:t>
                      </a:r>
                    </a:p>
                  </a:txBody>
                  <a:tcPr/>
                </a:tc>
                <a:tc>
                  <a:txBody>
                    <a:bodyPr/>
                    <a:lstStyle/>
                    <a:p>
                      <a:r>
                        <a:rPr lang="en-US" sz="1000"/>
                        <a:t>584</a:t>
                      </a:r>
                    </a:p>
                  </a:txBody>
                  <a:tcPr/>
                </a:tc>
                <a:extLst>
                  <a:ext uri="{0D108BD9-81ED-4DB2-BD59-A6C34878D82A}">
                    <a16:rowId xmlns:a16="http://schemas.microsoft.com/office/drawing/2014/main" val="1460917309"/>
                  </a:ext>
                </a:extLst>
              </a:tr>
            </a:tbl>
          </a:graphicData>
        </a:graphic>
      </p:graphicFrame>
      <p:sp>
        <p:nvSpPr>
          <p:cNvPr id="4" name="Text Placeholder 3">
            <a:extLst>
              <a:ext uri="{FF2B5EF4-FFF2-40B4-BE49-F238E27FC236}">
                <a16:creationId xmlns:a16="http://schemas.microsoft.com/office/drawing/2014/main" id="{034EA4AE-7603-4235-A2A9-622E8789964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42950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695F8-0465-4EA2-BE83-85D617F8EC6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EFCBB31-944C-46E9-9CFA-7A9935A84A8C}"/>
              </a:ext>
            </a:extLst>
          </p:cNvPr>
          <p:cNvGraphicFramePr>
            <a:graphicFrameLocks noGrp="1"/>
          </p:cNvGraphicFramePr>
          <p:nvPr>
            <p:ph type="chart" sz="quarter" idx="13"/>
            <p:extLst>
              <p:ext uri="{D42A27DB-BD31-4B8C-83A1-F6EECF244321}">
                <p14:modId xmlns:p14="http://schemas.microsoft.com/office/powerpoint/2010/main" val="1297428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45934-9DA3-4D01-A60A-9D105038AA8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61480F5-DE67-470D-8AE8-612A9BC5A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636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A0989-93E2-4FE7-8676-AF837B5807A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4B3FCFC-7C02-49BF-B5CE-9D91A2F53B3F}"/>
              </a:ext>
            </a:extLst>
          </p:cNvPr>
          <p:cNvGraphicFramePr>
            <a:graphicFrameLocks noGrp="1"/>
          </p:cNvGraphicFramePr>
          <p:nvPr>
            <p:ph type="chart" sz="quarter" idx="13"/>
            <p:extLst>
              <p:ext uri="{D42A27DB-BD31-4B8C-83A1-F6EECF244321}">
                <p14:modId xmlns:p14="http://schemas.microsoft.com/office/powerpoint/2010/main" val="502512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E2B71-8DE2-4BCE-9108-52D57BA0B07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41889E1-A953-46EE-9AC7-42FE5249BC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861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4122-1641-48D4-B77A-8944246104C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1476151-40C4-45FC-8C6B-ECCF3046FF77}"/>
              </a:ext>
            </a:extLst>
          </p:cNvPr>
          <p:cNvGraphicFramePr>
            <a:graphicFrameLocks noGrp="1"/>
          </p:cNvGraphicFramePr>
          <p:nvPr>
            <p:ph type="chart" sz="quarter" idx="13"/>
            <p:extLst>
              <p:ext uri="{D42A27DB-BD31-4B8C-83A1-F6EECF244321}">
                <p14:modId xmlns:p14="http://schemas.microsoft.com/office/powerpoint/2010/main" val="2093916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ED3D6-E92A-4679-A420-3BF7AB5EFCD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2E61A3B-0FE6-410C-BB62-DBAE4F92C0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5450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0B64-29F4-47FE-94C3-F9AFF20CE513}"/>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075F127B-D8D7-4200-9716-8C01559C1C2B}"/>
              </a:ext>
            </a:extLst>
          </p:cNvPr>
          <p:cNvGraphicFramePr>
            <a:graphicFrameLocks noGrp="1"/>
          </p:cNvGraphicFramePr>
          <p:nvPr>
            <p:ph type="chart" sz="quarter" idx="13"/>
            <p:extLst>
              <p:ext uri="{D42A27DB-BD31-4B8C-83A1-F6EECF244321}">
                <p14:modId xmlns:p14="http://schemas.microsoft.com/office/powerpoint/2010/main" val="2288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AF33DC-6265-4663-9D0C-B5FE00134C3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7BFA8AC-0852-4ABB-92FD-7D68ECE00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056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05B7-2837-46BD-AA3E-D2C1F1886809}"/>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3038A679-6D16-4324-A1FE-C25CBF367B58}"/>
              </a:ext>
            </a:extLst>
          </p:cNvPr>
          <p:cNvGraphicFramePr>
            <a:graphicFrameLocks noGrp="1"/>
          </p:cNvGraphicFramePr>
          <p:nvPr>
            <p:ph type="tbl" sz="quarter" idx="13"/>
            <p:extLst>
              <p:ext uri="{D42A27DB-BD31-4B8C-83A1-F6EECF244321}">
                <p14:modId xmlns:p14="http://schemas.microsoft.com/office/powerpoint/2010/main" val="14258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6629825"/>
                    </a:ext>
                  </a:extLst>
                </a:gridCol>
                <a:gridCol w="658368">
                  <a:extLst>
                    <a:ext uri="{9D8B030D-6E8A-4147-A177-3AD203B41FA5}">
                      <a16:colId xmlns:a16="http://schemas.microsoft.com/office/drawing/2014/main" val="821530365"/>
                    </a:ext>
                  </a:extLst>
                </a:gridCol>
                <a:gridCol w="658368">
                  <a:extLst>
                    <a:ext uri="{9D8B030D-6E8A-4147-A177-3AD203B41FA5}">
                      <a16:colId xmlns:a16="http://schemas.microsoft.com/office/drawing/2014/main" val="1274748009"/>
                    </a:ext>
                  </a:extLst>
                </a:gridCol>
                <a:gridCol w="658368">
                  <a:extLst>
                    <a:ext uri="{9D8B030D-6E8A-4147-A177-3AD203B41FA5}">
                      <a16:colId xmlns:a16="http://schemas.microsoft.com/office/drawing/2014/main" val="2067757158"/>
                    </a:ext>
                  </a:extLst>
                </a:gridCol>
                <a:gridCol w="658368">
                  <a:extLst>
                    <a:ext uri="{9D8B030D-6E8A-4147-A177-3AD203B41FA5}">
                      <a16:colId xmlns:a16="http://schemas.microsoft.com/office/drawing/2014/main" val="2917195004"/>
                    </a:ext>
                  </a:extLst>
                </a:gridCol>
                <a:gridCol w="658368">
                  <a:extLst>
                    <a:ext uri="{9D8B030D-6E8A-4147-A177-3AD203B41FA5}">
                      <a16:colId xmlns:a16="http://schemas.microsoft.com/office/drawing/2014/main" val="2693939483"/>
                    </a:ext>
                  </a:extLst>
                </a:gridCol>
                <a:gridCol w="658368">
                  <a:extLst>
                    <a:ext uri="{9D8B030D-6E8A-4147-A177-3AD203B41FA5}">
                      <a16:colId xmlns:a16="http://schemas.microsoft.com/office/drawing/2014/main" val="417298188"/>
                    </a:ext>
                  </a:extLst>
                </a:gridCol>
                <a:gridCol w="658368">
                  <a:extLst>
                    <a:ext uri="{9D8B030D-6E8A-4147-A177-3AD203B41FA5}">
                      <a16:colId xmlns:a16="http://schemas.microsoft.com/office/drawing/2014/main" val="3159707326"/>
                    </a:ext>
                  </a:extLst>
                </a:gridCol>
                <a:gridCol w="658368">
                  <a:extLst>
                    <a:ext uri="{9D8B030D-6E8A-4147-A177-3AD203B41FA5}">
                      <a16:colId xmlns:a16="http://schemas.microsoft.com/office/drawing/2014/main" val="3478719664"/>
                    </a:ext>
                  </a:extLst>
                </a:gridCol>
                <a:gridCol w="658368">
                  <a:extLst>
                    <a:ext uri="{9D8B030D-6E8A-4147-A177-3AD203B41FA5}">
                      <a16:colId xmlns:a16="http://schemas.microsoft.com/office/drawing/2014/main" val="2370621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8825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- 2025-01-14 12:47:48</a:t>
                      </a:r>
                      <a:r>
                        <a:rPr kumimoji="0" lang="en-US" sz="1000" b="0" i="0" u="none" strike="noStrike" kern="1200" cap="none" spc="0" normalizeH="0" baseline="0" noProof="0">
                          <a:ln>
                            <a:noFill/>
                          </a:ln>
                          <a:solidFill>
                            <a:prstClr val="black"/>
                          </a:solidFill>
                          <a:effectLst/>
                          <a:uLnTx/>
                          <a:uFillTx/>
                          <a:latin typeface="Calibri"/>
                          <a:ea typeface="+mn-ea"/>
                          <a:cs typeface="+mn-cs"/>
                        </a:rPr>
                        <a:t>
 Meet our Spring semester interns from University of Hawai‘i - Shidler College of Business: Trent Nomura, Dayton Fisher and Samuel Lee! This semester, they’ll rotate through our departments, learn about the insurance industry, and work on a business project to present to FICOH’s leadership in April. We’re excited to get to know them and look forward to what they will bring to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10.860590663703 %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6658498"/>
                  </a:ext>
                </a:extLst>
              </a:tr>
            </a:tbl>
          </a:graphicData>
        </a:graphic>
      </p:graphicFrame>
      <p:sp>
        <p:nvSpPr>
          <p:cNvPr id="4" name="Text Placeholder 3">
            <a:extLst>
              <a:ext uri="{FF2B5EF4-FFF2-40B4-BE49-F238E27FC236}">
                <a16:creationId xmlns:a16="http://schemas.microsoft.com/office/drawing/2014/main" id="{5CD4CA62-4295-4C91-8A0A-E3EBB546851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72632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DCA84-1A58-4C78-9C0D-15CB9154E271}"/>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41C1C403-EAE2-4A71-96EF-EA320D9B9C9A}"/>
              </a:ext>
            </a:extLst>
          </p:cNvPr>
          <p:cNvGraphicFramePr>
            <a:graphicFrameLocks noGrp="1"/>
          </p:cNvGraphicFramePr>
          <p:nvPr>
            <p:ph type="tbl" sz="quarter" idx="13"/>
            <p:extLst>
              <p:ext uri="{D42A27DB-BD31-4B8C-83A1-F6EECF244321}">
                <p14:modId xmlns:p14="http://schemas.microsoft.com/office/powerpoint/2010/main" val="11473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0128550"/>
                    </a:ext>
                  </a:extLst>
                </a:gridCol>
                <a:gridCol w="658368">
                  <a:extLst>
                    <a:ext uri="{9D8B030D-6E8A-4147-A177-3AD203B41FA5}">
                      <a16:colId xmlns:a16="http://schemas.microsoft.com/office/drawing/2014/main" val="1188190148"/>
                    </a:ext>
                  </a:extLst>
                </a:gridCol>
                <a:gridCol w="658368">
                  <a:extLst>
                    <a:ext uri="{9D8B030D-6E8A-4147-A177-3AD203B41FA5}">
                      <a16:colId xmlns:a16="http://schemas.microsoft.com/office/drawing/2014/main" val="2074253739"/>
                    </a:ext>
                  </a:extLst>
                </a:gridCol>
                <a:gridCol w="658368">
                  <a:extLst>
                    <a:ext uri="{9D8B030D-6E8A-4147-A177-3AD203B41FA5}">
                      <a16:colId xmlns:a16="http://schemas.microsoft.com/office/drawing/2014/main" val="2896181210"/>
                    </a:ext>
                  </a:extLst>
                </a:gridCol>
                <a:gridCol w="658368">
                  <a:extLst>
                    <a:ext uri="{9D8B030D-6E8A-4147-A177-3AD203B41FA5}">
                      <a16:colId xmlns:a16="http://schemas.microsoft.com/office/drawing/2014/main" val="678629570"/>
                    </a:ext>
                  </a:extLst>
                </a:gridCol>
                <a:gridCol w="658368">
                  <a:extLst>
                    <a:ext uri="{9D8B030D-6E8A-4147-A177-3AD203B41FA5}">
                      <a16:colId xmlns:a16="http://schemas.microsoft.com/office/drawing/2014/main" val="4220310582"/>
                    </a:ext>
                  </a:extLst>
                </a:gridCol>
                <a:gridCol w="658368">
                  <a:extLst>
                    <a:ext uri="{9D8B030D-6E8A-4147-A177-3AD203B41FA5}">
                      <a16:colId xmlns:a16="http://schemas.microsoft.com/office/drawing/2014/main" val="811314706"/>
                    </a:ext>
                  </a:extLst>
                </a:gridCol>
                <a:gridCol w="658368">
                  <a:extLst>
                    <a:ext uri="{9D8B030D-6E8A-4147-A177-3AD203B41FA5}">
                      <a16:colId xmlns:a16="http://schemas.microsoft.com/office/drawing/2014/main" val="4059590349"/>
                    </a:ext>
                  </a:extLst>
                </a:gridCol>
                <a:gridCol w="658368">
                  <a:extLst>
                    <a:ext uri="{9D8B030D-6E8A-4147-A177-3AD203B41FA5}">
                      <a16:colId xmlns:a16="http://schemas.microsoft.com/office/drawing/2014/main" val="3882859456"/>
                    </a:ext>
                  </a:extLst>
                </a:gridCol>
                <a:gridCol w="658368">
                  <a:extLst>
                    <a:ext uri="{9D8B030D-6E8A-4147-A177-3AD203B41FA5}">
                      <a16:colId xmlns:a16="http://schemas.microsoft.com/office/drawing/2014/main" val="1131078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0278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- 2025-01-16 14:03:35</a:t>
                      </a:r>
                      <a:r>
                        <a:rPr kumimoji="0" lang="en-US" sz="1000" b="0" i="0" u="none" strike="noStrike" kern="1200" cap="none" spc="0" normalizeH="0" baseline="0" noProof="0">
                          <a:ln>
                            <a:noFill/>
                          </a:ln>
                          <a:solidFill>
                            <a:prstClr val="black"/>
                          </a:solidFill>
                          <a:effectLst/>
                          <a:uLnTx/>
                          <a:uFillTx/>
                          <a:latin typeface="Calibri"/>
                          <a:ea typeface="+mn-ea"/>
                          <a:cs typeface="+mn-cs"/>
                        </a:rPr>
                        <a:t>
 FICOH and UNIBODY Autotech Collision teamed up to gift a refurbished Honda Civic to Tamara, a single mom who moved to Oahu for her daughter's cancer treatments following the Maui wildfires. Identified through Helping Hands Hawaii’s Adopt a Family program, Tamara had expressed the need for a reliable vehicle to support her family’s independence and daily transportation needs.
“Healing doesn’t happen in isolation; it happens in the spaces where we come together,” Tamara said before receiving the keys, expressing deep gratitude for the generosity shown to her family and promising to pay it forward. "Aloha is more than just a greeting; it’s a way of life,” she continued. “Through aloha, we create space for healing not only for ourselves but for each other.”
This marks FICOH’s 9th year partnering with community organizations to provide deserving families a fresh start. Mahalo to Pacific Honda, NAPA Auto Parts, and PPG Paints for donating parts and materials.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19.80421686747 %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75407089"/>
                  </a:ext>
                </a:extLst>
              </a:tr>
            </a:tbl>
          </a:graphicData>
        </a:graphic>
      </p:graphicFrame>
      <p:sp>
        <p:nvSpPr>
          <p:cNvPr id="4" name="Text Placeholder 3">
            <a:extLst>
              <a:ext uri="{FF2B5EF4-FFF2-40B4-BE49-F238E27FC236}">
                <a16:creationId xmlns:a16="http://schemas.microsoft.com/office/drawing/2014/main" id="{67FEA360-B608-4AB5-A89B-A5770332D7D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30344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186B7-CF43-4ABF-911F-5D767F4F963F}"/>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ED19BCF4-38D6-4338-9D45-42D38FCEEEB2}"/>
              </a:ext>
            </a:extLst>
          </p:cNvPr>
          <p:cNvGraphicFramePr>
            <a:graphicFrameLocks noGrp="1"/>
          </p:cNvGraphicFramePr>
          <p:nvPr>
            <p:ph type="tbl" sz="quarter" idx="13"/>
            <p:extLst>
              <p:ext uri="{D42A27DB-BD31-4B8C-83A1-F6EECF244321}">
                <p14:modId xmlns:p14="http://schemas.microsoft.com/office/powerpoint/2010/main" val="157455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2400328"/>
                    </a:ext>
                  </a:extLst>
                </a:gridCol>
                <a:gridCol w="658368">
                  <a:extLst>
                    <a:ext uri="{9D8B030D-6E8A-4147-A177-3AD203B41FA5}">
                      <a16:colId xmlns:a16="http://schemas.microsoft.com/office/drawing/2014/main" val="2924569178"/>
                    </a:ext>
                  </a:extLst>
                </a:gridCol>
                <a:gridCol w="658368">
                  <a:extLst>
                    <a:ext uri="{9D8B030D-6E8A-4147-A177-3AD203B41FA5}">
                      <a16:colId xmlns:a16="http://schemas.microsoft.com/office/drawing/2014/main" val="2505058678"/>
                    </a:ext>
                  </a:extLst>
                </a:gridCol>
                <a:gridCol w="658368">
                  <a:extLst>
                    <a:ext uri="{9D8B030D-6E8A-4147-A177-3AD203B41FA5}">
                      <a16:colId xmlns:a16="http://schemas.microsoft.com/office/drawing/2014/main" val="1138207251"/>
                    </a:ext>
                  </a:extLst>
                </a:gridCol>
                <a:gridCol w="658368">
                  <a:extLst>
                    <a:ext uri="{9D8B030D-6E8A-4147-A177-3AD203B41FA5}">
                      <a16:colId xmlns:a16="http://schemas.microsoft.com/office/drawing/2014/main" val="4030271933"/>
                    </a:ext>
                  </a:extLst>
                </a:gridCol>
                <a:gridCol w="658368">
                  <a:extLst>
                    <a:ext uri="{9D8B030D-6E8A-4147-A177-3AD203B41FA5}">
                      <a16:colId xmlns:a16="http://schemas.microsoft.com/office/drawing/2014/main" val="2742800115"/>
                    </a:ext>
                  </a:extLst>
                </a:gridCol>
                <a:gridCol w="658368">
                  <a:extLst>
                    <a:ext uri="{9D8B030D-6E8A-4147-A177-3AD203B41FA5}">
                      <a16:colId xmlns:a16="http://schemas.microsoft.com/office/drawing/2014/main" val="444947957"/>
                    </a:ext>
                  </a:extLst>
                </a:gridCol>
                <a:gridCol w="658368">
                  <a:extLst>
                    <a:ext uri="{9D8B030D-6E8A-4147-A177-3AD203B41FA5}">
                      <a16:colId xmlns:a16="http://schemas.microsoft.com/office/drawing/2014/main" val="328560143"/>
                    </a:ext>
                  </a:extLst>
                </a:gridCol>
                <a:gridCol w="658368">
                  <a:extLst>
                    <a:ext uri="{9D8B030D-6E8A-4147-A177-3AD203B41FA5}">
                      <a16:colId xmlns:a16="http://schemas.microsoft.com/office/drawing/2014/main" val="2124189553"/>
                    </a:ext>
                  </a:extLst>
                </a:gridCol>
                <a:gridCol w="658368">
                  <a:extLst>
                    <a:ext uri="{9D8B030D-6E8A-4147-A177-3AD203B41FA5}">
                      <a16:colId xmlns:a16="http://schemas.microsoft.com/office/drawing/2014/main" val="2944511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250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- 2025-01-06 13:06:43</a:t>
                      </a:r>
                      <a:r>
                        <a:rPr kumimoji="0" lang="en-US" sz="1000" b="0" i="0" u="none" strike="noStrike" kern="1200" cap="none" spc="0" normalizeH="0" baseline="0" noProof="0">
                          <a:ln>
                            <a:noFill/>
                          </a:ln>
                          <a:solidFill>
                            <a:prstClr val="black"/>
                          </a:solidFill>
                          <a:effectLst/>
                          <a:uLnTx/>
                          <a:uFillTx/>
                          <a:latin typeface="Calibri"/>
                          <a:ea typeface="+mn-ea"/>
                          <a:cs typeface="+mn-cs"/>
                        </a:rPr>
                        <a:t>
 What an amazing year of giving back to our community! Check out this recap of all the hard work our First Community Action Team (First CAT) did in 2024. Here’s to building a stronger community and making lasting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9.1428571428571 %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extLst>
                  <a:ext uri="{0D108BD9-81ED-4DB2-BD59-A6C34878D82A}">
                    <a16:rowId xmlns:a16="http://schemas.microsoft.com/office/drawing/2014/main" val="3170359819"/>
                  </a:ext>
                </a:extLst>
              </a:tr>
            </a:tbl>
          </a:graphicData>
        </a:graphic>
      </p:graphicFrame>
      <p:sp>
        <p:nvSpPr>
          <p:cNvPr id="4" name="Text Placeholder 3">
            <a:extLst>
              <a:ext uri="{FF2B5EF4-FFF2-40B4-BE49-F238E27FC236}">
                <a16:creationId xmlns:a16="http://schemas.microsoft.com/office/drawing/2014/main" id="{E11945E1-E545-456E-965A-21FAF26FC23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46427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886B7-DFC3-4E9A-AAD9-876AA34928B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8C7ED3D-4B13-4363-A6CD-4BF26FD94B24}"/>
              </a:ext>
            </a:extLst>
          </p:cNvPr>
          <p:cNvGraphicFramePr>
            <a:graphicFrameLocks noGrp="1"/>
          </p:cNvGraphicFramePr>
          <p:nvPr>
            <p:ph type="tbl" sz="quarter" idx="13"/>
            <p:extLst>
              <p:ext uri="{D42A27DB-BD31-4B8C-83A1-F6EECF244321}">
                <p14:modId xmlns:p14="http://schemas.microsoft.com/office/powerpoint/2010/main" val="94488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780714"/>
                    </a:ext>
                  </a:extLst>
                </a:gridCol>
                <a:gridCol w="658368">
                  <a:extLst>
                    <a:ext uri="{9D8B030D-6E8A-4147-A177-3AD203B41FA5}">
                      <a16:colId xmlns:a16="http://schemas.microsoft.com/office/drawing/2014/main" val="1103472678"/>
                    </a:ext>
                  </a:extLst>
                </a:gridCol>
                <a:gridCol w="658368">
                  <a:extLst>
                    <a:ext uri="{9D8B030D-6E8A-4147-A177-3AD203B41FA5}">
                      <a16:colId xmlns:a16="http://schemas.microsoft.com/office/drawing/2014/main" val="1526494408"/>
                    </a:ext>
                  </a:extLst>
                </a:gridCol>
                <a:gridCol w="658368">
                  <a:extLst>
                    <a:ext uri="{9D8B030D-6E8A-4147-A177-3AD203B41FA5}">
                      <a16:colId xmlns:a16="http://schemas.microsoft.com/office/drawing/2014/main" val="1401489444"/>
                    </a:ext>
                  </a:extLst>
                </a:gridCol>
                <a:gridCol w="658368">
                  <a:extLst>
                    <a:ext uri="{9D8B030D-6E8A-4147-A177-3AD203B41FA5}">
                      <a16:colId xmlns:a16="http://schemas.microsoft.com/office/drawing/2014/main" val="432899566"/>
                    </a:ext>
                  </a:extLst>
                </a:gridCol>
                <a:gridCol w="658368">
                  <a:extLst>
                    <a:ext uri="{9D8B030D-6E8A-4147-A177-3AD203B41FA5}">
                      <a16:colId xmlns:a16="http://schemas.microsoft.com/office/drawing/2014/main" val="625929745"/>
                    </a:ext>
                  </a:extLst>
                </a:gridCol>
                <a:gridCol w="658368">
                  <a:extLst>
                    <a:ext uri="{9D8B030D-6E8A-4147-A177-3AD203B41FA5}">
                      <a16:colId xmlns:a16="http://schemas.microsoft.com/office/drawing/2014/main" val="1920962441"/>
                    </a:ext>
                  </a:extLst>
                </a:gridCol>
                <a:gridCol w="658368">
                  <a:extLst>
                    <a:ext uri="{9D8B030D-6E8A-4147-A177-3AD203B41FA5}">
                      <a16:colId xmlns:a16="http://schemas.microsoft.com/office/drawing/2014/main" val="1849638063"/>
                    </a:ext>
                  </a:extLst>
                </a:gridCol>
                <a:gridCol w="658368">
                  <a:extLst>
                    <a:ext uri="{9D8B030D-6E8A-4147-A177-3AD203B41FA5}">
                      <a16:colId xmlns:a16="http://schemas.microsoft.com/office/drawing/2014/main" val="3920321036"/>
                    </a:ext>
                  </a:extLst>
                </a:gridCol>
                <a:gridCol w="658368">
                  <a:extLst>
                    <a:ext uri="{9D8B030D-6E8A-4147-A177-3AD203B41FA5}">
                      <a16:colId xmlns:a16="http://schemas.microsoft.com/office/drawing/2014/main" val="12209423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729930411"/>
                  </a:ext>
                </a:extLst>
              </a:tr>
              <a:tr h="370840">
                <a:tc>
                  <a:txBody>
                    <a:bodyPr/>
                    <a:lstStyle/>
                    <a:p>
                      <a:r>
                        <a:rPr lang="en-US" sz="1000"/>
                        <a:t>firstinshi</a:t>
                      </a:r>
                    </a:p>
                  </a:txBody>
                  <a:tcPr/>
                </a:tc>
                <a:tc>
                  <a:txBody>
                    <a:bodyPr/>
                    <a:lstStyle/>
                    <a:p>
                      <a:r>
                        <a:rPr lang="en-US" sz="1000"/>
                        <a:t>2940</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5</a:t>
                      </a:r>
                    </a:p>
                  </a:txBody>
                  <a:tcPr/>
                </a:tc>
                <a:tc>
                  <a:txBody>
                    <a:bodyPr/>
                    <a:lstStyle/>
                    <a:p>
                      <a:r>
                        <a:rPr lang="en-US" sz="1000"/>
                        <a:t>118</a:t>
                      </a:r>
                    </a:p>
                  </a:txBody>
                  <a:tcPr/>
                </a:tc>
                <a:tc>
                  <a:txBody>
                    <a:bodyPr/>
                    <a:lstStyle/>
                    <a:p>
                      <a:r>
                        <a:rPr lang="en-US" sz="1000"/>
                        <a:t>3</a:t>
                      </a:r>
                    </a:p>
                  </a:txBody>
                  <a:tcPr/>
                </a:tc>
                <a:extLst>
                  <a:ext uri="{0D108BD9-81ED-4DB2-BD59-A6C34878D82A}">
                    <a16:rowId xmlns:a16="http://schemas.microsoft.com/office/drawing/2014/main" val="619027359"/>
                  </a:ext>
                </a:extLst>
              </a:tr>
            </a:tbl>
          </a:graphicData>
        </a:graphic>
      </p:graphicFrame>
      <p:sp>
        <p:nvSpPr>
          <p:cNvPr id="4" name="Text Placeholder 3">
            <a:extLst>
              <a:ext uri="{FF2B5EF4-FFF2-40B4-BE49-F238E27FC236}">
                <a16:creationId xmlns:a16="http://schemas.microsoft.com/office/drawing/2014/main" id="{0BD79212-2233-4A80-A1D2-64F03A03E3B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62318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B58D-78C3-45BB-AC2D-099B9A0BA9A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8BFAFCD-5B56-4341-8951-4609DF90D0A2}"/>
              </a:ext>
            </a:extLst>
          </p:cNvPr>
          <p:cNvGraphicFramePr>
            <a:graphicFrameLocks noGrp="1"/>
          </p:cNvGraphicFramePr>
          <p:nvPr>
            <p:ph type="chart" sz="quarter" idx="13"/>
            <p:extLst>
              <p:ext uri="{D42A27DB-BD31-4B8C-83A1-F6EECF244321}">
                <p14:modId xmlns:p14="http://schemas.microsoft.com/office/powerpoint/2010/main" val="2419247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07CD8-1496-4FC9-A2BD-A8B8BB2833B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9BF70D3-8EDC-447E-A008-A95C3B3DE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99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3398-2D62-4346-BA6F-228ADA1F6FF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CACB617-5BB9-4D94-BC7D-762E7395D780}"/>
              </a:ext>
            </a:extLst>
          </p:cNvPr>
          <p:cNvGraphicFramePr>
            <a:graphicFrameLocks noGrp="1"/>
          </p:cNvGraphicFramePr>
          <p:nvPr>
            <p:ph type="chart" sz="quarter" idx="13"/>
            <p:extLst>
              <p:ext uri="{D42A27DB-BD31-4B8C-83A1-F6EECF244321}">
                <p14:modId xmlns:p14="http://schemas.microsoft.com/office/powerpoint/2010/main" val="151990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04731B-B4EE-458F-A79C-3F5B018DEEC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ABD56F2-82DC-41E2-A90A-13F614C10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4292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CFC92-286D-4C37-A774-B3F0D01E4B3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D387CB90-EEE9-472C-A7B8-0F3DE31FC95B}"/>
              </a:ext>
            </a:extLst>
          </p:cNvPr>
          <p:cNvGraphicFramePr>
            <a:graphicFrameLocks noGrp="1"/>
          </p:cNvGraphicFramePr>
          <p:nvPr>
            <p:ph type="chart" sz="quarter" idx="13"/>
            <p:extLst>
              <p:ext uri="{D42A27DB-BD31-4B8C-83A1-F6EECF244321}">
                <p14:modId xmlns:p14="http://schemas.microsoft.com/office/powerpoint/2010/main" val="2152875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7D4D0-A9F2-4E3E-B588-7A1E2DDA912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7D924E1-026A-45BF-8AC7-7B05D37A97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32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F204C-F484-4B7F-9F43-673F265B6BF7}"/>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1E2E742C-C07E-4E1E-9915-2FD0E65DC71D}"/>
              </a:ext>
            </a:extLst>
          </p:cNvPr>
          <p:cNvGraphicFramePr>
            <a:graphicFrameLocks noGrp="1"/>
          </p:cNvGraphicFramePr>
          <p:nvPr>
            <p:ph type="chart" sz="quarter" idx="13"/>
            <p:extLst>
              <p:ext uri="{D42A27DB-BD31-4B8C-83A1-F6EECF244321}">
                <p14:modId xmlns:p14="http://schemas.microsoft.com/office/powerpoint/2010/main" val="2360505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05F8A-ECCD-48E7-8C1B-70D6C2E6667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794E3B5-9357-47BB-8A0E-F267EDAD25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169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3023-752B-44A7-8FA6-93F84A94CBF7}"/>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22D3E0A-3633-4574-A591-8EE4A9800391}"/>
              </a:ext>
            </a:extLst>
          </p:cNvPr>
          <p:cNvGraphicFramePr>
            <a:graphicFrameLocks noGrp="1"/>
          </p:cNvGraphicFramePr>
          <p:nvPr>
            <p:ph type="tbl" sz="quarter" idx="13"/>
            <p:extLst>
              <p:ext uri="{D42A27DB-BD31-4B8C-83A1-F6EECF244321}">
                <p14:modId xmlns:p14="http://schemas.microsoft.com/office/powerpoint/2010/main" val="277620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47752327"/>
                    </a:ext>
                  </a:extLst>
                </a:gridCol>
                <a:gridCol w="987552">
                  <a:extLst>
                    <a:ext uri="{9D8B030D-6E8A-4147-A177-3AD203B41FA5}">
                      <a16:colId xmlns:a16="http://schemas.microsoft.com/office/drawing/2014/main" val="4197210818"/>
                    </a:ext>
                  </a:extLst>
                </a:gridCol>
                <a:gridCol w="987552">
                  <a:extLst>
                    <a:ext uri="{9D8B030D-6E8A-4147-A177-3AD203B41FA5}">
                      <a16:colId xmlns:a16="http://schemas.microsoft.com/office/drawing/2014/main" val="276050625"/>
                    </a:ext>
                  </a:extLst>
                </a:gridCol>
                <a:gridCol w="987552">
                  <a:extLst>
                    <a:ext uri="{9D8B030D-6E8A-4147-A177-3AD203B41FA5}">
                      <a16:colId xmlns:a16="http://schemas.microsoft.com/office/drawing/2014/main" val="3960482691"/>
                    </a:ext>
                  </a:extLst>
                </a:gridCol>
                <a:gridCol w="987552">
                  <a:extLst>
                    <a:ext uri="{9D8B030D-6E8A-4147-A177-3AD203B41FA5}">
                      <a16:colId xmlns:a16="http://schemas.microsoft.com/office/drawing/2014/main" val="172172928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80213590"/>
                  </a:ext>
                </a:extLst>
              </a:tr>
              <a:tr h="370840">
                <a:tc>
                  <a:txBody>
                    <a:bodyPr/>
                    <a:lstStyle/>
                    <a:p>
                      <a:r>
                        <a:rPr lang="en-US" sz="1000" b="1"/>
                        <a:t>firstinshi - 2025-01-16 16:00:19</a:t>
                      </a:r>
                      <a:r>
                        <a:rPr lang="en-US" sz="1000"/>
                        <a:t>
 FICOH and unibodyautotech teamed up to gift a refurbished Honda Civic to Tamara, a single mom who moved to Oahu for her daughter's cancer treatments following the Maui wildfires. Identified through helpinghandshawaii’s Adopt a Family program, Tamara had expressed the need for a reliable vehicle to support her family’s independence and daily transportation needs.
“Healing doesn’t happen in isolation; it happens in the spaces where we come together,” Tamara said before receiving the keys, expressing deep gratitude for the generosity shown to her family and promising to pay it forward. "Aloha is more than just a greeting; it’s a way of life,” she continued. “Through aloha, we create space for healing not only for ourselves but for each other.”
This marks FICOH’s 9th year partnering with community organizations to provide deserving families a fresh start. Mahalo to pacifichonda, NAPA, and ppgpaints for donating parts and materials.</a:t>
                      </a:r>
                    </a:p>
                  </a:txBody>
                  <a:tcPr/>
                </a:tc>
                <a:tc>
                  <a:txBody>
                    <a:bodyPr/>
                    <a:lstStyle/>
                    <a:p>
                      <a:r>
                        <a:rPr lang="en-US" sz="1000"/>
                        <a:t>49</a:t>
                      </a:r>
                    </a:p>
                  </a:txBody>
                  <a:tcPr/>
                </a:tc>
                <a:tc>
                  <a:txBody>
                    <a:bodyPr/>
                    <a:lstStyle/>
                    <a:p>
                      <a:r>
                        <a:rPr lang="en-US" sz="1000"/>
                        <a:t>2</a:t>
                      </a:r>
                    </a:p>
                  </a:txBody>
                  <a:tcPr/>
                </a:tc>
                <a:tc>
                  <a:txBody>
                    <a:bodyPr/>
                    <a:lstStyle/>
                    <a:p>
                      <a:r>
                        <a:rPr lang="en-US" sz="1000"/>
                        <a:t>1.7347 %</a:t>
                      </a:r>
                    </a:p>
                  </a:txBody>
                  <a:tcPr/>
                </a:tc>
                <a:tc>
                  <a:txBody>
                    <a:bodyPr/>
                    <a:lstStyle/>
                    <a:p>
                      <a:r>
                        <a:rPr lang="en-US" sz="1000"/>
                        <a:t>Carousel</a:t>
                      </a:r>
                    </a:p>
                  </a:txBody>
                  <a:tcPr/>
                </a:tc>
                <a:extLst>
                  <a:ext uri="{0D108BD9-81ED-4DB2-BD59-A6C34878D82A}">
                    <a16:rowId xmlns:a16="http://schemas.microsoft.com/office/drawing/2014/main" val="2537032094"/>
                  </a:ext>
                </a:extLst>
              </a:tr>
              <a:tr h="370840">
                <a:tc>
                  <a:txBody>
                    <a:bodyPr/>
                    <a:lstStyle/>
                    <a:p>
                      <a:r>
                        <a:rPr lang="en-US" sz="1000" b="1"/>
                        <a:t>firstinshi - 2025-01-06 16:00:48</a:t>
                      </a:r>
                      <a:r>
                        <a:rPr lang="en-US" sz="1000"/>
                        <a:t>
 What an amazing year of giving back to our community! Check out this recap of all the hard work our First Community Action Team (First CAT) did in 2024. Mahalo to malamalearningcenter, walkwisehawaii, hearthawaii, alzhawaii, manoataiko, ryugentaiko, honolulupride, waimeavalleyoahu, genkialawaiproject, and kapiolanimedctr. Here’s to building a stronger community and making lasting change!</a:t>
                      </a:r>
                    </a:p>
                  </a:txBody>
                  <a:tcPr/>
                </a:tc>
                <a:tc>
                  <a:txBody>
                    <a:bodyPr/>
                    <a:lstStyle/>
                    <a:p>
                      <a:r>
                        <a:rPr lang="en-US" sz="1000"/>
                        <a:t>24</a:t>
                      </a:r>
                    </a:p>
                  </a:txBody>
                  <a:tcPr/>
                </a:tc>
                <a:tc>
                  <a:txBody>
                    <a:bodyPr/>
                    <a:lstStyle/>
                    <a:p>
                      <a:r>
                        <a:rPr lang="en-US" sz="1000"/>
                        <a:t>1</a:t>
                      </a:r>
                    </a:p>
                  </a:txBody>
                  <a:tcPr/>
                </a:tc>
                <a:tc>
                  <a:txBody>
                    <a:bodyPr/>
                    <a:lstStyle/>
                    <a:p>
                      <a:r>
                        <a:rPr lang="en-US" sz="1000"/>
                        <a:t>0.8498 %</a:t>
                      </a:r>
                    </a:p>
                  </a:txBody>
                  <a:tcPr/>
                </a:tc>
                <a:tc>
                  <a:txBody>
                    <a:bodyPr/>
                    <a:lstStyle/>
                    <a:p>
                      <a:r>
                        <a:rPr lang="en-US" sz="1000"/>
                        <a:t>Reel</a:t>
                      </a:r>
                    </a:p>
                  </a:txBody>
                  <a:tcPr/>
                </a:tc>
                <a:extLst>
                  <a:ext uri="{0D108BD9-81ED-4DB2-BD59-A6C34878D82A}">
                    <a16:rowId xmlns:a16="http://schemas.microsoft.com/office/drawing/2014/main" val="2809589402"/>
                  </a:ext>
                </a:extLst>
              </a:tr>
              <a:tr h="370840">
                <a:tc>
                  <a:txBody>
                    <a:bodyPr/>
                    <a:lstStyle/>
                    <a:p>
                      <a:r>
                        <a:rPr lang="en-US" sz="1000" b="1"/>
                        <a:t>firstinshi - 2025-01-14 16:00:17</a:t>
                      </a:r>
                      <a:r>
                        <a:rPr lang="en-US" sz="1000"/>
                        <a:t>
 Meet our Spring semester interns from shidlercollege: Trent, Dayton and Samuel! This semester, they’ll rotate through our departments, learn about the insurance industry, and work on a business project to present to FICOH’s leadership in April. We’re excited to get to know them and look forward to what they will bring to #TeamFICOH.</a:t>
                      </a:r>
                    </a:p>
                  </a:txBody>
                  <a:tcPr/>
                </a:tc>
                <a:tc>
                  <a:txBody>
                    <a:bodyPr/>
                    <a:lstStyle/>
                    <a:p>
                      <a:r>
                        <a:rPr lang="en-US" sz="1000"/>
                        <a:t>23</a:t>
                      </a:r>
                    </a:p>
                  </a:txBody>
                  <a:tcPr/>
                </a:tc>
                <a:tc>
                  <a:txBody>
                    <a:bodyPr/>
                    <a:lstStyle/>
                    <a:p>
                      <a:r>
                        <a:rPr lang="en-US" sz="1000"/>
                        <a:t>0</a:t>
                      </a:r>
                    </a:p>
                  </a:txBody>
                  <a:tcPr/>
                </a:tc>
                <a:tc>
                  <a:txBody>
                    <a:bodyPr/>
                    <a:lstStyle/>
                    <a:p>
                      <a:r>
                        <a:rPr lang="en-US" sz="1000"/>
                        <a:t>0.7815 %</a:t>
                      </a:r>
                    </a:p>
                  </a:txBody>
                  <a:tcPr/>
                </a:tc>
                <a:tc>
                  <a:txBody>
                    <a:bodyPr/>
                    <a:lstStyle/>
                    <a:p>
                      <a:r>
                        <a:rPr lang="en-US" sz="1000"/>
                        <a:t>Image</a:t>
                      </a:r>
                    </a:p>
                  </a:txBody>
                  <a:tcPr/>
                </a:tc>
                <a:extLst>
                  <a:ext uri="{0D108BD9-81ED-4DB2-BD59-A6C34878D82A}">
                    <a16:rowId xmlns:a16="http://schemas.microsoft.com/office/drawing/2014/main" val="2287532648"/>
                  </a:ext>
                </a:extLst>
              </a:tr>
            </a:tbl>
          </a:graphicData>
        </a:graphic>
      </p:graphicFrame>
      <p:sp>
        <p:nvSpPr>
          <p:cNvPr id="4" name="Text Placeholder 3">
            <a:extLst>
              <a:ext uri="{FF2B5EF4-FFF2-40B4-BE49-F238E27FC236}">
                <a16:creationId xmlns:a16="http://schemas.microsoft.com/office/drawing/2014/main" id="{B7443E7E-4CB2-4DB2-8266-E405129B93A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48314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39F5-C6C8-4E87-BE68-464E1DDAAB26}"/>
              </a:ext>
            </a:extLst>
          </p:cNvPr>
          <p:cNvSpPr>
            <a:spLocks noGrp="1"/>
          </p:cNvSpPr>
          <p:nvPr>
            <p:ph type="title"/>
          </p:nvPr>
        </p:nvSpPr>
        <p:spPr/>
        <p:txBody>
          <a:bodyPr/>
          <a:lstStyle/>
          <a:p>
            <a:r>
              <a:rPr lang="en-US"/>
              <a:t>Instagram Videos Table | FICOH - 1 of 3</a:t>
            </a:r>
          </a:p>
        </p:txBody>
      </p:sp>
      <p:graphicFrame>
        <p:nvGraphicFramePr>
          <p:cNvPr id="5" name="Table Placeholder 4">
            <a:extLst>
              <a:ext uri="{FF2B5EF4-FFF2-40B4-BE49-F238E27FC236}">
                <a16:creationId xmlns:a16="http://schemas.microsoft.com/office/drawing/2014/main" id="{98A452E8-EEA4-4584-9987-AB5B3AA868FC}"/>
              </a:ext>
            </a:extLst>
          </p:cNvPr>
          <p:cNvGraphicFramePr>
            <a:graphicFrameLocks noGrp="1"/>
          </p:cNvGraphicFramePr>
          <p:nvPr>
            <p:ph type="tbl" sz="quarter" idx="13"/>
            <p:extLst>
              <p:ext uri="{D42A27DB-BD31-4B8C-83A1-F6EECF244321}">
                <p14:modId xmlns:p14="http://schemas.microsoft.com/office/powerpoint/2010/main" val="150269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176643048"/>
                    </a:ext>
                  </a:extLst>
                </a:gridCol>
                <a:gridCol w="1234439">
                  <a:extLst>
                    <a:ext uri="{9D8B030D-6E8A-4147-A177-3AD203B41FA5}">
                      <a16:colId xmlns:a16="http://schemas.microsoft.com/office/drawing/2014/main" val="1198760087"/>
                    </a:ext>
                  </a:extLst>
                </a:gridCol>
                <a:gridCol w="493776">
                  <a:extLst>
                    <a:ext uri="{9D8B030D-6E8A-4147-A177-3AD203B41FA5}">
                      <a16:colId xmlns:a16="http://schemas.microsoft.com/office/drawing/2014/main" val="413001235"/>
                    </a:ext>
                  </a:extLst>
                </a:gridCol>
                <a:gridCol w="493776">
                  <a:extLst>
                    <a:ext uri="{9D8B030D-6E8A-4147-A177-3AD203B41FA5}">
                      <a16:colId xmlns:a16="http://schemas.microsoft.com/office/drawing/2014/main" val="3945536284"/>
                    </a:ext>
                  </a:extLst>
                </a:gridCol>
                <a:gridCol w="493776">
                  <a:extLst>
                    <a:ext uri="{9D8B030D-6E8A-4147-A177-3AD203B41FA5}">
                      <a16:colId xmlns:a16="http://schemas.microsoft.com/office/drawing/2014/main" val="1597154199"/>
                    </a:ext>
                  </a:extLst>
                </a:gridCol>
                <a:gridCol w="493776">
                  <a:extLst>
                    <a:ext uri="{9D8B030D-6E8A-4147-A177-3AD203B41FA5}">
                      <a16:colId xmlns:a16="http://schemas.microsoft.com/office/drawing/2014/main" val="1615447008"/>
                    </a:ext>
                  </a:extLst>
                </a:gridCol>
                <a:gridCol w="493776">
                  <a:extLst>
                    <a:ext uri="{9D8B030D-6E8A-4147-A177-3AD203B41FA5}">
                      <a16:colId xmlns:a16="http://schemas.microsoft.com/office/drawing/2014/main" val="1262574633"/>
                    </a:ext>
                  </a:extLst>
                </a:gridCol>
                <a:gridCol w="493776">
                  <a:extLst>
                    <a:ext uri="{9D8B030D-6E8A-4147-A177-3AD203B41FA5}">
                      <a16:colId xmlns:a16="http://schemas.microsoft.com/office/drawing/2014/main" val="4118031672"/>
                    </a:ext>
                  </a:extLst>
                </a:gridCol>
                <a:gridCol w="493776">
                  <a:extLst>
                    <a:ext uri="{9D8B030D-6E8A-4147-A177-3AD203B41FA5}">
                      <a16:colId xmlns:a16="http://schemas.microsoft.com/office/drawing/2014/main" val="3174898138"/>
                    </a:ext>
                  </a:extLst>
                </a:gridCol>
                <a:gridCol w="493776">
                  <a:extLst>
                    <a:ext uri="{9D8B030D-6E8A-4147-A177-3AD203B41FA5}">
                      <a16:colId xmlns:a16="http://schemas.microsoft.com/office/drawing/2014/main" val="640979172"/>
                    </a:ext>
                  </a:extLst>
                </a:gridCol>
                <a:gridCol w="493776">
                  <a:extLst>
                    <a:ext uri="{9D8B030D-6E8A-4147-A177-3AD203B41FA5}">
                      <a16:colId xmlns:a16="http://schemas.microsoft.com/office/drawing/2014/main" val="108976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3267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- 2025-01-29 16:00:48</a:t>
                      </a:r>
                      <a:r>
                        <a:rPr kumimoji="0" lang="en-US" sz="1000" b="0" i="0" u="none" strike="noStrike" kern="1200" cap="none" spc="0" normalizeH="0" baseline="0" noProof="0">
                          <a:ln>
                            <a:noFill/>
                          </a:ln>
                          <a:solidFill>
                            <a:prstClr val="black"/>
                          </a:solidFill>
                          <a:effectLst/>
                          <a:uLnTx/>
                          <a:uFillTx/>
                          <a:latin typeface="Calibri"/>
                          <a:ea typeface="+mn-ea"/>
                          <a:cs typeface="+mn-cs"/>
                        </a:rPr>
                        <a:t>
 We file claims with accuracy and efficiency to provide a smooth, reliable experience—one of the many ways we strive #ToBeYourFirstChoice.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https://quintly-eu-image-storage.s3.amazonaws.com/42a5b893a9726451877e4ab7634db126/34449f9e33c1677df1c4d07da72adc58.jpg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21103006"/>
                  </a:ext>
                </a:extLst>
              </a:tr>
            </a:tbl>
          </a:graphicData>
        </a:graphic>
      </p:graphicFrame>
      <p:sp>
        <p:nvSpPr>
          <p:cNvPr id="4" name="Text Placeholder 3">
            <a:extLst>
              <a:ext uri="{FF2B5EF4-FFF2-40B4-BE49-F238E27FC236}">
                <a16:creationId xmlns:a16="http://schemas.microsoft.com/office/drawing/2014/main" id="{432BC97F-E3D4-4BC0-BE81-DCFC5C56181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8589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AF3E4-C63B-4345-AEC2-7D32C461D8D6}"/>
              </a:ext>
            </a:extLst>
          </p:cNvPr>
          <p:cNvSpPr>
            <a:spLocks noGrp="1"/>
          </p:cNvSpPr>
          <p:nvPr>
            <p:ph type="title"/>
          </p:nvPr>
        </p:nvSpPr>
        <p:spPr/>
        <p:txBody>
          <a:bodyPr/>
          <a:lstStyle/>
          <a:p>
            <a:r>
              <a:rPr lang="en-US"/>
              <a:t>Instagram Videos Table | FICOH - 2 of 3</a:t>
            </a:r>
          </a:p>
        </p:txBody>
      </p:sp>
      <p:graphicFrame>
        <p:nvGraphicFramePr>
          <p:cNvPr id="5" name="Table Placeholder 4">
            <a:extLst>
              <a:ext uri="{FF2B5EF4-FFF2-40B4-BE49-F238E27FC236}">
                <a16:creationId xmlns:a16="http://schemas.microsoft.com/office/drawing/2014/main" id="{0070248B-BEFA-459D-92CA-DA9EDE216832}"/>
              </a:ext>
            </a:extLst>
          </p:cNvPr>
          <p:cNvGraphicFramePr>
            <a:graphicFrameLocks noGrp="1"/>
          </p:cNvGraphicFramePr>
          <p:nvPr>
            <p:ph type="tbl" sz="quarter" idx="13"/>
            <p:extLst>
              <p:ext uri="{D42A27DB-BD31-4B8C-83A1-F6EECF244321}">
                <p14:modId xmlns:p14="http://schemas.microsoft.com/office/powerpoint/2010/main" val="139997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52828185"/>
                    </a:ext>
                  </a:extLst>
                </a:gridCol>
                <a:gridCol w="1234439">
                  <a:extLst>
                    <a:ext uri="{9D8B030D-6E8A-4147-A177-3AD203B41FA5}">
                      <a16:colId xmlns:a16="http://schemas.microsoft.com/office/drawing/2014/main" val="2756472127"/>
                    </a:ext>
                  </a:extLst>
                </a:gridCol>
                <a:gridCol w="493776">
                  <a:extLst>
                    <a:ext uri="{9D8B030D-6E8A-4147-A177-3AD203B41FA5}">
                      <a16:colId xmlns:a16="http://schemas.microsoft.com/office/drawing/2014/main" val="2976163170"/>
                    </a:ext>
                  </a:extLst>
                </a:gridCol>
                <a:gridCol w="493776">
                  <a:extLst>
                    <a:ext uri="{9D8B030D-6E8A-4147-A177-3AD203B41FA5}">
                      <a16:colId xmlns:a16="http://schemas.microsoft.com/office/drawing/2014/main" val="1642888530"/>
                    </a:ext>
                  </a:extLst>
                </a:gridCol>
                <a:gridCol w="493776">
                  <a:extLst>
                    <a:ext uri="{9D8B030D-6E8A-4147-A177-3AD203B41FA5}">
                      <a16:colId xmlns:a16="http://schemas.microsoft.com/office/drawing/2014/main" val="1035166614"/>
                    </a:ext>
                  </a:extLst>
                </a:gridCol>
                <a:gridCol w="493776">
                  <a:extLst>
                    <a:ext uri="{9D8B030D-6E8A-4147-A177-3AD203B41FA5}">
                      <a16:colId xmlns:a16="http://schemas.microsoft.com/office/drawing/2014/main" val="2572778573"/>
                    </a:ext>
                  </a:extLst>
                </a:gridCol>
                <a:gridCol w="493776">
                  <a:extLst>
                    <a:ext uri="{9D8B030D-6E8A-4147-A177-3AD203B41FA5}">
                      <a16:colId xmlns:a16="http://schemas.microsoft.com/office/drawing/2014/main" val="3911544999"/>
                    </a:ext>
                  </a:extLst>
                </a:gridCol>
                <a:gridCol w="493776">
                  <a:extLst>
                    <a:ext uri="{9D8B030D-6E8A-4147-A177-3AD203B41FA5}">
                      <a16:colId xmlns:a16="http://schemas.microsoft.com/office/drawing/2014/main" val="3822752804"/>
                    </a:ext>
                  </a:extLst>
                </a:gridCol>
                <a:gridCol w="493776">
                  <a:extLst>
                    <a:ext uri="{9D8B030D-6E8A-4147-A177-3AD203B41FA5}">
                      <a16:colId xmlns:a16="http://schemas.microsoft.com/office/drawing/2014/main" val="3277779499"/>
                    </a:ext>
                  </a:extLst>
                </a:gridCol>
                <a:gridCol w="493776">
                  <a:extLst>
                    <a:ext uri="{9D8B030D-6E8A-4147-A177-3AD203B41FA5}">
                      <a16:colId xmlns:a16="http://schemas.microsoft.com/office/drawing/2014/main" val="786171572"/>
                    </a:ext>
                  </a:extLst>
                </a:gridCol>
                <a:gridCol w="493776">
                  <a:extLst>
                    <a:ext uri="{9D8B030D-6E8A-4147-A177-3AD203B41FA5}">
                      <a16:colId xmlns:a16="http://schemas.microsoft.com/office/drawing/2014/main" val="47257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14409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- 2025-01-22 16:01:35</a:t>
                      </a:r>
                      <a:r>
                        <a:rPr kumimoji="0" lang="en-US" sz="1000" b="0" i="0" u="none" strike="noStrike" kern="1200" cap="none" spc="0" normalizeH="0" baseline="0" noProof="0">
                          <a:ln>
                            <a:noFill/>
                          </a:ln>
                          <a:solidFill>
                            <a:prstClr val="black"/>
                          </a:solidFill>
                          <a:effectLst/>
                          <a:uLnTx/>
                          <a:uFillTx/>
                          <a:latin typeface="Calibri"/>
                          <a:ea typeface="+mn-ea"/>
                          <a:cs typeface="+mn-cs"/>
                        </a:rPr>
                        <a:t>
 A week ago, FICOH and @unibodyautotech gifted a refurbished 2018 Honda Civic to Tamara, a single mom who moved to Oahu for her daughter's cancer treatments after the Maui wildfires. Her story of resilience and vulnerability is inspiring. FICOH is proud to partner with community organizations like UNIBODY Autotech and @helpinghandshi to support Tamara and her family on their healing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https://quintly-eu-image-storage.s3.amazonaws.com/42a5b893a9726451877e4ab7634db126/8b1dbaa013ab3bf375ba82d33bbdd388.jpg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4200014"/>
                  </a:ext>
                </a:extLst>
              </a:tr>
            </a:tbl>
          </a:graphicData>
        </a:graphic>
      </p:graphicFrame>
      <p:sp>
        <p:nvSpPr>
          <p:cNvPr id="4" name="Text Placeholder 3">
            <a:extLst>
              <a:ext uri="{FF2B5EF4-FFF2-40B4-BE49-F238E27FC236}">
                <a16:creationId xmlns:a16="http://schemas.microsoft.com/office/drawing/2014/main" id="{A7B4D6DB-CD9A-47E4-85F0-9E6ECE3192F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27373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063CA-0D9E-4B73-A09B-66A3625E9EFD}"/>
              </a:ext>
            </a:extLst>
          </p:cNvPr>
          <p:cNvSpPr>
            <a:spLocks noGrp="1"/>
          </p:cNvSpPr>
          <p:nvPr>
            <p:ph type="title"/>
          </p:nvPr>
        </p:nvSpPr>
        <p:spPr/>
        <p:txBody>
          <a:bodyPr/>
          <a:lstStyle/>
          <a:p>
            <a:r>
              <a:rPr lang="en-US"/>
              <a:t>Instagram Videos Table | FICOH - 3 of 3</a:t>
            </a:r>
          </a:p>
        </p:txBody>
      </p:sp>
      <p:graphicFrame>
        <p:nvGraphicFramePr>
          <p:cNvPr id="5" name="Table Placeholder 4">
            <a:extLst>
              <a:ext uri="{FF2B5EF4-FFF2-40B4-BE49-F238E27FC236}">
                <a16:creationId xmlns:a16="http://schemas.microsoft.com/office/drawing/2014/main" id="{B2F97E7F-C83B-4640-B0CF-55D6F9178D18}"/>
              </a:ext>
            </a:extLst>
          </p:cNvPr>
          <p:cNvGraphicFramePr>
            <a:graphicFrameLocks noGrp="1"/>
          </p:cNvGraphicFramePr>
          <p:nvPr>
            <p:ph type="tbl" sz="quarter" idx="13"/>
            <p:extLst>
              <p:ext uri="{D42A27DB-BD31-4B8C-83A1-F6EECF244321}">
                <p14:modId xmlns:p14="http://schemas.microsoft.com/office/powerpoint/2010/main" val="68224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84836260"/>
                    </a:ext>
                  </a:extLst>
                </a:gridCol>
                <a:gridCol w="1234439">
                  <a:extLst>
                    <a:ext uri="{9D8B030D-6E8A-4147-A177-3AD203B41FA5}">
                      <a16:colId xmlns:a16="http://schemas.microsoft.com/office/drawing/2014/main" val="3289309990"/>
                    </a:ext>
                  </a:extLst>
                </a:gridCol>
                <a:gridCol w="493776">
                  <a:extLst>
                    <a:ext uri="{9D8B030D-6E8A-4147-A177-3AD203B41FA5}">
                      <a16:colId xmlns:a16="http://schemas.microsoft.com/office/drawing/2014/main" val="2970501930"/>
                    </a:ext>
                  </a:extLst>
                </a:gridCol>
                <a:gridCol w="493776">
                  <a:extLst>
                    <a:ext uri="{9D8B030D-6E8A-4147-A177-3AD203B41FA5}">
                      <a16:colId xmlns:a16="http://schemas.microsoft.com/office/drawing/2014/main" val="666282976"/>
                    </a:ext>
                  </a:extLst>
                </a:gridCol>
                <a:gridCol w="493776">
                  <a:extLst>
                    <a:ext uri="{9D8B030D-6E8A-4147-A177-3AD203B41FA5}">
                      <a16:colId xmlns:a16="http://schemas.microsoft.com/office/drawing/2014/main" val="3186781237"/>
                    </a:ext>
                  </a:extLst>
                </a:gridCol>
                <a:gridCol w="493776">
                  <a:extLst>
                    <a:ext uri="{9D8B030D-6E8A-4147-A177-3AD203B41FA5}">
                      <a16:colId xmlns:a16="http://schemas.microsoft.com/office/drawing/2014/main" val="2336193205"/>
                    </a:ext>
                  </a:extLst>
                </a:gridCol>
                <a:gridCol w="493776">
                  <a:extLst>
                    <a:ext uri="{9D8B030D-6E8A-4147-A177-3AD203B41FA5}">
                      <a16:colId xmlns:a16="http://schemas.microsoft.com/office/drawing/2014/main" val="150741619"/>
                    </a:ext>
                  </a:extLst>
                </a:gridCol>
                <a:gridCol w="493776">
                  <a:extLst>
                    <a:ext uri="{9D8B030D-6E8A-4147-A177-3AD203B41FA5}">
                      <a16:colId xmlns:a16="http://schemas.microsoft.com/office/drawing/2014/main" val="1824791492"/>
                    </a:ext>
                  </a:extLst>
                </a:gridCol>
                <a:gridCol w="493776">
                  <a:extLst>
                    <a:ext uri="{9D8B030D-6E8A-4147-A177-3AD203B41FA5}">
                      <a16:colId xmlns:a16="http://schemas.microsoft.com/office/drawing/2014/main" val="2269161213"/>
                    </a:ext>
                  </a:extLst>
                </a:gridCol>
                <a:gridCol w="493776">
                  <a:extLst>
                    <a:ext uri="{9D8B030D-6E8A-4147-A177-3AD203B41FA5}">
                      <a16:colId xmlns:a16="http://schemas.microsoft.com/office/drawing/2014/main" val="3215175481"/>
                    </a:ext>
                  </a:extLst>
                </a:gridCol>
                <a:gridCol w="493776">
                  <a:extLst>
                    <a:ext uri="{9D8B030D-6E8A-4147-A177-3AD203B41FA5}">
                      <a16:colId xmlns:a16="http://schemas.microsoft.com/office/drawing/2014/main" val="2466674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71771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- 2025-01-06 16:00:48</a:t>
                      </a:r>
                      <a:r>
                        <a:rPr kumimoji="0" lang="en-US" sz="1000" b="0" i="0" u="none" strike="noStrike" kern="1200" cap="none" spc="0" normalizeH="0" baseline="0" noProof="0">
                          <a:ln>
                            <a:noFill/>
                          </a:ln>
                          <a:solidFill>
                            <a:prstClr val="black"/>
                          </a:solidFill>
                          <a:effectLst/>
                          <a:uLnTx/>
                          <a:uFillTx/>
                          <a:latin typeface="Calibri"/>
                          <a:ea typeface="+mn-ea"/>
                          <a:cs typeface="+mn-cs"/>
                        </a:rPr>
                        <a:t>
 What an amazing year of giving back to our community! Check out this recap of all the hard work our First Community Action Team (First CAT) did in 2024. Mahalo to @malamalearningcenter, @walkwisehawaii, @hearthawaii, @alzhawaii, @manoataiko, @ryugentaiko, @honolulupride, @waimeavalleyoahu, @genkialawaiproject, and @kapiolanimedctr. Here’s to building a stronger community and making lasting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https://quintly-eu-image-storage.s3.amazonaws.com/42a5b893a9726451877e4ab7634db126/0995e75cc18c36043a212382d7b45ba7.jpg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6351367"/>
                  </a:ext>
                </a:extLst>
              </a:tr>
            </a:tbl>
          </a:graphicData>
        </a:graphic>
      </p:graphicFrame>
      <p:sp>
        <p:nvSpPr>
          <p:cNvPr id="4" name="Text Placeholder 3">
            <a:extLst>
              <a:ext uri="{FF2B5EF4-FFF2-40B4-BE49-F238E27FC236}">
                <a16:creationId xmlns:a16="http://schemas.microsoft.com/office/drawing/2014/main" id="{6E420354-171C-4DE9-83EB-8A44444420D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79027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64C3E-2193-40E3-AE56-0943CA818E6F}"/>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0703A78D-C5E6-4F6F-B67D-F84023A9527A}"/>
              </a:ext>
            </a:extLst>
          </p:cNvPr>
          <p:cNvGraphicFramePr>
            <a:graphicFrameLocks noGrp="1"/>
          </p:cNvGraphicFramePr>
          <p:nvPr>
            <p:ph type="tbl" sz="quarter" idx="13"/>
            <p:extLst>
              <p:ext uri="{D42A27DB-BD31-4B8C-83A1-F6EECF244321}">
                <p14:modId xmlns:p14="http://schemas.microsoft.com/office/powerpoint/2010/main" val="234470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40181452"/>
                    </a:ext>
                  </a:extLst>
                </a:gridCol>
                <a:gridCol w="1069848">
                  <a:extLst>
                    <a:ext uri="{9D8B030D-6E8A-4147-A177-3AD203B41FA5}">
                      <a16:colId xmlns:a16="http://schemas.microsoft.com/office/drawing/2014/main" val="1782069538"/>
                    </a:ext>
                  </a:extLst>
                </a:gridCol>
                <a:gridCol w="493776">
                  <a:extLst>
                    <a:ext uri="{9D8B030D-6E8A-4147-A177-3AD203B41FA5}">
                      <a16:colId xmlns:a16="http://schemas.microsoft.com/office/drawing/2014/main" val="4174619028"/>
                    </a:ext>
                  </a:extLst>
                </a:gridCol>
                <a:gridCol w="1069848">
                  <a:extLst>
                    <a:ext uri="{9D8B030D-6E8A-4147-A177-3AD203B41FA5}">
                      <a16:colId xmlns:a16="http://schemas.microsoft.com/office/drawing/2014/main" val="1839225002"/>
                    </a:ext>
                  </a:extLst>
                </a:gridCol>
                <a:gridCol w="1069848">
                  <a:extLst>
                    <a:ext uri="{9D8B030D-6E8A-4147-A177-3AD203B41FA5}">
                      <a16:colId xmlns:a16="http://schemas.microsoft.com/office/drawing/2014/main" val="1987735138"/>
                    </a:ext>
                  </a:extLst>
                </a:gridCol>
                <a:gridCol w="1069848">
                  <a:extLst>
                    <a:ext uri="{9D8B030D-6E8A-4147-A177-3AD203B41FA5}">
                      <a16:colId xmlns:a16="http://schemas.microsoft.com/office/drawing/2014/main" val="3823604310"/>
                    </a:ext>
                  </a:extLst>
                </a:gridCol>
                <a:gridCol w="1069848">
                  <a:extLst>
                    <a:ext uri="{9D8B030D-6E8A-4147-A177-3AD203B41FA5}">
                      <a16:colId xmlns:a16="http://schemas.microsoft.com/office/drawing/2014/main" val="785983894"/>
                    </a:ext>
                  </a:extLst>
                </a:gridCol>
                <a:gridCol w="1069848">
                  <a:extLst>
                    <a:ext uri="{9D8B030D-6E8A-4147-A177-3AD203B41FA5}">
                      <a16:colId xmlns:a16="http://schemas.microsoft.com/office/drawing/2014/main" val="295308824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11100649"/>
                  </a:ext>
                </a:extLst>
              </a:tr>
              <a:tr h="370840">
                <a:tc>
                  <a:txBody>
                    <a:bodyPr/>
                    <a:lstStyle/>
                    <a:p>
                      <a:r>
                        <a:rPr lang="en-US" sz="1000"/>
                        <a:t>6</a:t>
                      </a:r>
                    </a:p>
                  </a:txBody>
                  <a:tcPr/>
                </a:tc>
                <a:tc>
                  <a:txBody>
                    <a:bodyPr/>
                    <a:lstStyle/>
                    <a:p>
                      <a:r>
                        <a:rPr lang="en-US" sz="1000"/>
                        <a:t>0.5468 %</a:t>
                      </a:r>
                    </a:p>
                  </a:txBody>
                  <a:tcPr/>
                </a:tc>
                <a:tc>
                  <a:txBody>
                    <a:bodyPr/>
                    <a:lstStyle/>
                    <a:p>
                      <a:r>
                        <a:rPr lang="en-US" sz="1000"/>
                        <a:t>0.00</a:t>
                      </a:r>
                    </a:p>
                  </a:txBody>
                  <a:tcPr/>
                </a:tc>
                <a:tc>
                  <a:txBody>
                    <a:bodyPr/>
                    <a:lstStyle/>
                    <a:p>
                      <a:r>
                        <a:rPr lang="en-US" sz="1000"/>
                        <a:t>103.83</a:t>
                      </a:r>
                    </a:p>
                  </a:txBody>
                  <a:tcPr/>
                </a:tc>
                <a:tc>
                  <a:txBody>
                    <a:bodyPr/>
                    <a:lstStyle/>
                    <a:p>
                      <a:r>
                        <a:rPr lang="en-US" sz="1000"/>
                        <a:t>102.50</a:t>
                      </a:r>
                    </a:p>
                  </a:txBody>
                  <a:tcPr/>
                </a:tc>
                <a:tc>
                  <a:txBody>
                    <a:bodyPr/>
                    <a:lstStyle/>
                    <a:p>
                      <a:r>
                        <a:rPr lang="en-US" sz="1000"/>
                        <a:t>56.33</a:t>
                      </a:r>
                    </a:p>
                  </a:txBody>
                  <a:tcPr/>
                </a:tc>
                <a:tc>
                  <a:txBody>
                    <a:bodyPr/>
                    <a:lstStyle/>
                    <a:p>
                      <a:r>
                        <a:rPr lang="en-US" sz="1000"/>
                        <a:t>623</a:t>
                      </a:r>
                    </a:p>
                  </a:txBody>
                  <a:tcPr/>
                </a:tc>
                <a:tc>
                  <a:txBody>
                    <a:bodyPr/>
                    <a:lstStyle/>
                    <a:p>
                      <a:r>
                        <a:rPr lang="en-US" sz="1000"/>
                        <a:t>338</a:t>
                      </a:r>
                    </a:p>
                  </a:txBody>
                  <a:tcPr/>
                </a:tc>
                <a:extLst>
                  <a:ext uri="{0D108BD9-81ED-4DB2-BD59-A6C34878D82A}">
                    <a16:rowId xmlns:a16="http://schemas.microsoft.com/office/drawing/2014/main" val="590596646"/>
                  </a:ext>
                </a:extLst>
              </a:tr>
            </a:tbl>
          </a:graphicData>
        </a:graphic>
      </p:graphicFrame>
      <p:sp>
        <p:nvSpPr>
          <p:cNvPr id="4" name="Text Placeholder 3">
            <a:extLst>
              <a:ext uri="{FF2B5EF4-FFF2-40B4-BE49-F238E27FC236}">
                <a16:creationId xmlns:a16="http://schemas.microsoft.com/office/drawing/2014/main" id="{53ECD53B-FB39-47EC-B5DA-D882EA55EFFC}"/>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218184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FBE5D-1B8D-4E15-B723-52DE9A4244E5}"/>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07B3042C-BDA5-410E-9BFC-9E6E64154F89}"/>
              </a:ext>
            </a:extLst>
          </p:cNvPr>
          <p:cNvGraphicFramePr>
            <a:graphicFrameLocks noGrp="1"/>
          </p:cNvGraphicFramePr>
          <p:nvPr>
            <p:ph type="tbl" sz="quarter" idx="13"/>
            <p:extLst>
              <p:ext uri="{D42A27DB-BD31-4B8C-83A1-F6EECF244321}">
                <p14:modId xmlns:p14="http://schemas.microsoft.com/office/powerpoint/2010/main" val="426524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30332013"/>
                    </a:ext>
                  </a:extLst>
                </a:gridCol>
                <a:gridCol w="905256">
                  <a:extLst>
                    <a:ext uri="{9D8B030D-6E8A-4147-A177-3AD203B41FA5}">
                      <a16:colId xmlns:a16="http://schemas.microsoft.com/office/drawing/2014/main" val="2503870830"/>
                    </a:ext>
                  </a:extLst>
                </a:gridCol>
                <a:gridCol w="411480">
                  <a:extLst>
                    <a:ext uri="{9D8B030D-6E8A-4147-A177-3AD203B41FA5}">
                      <a16:colId xmlns:a16="http://schemas.microsoft.com/office/drawing/2014/main" val="4065152253"/>
                    </a:ext>
                  </a:extLst>
                </a:gridCol>
                <a:gridCol w="905256">
                  <a:extLst>
                    <a:ext uri="{9D8B030D-6E8A-4147-A177-3AD203B41FA5}">
                      <a16:colId xmlns:a16="http://schemas.microsoft.com/office/drawing/2014/main" val="1049277281"/>
                    </a:ext>
                  </a:extLst>
                </a:gridCol>
                <a:gridCol w="905256">
                  <a:extLst>
                    <a:ext uri="{9D8B030D-6E8A-4147-A177-3AD203B41FA5}">
                      <a16:colId xmlns:a16="http://schemas.microsoft.com/office/drawing/2014/main" val="4276127666"/>
                    </a:ext>
                  </a:extLst>
                </a:gridCol>
                <a:gridCol w="905256">
                  <a:extLst>
                    <a:ext uri="{9D8B030D-6E8A-4147-A177-3AD203B41FA5}">
                      <a16:colId xmlns:a16="http://schemas.microsoft.com/office/drawing/2014/main" val="4065809474"/>
                    </a:ext>
                  </a:extLst>
                </a:gridCol>
                <a:gridCol w="905256">
                  <a:extLst>
                    <a:ext uri="{9D8B030D-6E8A-4147-A177-3AD203B41FA5}">
                      <a16:colId xmlns:a16="http://schemas.microsoft.com/office/drawing/2014/main" val="2475692386"/>
                    </a:ext>
                  </a:extLst>
                </a:gridCol>
                <a:gridCol w="905256">
                  <a:extLst>
                    <a:ext uri="{9D8B030D-6E8A-4147-A177-3AD203B41FA5}">
                      <a16:colId xmlns:a16="http://schemas.microsoft.com/office/drawing/2014/main" val="2840872747"/>
                    </a:ext>
                  </a:extLst>
                </a:gridCol>
                <a:gridCol w="905256">
                  <a:extLst>
                    <a:ext uri="{9D8B030D-6E8A-4147-A177-3AD203B41FA5}">
                      <a16:colId xmlns:a16="http://schemas.microsoft.com/office/drawing/2014/main" val="260517340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108180453"/>
                  </a:ext>
                </a:extLst>
              </a:tr>
              <a:tr h="370840">
                <a:tc>
                  <a:txBody>
                    <a:bodyPr/>
                    <a:lstStyle/>
                    <a:p>
                      <a:r>
                        <a:rPr lang="en-US" sz="1000"/>
                        <a:t>6</a:t>
                      </a:r>
                    </a:p>
                  </a:txBody>
                  <a:tcPr/>
                </a:tc>
                <a:tc>
                  <a:txBody>
                    <a:bodyPr/>
                    <a:lstStyle/>
                    <a:p>
                      <a:r>
                        <a:rPr lang="en-US" sz="1000"/>
                        <a:t>0.5468 %</a:t>
                      </a:r>
                    </a:p>
                  </a:txBody>
                  <a:tcPr/>
                </a:tc>
                <a:tc>
                  <a:txBody>
                    <a:bodyPr/>
                    <a:lstStyle/>
                    <a:p>
                      <a:r>
                        <a:rPr lang="en-US" sz="1000"/>
                        <a:t>0.00</a:t>
                      </a:r>
                    </a:p>
                  </a:txBody>
                  <a:tcPr/>
                </a:tc>
                <a:tc>
                  <a:txBody>
                    <a:bodyPr/>
                    <a:lstStyle/>
                    <a:p>
                      <a:r>
                        <a:rPr lang="en-US" sz="1000"/>
                        <a:t>103.83</a:t>
                      </a:r>
                    </a:p>
                  </a:txBody>
                  <a:tcPr/>
                </a:tc>
                <a:tc>
                  <a:txBody>
                    <a:bodyPr/>
                    <a:lstStyle/>
                    <a:p>
                      <a:r>
                        <a:rPr lang="en-US" sz="1000"/>
                        <a:t>102.50</a:t>
                      </a:r>
                    </a:p>
                  </a:txBody>
                  <a:tcPr/>
                </a:tc>
                <a:tc>
                  <a:txBody>
                    <a:bodyPr/>
                    <a:lstStyle/>
                    <a:p>
                      <a:r>
                        <a:rPr lang="en-US" sz="1000"/>
                        <a:t>56.33</a:t>
                      </a:r>
                    </a:p>
                  </a:txBody>
                  <a:tcPr/>
                </a:tc>
                <a:tc>
                  <a:txBody>
                    <a:bodyPr/>
                    <a:lstStyle/>
                    <a:p>
                      <a:r>
                        <a:rPr lang="en-US" sz="1000"/>
                        <a:t>56.33</a:t>
                      </a:r>
                    </a:p>
                  </a:txBody>
                  <a:tcPr/>
                </a:tc>
                <a:tc>
                  <a:txBody>
                    <a:bodyPr/>
                    <a:lstStyle/>
                    <a:p>
                      <a:r>
                        <a:rPr lang="en-US" sz="1000"/>
                        <a:t>623</a:t>
                      </a:r>
                    </a:p>
                  </a:txBody>
                  <a:tcPr/>
                </a:tc>
                <a:tc>
                  <a:txBody>
                    <a:bodyPr/>
                    <a:lstStyle/>
                    <a:p>
                      <a:r>
                        <a:rPr lang="en-US" sz="1000"/>
                        <a:t>338</a:t>
                      </a:r>
                    </a:p>
                  </a:txBody>
                  <a:tcPr/>
                </a:tc>
                <a:extLst>
                  <a:ext uri="{0D108BD9-81ED-4DB2-BD59-A6C34878D82A}">
                    <a16:rowId xmlns:a16="http://schemas.microsoft.com/office/drawing/2014/main" val="3805687863"/>
                  </a:ext>
                </a:extLst>
              </a:tr>
            </a:tbl>
          </a:graphicData>
        </a:graphic>
      </p:graphicFrame>
      <p:sp>
        <p:nvSpPr>
          <p:cNvPr id="4" name="Text Placeholder 3">
            <a:extLst>
              <a:ext uri="{FF2B5EF4-FFF2-40B4-BE49-F238E27FC236}">
                <a16:creationId xmlns:a16="http://schemas.microsoft.com/office/drawing/2014/main" id="{9381CDB9-25AB-48B1-84A3-157A5683C36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5159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59302-F3C2-4474-BB6E-33F61A9DEC95}"/>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977649A-0195-4391-AB33-E47F3959AAAC}"/>
              </a:ext>
            </a:extLst>
          </p:cNvPr>
          <p:cNvGraphicFramePr>
            <a:graphicFrameLocks noGrp="1"/>
          </p:cNvGraphicFramePr>
          <p:nvPr>
            <p:ph type="tbl" sz="quarter" idx="13"/>
            <p:extLst>
              <p:ext uri="{D42A27DB-BD31-4B8C-83A1-F6EECF244321}">
                <p14:modId xmlns:p14="http://schemas.microsoft.com/office/powerpoint/2010/main" val="9488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95963935"/>
                    </a:ext>
                  </a:extLst>
                </a:gridCol>
                <a:gridCol w="1316736">
                  <a:extLst>
                    <a:ext uri="{9D8B030D-6E8A-4147-A177-3AD203B41FA5}">
                      <a16:colId xmlns:a16="http://schemas.microsoft.com/office/drawing/2014/main" val="3103123649"/>
                    </a:ext>
                  </a:extLst>
                </a:gridCol>
                <a:gridCol w="658368">
                  <a:extLst>
                    <a:ext uri="{9D8B030D-6E8A-4147-A177-3AD203B41FA5}">
                      <a16:colId xmlns:a16="http://schemas.microsoft.com/office/drawing/2014/main" val="1293549665"/>
                    </a:ext>
                  </a:extLst>
                </a:gridCol>
                <a:gridCol w="658368">
                  <a:extLst>
                    <a:ext uri="{9D8B030D-6E8A-4147-A177-3AD203B41FA5}">
                      <a16:colId xmlns:a16="http://schemas.microsoft.com/office/drawing/2014/main" val="3714065039"/>
                    </a:ext>
                  </a:extLst>
                </a:gridCol>
                <a:gridCol w="658368">
                  <a:extLst>
                    <a:ext uri="{9D8B030D-6E8A-4147-A177-3AD203B41FA5}">
                      <a16:colId xmlns:a16="http://schemas.microsoft.com/office/drawing/2014/main" val="3844339761"/>
                    </a:ext>
                  </a:extLst>
                </a:gridCol>
                <a:gridCol w="658368">
                  <a:extLst>
                    <a:ext uri="{9D8B030D-6E8A-4147-A177-3AD203B41FA5}">
                      <a16:colId xmlns:a16="http://schemas.microsoft.com/office/drawing/2014/main" val="2916000352"/>
                    </a:ext>
                  </a:extLst>
                </a:gridCol>
                <a:gridCol w="658368">
                  <a:extLst>
                    <a:ext uri="{9D8B030D-6E8A-4147-A177-3AD203B41FA5}">
                      <a16:colId xmlns:a16="http://schemas.microsoft.com/office/drawing/2014/main" val="4277903700"/>
                    </a:ext>
                  </a:extLst>
                </a:gridCol>
                <a:gridCol w="658368">
                  <a:extLst>
                    <a:ext uri="{9D8B030D-6E8A-4147-A177-3AD203B41FA5}">
                      <a16:colId xmlns:a16="http://schemas.microsoft.com/office/drawing/2014/main" val="856108389"/>
                    </a:ext>
                  </a:extLst>
                </a:gridCol>
                <a:gridCol w="658368">
                  <a:extLst>
                    <a:ext uri="{9D8B030D-6E8A-4147-A177-3AD203B41FA5}">
                      <a16:colId xmlns:a16="http://schemas.microsoft.com/office/drawing/2014/main" val="4177316813"/>
                    </a:ext>
                  </a:extLst>
                </a:gridCol>
                <a:gridCol w="658368">
                  <a:extLst>
                    <a:ext uri="{9D8B030D-6E8A-4147-A177-3AD203B41FA5}">
                      <a16:colId xmlns:a16="http://schemas.microsoft.com/office/drawing/2014/main" val="2297509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6992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- 2025-01-29 16:10:38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https://quintly-eu-image-storage.s3.amazonaws.com/42a5b893a9726451877e4ab7634db126/570de440a44ebca7ea775d30e13851f4.jpg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16:08:45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407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- 2025-01-22 16:04:39</a:t>
                      </a:r>
                      <a:r>
                        <a:rPr kumimoji="0" lang="en-US" sz="1000" b="0" i="0" u="none" strike="noStrike" kern="1200" cap="none" spc="0" normalizeH="0" baseline="0" noProof="0">
                          <a:ln>
                            <a:noFill/>
                          </a:ln>
                          <a:solidFill>
                            <a:prstClr val="black"/>
                          </a:solidFill>
                          <a:effectLst/>
                          <a:uLnTx/>
                          <a:uFillTx/>
                          <a:latin typeface="Calibri"/>
                          <a:ea typeface="+mn-ea"/>
                          <a:cs typeface="+mn-cs"/>
                        </a:rPr>
                        <a:t>
 @unibodyautotech  @helpinghandshawaii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https://quintly-eu-image-storage.s3.amazonaws.com/42a5b893a9726451877e4ab7634db126/9cc93d93dba78478812a08ebfed4e924.jpg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15:37:31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2163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- 2025-01-16 22:29:38</a:t>
                      </a:r>
                      <a:r>
                        <a:rPr kumimoji="0" lang="en-US" sz="1000" b="0" i="0" u="none" strike="noStrike" kern="1200" cap="none" spc="0" normalizeH="0" baseline="0" noProof="0">
                          <a:ln>
                            <a:noFill/>
                          </a:ln>
                          <a:solidFill>
                            <a:prstClr val="black"/>
                          </a:solidFill>
                          <a:effectLst/>
                          <a:uLnTx/>
                          <a:uFillTx/>
                          <a:latin typeface="Calibri"/>
                          <a:ea typeface="+mn-ea"/>
                          <a:cs typeface="+mn-cs"/>
                        </a:rPr>
                        <a:t>
 Here at SimpliFi Arena for tonight's @hawaiibasketball game. First 500 in the door get our clear waist pack! #gobows🌈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https://quintly-eu-image-storage.s3.amazonaws.com/42a5b893a9726451877e4ab7634db126/1a8c0a9c7f8c4a5bc1e6f6a205c49481.jpg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22:09:31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699188235"/>
                  </a:ext>
                </a:extLst>
              </a:tr>
            </a:tbl>
          </a:graphicData>
        </a:graphic>
      </p:graphicFrame>
      <p:sp>
        <p:nvSpPr>
          <p:cNvPr id="4" name="Text Placeholder 3">
            <a:extLst>
              <a:ext uri="{FF2B5EF4-FFF2-40B4-BE49-F238E27FC236}">
                <a16:creationId xmlns:a16="http://schemas.microsoft.com/office/drawing/2014/main" id="{F393FDF8-2A30-46E5-8E07-FCA19B42140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65239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43431-6708-4313-9E64-FEE3F6AAC83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E062A822-620A-4AEC-8340-5F41D4CFEBD8}"/>
              </a:ext>
            </a:extLst>
          </p:cNvPr>
          <p:cNvGraphicFramePr>
            <a:graphicFrameLocks noGrp="1"/>
          </p:cNvGraphicFramePr>
          <p:nvPr>
            <p:ph type="tbl" sz="quarter" idx="13"/>
            <p:extLst>
              <p:ext uri="{D42A27DB-BD31-4B8C-83A1-F6EECF244321}">
                <p14:modId xmlns:p14="http://schemas.microsoft.com/office/powerpoint/2010/main" val="353835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2009655"/>
                    </a:ext>
                  </a:extLst>
                </a:gridCol>
                <a:gridCol w="1316736">
                  <a:extLst>
                    <a:ext uri="{9D8B030D-6E8A-4147-A177-3AD203B41FA5}">
                      <a16:colId xmlns:a16="http://schemas.microsoft.com/office/drawing/2014/main" val="4169393159"/>
                    </a:ext>
                  </a:extLst>
                </a:gridCol>
                <a:gridCol w="658368">
                  <a:extLst>
                    <a:ext uri="{9D8B030D-6E8A-4147-A177-3AD203B41FA5}">
                      <a16:colId xmlns:a16="http://schemas.microsoft.com/office/drawing/2014/main" val="2204595039"/>
                    </a:ext>
                  </a:extLst>
                </a:gridCol>
                <a:gridCol w="658368">
                  <a:extLst>
                    <a:ext uri="{9D8B030D-6E8A-4147-A177-3AD203B41FA5}">
                      <a16:colId xmlns:a16="http://schemas.microsoft.com/office/drawing/2014/main" val="2583770138"/>
                    </a:ext>
                  </a:extLst>
                </a:gridCol>
                <a:gridCol w="658368">
                  <a:extLst>
                    <a:ext uri="{9D8B030D-6E8A-4147-A177-3AD203B41FA5}">
                      <a16:colId xmlns:a16="http://schemas.microsoft.com/office/drawing/2014/main" val="3708522559"/>
                    </a:ext>
                  </a:extLst>
                </a:gridCol>
                <a:gridCol w="658368">
                  <a:extLst>
                    <a:ext uri="{9D8B030D-6E8A-4147-A177-3AD203B41FA5}">
                      <a16:colId xmlns:a16="http://schemas.microsoft.com/office/drawing/2014/main" val="2305660598"/>
                    </a:ext>
                  </a:extLst>
                </a:gridCol>
                <a:gridCol w="658368">
                  <a:extLst>
                    <a:ext uri="{9D8B030D-6E8A-4147-A177-3AD203B41FA5}">
                      <a16:colId xmlns:a16="http://schemas.microsoft.com/office/drawing/2014/main" val="1651437955"/>
                    </a:ext>
                  </a:extLst>
                </a:gridCol>
                <a:gridCol w="658368">
                  <a:extLst>
                    <a:ext uri="{9D8B030D-6E8A-4147-A177-3AD203B41FA5}">
                      <a16:colId xmlns:a16="http://schemas.microsoft.com/office/drawing/2014/main" val="954043890"/>
                    </a:ext>
                  </a:extLst>
                </a:gridCol>
                <a:gridCol w="658368">
                  <a:extLst>
                    <a:ext uri="{9D8B030D-6E8A-4147-A177-3AD203B41FA5}">
                      <a16:colId xmlns:a16="http://schemas.microsoft.com/office/drawing/2014/main" val="2864151733"/>
                    </a:ext>
                  </a:extLst>
                </a:gridCol>
                <a:gridCol w="658368">
                  <a:extLst>
                    <a:ext uri="{9D8B030D-6E8A-4147-A177-3AD203B41FA5}">
                      <a16:colId xmlns:a16="http://schemas.microsoft.com/office/drawing/2014/main" val="1379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39666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- 2025-01-16 16:15:10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https://quintly-eu-image-storage.s3.amazonaws.com/42a5b893a9726451877e4ab7634db126/bfc2042d8d18eab6db827247c02cc2d4.jpg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16:08:34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8987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- 2025-01-14 16:50:11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https://quintly-eu-image-storage.s3.amazonaws.com/42a5b893a9726451877e4ab7634db126/bf9abad1d3bbd5e4e947320f6257669b.jpg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16:37:52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184611488"/>
                  </a:ext>
                </a:extLst>
              </a:tr>
            </a:tbl>
          </a:graphicData>
        </a:graphic>
      </p:graphicFrame>
      <p:sp>
        <p:nvSpPr>
          <p:cNvPr id="4" name="Text Placeholder 3">
            <a:extLst>
              <a:ext uri="{FF2B5EF4-FFF2-40B4-BE49-F238E27FC236}">
                <a16:creationId xmlns:a16="http://schemas.microsoft.com/office/drawing/2014/main" id="{5CA632A4-07C3-41D5-B58A-C393EBBF300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9219599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2710</Words>
  <Application>Microsoft Office PowerPoint</Application>
  <PresentationFormat>On-screen Show (4:3)</PresentationFormat>
  <Paragraphs>589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 - 1 of 3</vt:lpstr>
      <vt:lpstr>Instagram Videos Table | FICOH - 2 of 3</vt:lpstr>
      <vt:lpstr>Instagram Videos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2025-02-04T14:04:59Z</dcterms:created>
  <dcterms:modified xsi:type="dcterms:W3CDTF">2025-02-04T14:05:56Z</dcterms:modified>
</cp:coreProperties>
</file>