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92FC9-0442-4243-B3CB-B915F84658B7}"/>
              </a:ext>
            </a:extLst>
          </p:cNvPr>
          <p:cNvSpPr>
            <a:spLocks noGrp="1"/>
          </p:cNvSpPr>
          <p:nvPr>
            <p:ph type="ctrTitle"/>
          </p:nvPr>
        </p:nvSpPr>
        <p:spPr/>
        <p:txBody>
          <a:bodyPr/>
          <a:lstStyle/>
          <a:p>
            <a:r>
              <a:rPr lang="en-US"/>
              <a:t>Post Analysis - Copy</a:t>
            </a:r>
          </a:p>
        </p:txBody>
      </p:sp>
      <p:sp>
        <p:nvSpPr>
          <p:cNvPr id="3" name="Subtitle 2">
            <a:extLst>
              <a:ext uri="{FF2B5EF4-FFF2-40B4-BE49-F238E27FC236}">
                <a16:creationId xmlns:a16="http://schemas.microsoft.com/office/drawing/2014/main" id="{35223375-69FF-4ECA-9CF0-EF297AACC58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22605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1C8E4-0D6E-4CEE-8398-CC062B556EAB}"/>
              </a:ext>
            </a:extLst>
          </p:cNvPr>
          <p:cNvSpPr>
            <a:spLocks noGrp="1"/>
          </p:cNvSpPr>
          <p:nvPr>
            <p:ph type="title"/>
          </p:nvPr>
        </p:nvSpPr>
        <p:spPr/>
        <p:txBody>
          <a:bodyPr/>
          <a:lstStyle/>
          <a:p>
            <a:r>
              <a:rPr lang="en-US"/>
              <a:t>Overall All Posts Table | Philadelphia Insurance Companies - 1 of 21</a:t>
            </a:r>
          </a:p>
        </p:txBody>
      </p:sp>
      <p:graphicFrame>
        <p:nvGraphicFramePr>
          <p:cNvPr id="5" name="Table Placeholder 4">
            <a:extLst>
              <a:ext uri="{FF2B5EF4-FFF2-40B4-BE49-F238E27FC236}">
                <a16:creationId xmlns:a16="http://schemas.microsoft.com/office/drawing/2014/main" id="{BF102820-BC6F-413E-8A80-3C6AD8A17313}"/>
              </a:ext>
            </a:extLst>
          </p:cNvPr>
          <p:cNvGraphicFramePr>
            <a:graphicFrameLocks noGrp="1"/>
          </p:cNvGraphicFramePr>
          <p:nvPr>
            <p:ph type="tbl" sz="quarter" idx="13"/>
            <p:extLst>
              <p:ext uri="{D42A27DB-BD31-4B8C-83A1-F6EECF244321}">
                <p14:modId xmlns:p14="http://schemas.microsoft.com/office/powerpoint/2010/main" val="431255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36771661"/>
                    </a:ext>
                  </a:extLst>
                </a:gridCol>
                <a:gridCol w="1069848">
                  <a:extLst>
                    <a:ext uri="{9D8B030D-6E8A-4147-A177-3AD203B41FA5}">
                      <a16:colId xmlns:a16="http://schemas.microsoft.com/office/drawing/2014/main" val="1688824755"/>
                    </a:ext>
                  </a:extLst>
                </a:gridCol>
                <a:gridCol w="1645920">
                  <a:extLst>
                    <a:ext uri="{9D8B030D-6E8A-4147-A177-3AD203B41FA5}">
                      <a16:colId xmlns:a16="http://schemas.microsoft.com/office/drawing/2014/main" val="3902794450"/>
                    </a:ext>
                  </a:extLst>
                </a:gridCol>
                <a:gridCol w="576072">
                  <a:extLst>
                    <a:ext uri="{9D8B030D-6E8A-4147-A177-3AD203B41FA5}">
                      <a16:colId xmlns:a16="http://schemas.microsoft.com/office/drawing/2014/main" val="4235005700"/>
                    </a:ext>
                  </a:extLst>
                </a:gridCol>
                <a:gridCol w="576072">
                  <a:extLst>
                    <a:ext uri="{9D8B030D-6E8A-4147-A177-3AD203B41FA5}">
                      <a16:colId xmlns:a16="http://schemas.microsoft.com/office/drawing/2014/main" val="3371071365"/>
                    </a:ext>
                  </a:extLst>
                </a:gridCol>
                <a:gridCol w="576072">
                  <a:extLst>
                    <a:ext uri="{9D8B030D-6E8A-4147-A177-3AD203B41FA5}">
                      <a16:colId xmlns:a16="http://schemas.microsoft.com/office/drawing/2014/main" val="3414612495"/>
                    </a:ext>
                  </a:extLst>
                </a:gridCol>
                <a:gridCol w="576072">
                  <a:extLst>
                    <a:ext uri="{9D8B030D-6E8A-4147-A177-3AD203B41FA5}">
                      <a16:colId xmlns:a16="http://schemas.microsoft.com/office/drawing/2014/main" val="1339082043"/>
                    </a:ext>
                  </a:extLst>
                </a:gridCol>
                <a:gridCol w="576072">
                  <a:extLst>
                    <a:ext uri="{9D8B030D-6E8A-4147-A177-3AD203B41FA5}">
                      <a16:colId xmlns:a16="http://schemas.microsoft.com/office/drawing/2014/main" val="4176874000"/>
                    </a:ext>
                  </a:extLst>
                </a:gridCol>
                <a:gridCol w="576072">
                  <a:extLst>
                    <a:ext uri="{9D8B030D-6E8A-4147-A177-3AD203B41FA5}">
                      <a16:colId xmlns:a16="http://schemas.microsoft.com/office/drawing/2014/main" val="805441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75122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- 2024-12-17 13:23:45</a:t>
                      </a:r>
                      <a:r>
                        <a:rPr kumimoji="0" lang="en-US" sz="1000" b="0" i="0" u="none" strike="noStrike" kern="1200" cap="none" spc="0" normalizeH="0" baseline="0" noProof="0">
                          <a:ln>
                            <a:noFill/>
                          </a:ln>
                          <a:solidFill>
                            <a:prstClr val="black"/>
                          </a:solidFill>
                          <a:effectLst/>
                          <a:uLnTx/>
                          <a:uFillTx/>
                          <a:latin typeface="Calibri"/>
                          <a:ea typeface="+mn-ea"/>
                          <a:cs typeface="+mn-cs"/>
                        </a:rPr>
                        <a:t>
 ❄️ Before the weather outside gets frightful, make sure your organization is ready for winter’s risks. From frozen pipes to icy roads and walkways, winter can bring costly challenges if you’re not prepared.
Check out our blog for essential tips to prevent losses and keep operations running smoothly this season ➡️ https://bit.ly/3ZNmdp8
#RiskManagement #WinterWeather #WinterPreparedness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https://media.licdn.com/dms/image/v2/D4E22AQEOAJrB0fMdjA/feedshare-shrink_2048_1536/B4EZPV3JUoGYAo-/0/1734459824675?e=1741219200&amp;v=beta&amp;t=EcQfBUB1WJUwSBl04bRPpvVPIiuTW8_FAoqRk-T58uM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6.9277 %</a:t>
                      </a:r>
                    </a:p>
                  </a:txBody>
                  <a:tcPr/>
                </a:tc>
                <a:extLst>
                  <a:ext uri="{0D108BD9-81ED-4DB2-BD59-A6C34878D82A}">
                    <a16:rowId xmlns:a16="http://schemas.microsoft.com/office/drawing/2014/main" val="108409412"/>
                  </a:ext>
                </a:extLst>
              </a:tr>
            </a:tbl>
          </a:graphicData>
        </a:graphic>
      </p:graphicFrame>
      <p:sp>
        <p:nvSpPr>
          <p:cNvPr id="4" name="Text Placeholder 3">
            <a:extLst>
              <a:ext uri="{FF2B5EF4-FFF2-40B4-BE49-F238E27FC236}">
                <a16:creationId xmlns:a16="http://schemas.microsoft.com/office/drawing/2014/main" id="{0C052228-D31B-45E8-AC24-D0A13B5B510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018324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96D72-6CB7-40A7-96F7-531128F0BF76}"/>
              </a:ext>
            </a:extLst>
          </p:cNvPr>
          <p:cNvSpPr>
            <a:spLocks noGrp="1"/>
          </p:cNvSpPr>
          <p:nvPr>
            <p:ph type="title"/>
          </p:nvPr>
        </p:nvSpPr>
        <p:spPr/>
        <p:txBody>
          <a:bodyPr/>
          <a:lstStyle/>
          <a:p>
            <a:r>
              <a:rPr lang="en-US"/>
              <a:t>Overall All Posts Table | Philadelphia Insurance Companies - 2 of 21</a:t>
            </a:r>
          </a:p>
        </p:txBody>
      </p:sp>
      <p:graphicFrame>
        <p:nvGraphicFramePr>
          <p:cNvPr id="5" name="Table Placeholder 4">
            <a:extLst>
              <a:ext uri="{FF2B5EF4-FFF2-40B4-BE49-F238E27FC236}">
                <a16:creationId xmlns:a16="http://schemas.microsoft.com/office/drawing/2014/main" id="{52E0C5A3-EC1E-497A-BAD5-DBC57FE82A9D}"/>
              </a:ext>
            </a:extLst>
          </p:cNvPr>
          <p:cNvGraphicFramePr>
            <a:graphicFrameLocks noGrp="1"/>
          </p:cNvGraphicFramePr>
          <p:nvPr>
            <p:ph type="tbl" sz="quarter" idx="13"/>
            <p:extLst>
              <p:ext uri="{D42A27DB-BD31-4B8C-83A1-F6EECF244321}">
                <p14:modId xmlns:p14="http://schemas.microsoft.com/office/powerpoint/2010/main" val="3602728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06730538"/>
                    </a:ext>
                  </a:extLst>
                </a:gridCol>
                <a:gridCol w="1069848">
                  <a:extLst>
                    <a:ext uri="{9D8B030D-6E8A-4147-A177-3AD203B41FA5}">
                      <a16:colId xmlns:a16="http://schemas.microsoft.com/office/drawing/2014/main" val="1573603995"/>
                    </a:ext>
                  </a:extLst>
                </a:gridCol>
                <a:gridCol w="1645920">
                  <a:extLst>
                    <a:ext uri="{9D8B030D-6E8A-4147-A177-3AD203B41FA5}">
                      <a16:colId xmlns:a16="http://schemas.microsoft.com/office/drawing/2014/main" val="2702641822"/>
                    </a:ext>
                  </a:extLst>
                </a:gridCol>
                <a:gridCol w="576072">
                  <a:extLst>
                    <a:ext uri="{9D8B030D-6E8A-4147-A177-3AD203B41FA5}">
                      <a16:colId xmlns:a16="http://schemas.microsoft.com/office/drawing/2014/main" val="2491184877"/>
                    </a:ext>
                  </a:extLst>
                </a:gridCol>
                <a:gridCol w="576072">
                  <a:extLst>
                    <a:ext uri="{9D8B030D-6E8A-4147-A177-3AD203B41FA5}">
                      <a16:colId xmlns:a16="http://schemas.microsoft.com/office/drawing/2014/main" val="3411104535"/>
                    </a:ext>
                  </a:extLst>
                </a:gridCol>
                <a:gridCol w="576072">
                  <a:extLst>
                    <a:ext uri="{9D8B030D-6E8A-4147-A177-3AD203B41FA5}">
                      <a16:colId xmlns:a16="http://schemas.microsoft.com/office/drawing/2014/main" val="2485941480"/>
                    </a:ext>
                  </a:extLst>
                </a:gridCol>
                <a:gridCol w="576072">
                  <a:extLst>
                    <a:ext uri="{9D8B030D-6E8A-4147-A177-3AD203B41FA5}">
                      <a16:colId xmlns:a16="http://schemas.microsoft.com/office/drawing/2014/main" val="2970084645"/>
                    </a:ext>
                  </a:extLst>
                </a:gridCol>
                <a:gridCol w="576072">
                  <a:extLst>
                    <a:ext uri="{9D8B030D-6E8A-4147-A177-3AD203B41FA5}">
                      <a16:colId xmlns:a16="http://schemas.microsoft.com/office/drawing/2014/main" val="1432494886"/>
                    </a:ext>
                  </a:extLst>
                </a:gridCol>
                <a:gridCol w="576072">
                  <a:extLst>
                    <a:ext uri="{9D8B030D-6E8A-4147-A177-3AD203B41FA5}">
                      <a16:colId xmlns:a16="http://schemas.microsoft.com/office/drawing/2014/main" val="4098656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5947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- 2024-12-11 11:21:15</a:t>
                      </a:r>
                      <a:r>
                        <a:rPr kumimoji="0" lang="en-US" sz="1000" b="0" i="0" u="none" strike="noStrike" kern="1200" cap="none" spc="0" normalizeH="0" baseline="0" noProof="0">
                          <a:ln>
                            <a:noFill/>
                          </a:ln>
                          <a:solidFill>
                            <a:prstClr val="black"/>
                          </a:solidFill>
                          <a:effectLst/>
                          <a:uLnTx/>
                          <a:uFillTx/>
                          <a:latin typeface="Calibri"/>
                          <a:ea typeface="+mn-ea"/>
                          <a:cs typeface="+mn-cs"/>
                        </a:rPr>
                        <a:t>
 Lights, candles, and decorations can brighten the season, but they also can create fire risks. Follow these holiday #FireSafety tips to keep your home or business safe:
🕯️ Candle Safety: Opt for flameless candles or keep traditional ones at least 12 inches from flammable items.
✨ Holiday Light Safety: Inspect lights for damage, use outlets and power strips correctly, and always turn off decorations when leaving.
🎄 Christmas Tree Safety: Water real trees regularly and keep them away from heat sources.
🍳 Cooking Safety: Keep flammables away from the stove, use fire prevention tools, and have a working fire extinguisher nearby.
Help spread awareness by sharing these tips, and visit our blog for more safety insights: https://bit.ly/4fbAD88
#RiskManagement #HolidaySafety #FirePrevention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https://media.licdn.com/dms/image/v2/D4E05AQE9F3bPukzePA/videocover-high/videocover-high/0/1733934051468?e=1738674000&amp;v=beta&amp;t=9PZOtd5QNVKsX8mePwi8wgWx4IauoblmdO98OAwBBK4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8.7114 %</a:t>
                      </a:r>
                    </a:p>
                  </a:txBody>
                  <a:tcPr/>
                </a:tc>
                <a:extLst>
                  <a:ext uri="{0D108BD9-81ED-4DB2-BD59-A6C34878D82A}">
                    <a16:rowId xmlns:a16="http://schemas.microsoft.com/office/drawing/2014/main" val="2825066698"/>
                  </a:ext>
                </a:extLst>
              </a:tr>
            </a:tbl>
          </a:graphicData>
        </a:graphic>
      </p:graphicFrame>
      <p:sp>
        <p:nvSpPr>
          <p:cNvPr id="4" name="Text Placeholder 3">
            <a:extLst>
              <a:ext uri="{FF2B5EF4-FFF2-40B4-BE49-F238E27FC236}">
                <a16:creationId xmlns:a16="http://schemas.microsoft.com/office/drawing/2014/main" id="{5A8CC2C2-DAC0-4F2F-8E64-7CACA6271D9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43532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BBC5D-5158-44BA-8485-4FABE9739B53}"/>
              </a:ext>
            </a:extLst>
          </p:cNvPr>
          <p:cNvSpPr>
            <a:spLocks noGrp="1"/>
          </p:cNvSpPr>
          <p:nvPr>
            <p:ph type="title"/>
          </p:nvPr>
        </p:nvSpPr>
        <p:spPr/>
        <p:txBody>
          <a:bodyPr/>
          <a:lstStyle/>
          <a:p>
            <a:r>
              <a:rPr lang="en-US"/>
              <a:t>Overall All Posts Table | Philadelphia Insurance Companies - 3 of 21</a:t>
            </a:r>
          </a:p>
        </p:txBody>
      </p:sp>
      <p:graphicFrame>
        <p:nvGraphicFramePr>
          <p:cNvPr id="5" name="Table Placeholder 4">
            <a:extLst>
              <a:ext uri="{FF2B5EF4-FFF2-40B4-BE49-F238E27FC236}">
                <a16:creationId xmlns:a16="http://schemas.microsoft.com/office/drawing/2014/main" id="{ACF9A48B-E7B5-4470-A916-28D4B4E7E2F3}"/>
              </a:ext>
            </a:extLst>
          </p:cNvPr>
          <p:cNvGraphicFramePr>
            <a:graphicFrameLocks noGrp="1"/>
          </p:cNvGraphicFramePr>
          <p:nvPr>
            <p:ph type="tbl" sz="quarter" idx="13"/>
            <p:extLst>
              <p:ext uri="{D42A27DB-BD31-4B8C-83A1-F6EECF244321}">
                <p14:modId xmlns:p14="http://schemas.microsoft.com/office/powerpoint/2010/main" val="1275463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14434388"/>
                    </a:ext>
                  </a:extLst>
                </a:gridCol>
                <a:gridCol w="1069848">
                  <a:extLst>
                    <a:ext uri="{9D8B030D-6E8A-4147-A177-3AD203B41FA5}">
                      <a16:colId xmlns:a16="http://schemas.microsoft.com/office/drawing/2014/main" val="2848467939"/>
                    </a:ext>
                  </a:extLst>
                </a:gridCol>
                <a:gridCol w="1645920">
                  <a:extLst>
                    <a:ext uri="{9D8B030D-6E8A-4147-A177-3AD203B41FA5}">
                      <a16:colId xmlns:a16="http://schemas.microsoft.com/office/drawing/2014/main" val="338368049"/>
                    </a:ext>
                  </a:extLst>
                </a:gridCol>
                <a:gridCol w="576072">
                  <a:extLst>
                    <a:ext uri="{9D8B030D-6E8A-4147-A177-3AD203B41FA5}">
                      <a16:colId xmlns:a16="http://schemas.microsoft.com/office/drawing/2014/main" val="520178065"/>
                    </a:ext>
                  </a:extLst>
                </a:gridCol>
                <a:gridCol w="576072">
                  <a:extLst>
                    <a:ext uri="{9D8B030D-6E8A-4147-A177-3AD203B41FA5}">
                      <a16:colId xmlns:a16="http://schemas.microsoft.com/office/drawing/2014/main" val="4164911915"/>
                    </a:ext>
                  </a:extLst>
                </a:gridCol>
                <a:gridCol w="576072">
                  <a:extLst>
                    <a:ext uri="{9D8B030D-6E8A-4147-A177-3AD203B41FA5}">
                      <a16:colId xmlns:a16="http://schemas.microsoft.com/office/drawing/2014/main" val="4242210036"/>
                    </a:ext>
                  </a:extLst>
                </a:gridCol>
                <a:gridCol w="576072">
                  <a:extLst>
                    <a:ext uri="{9D8B030D-6E8A-4147-A177-3AD203B41FA5}">
                      <a16:colId xmlns:a16="http://schemas.microsoft.com/office/drawing/2014/main" val="2080187887"/>
                    </a:ext>
                  </a:extLst>
                </a:gridCol>
                <a:gridCol w="576072">
                  <a:extLst>
                    <a:ext uri="{9D8B030D-6E8A-4147-A177-3AD203B41FA5}">
                      <a16:colId xmlns:a16="http://schemas.microsoft.com/office/drawing/2014/main" val="3145582050"/>
                    </a:ext>
                  </a:extLst>
                </a:gridCol>
                <a:gridCol w="576072">
                  <a:extLst>
                    <a:ext uri="{9D8B030D-6E8A-4147-A177-3AD203B41FA5}">
                      <a16:colId xmlns:a16="http://schemas.microsoft.com/office/drawing/2014/main" val="1042301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4155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- 2024-10-09 12:32:50</a:t>
                      </a:r>
                      <a:r>
                        <a:rPr kumimoji="0" lang="en-US" sz="1000" b="0" i="0" u="none" strike="noStrike" kern="1200" cap="none" spc="0" normalizeH="0" baseline="0" noProof="0">
                          <a:ln>
                            <a:noFill/>
                          </a:ln>
                          <a:solidFill>
                            <a:prstClr val="black"/>
                          </a:solidFill>
                          <a:effectLst/>
                          <a:uLnTx/>
                          <a:uFillTx/>
                          <a:latin typeface="Calibri"/>
                          <a:ea typeface="+mn-ea"/>
                          <a:cs typeface="+mn-cs"/>
                        </a:rPr>
                        <a:t>
 It's #FirePreventionWeek, a good opportunity to remember that many fires can be prevented with the right precautions. Swipe to learn about the most common causes of residential fires and tips to help prevent them. 🧯 🔥
Check out our blog for more #FireSafety tips ➡️ https://bit.ly/3YktJXR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11.0517 %</a:t>
                      </a:r>
                    </a:p>
                  </a:txBody>
                  <a:tcPr/>
                </a:tc>
                <a:extLst>
                  <a:ext uri="{0D108BD9-81ED-4DB2-BD59-A6C34878D82A}">
                    <a16:rowId xmlns:a16="http://schemas.microsoft.com/office/drawing/2014/main" val="3615162799"/>
                  </a:ext>
                </a:extLst>
              </a:tr>
            </a:tbl>
          </a:graphicData>
        </a:graphic>
      </p:graphicFrame>
      <p:sp>
        <p:nvSpPr>
          <p:cNvPr id="4" name="Text Placeholder 3">
            <a:extLst>
              <a:ext uri="{FF2B5EF4-FFF2-40B4-BE49-F238E27FC236}">
                <a16:creationId xmlns:a16="http://schemas.microsoft.com/office/drawing/2014/main" id="{07464913-4C4E-41FF-87CF-49694677184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26626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1A075-D1FE-4906-AE65-6B803F6ACC22}"/>
              </a:ext>
            </a:extLst>
          </p:cNvPr>
          <p:cNvSpPr>
            <a:spLocks noGrp="1"/>
          </p:cNvSpPr>
          <p:nvPr>
            <p:ph type="title"/>
          </p:nvPr>
        </p:nvSpPr>
        <p:spPr/>
        <p:txBody>
          <a:bodyPr/>
          <a:lstStyle/>
          <a:p>
            <a:r>
              <a:rPr lang="en-US"/>
              <a:t>Overall All Posts Table | Philadelphia Insurance Companies - 4 of 21</a:t>
            </a:r>
          </a:p>
        </p:txBody>
      </p:sp>
      <p:graphicFrame>
        <p:nvGraphicFramePr>
          <p:cNvPr id="5" name="Table Placeholder 4">
            <a:extLst>
              <a:ext uri="{FF2B5EF4-FFF2-40B4-BE49-F238E27FC236}">
                <a16:creationId xmlns:a16="http://schemas.microsoft.com/office/drawing/2014/main" id="{49F5F204-84F8-4CE5-8BA6-445E594AFDFD}"/>
              </a:ext>
            </a:extLst>
          </p:cNvPr>
          <p:cNvGraphicFramePr>
            <a:graphicFrameLocks noGrp="1"/>
          </p:cNvGraphicFramePr>
          <p:nvPr>
            <p:ph type="tbl" sz="quarter" idx="13"/>
            <p:extLst>
              <p:ext uri="{D42A27DB-BD31-4B8C-83A1-F6EECF244321}">
                <p14:modId xmlns:p14="http://schemas.microsoft.com/office/powerpoint/2010/main" val="3948727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13423949"/>
                    </a:ext>
                  </a:extLst>
                </a:gridCol>
                <a:gridCol w="1069848">
                  <a:extLst>
                    <a:ext uri="{9D8B030D-6E8A-4147-A177-3AD203B41FA5}">
                      <a16:colId xmlns:a16="http://schemas.microsoft.com/office/drawing/2014/main" val="1535252936"/>
                    </a:ext>
                  </a:extLst>
                </a:gridCol>
                <a:gridCol w="1645920">
                  <a:extLst>
                    <a:ext uri="{9D8B030D-6E8A-4147-A177-3AD203B41FA5}">
                      <a16:colId xmlns:a16="http://schemas.microsoft.com/office/drawing/2014/main" val="1496268190"/>
                    </a:ext>
                  </a:extLst>
                </a:gridCol>
                <a:gridCol w="576072">
                  <a:extLst>
                    <a:ext uri="{9D8B030D-6E8A-4147-A177-3AD203B41FA5}">
                      <a16:colId xmlns:a16="http://schemas.microsoft.com/office/drawing/2014/main" val="1431594489"/>
                    </a:ext>
                  </a:extLst>
                </a:gridCol>
                <a:gridCol w="576072">
                  <a:extLst>
                    <a:ext uri="{9D8B030D-6E8A-4147-A177-3AD203B41FA5}">
                      <a16:colId xmlns:a16="http://schemas.microsoft.com/office/drawing/2014/main" val="3313368344"/>
                    </a:ext>
                  </a:extLst>
                </a:gridCol>
                <a:gridCol w="576072">
                  <a:extLst>
                    <a:ext uri="{9D8B030D-6E8A-4147-A177-3AD203B41FA5}">
                      <a16:colId xmlns:a16="http://schemas.microsoft.com/office/drawing/2014/main" val="3271612993"/>
                    </a:ext>
                  </a:extLst>
                </a:gridCol>
                <a:gridCol w="576072">
                  <a:extLst>
                    <a:ext uri="{9D8B030D-6E8A-4147-A177-3AD203B41FA5}">
                      <a16:colId xmlns:a16="http://schemas.microsoft.com/office/drawing/2014/main" val="3848259006"/>
                    </a:ext>
                  </a:extLst>
                </a:gridCol>
                <a:gridCol w="576072">
                  <a:extLst>
                    <a:ext uri="{9D8B030D-6E8A-4147-A177-3AD203B41FA5}">
                      <a16:colId xmlns:a16="http://schemas.microsoft.com/office/drawing/2014/main" val="3689125133"/>
                    </a:ext>
                  </a:extLst>
                </a:gridCol>
                <a:gridCol w="576072">
                  <a:extLst>
                    <a:ext uri="{9D8B030D-6E8A-4147-A177-3AD203B41FA5}">
                      <a16:colId xmlns:a16="http://schemas.microsoft.com/office/drawing/2014/main" val="1460127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6054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- 2024-10-07 16:07:44</a:t>
                      </a:r>
                      <a:r>
                        <a:rPr kumimoji="0" lang="en-US" sz="1000" b="0" i="0" u="none" strike="noStrike" kern="1200" cap="none" spc="0" normalizeH="0" baseline="0" noProof="0">
                          <a:ln>
                            <a:noFill/>
                          </a:ln>
                          <a:solidFill>
                            <a:prstClr val="black"/>
                          </a:solidFill>
                          <a:effectLst/>
                          <a:uLnTx/>
                          <a:uFillTx/>
                          <a:latin typeface="Calibri"/>
                          <a:ea typeface="+mn-ea"/>
                          <a:cs typeface="+mn-cs"/>
                        </a:rPr>
                        <a:t>
 Our thoughts are with everyone in the projected path of #HurricaneMilton. Please stay safe and be sure your organization is prepared with these important tips: https://bit.ly/3ZUWgW5
Note: Florida’s Fire Marshal issued a Fire Safety Alert regarding electric vehicles and other products containing lithium-ion batteries in the wake of saltwater storm surges. Check out the Additional Resources section of our blog for details.
#HurricanePreparedness #HurricaneSeason #RiskManagement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https://media.licdn.com/dms/image/v2/D4E22AQE47VBiylK1jg/feedshare-shrink_2048_1536/feedshare-shrink_2048_1536/0/1728331663722?e=1741219200&amp;v=beta&amp;t=YSgKens_aCXem4YPdPQk0BPpkb8FJYkjDFdFyutDlyU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6.2097 %</a:t>
                      </a:r>
                    </a:p>
                  </a:txBody>
                  <a:tcPr/>
                </a:tc>
                <a:extLst>
                  <a:ext uri="{0D108BD9-81ED-4DB2-BD59-A6C34878D82A}">
                    <a16:rowId xmlns:a16="http://schemas.microsoft.com/office/drawing/2014/main" val="704368680"/>
                  </a:ext>
                </a:extLst>
              </a:tr>
            </a:tbl>
          </a:graphicData>
        </a:graphic>
      </p:graphicFrame>
      <p:sp>
        <p:nvSpPr>
          <p:cNvPr id="4" name="Text Placeholder 3">
            <a:extLst>
              <a:ext uri="{FF2B5EF4-FFF2-40B4-BE49-F238E27FC236}">
                <a16:creationId xmlns:a16="http://schemas.microsoft.com/office/drawing/2014/main" id="{AEC8DD57-2E7B-4972-B891-05FA97EF50A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46494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CBB72-C6FC-4778-AA29-2A948393C2B9}"/>
              </a:ext>
            </a:extLst>
          </p:cNvPr>
          <p:cNvSpPr>
            <a:spLocks noGrp="1"/>
          </p:cNvSpPr>
          <p:nvPr>
            <p:ph type="title"/>
          </p:nvPr>
        </p:nvSpPr>
        <p:spPr/>
        <p:txBody>
          <a:bodyPr/>
          <a:lstStyle/>
          <a:p>
            <a:r>
              <a:rPr lang="en-US"/>
              <a:t>Overall All Posts Table | Philadelphia Insurance Companies - 5 of 21</a:t>
            </a:r>
          </a:p>
        </p:txBody>
      </p:sp>
      <p:graphicFrame>
        <p:nvGraphicFramePr>
          <p:cNvPr id="5" name="Table Placeholder 4">
            <a:extLst>
              <a:ext uri="{FF2B5EF4-FFF2-40B4-BE49-F238E27FC236}">
                <a16:creationId xmlns:a16="http://schemas.microsoft.com/office/drawing/2014/main" id="{D46A58F1-E1DA-4869-8C1E-0351412052B6}"/>
              </a:ext>
            </a:extLst>
          </p:cNvPr>
          <p:cNvGraphicFramePr>
            <a:graphicFrameLocks noGrp="1"/>
          </p:cNvGraphicFramePr>
          <p:nvPr>
            <p:ph type="tbl" sz="quarter" idx="13"/>
            <p:extLst>
              <p:ext uri="{D42A27DB-BD31-4B8C-83A1-F6EECF244321}">
                <p14:modId xmlns:p14="http://schemas.microsoft.com/office/powerpoint/2010/main" val="1654208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71225138"/>
                    </a:ext>
                  </a:extLst>
                </a:gridCol>
                <a:gridCol w="1069848">
                  <a:extLst>
                    <a:ext uri="{9D8B030D-6E8A-4147-A177-3AD203B41FA5}">
                      <a16:colId xmlns:a16="http://schemas.microsoft.com/office/drawing/2014/main" val="2740238185"/>
                    </a:ext>
                  </a:extLst>
                </a:gridCol>
                <a:gridCol w="1645920">
                  <a:extLst>
                    <a:ext uri="{9D8B030D-6E8A-4147-A177-3AD203B41FA5}">
                      <a16:colId xmlns:a16="http://schemas.microsoft.com/office/drawing/2014/main" val="2010445170"/>
                    </a:ext>
                  </a:extLst>
                </a:gridCol>
                <a:gridCol w="576072">
                  <a:extLst>
                    <a:ext uri="{9D8B030D-6E8A-4147-A177-3AD203B41FA5}">
                      <a16:colId xmlns:a16="http://schemas.microsoft.com/office/drawing/2014/main" val="3533943544"/>
                    </a:ext>
                  </a:extLst>
                </a:gridCol>
                <a:gridCol w="576072">
                  <a:extLst>
                    <a:ext uri="{9D8B030D-6E8A-4147-A177-3AD203B41FA5}">
                      <a16:colId xmlns:a16="http://schemas.microsoft.com/office/drawing/2014/main" val="157758155"/>
                    </a:ext>
                  </a:extLst>
                </a:gridCol>
                <a:gridCol w="576072">
                  <a:extLst>
                    <a:ext uri="{9D8B030D-6E8A-4147-A177-3AD203B41FA5}">
                      <a16:colId xmlns:a16="http://schemas.microsoft.com/office/drawing/2014/main" val="2844973528"/>
                    </a:ext>
                  </a:extLst>
                </a:gridCol>
                <a:gridCol w="576072">
                  <a:extLst>
                    <a:ext uri="{9D8B030D-6E8A-4147-A177-3AD203B41FA5}">
                      <a16:colId xmlns:a16="http://schemas.microsoft.com/office/drawing/2014/main" val="106866122"/>
                    </a:ext>
                  </a:extLst>
                </a:gridCol>
                <a:gridCol w="576072">
                  <a:extLst>
                    <a:ext uri="{9D8B030D-6E8A-4147-A177-3AD203B41FA5}">
                      <a16:colId xmlns:a16="http://schemas.microsoft.com/office/drawing/2014/main" val="3662293158"/>
                    </a:ext>
                  </a:extLst>
                </a:gridCol>
                <a:gridCol w="576072">
                  <a:extLst>
                    <a:ext uri="{9D8B030D-6E8A-4147-A177-3AD203B41FA5}">
                      <a16:colId xmlns:a16="http://schemas.microsoft.com/office/drawing/2014/main" val="3562348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64292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- 2024-10-01 15:21:01</a:t>
                      </a:r>
                      <a:r>
                        <a:rPr kumimoji="0" lang="en-US" sz="1000" b="0" i="0" u="none" strike="noStrike" kern="1200" cap="none" spc="0" normalizeH="0" baseline="0" noProof="0">
                          <a:ln>
                            <a:noFill/>
                          </a:ln>
                          <a:solidFill>
                            <a:prstClr val="black"/>
                          </a:solidFill>
                          <a:effectLst/>
                          <a:uLnTx/>
                          <a:uFillTx/>
                          <a:latin typeface="Calibri"/>
                          <a:ea typeface="+mn-ea"/>
                          <a:cs typeface="+mn-cs"/>
                        </a:rPr>
                        <a:t>
 #TEAMPHLY joined nearly 600 attendees for the Gamma Iota Sigma 53rd Annual Conference in Indianapolis, IN! 🙌 
The conference provides networking opportunities, educational sessions, and career development for students and professionals in the #insurance and #riskmanagement fields. We appreciated the opportunity to connect with students to chat about exciting opportunities in the insurance industry! 
If you missed us, don’t worry—we’ve got you covered! 😎 Check out our #internship opportunities here 👉 bit.ly/PHLYInternships #GISANNUAL2024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https://media.licdn.com/dms/image/v2/D4E22AQHwbUwXqR-0Gg/feedshare-shrink_2048_1536/feedshare-shrink_2048_1536/0/1727810460507?e=1740614400&amp;v=beta&amp;t=QaH3oS3yIydyq2vqw-4E8kU-nrSD3t8f_8MXNq-LVdw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 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10.8034 %</a:t>
                      </a:r>
                    </a:p>
                  </a:txBody>
                  <a:tcPr/>
                </a:tc>
                <a:extLst>
                  <a:ext uri="{0D108BD9-81ED-4DB2-BD59-A6C34878D82A}">
                    <a16:rowId xmlns:a16="http://schemas.microsoft.com/office/drawing/2014/main" val="1704445432"/>
                  </a:ext>
                </a:extLst>
              </a:tr>
            </a:tbl>
          </a:graphicData>
        </a:graphic>
      </p:graphicFrame>
      <p:sp>
        <p:nvSpPr>
          <p:cNvPr id="4" name="Text Placeholder 3">
            <a:extLst>
              <a:ext uri="{FF2B5EF4-FFF2-40B4-BE49-F238E27FC236}">
                <a16:creationId xmlns:a16="http://schemas.microsoft.com/office/drawing/2014/main" id="{130ED47D-8CF0-4026-A5FB-0330CC276E3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04295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E429E-B130-4E7E-9AD9-4CCAA9ABD648}"/>
              </a:ext>
            </a:extLst>
          </p:cNvPr>
          <p:cNvSpPr>
            <a:spLocks noGrp="1"/>
          </p:cNvSpPr>
          <p:nvPr>
            <p:ph type="title"/>
          </p:nvPr>
        </p:nvSpPr>
        <p:spPr/>
        <p:txBody>
          <a:bodyPr/>
          <a:lstStyle/>
          <a:p>
            <a:r>
              <a:rPr lang="en-US"/>
              <a:t>Overall All Posts Table | Philadelphia Insurance Companies - 6 of 21</a:t>
            </a:r>
          </a:p>
        </p:txBody>
      </p:sp>
      <p:graphicFrame>
        <p:nvGraphicFramePr>
          <p:cNvPr id="5" name="Table Placeholder 4">
            <a:extLst>
              <a:ext uri="{FF2B5EF4-FFF2-40B4-BE49-F238E27FC236}">
                <a16:creationId xmlns:a16="http://schemas.microsoft.com/office/drawing/2014/main" id="{67D16683-746C-4128-BBED-61226528E694}"/>
              </a:ext>
            </a:extLst>
          </p:cNvPr>
          <p:cNvGraphicFramePr>
            <a:graphicFrameLocks noGrp="1"/>
          </p:cNvGraphicFramePr>
          <p:nvPr>
            <p:ph type="tbl" sz="quarter" idx="13"/>
            <p:extLst>
              <p:ext uri="{D42A27DB-BD31-4B8C-83A1-F6EECF244321}">
                <p14:modId xmlns:p14="http://schemas.microsoft.com/office/powerpoint/2010/main" val="3107781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3933617"/>
                    </a:ext>
                  </a:extLst>
                </a:gridCol>
                <a:gridCol w="1069848">
                  <a:extLst>
                    <a:ext uri="{9D8B030D-6E8A-4147-A177-3AD203B41FA5}">
                      <a16:colId xmlns:a16="http://schemas.microsoft.com/office/drawing/2014/main" val="1288221475"/>
                    </a:ext>
                  </a:extLst>
                </a:gridCol>
                <a:gridCol w="1645920">
                  <a:extLst>
                    <a:ext uri="{9D8B030D-6E8A-4147-A177-3AD203B41FA5}">
                      <a16:colId xmlns:a16="http://schemas.microsoft.com/office/drawing/2014/main" val="1085231707"/>
                    </a:ext>
                  </a:extLst>
                </a:gridCol>
                <a:gridCol w="576072">
                  <a:extLst>
                    <a:ext uri="{9D8B030D-6E8A-4147-A177-3AD203B41FA5}">
                      <a16:colId xmlns:a16="http://schemas.microsoft.com/office/drawing/2014/main" val="2770599979"/>
                    </a:ext>
                  </a:extLst>
                </a:gridCol>
                <a:gridCol w="576072">
                  <a:extLst>
                    <a:ext uri="{9D8B030D-6E8A-4147-A177-3AD203B41FA5}">
                      <a16:colId xmlns:a16="http://schemas.microsoft.com/office/drawing/2014/main" val="2736689572"/>
                    </a:ext>
                  </a:extLst>
                </a:gridCol>
                <a:gridCol w="576072">
                  <a:extLst>
                    <a:ext uri="{9D8B030D-6E8A-4147-A177-3AD203B41FA5}">
                      <a16:colId xmlns:a16="http://schemas.microsoft.com/office/drawing/2014/main" val="800909269"/>
                    </a:ext>
                  </a:extLst>
                </a:gridCol>
                <a:gridCol w="576072">
                  <a:extLst>
                    <a:ext uri="{9D8B030D-6E8A-4147-A177-3AD203B41FA5}">
                      <a16:colId xmlns:a16="http://schemas.microsoft.com/office/drawing/2014/main" val="1495407722"/>
                    </a:ext>
                  </a:extLst>
                </a:gridCol>
                <a:gridCol w="576072">
                  <a:extLst>
                    <a:ext uri="{9D8B030D-6E8A-4147-A177-3AD203B41FA5}">
                      <a16:colId xmlns:a16="http://schemas.microsoft.com/office/drawing/2014/main" val="972633977"/>
                    </a:ext>
                  </a:extLst>
                </a:gridCol>
                <a:gridCol w="576072">
                  <a:extLst>
                    <a:ext uri="{9D8B030D-6E8A-4147-A177-3AD203B41FA5}">
                      <a16:colId xmlns:a16="http://schemas.microsoft.com/office/drawing/2014/main" val="978083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03120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- 2024-09-26 14:38:19</a:t>
                      </a:r>
                      <a:r>
                        <a:rPr kumimoji="0" lang="en-US" sz="1000" b="0" i="0" u="none" strike="noStrike" kern="1200" cap="none" spc="0" normalizeH="0" baseline="0" noProof="0">
                          <a:ln>
                            <a:noFill/>
                          </a:ln>
                          <a:solidFill>
                            <a:prstClr val="black"/>
                          </a:solidFill>
                          <a:effectLst/>
                          <a:uLnTx/>
                          <a:uFillTx/>
                          <a:latin typeface="Calibri"/>
                          <a:ea typeface="+mn-ea"/>
                          <a:cs typeface="+mn-cs"/>
                        </a:rPr>
                        <a:t>
 We're closely monitoring #HurricaneHelene and hope everyone remains safe. This significant storm is forecast to impact Florida and much of the southeastern U.S. Be sure your organization is prepared with these essential tips: https://bit.ly/4eH95Yr 
#HurricanePreparedness #HurricaneSeason #RiskManagement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https://media.licdn.com/dms/image/v2/D4E22AQHLf4dlOno33Q/feedshare-shrink_2048_1536/feedshare-shrink_2048_1536/0/1727375899346?e=1740614400&amp;v=beta&amp;t=V1rjc_a_UY2GkzdATEC47192JyERp2kwL-87VZpiLOE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5.1564 %</a:t>
                      </a:r>
                    </a:p>
                  </a:txBody>
                  <a:tcPr/>
                </a:tc>
                <a:extLst>
                  <a:ext uri="{0D108BD9-81ED-4DB2-BD59-A6C34878D82A}">
                    <a16:rowId xmlns:a16="http://schemas.microsoft.com/office/drawing/2014/main" val="2527496158"/>
                  </a:ext>
                </a:extLst>
              </a:tr>
            </a:tbl>
          </a:graphicData>
        </a:graphic>
      </p:graphicFrame>
      <p:sp>
        <p:nvSpPr>
          <p:cNvPr id="4" name="Text Placeholder 3">
            <a:extLst>
              <a:ext uri="{FF2B5EF4-FFF2-40B4-BE49-F238E27FC236}">
                <a16:creationId xmlns:a16="http://schemas.microsoft.com/office/drawing/2014/main" id="{4AC9DB38-3B58-4516-B047-57A4EAB4678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04415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0B946-2278-47B0-BEA9-5A79AEC77323}"/>
              </a:ext>
            </a:extLst>
          </p:cNvPr>
          <p:cNvSpPr>
            <a:spLocks noGrp="1"/>
          </p:cNvSpPr>
          <p:nvPr>
            <p:ph type="title"/>
          </p:nvPr>
        </p:nvSpPr>
        <p:spPr/>
        <p:txBody>
          <a:bodyPr/>
          <a:lstStyle/>
          <a:p>
            <a:r>
              <a:rPr lang="en-US"/>
              <a:t>Overall All Posts Table | Philadelphia Insurance Companies - 7 of 21</a:t>
            </a:r>
          </a:p>
        </p:txBody>
      </p:sp>
      <p:graphicFrame>
        <p:nvGraphicFramePr>
          <p:cNvPr id="5" name="Table Placeholder 4">
            <a:extLst>
              <a:ext uri="{FF2B5EF4-FFF2-40B4-BE49-F238E27FC236}">
                <a16:creationId xmlns:a16="http://schemas.microsoft.com/office/drawing/2014/main" id="{9D43144A-7E12-4B5A-B6AF-E1154FDBA94B}"/>
              </a:ext>
            </a:extLst>
          </p:cNvPr>
          <p:cNvGraphicFramePr>
            <a:graphicFrameLocks noGrp="1"/>
          </p:cNvGraphicFramePr>
          <p:nvPr>
            <p:ph type="tbl" sz="quarter" idx="13"/>
            <p:extLst>
              <p:ext uri="{D42A27DB-BD31-4B8C-83A1-F6EECF244321}">
                <p14:modId xmlns:p14="http://schemas.microsoft.com/office/powerpoint/2010/main" val="266220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4421679"/>
                    </a:ext>
                  </a:extLst>
                </a:gridCol>
                <a:gridCol w="1069848">
                  <a:extLst>
                    <a:ext uri="{9D8B030D-6E8A-4147-A177-3AD203B41FA5}">
                      <a16:colId xmlns:a16="http://schemas.microsoft.com/office/drawing/2014/main" val="281535916"/>
                    </a:ext>
                  </a:extLst>
                </a:gridCol>
                <a:gridCol w="1645920">
                  <a:extLst>
                    <a:ext uri="{9D8B030D-6E8A-4147-A177-3AD203B41FA5}">
                      <a16:colId xmlns:a16="http://schemas.microsoft.com/office/drawing/2014/main" val="386208553"/>
                    </a:ext>
                  </a:extLst>
                </a:gridCol>
                <a:gridCol w="576072">
                  <a:extLst>
                    <a:ext uri="{9D8B030D-6E8A-4147-A177-3AD203B41FA5}">
                      <a16:colId xmlns:a16="http://schemas.microsoft.com/office/drawing/2014/main" val="2907279448"/>
                    </a:ext>
                  </a:extLst>
                </a:gridCol>
                <a:gridCol w="576072">
                  <a:extLst>
                    <a:ext uri="{9D8B030D-6E8A-4147-A177-3AD203B41FA5}">
                      <a16:colId xmlns:a16="http://schemas.microsoft.com/office/drawing/2014/main" val="2793894373"/>
                    </a:ext>
                  </a:extLst>
                </a:gridCol>
                <a:gridCol w="576072">
                  <a:extLst>
                    <a:ext uri="{9D8B030D-6E8A-4147-A177-3AD203B41FA5}">
                      <a16:colId xmlns:a16="http://schemas.microsoft.com/office/drawing/2014/main" val="1592681146"/>
                    </a:ext>
                  </a:extLst>
                </a:gridCol>
                <a:gridCol w="576072">
                  <a:extLst>
                    <a:ext uri="{9D8B030D-6E8A-4147-A177-3AD203B41FA5}">
                      <a16:colId xmlns:a16="http://schemas.microsoft.com/office/drawing/2014/main" val="2091368519"/>
                    </a:ext>
                  </a:extLst>
                </a:gridCol>
                <a:gridCol w="576072">
                  <a:extLst>
                    <a:ext uri="{9D8B030D-6E8A-4147-A177-3AD203B41FA5}">
                      <a16:colId xmlns:a16="http://schemas.microsoft.com/office/drawing/2014/main" val="2566348988"/>
                    </a:ext>
                  </a:extLst>
                </a:gridCol>
                <a:gridCol w="576072">
                  <a:extLst>
                    <a:ext uri="{9D8B030D-6E8A-4147-A177-3AD203B41FA5}">
                      <a16:colId xmlns:a16="http://schemas.microsoft.com/office/drawing/2014/main" val="3196536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6860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- 2024-08-28 15:57:20</a:t>
                      </a:r>
                      <a:r>
                        <a:rPr kumimoji="0" lang="en-US" sz="1000" b="0" i="0" u="none" strike="noStrike" kern="1200" cap="none" spc="0" normalizeH="0" baseline="0" noProof="0">
                          <a:ln>
                            <a:noFill/>
                          </a:ln>
                          <a:solidFill>
                            <a:prstClr val="black"/>
                          </a:solidFill>
                          <a:effectLst/>
                          <a:uLnTx/>
                          <a:uFillTx/>
                          <a:latin typeface="Calibri"/>
                          <a:ea typeface="+mn-ea"/>
                          <a:cs typeface="+mn-cs"/>
                        </a:rPr>
                        <a:t>
 Lithium-ion batteries power many devices, from smartphones and laptops to electric cars, bikes, and scooters. While these batteries provide an effective and efficient source of power, they can be a fire hazard if handled incorrectly. 🔥
🔋 Follow these safety tips, and check out our blog to learn more ➡️ https://bit.ly/4cJ8hAD
#RiskManagement #FirePrevention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https://media.licdn.com/dms/image/v2/D5622AQH0_o5KGhMetw/feedshare-shrink_2048_1536/feedshare-shrink_2048_1536/0/1724875039373?e=1736985600&amp;v=beta&amp;t=dKMCYf4R-H9MHLRGnxNNGygzI5In-llI2QddU8TZpSA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4.9361 %</a:t>
                      </a:r>
                    </a:p>
                  </a:txBody>
                  <a:tcPr/>
                </a:tc>
                <a:extLst>
                  <a:ext uri="{0D108BD9-81ED-4DB2-BD59-A6C34878D82A}">
                    <a16:rowId xmlns:a16="http://schemas.microsoft.com/office/drawing/2014/main" val="1510235982"/>
                  </a:ext>
                </a:extLst>
              </a:tr>
            </a:tbl>
          </a:graphicData>
        </a:graphic>
      </p:graphicFrame>
      <p:sp>
        <p:nvSpPr>
          <p:cNvPr id="4" name="Text Placeholder 3">
            <a:extLst>
              <a:ext uri="{FF2B5EF4-FFF2-40B4-BE49-F238E27FC236}">
                <a16:creationId xmlns:a16="http://schemas.microsoft.com/office/drawing/2014/main" id="{7ECEC4EC-585F-486B-97BC-395F2D81AB5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504046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9C583-C307-48C0-B895-0718813192F3}"/>
              </a:ext>
            </a:extLst>
          </p:cNvPr>
          <p:cNvSpPr>
            <a:spLocks noGrp="1"/>
          </p:cNvSpPr>
          <p:nvPr>
            <p:ph type="title"/>
          </p:nvPr>
        </p:nvSpPr>
        <p:spPr/>
        <p:txBody>
          <a:bodyPr/>
          <a:lstStyle/>
          <a:p>
            <a:r>
              <a:rPr lang="en-US"/>
              <a:t>Overall All Posts Table | Philadelphia Insurance Companies - 8 of 21</a:t>
            </a:r>
          </a:p>
        </p:txBody>
      </p:sp>
      <p:graphicFrame>
        <p:nvGraphicFramePr>
          <p:cNvPr id="5" name="Table Placeholder 4">
            <a:extLst>
              <a:ext uri="{FF2B5EF4-FFF2-40B4-BE49-F238E27FC236}">
                <a16:creationId xmlns:a16="http://schemas.microsoft.com/office/drawing/2014/main" id="{A33D9368-6AE3-4F24-B83B-4E10BE5D64DC}"/>
              </a:ext>
            </a:extLst>
          </p:cNvPr>
          <p:cNvGraphicFramePr>
            <a:graphicFrameLocks noGrp="1"/>
          </p:cNvGraphicFramePr>
          <p:nvPr>
            <p:ph type="tbl" sz="quarter" idx="13"/>
            <p:extLst>
              <p:ext uri="{D42A27DB-BD31-4B8C-83A1-F6EECF244321}">
                <p14:modId xmlns:p14="http://schemas.microsoft.com/office/powerpoint/2010/main" val="1768974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9661056"/>
                    </a:ext>
                  </a:extLst>
                </a:gridCol>
                <a:gridCol w="1069848">
                  <a:extLst>
                    <a:ext uri="{9D8B030D-6E8A-4147-A177-3AD203B41FA5}">
                      <a16:colId xmlns:a16="http://schemas.microsoft.com/office/drawing/2014/main" val="2843690385"/>
                    </a:ext>
                  </a:extLst>
                </a:gridCol>
                <a:gridCol w="1645920">
                  <a:extLst>
                    <a:ext uri="{9D8B030D-6E8A-4147-A177-3AD203B41FA5}">
                      <a16:colId xmlns:a16="http://schemas.microsoft.com/office/drawing/2014/main" val="3066675610"/>
                    </a:ext>
                  </a:extLst>
                </a:gridCol>
                <a:gridCol w="576072">
                  <a:extLst>
                    <a:ext uri="{9D8B030D-6E8A-4147-A177-3AD203B41FA5}">
                      <a16:colId xmlns:a16="http://schemas.microsoft.com/office/drawing/2014/main" val="1620183447"/>
                    </a:ext>
                  </a:extLst>
                </a:gridCol>
                <a:gridCol w="576072">
                  <a:extLst>
                    <a:ext uri="{9D8B030D-6E8A-4147-A177-3AD203B41FA5}">
                      <a16:colId xmlns:a16="http://schemas.microsoft.com/office/drawing/2014/main" val="483123999"/>
                    </a:ext>
                  </a:extLst>
                </a:gridCol>
                <a:gridCol w="576072">
                  <a:extLst>
                    <a:ext uri="{9D8B030D-6E8A-4147-A177-3AD203B41FA5}">
                      <a16:colId xmlns:a16="http://schemas.microsoft.com/office/drawing/2014/main" val="227629407"/>
                    </a:ext>
                  </a:extLst>
                </a:gridCol>
                <a:gridCol w="576072">
                  <a:extLst>
                    <a:ext uri="{9D8B030D-6E8A-4147-A177-3AD203B41FA5}">
                      <a16:colId xmlns:a16="http://schemas.microsoft.com/office/drawing/2014/main" val="2588180935"/>
                    </a:ext>
                  </a:extLst>
                </a:gridCol>
                <a:gridCol w="576072">
                  <a:extLst>
                    <a:ext uri="{9D8B030D-6E8A-4147-A177-3AD203B41FA5}">
                      <a16:colId xmlns:a16="http://schemas.microsoft.com/office/drawing/2014/main" val="398893817"/>
                    </a:ext>
                  </a:extLst>
                </a:gridCol>
                <a:gridCol w="576072">
                  <a:extLst>
                    <a:ext uri="{9D8B030D-6E8A-4147-A177-3AD203B41FA5}">
                      <a16:colId xmlns:a16="http://schemas.microsoft.com/office/drawing/2014/main" val="2524190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2870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- 2024-08-23 13:34:42</a:t>
                      </a:r>
                      <a:r>
                        <a:rPr kumimoji="0" lang="en-US" sz="1000" b="0" i="0" u="none" strike="noStrike" kern="1200" cap="none" spc="0" normalizeH="0" baseline="0" noProof="0">
                          <a:ln>
                            <a:noFill/>
                          </a:ln>
                          <a:solidFill>
                            <a:prstClr val="black"/>
                          </a:solidFill>
                          <a:effectLst/>
                          <a:uLnTx/>
                          <a:uFillTx/>
                          <a:latin typeface="Calibri"/>
                          <a:ea typeface="+mn-ea"/>
                          <a:cs typeface="+mn-cs"/>
                        </a:rPr>
                        <a:t>
 🖼️ Museums and cultural centers are vital to our society, preserving history and inspiring futures. As they evolve to engage visitors with creative experiences like wine nights and field trips, they face new risks. 
PHLY's Timothy Herman, MBA, CS, AINS, AU, AU-M, AIS spoke with Risk &amp; Insurance magazine about the importance of tailored #insurance and #riskmanagement solutions to ensure museums can innovate while keeping visitors and collections safe.
Read the article ➡️ bit.ly/3WZ6KAJ #TEAMPHLY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https://media.licdn.com/dms/image/v2/D4E22AQF9UIY2e5xkhA/feedshare-shrink_2048_1536/feedshare-shrink_2048_1536/0/1724434480898?e=1736985600&amp;v=beta&amp;t=tbhg3uThhZSKa2zni_LwqxP4Iw_Vu6ZuP8bkEPuITyg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 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6.7998 %</a:t>
                      </a:r>
                    </a:p>
                  </a:txBody>
                  <a:tcPr/>
                </a:tc>
                <a:extLst>
                  <a:ext uri="{0D108BD9-81ED-4DB2-BD59-A6C34878D82A}">
                    <a16:rowId xmlns:a16="http://schemas.microsoft.com/office/drawing/2014/main" val="2839786855"/>
                  </a:ext>
                </a:extLst>
              </a:tr>
            </a:tbl>
          </a:graphicData>
        </a:graphic>
      </p:graphicFrame>
      <p:sp>
        <p:nvSpPr>
          <p:cNvPr id="4" name="Text Placeholder 3">
            <a:extLst>
              <a:ext uri="{FF2B5EF4-FFF2-40B4-BE49-F238E27FC236}">
                <a16:creationId xmlns:a16="http://schemas.microsoft.com/office/drawing/2014/main" id="{5EA9DB12-B48E-4F8A-A140-B3D72C726B8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727766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E16C5-3124-4B43-BEE3-5C969D25FE06}"/>
              </a:ext>
            </a:extLst>
          </p:cNvPr>
          <p:cNvSpPr>
            <a:spLocks noGrp="1"/>
          </p:cNvSpPr>
          <p:nvPr>
            <p:ph type="title"/>
          </p:nvPr>
        </p:nvSpPr>
        <p:spPr/>
        <p:txBody>
          <a:bodyPr/>
          <a:lstStyle/>
          <a:p>
            <a:r>
              <a:rPr lang="en-US"/>
              <a:t>Overall All Posts Table | Philadelphia Insurance Companies - 9 of 21</a:t>
            </a:r>
          </a:p>
        </p:txBody>
      </p:sp>
      <p:graphicFrame>
        <p:nvGraphicFramePr>
          <p:cNvPr id="5" name="Table Placeholder 4">
            <a:extLst>
              <a:ext uri="{FF2B5EF4-FFF2-40B4-BE49-F238E27FC236}">
                <a16:creationId xmlns:a16="http://schemas.microsoft.com/office/drawing/2014/main" id="{8AD00981-2513-43D8-B665-60EEB3E8AE18}"/>
              </a:ext>
            </a:extLst>
          </p:cNvPr>
          <p:cNvGraphicFramePr>
            <a:graphicFrameLocks noGrp="1"/>
          </p:cNvGraphicFramePr>
          <p:nvPr>
            <p:ph type="tbl" sz="quarter" idx="13"/>
            <p:extLst>
              <p:ext uri="{D42A27DB-BD31-4B8C-83A1-F6EECF244321}">
                <p14:modId xmlns:p14="http://schemas.microsoft.com/office/powerpoint/2010/main" val="390812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2126752"/>
                    </a:ext>
                  </a:extLst>
                </a:gridCol>
                <a:gridCol w="1069848">
                  <a:extLst>
                    <a:ext uri="{9D8B030D-6E8A-4147-A177-3AD203B41FA5}">
                      <a16:colId xmlns:a16="http://schemas.microsoft.com/office/drawing/2014/main" val="150805410"/>
                    </a:ext>
                  </a:extLst>
                </a:gridCol>
                <a:gridCol w="1645920">
                  <a:extLst>
                    <a:ext uri="{9D8B030D-6E8A-4147-A177-3AD203B41FA5}">
                      <a16:colId xmlns:a16="http://schemas.microsoft.com/office/drawing/2014/main" val="558323873"/>
                    </a:ext>
                  </a:extLst>
                </a:gridCol>
                <a:gridCol w="576072">
                  <a:extLst>
                    <a:ext uri="{9D8B030D-6E8A-4147-A177-3AD203B41FA5}">
                      <a16:colId xmlns:a16="http://schemas.microsoft.com/office/drawing/2014/main" val="3079627509"/>
                    </a:ext>
                  </a:extLst>
                </a:gridCol>
                <a:gridCol w="576072">
                  <a:extLst>
                    <a:ext uri="{9D8B030D-6E8A-4147-A177-3AD203B41FA5}">
                      <a16:colId xmlns:a16="http://schemas.microsoft.com/office/drawing/2014/main" val="1741016323"/>
                    </a:ext>
                  </a:extLst>
                </a:gridCol>
                <a:gridCol w="576072">
                  <a:extLst>
                    <a:ext uri="{9D8B030D-6E8A-4147-A177-3AD203B41FA5}">
                      <a16:colId xmlns:a16="http://schemas.microsoft.com/office/drawing/2014/main" val="579027843"/>
                    </a:ext>
                  </a:extLst>
                </a:gridCol>
                <a:gridCol w="576072">
                  <a:extLst>
                    <a:ext uri="{9D8B030D-6E8A-4147-A177-3AD203B41FA5}">
                      <a16:colId xmlns:a16="http://schemas.microsoft.com/office/drawing/2014/main" val="4261876172"/>
                    </a:ext>
                  </a:extLst>
                </a:gridCol>
                <a:gridCol w="576072">
                  <a:extLst>
                    <a:ext uri="{9D8B030D-6E8A-4147-A177-3AD203B41FA5}">
                      <a16:colId xmlns:a16="http://schemas.microsoft.com/office/drawing/2014/main" val="1813942067"/>
                    </a:ext>
                  </a:extLst>
                </a:gridCol>
                <a:gridCol w="576072">
                  <a:extLst>
                    <a:ext uri="{9D8B030D-6E8A-4147-A177-3AD203B41FA5}">
                      <a16:colId xmlns:a16="http://schemas.microsoft.com/office/drawing/2014/main" val="1953939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5418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- 2024-08-20 12:54:44</a:t>
                      </a:r>
                      <a:r>
                        <a:rPr kumimoji="0" lang="en-US" sz="1000" b="0" i="0" u="none" strike="noStrike" kern="1200" cap="none" spc="0" normalizeH="0" baseline="0" noProof="0">
                          <a:ln>
                            <a:noFill/>
                          </a:ln>
                          <a:solidFill>
                            <a:prstClr val="black"/>
                          </a:solidFill>
                          <a:effectLst/>
                          <a:uLnTx/>
                          <a:uFillTx/>
                          <a:latin typeface="Calibri"/>
                          <a:ea typeface="+mn-ea"/>
                          <a:cs typeface="+mn-cs"/>
                        </a:rPr>
                        <a:t>
 Left turns can be risky—stay vigilant at every intersection! Keep your steering wheel straight while waiting to turn and stay focused on the road to lower your crash risk. For more essential tips on making left turns safely, check out our blog ➡️ https://bit.ly/3MeXEeo
#RiskManagement #SafeDriving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https://media.licdn.com/dms/image/v2/D4E05AQET7fTia_BOdw/videocover-high/videocover-high/0/1724172881526?e=1734030000&amp;v=beta&amp;t=iRGjeBkYwL5-7m2USnIO8FnrR3SXCx3g1dahFSeE86g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6.6099 %</a:t>
                      </a:r>
                    </a:p>
                  </a:txBody>
                  <a:tcPr/>
                </a:tc>
                <a:extLst>
                  <a:ext uri="{0D108BD9-81ED-4DB2-BD59-A6C34878D82A}">
                    <a16:rowId xmlns:a16="http://schemas.microsoft.com/office/drawing/2014/main" val="2020590933"/>
                  </a:ext>
                </a:extLst>
              </a:tr>
            </a:tbl>
          </a:graphicData>
        </a:graphic>
      </p:graphicFrame>
      <p:sp>
        <p:nvSpPr>
          <p:cNvPr id="4" name="Text Placeholder 3">
            <a:extLst>
              <a:ext uri="{FF2B5EF4-FFF2-40B4-BE49-F238E27FC236}">
                <a16:creationId xmlns:a16="http://schemas.microsoft.com/office/drawing/2014/main" id="{170F8D56-805D-4D08-942B-EE2EA15986F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95033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E389F-AD86-4A76-996D-1D96612FBFBF}"/>
              </a:ext>
            </a:extLst>
          </p:cNvPr>
          <p:cNvSpPr>
            <a:spLocks noGrp="1"/>
          </p:cNvSpPr>
          <p:nvPr>
            <p:ph type="title"/>
          </p:nvPr>
        </p:nvSpPr>
        <p:spPr/>
        <p:txBody>
          <a:bodyPr/>
          <a:lstStyle/>
          <a:p>
            <a:r>
              <a:rPr lang="en-US"/>
              <a:t>Overall All Posts Table | Philadelphia Insurance Companies - 10 of 21</a:t>
            </a:r>
          </a:p>
        </p:txBody>
      </p:sp>
      <p:graphicFrame>
        <p:nvGraphicFramePr>
          <p:cNvPr id="5" name="Table Placeholder 4">
            <a:extLst>
              <a:ext uri="{FF2B5EF4-FFF2-40B4-BE49-F238E27FC236}">
                <a16:creationId xmlns:a16="http://schemas.microsoft.com/office/drawing/2014/main" id="{3FFC50B3-D2F3-4117-A5F3-D664170EFA8B}"/>
              </a:ext>
            </a:extLst>
          </p:cNvPr>
          <p:cNvGraphicFramePr>
            <a:graphicFrameLocks noGrp="1"/>
          </p:cNvGraphicFramePr>
          <p:nvPr>
            <p:ph type="tbl" sz="quarter" idx="13"/>
            <p:extLst>
              <p:ext uri="{D42A27DB-BD31-4B8C-83A1-F6EECF244321}">
                <p14:modId xmlns:p14="http://schemas.microsoft.com/office/powerpoint/2010/main" val="2981216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8315971"/>
                    </a:ext>
                  </a:extLst>
                </a:gridCol>
                <a:gridCol w="1069848">
                  <a:extLst>
                    <a:ext uri="{9D8B030D-6E8A-4147-A177-3AD203B41FA5}">
                      <a16:colId xmlns:a16="http://schemas.microsoft.com/office/drawing/2014/main" val="4129265028"/>
                    </a:ext>
                  </a:extLst>
                </a:gridCol>
                <a:gridCol w="1645920">
                  <a:extLst>
                    <a:ext uri="{9D8B030D-6E8A-4147-A177-3AD203B41FA5}">
                      <a16:colId xmlns:a16="http://schemas.microsoft.com/office/drawing/2014/main" val="2974674711"/>
                    </a:ext>
                  </a:extLst>
                </a:gridCol>
                <a:gridCol w="576072">
                  <a:extLst>
                    <a:ext uri="{9D8B030D-6E8A-4147-A177-3AD203B41FA5}">
                      <a16:colId xmlns:a16="http://schemas.microsoft.com/office/drawing/2014/main" val="2649011806"/>
                    </a:ext>
                  </a:extLst>
                </a:gridCol>
                <a:gridCol w="576072">
                  <a:extLst>
                    <a:ext uri="{9D8B030D-6E8A-4147-A177-3AD203B41FA5}">
                      <a16:colId xmlns:a16="http://schemas.microsoft.com/office/drawing/2014/main" val="3883974060"/>
                    </a:ext>
                  </a:extLst>
                </a:gridCol>
                <a:gridCol w="576072">
                  <a:extLst>
                    <a:ext uri="{9D8B030D-6E8A-4147-A177-3AD203B41FA5}">
                      <a16:colId xmlns:a16="http://schemas.microsoft.com/office/drawing/2014/main" val="2989403651"/>
                    </a:ext>
                  </a:extLst>
                </a:gridCol>
                <a:gridCol w="576072">
                  <a:extLst>
                    <a:ext uri="{9D8B030D-6E8A-4147-A177-3AD203B41FA5}">
                      <a16:colId xmlns:a16="http://schemas.microsoft.com/office/drawing/2014/main" val="2560860335"/>
                    </a:ext>
                  </a:extLst>
                </a:gridCol>
                <a:gridCol w="576072">
                  <a:extLst>
                    <a:ext uri="{9D8B030D-6E8A-4147-A177-3AD203B41FA5}">
                      <a16:colId xmlns:a16="http://schemas.microsoft.com/office/drawing/2014/main" val="1278610247"/>
                    </a:ext>
                  </a:extLst>
                </a:gridCol>
                <a:gridCol w="576072">
                  <a:extLst>
                    <a:ext uri="{9D8B030D-6E8A-4147-A177-3AD203B41FA5}">
                      <a16:colId xmlns:a16="http://schemas.microsoft.com/office/drawing/2014/main" val="3029993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2141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- 2024-07-26 13:32:43</a:t>
                      </a:r>
                      <a:r>
                        <a:rPr kumimoji="0" lang="en-US" sz="1000" b="0" i="0" u="none" strike="noStrike" kern="1200" cap="none" spc="0" normalizeH="0" baseline="0" noProof="0">
                          <a:ln>
                            <a:noFill/>
                          </a:ln>
                          <a:solidFill>
                            <a:prstClr val="black"/>
                          </a:solidFill>
                          <a:effectLst/>
                          <a:uLnTx/>
                          <a:uFillTx/>
                          <a:latin typeface="Calibri"/>
                          <a:ea typeface="+mn-ea"/>
                          <a:cs typeface="+mn-cs"/>
                        </a:rPr>
                        <a:t>
 Vehicle #telematics data holds the key to improving driver safety. PHLY’s Gabriel Bergeron, CSP, CPSI spoke about the importance of organizations using this data to take progressive action when needed during a roundtable conversation with HomeCare Magazine.
Learn more about our no-cost vehicle telematics program for auto policyholders at PHLY.com/PHLYTRAC #insurance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https://media.licdn.com/dms/image/v2/D4E05AQHFvfDqle5s6A/videocover-high/videocover-high/0/1722015151991?e=1732215600&amp;v=beta&amp;t=ln-2j_4NpCXc-bWGFNNNGueQZHsixfMO_Gc6cXB6FxA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8.5041 %</a:t>
                      </a:r>
                    </a:p>
                  </a:txBody>
                  <a:tcPr/>
                </a:tc>
                <a:extLst>
                  <a:ext uri="{0D108BD9-81ED-4DB2-BD59-A6C34878D82A}">
                    <a16:rowId xmlns:a16="http://schemas.microsoft.com/office/drawing/2014/main" val="3305997396"/>
                  </a:ext>
                </a:extLst>
              </a:tr>
            </a:tbl>
          </a:graphicData>
        </a:graphic>
      </p:graphicFrame>
      <p:sp>
        <p:nvSpPr>
          <p:cNvPr id="4" name="Text Placeholder 3">
            <a:extLst>
              <a:ext uri="{FF2B5EF4-FFF2-40B4-BE49-F238E27FC236}">
                <a16:creationId xmlns:a16="http://schemas.microsoft.com/office/drawing/2014/main" id="{958C6BDA-7D42-4704-BF0B-25543E00E75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376035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986ED-E740-4960-BDB4-4F2AD347BE27}"/>
              </a:ext>
            </a:extLst>
          </p:cNvPr>
          <p:cNvSpPr>
            <a:spLocks noGrp="1"/>
          </p:cNvSpPr>
          <p:nvPr>
            <p:ph type="title"/>
          </p:nvPr>
        </p:nvSpPr>
        <p:spPr/>
        <p:txBody>
          <a:bodyPr/>
          <a:lstStyle/>
          <a:p>
            <a:r>
              <a:rPr lang="en-US"/>
              <a:t>Overall All Posts Table | Philadelphia Insurance Companies - 11 of 21</a:t>
            </a:r>
          </a:p>
        </p:txBody>
      </p:sp>
      <p:graphicFrame>
        <p:nvGraphicFramePr>
          <p:cNvPr id="5" name="Table Placeholder 4">
            <a:extLst>
              <a:ext uri="{FF2B5EF4-FFF2-40B4-BE49-F238E27FC236}">
                <a16:creationId xmlns:a16="http://schemas.microsoft.com/office/drawing/2014/main" id="{B97A3A1B-B764-452E-BE66-E364327872C2}"/>
              </a:ext>
            </a:extLst>
          </p:cNvPr>
          <p:cNvGraphicFramePr>
            <a:graphicFrameLocks noGrp="1"/>
          </p:cNvGraphicFramePr>
          <p:nvPr>
            <p:ph type="tbl" sz="quarter" idx="13"/>
            <p:extLst>
              <p:ext uri="{D42A27DB-BD31-4B8C-83A1-F6EECF244321}">
                <p14:modId xmlns:p14="http://schemas.microsoft.com/office/powerpoint/2010/main" val="2757104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3999668"/>
                    </a:ext>
                  </a:extLst>
                </a:gridCol>
                <a:gridCol w="1069848">
                  <a:extLst>
                    <a:ext uri="{9D8B030D-6E8A-4147-A177-3AD203B41FA5}">
                      <a16:colId xmlns:a16="http://schemas.microsoft.com/office/drawing/2014/main" val="1947362224"/>
                    </a:ext>
                  </a:extLst>
                </a:gridCol>
                <a:gridCol w="1645920">
                  <a:extLst>
                    <a:ext uri="{9D8B030D-6E8A-4147-A177-3AD203B41FA5}">
                      <a16:colId xmlns:a16="http://schemas.microsoft.com/office/drawing/2014/main" val="2007362621"/>
                    </a:ext>
                  </a:extLst>
                </a:gridCol>
                <a:gridCol w="576072">
                  <a:extLst>
                    <a:ext uri="{9D8B030D-6E8A-4147-A177-3AD203B41FA5}">
                      <a16:colId xmlns:a16="http://schemas.microsoft.com/office/drawing/2014/main" val="2654248315"/>
                    </a:ext>
                  </a:extLst>
                </a:gridCol>
                <a:gridCol w="576072">
                  <a:extLst>
                    <a:ext uri="{9D8B030D-6E8A-4147-A177-3AD203B41FA5}">
                      <a16:colId xmlns:a16="http://schemas.microsoft.com/office/drawing/2014/main" val="2992485661"/>
                    </a:ext>
                  </a:extLst>
                </a:gridCol>
                <a:gridCol w="576072">
                  <a:extLst>
                    <a:ext uri="{9D8B030D-6E8A-4147-A177-3AD203B41FA5}">
                      <a16:colId xmlns:a16="http://schemas.microsoft.com/office/drawing/2014/main" val="3880471104"/>
                    </a:ext>
                  </a:extLst>
                </a:gridCol>
                <a:gridCol w="576072">
                  <a:extLst>
                    <a:ext uri="{9D8B030D-6E8A-4147-A177-3AD203B41FA5}">
                      <a16:colId xmlns:a16="http://schemas.microsoft.com/office/drawing/2014/main" val="303781125"/>
                    </a:ext>
                  </a:extLst>
                </a:gridCol>
                <a:gridCol w="576072">
                  <a:extLst>
                    <a:ext uri="{9D8B030D-6E8A-4147-A177-3AD203B41FA5}">
                      <a16:colId xmlns:a16="http://schemas.microsoft.com/office/drawing/2014/main" val="3438424723"/>
                    </a:ext>
                  </a:extLst>
                </a:gridCol>
                <a:gridCol w="576072">
                  <a:extLst>
                    <a:ext uri="{9D8B030D-6E8A-4147-A177-3AD203B41FA5}">
                      <a16:colId xmlns:a16="http://schemas.microsoft.com/office/drawing/2014/main" val="1783867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6275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- 2024-07-22 12:16:13</a:t>
                      </a:r>
                      <a:r>
                        <a:rPr kumimoji="0" lang="en-US" sz="1000" b="0" i="0" u="none" strike="noStrike" kern="1200" cap="none" spc="0" normalizeH="0" baseline="0" noProof="0">
                          <a:ln>
                            <a:noFill/>
                          </a:ln>
                          <a:solidFill>
                            <a:prstClr val="black"/>
                          </a:solidFill>
                          <a:effectLst/>
                          <a:uLnTx/>
                          <a:uFillTx/>
                          <a:latin typeface="Calibri"/>
                          <a:ea typeface="+mn-ea"/>
                          <a:cs typeface="+mn-cs"/>
                        </a:rPr>
                        <a:t>
 🌊☀️ Jump into #summer fun safely! As temperatures soar, it's crucial for outdoor water facility owners and operators to take the right steps to keep everyone safe. Dive into our blog for water #safetytips: bit.ly/4ceVYgj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https://media.licdn.com/dms/image/v2/D4E05AQF6v-k6whH7ZA/videocover-high/videocover-high/0/1721664944396?e=1731934800&amp;v=beta&amp;t=5y9oTojKDbYEegYZWl_bo9U5EoWvlXYwdvEOK2x1r8k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7.2823 %</a:t>
                      </a:r>
                    </a:p>
                  </a:txBody>
                  <a:tcPr/>
                </a:tc>
                <a:extLst>
                  <a:ext uri="{0D108BD9-81ED-4DB2-BD59-A6C34878D82A}">
                    <a16:rowId xmlns:a16="http://schemas.microsoft.com/office/drawing/2014/main" val="3237490799"/>
                  </a:ext>
                </a:extLst>
              </a:tr>
            </a:tbl>
          </a:graphicData>
        </a:graphic>
      </p:graphicFrame>
      <p:sp>
        <p:nvSpPr>
          <p:cNvPr id="4" name="Text Placeholder 3">
            <a:extLst>
              <a:ext uri="{FF2B5EF4-FFF2-40B4-BE49-F238E27FC236}">
                <a16:creationId xmlns:a16="http://schemas.microsoft.com/office/drawing/2014/main" id="{1E4EE9D2-A0F4-42FF-888D-973B2342E66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324858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2E78F-6629-48F6-8FC6-928AD9FA6682}"/>
              </a:ext>
            </a:extLst>
          </p:cNvPr>
          <p:cNvSpPr>
            <a:spLocks noGrp="1"/>
          </p:cNvSpPr>
          <p:nvPr>
            <p:ph type="title"/>
          </p:nvPr>
        </p:nvSpPr>
        <p:spPr/>
        <p:txBody>
          <a:bodyPr/>
          <a:lstStyle/>
          <a:p>
            <a:r>
              <a:rPr lang="en-US"/>
              <a:t>Overall All Posts Table | Philadelphia Insurance Companies - 12 of 21</a:t>
            </a:r>
          </a:p>
        </p:txBody>
      </p:sp>
      <p:graphicFrame>
        <p:nvGraphicFramePr>
          <p:cNvPr id="5" name="Table Placeholder 4">
            <a:extLst>
              <a:ext uri="{FF2B5EF4-FFF2-40B4-BE49-F238E27FC236}">
                <a16:creationId xmlns:a16="http://schemas.microsoft.com/office/drawing/2014/main" id="{531BF210-B945-4539-BCDF-7F10223354ED}"/>
              </a:ext>
            </a:extLst>
          </p:cNvPr>
          <p:cNvGraphicFramePr>
            <a:graphicFrameLocks noGrp="1"/>
          </p:cNvGraphicFramePr>
          <p:nvPr>
            <p:ph type="tbl" sz="quarter" idx="13"/>
            <p:extLst>
              <p:ext uri="{D42A27DB-BD31-4B8C-83A1-F6EECF244321}">
                <p14:modId xmlns:p14="http://schemas.microsoft.com/office/powerpoint/2010/main" val="2680167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49112999"/>
                    </a:ext>
                  </a:extLst>
                </a:gridCol>
                <a:gridCol w="1069848">
                  <a:extLst>
                    <a:ext uri="{9D8B030D-6E8A-4147-A177-3AD203B41FA5}">
                      <a16:colId xmlns:a16="http://schemas.microsoft.com/office/drawing/2014/main" val="2773141439"/>
                    </a:ext>
                  </a:extLst>
                </a:gridCol>
                <a:gridCol w="1645920">
                  <a:extLst>
                    <a:ext uri="{9D8B030D-6E8A-4147-A177-3AD203B41FA5}">
                      <a16:colId xmlns:a16="http://schemas.microsoft.com/office/drawing/2014/main" val="11278828"/>
                    </a:ext>
                  </a:extLst>
                </a:gridCol>
                <a:gridCol w="576072">
                  <a:extLst>
                    <a:ext uri="{9D8B030D-6E8A-4147-A177-3AD203B41FA5}">
                      <a16:colId xmlns:a16="http://schemas.microsoft.com/office/drawing/2014/main" val="1979636097"/>
                    </a:ext>
                  </a:extLst>
                </a:gridCol>
                <a:gridCol w="576072">
                  <a:extLst>
                    <a:ext uri="{9D8B030D-6E8A-4147-A177-3AD203B41FA5}">
                      <a16:colId xmlns:a16="http://schemas.microsoft.com/office/drawing/2014/main" val="3691646178"/>
                    </a:ext>
                  </a:extLst>
                </a:gridCol>
                <a:gridCol w="576072">
                  <a:extLst>
                    <a:ext uri="{9D8B030D-6E8A-4147-A177-3AD203B41FA5}">
                      <a16:colId xmlns:a16="http://schemas.microsoft.com/office/drawing/2014/main" val="1853626198"/>
                    </a:ext>
                  </a:extLst>
                </a:gridCol>
                <a:gridCol w="576072">
                  <a:extLst>
                    <a:ext uri="{9D8B030D-6E8A-4147-A177-3AD203B41FA5}">
                      <a16:colId xmlns:a16="http://schemas.microsoft.com/office/drawing/2014/main" val="2783308574"/>
                    </a:ext>
                  </a:extLst>
                </a:gridCol>
                <a:gridCol w="576072">
                  <a:extLst>
                    <a:ext uri="{9D8B030D-6E8A-4147-A177-3AD203B41FA5}">
                      <a16:colId xmlns:a16="http://schemas.microsoft.com/office/drawing/2014/main" val="2284040032"/>
                    </a:ext>
                  </a:extLst>
                </a:gridCol>
                <a:gridCol w="576072">
                  <a:extLst>
                    <a:ext uri="{9D8B030D-6E8A-4147-A177-3AD203B41FA5}">
                      <a16:colId xmlns:a16="http://schemas.microsoft.com/office/drawing/2014/main" val="406269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77470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- 2024-06-13 12:58:48</a:t>
                      </a:r>
                      <a:r>
                        <a:rPr kumimoji="0" lang="en-US" sz="1000" b="0" i="0" u="none" strike="noStrike" kern="1200" cap="none" spc="0" normalizeH="0" baseline="0" noProof="0">
                          <a:ln>
                            <a:noFill/>
                          </a:ln>
                          <a:solidFill>
                            <a:prstClr val="black"/>
                          </a:solidFill>
                          <a:effectLst/>
                          <a:uLnTx/>
                          <a:uFillTx/>
                          <a:latin typeface="Calibri"/>
                          <a:ea typeface="+mn-ea"/>
                          <a:cs typeface="+mn-cs"/>
                        </a:rPr>
                        <a:t>
 🌀 Hurricane season is here, and experts predict another active one with a potential for 20-25 named storms. Preparing now can help save lives and protect property. 🏢🛡️  
Get ready with these tips and checklists: https://bit.ly/4eoQMHS
#HurricaneSeason #HurricanePreparedness #RiskManagement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https://media.licdn.com/dms/image/v2/D4E22AQG8Lf-N__sDjw/feedshare-shrink_2048_1536/feedshare-shrink_2048_1536/0/1718297927507?e=1730937600&amp;v=beta&amp;t=1UXo9Bcw_PHwy8DPcnB4DcpIVxBE133zbex4QqiBszE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6.0959 %</a:t>
                      </a:r>
                    </a:p>
                  </a:txBody>
                  <a:tcPr/>
                </a:tc>
                <a:extLst>
                  <a:ext uri="{0D108BD9-81ED-4DB2-BD59-A6C34878D82A}">
                    <a16:rowId xmlns:a16="http://schemas.microsoft.com/office/drawing/2014/main" val="4156298063"/>
                  </a:ext>
                </a:extLst>
              </a:tr>
            </a:tbl>
          </a:graphicData>
        </a:graphic>
      </p:graphicFrame>
      <p:sp>
        <p:nvSpPr>
          <p:cNvPr id="4" name="Text Placeholder 3">
            <a:extLst>
              <a:ext uri="{FF2B5EF4-FFF2-40B4-BE49-F238E27FC236}">
                <a16:creationId xmlns:a16="http://schemas.microsoft.com/office/drawing/2014/main" id="{3E43E059-E01D-40A1-941B-F7D33817700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988449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356CB-1790-48E8-837B-477CAB78F212}"/>
              </a:ext>
            </a:extLst>
          </p:cNvPr>
          <p:cNvSpPr>
            <a:spLocks noGrp="1"/>
          </p:cNvSpPr>
          <p:nvPr>
            <p:ph type="title"/>
          </p:nvPr>
        </p:nvSpPr>
        <p:spPr/>
        <p:txBody>
          <a:bodyPr/>
          <a:lstStyle/>
          <a:p>
            <a:r>
              <a:rPr lang="en-US"/>
              <a:t>Overall All Posts Table | Philadelphia Insurance Companies - 13 of 21</a:t>
            </a:r>
          </a:p>
        </p:txBody>
      </p:sp>
      <p:graphicFrame>
        <p:nvGraphicFramePr>
          <p:cNvPr id="5" name="Table Placeholder 4">
            <a:extLst>
              <a:ext uri="{FF2B5EF4-FFF2-40B4-BE49-F238E27FC236}">
                <a16:creationId xmlns:a16="http://schemas.microsoft.com/office/drawing/2014/main" id="{E861606A-87D0-4E06-8E39-FBA3C43F4CF7}"/>
              </a:ext>
            </a:extLst>
          </p:cNvPr>
          <p:cNvGraphicFramePr>
            <a:graphicFrameLocks noGrp="1"/>
          </p:cNvGraphicFramePr>
          <p:nvPr>
            <p:ph type="tbl" sz="quarter" idx="13"/>
            <p:extLst>
              <p:ext uri="{D42A27DB-BD31-4B8C-83A1-F6EECF244321}">
                <p14:modId xmlns:p14="http://schemas.microsoft.com/office/powerpoint/2010/main" val="3908470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03148607"/>
                    </a:ext>
                  </a:extLst>
                </a:gridCol>
                <a:gridCol w="1069848">
                  <a:extLst>
                    <a:ext uri="{9D8B030D-6E8A-4147-A177-3AD203B41FA5}">
                      <a16:colId xmlns:a16="http://schemas.microsoft.com/office/drawing/2014/main" val="584767219"/>
                    </a:ext>
                  </a:extLst>
                </a:gridCol>
                <a:gridCol w="1645920">
                  <a:extLst>
                    <a:ext uri="{9D8B030D-6E8A-4147-A177-3AD203B41FA5}">
                      <a16:colId xmlns:a16="http://schemas.microsoft.com/office/drawing/2014/main" val="963173981"/>
                    </a:ext>
                  </a:extLst>
                </a:gridCol>
                <a:gridCol w="576072">
                  <a:extLst>
                    <a:ext uri="{9D8B030D-6E8A-4147-A177-3AD203B41FA5}">
                      <a16:colId xmlns:a16="http://schemas.microsoft.com/office/drawing/2014/main" val="2348399064"/>
                    </a:ext>
                  </a:extLst>
                </a:gridCol>
                <a:gridCol w="576072">
                  <a:extLst>
                    <a:ext uri="{9D8B030D-6E8A-4147-A177-3AD203B41FA5}">
                      <a16:colId xmlns:a16="http://schemas.microsoft.com/office/drawing/2014/main" val="4221288011"/>
                    </a:ext>
                  </a:extLst>
                </a:gridCol>
                <a:gridCol w="576072">
                  <a:extLst>
                    <a:ext uri="{9D8B030D-6E8A-4147-A177-3AD203B41FA5}">
                      <a16:colId xmlns:a16="http://schemas.microsoft.com/office/drawing/2014/main" val="14053096"/>
                    </a:ext>
                  </a:extLst>
                </a:gridCol>
                <a:gridCol w="576072">
                  <a:extLst>
                    <a:ext uri="{9D8B030D-6E8A-4147-A177-3AD203B41FA5}">
                      <a16:colId xmlns:a16="http://schemas.microsoft.com/office/drawing/2014/main" val="650195875"/>
                    </a:ext>
                  </a:extLst>
                </a:gridCol>
                <a:gridCol w="576072">
                  <a:extLst>
                    <a:ext uri="{9D8B030D-6E8A-4147-A177-3AD203B41FA5}">
                      <a16:colId xmlns:a16="http://schemas.microsoft.com/office/drawing/2014/main" val="855554367"/>
                    </a:ext>
                  </a:extLst>
                </a:gridCol>
                <a:gridCol w="576072">
                  <a:extLst>
                    <a:ext uri="{9D8B030D-6E8A-4147-A177-3AD203B41FA5}">
                      <a16:colId xmlns:a16="http://schemas.microsoft.com/office/drawing/2014/main" val="3335907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19865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- 2024-06-11 12:54:44</a:t>
                      </a:r>
                      <a:r>
                        <a:rPr kumimoji="0" lang="en-US" sz="1000" b="0" i="0" u="none" strike="noStrike" kern="1200" cap="none" spc="0" normalizeH="0" baseline="0" noProof="0">
                          <a:ln>
                            <a:noFill/>
                          </a:ln>
                          <a:solidFill>
                            <a:prstClr val="black"/>
                          </a:solidFill>
                          <a:effectLst/>
                          <a:uLnTx/>
                          <a:uFillTx/>
                          <a:latin typeface="Calibri"/>
                          <a:ea typeface="+mn-ea"/>
                          <a:cs typeface="+mn-cs"/>
                        </a:rPr>
                        <a:t>
 Misconceptions about background checks can leave organizations at risk, especially those providing programming for children and vulnerable adults. Choosing a vendor without adequate knowledge and ability to do the appropriate screenings can lead to missing vital information. 🔍
PHLY’s partnership with Gregory Love and his team gives clients access to superior solutions and expertise in sexual abuse risk management, ensuring the safety of those you serve. Learn more about this powerful partnership: https://bit.ly/3xemsiA
#RiskManagement #AbusePrevention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https://media.licdn.com/dms/image/v2/D4E22AQGh0sW65dWTsw/feedshare-shrink_2048_1536/feedshare-shrink_2048_1536/0/1719191742831?e=1730332800&amp;v=beta&amp;t=tOdKH8yWarCeyXH5X512nB4zGJWTlMiRDTSCnn3wJwg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5.6037 %</a:t>
                      </a:r>
                    </a:p>
                  </a:txBody>
                  <a:tcPr/>
                </a:tc>
                <a:extLst>
                  <a:ext uri="{0D108BD9-81ED-4DB2-BD59-A6C34878D82A}">
                    <a16:rowId xmlns:a16="http://schemas.microsoft.com/office/drawing/2014/main" val="2069811280"/>
                  </a:ext>
                </a:extLst>
              </a:tr>
            </a:tbl>
          </a:graphicData>
        </a:graphic>
      </p:graphicFrame>
      <p:sp>
        <p:nvSpPr>
          <p:cNvPr id="4" name="Text Placeholder 3">
            <a:extLst>
              <a:ext uri="{FF2B5EF4-FFF2-40B4-BE49-F238E27FC236}">
                <a16:creationId xmlns:a16="http://schemas.microsoft.com/office/drawing/2014/main" id="{F7C39377-45F0-4FB5-9463-2C7B02C1652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87833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48491-1F56-4E3F-AB5F-4E3BE9F68E66}"/>
              </a:ext>
            </a:extLst>
          </p:cNvPr>
          <p:cNvSpPr>
            <a:spLocks noGrp="1"/>
          </p:cNvSpPr>
          <p:nvPr>
            <p:ph type="title"/>
          </p:nvPr>
        </p:nvSpPr>
        <p:spPr/>
        <p:txBody>
          <a:bodyPr/>
          <a:lstStyle/>
          <a:p>
            <a:r>
              <a:rPr lang="en-US"/>
              <a:t>Overall All Posts Table | Philadelphia Insurance Companies - 14 of 21</a:t>
            </a:r>
          </a:p>
        </p:txBody>
      </p:sp>
      <p:graphicFrame>
        <p:nvGraphicFramePr>
          <p:cNvPr id="5" name="Table Placeholder 4">
            <a:extLst>
              <a:ext uri="{FF2B5EF4-FFF2-40B4-BE49-F238E27FC236}">
                <a16:creationId xmlns:a16="http://schemas.microsoft.com/office/drawing/2014/main" id="{3C349865-F1FB-4290-8BD5-06ACDFAE4599}"/>
              </a:ext>
            </a:extLst>
          </p:cNvPr>
          <p:cNvGraphicFramePr>
            <a:graphicFrameLocks noGrp="1"/>
          </p:cNvGraphicFramePr>
          <p:nvPr>
            <p:ph type="tbl" sz="quarter" idx="13"/>
            <p:extLst>
              <p:ext uri="{D42A27DB-BD31-4B8C-83A1-F6EECF244321}">
                <p14:modId xmlns:p14="http://schemas.microsoft.com/office/powerpoint/2010/main" val="106548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7512318"/>
                    </a:ext>
                  </a:extLst>
                </a:gridCol>
                <a:gridCol w="1069848">
                  <a:extLst>
                    <a:ext uri="{9D8B030D-6E8A-4147-A177-3AD203B41FA5}">
                      <a16:colId xmlns:a16="http://schemas.microsoft.com/office/drawing/2014/main" val="2827802391"/>
                    </a:ext>
                  </a:extLst>
                </a:gridCol>
                <a:gridCol w="1645920">
                  <a:extLst>
                    <a:ext uri="{9D8B030D-6E8A-4147-A177-3AD203B41FA5}">
                      <a16:colId xmlns:a16="http://schemas.microsoft.com/office/drawing/2014/main" val="2584681392"/>
                    </a:ext>
                  </a:extLst>
                </a:gridCol>
                <a:gridCol w="576072">
                  <a:extLst>
                    <a:ext uri="{9D8B030D-6E8A-4147-A177-3AD203B41FA5}">
                      <a16:colId xmlns:a16="http://schemas.microsoft.com/office/drawing/2014/main" val="2895972672"/>
                    </a:ext>
                  </a:extLst>
                </a:gridCol>
                <a:gridCol w="576072">
                  <a:extLst>
                    <a:ext uri="{9D8B030D-6E8A-4147-A177-3AD203B41FA5}">
                      <a16:colId xmlns:a16="http://schemas.microsoft.com/office/drawing/2014/main" val="3574586047"/>
                    </a:ext>
                  </a:extLst>
                </a:gridCol>
                <a:gridCol w="576072">
                  <a:extLst>
                    <a:ext uri="{9D8B030D-6E8A-4147-A177-3AD203B41FA5}">
                      <a16:colId xmlns:a16="http://schemas.microsoft.com/office/drawing/2014/main" val="2871071203"/>
                    </a:ext>
                  </a:extLst>
                </a:gridCol>
                <a:gridCol w="576072">
                  <a:extLst>
                    <a:ext uri="{9D8B030D-6E8A-4147-A177-3AD203B41FA5}">
                      <a16:colId xmlns:a16="http://schemas.microsoft.com/office/drawing/2014/main" val="1330054186"/>
                    </a:ext>
                  </a:extLst>
                </a:gridCol>
                <a:gridCol w="576072">
                  <a:extLst>
                    <a:ext uri="{9D8B030D-6E8A-4147-A177-3AD203B41FA5}">
                      <a16:colId xmlns:a16="http://schemas.microsoft.com/office/drawing/2014/main" val="649332394"/>
                    </a:ext>
                  </a:extLst>
                </a:gridCol>
                <a:gridCol w="576072">
                  <a:extLst>
                    <a:ext uri="{9D8B030D-6E8A-4147-A177-3AD203B41FA5}">
                      <a16:colId xmlns:a16="http://schemas.microsoft.com/office/drawing/2014/main" val="3535731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7658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- 2024-06-06 16:28:11</a:t>
                      </a:r>
                      <a:r>
                        <a:rPr kumimoji="0" lang="en-US" sz="1000" b="0" i="0" u="none" strike="noStrike" kern="1200" cap="none" spc="0" normalizeH="0" baseline="0" noProof="0">
                          <a:ln>
                            <a:noFill/>
                          </a:ln>
                          <a:solidFill>
                            <a:prstClr val="black"/>
                          </a:solidFill>
                          <a:effectLst/>
                          <a:uLnTx/>
                          <a:uFillTx/>
                          <a:latin typeface="Calibri"/>
                          <a:ea typeface="+mn-ea"/>
                          <a:cs typeface="+mn-cs"/>
                        </a:rPr>
                        <a:t>
 Navigating insurance can be challenging, especially for non-profits. PHLY has been a trusted partner in the #nonprofit sector for over 30 years, offering customized insurance policies, expert guidance, and the risk management tools non-profits need to protect their organizations.
Download our FREE eBook today to learn about the risks non-profits face and how PHLY can help ➡️ https://bit.ly/NP-ebook 📘
#NonProfitInsurance #RiskManagement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https://media.licdn.com/dms/image/v2/D4E22AQFfav28cUQfNA/feedshare-shrink_2048_1536/feedshare-shrink_2048_1536/0/1717705691086?e=1730332800&amp;v=beta&amp;t=62r9o5syZZn3iu7avR9EyDstz8EOKyIZQImE3xYZruw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5.2708 %</a:t>
                      </a:r>
                    </a:p>
                  </a:txBody>
                  <a:tcPr/>
                </a:tc>
                <a:extLst>
                  <a:ext uri="{0D108BD9-81ED-4DB2-BD59-A6C34878D82A}">
                    <a16:rowId xmlns:a16="http://schemas.microsoft.com/office/drawing/2014/main" val="2228501174"/>
                  </a:ext>
                </a:extLst>
              </a:tr>
            </a:tbl>
          </a:graphicData>
        </a:graphic>
      </p:graphicFrame>
      <p:sp>
        <p:nvSpPr>
          <p:cNvPr id="4" name="Text Placeholder 3">
            <a:extLst>
              <a:ext uri="{FF2B5EF4-FFF2-40B4-BE49-F238E27FC236}">
                <a16:creationId xmlns:a16="http://schemas.microsoft.com/office/drawing/2014/main" id="{F3325446-44DF-468C-BE80-EA863741597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110161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C43CC-595B-4905-95F0-983246097911}"/>
              </a:ext>
            </a:extLst>
          </p:cNvPr>
          <p:cNvSpPr>
            <a:spLocks noGrp="1"/>
          </p:cNvSpPr>
          <p:nvPr>
            <p:ph type="title"/>
          </p:nvPr>
        </p:nvSpPr>
        <p:spPr/>
        <p:txBody>
          <a:bodyPr/>
          <a:lstStyle/>
          <a:p>
            <a:r>
              <a:rPr lang="en-US"/>
              <a:t>Overall All Posts Table | Philadelphia Insurance Companies - 15 of 21</a:t>
            </a:r>
          </a:p>
        </p:txBody>
      </p:sp>
      <p:graphicFrame>
        <p:nvGraphicFramePr>
          <p:cNvPr id="5" name="Table Placeholder 4">
            <a:extLst>
              <a:ext uri="{FF2B5EF4-FFF2-40B4-BE49-F238E27FC236}">
                <a16:creationId xmlns:a16="http://schemas.microsoft.com/office/drawing/2014/main" id="{69D53A3F-6927-4AEA-B8A3-7D006DC68C9C}"/>
              </a:ext>
            </a:extLst>
          </p:cNvPr>
          <p:cNvGraphicFramePr>
            <a:graphicFrameLocks noGrp="1"/>
          </p:cNvGraphicFramePr>
          <p:nvPr>
            <p:ph type="tbl" sz="quarter" idx="13"/>
            <p:extLst>
              <p:ext uri="{D42A27DB-BD31-4B8C-83A1-F6EECF244321}">
                <p14:modId xmlns:p14="http://schemas.microsoft.com/office/powerpoint/2010/main" val="1869738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42724377"/>
                    </a:ext>
                  </a:extLst>
                </a:gridCol>
                <a:gridCol w="1069848">
                  <a:extLst>
                    <a:ext uri="{9D8B030D-6E8A-4147-A177-3AD203B41FA5}">
                      <a16:colId xmlns:a16="http://schemas.microsoft.com/office/drawing/2014/main" val="3616898227"/>
                    </a:ext>
                  </a:extLst>
                </a:gridCol>
                <a:gridCol w="1645920">
                  <a:extLst>
                    <a:ext uri="{9D8B030D-6E8A-4147-A177-3AD203B41FA5}">
                      <a16:colId xmlns:a16="http://schemas.microsoft.com/office/drawing/2014/main" val="26292886"/>
                    </a:ext>
                  </a:extLst>
                </a:gridCol>
                <a:gridCol w="576072">
                  <a:extLst>
                    <a:ext uri="{9D8B030D-6E8A-4147-A177-3AD203B41FA5}">
                      <a16:colId xmlns:a16="http://schemas.microsoft.com/office/drawing/2014/main" val="3164622942"/>
                    </a:ext>
                  </a:extLst>
                </a:gridCol>
                <a:gridCol w="576072">
                  <a:extLst>
                    <a:ext uri="{9D8B030D-6E8A-4147-A177-3AD203B41FA5}">
                      <a16:colId xmlns:a16="http://schemas.microsoft.com/office/drawing/2014/main" val="3334772334"/>
                    </a:ext>
                  </a:extLst>
                </a:gridCol>
                <a:gridCol w="576072">
                  <a:extLst>
                    <a:ext uri="{9D8B030D-6E8A-4147-A177-3AD203B41FA5}">
                      <a16:colId xmlns:a16="http://schemas.microsoft.com/office/drawing/2014/main" val="2720054154"/>
                    </a:ext>
                  </a:extLst>
                </a:gridCol>
                <a:gridCol w="576072">
                  <a:extLst>
                    <a:ext uri="{9D8B030D-6E8A-4147-A177-3AD203B41FA5}">
                      <a16:colId xmlns:a16="http://schemas.microsoft.com/office/drawing/2014/main" val="2938550107"/>
                    </a:ext>
                  </a:extLst>
                </a:gridCol>
                <a:gridCol w="576072">
                  <a:extLst>
                    <a:ext uri="{9D8B030D-6E8A-4147-A177-3AD203B41FA5}">
                      <a16:colId xmlns:a16="http://schemas.microsoft.com/office/drawing/2014/main" val="2633576664"/>
                    </a:ext>
                  </a:extLst>
                </a:gridCol>
                <a:gridCol w="576072">
                  <a:extLst>
                    <a:ext uri="{9D8B030D-6E8A-4147-A177-3AD203B41FA5}">
                      <a16:colId xmlns:a16="http://schemas.microsoft.com/office/drawing/2014/main" val="1552392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7715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- 2024-05-07 14:37:33</a:t>
                      </a:r>
                      <a:r>
                        <a:rPr kumimoji="0" lang="en-US" sz="1000" b="0" i="0" u="none" strike="noStrike" kern="1200" cap="none" spc="0" normalizeH="0" baseline="0" noProof="0">
                          <a:ln>
                            <a:noFill/>
                          </a:ln>
                          <a:solidFill>
                            <a:prstClr val="black"/>
                          </a:solidFill>
                          <a:effectLst/>
                          <a:uLnTx/>
                          <a:uFillTx/>
                          <a:latin typeface="Calibri"/>
                          <a:ea typeface="+mn-ea"/>
                          <a:cs typeface="+mn-cs"/>
                        </a:rPr>
                        <a:t>
 As a proud member of the Tokio Marine Group, we're pleased to share that Tokio Marine was ranked the most favorable large multinational carrier in the Americas. Our group companies in the Americas received top ratings in a Financial Times survey of insurance decision-makers and risk managers. This recognition highlights our group-wide commitment to excellence and the dedication of our team! 👏 
Read more here: https://bit.ly/3y9Zg5g
Tokio Marine America Tokio Marine North America Services First Insurance Company of Hawaii PURE Insurance Tokio Marine HCC Safety National Reliance Matrix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https://media.licdn.com/dms/image/D4E22AQFyCyK4ydafwA/feedshare-shrink_2048_1536/0/1715107052191?e=1718841600&amp;v=beta&amp;t=EPrBZuLFLYcGs_OJAlLWswLapdhGL-aaARzvtVoXww4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6.3364 %</a:t>
                      </a:r>
                    </a:p>
                  </a:txBody>
                  <a:tcPr/>
                </a:tc>
                <a:extLst>
                  <a:ext uri="{0D108BD9-81ED-4DB2-BD59-A6C34878D82A}">
                    <a16:rowId xmlns:a16="http://schemas.microsoft.com/office/drawing/2014/main" val="2243487050"/>
                  </a:ext>
                </a:extLst>
              </a:tr>
            </a:tbl>
          </a:graphicData>
        </a:graphic>
      </p:graphicFrame>
      <p:sp>
        <p:nvSpPr>
          <p:cNvPr id="4" name="Text Placeholder 3">
            <a:extLst>
              <a:ext uri="{FF2B5EF4-FFF2-40B4-BE49-F238E27FC236}">
                <a16:creationId xmlns:a16="http://schemas.microsoft.com/office/drawing/2014/main" id="{B28DCEDD-1C6C-451E-B8D1-967EF635BEC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640856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6BB1C-7B6B-48DE-8033-59656573EA92}"/>
              </a:ext>
            </a:extLst>
          </p:cNvPr>
          <p:cNvSpPr>
            <a:spLocks noGrp="1"/>
          </p:cNvSpPr>
          <p:nvPr>
            <p:ph type="title"/>
          </p:nvPr>
        </p:nvSpPr>
        <p:spPr/>
        <p:txBody>
          <a:bodyPr/>
          <a:lstStyle/>
          <a:p>
            <a:r>
              <a:rPr lang="en-US"/>
              <a:t>Overall All Posts Table | Philadelphia Insurance Companies - 16 of 21</a:t>
            </a:r>
          </a:p>
        </p:txBody>
      </p:sp>
      <p:graphicFrame>
        <p:nvGraphicFramePr>
          <p:cNvPr id="5" name="Table Placeholder 4">
            <a:extLst>
              <a:ext uri="{FF2B5EF4-FFF2-40B4-BE49-F238E27FC236}">
                <a16:creationId xmlns:a16="http://schemas.microsoft.com/office/drawing/2014/main" id="{FECAC105-88DB-45EE-9D2A-0DB586B0EE11}"/>
              </a:ext>
            </a:extLst>
          </p:cNvPr>
          <p:cNvGraphicFramePr>
            <a:graphicFrameLocks noGrp="1"/>
          </p:cNvGraphicFramePr>
          <p:nvPr>
            <p:ph type="tbl" sz="quarter" idx="13"/>
            <p:extLst>
              <p:ext uri="{D42A27DB-BD31-4B8C-83A1-F6EECF244321}">
                <p14:modId xmlns:p14="http://schemas.microsoft.com/office/powerpoint/2010/main" val="2671167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68042366"/>
                    </a:ext>
                  </a:extLst>
                </a:gridCol>
                <a:gridCol w="1069848">
                  <a:extLst>
                    <a:ext uri="{9D8B030D-6E8A-4147-A177-3AD203B41FA5}">
                      <a16:colId xmlns:a16="http://schemas.microsoft.com/office/drawing/2014/main" val="577560718"/>
                    </a:ext>
                  </a:extLst>
                </a:gridCol>
                <a:gridCol w="1645920">
                  <a:extLst>
                    <a:ext uri="{9D8B030D-6E8A-4147-A177-3AD203B41FA5}">
                      <a16:colId xmlns:a16="http://schemas.microsoft.com/office/drawing/2014/main" val="2342368124"/>
                    </a:ext>
                  </a:extLst>
                </a:gridCol>
                <a:gridCol w="576072">
                  <a:extLst>
                    <a:ext uri="{9D8B030D-6E8A-4147-A177-3AD203B41FA5}">
                      <a16:colId xmlns:a16="http://schemas.microsoft.com/office/drawing/2014/main" val="1025855082"/>
                    </a:ext>
                  </a:extLst>
                </a:gridCol>
                <a:gridCol w="576072">
                  <a:extLst>
                    <a:ext uri="{9D8B030D-6E8A-4147-A177-3AD203B41FA5}">
                      <a16:colId xmlns:a16="http://schemas.microsoft.com/office/drawing/2014/main" val="3556406407"/>
                    </a:ext>
                  </a:extLst>
                </a:gridCol>
                <a:gridCol w="576072">
                  <a:extLst>
                    <a:ext uri="{9D8B030D-6E8A-4147-A177-3AD203B41FA5}">
                      <a16:colId xmlns:a16="http://schemas.microsoft.com/office/drawing/2014/main" val="811413342"/>
                    </a:ext>
                  </a:extLst>
                </a:gridCol>
                <a:gridCol w="576072">
                  <a:extLst>
                    <a:ext uri="{9D8B030D-6E8A-4147-A177-3AD203B41FA5}">
                      <a16:colId xmlns:a16="http://schemas.microsoft.com/office/drawing/2014/main" val="1947648886"/>
                    </a:ext>
                  </a:extLst>
                </a:gridCol>
                <a:gridCol w="576072">
                  <a:extLst>
                    <a:ext uri="{9D8B030D-6E8A-4147-A177-3AD203B41FA5}">
                      <a16:colId xmlns:a16="http://schemas.microsoft.com/office/drawing/2014/main" val="3142580521"/>
                    </a:ext>
                  </a:extLst>
                </a:gridCol>
                <a:gridCol w="576072">
                  <a:extLst>
                    <a:ext uri="{9D8B030D-6E8A-4147-A177-3AD203B41FA5}">
                      <a16:colId xmlns:a16="http://schemas.microsoft.com/office/drawing/2014/main" val="1169861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1159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- 2024-04-10 15:28:39</a:t>
                      </a:r>
                      <a:r>
                        <a:rPr kumimoji="0" lang="en-US" sz="1000" b="0" i="0" u="none" strike="noStrike" kern="1200" cap="none" spc="0" normalizeH="0" baseline="0" noProof="0">
                          <a:ln>
                            <a:noFill/>
                          </a:ln>
                          <a:solidFill>
                            <a:prstClr val="black"/>
                          </a:solidFill>
                          <a:effectLst/>
                          <a:uLnTx/>
                          <a:uFillTx/>
                          <a:latin typeface="Calibri"/>
                          <a:ea typeface="+mn-ea"/>
                          <a:cs typeface="+mn-cs"/>
                        </a:rPr>
                        <a:t>
 Childcare organizations play a crucial role in keeping little ones safe. Recently, we've seen a concerning rise in claims involving scalding injuries to children in these settings due to the improper use of crock pots for bottle warming. These incidents bring about devastating trauma for the children and their families, along with costly claims and lawsuits.
Let's work together to ensure a safe and nurturing environment for all children. We encourage all who care for children to review these tips and visit our blog for more best practices on bottle warming safety: https://bit.ly/3xAdn3C
#RiskManagement #ChildSafety #Childcare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https://media.licdn.com/dms/image/D4E22AQGvJnrVLj95lQ/feedshare-shrink_2048_1536/0/1712777318235?e=1725494400&amp;v=beta&amp;t=yFo-O8ep6_08rhMSOkbFj37O42cTO5c-F8vL8oQHci0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5.2498 %</a:t>
                      </a:r>
                    </a:p>
                  </a:txBody>
                  <a:tcPr/>
                </a:tc>
                <a:extLst>
                  <a:ext uri="{0D108BD9-81ED-4DB2-BD59-A6C34878D82A}">
                    <a16:rowId xmlns:a16="http://schemas.microsoft.com/office/drawing/2014/main" val="1677885189"/>
                  </a:ext>
                </a:extLst>
              </a:tr>
            </a:tbl>
          </a:graphicData>
        </a:graphic>
      </p:graphicFrame>
      <p:sp>
        <p:nvSpPr>
          <p:cNvPr id="4" name="Text Placeholder 3">
            <a:extLst>
              <a:ext uri="{FF2B5EF4-FFF2-40B4-BE49-F238E27FC236}">
                <a16:creationId xmlns:a16="http://schemas.microsoft.com/office/drawing/2014/main" id="{3CA03475-954E-4046-949A-EC40D25824D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757496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9171C-B3A0-499D-A605-C8100B448B33}"/>
              </a:ext>
            </a:extLst>
          </p:cNvPr>
          <p:cNvSpPr>
            <a:spLocks noGrp="1"/>
          </p:cNvSpPr>
          <p:nvPr>
            <p:ph type="title"/>
          </p:nvPr>
        </p:nvSpPr>
        <p:spPr/>
        <p:txBody>
          <a:bodyPr/>
          <a:lstStyle/>
          <a:p>
            <a:r>
              <a:rPr lang="en-US"/>
              <a:t>Overall All Posts Table | Philadelphia Insurance Companies - 17 of 21</a:t>
            </a:r>
          </a:p>
        </p:txBody>
      </p:sp>
      <p:graphicFrame>
        <p:nvGraphicFramePr>
          <p:cNvPr id="5" name="Table Placeholder 4">
            <a:extLst>
              <a:ext uri="{FF2B5EF4-FFF2-40B4-BE49-F238E27FC236}">
                <a16:creationId xmlns:a16="http://schemas.microsoft.com/office/drawing/2014/main" id="{572786BF-CA94-465C-9234-65908FE9D69D}"/>
              </a:ext>
            </a:extLst>
          </p:cNvPr>
          <p:cNvGraphicFramePr>
            <a:graphicFrameLocks noGrp="1"/>
          </p:cNvGraphicFramePr>
          <p:nvPr>
            <p:ph type="tbl" sz="quarter" idx="13"/>
            <p:extLst>
              <p:ext uri="{D42A27DB-BD31-4B8C-83A1-F6EECF244321}">
                <p14:modId xmlns:p14="http://schemas.microsoft.com/office/powerpoint/2010/main" val="71095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87932902"/>
                    </a:ext>
                  </a:extLst>
                </a:gridCol>
                <a:gridCol w="1069848">
                  <a:extLst>
                    <a:ext uri="{9D8B030D-6E8A-4147-A177-3AD203B41FA5}">
                      <a16:colId xmlns:a16="http://schemas.microsoft.com/office/drawing/2014/main" val="2796774099"/>
                    </a:ext>
                  </a:extLst>
                </a:gridCol>
                <a:gridCol w="1645920">
                  <a:extLst>
                    <a:ext uri="{9D8B030D-6E8A-4147-A177-3AD203B41FA5}">
                      <a16:colId xmlns:a16="http://schemas.microsoft.com/office/drawing/2014/main" val="3590874138"/>
                    </a:ext>
                  </a:extLst>
                </a:gridCol>
                <a:gridCol w="576072">
                  <a:extLst>
                    <a:ext uri="{9D8B030D-6E8A-4147-A177-3AD203B41FA5}">
                      <a16:colId xmlns:a16="http://schemas.microsoft.com/office/drawing/2014/main" val="2496921124"/>
                    </a:ext>
                  </a:extLst>
                </a:gridCol>
                <a:gridCol w="576072">
                  <a:extLst>
                    <a:ext uri="{9D8B030D-6E8A-4147-A177-3AD203B41FA5}">
                      <a16:colId xmlns:a16="http://schemas.microsoft.com/office/drawing/2014/main" val="3150148445"/>
                    </a:ext>
                  </a:extLst>
                </a:gridCol>
                <a:gridCol w="576072">
                  <a:extLst>
                    <a:ext uri="{9D8B030D-6E8A-4147-A177-3AD203B41FA5}">
                      <a16:colId xmlns:a16="http://schemas.microsoft.com/office/drawing/2014/main" val="4266248545"/>
                    </a:ext>
                  </a:extLst>
                </a:gridCol>
                <a:gridCol w="576072">
                  <a:extLst>
                    <a:ext uri="{9D8B030D-6E8A-4147-A177-3AD203B41FA5}">
                      <a16:colId xmlns:a16="http://schemas.microsoft.com/office/drawing/2014/main" val="518236142"/>
                    </a:ext>
                  </a:extLst>
                </a:gridCol>
                <a:gridCol w="576072">
                  <a:extLst>
                    <a:ext uri="{9D8B030D-6E8A-4147-A177-3AD203B41FA5}">
                      <a16:colId xmlns:a16="http://schemas.microsoft.com/office/drawing/2014/main" val="742453761"/>
                    </a:ext>
                  </a:extLst>
                </a:gridCol>
                <a:gridCol w="576072">
                  <a:extLst>
                    <a:ext uri="{9D8B030D-6E8A-4147-A177-3AD203B41FA5}">
                      <a16:colId xmlns:a16="http://schemas.microsoft.com/office/drawing/2014/main" val="2659887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08262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- 2024-04-05 13:51:56</a:t>
                      </a:r>
                      <a:r>
                        <a:rPr kumimoji="0" lang="en-US" sz="1000" b="0" i="0" u="none" strike="noStrike" kern="1200" cap="none" spc="0" normalizeH="0" baseline="0" noProof="0">
                          <a:ln>
                            <a:noFill/>
                          </a:ln>
                          <a:solidFill>
                            <a:prstClr val="black"/>
                          </a:solidFill>
                          <a:effectLst/>
                          <a:uLnTx/>
                          <a:uFillTx/>
                          <a:latin typeface="Calibri"/>
                          <a:ea typeface="+mn-ea"/>
                          <a:cs typeface="+mn-cs"/>
                        </a:rPr>
                        <a:t>
 The highly anticipated solar eclipse is happening on Monday, April 8th. 🌞🌑 If you’re planning to witness the rare celestial spectacle, make sure you’re prepared to view it safely.
✅ Follow these tips to ensure a safe viewing experience for yourself and any children in your care. Read more here: https://bit.ly/4ae6ao9
#SolarEclipse #EclipseSafety #EclipseViewing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https://media.licdn.com/dms/image/D4E22AQGZFy9OrhHLYw/feedshare-shrink_2048_1536/0/1712339515497?e=1724889600&amp;v=beta&amp;t=H9Dz1ILJiR8mLq9ImQneJTKlUDrUEK4ePF01OOme95k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4.9014 %</a:t>
                      </a:r>
                    </a:p>
                  </a:txBody>
                  <a:tcPr/>
                </a:tc>
                <a:extLst>
                  <a:ext uri="{0D108BD9-81ED-4DB2-BD59-A6C34878D82A}">
                    <a16:rowId xmlns:a16="http://schemas.microsoft.com/office/drawing/2014/main" val="3031319065"/>
                  </a:ext>
                </a:extLst>
              </a:tr>
            </a:tbl>
          </a:graphicData>
        </a:graphic>
      </p:graphicFrame>
      <p:sp>
        <p:nvSpPr>
          <p:cNvPr id="4" name="Text Placeholder 3">
            <a:extLst>
              <a:ext uri="{FF2B5EF4-FFF2-40B4-BE49-F238E27FC236}">
                <a16:creationId xmlns:a16="http://schemas.microsoft.com/office/drawing/2014/main" id="{829739D1-8B8E-444E-8831-8850BBA02E3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208667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0396A-628A-4031-9A76-293845B89A8F}"/>
              </a:ext>
            </a:extLst>
          </p:cNvPr>
          <p:cNvSpPr>
            <a:spLocks noGrp="1"/>
          </p:cNvSpPr>
          <p:nvPr>
            <p:ph type="title"/>
          </p:nvPr>
        </p:nvSpPr>
        <p:spPr/>
        <p:txBody>
          <a:bodyPr/>
          <a:lstStyle/>
          <a:p>
            <a:r>
              <a:rPr lang="en-US"/>
              <a:t>Overall All Posts Table | Philadelphia Insurance Companies - 18 of 21</a:t>
            </a:r>
          </a:p>
        </p:txBody>
      </p:sp>
      <p:graphicFrame>
        <p:nvGraphicFramePr>
          <p:cNvPr id="5" name="Table Placeholder 4">
            <a:extLst>
              <a:ext uri="{FF2B5EF4-FFF2-40B4-BE49-F238E27FC236}">
                <a16:creationId xmlns:a16="http://schemas.microsoft.com/office/drawing/2014/main" id="{F24B47A7-8956-4545-B488-17FB9B3083BA}"/>
              </a:ext>
            </a:extLst>
          </p:cNvPr>
          <p:cNvGraphicFramePr>
            <a:graphicFrameLocks noGrp="1"/>
          </p:cNvGraphicFramePr>
          <p:nvPr>
            <p:ph type="tbl" sz="quarter" idx="13"/>
            <p:extLst>
              <p:ext uri="{D42A27DB-BD31-4B8C-83A1-F6EECF244321}">
                <p14:modId xmlns:p14="http://schemas.microsoft.com/office/powerpoint/2010/main" val="3894939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43194008"/>
                    </a:ext>
                  </a:extLst>
                </a:gridCol>
                <a:gridCol w="1069848">
                  <a:extLst>
                    <a:ext uri="{9D8B030D-6E8A-4147-A177-3AD203B41FA5}">
                      <a16:colId xmlns:a16="http://schemas.microsoft.com/office/drawing/2014/main" val="1081274907"/>
                    </a:ext>
                  </a:extLst>
                </a:gridCol>
                <a:gridCol w="1645920">
                  <a:extLst>
                    <a:ext uri="{9D8B030D-6E8A-4147-A177-3AD203B41FA5}">
                      <a16:colId xmlns:a16="http://schemas.microsoft.com/office/drawing/2014/main" val="3539482133"/>
                    </a:ext>
                  </a:extLst>
                </a:gridCol>
                <a:gridCol w="576072">
                  <a:extLst>
                    <a:ext uri="{9D8B030D-6E8A-4147-A177-3AD203B41FA5}">
                      <a16:colId xmlns:a16="http://schemas.microsoft.com/office/drawing/2014/main" val="2166980108"/>
                    </a:ext>
                  </a:extLst>
                </a:gridCol>
                <a:gridCol w="576072">
                  <a:extLst>
                    <a:ext uri="{9D8B030D-6E8A-4147-A177-3AD203B41FA5}">
                      <a16:colId xmlns:a16="http://schemas.microsoft.com/office/drawing/2014/main" val="4283509933"/>
                    </a:ext>
                  </a:extLst>
                </a:gridCol>
                <a:gridCol w="576072">
                  <a:extLst>
                    <a:ext uri="{9D8B030D-6E8A-4147-A177-3AD203B41FA5}">
                      <a16:colId xmlns:a16="http://schemas.microsoft.com/office/drawing/2014/main" val="4294742867"/>
                    </a:ext>
                  </a:extLst>
                </a:gridCol>
                <a:gridCol w="576072">
                  <a:extLst>
                    <a:ext uri="{9D8B030D-6E8A-4147-A177-3AD203B41FA5}">
                      <a16:colId xmlns:a16="http://schemas.microsoft.com/office/drawing/2014/main" val="678991313"/>
                    </a:ext>
                  </a:extLst>
                </a:gridCol>
                <a:gridCol w="576072">
                  <a:extLst>
                    <a:ext uri="{9D8B030D-6E8A-4147-A177-3AD203B41FA5}">
                      <a16:colId xmlns:a16="http://schemas.microsoft.com/office/drawing/2014/main" val="1031830275"/>
                    </a:ext>
                  </a:extLst>
                </a:gridCol>
                <a:gridCol w="576072">
                  <a:extLst>
                    <a:ext uri="{9D8B030D-6E8A-4147-A177-3AD203B41FA5}">
                      <a16:colId xmlns:a16="http://schemas.microsoft.com/office/drawing/2014/main" val="3095580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9733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- 2024-03-13 12:38:38</a:t>
                      </a:r>
                      <a:r>
                        <a:rPr kumimoji="0" lang="en-US" sz="1000" b="0" i="0" u="none" strike="noStrike" kern="1200" cap="none" spc="0" normalizeH="0" baseline="0" noProof="0">
                          <a:ln>
                            <a:noFill/>
                          </a:ln>
                          <a:solidFill>
                            <a:prstClr val="black"/>
                          </a:solidFill>
                          <a:effectLst/>
                          <a:uLnTx/>
                          <a:uFillTx/>
                          <a:latin typeface="Calibri"/>
                          <a:ea typeface="+mn-ea"/>
                          <a:cs typeface="+mn-cs"/>
                        </a:rPr>
                        <a:t>
 📈 With workplace discrimination lawsuits on the rise, it's crucial for companies to be prepared. Stay ahead with PHLY's comprehensive Employment Practices Liability Insurance (EPLI) coverage and new risk management tool, The PHLYGateway. The free online platform offers policyholders essential training, best practices, and a Help Line to minimize risks. 💻
Learn more on our blog ➡️ https://bit.ly/3PhFDxC
#RiskManagement #ManagementLiability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https://media.licdn.com/dms/image/D5605AQG8W0WZs-yX4Q/videocover-high/0/1710347913922?e=1720184400&amp;v=beta&amp;t=2ObVq1pPrASKnH864Z0h0yZ4OyFANVPheUpruoCapKQ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4.7007 %</a:t>
                      </a:r>
                    </a:p>
                  </a:txBody>
                  <a:tcPr/>
                </a:tc>
                <a:extLst>
                  <a:ext uri="{0D108BD9-81ED-4DB2-BD59-A6C34878D82A}">
                    <a16:rowId xmlns:a16="http://schemas.microsoft.com/office/drawing/2014/main" val="3519489480"/>
                  </a:ext>
                </a:extLst>
              </a:tr>
            </a:tbl>
          </a:graphicData>
        </a:graphic>
      </p:graphicFrame>
      <p:sp>
        <p:nvSpPr>
          <p:cNvPr id="4" name="Text Placeholder 3">
            <a:extLst>
              <a:ext uri="{FF2B5EF4-FFF2-40B4-BE49-F238E27FC236}">
                <a16:creationId xmlns:a16="http://schemas.microsoft.com/office/drawing/2014/main" id="{9AFDD9CC-29BF-4FCC-A89A-E65176B92C0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63160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9F50C-D358-454F-876C-B483B5C9898D}"/>
              </a:ext>
            </a:extLst>
          </p:cNvPr>
          <p:cNvSpPr>
            <a:spLocks noGrp="1"/>
          </p:cNvSpPr>
          <p:nvPr>
            <p:ph type="title"/>
          </p:nvPr>
        </p:nvSpPr>
        <p:spPr/>
        <p:txBody>
          <a:bodyPr/>
          <a:lstStyle/>
          <a:p>
            <a:r>
              <a:rPr lang="en-US"/>
              <a:t>Overall All Posts Table | Philadelphia Insurance Companies - 19 of 21</a:t>
            </a:r>
          </a:p>
        </p:txBody>
      </p:sp>
      <p:graphicFrame>
        <p:nvGraphicFramePr>
          <p:cNvPr id="5" name="Table Placeholder 4">
            <a:extLst>
              <a:ext uri="{FF2B5EF4-FFF2-40B4-BE49-F238E27FC236}">
                <a16:creationId xmlns:a16="http://schemas.microsoft.com/office/drawing/2014/main" id="{86439866-26E3-4B0C-945F-44F62F95EB1A}"/>
              </a:ext>
            </a:extLst>
          </p:cNvPr>
          <p:cNvGraphicFramePr>
            <a:graphicFrameLocks noGrp="1"/>
          </p:cNvGraphicFramePr>
          <p:nvPr>
            <p:ph type="tbl" sz="quarter" idx="13"/>
            <p:extLst>
              <p:ext uri="{D42A27DB-BD31-4B8C-83A1-F6EECF244321}">
                <p14:modId xmlns:p14="http://schemas.microsoft.com/office/powerpoint/2010/main" val="259278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20820684"/>
                    </a:ext>
                  </a:extLst>
                </a:gridCol>
                <a:gridCol w="1069848">
                  <a:extLst>
                    <a:ext uri="{9D8B030D-6E8A-4147-A177-3AD203B41FA5}">
                      <a16:colId xmlns:a16="http://schemas.microsoft.com/office/drawing/2014/main" val="1512229551"/>
                    </a:ext>
                  </a:extLst>
                </a:gridCol>
                <a:gridCol w="1645920">
                  <a:extLst>
                    <a:ext uri="{9D8B030D-6E8A-4147-A177-3AD203B41FA5}">
                      <a16:colId xmlns:a16="http://schemas.microsoft.com/office/drawing/2014/main" val="3628044747"/>
                    </a:ext>
                  </a:extLst>
                </a:gridCol>
                <a:gridCol w="576072">
                  <a:extLst>
                    <a:ext uri="{9D8B030D-6E8A-4147-A177-3AD203B41FA5}">
                      <a16:colId xmlns:a16="http://schemas.microsoft.com/office/drawing/2014/main" val="1992778646"/>
                    </a:ext>
                  </a:extLst>
                </a:gridCol>
                <a:gridCol w="576072">
                  <a:extLst>
                    <a:ext uri="{9D8B030D-6E8A-4147-A177-3AD203B41FA5}">
                      <a16:colId xmlns:a16="http://schemas.microsoft.com/office/drawing/2014/main" val="3877491900"/>
                    </a:ext>
                  </a:extLst>
                </a:gridCol>
                <a:gridCol w="576072">
                  <a:extLst>
                    <a:ext uri="{9D8B030D-6E8A-4147-A177-3AD203B41FA5}">
                      <a16:colId xmlns:a16="http://schemas.microsoft.com/office/drawing/2014/main" val="280248584"/>
                    </a:ext>
                  </a:extLst>
                </a:gridCol>
                <a:gridCol w="576072">
                  <a:extLst>
                    <a:ext uri="{9D8B030D-6E8A-4147-A177-3AD203B41FA5}">
                      <a16:colId xmlns:a16="http://schemas.microsoft.com/office/drawing/2014/main" val="1778884554"/>
                    </a:ext>
                  </a:extLst>
                </a:gridCol>
                <a:gridCol w="576072">
                  <a:extLst>
                    <a:ext uri="{9D8B030D-6E8A-4147-A177-3AD203B41FA5}">
                      <a16:colId xmlns:a16="http://schemas.microsoft.com/office/drawing/2014/main" val="3499960271"/>
                    </a:ext>
                  </a:extLst>
                </a:gridCol>
                <a:gridCol w="576072">
                  <a:extLst>
                    <a:ext uri="{9D8B030D-6E8A-4147-A177-3AD203B41FA5}">
                      <a16:colId xmlns:a16="http://schemas.microsoft.com/office/drawing/2014/main" val="2338189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22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- 2024-01-24 14:24:36</a:t>
                      </a:r>
                      <a:r>
                        <a:rPr kumimoji="0" lang="en-US" sz="1000" b="0" i="0" u="none" strike="noStrike" kern="1200" cap="none" spc="0" normalizeH="0" baseline="0" noProof="0">
                          <a:ln>
                            <a:noFill/>
                          </a:ln>
                          <a:solidFill>
                            <a:prstClr val="black"/>
                          </a:solidFill>
                          <a:effectLst/>
                          <a:uLnTx/>
                          <a:uFillTx/>
                          <a:latin typeface="Calibri"/>
                          <a:ea typeface="+mn-ea"/>
                          <a:cs typeface="+mn-cs"/>
                        </a:rPr>
                        <a:t>
 Winter weather can increase the risk of slips and falls. Organizations should follow these steps to help prevent injuries:
1️⃣ Provide walk-off mats at entrances
2️⃣ Keep walkways dry and drained
3️⃣ Train employees on identifying and mitigating hazards
More tips and resources organizations can use to stop slip and fall injuries in their tracks: https://bit.ly/3ubnIBq
#RiskManagement #SlipandFall #SafetyTips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https://media.licdn.com/dms/image/D4E22AQH02HPrBqi-bg/feedshare-shrink_2048_1536/0/1706124275385?e=1719446400&amp;v=beta&amp;t=ztSVU3J81UB6oQ4JE7LemnOC5stIpDd9CGtPG1HiGDk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3.3589 %</a:t>
                      </a:r>
                    </a:p>
                  </a:txBody>
                  <a:tcPr/>
                </a:tc>
                <a:extLst>
                  <a:ext uri="{0D108BD9-81ED-4DB2-BD59-A6C34878D82A}">
                    <a16:rowId xmlns:a16="http://schemas.microsoft.com/office/drawing/2014/main" val="161652447"/>
                  </a:ext>
                </a:extLst>
              </a:tr>
            </a:tbl>
          </a:graphicData>
        </a:graphic>
      </p:graphicFrame>
      <p:sp>
        <p:nvSpPr>
          <p:cNvPr id="4" name="Text Placeholder 3">
            <a:extLst>
              <a:ext uri="{FF2B5EF4-FFF2-40B4-BE49-F238E27FC236}">
                <a16:creationId xmlns:a16="http://schemas.microsoft.com/office/drawing/2014/main" id="{6F2B75FA-8DAE-4FCC-9A46-8CA9364E2FA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044725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DC54-10AA-429F-8E5C-5D3CD500D61A}"/>
              </a:ext>
            </a:extLst>
          </p:cNvPr>
          <p:cNvSpPr>
            <a:spLocks noGrp="1"/>
          </p:cNvSpPr>
          <p:nvPr>
            <p:ph type="title"/>
          </p:nvPr>
        </p:nvSpPr>
        <p:spPr/>
        <p:txBody>
          <a:bodyPr/>
          <a:lstStyle/>
          <a:p>
            <a:r>
              <a:rPr lang="en-US"/>
              <a:t>Overall All Posts Table | Philadelphia Insurance Companies - 20 of 21</a:t>
            </a:r>
          </a:p>
        </p:txBody>
      </p:sp>
      <p:graphicFrame>
        <p:nvGraphicFramePr>
          <p:cNvPr id="5" name="Table Placeholder 4">
            <a:extLst>
              <a:ext uri="{FF2B5EF4-FFF2-40B4-BE49-F238E27FC236}">
                <a16:creationId xmlns:a16="http://schemas.microsoft.com/office/drawing/2014/main" id="{8ACB8BC8-567B-4C3A-BFC6-266E407E85C7}"/>
              </a:ext>
            </a:extLst>
          </p:cNvPr>
          <p:cNvGraphicFramePr>
            <a:graphicFrameLocks noGrp="1"/>
          </p:cNvGraphicFramePr>
          <p:nvPr>
            <p:ph type="tbl" sz="quarter" idx="13"/>
            <p:extLst>
              <p:ext uri="{D42A27DB-BD31-4B8C-83A1-F6EECF244321}">
                <p14:modId xmlns:p14="http://schemas.microsoft.com/office/powerpoint/2010/main" val="1131535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6306138"/>
                    </a:ext>
                  </a:extLst>
                </a:gridCol>
                <a:gridCol w="1069848">
                  <a:extLst>
                    <a:ext uri="{9D8B030D-6E8A-4147-A177-3AD203B41FA5}">
                      <a16:colId xmlns:a16="http://schemas.microsoft.com/office/drawing/2014/main" val="2133290493"/>
                    </a:ext>
                  </a:extLst>
                </a:gridCol>
                <a:gridCol w="1645920">
                  <a:extLst>
                    <a:ext uri="{9D8B030D-6E8A-4147-A177-3AD203B41FA5}">
                      <a16:colId xmlns:a16="http://schemas.microsoft.com/office/drawing/2014/main" val="4205287599"/>
                    </a:ext>
                  </a:extLst>
                </a:gridCol>
                <a:gridCol w="576072">
                  <a:extLst>
                    <a:ext uri="{9D8B030D-6E8A-4147-A177-3AD203B41FA5}">
                      <a16:colId xmlns:a16="http://schemas.microsoft.com/office/drawing/2014/main" val="507487262"/>
                    </a:ext>
                  </a:extLst>
                </a:gridCol>
                <a:gridCol w="576072">
                  <a:extLst>
                    <a:ext uri="{9D8B030D-6E8A-4147-A177-3AD203B41FA5}">
                      <a16:colId xmlns:a16="http://schemas.microsoft.com/office/drawing/2014/main" val="3610741190"/>
                    </a:ext>
                  </a:extLst>
                </a:gridCol>
                <a:gridCol w="576072">
                  <a:extLst>
                    <a:ext uri="{9D8B030D-6E8A-4147-A177-3AD203B41FA5}">
                      <a16:colId xmlns:a16="http://schemas.microsoft.com/office/drawing/2014/main" val="3782663573"/>
                    </a:ext>
                  </a:extLst>
                </a:gridCol>
                <a:gridCol w="576072">
                  <a:extLst>
                    <a:ext uri="{9D8B030D-6E8A-4147-A177-3AD203B41FA5}">
                      <a16:colId xmlns:a16="http://schemas.microsoft.com/office/drawing/2014/main" val="1053350727"/>
                    </a:ext>
                  </a:extLst>
                </a:gridCol>
                <a:gridCol w="576072">
                  <a:extLst>
                    <a:ext uri="{9D8B030D-6E8A-4147-A177-3AD203B41FA5}">
                      <a16:colId xmlns:a16="http://schemas.microsoft.com/office/drawing/2014/main" val="3324801318"/>
                    </a:ext>
                  </a:extLst>
                </a:gridCol>
                <a:gridCol w="576072">
                  <a:extLst>
                    <a:ext uri="{9D8B030D-6E8A-4147-A177-3AD203B41FA5}">
                      <a16:colId xmlns:a16="http://schemas.microsoft.com/office/drawing/2014/main" val="2013586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095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- 2024-01-10 16:25:47</a:t>
                      </a:r>
                      <a:r>
                        <a:rPr kumimoji="0" lang="en-US" sz="1000" b="0" i="0" u="none" strike="noStrike" kern="1200" cap="none" spc="0" normalizeH="0" baseline="0" noProof="0">
                          <a:ln>
                            <a:noFill/>
                          </a:ln>
                          <a:solidFill>
                            <a:prstClr val="black"/>
                          </a:solidFill>
                          <a:effectLst/>
                          <a:uLnTx/>
                          <a:uFillTx/>
                          <a:latin typeface="Calibri"/>
                          <a:ea typeface="+mn-ea"/>
                          <a:cs typeface="+mn-cs"/>
                        </a:rPr>
                        <a:t>
 Solid risk management leads to fewer surprises 😯 allowing organizations to focus on their mission. Check out this article from the Nonprofit Risk Management Center featuring insights from PHLY's Peter Kim, ARM on key facilities risks facing non-profits and simple, cost-effective steps they can take to reduce losses: https://bit.ly/47x48NV
#RiskManagement #Nonprofits #FacilitiesManagement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https://media.licdn.com/dms/image/D4E22AQHFuysR_Vv1Pg/feedshare-shrink_2048_1536/0/1704921946758?e=1717632000&amp;v=beta&amp;t=n9HbcKKFJNRvZnk2ccjuQMUI7W2pmFvGYebhrsEkgMo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5.3757 %</a:t>
                      </a:r>
                    </a:p>
                  </a:txBody>
                  <a:tcPr/>
                </a:tc>
                <a:extLst>
                  <a:ext uri="{0D108BD9-81ED-4DB2-BD59-A6C34878D82A}">
                    <a16:rowId xmlns:a16="http://schemas.microsoft.com/office/drawing/2014/main" val="1850774741"/>
                  </a:ext>
                </a:extLst>
              </a:tr>
            </a:tbl>
          </a:graphicData>
        </a:graphic>
      </p:graphicFrame>
      <p:sp>
        <p:nvSpPr>
          <p:cNvPr id="4" name="Text Placeholder 3">
            <a:extLst>
              <a:ext uri="{FF2B5EF4-FFF2-40B4-BE49-F238E27FC236}">
                <a16:creationId xmlns:a16="http://schemas.microsoft.com/office/drawing/2014/main" id="{94D3A7D3-F4EB-4D77-8671-2A2888A3EFB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7418215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76E34-368C-4244-8806-793A674B4F93}"/>
              </a:ext>
            </a:extLst>
          </p:cNvPr>
          <p:cNvSpPr>
            <a:spLocks noGrp="1"/>
          </p:cNvSpPr>
          <p:nvPr>
            <p:ph type="title"/>
          </p:nvPr>
        </p:nvSpPr>
        <p:spPr/>
        <p:txBody>
          <a:bodyPr/>
          <a:lstStyle/>
          <a:p>
            <a:r>
              <a:rPr lang="en-US"/>
              <a:t>Overall All Posts Table | Philadelphia Insurance Companies - 21 of 21</a:t>
            </a:r>
          </a:p>
        </p:txBody>
      </p:sp>
      <p:graphicFrame>
        <p:nvGraphicFramePr>
          <p:cNvPr id="5" name="Table Placeholder 4">
            <a:extLst>
              <a:ext uri="{FF2B5EF4-FFF2-40B4-BE49-F238E27FC236}">
                <a16:creationId xmlns:a16="http://schemas.microsoft.com/office/drawing/2014/main" id="{88E8EA5B-C97E-4AE6-95CD-16EE4A9C6730}"/>
              </a:ext>
            </a:extLst>
          </p:cNvPr>
          <p:cNvGraphicFramePr>
            <a:graphicFrameLocks noGrp="1"/>
          </p:cNvGraphicFramePr>
          <p:nvPr>
            <p:ph type="tbl" sz="quarter" idx="13"/>
            <p:extLst>
              <p:ext uri="{D42A27DB-BD31-4B8C-83A1-F6EECF244321}">
                <p14:modId xmlns:p14="http://schemas.microsoft.com/office/powerpoint/2010/main" val="3753290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55382254"/>
                    </a:ext>
                  </a:extLst>
                </a:gridCol>
                <a:gridCol w="1069848">
                  <a:extLst>
                    <a:ext uri="{9D8B030D-6E8A-4147-A177-3AD203B41FA5}">
                      <a16:colId xmlns:a16="http://schemas.microsoft.com/office/drawing/2014/main" val="1684793820"/>
                    </a:ext>
                  </a:extLst>
                </a:gridCol>
                <a:gridCol w="1645920">
                  <a:extLst>
                    <a:ext uri="{9D8B030D-6E8A-4147-A177-3AD203B41FA5}">
                      <a16:colId xmlns:a16="http://schemas.microsoft.com/office/drawing/2014/main" val="996230544"/>
                    </a:ext>
                  </a:extLst>
                </a:gridCol>
                <a:gridCol w="576072">
                  <a:extLst>
                    <a:ext uri="{9D8B030D-6E8A-4147-A177-3AD203B41FA5}">
                      <a16:colId xmlns:a16="http://schemas.microsoft.com/office/drawing/2014/main" val="1196004001"/>
                    </a:ext>
                  </a:extLst>
                </a:gridCol>
                <a:gridCol w="576072">
                  <a:extLst>
                    <a:ext uri="{9D8B030D-6E8A-4147-A177-3AD203B41FA5}">
                      <a16:colId xmlns:a16="http://schemas.microsoft.com/office/drawing/2014/main" val="533022605"/>
                    </a:ext>
                  </a:extLst>
                </a:gridCol>
                <a:gridCol w="576072">
                  <a:extLst>
                    <a:ext uri="{9D8B030D-6E8A-4147-A177-3AD203B41FA5}">
                      <a16:colId xmlns:a16="http://schemas.microsoft.com/office/drawing/2014/main" val="925883895"/>
                    </a:ext>
                  </a:extLst>
                </a:gridCol>
                <a:gridCol w="576072">
                  <a:extLst>
                    <a:ext uri="{9D8B030D-6E8A-4147-A177-3AD203B41FA5}">
                      <a16:colId xmlns:a16="http://schemas.microsoft.com/office/drawing/2014/main" val="1599575404"/>
                    </a:ext>
                  </a:extLst>
                </a:gridCol>
                <a:gridCol w="576072">
                  <a:extLst>
                    <a:ext uri="{9D8B030D-6E8A-4147-A177-3AD203B41FA5}">
                      <a16:colId xmlns:a16="http://schemas.microsoft.com/office/drawing/2014/main" val="1576460743"/>
                    </a:ext>
                  </a:extLst>
                </a:gridCol>
                <a:gridCol w="576072">
                  <a:extLst>
                    <a:ext uri="{9D8B030D-6E8A-4147-A177-3AD203B41FA5}">
                      <a16:colId xmlns:a16="http://schemas.microsoft.com/office/drawing/2014/main" val="3468873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9451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Philadelphia Insurance Companies - 2024-01-05 15:37:56</a:t>
                      </a:r>
                      <a:r>
                        <a:rPr kumimoji="0" lang="en-US" sz="1000" b="0" i="0" u="none" strike="noStrike" kern="1200" cap="none" spc="0" normalizeH="0" baseline="0" noProof="0">
                          <a:ln>
                            <a:noFill/>
                          </a:ln>
                          <a:solidFill>
                            <a:prstClr val="black"/>
                          </a:solidFill>
                          <a:effectLst/>
                          <a:uLnTx/>
                          <a:uFillTx/>
                          <a:latin typeface="Calibri"/>
                          <a:ea typeface="+mn-ea"/>
                          <a:cs typeface="+mn-cs"/>
                        </a:rPr>
                        <a:t>
 At least 15 states are on alert for winter weather this weekend. Frozen pipes are one of the most common commercial property claims. Make sure your property is prepared with these pipe freeze prevention tips and checklists: https://bit.ly/3TOyYhK ❄️
#WinterWeather #PipeFreeze #RiskManagement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https://media.licdn.com/dms/image/D4E22AQGGAnJ2eaq8AQ/feedshare-shrink_2048_1536/0/1704487075719?e=1717632000&amp;v=beta&amp;t=Jd-2JpqiRvx8xo-X8U-2wKHwbk4tqVhLIIUl3C0drSs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PHLY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4.4498 %</a:t>
                      </a:r>
                    </a:p>
                  </a:txBody>
                  <a:tcPr/>
                </a:tc>
                <a:extLst>
                  <a:ext uri="{0D108BD9-81ED-4DB2-BD59-A6C34878D82A}">
                    <a16:rowId xmlns:a16="http://schemas.microsoft.com/office/drawing/2014/main" val="927124074"/>
                  </a:ext>
                </a:extLst>
              </a:tr>
            </a:tbl>
          </a:graphicData>
        </a:graphic>
      </p:graphicFrame>
      <p:sp>
        <p:nvSpPr>
          <p:cNvPr id="4" name="Text Placeholder 3">
            <a:extLst>
              <a:ext uri="{FF2B5EF4-FFF2-40B4-BE49-F238E27FC236}">
                <a16:creationId xmlns:a16="http://schemas.microsoft.com/office/drawing/2014/main" id="{76538928-0D09-44F3-A8D0-0271D38C5BE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00231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3319</Words>
  <Application>Microsoft Office PowerPoint</Application>
  <PresentationFormat>On-screen Show (4:3)</PresentationFormat>
  <Paragraphs>422</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Post Analysis - Copy</vt:lpstr>
      <vt:lpstr>Overall All Posts Table | Philadelphia Insurance Companies - 1 of 21</vt:lpstr>
      <vt:lpstr>Overall All Posts Table | Philadelphia Insurance Companies - 2 of 21</vt:lpstr>
      <vt:lpstr>Overall All Posts Table | Philadelphia Insurance Companies - 3 of 21</vt:lpstr>
      <vt:lpstr>Overall All Posts Table | Philadelphia Insurance Companies - 4 of 21</vt:lpstr>
      <vt:lpstr>Overall All Posts Table | Philadelphia Insurance Companies - 5 of 21</vt:lpstr>
      <vt:lpstr>Overall All Posts Table | Philadelphia Insurance Companies - 6 of 21</vt:lpstr>
      <vt:lpstr>Overall All Posts Table | Philadelphia Insurance Companies - 7 of 21</vt:lpstr>
      <vt:lpstr>Overall All Posts Table | Philadelphia Insurance Companies - 8 of 21</vt:lpstr>
      <vt:lpstr>Overall All Posts Table | Philadelphia Insurance Companies - 9 of 21</vt:lpstr>
      <vt:lpstr>Overall All Posts Table | Philadelphia Insurance Companies - 10 of 21</vt:lpstr>
      <vt:lpstr>Overall All Posts Table | Philadelphia Insurance Companies - 11 of 21</vt:lpstr>
      <vt:lpstr>Overall All Posts Table | Philadelphia Insurance Companies - 12 of 21</vt:lpstr>
      <vt:lpstr>Overall All Posts Table | Philadelphia Insurance Companies - 13 of 21</vt:lpstr>
      <vt:lpstr>Overall All Posts Table | Philadelphia Insurance Companies - 14 of 21</vt:lpstr>
      <vt:lpstr>Overall All Posts Table | Philadelphia Insurance Companies - 15 of 21</vt:lpstr>
      <vt:lpstr>Overall All Posts Table | Philadelphia Insurance Companies - 16 of 21</vt:lpstr>
      <vt:lpstr>Overall All Posts Table | Philadelphia Insurance Companies - 17 of 21</vt:lpstr>
      <vt:lpstr>Overall All Posts Table | Philadelphia Insurance Companies - 18 of 21</vt:lpstr>
      <vt:lpstr>Overall All Posts Table | Philadelphia Insurance Companies - 19 of 21</vt:lpstr>
      <vt:lpstr>Overall All Posts Table | Philadelphia Insurance Companies - 20 of 21</vt:lpstr>
      <vt:lpstr>Overall All Posts Table | Philadelphia Insurance Companies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Analysis - Copy</dc:title>
  <dc:creator>Frederik Born</dc:creator>
  <cp:lastModifiedBy>Frederik Born</cp:lastModifiedBy>
  <cp:revision>1</cp:revision>
  <dcterms:created xsi:type="dcterms:W3CDTF">2025-01-28T15:47:35Z</dcterms:created>
  <dcterms:modified xsi:type="dcterms:W3CDTF">2025-01-28T15:48:03Z</dcterms:modified>
</cp:coreProperties>
</file>