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 id="287" r:id="rId30"/>
    <p:sldId id="288" r:id="rId31"/>
    <p:sldId id="289" r:id="rId32"/>
    <p:sldId id="290" r:id="rId33"/>
    <p:sldId id="291" r:id="rId34"/>
    <p:sldId id="292" r:id="rId35"/>
    <p:sldId id="294" r:id="rId36"/>
    <p:sldId id="295" r:id="rId37"/>
    <p:sldId id="296" r:id="rId38"/>
    <p:sldId id="297" r:id="rId39"/>
    <p:sldId id="298" r:id="rId40"/>
    <p:sldId id="299"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45627</c:v>
                </c:pt>
              </c:numCache>
            </c:numRef>
          </c:cat>
          <c:val>
            <c:numRef>
              <c:f>Sheet1!$B$2</c:f>
              <c:numCache>
                <c:formatCode>General</c:formatCode>
                <c:ptCount val="1"/>
                <c:pt idx="0">
                  <c:v>194</c:v>
                </c:pt>
              </c:numCache>
            </c:numRef>
          </c:val>
          <c:extLst>
            <c:ext xmlns:c16="http://schemas.microsoft.com/office/drawing/2014/chart" uri="{C3380CC4-5D6E-409C-BE32-E72D297353CC}">
              <c16:uniqueId val="{00000000-451A-4A88-9CA1-8CF617E2378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45627</c:v>
                </c:pt>
              </c:numCache>
            </c:numRef>
          </c:cat>
          <c:val>
            <c:numRef>
              <c:f>Sheet1!$C$2</c:f>
              <c:numCache>
                <c:formatCode>General</c:formatCode>
                <c:ptCount val="1"/>
                <c:pt idx="0">
                  <c:v>591</c:v>
                </c:pt>
              </c:numCache>
            </c:numRef>
          </c:val>
          <c:extLst>
            <c:ext xmlns:c16="http://schemas.microsoft.com/office/drawing/2014/chart" uri="{C3380CC4-5D6E-409C-BE32-E72D297353CC}">
              <c16:uniqueId val="{00000001-451A-4A88-9CA1-8CF617E2378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45627</c:v>
                </c:pt>
              </c:numCache>
            </c:numRef>
          </c:cat>
          <c:val>
            <c:numRef>
              <c:f>Sheet1!$D$2</c:f>
              <c:numCache>
                <c:formatCode>General</c:formatCode>
                <c:ptCount val="1"/>
                <c:pt idx="0">
                  <c:v>24714</c:v>
                </c:pt>
              </c:numCache>
            </c:numRef>
          </c:val>
          <c:extLst>
            <c:ext xmlns:c16="http://schemas.microsoft.com/office/drawing/2014/chart" uri="{C3380CC4-5D6E-409C-BE32-E72D297353CC}">
              <c16:uniqueId val="{00000002-451A-4A88-9CA1-8CF617E2378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45627</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451A-4A88-9CA1-8CF617E23789}"/>
            </c:ext>
          </c:extLst>
        </c:ser>
        <c:dLbls>
          <c:showLegendKey val="0"/>
          <c:showVal val="0"/>
          <c:showCatName val="0"/>
          <c:showSerName val="0"/>
          <c:showPercent val="0"/>
          <c:showBubbleSize val="0"/>
        </c:dLbls>
        <c:gapWidth val="219"/>
        <c:overlap val="-27"/>
        <c:axId val="82457320"/>
        <c:axId val="82456008"/>
      </c:barChart>
      <c:dateAx>
        <c:axId val="8245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456008"/>
        <c:crosses val="autoZero"/>
        <c:auto val="1"/>
        <c:lblOffset val="100"/>
        <c:baseTimeUnit val="days"/>
      </c:dateAx>
      <c:valAx>
        <c:axId val="8245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245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1</c:v>
                </c:pt>
                <c:pt idx="2">
                  <c:v>2</c:v>
                </c:pt>
                <c:pt idx="3">
                  <c:v>3</c:v>
                </c:pt>
                <c:pt idx="4">
                  <c:v>0</c:v>
                </c:pt>
                <c:pt idx="5">
                  <c:v>1</c:v>
                </c:pt>
                <c:pt idx="6">
                  <c:v>1</c:v>
                </c:pt>
                <c:pt idx="7">
                  <c:v>2</c:v>
                </c:pt>
                <c:pt idx="8">
                  <c:v>1</c:v>
                </c:pt>
                <c:pt idx="9">
                  <c:v>1</c:v>
                </c:pt>
                <c:pt idx="10">
                  <c:v>11</c:v>
                </c:pt>
                <c:pt idx="11">
                  <c:v>0</c:v>
                </c:pt>
              </c:numCache>
            </c:numRef>
          </c:val>
          <c:extLst>
            <c:ext xmlns:c16="http://schemas.microsoft.com/office/drawing/2014/chart" uri="{C3380CC4-5D6E-409C-BE32-E72D297353CC}">
              <c16:uniqueId val="{00000000-4377-4E67-BB00-39E52CA4BB64}"/>
            </c:ext>
          </c:extLst>
        </c:ser>
        <c:dLbls>
          <c:showLegendKey val="0"/>
          <c:showVal val="0"/>
          <c:showCatName val="0"/>
          <c:showSerName val="0"/>
          <c:showPercent val="0"/>
          <c:showBubbleSize val="0"/>
        </c:dLbls>
        <c:gapWidth val="219"/>
        <c:overlap val="-27"/>
        <c:axId val="262830912"/>
        <c:axId val="262831240"/>
      </c:barChart>
      <c:dateAx>
        <c:axId val="26283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31240"/>
        <c:crosses val="autoZero"/>
        <c:auto val="1"/>
        <c:lblOffset val="100"/>
        <c:baseTimeUnit val="months"/>
      </c:dateAx>
      <c:valAx>
        <c:axId val="26283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83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7</c:v>
                </c:pt>
                <c:pt idx="2">
                  <c:v>5</c:v>
                </c:pt>
                <c:pt idx="3">
                  <c:v>6</c:v>
                </c:pt>
                <c:pt idx="4">
                  <c:v>5</c:v>
                </c:pt>
                <c:pt idx="5">
                  <c:v>5</c:v>
                </c:pt>
                <c:pt idx="6">
                  <c:v>2</c:v>
                </c:pt>
                <c:pt idx="7">
                  <c:v>3</c:v>
                </c:pt>
                <c:pt idx="8">
                  <c:v>2</c:v>
                </c:pt>
                <c:pt idx="9">
                  <c:v>6</c:v>
                </c:pt>
                <c:pt idx="10">
                  <c:v>8</c:v>
                </c:pt>
                <c:pt idx="11">
                  <c:v>5</c:v>
                </c:pt>
              </c:numCache>
            </c:numRef>
          </c:val>
          <c:extLst>
            <c:ext xmlns:c16="http://schemas.microsoft.com/office/drawing/2014/chart" uri="{C3380CC4-5D6E-409C-BE32-E72D297353CC}">
              <c16:uniqueId val="{00000000-5B8C-4707-998D-36DDC456ED7E}"/>
            </c:ext>
          </c:extLst>
        </c:ser>
        <c:dLbls>
          <c:showLegendKey val="0"/>
          <c:showVal val="0"/>
          <c:showCatName val="0"/>
          <c:showSerName val="0"/>
          <c:showPercent val="0"/>
          <c:showBubbleSize val="0"/>
        </c:dLbls>
        <c:gapWidth val="219"/>
        <c:overlap val="-27"/>
        <c:axId val="402913784"/>
        <c:axId val="402917064"/>
      </c:barChart>
      <c:dateAx>
        <c:axId val="40291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17064"/>
        <c:crosses val="autoZero"/>
        <c:auto val="1"/>
        <c:lblOffset val="100"/>
        <c:baseTimeUnit val="months"/>
      </c:dateAx>
      <c:valAx>
        <c:axId val="40291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9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637</c:v>
                </c:pt>
                <c:pt idx="10">
                  <c:v>2097</c:v>
                </c:pt>
                <c:pt idx="11">
                  <c:v>498</c:v>
                </c:pt>
              </c:numCache>
            </c:numRef>
          </c:val>
          <c:extLst>
            <c:ext xmlns:c16="http://schemas.microsoft.com/office/drawing/2014/chart" uri="{C3380CC4-5D6E-409C-BE32-E72D297353CC}">
              <c16:uniqueId val="{00000000-E13D-445A-8340-DF54D4A8F474}"/>
            </c:ext>
          </c:extLst>
        </c:ser>
        <c:ser>
          <c:idx val="1"/>
          <c:order val="1"/>
          <c:tx>
            <c:strRef>
              <c:f>Sheet1!$C$1</c:f>
              <c:strCache>
                <c:ptCount val="1"/>
                <c:pt idx="0">
                  <c:v>First Insurance Company of Hawaii, LTD</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94</c:v>
                </c:pt>
                <c:pt idx="1">
                  <c:v>84</c:v>
                </c:pt>
                <c:pt idx="2">
                  <c:v>132</c:v>
                </c:pt>
                <c:pt idx="3">
                  <c:v>125</c:v>
                </c:pt>
                <c:pt idx="4">
                  <c:v>59</c:v>
                </c:pt>
                <c:pt idx="5">
                  <c:v>42</c:v>
                </c:pt>
                <c:pt idx="6">
                  <c:v>54</c:v>
                </c:pt>
                <c:pt idx="7">
                  <c:v>95</c:v>
                </c:pt>
                <c:pt idx="8">
                  <c:v>51</c:v>
                </c:pt>
                <c:pt idx="9">
                  <c:v>259</c:v>
                </c:pt>
                <c:pt idx="10">
                  <c:v>83</c:v>
                </c:pt>
                <c:pt idx="11">
                  <c:v>84</c:v>
                </c:pt>
              </c:numCache>
            </c:numRef>
          </c:val>
          <c:extLst>
            <c:ext xmlns:c16="http://schemas.microsoft.com/office/drawing/2014/chart" uri="{C3380CC4-5D6E-409C-BE32-E72D297353CC}">
              <c16:uniqueId val="{00000001-E13D-445A-8340-DF54D4A8F474}"/>
            </c:ext>
          </c:extLst>
        </c:ser>
        <c:ser>
          <c:idx val="2"/>
          <c:order val="2"/>
          <c:tx>
            <c:strRef>
              <c:f>Sheet1!$D$1</c:f>
              <c:strCache>
                <c:ptCount val="1"/>
                <c:pt idx="0">
                  <c:v>Tokio Marine America</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92</c:v>
                </c:pt>
                <c:pt idx="1">
                  <c:v>133</c:v>
                </c:pt>
                <c:pt idx="2">
                  <c:v>118</c:v>
                </c:pt>
                <c:pt idx="3">
                  <c:v>107</c:v>
                </c:pt>
                <c:pt idx="4">
                  <c:v>149</c:v>
                </c:pt>
                <c:pt idx="5">
                  <c:v>92</c:v>
                </c:pt>
                <c:pt idx="6">
                  <c:v>105</c:v>
                </c:pt>
                <c:pt idx="7">
                  <c:v>69</c:v>
                </c:pt>
                <c:pt idx="8">
                  <c:v>52</c:v>
                </c:pt>
                <c:pt idx="9">
                  <c:v>62</c:v>
                </c:pt>
                <c:pt idx="10">
                  <c:v>56</c:v>
                </c:pt>
                <c:pt idx="11">
                  <c:v>45</c:v>
                </c:pt>
              </c:numCache>
            </c:numRef>
          </c:val>
          <c:extLst>
            <c:ext xmlns:c16="http://schemas.microsoft.com/office/drawing/2014/chart" uri="{C3380CC4-5D6E-409C-BE32-E72D297353CC}">
              <c16:uniqueId val="{00000002-E13D-445A-8340-DF54D4A8F474}"/>
            </c:ext>
          </c:extLst>
        </c:ser>
        <c:ser>
          <c:idx val="3"/>
          <c:order val="3"/>
          <c:tx>
            <c:strRef>
              <c:f>Sheet1!$E$1</c:f>
              <c:strCache>
                <c:ptCount val="1"/>
                <c:pt idx="0">
                  <c:v>Tokio Marine North America Services</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51</c:v>
                </c:pt>
                <c:pt idx="1">
                  <c:v>79</c:v>
                </c:pt>
                <c:pt idx="2">
                  <c:v>69</c:v>
                </c:pt>
                <c:pt idx="3">
                  <c:v>107</c:v>
                </c:pt>
                <c:pt idx="4">
                  <c:v>95</c:v>
                </c:pt>
                <c:pt idx="5">
                  <c:v>81</c:v>
                </c:pt>
                <c:pt idx="6">
                  <c:v>35</c:v>
                </c:pt>
                <c:pt idx="7">
                  <c:v>41</c:v>
                </c:pt>
                <c:pt idx="8">
                  <c:v>16</c:v>
                </c:pt>
                <c:pt idx="9">
                  <c:v>93</c:v>
                </c:pt>
                <c:pt idx="10">
                  <c:v>146</c:v>
                </c:pt>
                <c:pt idx="11">
                  <c:v>64</c:v>
                </c:pt>
              </c:numCache>
            </c:numRef>
          </c:val>
          <c:extLst>
            <c:ext xmlns:c16="http://schemas.microsoft.com/office/drawing/2014/chart" uri="{C3380CC4-5D6E-409C-BE32-E72D297353CC}">
              <c16:uniqueId val="{00000003-E13D-445A-8340-DF54D4A8F474}"/>
            </c:ext>
          </c:extLst>
        </c:ser>
        <c:dLbls>
          <c:showLegendKey val="0"/>
          <c:showVal val="0"/>
          <c:showCatName val="0"/>
          <c:showSerName val="0"/>
          <c:showPercent val="0"/>
          <c:showBubbleSize val="0"/>
        </c:dLbls>
        <c:gapWidth val="219"/>
        <c:overlap val="-27"/>
        <c:axId val="403132376"/>
        <c:axId val="403139592"/>
      </c:barChart>
      <c:catAx>
        <c:axId val="403132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39592"/>
        <c:crosses val="autoZero"/>
        <c:auto val="1"/>
        <c:lblAlgn val="ctr"/>
        <c:lblOffset val="100"/>
        <c:noMultiLvlLbl val="0"/>
      </c:catAx>
      <c:valAx>
        <c:axId val="40313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3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1040</c:v>
                </c:pt>
                <c:pt idx="1">
                  <c:v>1361</c:v>
                </c:pt>
                <c:pt idx="2">
                  <c:v>1576</c:v>
                </c:pt>
                <c:pt idx="3">
                  <c:v>1525</c:v>
                </c:pt>
                <c:pt idx="4">
                  <c:v>1324</c:v>
                </c:pt>
                <c:pt idx="5">
                  <c:v>1391</c:v>
                </c:pt>
                <c:pt idx="6">
                  <c:v>1020</c:v>
                </c:pt>
                <c:pt idx="7">
                  <c:v>1352</c:v>
                </c:pt>
                <c:pt idx="8">
                  <c:v>1039</c:v>
                </c:pt>
                <c:pt idx="9">
                  <c:v>1388</c:v>
                </c:pt>
                <c:pt idx="10">
                  <c:v>1929</c:v>
                </c:pt>
                <c:pt idx="11">
                  <c:v>1305</c:v>
                </c:pt>
              </c:numCache>
            </c:numRef>
          </c:val>
          <c:extLst>
            <c:ext xmlns:c16="http://schemas.microsoft.com/office/drawing/2014/chart" uri="{C3380CC4-5D6E-409C-BE32-E72D297353CC}">
              <c16:uniqueId val="{00000000-C211-4168-A53F-442718D19BC5}"/>
            </c:ext>
          </c:extLst>
        </c:ser>
        <c:dLbls>
          <c:showLegendKey val="0"/>
          <c:showVal val="0"/>
          <c:showCatName val="0"/>
          <c:showSerName val="0"/>
          <c:showPercent val="0"/>
          <c:showBubbleSize val="0"/>
        </c:dLbls>
        <c:gapWidth val="219"/>
        <c:overlap val="-27"/>
        <c:axId val="403133688"/>
        <c:axId val="403134016"/>
      </c:barChart>
      <c:dateAx>
        <c:axId val="40313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34016"/>
        <c:crosses val="autoZero"/>
        <c:auto val="1"/>
        <c:lblOffset val="100"/>
        <c:baseTimeUnit val="months"/>
      </c:dateAx>
      <c:valAx>
        <c:axId val="40313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13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0</c:v>
                </c:pt>
                <c:pt idx="2">
                  <c:v>7</c:v>
                </c:pt>
                <c:pt idx="3">
                  <c:v>-6</c:v>
                </c:pt>
                <c:pt idx="4">
                  <c:v>0</c:v>
                </c:pt>
                <c:pt idx="5">
                  <c:v>3</c:v>
                </c:pt>
                <c:pt idx="6">
                  <c:v>-1</c:v>
                </c:pt>
                <c:pt idx="7">
                  <c:v>2</c:v>
                </c:pt>
                <c:pt idx="8">
                  <c:v>1</c:v>
                </c:pt>
                <c:pt idx="9">
                  <c:v>6</c:v>
                </c:pt>
                <c:pt idx="10">
                  <c:v>2</c:v>
                </c:pt>
                <c:pt idx="11">
                  <c:v>-10</c:v>
                </c:pt>
              </c:numCache>
            </c:numRef>
          </c:val>
          <c:extLst>
            <c:ext xmlns:c16="http://schemas.microsoft.com/office/drawing/2014/chart" uri="{C3380CC4-5D6E-409C-BE32-E72D297353CC}">
              <c16:uniqueId val="{00000000-95EA-4D76-B725-5FB812305059}"/>
            </c:ext>
          </c:extLst>
        </c:ser>
        <c:dLbls>
          <c:showLegendKey val="0"/>
          <c:showVal val="0"/>
          <c:showCatName val="0"/>
          <c:showSerName val="0"/>
          <c:showPercent val="0"/>
          <c:showBubbleSize val="0"/>
        </c:dLbls>
        <c:gapWidth val="219"/>
        <c:overlap val="-27"/>
        <c:axId val="499312920"/>
        <c:axId val="499313248"/>
      </c:barChart>
      <c:dateAx>
        <c:axId val="49931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13248"/>
        <c:crosses val="autoZero"/>
        <c:auto val="1"/>
        <c:lblOffset val="100"/>
        <c:baseTimeUnit val="months"/>
      </c:dateAx>
      <c:valAx>
        <c:axId val="499313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1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0</c:v>
                </c:pt>
                <c:pt idx="1">
                  <c:v>1</c:v>
                </c:pt>
                <c:pt idx="2">
                  <c:v>1</c:v>
                </c:pt>
                <c:pt idx="3">
                  <c:v>1</c:v>
                </c:pt>
                <c:pt idx="4">
                  <c:v>0</c:v>
                </c:pt>
                <c:pt idx="5">
                  <c:v>0</c:v>
                </c:pt>
                <c:pt idx="6">
                  <c:v>1</c:v>
                </c:pt>
                <c:pt idx="7">
                  <c:v>1</c:v>
                </c:pt>
                <c:pt idx="8">
                  <c:v>1</c:v>
                </c:pt>
                <c:pt idx="9">
                  <c:v>1</c:v>
                </c:pt>
                <c:pt idx="10">
                  <c:v>1</c:v>
                </c:pt>
                <c:pt idx="11">
                  <c:v>0</c:v>
                </c:pt>
              </c:numCache>
            </c:numRef>
          </c:val>
          <c:extLst>
            <c:ext xmlns:c16="http://schemas.microsoft.com/office/drawing/2014/chart" uri="{C3380CC4-5D6E-409C-BE32-E72D297353CC}">
              <c16:uniqueId val="{00000000-AE4B-4637-B6C1-F0518BD24321}"/>
            </c:ext>
          </c:extLst>
        </c:ser>
        <c:dLbls>
          <c:showLegendKey val="0"/>
          <c:showVal val="0"/>
          <c:showCatName val="0"/>
          <c:showSerName val="0"/>
          <c:showPercent val="0"/>
          <c:showBubbleSize val="0"/>
        </c:dLbls>
        <c:gapWidth val="219"/>
        <c:overlap val="-27"/>
        <c:axId val="410093560"/>
        <c:axId val="410099464"/>
      </c:barChart>
      <c:dateAx>
        <c:axId val="41009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099464"/>
        <c:crosses val="autoZero"/>
        <c:auto val="1"/>
        <c:lblOffset val="100"/>
        <c:baseTimeUnit val="months"/>
      </c:dateAx>
      <c:valAx>
        <c:axId val="41009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09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c:v>
                </c:pt>
                <c:pt idx="1">
                  <c:v>11</c:v>
                </c:pt>
                <c:pt idx="2">
                  <c:v>16</c:v>
                </c:pt>
                <c:pt idx="3">
                  <c:v>16</c:v>
                </c:pt>
                <c:pt idx="4">
                  <c:v>13</c:v>
                </c:pt>
                <c:pt idx="5">
                  <c:v>12</c:v>
                </c:pt>
                <c:pt idx="6">
                  <c:v>16</c:v>
                </c:pt>
                <c:pt idx="7">
                  <c:v>13</c:v>
                </c:pt>
                <c:pt idx="8">
                  <c:v>7</c:v>
                </c:pt>
                <c:pt idx="9">
                  <c:v>23</c:v>
                </c:pt>
                <c:pt idx="10">
                  <c:v>21</c:v>
                </c:pt>
                <c:pt idx="11">
                  <c:v>10</c:v>
                </c:pt>
              </c:numCache>
            </c:numRef>
          </c:val>
          <c:extLst>
            <c:ext xmlns:c16="http://schemas.microsoft.com/office/drawing/2014/chart" uri="{C3380CC4-5D6E-409C-BE32-E72D297353CC}">
              <c16:uniqueId val="{00000000-7CF0-455F-AA4C-06175208DC6A}"/>
            </c:ext>
          </c:extLst>
        </c:ser>
        <c:dLbls>
          <c:showLegendKey val="0"/>
          <c:showVal val="0"/>
          <c:showCatName val="0"/>
          <c:showSerName val="0"/>
          <c:showPercent val="0"/>
          <c:showBubbleSize val="0"/>
        </c:dLbls>
        <c:gapWidth val="219"/>
        <c:overlap val="-27"/>
        <c:axId val="410098480"/>
        <c:axId val="410095528"/>
      </c:barChart>
      <c:catAx>
        <c:axId val="41009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095528"/>
        <c:crosses val="autoZero"/>
        <c:auto val="1"/>
        <c:lblAlgn val="ctr"/>
        <c:lblOffset val="100"/>
        <c:noMultiLvlLbl val="0"/>
      </c:catAx>
      <c:valAx>
        <c:axId val="41009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09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429</c:v>
                </c:pt>
                <c:pt idx="11">
                  <c:v>426</c:v>
                </c:pt>
              </c:numCache>
            </c:numRef>
          </c:val>
          <c:extLst>
            <c:ext xmlns:c16="http://schemas.microsoft.com/office/drawing/2014/chart" uri="{C3380CC4-5D6E-409C-BE32-E72D297353CC}">
              <c16:uniqueId val="{00000000-7F48-4501-901A-B38F211A5B2F}"/>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41</c:v>
                </c:pt>
                <c:pt idx="1">
                  <c:v>33</c:v>
                </c:pt>
                <c:pt idx="2">
                  <c:v>51</c:v>
                </c:pt>
                <c:pt idx="3">
                  <c:v>41</c:v>
                </c:pt>
                <c:pt idx="4">
                  <c:v>59</c:v>
                </c:pt>
                <c:pt idx="5">
                  <c:v>50</c:v>
                </c:pt>
                <c:pt idx="6">
                  <c:v>49</c:v>
                </c:pt>
                <c:pt idx="7">
                  <c:v>55</c:v>
                </c:pt>
                <c:pt idx="8">
                  <c:v>17</c:v>
                </c:pt>
                <c:pt idx="9">
                  <c:v>41</c:v>
                </c:pt>
                <c:pt idx="10">
                  <c:v>32</c:v>
                </c:pt>
                <c:pt idx="11">
                  <c:v>11</c:v>
                </c:pt>
              </c:numCache>
            </c:numRef>
          </c:val>
          <c:extLst>
            <c:ext xmlns:c16="http://schemas.microsoft.com/office/drawing/2014/chart" uri="{C3380CC4-5D6E-409C-BE32-E72D297353CC}">
              <c16:uniqueId val="{00000001-7F48-4501-901A-B38F211A5B2F}"/>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538</c:v>
                </c:pt>
                <c:pt idx="1">
                  <c:v>524</c:v>
                </c:pt>
                <c:pt idx="2">
                  <c:v>732</c:v>
                </c:pt>
                <c:pt idx="3">
                  <c:v>1005</c:v>
                </c:pt>
                <c:pt idx="4">
                  <c:v>856</c:v>
                </c:pt>
                <c:pt idx="5">
                  <c:v>991</c:v>
                </c:pt>
                <c:pt idx="6">
                  <c:v>700</c:v>
                </c:pt>
                <c:pt idx="7">
                  <c:v>1041</c:v>
                </c:pt>
                <c:pt idx="8">
                  <c:v>798</c:v>
                </c:pt>
                <c:pt idx="9">
                  <c:v>157</c:v>
                </c:pt>
                <c:pt idx="10">
                  <c:v>682</c:v>
                </c:pt>
                <c:pt idx="11">
                  <c:v>122</c:v>
                </c:pt>
              </c:numCache>
            </c:numRef>
          </c:val>
          <c:extLst>
            <c:ext xmlns:c16="http://schemas.microsoft.com/office/drawing/2014/chart" uri="{C3380CC4-5D6E-409C-BE32-E72D297353CC}">
              <c16:uniqueId val="{00000002-7F48-4501-901A-B38F211A5B2F}"/>
            </c:ext>
          </c:extLst>
        </c:ser>
        <c:ser>
          <c:idx val="3"/>
          <c:order val="3"/>
          <c:tx>
            <c:strRef>
              <c:f>Sheet1!$E$1</c:f>
              <c:strCache>
                <c:ptCount val="1"/>
                <c:pt idx="0">
                  <c:v>Tokio Marine America</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132</c:v>
                </c:pt>
                <c:pt idx="1">
                  <c:v>85</c:v>
                </c:pt>
                <c:pt idx="2">
                  <c:v>134</c:v>
                </c:pt>
                <c:pt idx="3">
                  <c:v>267</c:v>
                </c:pt>
                <c:pt idx="4">
                  <c:v>214</c:v>
                </c:pt>
                <c:pt idx="5">
                  <c:v>126</c:v>
                </c:pt>
                <c:pt idx="6">
                  <c:v>203</c:v>
                </c:pt>
                <c:pt idx="7">
                  <c:v>131</c:v>
                </c:pt>
                <c:pt idx="8">
                  <c:v>114</c:v>
                </c:pt>
                <c:pt idx="9">
                  <c:v>135</c:v>
                </c:pt>
                <c:pt idx="10">
                  <c:v>109</c:v>
                </c:pt>
                <c:pt idx="11">
                  <c:v>631</c:v>
                </c:pt>
              </c:numCache>
            </c:numRef>
          </c:val>
          <c:extLst>
            <c:ext xmlns:c16="http://schemas.microsoft.com/office/drawing/2014/chart" uri="{C3380CC4-5D6E-409C-BE32-E72D297353CC}">
              <c16:uniqueId val="{00000003-7F48-4501-901A-B38F211A5B2F}"/>
            </c:ext>
          </c:extLst>
        </c:ser>
        <c:dLbls>
          <c:showLegendKey val="0"/>
          <c:showVal val="0"/>
          <c:showCatName val="0"/>
          <c:showSerName val="0"/>
          <c:showPercent val="0"/>
          <c:showBubbleSize val="0"/>
        </c:dLbls>
        <c:gapWidth val="219"/>
        <c:overlap val="-27"/>
        <c:axId val="516771232"/>
        <c:axId val="516771560"/>
      </c:barChart>
      <c:dateAx>
        <c:axId val="516771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771560"/>
        <c:crosses val="autoZero"/>
        <c:auto val="1"/>
        <c:lblOffset val="100"/>
        <c:baseTimeUnit val="months"/>
      </c:dateAx>
      <c:valAx>
        <c:axId val="51677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77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69</c:v>
                </c:pt>
                <c:pt idx="1">
                  <c:v>55</c:v>
                </c:pt>
                <c:pt idx="2">
                  <c:v>105</c:v>
                </c:pt>
                <c:pt idx="3">
                  <c:v>101</c:v>
                </c:pt>
                <c:pt idx="4">
                  <c:v>99</c:v>
                </c:pt>
                <c:pt idx="5">
                  <c:v>96</c:v>
                </c:pt>
                <c:pt idx="6">
                  <c:v>95</c:v>
                </c:pt>
                <c:pt idx="7">
                  <c:v>108</c:v>
                </c:pt>
                <c:pt idx="8">
                  <c:v>104</c:v>
                </c:pt>
                <c:pt idx="9">
                  <c:v>94</c:v>
                </c:pt>
                <c:pt idx="10">
                  <c:v>154</c:v>
                </c:pt>
                <c:pt idx="11">
                  <c:v>90</c:v>
                </c:pt>
              </c:numCache>
            </c:numRef>
          </c:val>
          <c:extLst>
            <c:ext xmlns:c16="http://schemas.microsoft.com/office/drawing/2014/chart" uri="{C3380CC4-5D6E-409C-BE32-E72D297353CC}">
              <c16:uniqueId val="{00000000-D535-487E-BAE6-EE56314A9131}"/>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49</c:v>
                </c:pt>
                <c:pt idx="1">
                  <c:v>41</c:v>
                </c:pt>
                <c:pt idx="2">
                  <c:v>53</c:v>
                </c:pt>
                <c:pt idx="3">
                  <c:v>46</c:v>
                </c:pt>
                <c:pt idx="4">
                  <c:v>53</c:v>
                </c:pt>
                <c:pt idx="5">
                  <c:v>43</c:v>
                </c:pt>
                <c:pt idx="6">
                  <c:v>88</c:v>
                </c:pt>
                <c:pt idx="7">
                  <c:v>57</c:v>
                </c:pt>
                <c:pt idx="8">
                  <c:v>66</c:v>
                </c:pt>
                <c:pt idx="9">
                  <c:v>56</c:v>
                </c:pt>
                <c:pt idx="10">
                  <c:v>44</c:v>
                </c:pt>
                <c:pt idx="11">
                  <c:v>32</c:v>
                </c:pt>
              </c:numCache>
            </c:numRef>
          </c:val>
          <c:extLst>
            <c:ext xmlns:c16="http://schemas.microsoft.com/office/drawing/2014/chart" uri="{C3380CC4-5D6E-409C-BE32-E72D297353CC}">
              <c16:uniqueId val="{00000001-D535-487E-BAE6-EE56314A9131}"/>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57</c:v>
                </c:pt>
                <c:pt idx="1">
                  <c:v>57</c:v>
                </c:pt>
                <c:pt idx="2">
                  <c:v>78</c:v>
                </c:pt>
                <c:pt idx="3">
                  <c:v>72</c:v>
                </c:pt>
                <c:pt idx="4">
                  <c:v>63</c:v>
                </c:pt>
                <c:pt idx="5">
                  <c:v>86</c:v>
                </c:pt>
                <c:pt idx="6">
                  <c:v>48</c:v>
                </c:pt>
                <c:pt idx="7">
                  <c:v>61</c:v>
                </c:pt>
                <c:pt idx="8">
                  <c:v>40</c:v>
                </c:pt>
                <c:pt idx="9">
                  <c:v>45</c:v>
                </c:pt>
                <c:pt idx="10">
                  <c:v>80</c:v>
                </c:pt>
                <c:pt idx="11">
                  <c:v>68</c:v>
                </c:pt>
              </c:numCache>
            </c:numRef>
          </c:val>
          <c:extLst>
            <c:ext xmlns:c16="http://schemas.microsoft.com/office/drawing/2014/chart" uri="{C3380CC4-5D6E-409C-BE32-E72D297353CC}">
              <c16:uniqueId val="{00000002-D535-487E-BAE6-EE56314A9131}"/>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35</c:v>
                </c:pt>
                <c:pt idx="1">
                  <c:v>60</c:v>
                </c:pt>
                <c:pt idx="2">
                  <c:v>53</c:v>
                </c:pt>
                <c:pt idx="3">
                  <c:v>67</c:v>
                </c:pt>
                <c:pt idx="4">
                  <c:v>48</c:v>
                </c:pt>
                <c:pt idx="5">
                  <c:v>44</c:v>
                </c:pt>
                <c:pt idx="6">
                  <c:v>48</c:v>
                </c:pt>
                <c:pt idx="7">
                  <c:v>43</c:v>
                </c:pt>
                <c:pt idx="8">
                  <c:v>49</c:v>
                </c:pt>
                <c:pt idx="9">
                  <c:v>42</c:v>
                </c:pt>
                <c:pt idx="10">
                  <c:v>53</c:v>
                </c:pt>
                <c:pt idx="11">
                  <c:v>41</c:v>
                </c:pt>
              </c:numCache>
            </c:numRef>
          </c:val>
          <c:extLst>
            <c:ext xmlns:c16="http://schemas.microsoft.com/office/drawing/2014/chart" uri="{C3380CC4-5D6E-409C-BE32-E72D297353CC}">
              <c16:uniqueId val="{00000003-D535-487E-BAE6-EE56314A9131}"/>
            </c:ext>
          </c:extLst>
        </c:ser>
        <c:dLbls>
          <c:showLegendKey val="0"/>
          <c:showVal val="0"/>
          <c:showCatName val="0"/>
          <c:showSerName val="0"/>
          <c:showPercent val="0"/>
          <c:showBubbleSize val="0"/>
        </c:dLbls>
        <c:gapWidth val="219"/>
        <c:overlap val="-27"/>
        <c:axId val="525450136"/>
        <c:axId val="525458008"/>
      </c:barChart>
      <c:catAx>
        <c:axId val="52545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58008"/>
        <c:crosses val="autoZero"/>
        <c:auto val="1"/>
        <c:lblAlgn val="ctr"/>
        <c:lblOffset val="100"/>
        <c:noMultiLvlLbl val="0"/>
      </c:catAx>
      <c:valAx>
        <c:axId val="52545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5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1395</c:v>
                </c:pt>
                <c:pt idx="1">
                  <c:v>1174</c:v>
                </c:pt>
                <c:pt idx="2">
                  <c:v>2109</c:v>
                </c:pt>
                <c:pt idx="3">
                  <c:v>2222</c:v>
                </c:pt>
                <c:pt idx="4">
                  <c:v>2187</c:v>
                </c:pt>
                <c:pt idx="5">
                  <c:v>2125</c:v>
                </c:pt>
                <c:pt idx="6">
                  <c:v>2107</c:v>
                </c:pt>
                <c:pt idx="7">
                  <c:v>2382</c:v>
                </c:pt>
                <c:pt idx="8">
                  <c:v>2395</c:v>
                </c:pt>
                <c:pt idx="9">
                  <c:v>2074</c:v>
                </c:pt>
                <c:pt idx="10">
                  <c:v>3237</c:v>
                </c:pt>
                <c:pt idx="11">
                  <c:v>1985</c:v>
                </c:pt>
              </c:numCache>
            </c:numRef>
          </c:val>
          <c:extLst>
            <c:ext xmlns:c16="http://schemas.microsoft.com/office/drawing/2014/chart" uri="{C3380CC4-5D6E-409C-BE32-E72D297353CC}">
              <c16:uniqueId val="{00000000-486E-4A74-8C1F-583268B0A35E}"/>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443</c:v>
                </c:pt>
                <c:pt idx="1">
                  <c:v>330</c:v>
                </c:pt>
                <c:pt idx="2">
                  <c:v>533</c:v>
                </c:pt>
                <c:pt idx="3">
                  <c:v>416</c:v>
                </c:pt>
                <c:pt idx="4">
                  <c:v>371</c:v>
                </c:pt>
                <c:pt idx="5">
                  <c:v>301</c:v>
                </c:pt>
                <c:pt idx="6">
                  <c:v>442</c:v>
                </c:pt>
                <c:pt idx="7">
                  <c:v>571</c:v>
                </c:pt>
                <c:pt idx="8">
                  <c:v>397</c:v>
                </c:pt>
                <c:pt idx="9">
                  <c:v>563</c:v>
                </c:pt>
                <c:pt idx="10">
                  <c:v>487</c:v>
                </c:pt>
                <c:pt idx="11">
                  <c:v>296</c:v>
                </c:pt>
              </c:numCache>
            </c:numRef>
          </c:val>
          <c:extLst>
            <c:ext xmlns:c16="http://schemas.microsoft.com/office/drawing/2014/chart" uri="{C3380CC4-5D6E-409C-BE32-E72D297353CC}">
              <c16:uniqueId val="{00000001-486E-4A74-8C1F-583268B0A35E}"/>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572</c:v>
                </c:pt>
                <c:pt idx="1">
                  <c:v>695</c:v>
                </c:pt>
                <c:pt idx="2">
                  <c:v>784</c:v>
                </c:pt>
                <c:pt idx="3">
                  <c:v>1083</c:v>
                </c:pt>
                <c:pt idx="4">
                  <c:v>1022</c:v>
                </c:pt>
                <c:pt idx="5">
                  <c:v>1119</c:v>
                </c:pt>
                <c:pt idx="6">
                  <c:v>730</c:v>
                </c:pt>
                <c:pt idx="7">
                  <c:v>925</c:v>
                </c:pt>
                <c:pt idx="8">
                  <c:v>404</c:v>
                </c:pt>
                <c:pt idx="9">
                  <c:v>768</c:v>
                </c:pt>
                <c:pt idx="10">
                  <c:v>1293</c:v>
                </c:pt>
                <c:pt idx="11">
                  <c:v>823</c:v>
                </c:pt>
              </c:numCache>
            </c:numRef>
          </c:val>
          <c:extLst>
            <c:ext xmlns:c16="http://schemas.microsoft.com/office/drawing/2014/chart" uri="{C3380CC4-5D6E-409C-BE32-E72D297353CC}">
              <c16:uniqueId val="{00000002-486E-4A74-8C1F-583268B0A35E}"/>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422</c:v>
                </c:pt>
                <c:pt idx="1">
                  <c:v>787</c:v>
                </c:pt>
                <c:pt idx="2">
                  <c:v>691</c:v>
                </c:pt>
                <c:pt idx="3">
                  <c:v>939</c:v>
                </c:pt>
                <c:pt idx="4">
                  <c:v>770</c:v>
                </c:pt>
                <c:pt idx="5">
                  <c:v>578</c:v>
                </c:pt>
                <c:pt idx="6">
                  <c:v>775</c:v>
                </c:pt>
                <c:pt idx="7">
                  <c:v>564</c:v>
                </c:pt>
                <c:pt idx="8">
                  <c:v>595</c:v>
                </c:pt>
                <c:pt idx="9">
                  <c:v>598</c:v>
                </c:pt>
                <c:pt idx="10">
                  <c:v>690</c:v>
                </c:pt>
                <c:pt idx="11">
                  <c:v>539</c:v>
                </c:pt>
              </c:numCache>
            </c:numRef>
          </c:val>
          <c:extLst>
            <c:ext xmlns:c16="http://schemas.microsoft.com/office/drawing/2014/chart" uri="{C3380CC4-5D6E-409C-BE32-E72D297353CC}">
              <c16:uniqueId val="{00000003-486E-4A74-8C1F-583268B0A35E}"/>
            </c:ext>
          </c:extLst>
        </c:ser>
        <c:dLbls>
          <c:showLegendKey val="0"/>
          <c:showVal val="0"/>
          <c:showCatName val="0"/>
          <c:showSerName val="0"/>
          <c:showPercent val="0"/>
          <c:showBubbleSize val="0"/>
        </c:dLbls>
        <c:gapWidth val="219"/>
        <c:overlap val="-27"/>
        <c:axId val="525450464"/>
        <c:axId val="525448496"/>
      </c:barChart>
      <c:catAx>
        <c:axId val="52545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48496"/>
        <c:crosses val="autoZero"/>
        <c:auto val="1"/>
        <c:lblAlgn val="ctr"/>
        <c:lblOffset val="100"/>
        <c:noMultiLvlLbl val="0"/>
      </c:catAx>
      <c:valAx>
        <c:axId val="52544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5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70850</c:v>
                </c:pt>
                <c:pt idx="11">
                  <c:v>72834</c:v>
                </c:pt>
                <c:pt idx="12">
                  <c:v>65299</c:v>
                </c:pt>
              </c:numCache>
            </c:numRef>
          </c:val>
          <c:extLst>
            <c:ext xmlns:c16="http://schemas.microsoft.com/office/drawing/2014/chart" uri="{C3380CC4-5D6E-409C-BE32-E72D297353CC}">
              <c16:uniqueId val="{00000000-5967-42F3-968B-23F1BFBDFC4B}"/>
            </c:ext>
          </c:extLst>
        </c:ser>
        <c:ser>
          <c:idx val="1"/>
          <c:order val="1"/>
          <c:tx>
            <c:strRef>
              <c:f>Sheet1!$C$1</c:f>
              <c:strCache>
                <c:ptCount val="1"/>
                <c:pt idx="0">
                  <c:v>First Insurance Company of Hawaii</c:v>
                </c:pt>
              </c:strCache>
            </c:strRef>
          </c:tx>
          <c:spPr>
            <a:solidFill>
              <a:schemeClr val="accent2"/>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Sheet1!$C$2:$C$14</c:f>
              <c:numCache>
                <c:formatCode>General</c:formatCode>
                <c:ptCount val="13"/>
                <c:pt idx="0">
                  <c:v>140</c:v>
                </c:pt>
                <c:pt idx="1">
                  <c:v>14890</c:v>
                </c:pt>
                <c:pt idx="2">
                  <c:v>11849</c:v>
                </c:pt>
                <c:pt idx="3">
                  <c:v>18015</c:v>
                </c:pt>
                <c:pt idx="4">
                  <c:v>13273</c:v>
                </c:pt>
                <c:pt idx="5">
                  <c:v>12926</c:v>
                </c:pt>
                <c:pt idx="6">
                  <c:v>12809</c:v>
                </c:pt>
                <c:pt idx="7">
                  <c:v>15094</c:v>
                </c:pt>
                <c:pt idx="8">
                  <c:v>15530</c:v>
                </c:pt>
                <c:pt idx="9">
                  <c:v>13886</c:v>
                </c:pt>
                <c:pt idx="10">
                  <c:v>17763</c:v>
                </c:pt>
                <c:pt idx="11">
                  <c:v>13433</c:v>
                </c:pt>
                <c:pt idx="12">
                  <c:v>9784</c:v>
                </c:pt>
              </c:numCache>
            </c:numRef>
          </c:val>
          <c:extLst>
            <c:ext xmlns:c16="http://schemas.microsoft.com/office/drawing/2014/chart" uri="{C3380CC4-5D6E-409C-BE32-E72D297353CC}">
              <c16:uniqueId val="{00000001-5967-42F3-968B-23F1BFBDFC4B}"/>
            </c:ext>
          </c:extLst>
        </c:ser>
        <c:ser>
          <c:idx val="2"/>
          <c:order val="2"/>
          <c:tx>
            <c:strRef>
              <c:f>Sheet1!$D$1</c:f>
              <c:strCache>
                <c:ptCount val="1"/>
                <c:pt idx="0">
                  <c:v>Tokio Marine North America Services</c:v>
                </c:pt>
              </c:strCache>
            </c:strRef>
          </c:tx>
          <c:spPr>
            <a:solidFill>
              <a:schemeClr val="accent3"/>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Sheet1!$D$2:$D$14</c:f>
              <c:numCache>
                <c:formatCode>General</c:formatCode>
                <c:ptCount val="13"/>
                <c:pt idx="0">
                  <c:v>294</c:v>
                </c:pt>
                <c:pt idx="1">
                  <c:v>25431</c:v>
                </c:pt>
                <c:pt idx="2">
                  <c:v>30886</c:v>
                </c:pt>
                <c:pt idx="3">
                  <c:v>28493</c:v>
                </c:pt>
                <c:pt idx="4">
                  <c:v>44539</c:v>
                </c:pt>
                <c:pt idx="5">
                  <c:v>37190</c:v>
                </c:pt>
                <c:pt idx="6">
                  <c:v>45010</c:v>
                </c:pt>
                <c:pt idx="7">
                  <c:v>38524</c:v>
                </c:pt>
                <c:pt idx="8">
                  <c:v>40286</c:v>
                </c:pt>
                <c:pt idx="9">
                  <c:v>22829</c:v>
                </c:pt>
                <c:pt idx="10">
                  <c:v>25727</c:v>
                </c:pt>
                <c:pt idx="11">
                  <c:v>38294</c:v>
                </c:pt>
                <c:pt idx="12">
                  <c:v>26311</c:v>
                </c:pt>
              </c:numCache>
            </c:numRef>
          </c:val>
          <c:extLst>
            <c:ext xmlns:c16="http://schemas.microsoft.com/office/drawing/2014/chart" uri="{C3380CC4-5D6E-409C-BE32-E72D297353CC}">
              <c16:uniqueId val="{00000002-5967-42F3-968B-23F1BFBDFC4B}"/>
            </c:ext>
          </c:extLst>
        </c:ser>
        <c:ser>
          <c:idx val="3"/>
          <c:order val="3"/>
          <c:tx>
            <c:strRef>
              <c:f>Sheet1!$E$1</c:f>
              <c:strCache>
                <c:ptCount val="1"/>
                <c:pt idx="0">
                  <c:v>Tokio Marine America</c:v>
                </c:pt>
              </c:strCache>
            </c:strRef>
          </c:tx>
          <c:spPr>
            <a:solidFill>
              <a:schemeClr val="accent4"/>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Sheet1!$E$2:$E$14</c:f>
              <c:numCache>
                <c:formatCode>General</c:formatCode>
                <c:ptCount val="13"/>
                <c:pt idx="0">
                  <c:v>562</c:v>
                </c:pt>
                <c:pt idx="1">
                  <c:v>20830</c:v>
                </c:pt>
                <c:pt idx="2">
                  <c:v>27325</c:v>
                </c:pt>
                <c:pt idx="3">
                  <c:v>24688</c:v>
                </c:pt>
                <c:pt idx="4">
                  <c:v>37803</c:v>
                </c:pt>
                <c:pt idx="5">
                  <c:v>46742</c:v>
                </c:pt>
                <c:pt idx="6">
                  <c:v>26306</c:v>
                </c:pt>
                <c:pt idx="7">
                  <c:v>34000</c:v>
                </c:pt>
                <c:pt idx="8">
                  <c:v>30603</c:v>
                </c:pt>
                <c:pt idx="9">
                  <c:v>21456</c:v>
                </c:pt>
                <c:pt idx="10">
                  <c:v>21235</c:v>
                </c:pt>
                <c:pt idx="11">
                  <c:v>22914</c:v>
                </c:pt>
                <c:pt idx="12">
                  <c:v>21634</c:v>
                </c:pt>
              </c:numCache>
            </c:numRef>
          </c:val>
          <c:extLst>
            <c:ext xmlns:c16="http://schemas.microsoft.com/office/drawing/2014/chart" uri="{C3380CC4-5D6E-409C-BE32-E72D297353CC}">
              <c16:uniqueId val="{00000003-5967-42F3-968B-23F1BFBDFC4B}"/>
            </c:ext>
          </c:extLst>
        </c:ser>
        <c:dLbls>
          <c:showLegendKey val="0"/>
          <c:showVal val="0"/>
          <c:showCatName val="0"/>
          <c:showSerName val="0"/>
          <c:showPercent val="0"/>
          <c:showBubbleSize val="0"/>
        </c:dLbls>
        <c:gapWidth val="219"/>
        <c:overlap val="-27"/>
        <c:axId val="525460632"/>
        <c:axId val="525468176"/>
      </c:barChart>
      <c:catAx>
        <c:axId val="525460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68176"/>
        <c:crosses val="autoZero"/>
        <c:auto val="1"/>
        <c:lblAlgn val="ctr"/>
        <c:lblOffset val="100"/>
        <c:noMultiLvlLbl val="0"/>
      </c:catAx>
      <c:valAx>
        <c:axId val="52546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46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40</c:v>
                </c:pt>
                <c:pt idx="1">
                  <c:v>49</c:v>
                </c:pt>
                <c:pt idx="2">
                  <c:v>27</c:v>
                </c:pt>
                <c:pt idx="3">
                  <c:v>30</c:v>
                </c:pt>
                <c:pt idx="4">
                  <c:v>49</c:v>
                </c:pt>
                <c:pt idx="5">
                  <c:v>38</c:v>
                </c:pt>
                <c:pt idx="6">
                  <c:v>60</c:v>
                </c:pt>
                <c:pt idx="7">
                  <c:v>48</c:v>
                </c:pt>
                <c:pt idx="8">
                  <c:v>22</c:v>
                </c:pt>
                <c:pt idx="9">
                  <c:v>28</c:v>
                </c:pt>
                <c:pt idx="10">
                  <c:v>20</c:v>
                </c:pt>
                <c:pt idx="11">
                  <c:v>73</c:v>
                </c:pt>
              </c:numCache>
            </c:numRef>
          </c:val>
          <c:extLst>
            <c:ext xmlns:c16="http://schemas.microsoft.com/office/drawing/2014/chart" uri="{C3380CC4-5D6E-409C-BE32-E72D297353CC}">
              <c16:uniqueId val="{00000000-B5AD-49DC-87EA-340D0F448D38}"/>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-7</c:v>
                </c:pt>
                <c:pt idx="1">
                  <c:v>9</c:v>
                </c:pt>
                <c:pt idx="2">
                  <c:v>13</c:v>
                </c:pt>
                <c:pt idx="3">
                  <c:v>-3</c:v>
                </c:pt>
                <c:pt idx="4">
                  <c:v>84</c:v>
                </c:pt>
                <c:pt idx="5">
                  <c:v>9</c:v>
                </c:pt>
                <c:pt idx="6">
                  <c:v>-13</c:v>
                </c:pt>
                <c:pt idx="7">
                  <c:v>0</c:v>
                </c:pt>
                <c:pt idx="8">
                  <c:v>0</c:v>
                </c:pt>
                <c:pt idx="9">
                  <c:v>1</c:v>
                </c:pt>
                <c:pt idx="10">
                  <c:v>10</c:v>
                </c:pt>
                <c:pt idx="11">
                  <c:v>0</c:v>
                </c:pt>
              </c:numCache>
            </c:numRef>
          </c:val>
          <c:extLst>
            <c:ext xmlns:c16="http://schemas.microsoft.com/office/drawing/2014/chart" uri="{C3380CC4-5D6E-409C-BE32-E72D297353CC}">
              <c16:uniqueId val="{00000001-B5AD-49DC-87EA-340D0F448D38}"/>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-2</c:v>
                </c:pt>
                <c:pt idx="1">
                  <c:v>22</c:v>
                </c:pt>
                <c:pt idx="2">
                  <c:v>114</c:v>
                </c:pt>
                <c:pt idx="3">
                  <c:v>65</c:v>
                </c:pt>
                <c:pt idx="4">
                  <c:v>5</c:v>
                </c:pt>
                <c:pt idx="5">
                  <c:v>27</c:v>
                </c:pt>
                <c:pt idx="6">
                  <c:v>6</c:v>
                </c:pt>
                <c:pt idx="7">
                  <c:v>43</c:v>
                </c:pt>
                <c:pt idx="8">
                  <c:v>52</c:v>
                </c:pt>
                <c:pt idx="9">
                  <c:v>50</c:v>
                </c:pt>
                <c:pt idx="10">
                  <c:v>35</c:v>
                </c:pt>
                <c:pt idx="11">
                  <c:v>80</c:v>
                </c:pt>
              </c:numCache>
            </c:numRef>
          </c:val>
          <c:extLst>
            <c:ext xmlns:c16="http://schemas.microsoft.com/office/drawing/2014/chart" uri="{C3380CC4-5D6E-409C-BE32-E72D297353CC}">
              <c16:uniqueId val="{00000002-B5AD-49DC-87EA-340D0F448D38}"/>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2</c:v>
                </c:pt>
                <c:pt idx="1">
                  <c:v>3</c:v>
                </c:pt>
                <c:pt idx="2">
                  <c:v>4</c:v>
                </c:pt>
                <c:pt idx="3">
                  <c:v>3</c:v>
                </c:pt>
                <c:pt idx="4">
                  <c:v>3</c:v>
                </c:pt>
                <c:pt idx="5">
                  <c:v>1</c:v>
                </c:pt>
                <c:pt idx="6">
                  <c:v>5</c:v>
                </c:pt>
                <c:pt idx="7">
                  <c:v>1</c:v>
                </c:pt>
                <c:pt idx="8">
                  <c:v>3</c:v>
                </c:pt>
                <c:pt idx="9">
                  <c:v>12</c:v>
                </c:pt>
                <c:pt idx="10">
                  <c:v>13</c:v>
                </c:pt>
                <c:pt idx="11">
                  <c:v>0</c:v>
                </c:pt>
              </c:numCache>
            </c:numRef>
          </c:val>
          <c:extLst>
            <c:ext xmlns:c16="http://schemas.microsoft.com/office/drawing/2014/chart" uri="{C3380CC4-5D6E-409C-BE32-E72D297353CC}">
              <c16:uniqueId val="{00000003-B5AD-49DC-87EA-340D0F448D38}"/>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Sheet1!$F$2:$F$13</c:f>
              <c:numCache>
                <c:formatCode>General</c:formatCode>
                <c:ptCount val="12"/>
                <c:pt idx="0">
                  <c:v>89</c:v>
                </c:pt>
                <c:pt idx="1">
                  <c:v>103</c:v>
                </c:pt>
                <c:pt idx="2">
                  <c:v>136</c:v>
                </c:pt>
                <c:pt idx="3">
                  <c:v>82</c:v>
                </c:pt>
                <c:pt idx="4">
                  <c:v>73</c:v>
                </c:pt>
                <c:pt idx="5">
                  <c:v>87</c:v>
                </c:pt>
                <c:pt idx="6">
                  <c:v>91</c:v>
                </c:pt>
                <c:pt idx="7">
                  <c:v>109</c:v>
                </c:pt>
                <c:pt idx="8">
                  <c:v>120</c:v>
                </c:pt>
                <c:pt idx="9">
                  <c:v>140</c:v>
                </c:pt>
                <c:pt idx="10">
                  <c:v>102</c:v>
                </c:pt>
                <c:pt idx="11">
                  <c:v>120</c:v>
                </c:pt>
              </c:numCache>
            </c:numRef>
          </c:val>
          <c:extLst>
            <c:ext xmlns:c16="http://schemas.microsoft.com/office/drawing/2014/chart" uri="{C3380CC4-5D6E-409C-BE32-E72D297353CC}">
              <c16:uniqueId val="{00000004-B5AD-49DC-87EA-340D0F448D38}"/>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Sheet1!$G$2:$G$13</c:f>
              <c:numCache>
                <c:formatCode>General</c:formatCode>
                <c:ptCount val="12"/>
                <c:pt idx="0">
                  <c:v>4</c:v>
                </c:pt>
                <c:pt idx="1">
                  <c:v>2</c:v>
                </c:pt>
                <c:pt idx="2">
                  <c:v>1</c:v>
                </c:pt>
                <c:pt idx="3">
                  <c:v>7</c:v>
                </c:pt>
                <c:pt idx="4">
                  <c:v>6</c:v>
                </c:pt>
                <c:pt idx="5">
                  <c:v>8</c:v>
                </c:pt>
                <c:pt idx="6">
                  <c:v>3</c:v>
                </c:pt>
                <c:pt idx="7">
                  <c:v>3</c:v>
                </c:pt>
                <c:pt idx="8">
                  <c:v>10</c:v>
                </c:pt>
                <c:pt idx="9">
                  <c:v>0</c:v>
                </c:pt>
                <c:pt idx="10">
                  <c:v>10</c:v>
                </c:pt>
                <c:pt idx="11">
                  <c:v>7</c:v>
                </c:pt>
              </c:numCache>
            </c:numRef>
          </c:val>
          <c:extLst>
            <c:ext xmlns:c16="http://schemas.microsoft.com/office/drawing/2014/chart" uri="{C3380CC4-5D6E-409C-BE32-E72D297353CC}">
              <c16:uniqueId val="{00000005-B5AD-49DC-87EA-340D0F448D38}"/>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Sheet1!$H$2:$H$13</c:f>
              <c:numCache>
                <c:formatCode>General</c:formatCode>
                <c:ptCount val="12"/>
                <c:pt idx="0">
                  <c:v>155</c:v>
                </c:pt>
                <c:pt idx="1">
                  <c:v>242</c:v>
                </c:pt>
                <c:pt idx="2">
                  <c:v>304</c:v>
                </c:pt>
                <c:pt idx="3">
                  <c:v>269</c:v>
                </c:pt>
                <c:pt idx="4">
                  <c:v>254</c:v>
                </c:pt>
                <c:pt idx="5">
                  <c:v>157</c:v>
                </c:pt>
                <c:pt idx="6">
                  <c:v>159</c:v>
                </c:pt>
                <c:pt idx="7">
                  <c:v>146</c:v>
                </c:pt>
                <c:pt idx="8">
                  <c:v>36</c:v>
                </c:pt>
                <c:pt idx="9">
                  <c:v>13</c:v>
                </c:pt>
                <c:pt idx="10">
                  <c:v>20</c:v>
                </c:pt>
                <c:pt idx="11">
                  <c:v>-6</c:v>
                </c:pt>
              </c:numCache>
            </c:numRef>
          </c:val>
          <c:extLst>
            <c:ext xmlns:c16="http://schemas.microsoft.com/office/drawing/2014/chart" uri="{C3380CC4-5D6E-409C-BE32-E72D297353CC}">
              <c16:uniqueId val="{00000006-B5AD-49DC-87EA-340D0F448D38}"/>
            </c:ext>
          </c:extLst>
        </c:ser>
        <c:dLbls>
          <c:showLegendKey val="0"/>
          <c:showVal val="0"/>
          <c:showCatName val="0"/>
          <c:showSerName val="0"/>
          <c:showPercent val="0"/>
          <c:showBubbleSize val="0"/>
        </c:dLbls>
        <c:gapWidth val="219"/>
        <c:overlap val="-27"/>
        <c:axId val="554360592"/>
        <c:axId val="554362232"/>
      </c:barChart>
      <c:dateAx>
        <c:axId val="55436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62232"/>
        <c:crosses val="autoZero"/>
        <c:auto val="1"/>
        <c:lblOffset val="100"/>
        <c:baseTimeUnit val="months"/>
      </c:dateAx>
      <c:valAx>
        <c:axId val="55436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6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48</c:v>
                </c:pt>
                <c:pt idx="1">
                  <c:v>73</c:v>
                </c:pt>
                <c:pt idx="2">
                  <c:v>0</c:v>
                </c:pt>
                <c:pt idx="3">
                  <c:v>25</c:v>
                </c:pt>
                <c:pt idx="4">
                  <c:v>66</c:v>
                </c:pt>
                <c:pt idx="5">
                  <c:v>67</c:v>
                </c:pt>
                <c:pt idx="6">
                  <c:v>74</c:v>
                </c:pt>
                <c:pt idx="7">
                  <c:v>60</c:v>
                </c:pt>
                <c:pt idx="8">
                  <c:v>53</c:v>
                </c:pt>
                <c:pt idx="9">
                  <c:v>62</c:v>
                </c:pt>
                <c:pt idx="10">
                  <c:v>42</c:v>
                </c:pt>
                <c:pt idx="11">
                  <c:v>35</c:v>
                </c:pt>
              </c:numCache>
            </c:numRef>
          </c:val>
          <c:extLst>
            <c:ext xmlns:c16="http://schemas.microsoft.com/office/drawing/2014/chart" uri="{C3380CC4-5D6E-409C-BE32-E72D297353CC}">
              <c16:uniqueId val="{00000000-34AD-46C8-AFF0-C896109D8E9E}"/>
            </c:ext>
          </c:extLst>
        </c:ser>
        <c:ser>
          <c:idx val="1"/>
          <c:order val="1"/>
          <c:tx>
            <c:strRef>
              <c:f>Sheet1!$C$1</c:f>
              <c:strCache>
                <c:ptCount val="1"/>
                <c:pt idx="0">
                  <c:v>firstinshi</c:v>
                </c:pt>
              </c:strCache>
            </c:strRef>
          </c:tx>
          <c:spPr>
            <a:solidFill>
              <a:schemeClr val="accent2"/>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Sheet1!$C$2:$C$13</c:f>
              <c:numCache>
                <c:formatCode>General</c:formatCode>
                <c:ptCount val="12"/>
                <c:pt idx="0">
                  <c:v>30</c:v>
                </c:pt>
                <c:pt idx="1">
                  <c:v>33</c:v>
                </c:pt>
                <c:pt idx="2">
                  <c:v>48</c:v>
                </c:pt>
                <c:pt idx="3">
                  <c:v>32</c:v>
                </c:pt>
                <c:pt idx="4">
                  <c:v>43</c:v>
                </c:pt>
                <c:pt idx="5">
                  <c:v>89</c:v>
                </c:pt>
                <c:pt idx="6">
                  <c:v>29</c:v>
                </c:pt>
                <c:pt idx="7">
                  <c:v>28</c:v>
                </c:pt>
                <c:pt idx="8">
                  <c:v>45</c:v>
                </c:pt>
                <c:pt idx="9">
                  <c:v>48</c:v>
                </c:pt>
                <c:pt idx="10">
                  <c:v>65</c:v>
                </c:pt>
                <c:pt idx="11">
                  <c:v>34</c:v>
                </c:pt>
              </c:numCache>
            </c:numRef>
          </c:val>
          <c:extLst>
            <c:ext xmlns:c16="http://schemas.microsoft.com/office/drawing/2014/chart" uri="{C3380CC4-5D6E-409C-BE32-E72D297353CC}">
              <c16:uniqueId val="{00000001-34AD-46C8-AFF0-C896109D8E9E}"/>
            </c:ext>
          </c:extLst>
        </c:ser>
        <c:ser>
          <c:idx val="2"/>
          <c:order val="2"/>
          <c:tx>
            <c:strRef>
              <c:f>Sheet1!$D$1</c:f>
              <c:strCache>
                <c:ptCount val="1"/>
                <c:pt idx="0">
                  <c:v>phlyinsurance</c:v>
                </c:pt>
              </c:strCache>
            </c:strRef>
          </c:tx>
          <c:spPr>
            <a:solidFill>
              <a:schemeClr val="accent3"/>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Sheet1!$D$2:$D$13</c:f>
              <c:numCache>
                <c:formatCode>General</c:formatCode>
                <c:ptCount val="12"/>
                <c:pt idx="0">
                  <c:v>33</c:v>
                </c:pt>
                <c:pt idx="1">
                  <c:v>34</c:v>
                </c:pt>
                <c:pt idx="2">
                  <c:v>37</c:v>
                </c:pt>
                <c:pt idx="3">
                  <c:v>29</c:v>
                </c:pt>
                <c:pt idx="4">
                  <c:v>27</c:v>
                </c:pt>
                <c:pt idx="5">
                  <c:v>15</c:v>
                </c:pt>
                <c:pt idx="6">
                  <c:v>27</c:v>
                </c:pt>
                <c:pt idx="7">
                  <c:v>25</c:v>
                </c:pt>
                <c:pt idx="8">
                  <c:v>41</c:v>
                </c:pt>
                <c:pt idx="9">
                  <c:v>28</c:v>
                </c:pt>
                <c:pt idx="10">
                  <c:v>56</c:v>
                </c:pt>
                <c:pt idx="11">
                  <c:v>35</c:v>
                </c:pt>
              </c:numCache>
            </c:numRef>
          </c:val>
          <c:extLst>
            <c:ext xmlns:c16="http://schemas.microsoft.com/office/drawing/2014/chart" uri="{C3380CC4-5D6E-409C-BE32-E72D297353CC}">
              <c16:uniqueId val="{00000002-34AD-46C8-AFF0-C896109D8E9E}"/>
            </c:ext>
          </c:extLst>
        </c:ser>
        <c:ser>
          <c:idx val="3"/>
          <c:order val="3"/>
          <c:tx>
            <c:strRef>
              <c:f>Sheet1!$E$1</c:f>
              <c:strCache>
                <c:ptCount val="1"/>
                <c:pt idx="0">
                  <c:v>tmna_services</c:v>
                </c:pt>
              </c:strCache>
            </c:strRef>
          </c:tx>
          <c:spPr>
            <a:solidFill>
              <a:schemeClr val="accent4"/>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Sheet1!$E$2:$E$13</c:f>
              <c:numCache>
                <c:formatCode>General</c:formatCode>
                <c:ptCount val="12"/>
                <c:pt idx="0">
                  <c:v>18</c:v>
                </c:pt>
                <c:pt idx="1">
                  <c:v>23</c:v>
                </c:pt>
                <c:pt idx="2">
                  <c:v>19</c:v>
                </c:pt>
                <c:pt idx="3">
                  <c:v>26</c:v>
                </c:pt>
                <c:pt idx="4">
                  <c:v>20</c:v>
                </c:pt>
                <c:pt idx="5">
                  <c:v>22</c:v>
                </c:pt>
                <c:pt idx="6">
                  <c:v>13</c:v>
                </c:pt>
                <c:pt idx="7">
                  <c:v>22</c:v>
                </c:pt>
                <c:pt idx="8">
                  <c:v>18</c:v>
                </c:pt>
                <c:pt idx="9">
                  <c:v>26</c:v>
                </c:pt>
                <c:pt idx="10">
                  <c:v>28</c:v>
                </c:pt>
                <c:pt idx="11">
                  <c:v>25</c:v>
                </c:pt>
              </c:numCache>
            </c:numRef>
          </c:val>
          <c:extLst>
            <c:ext xmlns:c16="http://schemas.microsoft.com/office/drawing/2014/chart" uri="{C3380CC4-5D6E-409C-BE32-E72D297353CC}">
              <c16:uniqueId val="{00000003-34AD-46C8-AFF0-C896109D8E9E}"/>
            </c:ext>
          </c:extLst>
        </c:ser>
        <c:ser>
          <c:idx val="4"/>
          <c:order val="4"/>
          <c:tx>
            <c:strRef>
              <c:f>Sheet1!$F$1</c:f>
              <c:strCache>
                <c:ptCount val="1"/>
                <c:pt idx="0">
                  <c:v>thehartford</c:v>
                </c:pt>
              </c:strCache>
            </c:strRef>
          </c:tx>
          <c:spPr>
            <a:solidFill>
              <a:schemeClr val="accent5"/>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Sheet1!$F$2:$F$13</c:f>
              <c:numCache>
                <c:formatCode>General</c:formatCode>
                <c:ptCount val="12"/>
                <c:pt idx="0">
                  <c:v>37</c:v>
                </c:pt>
                <c:pt idx="1">
                  <c:v>44</c:v>
                </c:pt>
                <c:pt idx="2">
                  <c:v>76</c:v>
                </c:pt>
                <c:pt idx="3">
                  <c:v>32</c:v>
                </c:pt>
                <c:pt idx="4">
                  <c:v>43</c:v>
                </c:pt>
                <c:pt idx="5">
                  <c:v>62</c:v>
                </c:pt>
                <c:pt idx="6">
                  <c:v>35</c:v>
                </c:pt>
                <c:pt idx="7">
                  <c:v>39</c:v>
                </c:pt>
                <c:pt idx="8">
                  <c:v>63</c:v>
                </c:pt>
                <c:pt idx="9">
                  <c:v>69</c:v>
                </c:pt>
                <c:pt idx="10">
                  <c:v>89</c:v>
                </c:pt>
                <c:pt idx="11">
                  <c:v>42</c:v>
                </c:pt>
              </c:numCache>
            </c:numRef>
          </c:val>
          <c:extLst>
            <c:ext xmlns:c16="http://schemas.microsoft.com/office/drawing/2014/chart" uri="{C3380CC4-5D6E-409C-BE32-E72D297353CC}">
              <c16:uniqueId val="{00000004-34AD-46C8-AFF0-C896109D8E9E}"/>
            </c:ext>
          </c:extLst>
        </c:ser>
        <c:ser>
          <c:idx val="5"/>
          <c:order val="5"/>
          <c:tx>
            <c:strRef>
              <c:f>Sheet1!$G$1</c:f>
              <c:strCache>
                <c:ptCount val="1"/>
                <c:pt idx="0">
                  <c:v>tmamerica</c:v>
                </c:pt>
              </c:strCache>
            </c:strRef>
          </c:tx>
          <c:spPr>
            <a:solidFill>
              <a:schemeClr val="accent6"/>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Sheet1!$G$2:$G$13</c:f>
              <c:numCache>
                <c:formatCode>General</c:formatCode>
                <c:ptCount val="12"/>
                <c:pt idx="0">
                  <c:v>5</c:v>
                </c:pt>
                <c:pt idx="1">
                  <c:v>6</c:v>
                </c:pt>
                <c:pt idx="2">
                  <c:v>7</c:v>
                </c:pt>
                <c:pt idx="3">
                  <c:v>5</c:v>
                </c:pt>
                <c:pt idx="4">
                  <c:v>9</c:v>
                </c:pt>
                <c:pt idx="5">
                  <c:v>5</c:v>
                </c:pt>
                <c:pt idx="6">
                  <c:v>6</c:v>
                </c:pt>
                <c:pt idx="7">
                  <c:v>7</c:v>
                </c:pt>
                <c:pt idx="8">
                  <c:v>9</c:v>
                </c:pt>
                <c:pt idx="9">
                  <c:v>7</c:v>
                </c:pt>
                <c:pt idx="10">
                  <c:v>7</c:v>
                </c:pt>
                <c:pt idx="11">
                  <c:v>7</c:v>
                </c:pt>
              </c:numCache>
            </c:numRef>
          </c:val>
          <c:extLst>
            <c:ext xmlns:c16="http://schemas.microsoft.com/office/drawing/2014/chart" uri="{C3380CC4-5D6E-409C-BE32-E72D297353CC}">
              <c16:uniqueId val="{00000005-34AD-46C8-AFF0-C896109D8E9E}"/>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Sheet1!$H$2:$H$13</c:f>
              <c:numCache>
                <c:formatCode>General</c:formatCode>
                <c:ptCount val="12"/>
                <c:pt idx="0">
                  <c:v>60</c:v>
                </c:pt>
                <c:pt idx="1">
                  <c:v>66</c:v>
                </c:pt>
                <c:pt idx="2">
                  <c:v>67</c:v>
                </c:pt>
                <c:pt idx="3">
                  <c:v>45</c:v>
                </c:pt>
                <c:pt idx="4">
                  <c:v>52</c:v>
                </c:pt>
                <c:pt idx="5">
                  <c:v>73</c:v>
                </c:pt>
                <c:pt idx="6">
                  <c:v>51</c:v>
                </c:pt>
                <c:pt idx="7">
                  <c:v>61</c:v>
                </c:pt>
                <c:pt idx="8">
                  <c:v>66</c:v>
                </c:pt>
                <c:pt idx="9">
                  <c:v>63</c:v>
                </c:pt>
                <c:pt idx="10">
                  <c:v>67</c:v>
                </c:pt>
                <c:pt idx="11">
                  <c:v>64</c:v>
                </c:pt>
              </c:numCache>
            </c:numRef>
          </c:val>
          <c:extLst>
            <c:ext xmlns:c16="http://schemas.microsoft.com/office/drawing/2014/chart" uri="{C3380CC4-5D6E-409C-BE32-E72D297353CC}">
              <c16:uniqueId val="{00000006-34AD-46C8-AFF0-C896109D8E9E}"/>
            </c:ext>
          </c:extLst>
        </c:ser>
        <c:dLbls>
          <c:showLegendKey val="0"/>
          <c:showVal val="0"/>
          <c:showCatName val="0"/>
          <c:showSerName val="0"/>
          <c:showPercent val="0"/>
          <c:showBubbleSize val="0"/>
        </c:dLbls>
        <c:gapWidth val="219"/>
        <c:overlap val="-27"/>
        <c:axId val="554336976"/>
        <c:axId val="554339928"/>
      </c:barChart>
      <c:dateAx>
        <c:axId val="55433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39928"/>
        <c:crosses val="autoZero"/>
        <c:auto val="1"/>
        <c:lblOffset val="100"/>
        <c:baseTimeUnit val="months"/>
      </c:dateAx>
      <c:valAx>
        <c:axId val="55433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3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chubbna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0</c:v>
                </c:pt>
                <c:pt idx="1">
                  <c:v>245</c:v>
                </c:pt>
                <c:pt idx="2">
                  <c:v>0</c:v>
                </c:pt>
                <c:pt idx="3">
                  <c:v>0</c:v>
                </c:pt>
                <c:pt idx="4">
                  <c:v>359</c:v>
                </c:pt>
                <c:pt idx="5">
                  <c:v>164</c:v>
                </c:pt>
                <c:pt idx="6">
                  <c:v>151</c:v>
                </c:pt>
                <c:pt idx="7">
                  <c:v>368</c:v>
                </c:pt>
                <c:pt idx="8">
                  <c:v>344</c:v>
                </c:pt>
                <c:pt idx="9">
                  <c:v>175</c:v>
                </c:pt>
                <c:pt idx="10">
                  <c:v>69</c:v>
                </c:pt>
                <c:pt idx="11">
                  <c:v>184</c:v>
                </c:pt>
              </c:numCache>
            </c:numRef>
          </c:val>
          <c:extLst>
            <c:ext xmlns:c16="http://schemas.microsoft.com/office/drawing/2014/chart" uri="{C3380CC4-5D6E-409C-BE32-E72D297353CC}">
              <c16:uniqueId val="{00000000-9893-46DD-8B59-A0E695C500E3}"/>
            </c:ext>
          </c:extLst>
        </c:ser>
        <c:ser>
          <c:idx val="1"/>
          <c:order val="1"/>
          <c:tx>
            <c:strRef>
              <c:f>Sheet1!$C$1</c:f>
              <c:strCache>
                <c:ptCount val="1"/>
                <c:pt idx="0">
                  <c:v>firstinshi</c:v>
                </c:pt>
              </c:strCache>
            </c:strRef>
          </c:tx>
          <c:spPr>
            <a:solidFill>
              <a:schemeClr val="accent2"/>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Sheet1!$C$2:$C$13</c:f>
              <c:numCache>
                <c:formatCode>General</c:formatCode>
                <c:ptCount val="12"/>
                <c:pt idx="0">
                  <c:v>261</c:v>
                </c:pt>
                <c:pt idx="1">
                  <c:v>263</c:v>
                </c:pt>
                <c:pt idx="2">
                  <c:v>573</c:v>
                </c:pt>
                <c:pt idx="3">
                  <c:v>314</c:v>
                </c:pt>
                <c:pt idx="4">
                  <c:v>300</c:v>
                </c:pt>
                <c:pt idx="5">
                  <c:v>670</c:v>
                </c:pt>
                <c:pt idx="6">
                  <c:v>163</c:v>
                </c:pt>
                <c:pt idx="7">
                  <c:v>221</c:v>
                </c:pt>
                <c:pt idx="8">
                  <c:v>318</c:v>
                </c:pt>
                <c:pt idx="9">
                  <c:v>475</c:v>
                </c:pt>
                <c:pt idx="10">
                  <c:v>645</c:v>
                </c:pt>
                <c:pt idx="11">
                  <c:v>311</c:v>
                </c:pt>
              </c:numCache>
            </c:numRef>
          </c:val>
          <c:extLst>
            <c:ext xmlns:c16="http://schemas.microsoft.com/office/drawing/2014/chart" uri="{C3380CC4-5D6E-409C-BE32-E72D297353CC}">
              <c16:uniqueId val="{00000001-9893-46DD-8B59-A0E695C500E3}"/>
            </c:ext>
          </c:extLst>
        </c:ser>
        <c:ser>
          <c:idx val="2"/>
          <c:order val="2"/>
          <c:tx>
            <c:strRef>
              <c:f>Sheet1!$D$1</c:f>
              <c:strCache>
                <c:ptCount val="1"/>
                <c:pt idx="0">
                  <c:v>phlyinsurance</c:v>
                </c:pt>
              </c:strCache>
            </c:strRef>
          </c:tx>
          <c:spPr>
            <a:solidFill>
              <a:schemeClr val="accent3"/>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Sheet1!$D$2:$D$13</c:f>
              <c:numCache>
                <c:formatCode>General</c:formatCode>
                <c:ptCount val="12"/>
                <c:pt idx="0">
                  <c:v>514</c:v>
                </c:pt>
                <c:pt idx="1">
                  <c:v>521</c:v>
                </c:pt>
                <c:pt idx="2">
                  <c:v>596</c:v>
                </c:pt>
                <c:pt idx="3">
                  <c:v>378</c:v>
                </c:pt>
                <c:pt idx="4">
                  <c:v>452</c:v>
                </c:pt>
                <c:pt idx="5">
                  <c:v>293</c:v>
                </c:pt>
                <c:pt idx="6">
                  <c:v>530</c:v>
                </c:pt>
                <c:pt idx="7">
                  <c:v>355</c:v>
                </c:pt>
                <c:pt idx="8">
                  <c:v>767</c:v>
                </c:pt>
                <c:pt idx="9">
                  <c:v>505</c:v>
                </c:pt>
                <c:pt idx="10">
                  <c:v>1120</c:v>
                </c:pt>
                <c:pt idx="11">
                  <c:v>700</c:v>
                </c:pt>
              </c:numCache>
            </c:numRef>
          </c:val>
          <c:extLst>
            <c:ext xmlns:c16="http://schemas.microsoft.com/office/drawing/2014/chart" uri="{C3380CC4-5D6E-409C-BE32-E72D297353CC}">
              <c16:uniqueId val="{00000002-9893-46DD-8B59-A0E695C500E3}"/>
            </c:ext>
          </c:extLst>
        </c:ser>
        <c:ser>
          <c:idx val="3"/>
          <c:order val="3"/>
          <c:tx>
            <c:strRef>
              <c:f>Sheet1!$E$1</c:f>
              <c:strCache>
                <c:ptCount val="1"/>
                <c:pt idx="0">
                  <c:v>tmna_services</c:v>
                </c:pt>
              </c:strCache>
            </c:strRef>
          </c:tx>
          <c:spPr>
            <a:solidFill>
              <a:schemeClr val="accent4"/>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Sheet1!$E$2:$E$13</c:f>
              <c:numCache>
                <c:formatCode>General</c:formatCode>
                <c:ptCount val="12"/>
                <c:pt idx="0">
                  <c:v>160</c:v>
                </c:pt>
                <c:pt idx="1">
                  <c:v>182</c:v>
                </c:pt>
                <c:pt idx="2">
                  <c:v>173</c:v>
                </c:pt>
                <c:pt idx="3">
                  <c:v>351</c:v>
                </c:pt>
                <c:pt idx="4">
                  <c:v>225</c:v>
                </c:pt>
                <c:pt idx="5">
                  <c:v>291</c:v>
                </c:pt>
                <c:pt idx="6">
                  <c:v>140</c:v>
                </c:pt>
                <c:pt idx="7">
                  <c:v>228</c:v>
                </c:pt>
                <c:pt idx="8">
                  <c:v>107</c:v>
                </c:pt>
                <c:pt idx="9">
                  <c:v>351</c:v>
                </c:pt>
                <c:pt idx="10">
                  <c:v>424</c:v>
                </c:pt>
                <c:pt idx="11">
                  <c:v>282</c:v>
                </c:pt>
              </c:numCache>
            </c:numRef>
          </c:val>
          <c:extLst>
            <c:ext xmlns:c16="http://schemas.microsoft.com/office/drawing/2014/chart" uri="{C3380CC4-5D6E-409C-BE32-E72D297353CC}">
              <c16:uniqueId val="{00000003-9893-46DD-8B59-A0E695C500E3}"/>
            </c:ext>
          </c:extLst>
        </c:ser>
        <c:ser>
          <c:idx val="4"/>
          <c:order val="4"/>
          <c:tx>
            <c:strRef>
              <c:f>Sheet1!$F$1</c:f>
              <c:strCache>
                <c:ptCount val="1"/>
                <c:pt idx="0">
                  <c:v>thehartford</c:v>
                </c:pt>
              </c:strCache>
            </c:strRef>
          </c:tx>
          <c:spPr>
            <a:solidFill>
              <a:schemeClr val="accent5"/>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Sheet1!$F$2:$F$13</c:f>
              <c:numCache>
                <c:formatCode>General</c:formatCode>
                <c:ptCount val="12"/>
                <c:pt idx="0">
                  <c:v>510</c:v>
                </c:pt>
                <c:pt idx="1">
                  <c:v>1065</c:v>
                </c:pt>
                <c:pt idx="2">
                  <c:v>927</c:v>
                </c:pt>
                <c:pt idx="3">
                  <c:v>875</c:v>
                </c:pt>
                <c:pt idx="4">
                  <c:v>732</c:v>
                </c:pt>
                <c:pt idx="5">
                  <c:v>779</c:v>
                </c:pt>
                <c:pt idx="6">
                  <c:v>600</c:v>
                </c:pt>
                <c:pt idx="7">
                  <c:v>858</c:v>
                </c:pt>
                <c:pt idx="8">
                  <c:v>2241</c:v>
                </c:pt>
                <c:pt idx="9">
                  <c:v>1179</c:v>
                </c:pt>
                <c:pt idx="10">
                  <c:v>1074</c:v>
                </c:pt>
                <c:pt idx="11">
                  <c:v>1188</c:v>
                </c:pt>
              </c:numCache>
            </c:numRef>
          </c:val>
          <c:extLst>
            <c:ext xmlns:c16="http://schemas.microsoft.com/office/drawing/2014/chart" uri="{C3380CC4-5D6E-409C-BE32-E72D297353CC}">
              <c16:uniqueId val="{00000004-9893-46DD-8B59-A0E695C500E3}"/>
            </c:ext>
          </c:extLst>
        </c:ser>
        <c:ser>
          <c:idx val="5"/>
          <c:order val="5"/>
          <c:tx>
            <c:strRef>
              <c:f>Sheet1!$G$1</c:f>
              <c:strCache>
                <c:ptCount val="1"/>
                <c:pt idx="0">
                  <c:v>tmamerica</c:v>
                </c:pt>
              </c:strCache>
            </c:strRef>
          </c:tx>
          <c:spPr>
            <a:solidFill>
              <a:schemeClr val="accent6"/>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Sheet1!$G$2:$G$13</c:f>
              <c:numCache>
                <c:formatCode>General</c:formatCode>
                <c:ptCount val="12"/>
                <c:pt idx="0">
                  <c:v>65</c:v>
                </c:pt>
                <c:pt idx="1">
                  <c:v>74</c:v>
                </c:pt>
                <c:pt idx="2">
                  <c:v>85</c:v>
                </c:pt>
                <c:pt idx="3">
                  <c:v>66</c:v>
                </c:pt>
                <c:pt idx="4">
                  <c:v>145</c:v>
                </c:pt>
                <c:pt idx="5">
                  <c:v>72</c:v>
                </c:pt>
                <c:pt idx="6">
                  <c:v>103</c:v>
                </c:pt>
                <c:pt idx="7">
                  <c:v>96</c:v>
                </c:pt>
                <c:pt idx="8">
                  <c:v>116</c:v>
                </c:pt>
                <c:pt idx="9">
                  <c:v>101</c:v>
                </c:pt>
                <c:pt idx="10">
                  <c:v>91</c:v>
                </c:pt>
                <c:pt idx="11">
                  <c:v>93</c:v>
                </c:pt>
              </c:numCache>
            </c:numRef>
          </c:val>
          <c:extLst>
            <c:ext xmlns:c16="http://schemas.microsoft.com/office/drawing/2014/chart" uri="{C3380CC4-5D6E-409C-BE32-E72D297353CC}">
              <c16:uniqueId val="{00000005-9893-46DD-8B59-A0E695C500E3}"/>
            </c:ext>
          </c:extLst>
        </c:ser>
        <c:ser>
          <c:idx val="6"/>
          <c:order val="6"/>
          <c:tx>
            <c:strRef>
              <c:f>Sheet1!$H$1</c:f>
              <c:strCache>
                <c:ptCount val="1"/>
                <c:pt idx="0">
                  <c:v>travelersinsurance</c:v>
                </c:pt>
              </c:strCache>
            </c:strRef>
          </c:tx>
          <c:spPr>
            <a:solidFill>
              <a:schemeClr val="accent1">
                <a:lumMod val="60000"/>
              </a:schemeClr>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Sheet1!$H$2:$H$13</c:f>
              <c:numCache>
                <c:formatCode>General</c:formatCode>
                <c:ptCount val="12"/>
                <c:pt idx="0">
                  <c:v>604</c:v>
                </c:pt>
                <c:pt idx="1">
                  <c:v>580</c:v>
                </c:pt>
                <c:pt idx="2">
                  <c:v>442</c:v>
                </c:pt>
                <c:pt idx="3">
                  <c:v>299</c:v>
                </c:pt>
                <c:pt idx="4">
                  <c:v>723</c:v>
                </c:pt>
                <c:pt idx="5">
                  <c:v>1374</c:v>
                </c:pt>
                <c:pt idx="6">
                  <c:v>738</c:v>
                </c:pt>
                <c:pt idx="7">
                  <c:v>623</c:v>
                </c:pt>
                <c:pt idx="8">
                  <c:v>1211</c:v>
                </c:pt>
                <c:pt idx="9">
                  <c:v>274</c:v>
                </c:pt>
                <c:pt idx="10">
                  <c:v>643</c:v>
                </c:pt>
                <c:pt idx="11">
                  <c:v>874</c:v>
                </c:pt>
              </c:numCache>
            </c:numRef>
          </c:val>
          <c:extLst>
            <c:ext xmlns:c16="http://schemas.microsoft.com/office/drawing/2014/chart" uri="{C3380CC4-5D6E-409C-BE32-E72D297353CC}">
              <c16:uniqueId val="{00000006-9893-46DD-8B59-A0E695C500E3}"/>
            </c:ext>
          </c:extLst>
        </c:ser>
        <c:dLbls>
          <c:showLegendKey val="0"/>
          <c:showVal val="0"/>
          <c:showCatName val="0"/>
          <c:showSerName val="0"/>
          <c:showPercent val="0"/>
          <c:showBubbleSize val="0"/>
        </c:dLbls>
        <c:gapWidth val="219"/>
        <c:overlap val="-27"/>
        <c:axId val="554344192"/>
        <c:axId val="554336320"/>
      </c:barChart>
      <c:catAx>
        <c:axId val="55434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36320"/>
        <c:crosses val="autoZero"/>
        <c:auto val="1"/>
        <c:lblAlgn val="ctr"/>
        <c:lblOffset val="100"/>
        <c:noMultiLvlLbl val="0"/>
      </c:catAx>
      <c:valAx>
        <c:axId val="554336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4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1972</c:v>
                </c:pt>
                <c:pt idx="1">
                  <c:v>3695</c:v>
                </c:pt>
                <c:pt idx="2">
                  <c:v>3949</c:v>
                </c:pt>
                <c:pt idx="3">
                  <c:v>4168</c:v>
                </c:pt>
                <c:pt idx="4">
                  <c:v>4884</c:v>
                </c:pt>
                <c:pt idx="5">
                  <c:v>3784</c:v>
                </c:pt>
                <c:pt idx="6">
                  <c:v>3488</c:v>
                </c:pt>
                <c:pt idx="7">
                  <c:v>4414</c:v>
                </c:pt>
                <c:pt idx="8">
                  <c:v>3078</c:v>
                </c:pt>
                <c:pt idx="9">
                  <c:v>4620</c:v>
                </c:pt>
                <c:pt idx="10">
                  <c:v>6595</c:v>
                </c:pt>
                <c:pt idx="11">
                  <c:v>4191</c:v>
                </c:pt>
              </c:numCache>
            </c:numRef>
          </c:val>
          <c:extLst>
            <c:ext xmlns:c16="http://schemas.microsoft.com/office/drawing/2014/chart" uri="{C3380CC4-5D6E-409C-BE32-E72D297353CC}">
              <c16:uniqueId val="{00000000-992F-4188-AB45-8716B2F0852A}"/>
            </c:ext>
          </c:extLst>
        </c:ser>
        <c:dLbls>
          <c:showLegendKey val="0"/>
          <c:showVal val="0"/>
          <c:showCatName val="0"/>
          <c:showSerName val="0"/>
          <c:showPercent val="0"/>
          <c:showBubbleSize val="0"/>
        </c:dLbls>
        <c:gapWidth val="219"/>
        <c:overlap val="-27"/>
        <c:axId val="554336648"/>
        <c:axId val="554338288"/>
      </c:barChart>
      <c:dateAx>
        <c:axId val="554336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38288"/>
        <c:crosses val="autoZero"/>
        <c:auto val="1"/>
        <c:lblOffset val="100"/>
        <c:baseTimeUnit val="months"/>
      </c:dateAx>
      <c:valAx>
        <c:axId val="55433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4336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0AAE6-7A99-438B-98AB-CC03607CE26F}"/>
              </a:ext>
            </a:extLst>
          </p:cNvPr>
          <p:cNvSpPr>
            <a:spLocks noGrp="1"/>
          </p:cNvSpPr>
          <p:nvPr>
            <p:ph type="ctrTitle"/>
          </p:nvPr>
        </p:nvSpPr>
        <p:spPr/>
        <p:txBody>
          <a:bodyPr/>
          <a:lstStyle/>
          <a:p>
            <a:r>
              <a:rPr lang="en-US"/>
              <a:t>TMNAS Quarterly Social Media</a:t>
            </a:r>
          </a:p>
        </p:txBody>
      </p:sp>
      <p:sp>
        <p:nvSpPr>
          <p:cNvPr id="3" name="Subtitle 2">
            <a:extLst>
              <a:ext uri="{FF2B5EF4-FFF2-40B4-BE49-F238E27FC236}">
                <a16:creationId xmlns:a16="http://schemas.microsoft.com/office/drawing/2014/main" id="{B5B0FE50-7D52-4EB6-ABA3-0FAD9234019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71230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63B2F-D0AD-476C-B95A-62E21EAC2896}"/>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B7F9B43E-53C9-4E85-9FAE-C47874BAA417}"/>
              </a:ext>
            </a:extLst>
          </p:cNvPr>
          <p:cNvGraphicFramePr>
            <a:graphicFrameLocks noGrp="1"/>
          </p:cNvGraphicFramePr>
          <p:nvPr>
            <p:ph type="chart" sz="quarter" idx="13"/>
            <p:extLst>
              <p:ext uri="{D42A27DB-BD31-4B8C-83A1-F6EECF244321}">
                <p14:modId xmlns:p14="http://schemas.microsoft.com/office/powerpoint/2010/main" val="4173266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0C24A4-EEBA-40C7-97BD-3906A950639D}"/>
              </a:ext>
            </a:extLst>
          </p:cNvPr>
          <p:cNvSpPr>
            <a:spLocks noGrp="1"/>
          </p:cNvSpPr>
          <p:nvPr>
            <p:ph type="body" sz="quarter" idx="14"/>
          </p:nvPr>
        </p:nvSpPr>
        <p:spPr/>
        <p:txBody>
          <a:bodyPr/>
          <a:lstStyle/>
          <a:p>
            <a:r>
              <a:rPr lang="en-US"/>
              <a:t>12/01/2024 - 12/31/2024</a:t>
            </a:r>
          </a:p>
        </p:txBody>
      </p:sp>
      <p:sp>
        <p:nvSpPr>
          <p:cNvPr id="5" name="Footer Placeholder 4">
            <a:extLst>
              <a:ext uri="{FF2B5EF4-FFF2-40B4-BE49-F238E27FC236}">
                <a16:creationId xmlns:a16="http://schemas.microsoft.com/office/drawing/2014/main" id="{5F87DAF5-4A72-484F-85DF-6CE8B4E433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8652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BEFD0-2E8C-4356-948A-E6249902C108}"/>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3A7B6068-FCAE-4334-A3E7-E879D543D00A}"/>
              </a:ext>
            </a:extLst>
          </p:cNvPr>
          <p:cNvGraphicFramePr>
            <a:graphicFrameLocks noGrp="1"/>
          </p:cNvGraphicFramePr>
          <p:nvPr>
            <p:ph type="tbl" sz="quarter" idx="13"/>
            <p:extLst>
              <p:ext uri="{D42A27DB-BD31-4B8C-83A1-F6EECF244321}">
                <p14:modId xmlns:p14="http://schemas.microsoft.com/office/powerpoint/2010/main" val="185343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49324052"/>
                    </a:ext>
                  </a:extLst>
                </a:gridCol>
                <a:gridCol w="905256">
                  <a:extLst>
                    <a:ext uri="{9D8B030D-6E8A-4147-A177-3AD203B41FA5}">
                      <a16:colId xmlns:a16="http://schemas.microsoft.com/office/drawing/2014/main" val="3249140472"/>
                    </a:ext>
                  </a:extLst>
                </a:gridCol>
                <a:gridCol w="905256">
                  <a:extLst>
                    <a:ext uri="{9D8B030D-6E8A-4147-A177-3AD203B41FA5}">
                      <a16:colId xmlns:a16="http://schemas.microsoft.com/office/drawing/2014/main" val="898980971"/>
                    </a:ext>
                  </a:extLst>
                </a:gridCol>
                <a:gridCol w="905256">
                  <a:extLst>
                    <a:ext uri="{9D8B030D-6E8A-4147-A177-3AD203B41FA5}">
                      <a16:colId xmlns:a16="http://schemas.microsoft.com/office/drawing/2014/main" val="3288895884"/>
                    </a:ext>
                  </a:extLst>
                </a:gridCol>
                <a:gridCol w="905256">
                  <a:extLst>
                    <a:ext uri="{9D8B030D-6E8A-4147-A177-3AD203B41FA5}">
                      <a16:colId xmlns:a16="http://schemas.microsoft.com/office/drawing/2014/main" val="116506378"/>
                    </a:ext>
                  </a:extLst>
                </a:gridCol>
                <a:gridCol w="905256">
                  <a:extLst>
                    <a:ext uri="{9D8B030D-6E8A-4147-A177-3AD203B41FA5}">
                      <a16:colId xmlns:a16="http://schemas.microsoft.com/office/drawing/2014/main" val="1966940422"/>
                    </a:ext>
                  </a:extLst>
                </a:gridCol>
                <a:gridCol w="905256">
                  <a:extLst>
                    <a:ext uri="{9D8B030D-6E8A-4147-A177-3AD203B41FA5}">
                      <a16:colId xmlns:a16="http://schemas.microsoft.com/office/drawing/2014/main" val="4228017860"/>
                    </a:ext>
                  </a:extLst>
                </a:gridCol>
                <a:gridCol w="905256">
                  <a:extLst>
                    <a:ext uri="{9D8B030D-6E8A-4147-A177-3AD203B41FA5}">
                      <a16:colId xmlns:a16="http://schemas.microsoft.com/office/drawing/2014/main" val="2807775143"/>
                    </a:ext>
                  </a:extLst>
                </a:gridCol>
                <a:gridCol w="905256">
                  <a:extLst>
                    <a:ext uri="{9D8B030D-6E8A-4147-A177-3AD203B41FA5}">
                      <a16:colId xmlns:a16="http://schemas.microsoft.com/office/drawing/2014/main" val="232618513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8231642"/>
                  </a:ext>
                </a:extLst>
              </a:tr>
              <a:tr h="370840">
                <a:tc>
                  <a:txBody>
                    <a:bodyPr/>
                    <a:lstStyle/>
                    <a:p>
                      <a:r>
                        <a:rPr lang="en-US" sz="1000"/>
                        <a:t>194</a:t>
                      </a:r>
                    </a:p>
                  </a:txBody>
                  <a:tcPr/>
                </a:tc>
                <a:tc>
                  <a:txBody>
                    <a:bodyPr/>
                    <a:lstStyle/>
                    <a:p>
                      <a:r>
                        <a:rPr lang="en-US" sz="1000"/>
                        <a:t>26</a:t>
                      </a:r>
                    </a:p>
                  </a:txBody>
                  <a:tcPr/>
                </a:tc>
                <a:tc>
                  <a:txBody>
                    <a:bodyPr/>
                    <a:lstStyle/>
                    <a:p>
                      <a:r>
                        <a:rPr lang="en-US" sz="1000"/>
                        <a:t>142</a:t>
                      </a:r>
                    </a:p>
                  </a:txBody>
                  <a:tcPr/>
                </a:tc>
                <a:tc>
                  <a:txBody>
                    <a:bodyPr/>
                    <a:lstStyle/>
                    <a:p>
                      <a:r>
                        <a:rPr lang="en-US" sz="1000"/>
                        <a:t>820</a:t>
                      </a:r>
                    </a:p>
                  </a:txBody>
                  <a:tcPr/>
                </a:tc>
                <a:tc>
                  <a:txBody>
                    <a:bodyPr/>
                    <a:lstStyle/>
                    <a:p>
                      <a:r>
                        <a:rPr lang="en-US" sz="1000"/>
                        <a:t>41</a:t>
                      </a:r>
                    </a:p>
                  </a:txBody>
                  <a:tcPr/>
                </a:tc>
                <a:tc>
                  <a:txBody>
                    <a:bodyPr/>
                    <a:lstStyle/>
                    <a:p>
                      <a:r>
                        <a:rPr lang="en-US" sz="1000"/>
                        <a:t>16</a:t>
                      </a:r>
                    </a:p>
                  </a:txBody>
                  <a:tcPr/>
                </a:tc>
                <a:tc>
                  <a:txBody>
                    <a:bodyPr/>
                    <a:lstStyle/>
                    <a:p>
                      <a:r>
                        <a:rPr lang="en-US" sz="1000"/>
                        <a:t>0</a:t>
                      </a:r>
                    </a:p>
                  </a:txBody>
                  <a:tcPr/>
                </a:tc>
                <a:tc>
                  <a:txBody>
                    <a:bodyPr/>
                    <a:lstStyle/>
                    <a:p>
                      <a:r>
                        <a:rPr lang="en-US" sz="1000"/>
                        <a:t>3.4122 %</a:t>
                      </a:r>
                    </a:p>
                  </a:txBody>
                  <a:tcPr/>
                </a:tc>
                <a:tc>
                  <a:txBody>
                    <a:bodyPr/>
                    <a:lstStyle/>
                    <a:p>
                      <a:r>
                        <a:rPr lang="en-US" sz="1000"/>
                        <a:t>0.0 %</a:t>
                      </a:r>
                    </a:p>
                  </a:txBody>
                  <a:tcPr/>
                </a:tc>
                <a:extLst>
                  <a:ext uri="{0D108BD9-81ED-4DB2-BD59-A6C34878D82A}">
                    <a16:rowId xmlns:a16="http://schemas.microsoft.com/office/drawing/2014/main" val="2511147321"/>
                  </a:ext>
                </a:extLst>
              </a:tr>
            </a:tbl>
          </a:graphicData>
        </a:graphic>
      </p:graphicFrame>
      <p:sp>
        <p:nvSpPr>
          <p:cNvPr id="4" name="Text Placeholder 3">
            <a:extLst>
              <a:ext uri="{FF2B5EF4-FFF2-40B4-BE49-F238E27FC236}">
                <a16:creationId xmlns:a16="http://schemas.microsoft.com/office/drawing/2014/main" id="{666AADD0-BEDC-4B5C-A1E1-FE9DB1A9897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868107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0550-BE70-42F6-B1EC-6C71EC328F3E}"/>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22A3D56B-32ED-4D69-A6CA-66034CDE9A6D}"/>
              </a:ext>
            </a:extLst>
          </p:cNvPr>
          <p:cNvGraphicFramePr>
            <a:graphicFrameLocks noGrp="1"/>
          </p:cNvGraphicFramePr>
          <p:nvPr>
            <p:ph type="chart" sz="quarter" idx="13"/>
            <p:extLst>
              <p:ext uri="{D42A27DB-BD31-4B8C-83A1-F6EECF244321}">
                <p14:modId xmlns:p14="http://schemas.microsoft.com/office/powerpoint/2010/main" val="671862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CDB3F4-896E-4CB3-B672-B67586623B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DF73CD7-5244-44BC-8E1F-317E382A0E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0374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2AB1-5CD6-466D-9A15-5BC8C87E2DEB}"/>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5FDFB00F-95D2-49AF-9053-DEF0C425A333}"/>
              </a:ext>
            </a:extLst>
          </p:cNvPr>
          <p:cNvGraphicFramePr>
            <a:graphicFrameLocks noGrp="1"/>
          </p:cNvGraphicFramePr>
          <p:nvPr>
            <p:ph type="chart" sz="quarter" idx="13"/>
            <p:extLst>
              <p:ext uri="{D42A27DB-BD31-4B8C-83A1-F6EECF244321}">
                <p14:modId xmlns:p14="http://schemas.microsoft.com/office/powerpoint/2010/main" val="1233260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8035B-7091-44F7-BB89-D040D25E14B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BBB6FAA-833C-481F-BC89-2300FB620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7194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377A-FCAB-4124-909A-393D37ABF5EB}"/>
              </a:ext>
            </a:extLst>
          </p:cNvPr>
          <p:cNvSpPr>
            <a:spLocks noGrp="1"/>
          </p:cNvSpPr>
          <p:nvPr>
            <p:ph type="title"/>
          </p:nvPr>
        </p:nvSpPr>
        <p:spPr/>
        <p:txBody>
          <a:bodyPr/>
          <a:lstStyle/>
          <a:p>
            <a:r>
              <a:rPr lang="en-US"/>
              <a:t>Facebook Total Interactions Per Month | All profiles</a:t>
            </a:r>
          </a:p>
        </p:txBody>
      </p:sp>
      <p:graphicFrame>
        <p:nvGraphicFramePr>
          <p:cNvPr id="6" name="Chart Placeholder 5">
            <a:extLst>
              <a:ext uri="{FF2B5EF4-FFF2-40B4-BE49-F238E27FC236}">
                <a16:creationId xmlns:a16="http://schemas.microsoft.com/office/drawing/2014/main" id="{1446E965-A09D-4A34-8603-7A434FDE726F}"/>
              </a:ext>
            </a:extLst>
          </p:cNvPr>
          <p:cNvGraphicFramePr>
            <a:graphicFrameLocks noGrp="1"/>
          </p:cNvGraphicFramePr>
          <p:nvPr>
            <p:ph type="chart" sz="quarter" idx="13"/>
            <p:extLst>
              <p:ext uri="{D42A27DB-BD31-4B8C-83A1-F6EECF244321}">
                <p14:modId xmlns:p14="http://schemas.microsoft.com/office/powerpoint/2010/main" val="3037788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F0B52-8880-49B3-83E9-10DE0CBFBB3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7BDE598-4794-46CB-8DDE-03069C0712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83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2B6C2-7751-48D4-B4F4-A69390BE57E9}"/>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0A96E3BC-08FA-49AC-B023-7AB09342AED1}"/>
              </a:ext>
            </a:extLst>
          </p:cNvPr>
          <p:cNvGraphicFramePr>
            <a:graphicFrameLocks noGrp="1"/>
          </p:cNvGraphicFramePr>
          <p:nvPr>
            <p:ph type="chart" sz="quarter" idx="13"/>
            <p:extLst>
              <p:ext uri="{D42A27DB-BD31-4B8C-83A1-F6EECF244321}">
                <p14:modId xmlns:p14="http://schemas.microsoft.com/office/powerpoint/2010/main" val="552594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15AF76-BF8B-4F9F-ADEB-427B9E510B9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0EB0055-C18C-468C-A4C1-F0907BD717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5958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70C6-945E-448C-9FE3-E815F224CE07}"/>
              </a:ext>
            </a:extLst>
          </p:cNvPr>
          <p:cNvSpPr>
            <a:spLocks noGrp="1"/>
          </p:cNvSpPr>
          <p:nvPr>
            <p:ph type="title"/>
          </p:nvPr>
        </p:nvSpPr>
        <p:spPr/>
        <p:txBody>
          <a:bodyPr/>
          <a:lstStyle/>
          <a:p>
            <a:r>
              <a:rPr lang="en-US"/>
              <a:t>Facebook Own Posts Table | TMNAS - 1 of 5</a:t>
            </a:r>
          </a:p>
        </p:txBody>
      </p:sp>
      <p:graphicFrame>
        <p:nvGraphicFramePr>
          <p:cNvPr id="5" name="Table Placeholder 4">
            <a:extLst>
              <a:ext uri="{FF2B5EF4-FFF2-40B4-BE49-F238E27FC236}">
                <a16:creationId xmlns:a16="http://schemas.microsoft.com/office/drawing/2014/main" id="{071F572C-D237-4795-81AD-70AD3B658583}"/>
              </a:ext>
            </a:extLst>
          </p:cNvPr>
          <p:cNvGraphicFramePr>
            <a:graphicFrameLocks noGrp="1"/>
          </p:cNvGraphicFramePr>
          <p:nvPr>
            <p:ph type="tbl" sz="quarter" idx="13"/>
            <p:extLst>
              <p:ext uri="{D42A27DB-BD31-4B8C-83A1-F6EECF244321}">
                <p14:modId xmlns:p14="http://schemas.microsoft.com/office/powerpoint/2010/main" val="3498836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5689298"/>
                    </a:ext>
                  </a:extLst>
                </a:gridCol>
                <a:gridCol w="822960">
                  <a:extLst>
                    <a:ext uri="{9D8B030D-6E8A-4147-A177-3AD203B41FA5}">
                      <a16:colId xmlns:a16="http://schemas.microsoft.com/office/drawing/2014/main" val="1489259845"/>
                    </a:ext>
                  </a:extLst>
                </a:gridCol>
                <a:gridCol w="822960">
                  <a:extLst>
                    <a:ext uri="{9D8B030D-6E8A-4147-A177-3AD203B41FA5}">
                      <a16:colId xmlns:a16="http://schemas.microsoft.com/office/drawing/2014/main" val="2416313567"/>
                    </a:ext>
                  </a:extLst>
                </a:gridCol>
                <a:gridCol w="822960">
                  <a:extLst>
                    <a:ext uri="{9D8B030D-6E8A-4147-A177-3AD203B41FA5}">
                      <a16:colId xmlns:a16="http://schemas.microsoft.com/office/drawing/2014/main" val="476916617"/>
                    </a:ext>
                  </a:extLst>
                </a:gridCol>
                <a:gridCol w="822960">
                  <a:extLst>
                    <a:ext uri="{9D8B030D-6E8A-4147-A177-3AD203B41FA5}">
                      <a16:colId xmlns:a16="http://schemas.microsoft.com/office/drawing/2014/main" val="1190113646"/>
                    </a:ext>
                  </a:extLst>
                </a:gridCol>
                <a:gridCol w="822960">
                  <a:extLst>
                    <a:ext uri="{9D8B030D-6E8A-4147-A177-3AD203B41FA5}">
                      <a16:colId xmlns:a16="http://schemas.microsoft.com/office/drawing/2014/main" val="2862197261"/>
                    </a:ext>
                  </a:extLst>
                </a:gridCol>
                <a:gridCol w="822960">
                  <a:extLst>
                    <a:ext uri="{9D8B030D-6E8A-4147-A177-3AD203B41FA5}">
                      <a16:colId xmlns:a16="http://schemas.microsoft.com/office/drawing/2014/main" val="2310120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7377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- 2024-11-26 16:13:28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373173109"/>
                  </a:ext>
                </a:extLst>
              </a:tr>
            </a:tbl>
          </a:graphicData>
        </a:graphic>
      </p:graphicFrame>
      <p:sp>
        <p:nvSpPr>
          <p:cNvPr id="4" name="Text Placeholder 3">
            <a:extLst>
              <a:ext uri="{FF2B5EF4-FFF2-40B4-BE49-F238E27FC236}">
                <a16:creationId xmlns:a16="http://schemas.microsoft.com/office/drawing/2014/main" id="{49638357-3CC2-45C0-B75F-A751D2AB121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721090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0A188-5777-439B-A0C5-C574E4C09179}"/>
              </a:ext>
            </a:extLst>
          </p:cNvPr>
          <p:cNvSpPr>
            <a:spLocks noGrp="1"/>
          </p:cNvSpPr>
          <p:nvPr>
            <p:ph type="title"/>
          </p:nvPr>
        </p:nvSpPr>
        <p:spPr/>
        <p:txBody>
          <a:bodyPr/>
          <a:lstStyle/>
          <a:p>
            <a:r>
              <a:rPr lang="en-US"/>
              <a:t>Facebook Own Posts Table | TMNAS - 2 of 5</a:t>
            </a:r>
          </a:p>
        </p:txBody>
      </p:sp>
      <p:graphicFrame>
        <p:nvGraphicFramePr>
          <p:cNvPr id="5" name="Table Placeholder 4">
            <a:extLst>
              <a:ext uri="{FF2B5EF4-FFF2-40B4-BE49-F238E27FC236}">
                <a16:creationId xmlns:a16="http://schemas.microsoft.com/office/drawing/2014/main" id="{EFE2577A-C9AA-4069-B030-04EB46BD497D}"/>
              </a:ext>
            </a:extLst>
          </p:cNvPr>
          <p:cNvGraphicFramePr>
            <a:graphicFrameLocks noGrp="1"/>
          </p:cNvGraphicFramePr>
          <p:nvPr>
            <p:ph type="tbl" sz="quarter" idx="13"/>
            <p:extLst>
              <p:ext uri="{D42A27DB-BD31-4B8C-83A1-F6EECF244321}">
                <p14:modId xmlns:p14="http://schemas.microsoft.com/office/powerpoint/2010/main" val="357782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8554173"/>
                    </a:ext>
                  </a:extLst>
                </a:gridCol>
                <a:gridCol w="822960">
                  <a:extLst>
                    <a:ext uri="{9D8B030D-6E8A-4147-A177-3AD203B41FA5}">
                      <a16:colId xmlns:a16="http://schemas.microsoft.com/office/drawing/2014/main" val="1695078503"/>
                    </a:ext>
                  </a:extLst>
                </a:gridCol>
                <a:gridCol w="822960">
                  <a:extLst>
                    <a:ext uri="{9D8B030D-6E8A-4147-A177-3AD203B41FA5}">
                      <a16:colId xmlns:a16="http://schemas.microsoft.com/office/drawing/2014/main" val="2142565546"/>
                    </a:ext>
                  </a:extLst>
                </a:gridCol>
                <a:gridCol w="822960">
                  <a:extLst>
                    <a:ext uri="{9D8B030D-6E8A-4147-A177-3AD203B41FA5}">
                      <a16:colId xmlns:a16="http://schemas.microsoft.com/office/drawing/2014/main" val="517456858"/>
                    </a:ext>
                  </a:extLst>
                </a:gridCol>
                <a:gridCol w="822960">
                  <a:extLst>
                    <a:ext uri="{9D8B030D-6E8A-4147-A177-3AD203B41FA5}">
                      <a16:colId xmlns:a16="http://schemas.microsoft.com/office/drawing/2014/main" val="3510754669"/>
                    </a:ext>
                  </a:extLst>
                </a:gridCol>
                <a:gridCol w="822960">
                  <a:extLst>
                    <a:ext uri="{9D8B030D-6E8A-4147-A177-3AD203B41FA5}">
                      <a16:colId xmlns:a16="http://schemas.microsoft.com/office/drawing/2014/main" val="1586846890"/>
                    </a:ext>
                  </a:extLst>
                </a:gridCol>
                <a:gridCol w="822960">
                  <a:extLst>
                    <a:ext uri="{9D8B030D-6E8A-4147-A177-3AD203B41FA5}">
                      <a16:colId xmlns:a16="http://schemas.microsoft.com/office/drawing/2014/main" val="230731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0571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- 2024-11-22 15:17:47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 Joseph's University - Erivan K. Haub School of Business and Maguire Academy of Insurance &amp; Risk Management!  
Last night, John was honored at a special reception supporting student programs and initiatives at SJU's Maguire Academy. Recognized for his exceptional leadership and significant contributions to the insurance industry, John has made a lasting impact through his roles at TMNAS, Philadelphia Insurance Companies, and TMNA, Inc., as well as his Executive Officer role at Tokio Marine Holdings. 
This prestigious award honors those who exemplify integrity, inspire critical thinking, and demonstrate an unwavering commitment to social justice. Congratulations, John!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94239688"/>
                  </a:ext>
                </a:extLst>
              </a:tr>
            </a:tbl>
          </a:graphicData>
        </a:graphic>
      </p:graphicFrame>
      <p:sp>
        <p:nvSpPr>
          <p:cNvPr id="4" name="Text Placeholder 3">
            <a:extLst>
              <a:ext uri="{FF2B5EF4-FFF2-40B4-BE49-F238E27FC236}">
                <a16:creationId xmlns:a16="http://schemas.microsoft.com/office/drawing/2014/main" id="{4EB10F01-CDF6-4293-9CC6-4B813CF87485}"/>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11493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0311-2398-4184-9FC6-7DF80C6E4355}"/>
              </a:ext>
            </a:extLst>
          </p:cNvPr>
          <p:cNvSpPr>
            <a:spLocks noGrp="1"/>
          </p:cNvSpPr>
          <p:nvPr>
            <p:ph type="title"/>
          </p:nvPr>
        </p:nvSpPr>
        <p:spPr/>
        <p:txBody>
          <a:bodyPr/>
          <a:lstStyle/>
          <a:p>
            <a:r>
              <a:rPr lang="en-US"/>
              <a:t>Facebook Own Posts Table | TMNAS - 3 of 5</a:t>
            </a:r>
          </a:p>
        </p:txBody>
      </p:sp>
      <p:graphicFrame>
        <p:nvGraphicFramePr>
          <p:cNvPr id="5" name="Table Placeholder 4">
            <a:extLst>
              <a:ext uri="{FF2B5EF4-FFF2-40B4-BE49-F238E27FC236}">
                <a16:creationId xmlns:a16="http://schemas.microsoft.com/office/drawing/2014/main" id="{A2897B40-BAA9-4F0A-9EA0-55F911CE0577}"/>
              </a:ext>
            </a:extLst>
          </p:cNvPr>
          <p:cNvGraphicFramePr>
            <a:graphicFrameLocks noGrp="1"/>
          </p:cNvGraphicFramePr>
          <p:nvPr>
            <p:ph type="tbl" sz="quarter" idx="13"/>
            <p:extLst>
              <p:ext uri="{D42A27DB-BD31-4B8C-83A1-F6EECF244321}">
                <p14:modId xmlns:p14="http://schemas.microsoft.com/office/powerpoint/2010/main" val="268184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08744436"/>
                    </a:ext>
                  </a:extLst>
                </a:gridCol>
                <a:gridCol w="822960">
                  <a:extLst>
                    <a:ext uri="{9D8B030D-6E8A-4147-A177-3AD203B41FA5}">
                      <a16:colId xmlns:a16="http://schemas.microsoft.com/office/drawing/2014/main" val="4244175468"/>
                    </a:ext>
                  </a:extLst>
                </a:gridCol>
                <a:gridCol w="822960">
                  <a:extLst>
                    <a:ext uri="{9D8B030D-6E8A-4147-A177-3AD203B41FA5}">
                      <a16:colId xmlns:a16="http://schemas.microsoft.com/office/drawing/2014/main" val="1857379693"/>
                    </a:ext>
                  </a:extLst>
                </a:gridCol>
                <a:gridCol w="822960">
                  <a:extLst>
                    <a:ext uri="{9D8B030D-6E8A-4147-A177-3AD203B41FA5}">
                      <a16:colId xmlns:a16="http://schemas.microsoft.com/office/drawing/2014/main" val="3974838479"/>
                    </a:ext>
                  </a:extLst>
                </a:gridCol>
                <a:gridCol w="822960">
                  <a:extLst>
                    <a:ext uri="{9D8B030D-6E8A-4147-A177-3AD203B41FA5}">
                      <a16:colId xmlns:a16="http://schemas.microsoft.com/office/drawing/2014/main" val="1983679107"/>
                    </a:ext>
                  </a:extLst>
                </a:gridCol>
                <a:gridCol w="822960">
                  <a:extLst>
                    <a:ext uri="{9D8B030D-6E8A-4147-A177-3AD203B41FA5}">
                      <a16:colId xmlns:a16="http://schemas.microsoft.com/office/drawing/2014/main" val="1273577449"/>
                    </a:ext>
                  </a:extLst>
                </a:gridCol>
                <a:gridCol w="822960">
                  <a:extLst>
                    <a:ext uri="{9D8B030D-6E8A-4147-A177-3AD203B41FA5}">
                      <a16:colId xmlns:a16="http://schemas.microsoft.com/office/drawing/2014/main" val="310011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33043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- 2024-10-02 16:44:15</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Healthy Picnic &amp; Wellness Fair! We joined forces with Philadelphia Insurance Companies to create a day focused on employee well-being. Employees enjoyed a variety of healthy lunch options, the chance to connect with many health and wellness vendors, and an exciting raffle with all proceeds going to Unite For HER. A big thank you to everyone who came out and made this event a great one!
93.3 WMMR Philadelphia Unite For HER Exos  American Diabetes Association - Eastern Pennsylvania &amp; Delaware American Heart Association - Pennsylvania  Livongo by Teladoc Health Independence Blue Cross Optum College Tuition Benefit Fidelity Investments EyeMed Vision Care MetLife Genomic ACI Specialty Benefits Marsh McLennan Agency - East Region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12857169"/>
                  </a:ext>
                </a:extLst>
              </a:tr>
            </a:tbl>
          </a:graphicData>
        </a:graphic>
      </p:graphicFrame>
      <p:sp>
        <p:nvSpPr>
          <p:cNvPr id="4" name="Text Placeholder 3">
            <a:extLst>
              <a:ext uri="{FF2B5EF4-FFF2-40B4-BE49-F238E27FC236}">
                <a16:creationId xmlns:a16="http://schemas.microsoft.com/office/drawing/2014/main" id="{7CA02A11-CE0A-400F-B380-D74CB426FFB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0969820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10E84-3365-4649-BE5B-E872EA71C883}"/>
              </a:ext>
            </a:extLst>
          </p:cNvPr>
          <p:cNvSpPr>
            <a:spLocks noGrp="1"/>
          </p:cNvSpPr>
          <p:nvPr>
            <p:ph type="title"/>
          </p:nvPr>
        </p:nvSpPr>
        <p:spPr/>
        <p:txBody>
          <a:bodyPr/>
          <a:lstStyle/>
          <a:p>
            <a:r>
              <a:rPr lang="en-US"/>
              <a:t>Facebook Own Posts Table | TMNAS - 4 of 5</a:t>
            </a:r>
          </a:p>
        </p:txBody>
      </p:sp>
      <p:graphicFrame>
        <p:nvGraphicFramePr>
          <p:cNvPr id="5" name="Table Placeholder 4">
            <a:extLst>
              <a:ext uri="{FF2B5EF4-FFF2-40B4-BE49-F238E27FC236}">
                <a16:creationId xmlns:a16="http://schemas.microsoft.com/office/drawing/2014/main" id="{CC473276-69D6-485D-8174-30AC1C149F58}"/>
              </a:ext>
            </a:extLst>
          </p:cNvPr>
          <p:cNvGraphicFramePr>
            <a:graphicFrameLocks noGrp="1"/>
          </p:cNvGraphicFramePr>
          <p:nvPr>
            <p:ph type="tbl" sz="quarter" idx="13"/>
            <p:extLst>
              <p:ext uri="{D42A27DB-BD31-4B8C-83A1-F6EECF244321}">
                <p14:modId xmlns:p14="http://schemas.microsoft.com/office/powerpoint/2010/main" val="524337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8959189"/>
                    </a:ext>
                  </a:extLst>
                </a:gridCol>
                <a:gridCol w="822960">
                  <a:extLst>
                    <a:ext uri="{9D8B030D-6E8A-4147-A177-3AD203B41FA5}">
                      <a16:colId xmlns:a16="http://schemas.microsoft.com/office/drawing/2014/main" val="698173135"/>
                    </a:ext>
                  </a:extLst>
                </a:gridCol>
                <a:gridCol w="822960">
                  <a:extLst>
                    <a:ext uri="{9D8B030D-6E8A-4147-A177-3AD203B41FA5}">
                      <a16:colId xmlns:a16="http://schemas.microsoft.com/office/drawing/2014/main" val="1689372714"/>
                    </a:ext>
                  </a:extLst>
                </a:gridCol>
                <a:gridCol w="822960">
                  <a:extLst>
                    <a:ext uri="{9D8B030D-6E8A-4147-A177-3AD203B41FA5}">
                      <a16:colId xmlns:a16="http://schemas.microsoft.com/office/drawing/2014/main" val="1334406146"/>
                    </a:ext>
                  </a:extLst>
                </a:gridCol>
                <a:gridCol w="822960">
                  <a:extLst>
                    <a:ext uri="{9D8B030D-6E8A-4147-A177-3AD203B41FA5}">
                      <a16:colId xmlns:a16="http://schemas.microsoft.com/office/drawing/2014/main" val="2672646026"/>
                    </a:ext>
                  </a:extLst>
                </a:gridCol>
                <a:gridCol w="822960">
                  <a:extLst>
                    <a:ext uri="{9D8B030D-6E8A-4147-A177-3AD203B41FA5}">
                      <a16:colId xmlns:a16="http://schemas.microsoft.com/office/drawing/2014/main" val="456908510"/>
                    </a:ext>
                  </a:extLst>
                </a:gridCol>
                <a:gridCol w="822960">
                  <a:extLst>
                    <a:ext uri="{9D8B030D-6E8A-4147-A177-3AD203B41FA5}">
                      <a16:colId xmlns:a16="http://schemas.microsoft.com/office/drawing/2014/main" val="142933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477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- 2024-12-11 15:31:32</a:t>
                      </a:r>
                      <a:r>
                        <a:rPr kumimoji="0" lang="en-US" sz="1000" b="0" i="0" u="none" strike="noStrike" kern="1200" cap="none" spc="0" normalizeH="0" baseline="0" noProof="0">
                          <a:ln>
                            <a:noFill/>
                          </a:ln>
                          <a:solidFill>
                            <a:prstClr val="black"/>
                          </a:solidFill>
                          <a:effectLst/>
                          <a:uLnTx/>
                          <a:uFillTx/>
                          <a:latin typeface="Calibri"/>
                          <a:ea typeface="+mn-ea"/>
                          <a:cs typeface="+mn-cs"/>
                        </a:rPr>
                        <a:t>
 Another festive and recognition-filled TMNAS Holiday Party &amp; Awards Ceremony is in the books! Our Bala Cynwyd office celebrated in style with a spread of delicious hors d'oeuvres and lively mingling while our Honolulu office enjoyed a delightful brunch!  The highlight of the event was our hybrid Annual Awards Ceremony which showcased many employee achievements throughout 2024.  We look forward to sharing our winners with you soon! We hope all of our employees had a wonderful time embracing the holiday spirit and connecting with colleagues near and far!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221544857"/>
                  </a:ext>
                </a:extLst>
              </a:tr>
            </a:tbl>
          </a:graphicData>
        </a:graphic>
      </p:graphicFrame>
      <p:sp>
        <p:nvSpPr>
          <p:cNvPr id="4" name="Text Placeholder 3">
            <a:extLst>
              <a:ext uri="{FF2B5EF4-FFF2-40B4-BE49-F238E27FC236}">
                <a16:creationId xmlns:a16="http://schemas.microsoft.com/office/drawing/2014/main" id="{BD62EEA1-65A6-442B-BA15-52E4FD92742A}"/>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565877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DDE8D-3190-4800-934C-FD8C16795383}"/>
              </a:ext>
            </a:extLst>
          </p:cNvPr>
          <p:cNvSpPr>
            <a:spLocks noGrp="1"/>
          </p:cNvSpPr>
          <p:nvPr>
            <p:ph type="title"/>
          </p:nvPr>
        </p:nvSpPr>
        <p:spPr/>
        <p:txBody>
          <a:bodyPr/>
          <a:lstStyle/>
          <a:p>
            <a:r>
              <a:rPr lang="en-US"/>
              <a:t>Facebook Own Posts Table | TMNAS - 5 of 5</a:t>
            </a:r>
          </a:p>
        </p:txBody>
      </p:sp>
      <p:graphicFrame>
        <p:nvGraphicFramePr>
          <p:cNvPr id="5" name="Table Placeholder 4">
            <a:extLst>
              <a:ext uri="{FF2B5EF4-FFF2-40B4-BE49-F238E27FC236}">
                <a16:creationId xmlns:a16="http://schemas.microsoft.com/office/drawing/2014/main" id="{D5276A87-8DFE-42BE-9234-DEC8B86A0B57}"/>
              </a:ext>
            </a:extLst>
          </p:cNvPr>
          <p:cNvGraphicFramePr>
            <a:graphicFrameLocks noGrp="1"/>
          </p:cNvGraphicFramePr>
          <p:nvPr>
            <p:ph type="tbl" sz="quarter" idx="13"/>
            <p:extLst>
              <p:ext uri="{D42A27DB-BD31-4B8C-83A1-F6EECF244321}">
                <p14:modId xmlns:p14="http://schemas.microsoft.com/office/powerpoint/2010/main" val="251218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6979095"/>
                    </a:ext>
                  </a:extLst>
                </a:gridCol>
                <a:gridCol w="822960">
                  <a:extLst>
                    <a:ext uri="{9D8B030D-6E8A-4147-A177-3AD203B41FA5}">
                      <a16:colId xmlns:a16="http://schemas.microsoft.com/office/drawing/2014/main" val="1106633869"/>
                    </a:ext>
                  </a:extLst>
                </a:gridCol>
                <a:gridCol w="822960">
                  <a:extLst>
                    <a:ext uri="{9D8B030D-6E8A-4147-A177-3AD203B41FA5}">
                      <a16:colId xmlns:a16="http://schemas.microsoft.com/office/drawing/2014/main" val="1969702545"/>
                    </a:ext>
                  </a:extLst>
                </a:gridCol>
                <a:gridCol w="822960">
                  <a:extLst>
                    <a:ext uri="{9D8B030D-6E8A-4147-A177-3AD203B41FA5}">
                      <a16:colId xmlns:a16="http://schemas.microsoft.com/office/drawing/2014/main" val="1090996953"/>
                    </a:ext>
                  </a:extLst>
                </a:gridCol>
                <a:gridCol w="822960">
                  <a:extLst>
                    <a:ext uri="{9D8B030D-6E8A-4147-A177-3AD203B41FA5}">
                      <a16:colId xmlns:a16="http://schemas.microsoft.com/office/drawing/2014/main" val="3422212490"/>
                    </a:ext>
                  </a:extLst>
                </a:gridCol>
                <a:gridCol w="822960">
                  <a:extLst>
                    <a:ext uri="{9D8B030D-6E8A-4147-A177-3AD203B41FA5}">
                      <a16:colId xmlns:a16="http://schemas.microsoft.com/office/drawing/2014/main" val="1195161349"/>
                    </a:ext>
                  </a:extLst>
                </a:gridCol>
                <a:gridCol w="822960">
                  <a:extLst>
                    <a:ext uri="{9D8B030D-6E8A-4147-A177-3AD203B41FA5}">
                      <a16:colId xmlns:a16="http://schemas.microsoft.com/office/drawing/2014/main" val="2494444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208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- 2024-11-04 16:07:13</a:t>
                      </a:r>
                      <a:r>
                        <a:rPr kumimoji="0" lang="en-US" sz="1000" b="0" i="0" u="none" strike="noStrike" kern="1200" cap="none" spc="0" normalizeH="0" baseline="0" noProof="0">
                          <a:ln>
                            <a:noFill/>
                          </a:ln>
                          <a:solidFill>
                            <a:prstClr val="black"/>
                          </a:solidFill>
                          <a:effectLst/>
                          <a:uLnTx/>
                          <a:uFillTx/>
                          <a:latin typeface="Calibri"/>
                          <a:ea typeface="+mn-ea"/>
                          <a:cs typeface="+mn-cs"/>
                        </a:rPr>
                        <a:t>
 The 2024-2025 Tokio Marine Next Generation Leadership Program has officially commenced! The program’s first offsite in Jersey City, NJ included an overview of the Tokio Marine Group strategy, debriefing 360 evaluation assessments, an inclusive leadership workshop, and further development planning. Participants also enjoyed exciting teambuilding activities, such as an NYC scavenger hunt and a sushi-rolling workshop.
Twelve companies within the Group were represented, including First Insurance Company of Hawaii, LTD, Philadelphia Insurance Companies, PURE Insurance, Reliance Matrix, Tokio Marine America, TMHCC, TMMA, TMNAS, TM Newa, TMNF, Tokio Marine Seguradora, and TMX.
Participants are now gearing up for their second offsite in March in Tokyo, Japan!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1618646"/>
                  </a:ext>
                </a:extLst>
              </a:tr>
            </a:tbl>
          </a:graphicData>
        </a:graphic>
      </p:graphicFrame>
      <p:sp>
        <p:nvSpPr>
          <p:cNvPr id="4" name="Text Placeholder 3">
            <a:extLst>
              <a:ext uri="{FF2B5EF4-FFF2-40B4-BE49-F238E27FC236}">
                <a16:creationId xmlns:a16="http://schemas.microsoft.com/office/drawing/2014/main" id="{923A8EE4-E478-47E3-9AE4-48A8B6B5F262}"/>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49129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7E123-7D84-4E9A-862D-CF64A608854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93121BF1-51F2-4384-9AE7-2E5397E2E56C}"/>
              </a:ext>
            </a:extLst>
          </p:cNvPr>
          <p:cNvGraphicFramePr>
            <a:graphicFrameLocks noGrp="1"/>
          </p:cNvGraphicFramePr>
          <p:nvPr>
            <p:ph type="tbl" sz="quarter" idx="13"/>
            <p:extLst>
              <p:ext uri="{D42A27DB-BD31-4B8C-83A1-F6EECF244321}">
                <p14:modId xmlns:p14="http://schemas.microsoft.com/office/powerpoint/2010/main" val="3255901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17783989"/>
                    </a:ext>
                  </a:extLst>
                </a:gridCol>
                <a:gridCol w="576072">
                  <a:extLst>
                    <a:ext uri="{9D8B030D-6E8A-4147-A177-3AD203B41FA5}">
                      <a16:colId xmlns:a16="http://schemas.microsoft.com/office/drawing/2014/main" val="2465348882"/>
                    </a:ext>
                  </a:extLst>
                </a:gridCol>
                <a:gridCol w="576072">
                  <a:extLst>
                    <a:ext uri="{9D8B030D-6E8A-4147-A177-3AD203B41FA5}">
                      <a16:colId xmlns:a16="http://schemas.microsoft.com/office/drawing/2014/main" val="1410102482"/>
                    </a:ext>
                  </a:extLst>
                </a:gridCol>
                <a:gridCol w="576072">
                  <a:extLst>
                    <a:ext uri="{9D8B030D-6E8A-4147-A177-3AD203B41FA5}">
                      <a16:colId xmlns:a16="http://schemas.microsoft.com/office/drawing/2014/main" val="2356365571"/>
                    </a:ext>
                  </a:extLst>
                </a:gridCol>
                <a:gridCol w="576072">
                  <a:extLst>
                    <a:ext uri="{9D8B030D-6E8A-4147-A177-3AD203B41FA5}">
                      <a16:colId xmlns:a16="http://schemas.microsoft.com/office/drawing/2014/main" val="3976369592"/>
                    </a:ext>
                  </a:extLst>
                </a:gridCol>
                <a:gridCol w="576072">
                  <a:extLst>
                    <a:ext uri="{9D8B030D-6E8A-4147-A177-3AD203B41FA5}">
                      <a16:colId xmlns:a16="http://schemas.microsoft.com/office/drawing/2014/main" val="1250842071"/>
                    </a:ext>
                  </a:extLst>
                </a:gridCol>
                <a:gridCol w="576072">
                  <a:extLst>
                    <a:ext uri="{9D8B030D-6E8A-4147-A177-3AD203B41FA5}">
                      <a16:colId xmlns:a16="http://schemas.microsoft.com/office/drawing/2014/main" val="4062836048"/>
                    </a:ext>
                  </a:extLst>
                </a:gridCol>
                <a:gridCol w="576072">
                  <a:extLst>
                    <a:ext uri="{9D8B030D-6E8A-4147-A177-3AD203B41FA5}">
                      <a16:colId xmlns:a16="http://schemas.microsoft.com/office/drawing/2014/main" val="1046560134"/>
                    </a:ext>
                  </a:extLst>
                </a:gridCol>
                <a:gridCol w="576072">
                  <a:extLst>
                    <a:ext uri="{9D8B030D-6E8A-4147-A177-3AD203B41FA5}">
                      <a16:colId xmlns:a16="http://schemas.microsoft.com/office/drawing/2014/main" val="2445527375"/>
                    </a:ext>
                  </a:extLst>
                </a:gridCol>
                <a:gridCol w="576072">
                  <a:extLst>
                    <a:ext uri="{9D8B030D-6E8A-4147-A177-3AD203B41FA5}">
                      <a16:colId xmlns:a16="http://schemas.microsoft.com/office/drawing/2014/main" val="998665165"/>
                    </a:ext>
                  </a:extLst>
                </a:gridCol>
                <a:gridCol w="576072">
                  <a:extLst>
                    <a:ext uri="{9D8B030D-6E8A-4147-A177-3AD203B41FA5}">
                      <a16:colId xmlns:a16="http://schemas.microsoft.com/office/drawing/2014/main" val="594557110"/>
                    </a:ext>
                  </a:extLst>
                </a:gridCol>
                <a:gridCol w="576072">
                  <a:extLst>
                    <a:ext uri="{9D8B030D-6E8A-4147-A177-3AD203B41FA5}">
                      <a16:colId xmlns:a16="http://schemas.microsoft.com/office/drawing/2014/main" val="1861785742"/>
                    </a:ext>
                  </a:extLst>
                </a:gridCol>
                <a:gridCol w="576072">
                  <a:extLst>
                    <a:ext uri="{9D8B030D-6E8A-4147-A177-3AD203B41FA5}">
                      <a16:colId xmlns:a16="http://schemas.microsoft.com/office/drawing/2014/main" val="220972185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76235132"/>
                  </a:ext>
                </a:extLst>
              </a:tr>
              <a:tr h="370840">
                <a:tc>
                  <a:txBody>
                    <a:bodyPr/>
                    <a:lstStyle/>
                    <a:p>
                      <a:r>
                        <a:rPr lang="en-US" sz="1000"/>
                        <a:t>198</a:t>
                      </a:r>
                    </a:p>
                  </a:txBody>
                  <a:tcPr/>
                </a:tc>
                <a:tc>
                  <a:txBody>
                    <a:bodyPr/>
                    <a:lstStyle/>
                    <a:p>
                      <a:r>
                        <a:rPr lang="en-US" sz="1000"/>
                        <a:t>6</a:t>
                      </a:r>
                    </a:p>
                  </a:txBody>
                  <a:tcPr/>
                </a:tc>
                <a:tc>
                  <a:txBody>
                    <a:bodyPr/>
                    <a:lstStyle/>
                    <a:p>
                      <a:r>
                        <a:rPr lang="en-US" sz="1000"/>
                        <a:t>295</a:t>
                      </a:r>
                    </a:p>
                  </a:txBody>
                  <a:tcPr/>
                </a:tc>
                <a:tc>
                  <a:txBody>
                    <a:bodyPr/>
                    <a:lstStyle/>
                    <a:p>
                      <a:r>
                        <a:rPr lang="en-US" sz="1000"/>
                        <a:t>141</a:t>
                      </a:r>
                    </a:p>
                  </a:txBody>
                  <a:tcPr/>
                </a:tc>
                <a:tc>
                  <a:txBody>
                    <a:bodyPr/>
                    <a:lstStyle/>
                    <a:p>
                      <a:r>
                        <a:rPr lang="en-US" sz="1000"/>
                        <a:t>0</a:t>
                      </a:r>
                    </a:p>
                  </a:txBody>
                  <a:tcPr/>
                </a:tc>
                <a:tc>
                  <a:txBody>
                    <a:bodyPr/>
                    <a:lstStyle/>
                    <a:p>
                      <a:r>
                        <a:rPr lang="en-US" sz="1000"/>
                        <a:t>154</a:t>
                      </a:r>
                    </a:p>
                  </a:txBody>
                  <a:tcPr/>
                </a:tc>
                <a:tc>
                  <a:txBody>
                    <a:bodyPr/>
                    <a:lstStyle/>
                    <a:p>
                      <a:r>
                        <a:rPr lang="en-US" sz="1000"/>
                        <a:t>4</a:t>
                      </a:r>
                    </a:p>
                  </a:txBody>
                  <a:tcPr/>
                </a:tc>
                <a:tc>
                  <a:txBody>
                    <a:bodyPr/>
                    <a:lstStyle/>
                    <a:p>
                      <a:r>
                        <a:rPr lang="en-US" sz="1000"/>
                        <a:t>2</a:t>
                      </a:r>
                    </a:p>
                  </a:txBody>
                  <a:tcPr/>
                </a:tc>
                <a:tc>
                  <a:txBody>
                    <a:bodyPr/>
                    <a:lstStyle/>
                    <a:p>
                      <a:r>
                        <a:rPr lang="en-US" sz="1000"/>
                        <a:t>57</a:t>
                      </a:r>
                    </a:p>
                  </a:txBody>
                  <a:tcPr/>
                </a:tc>
                <a:tc>
                  <a:txBody>
                    <a:bodyPr/>
                    <a:lstStyle/>
                    <a:p>
                      <a:r>
                        <a:rPr lang="en-US" sz="1000"/>
                        <a:t>105</a:t>
                      </a:r>
                    </a:p>
                  </a:txBody>
                  <a:tcPr/>
                </a:tc>
                <a:tc>
                  <a:txBody>
                    <a:bodyPr/>
                    <a:lstStyle/>
                    <a:p>
                      <a:r>
                        <a:rPr lang="en-US" sz="1000"/>
                        <a:t>21</a:t>
                      </a:r>
                    </a:p>
                  </a:txBody>
                  <a:tcPr/>
                </a:tc>
                <a:tc>
                  <a:txBody>
                    <a:bodyPr/>
                    <a:lstStyle/>
                    <a:p>
                      <a:r>
                        <a:rPr lang="en-US" sz="1000"/>
                        <a:t>0.5965 %</a:t>
                      </a:r>
                    </a:p>
                  </a:txBody>
                  <a:tcPr/>
                </a:tc>
                <a:tc>
                  <a:txBody>
                    <a:bodyPr/>
                    <a:lstStyle/>
                    <a:p>
                      <a:r>
                        <a:rPr lang="en-US" sz="1000"/>
                        <a:t>0.0 %</a:t>
                      </a:r>
                    </a:p>
                  </a:txBody>
                  <a:tcPr/>
                </a:tc>
                <a:extLst>
                  <a:ext uri="{0D108BD9-81ED-4DB2-BD59-A6C34878D82A}">
                    <a16:rowId xmlns:a16="http://schemas.microsoft.com/office/drawing/2014/main" val="2859364823"/>
                  </a:ext>
                </a:extLst>
              </a:tr>
            </a:tbl>
          </a:graphicData>
        </a:graphic>
      </p:graphicFrame>
      <p:sp>
        <p:nvSpPr>
          <p:cNvPr id="4" name="Text Placeholder 3">
            <a:extLst>
              <a:ext uri="{FF2B5EF4-FFF2-40B4-BE49-F238E27FC236}">
                <a16:creationId xmlns:a16="http://schemas.microsoft.com/office/drawing/2014/main" id="{1B90B47B-A0D5-4C41-A0EB-7632314DBB1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40364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226FE-5B74-42C1-9382-8B6414F5B9BF}"/>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D4B6939E-7F95-460B-88E9-CD0C7D2EA9E4}"/>
              </a:ext>
            </a:extLst>
          </p:cNvPr>
          <p:cNvGraphicFramePr>
            <a:graphicFrameLocks noGrp="1"/>
          </p:cNvGraphicFramePr>
          <p:nvPr>
            <p:ph type="chart" sz="quarter" idx="13"/>
            <p:extLst>
              <p:ext uri="{D42A27DB-BD31-4B8C-83A1-F6EECF244321}">
                <p14:modId xmlns:p14="http://schemas.microsoft.com/office/powerpoint/2010/main" val="3280523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C93D6-617C-4FA4-838F-68A21DA8FFA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B9EBFFF-6900-4F0F-A5BC-D8672F2F81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391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DB162-E987-48B5-8DCF-3CA98E0BF418}"/>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88E16745-A782-4F6D-9B1B-A3F12E1F714B}"/>
              </a:ext>
            </a:extLst>
          </p:cNvPr>
          <p:cNvGraphicFramePr>
            <a:graphicFrameLocks noGrp="1"/>
          </p:cNvGraphicFramePr>
          <p:nvPr>
            <p:ph type="chart" sz="quarter" idx="13"/>
            <p:extLst>
              <p:ext uri="{D42A27DB-BD31-4B8C-83A1-F6EECF244321}">
                <p14:modId xmlns:p14="http://schemas.microsoft.com/office/powerpoint/2010/main" val="2292729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52378-0819-40E6-8C82-244E564A179B}"/>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F7E15AB-E195-4E1A-A943-507063039F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4582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83332-3F62-4D09-B359-AAA9555AF5C0}"/>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4D39DFFF-5889-4A12-8ED7-2BB4D880880F}"/>
              </a:ext>
            </a:extLst>
          </p:cNvPr>
          <p:cNvGraphicFramePr>
            <a:graphicFrameLocks noGrp="1"/>
          </p:cNvGraphicFramePr>
          <p:nvPr>
            <p:ph type="chart" sz="quarter" idx="13"/>
            <p:extLst>
              <p:ext uri="{D42A27DB-BD31-4B8C-83A1-F6EECF244321}">
                <p14:modId xmlns:p14="http://schemas.microsoft.com/office/powerpoint/2010/main" val="485596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AF0047-1278-43D4-A163-92666E4135DA}"/>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8BBFD40-D028-4A9A-B7B5-065DFECD57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1827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C9E94-1AA4-4B1D-8800-989DEC930906}"/>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23283DD7-9A41-4FBB-85DB-85C3B5644D1E}"/>
              </a:ext>
            </a:extLst>
          </p:cNvPr>
          <p:cNvGraphicFramePr>
            <a:graphicFrameLocks noGrp="1"/>
          </p:cNvGraphicFramePr>
          <p:nvPr>
            <p:ph type="tbl" sz="quarter" idx="13"/>
            <p:extLst>
              <p:ext uri="{D42A27DB-BD31-4B8C-83A1-F6EECF244321}">
                <p14:modId xmlns:p14="http://schemas.microsoft.com/office/powerpoint/2010/main" val="4281277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68676527"/>
                    </a:ext>
                  </a:extLst>
                </a:gridCol>
                <a:gridCol w="1152144">
                  <a:extLst>
                    <a:ext uri="{9D8B030D-6E8A-4147-A177-3AD203B41FA5}">
                      <a16:colId xmlns:a16="http://schemas.microsoft.com/office/drawing/2014/main" val="2560659655"/>
                    </a:ext>
                  </a:extLst>
                </a:gridCol>
                <a:gridCol w="1152144">
                  <a:extLst>
                    <a:ext uri="{9D8B030D-6E8A-4147-A177-3AD203B41FA5}">
                      <a16:colId xmlns:a16="http://schemas.microsoft.com/office/drawing/2014/main" val="3953476423"/>
                    </a:ext>
                  </a:extLst>
                </a:gridCol>
                <a:gridCol w="1152144">
                  <a:extLst>
                    <a:ext uri="{9D8B030D-6E8A-4147-A177-3AD203B41FA5}">
                      <a16:colId xmlns:a16="http://schemas.microsoft.com/office/drawing/2014/main" val="3581127719"/>
                    </a:ext>
                  </a:extLst>
                </a:gridCol>
                <a:gridCol w="1152144">
                  <a:extLst>
                    <a:ext uri="{9D8B030D-6E8A-4147-A177-3AD203B41FA5}">
                      <a16:colId xmlns:a16="http://schemas.microsoft.com/office/drawing/2014/main" val="1868096379"/>
                    </a:ext>
                  </a:extLst>
                </a:gridCol>
                <a:gridCol w="1152144">
                  <a:extLst>
                    <a:ext uri="{9D8B030D-6E8A-4147-A177-3AD203B41FA5}">
                      <a16:colId xmlns:a16="http://schemas.microsoft.com/office/drawing/2014/main" val="238879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4675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16:08:38</a:t>
                      </a:r>
                      <a:r>
                        <a:rPr kumimoji="0" lang="en-US" sz="1000" b="0" i="0" u="none" strike="noStrike" kern="1200" cap="none" spc="0" normalizeH="0" baseline="0" noProof="0">
                          <a:ln>
                            <a:noFill/>
                          </a:ln>
                          <a:solidFill>
                            <a:prstClr val="black"/>
                          </a:solidFill>
                          <a:effectLst/>
                          <a:uLnTx/>
                          <a:uFillTx/>
                          <a:latin typeface="Calibri"/>
                          <a:ea typeface="+mn-ea"/>
                          <a:cs typeface="+mn-cs"/>
                        </a:rPr>
                        <a:t>
 🍂THANKSGIVING GIVEAWAY ALERT! 🍂
The holiday season is here, and we're celebrating by giving you a chance to win an Amazon Gift Card! 🎉
Here's how to enter:
1. Make sure you're following us
2. Like this post ❤️
3. Tag a friend or a coworker that you're thankful for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2.3923 %</a:t>
                      </a:r>
                    </a:p>
                  </a:txBody>
                  <a:tcPr/>
                </a:tc>
                <a:extLst>
                  <a:ext uri="{0D108BD9-81ED-4DB2-BD59-A6C34878D82A}">
                    <a16:rowId xmlns:a16="http://schemas.microsoft.com/office/drawing/2014/main" val="70243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- 2024-10-07 16:58:11</a:t>
                      </a:r>
                      <a:r>
                        <a:rPr kumimoji="0" lang="en-US" sz="1000" b="0" i="0" u="none" strike="noStrike" kern="1200" cap="none" spc="0" normalizeH="0" baseline="0" noProof="0">
                          <a:ln>
                            <a:noFill/>
                          </a:ln>
                          <a:solidFill>
                            <a:prstClr val="black"/>
                          </a:solidFill>
                          <a:effectLst/>
                          <a:uLnTx/>
                          <a:uFillTx/>
                          <a:latin typeface="Calibri"/>
                          <a:ea typeface="+mn-ea"/>
                          <a:cs typeface="+mn-cs"/>
                        </a:rPr>
                        <a:t>
 During our recent 2024 Healthy Week activities, we joined hands with @PHLYINS at our Bala Cynwyd office for a meaningful volunteer event with @Rise2030.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1.4778 %</a:t>
                      </a:r>
                    </a:p>
                  </a:txBody>
                  <a:tcPr/>
                </a:tc>
                <a:extLst>
                  <a:ext uri="{0D108BD9-81ED-4DB2-BD59-A6C34878D82A}">
                    <a16:rowId xmlns:a16="http://schemas.microsoft.com/office/drawing/2014/main" val="2587994278"/>
                  </a:ext>
                </a:extLst>
              </a:tr>
            </a:tbl>
          </a:graphicData>
        </a:graphic>
      </p:graphicFrame>
      <p:sp>
        <p:nvSpPr>
          <p:cNvPr id="4" name="Text Placeholder 3">
            <a:extLst>
              <a:ext uri="{FF2B5EF4-FFF2-40B4-BE49-F238E27FC236}">
                <a16:creationId xmlns:a16="http://schemas.microsoft.com/office/drawing/2014/main" id="{8A076207-8B35-47A4-9B16-238F03D0032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2272951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8E835-0A87-4364-8574-0992D11DB9DD}"/>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E7B4AD71-8B5C-44E8-85E3-F8FA31D31CF3}"/>
              </a:ext>
            </a:extLst>
          </p:cNvPr>
          <p:cNvGraphicFramePr>
            <a:graphicFrameLocks noGrp="1"/>
          </p:cNvGraphicFramePr>
          <p:nvPr>
            <p:ph type="tbl" sz="quarter" idx="13"/>
            <p:extLst>
              <p:ext uri="{D42A27DB-BD31-4B8C-83A1-F6EECF244321}">
                <p14:modId xmlns:p14="http://schemas.microsoft.com/office/powerpoint/2010/main" val="1316883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96804183"/>
                    </a:ext>
                  </a:extLst>
                </a:gridCol>
                <a:gridCol w="1152144">
                  <a:extLst>
                    <a:ext uri="{9D8B030D-6E8A-4147-A177-3AD203B41FA5}">
                      <a16:colId xmlns:a16="http://schemas.microsoft.com/office/drawing/2014/main" val="3672863602"/>
                    </a:ext>
                  </a:extLst>
                </a:gridCol>
                <a:gridCol w="1152144">
                  <a:extLst>
                    <a:ext uri="{9D8B030D-6E8A-4147-A177-3AD203B41FA5}">
                      <a16:colId xmlns:a16="http://schemas.microsoft.com/office/drawing/2014/main" val="852373084"/>
                    </a:ext>
                  </a:extLst>
                </a:gridCol>
                <a:gridCol w="1152144">
                  <a:extLst>
                    <a:ext uri="{9D8B030D-6E8A-4147-A177-3AD203B41FA5}">
                      <a16:colId xmlns:a16="http://schemas.microsoft.com/office/drawing/2014/main" val="3909780293"/>
                    </a:ext>
                  </a:extLst>
                </a:gridCol>
                <a:gridCol w="1152144">
                  <a:extLst>
                    <a:ext uri="{9D8B030D-6E8A-4147-A177-3AD203B41FA5}">
                      <a16:colId xmlns:a16="http://schemas.microsoft.com/office/drawing/2014/main" val="1780126973"/>
                    </a:ext>
                  </a:extLst>
                </a:gridCol>
                <a:gridCol w="1152144">
                  <a:extLst>
                    <a:ext uri="{9D8B030D-6E8A-4147-A177-3AD203B41FA5}">
                      <a16:colId xmlns:a16="http://schemas.microsoft.com/office/drawing/2014/main" val="3159138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4213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- 2024-10-21 15:34:43</a:t>
                      </a:r>
                      <a:r>
                        <a:rPr kumimoji="0" lang="en-US" sz="1000" b="0" i="0" u="none" strike="noStrike" kern="1200" cap="none" spc="0" normalizeH="0" baseline="0" noProof="0">
                          <a:ln>
                            <a:noFill/>
                          </a:ln>
                          <a:solidFill>
                            <a:prstClr val="black"/>
                          </a:solidFill>
                          <a:effectLst/>
                          <a:uLnTx/>
                          <a:uFillTx/>
                          <a:latin typeface="Calibri"/>
                          <a:ea typeface="+mn-ea"/>
                          <a:cs typeface="+mn-cs"/>
                        </a:rPr>
                        <a:t>
 🍁 FALL GIVEAWAY ALERT! 🍁
What’s your favorite fall activity? 🍂🍎 Whether it's cozying up with a pumpkin spice latte, enjoying a crisp hike, or apple picking, share it with us in the comments for a chance to win some fall goodies!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189006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- 2024-11-13 17:03:02</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came together to participate in the @alzassociation's Philadelphia Walk to End Alzheimer's at Citizens Bank 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1.4493 %</a:t>
                      </a:r>
                    </a:p>
                  </a:txBody>
                  <a:tcPr/>
                </a:tc>
                <a:extLst>
                  <a:ext uri="{0D108BD9-81ED-4DB2-BD59-A6C34878D82A}">
                    <a16:rowId xmlns:a16="http://schemas.microsoft.com/office/drawing/2014/main" val="3740472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- 2024-11-22 15:14:27</a:t>
                      </a:r>
                      <a:r>
                        <a:rPr kumimoji="0" lang="en-US" sz="1000" b="0" i="0" u="none" strike="noStrike" kern="1200" cap="none" spc="0" normalizeH="0" baseline="0" noProof="0">
                          <a:ln>
                            <a:noFill/>
                          </a:ln>
                          <a:solidFill>
                            <a:prstClr val="black"/>
                          </a:solidFill>
                          <a:effectLst/>
                          <a:uLnTx/>
                          <a:uFillTx/>
                          <a:latin typeface="Calibri"/>
                          <a:ea typeface="+mn-ea"/>
                          <a:cs typeface="+mn-cs"/>
                        </a:rPr>
                        <a:t>
 We are beyond excited to congratulate our CEO, John W. Glomb, Jr., on being named the 2024 Executive of the Year by @saintjosephs Maguire Academy of Insurance &amp;amp; Risk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1.4354 %</a:t>
                      </a:r>
                    </a:p>
                  </a:txBody>
                  <a:tcPr/>
                </a:tc>
                <a:extLst>
                  <a:ext uri="{0D108BD9-81ED-4DB2-BD59-A6C34878D82A}">
                    <a16:rowId xmlns:a16="http://schemas.microsoft.com/office/drawing/2014/main" val="1156079528"/>
                  </a:ext>
                </a:extLst>
              </a:tr>
            </a:tbl>
          </a:graphicData>
        </a:graphic>
      </p:graphicFrame>
      <p:sp>
        <p:nvSpPr>
          <p:cNvPr id="4" name="Text Placeholder 3">
            <a:extLst>
              <a:ext uri="{FF2B5EF4-FFF2-40B4-BE49-F238E27FC236}">
                <a16:creationId xmlns:a16="http://schemas.microsoft.com/office/drawing/2014/main" id="{050BDE95-DE7B-46BD-8A14-D352DFEFAC8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696889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5FC0E-4926-4B03-8EB5-BC9A0544EDD9}"/>
              </a:ext>
            </a:extLst>
          </p:cNvPr>
          <p:cNvSpPr>
            <a:spLocks noGrp="1"/>
          </p:cNvSpPr>
          <p:nvPr>
            <p:ph type="title"/>
          </p:nvPr>
        </p:nvSpPr>
        <p:spPr/>
        <p:txBody>
          <a:bodyPr/>
          <a:lstStyle/>
          <a:p>
            <a:r>
              <a:rPr lang="en-US"/>
              <a:t>LinkedIn Key Metrics Table | All profiles</a:t>
            </a:r>
          </a:p>
        </p:txBody>
      </p:sp>
      <p:graphicFrame>
        <p:nvGraphicFramePr>
          <p:cNvPr id="5" name="Table Placeholder 4">
            <a:extLst>
              <a:ext uri="{FF2B5EF4-FFF2-40B4-BE49-F238E27FC236}">
                <a16:creationId xmlns:a16="http://schemas.microsoft.com/office/drawing/2014/main" id="{A68AB159-661B-4628-80AA-66899137EB8F}"/>
              </a:ext>
            </a:extLst>
          </p:cNvPr>
          <p:cNvGraphicFramePr>
            <a:graphicFrameLocks noGrp="1"/>
          </p:cNvGraphicFramePr>
          <p:nvPr>
            <p:ph type="tbl" sz="quarter" idx="13"/>
            <p:extLst>
              <p:ext uri="{D42A27DB-BD31-4B8C-83A1-F6EECF244321}">
                <p14:modId xmlns:p14="http://schemas.microsoft.com/office/powerpoint/2010/main" val="3771716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3420306397"/>
                    </a:ext>
                  </a:extLst>
                </a:gridCol>
                <a:gridCol w="493776">
                  <a:extLst>
                    <a:ext uri="{9D8B030D-6E8A-4147-A177-3AD203B41FA5}">
                      <a16:colId xmlns:a16="http://schemas.microsoft.com/office/drawing/2014/main" val="1054262288"/>
                    </a:ext>
                  </a:extLst>
                </a:gridCol>
                <a:gridCol w="493776">
                  <a:extLst>
                    <a:ext uri="{9D8B030D-6E8A-4147-A177-3AD203B41FA5}">
                      <a16:colId xmlns:a16="http://schemas.microsoft.com/office/drawing/2014/main" val="859325342"/>
                    </a:ext>
                  </a:extLst>
                </a:gridCol>
                <a:gridCol w="493776">
                  <a:extLst>
                    <a:ext uri="{9D8B030D-6E8A-4147-A177-3AD203B41FA5}">
                      <a16:colId xmlns:a16="http://schemas.microsoft.com/office/drawing/2014/main" val="1969637561"/>
                    </a:ext>
                  </a:extLst>
                </a:gridCol>
                <a:gridCol w="493776">
                  <a:extLst>
                    <a:ext uri="{9D8B030D-6E8A-4147-A177-3AD203B41FA5}">
                      <a16:colId xmlns:a16="http://schemas.microsoft.com/office/drawing/2014/main" val="2305827482"/>
                    </a:ext>
                  </a:extLst>
                </a:gridCol>
                <a:gridCol w="493776">
                  <a:extLst>
                    <a:ext uri="{9D8B030D-6E8A-4147-A177-3AD203B41FA5}">
                      <a16:colId xmlns:a16="http://schemas.microsoft.com/office/drawing/2014/main" val="834211532"/>
                    </a:ext>
                  </a:extLst>
                </a:gridCol>
                <a:gridCol w="493776">
                  <a:extLst>
                    <a:ext uri="{9D8B030D-6E8A-4147-A177-3AD203B41FA5}">
                      <a16:colId xmlns:a16="http://schemas.microsoft.com/office/drawing/2014/main" val="3280822599"/>
                    </a:ext>
                  </a:extLst>
                </a:gridCol>
                <a:gridCol w="493776">
                  <a:extLst>
                    <a:ext uri="{9D8B030D-6E8A-4147-A177-3AD203B41FA5}">
                      <a16:colId xmlns:a16="http://schemas.microsoft.com/office/drawing/2014/main" val="1730817970"/>
                    </a:ext>
                  </a:extLst>
                </a:gridCol>
                <a:gridCol w="493776">
                  <a:extLst>
                    <a:ext uri="{9D8B030D-6E8A-4147-A177-3AD203B41FA5}">
                      <a16:colId xmlns:a16="http://schemas.microsoft.com/office/drawing/2014/main" val="1840944040"/>
                    </a:ext>
                  </a:extLst>
                </a:gridCol>
                <a:gridCol w="493776">
                  <a:extLst>
                    <a:ext uri="{9D8B030D-6E8A-4147-A177-3AD203B41FA5}">
                      <a16:colId xmlns:a16="http://schemas.microsoft.com/office/drawing/2014/main" val="749557541"/>
                    </a:ext>
                  </a:extLst>
                </a:gridCol>
                <a:gridCol w="493776">
                  <a:extLst>
                    <a:ext uri="{9D8B030D-6E8A-4147-A177-3AD203B41FA5}">
                      <a16:colId xmlns:a16="http://schemas.microsoft.com/office/drawing/2014/main" val="3475280102"/>
                    </a:ext>
                  </a:extLst>
                </a:gridCol>
                <a:gridCol w="493776">
                  <a:extLst>
                    <a:ext uri="{9D8B030D-6E8A-4147-A177-3AD203B41FA5}">
                      <a16:colId xmlns:a16="http://schemas.microsoft.com/office/drawing/2014/main" val="2014374243"/>
                    </a:ext>
                  </a:extLst>
                </a:gridCol>
                <a:gridCol w="493776">
                  <a:extLst>
                    <a:ext uri="{9D8B030D-6E8A-4147-A177-3AD203B41FA5}">
                      <a16:colId xmlns:a16="http://schemas.microsoft.com/office/drawing/2014/main" val="801292155"/>
                    </a:ext>
                  </a:extLst>
                </a:gridCol>
                <a:gridCol w="493776">
                  <a:extLst>
                    <a:ext uri="{9D8B030D-6E8A-4147-A177-3AD203B41FA5}">
                      <a16:colId xmlns:a16="http://schemas.microsoft.com/office/drawing/2014/main" val="3774887065"/>
                    </a:ext>
                  </a:extLst>
                </a:gridCol>
                <a:gridCol w="493776">
                  <a:extLst>
                    <a:ext uri="{9D8B030D-6E8A-4147-A177-3AD203B41FA5}">
                      <a16:colId xmlns:a16="http://schemas.microsoft.com/office/drawing/2014/main" val="40890102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28631299"/>
                  </a:ext>
                </a:extLst>
              </a:tr>
              <a:tr h="370840">
                <a:tc>
                  <a:txBody>
                    <a:bodyPr/>
                    <a:lstStyle/>
                    <a:p>
                      <a:r>
                        <a:rPr lang="en-US" sz="1000"/>
                        <a:t>30416</a:t>
                      </a:r>
                    </a:p>
                  </a:txBody>
                  <a:tcPr/>
                </a:tc>
                <a:tc>
                  <a:txBody>
                    <a:bodyPr/>
                    <a:lstStyle/>
                    <a:p>
                      <a:r>
                        <a:rPr lang="en-US" sz="1000"/>
                        <a:t>2871</a:t>
                      </a:r>
                    </a:p>
                  </a:txBody>
                  <a:tcPr/>
                </a:tc>
                <a:tc>
                  <a:txBody>
                    <a:bodyPr/>
                    <a:lstStyle/>
                    <a:p>
                      <a:r>
                        <a:rPr lang="en-US" sz="1000"/>
                        <a:t>316</a:t>
                      </a:r>
                    </a:p>
                  </a:txBody>
                  <a:tcPr/>
                </a:tc>
                <a:tc>
                  <a:txBody>
                    <a:bodyPr/>
                    <a:lstStyle/>
                    <a:p>
                      <a:r>
                        <a:rPr lang="en-US" sz="1000"/>
                        <a:t>17958</a:t>
                      </a:r>
                    </a:p>
                  </a:txBody>
                  <a:tcPr/>
                </a:tc>
                <a:tc>
                  <a:txBody>
                    <a:bodyPr/>
                    <a:lstStyle/>
                    <a:p>
                      <a:r>
                        <a:rPr lang="en-US" sz="1000"/>
                        <a:t>57.009523809524</a:t>
                      </a:r>
                    </a:p>
                  </a:txBody>
                  <a:tcPr/>
                </a:tc>
                <a:tc>
                  <a:txBody>
                    <a:bodyPr/>
                    <a:lstStyle/>
                    <a:p>
                      <a:r>
                        <a:rPr lang="en-US" sz="1000"/>
                        <a:t>400</a:t>
                      </a:r>
                    </a:p>
                  </a:txBody>
                  <a:tcPr/>
                </a:tc>
                <a:tc>
                  <a:txBody>
                    <a:bodyPr/>
                    <a:lstStyle/>
                    <a:p>
                      <a:r>
                        <a:rPr lang="en-US" sz="1000"/>
                        <a:t>1.2698412698413</a:t>
                      </a:r>
                    </a:p>
                  </a:txBody>
                  <a:tcPr/>
                </a:tc>
                <a:tc>
                  <a:txBody>
                    <a:bodyPr/>
                    <a:lstStyle/>
                    <a:p>
                      <a:r>
                        <a:rPr lang="en-US" sz="1000"/>
                        <a:t>1803</a:t>
                      </a:r>
                    </a:p>
                  </a:txBody>
                  <a:tcPr/>
                </a:tc>
                <a:tc>
                  <a:txBody>
                    <a:bodyPr/>
                    <a:lstStyle/>
                    <a:p>
                      <a:r>
                        <a:rPr lang="en-US" sz="1000"/>
                        <a:t>5.7056962025316</a:t>
                      </a:r>
                    </a:p>
                  </a:txBody>
                  <a:tcPr/>
                </a:tc>
                <a:tc>
                  <a:txBody>
                    <a:bodyPr/>
                    <a:lstStyle/>
                    <a:p>
                      <a:r>
                        <a:rPr lang="en-US" sz="1000"/>
                        <a:t>75</a:t>
                      </a:r>
                    </a:p>
                  </a:txBody>
                  <a:tcPr/>
                </a:tc>
                <a:tc>
                  <a:txBody>
                    <a:bodyPr/>
                    <a:lstStyle/>
                    <a:p>
                      <a:r>
                        <a:rPr lang="en-US" sz="1000"/>
                        <a:t>0.2373417721519</a:t>
                      </a:r>
                    </a:p>
                  </a:txBody>
                  <a:tcPr/>
                </a:tc>
                <a:tc>
                  <a:txBody>
                    <a:bodyPr/>
                    <a:lstStyle/>
                    <a:p>
                      <a:r>
                        <a:rPr lang="en-US" sz="1000"/>
                        <a:t>1854</a:t>
                      </a:r>
                    </a:p>
                  </a:txBody>
                  <a:tcPr/>
                </a:tc>
                <a:tc>
                  <a:txBody>
                    <a:bodyPr/>
                    <a:lstStyle/>
                    <a:p>
                      <a:r>
                        <a:rPr lang="en-US" sz="1000"/>
                        <a:t>5.8670886075949</a:t>
                      </a:r>
                    </a:p>
                  </a:txBody>
                  <a:tcPr/>
                </a:tc>
                <a:tc>
                  <a:txBody>
                    <a:bodyPr/>
                    <a:lstStyle/>
                    <a:p>
                      <a:r>
                        <a:rPr lang="en-US" sz="1000"/>
                        <a:t>0.77903283313148 %</a:t>
                      </a:r>
                    </a:p>
                  </a:txBody>
                  <a:tcPr/>
                </a:tc>
                <a:tc>
                  <a:txBody>
                    <a:bodyPr/>
                    <a:lstStyle/>
                    <a:p>
                      <a:r>
                        <a:rPr lang="en-US" sz="1000"/>
                        <a:t>8447</a:t>
                      </a:r>
                    </a:p>
                  </a:txBody>
                  <a:tcPr/>
                </a:tc>
                <a:extLst>
                  <a:ext uri="{0D108BD9-81ED-4DB2-BD59-A6C34878D82A}">
                    <a16:rowId xmlns:a16="http://schemas.microsoft.com/office/drawing/2014/main" val="2864031075"/>
                  </a:ext>
                </a:extLst>
              </a:tr>
              <a:tr h="370840">
                <a:tc>
                  <a:txBody>
                    <a:bodyPr/>
                    <a:lstStyle/>
                    <a:p>
                      <a:r>
                        <a:rPr lang="en-US" sz="1000"/>
                        <a:t>18433</a:t>
                      </a:r>
                    </a:p>
                  </a:txBody>
                  <a:tcPr/>
                </a:tc>
                <a:tc>
                  <a:txBody>
                    <a:bodyPr/>
                    <a:lstStyle/>
                    <a:p>
                      <a:r>
                        <a:rPr lang="en-US" sz="1000"/>
                        <a:t>790</a:t>
                      </a:r>
                    </a:p>
                  </a:txBody>
                  <a:tcPr/>
                </a:tc>
                <a:tc>
                  <a:txBody>
                    <a:bodyPr/>
                    <a:lstStyle/>
                    <a:p>
                      <a:r>
                        <a:rPr lang="en-US" sz="1000"/>
                        <a:t>169</a:t>
                      </a:r>
                    </a:p>
                  </a:txBody>
                  <a:tcPr/>
                </a:tc>
                <a:tc>
                  <a:txBody>
                    <a:bodyPr/>
                    <a:lstStyle/>
                    <a:p>
                      <a:r>
                        <a:rPr lang="en-US" sz="1000"/>
                        <a:t>4563</a:t>
                      </a:r>
                    </a:p>
                  </a:txBody>
                  <a:tcPr/>
                </a:tc>
                <a:tc>
                  <a:txBody>
                    <a:bodyPr/>
                    <a:lstStyle/>
                    <a:p>
                      <a:r>
                        <a:rPr lang="en-US" sz="1000"/>
                        <a:t>27.823170731707</a:t>
                      </a:r>
                    </a:p>
                  </a:txBody>
                  <a:tcPr/>
                </a:tc>
                <a:tc>
                  <a:txBody>
                    <a:bodyPr/>
                    <a:lstStyle/>
                    <a:p>
                      <a:r>
                        <a:rPr lang="en-US" sz="1000"/>
                        <a:t>121</a:t>
                      </a:r>
                    </a:p>
                  </a:txBody>
                  <a:tcPr/>
                </a:tc>
                <a:tc>
                  <a:txBody>
                    <a:bodyPr/>
                    <a:lstStyle/>
                    <a:p>
                      <a:r>
                        <a:rPr lang="en-US" sz="1000"/>
                        <a:t>0.73780487804878</a:t>
                      </a:r>
                    </a:p>
                  </a:txBody>
                  <a:tcPr/>
                </a:tc>
                <a:tc>
                  <a:txBody>
                    <a:bodyPr/>
                    <a:lstStyle/>
                    <a:p>
                      <a:r>
                        <a:rPr lang="en-US" sz="1000"/>
                        <a:t>146</a:t>
                      </a:r>
                    </a:p>
                  </a:txBody>
                  <a:tcPr/>
                </a:tc>
                <a:tc>
                  <a:txBody>
                    <a:bodyPr/>
                    <a:lstStyle/>
                    <a:p>
                      <a:r>
                        <a:rPr lang="en-US" sz="1000"/>
                        <a:t>0.87951807228916</a:t>
                      </a:r>
                    </a:p>
                  </a:txBody>
                  <a:tcPr/>
                </a:tc>
                <a:tc>
                  <a:txBody>
                    <a:bodyPr/>
                    <a:lstStyle/>
                    <a:p>
                      <a:r>
                        <a:rPr lang="en-US" sz="1000"/>
                        <a:t>46</a:t>
                      </a:r>
                    </a:p>
                  </a:txBody>
                  <a:tcPr/>
                </a:tc>
                <a:tc>
                  <a:txBody>
                    <a:bodyPr/>
                    <a:lstStyle/>
                    <a:p>
                      <a:r>
                        <a:rPr lang="en-US" sz="1000"/>
                        <a:t>0.27710843373494</a:t>
                      </a:r>
                    </a:p>
                  </a:txBody>
                  <a:tcPr/>
                </a:tc>
                <a:tc>
                  <a:txBody>
                    <a:bodyPr/>
                    <a:lstStyle/>
                    <a:p>
                      <a:r>
                        <a:rPr lang="en-US" sz="1000"/>
                        <a:t>674</a:t>
                      </a:r>
                    </a:p>
                  </a:txBody>
                  <a:tcPr/>
                </a:tc>
                <a:tc>
                  <a:txBody>
                    <a:bodyPr/>
                    <a:lstStyle/>
                    <a:p>
                      <a:r>
                        <a:rPr lang="en-US" sz="1000"/>
                        <a:t>4.0602409638554</a:t>
                      </a:r>
                    </a:p>
                  </a:txBody>
                  <a:tcPr/>
                </a:tc>
                <a:tc>
                  <a:txBody>
                    <a:bodyPr/>
                    <a:lstStyle/>
                    <a:p>
                      <a:r>
                        <a:rPr lang="en-US" sz="1000"/>
                        <a:t>1.2534819412329 %</a:t>
                      </a:r>
                    </a:p>
                  </a:txBody>
                  <a:tcPr/>
                </a:tc>
                <a:tc>
                  <a:txBody>
                    <a:bodyPr/>
                    <a:lstStyle/>
                    <a:p>
                      <a:r>
                        <a:rPr lang="en-US" sz="1000"/>
                        <a:t>4</a:t>
                      </a:r>
                    </a:p>
                  </a:txBody>
                  <a:tcPr/>
                </a:tc>
                <a:extLst>
                  <a:ext uri="{0D108BD9-81ED-4DB2-BD59-A6C34878D82A}">
                    <a16:rowId xmlns:a16="http://schemas.microsoft.com/office/drawing/2014/main" val="1889018747"/>
                  </a:ext>
                </a:extLst>
              </a:tr>
              <a:tr h="370840">
                <a:tc>
                  <a:txBody>
                    <a:bodyPr/>
                    <a:lstStyle/>
                    <a:p>
                      <a:r>
                        <a:rPr lang="en-US" sz="1000"/>
                        <a:t>6703</a:t>
                      </a:r>
                    </a:p>
                  </a:txBody>
                  <a:tcPr/>
                </a:tc>
                <a:tc>
                  <a:txBody>
                    <a:bodyPr/>
                    <a:lstStyle/>
                    <a:p>
                      <a:r>
                        <a:rPr lang="en-US" sz="1000"/>
                        <a:t>1110</a:t>
                      </a:r>
                    </a:p>
                  </a:txBody>
                  <a:tcPr/>
                </a:tc>
                <a:tc>
                  <a:txBody>
                    <a:bodyPr/>
                    <a:lstStyle/>
                    <a:p>
                      <a:r>
                        <a:rPr lang="en-US" sz="1000"/>
                        <a:t>78</a:t>
                      </a:r>
                    </a:p>
                  </a:txBody>
                  <a:tcPr/>
                </a:tc>
                <a:tc>
                  <a:txBody>
                    <a:bodyPr/>
                    <a:lstStyle/>
                    <a:p>
                      <a:r>
                        <a:rPr lang="en-US" sz="1000"/>
                        <a:t>3055</a:t>
                      </a:r>
                    </a:p>
                  </a:txBody>
                  <a:tcPr/>
                </a:tc>
                <a:tc>
                  <a:txBody>
                    <a:bodyPr/>
                    <a:lstStyle/>
                    <a:p>
                      <a:r>
                        <a:rPr lang="en-US" sz="1000"/>
                        <a:t>39.166666666667</a:t>
                      </a:r>
                    </a:p>
                  </a:txBody>
                  <a:tcPr/>
                </a:tc>
                <a:tc>
                  <a:txBody>
                    <a:bodyPr/>
                    <a:lstStyle/>
                    <a:p>
                      <a:r>
                        <a:rPr lang="en-US" sz="1000"/>
                        <a:t>172</a:t>
                      </a:r>
                    </a:p>
                  </a:txBody>
                  <a:tcPr/>
                </a:tc>
                <a:tc>
                  <a:txBody>
                    <a:bodyPr/>
                    <a:lstStyle/>
                    <a:p>
                      <a:r>
                        <a:rPr lang="en-US" sz="1000"/>
                        <a:t>2.2051282051282</a:t>
                      </a:r>
                    </a:p>
                  </a:txBody>
                  <a:tcPr/>
                </a:tc>
                <a:tc>
                  <a:txBody>
                    <a:bodyPr/>
                    <a:lstStyle/>
                    <a:p>
                      <a:r>
                        <a:rPr lang="en-US" sz="1000"/>
                        <a:t>23</a:t>
                      </a:r>
                    </a:p>
                  </a:txBody>
                  <a:tcPr/>
                </a:tc>
                <a:tc>
                  <a:txBody>
                    <a:bodyPr/>
                    <a:lstStyle/>
                    <a:p>
                      <a:r>
                        <a:rPr lang="en-US" sz="1000"/>
                        <a:t>0.29487179487179</a:t>
                      </a:r>
                    </a:p>
                  </a:txBody>
                  <a:tcPr/>
                </a:tc>
                <a:tc>
                  <a:txBody>
                    <a:bodyPr/>
                    <a:lstStyle/>
                    <a:p>
                      <a:r>
                        <a:rPr lang="en-US" sz="1000"/>
                        <a:t>81</a:t>
                      </a:r>
                    </a:p>
                  </a:txBody>
                  <a:tcPr/>
                </a:tc>
                <a:tc>
                  <a:txBody>
                    <a:bodyPr/>
                    <a:lstStyle/>
                    <a:p>
                      <a:r>
                        <a:rPr lang="en-US" sz="1000"/>
                        <a:t>1.0384615384615</a:t>
                      </a:r>
                    </a:p>
                  </a:txBody>
                  <a:tcPr/>
                </a:tc>
                <a:tc>
                  <a:txBody>
                    <a:bodyPr/>
                    <a:lstStyle/>
                    <a:p>
                      <a:r>
                        <a:rPr lang="en-US" sz="1000"/>
                        <a:t>1248</a:t>
                      </a:r>
                    </a:p>
                  </a:txBody>
                  <a:tcPr/>
                </a:tc>
                <a:tc>
                  <a:txBody>
                    <a:bodyPr/>
                    <a:lstStyle/>
                    <a:p>
                      <a:r>
                        <a:rPr lang="en-US" sz="1000"/>
                        <a:t>16</a:t>
                      </a:r>
                    </a:p>
                  </a:txBody>
                  <a:tcPr/>
                </a:tc>
                <a:tc>
                  <a:txBody>
                    <a:bodyPr/>
                    <a:lstStyle/>
                    <a:p>
                      <a:r>
                        <a:rPr lang="en-US" sz="1000"/>
                        <a:t>899.88914847183 %</a:t>
                      </a:r>
                    </a:p>
                  </a:txBody>
                  <a:tcPr/>
                </a:tc>
                <a:tc>
                  <a:txBody>
                    <a:bodyPr/>
                    <a:lstStyle/>
                    <a:p>
                      <a:r>
                        <a:rPr lang="en-US" sz="1000"/>
                        <a:t>1</a:t>
                      </a:r>
                    </a:p>
                  </a:txBody>
                  <a:tcPr/>
                </a:tc>
                <a:extLst>
                  <a:ext uri="{0D108BD9-81ED-4DB2-BD59-A6C34878D82A}">
                    <a16:rowId xmlns:a16="http://schemas.microsoft.com/office/drawing/2014/main" val="2569893823"/>
                  </a:ext>
                </a:extLst>
              </a:tr>
              <a:tr h="370840">
                <a:tc>
                  <a:txBody>
                    <a:bodyPr/>
                    <a:lstStyle/>
                    <a:p>
                      <a:r>
                        <a:rPr lang="en-US" sz="1000"/>
                        <a:t>3457</a:t>
                      </a:r>
                    </a:p>
                  </a:txBody>
                  <a:tcPr/>
                </a:tc>
                <a:tc>
                  <a:txBody>
                    <a:bodyPr/>
                    <a:lstStyle/>
                    <a:p>
                      <a:r>
                        <a:rPr lang="en-US" sz="1000"/>
                        <a:t>298</a:t>
                      </a:r>
                    </a:p>
                  </a:txBody>
                  <a:tcPr/>
                </a:tc>
                <a:tc>
                  <a:txBody>
                    <a:bodyPr/>
                    <a:lstStyle/>
                    <a:p>
                      <a:r>
                        <a:rPr lang="en-US" sz="1000"/>
                        <a:t>98</a:t>
                      </a:r>
                    </a:p>
                  </a:txBody>
                  <a:tcPr/>
                </a:tc>
                <a:tc>
                  <a:txBody>
                    <a:bodyPr/>
                    <a:lstStyle/>
                    <a:p>
                      <a:r>
                        <a:rPr lang="en-US" sz="1000"/>
                        <a:t>3606</a:t>
                      </a:r>
                    </a:p>
                  </a:txBody>
                  <a:tcPr/>
                </a:tc>
                <a:tc>
                  <a:txBody>
                    <a:bodyPr/>
                    <a:lstStyle/>
                    <a:p>
                      <a:r>
                        <a:rPr lang="en-US" sz="1000"/>
                        <a:t>36.795918367347</a:t>
                      </a:r>
                    </a:p>
                  </a:txBody>
                  <a:tcPr/>
                </a:tc>
                <a:tc>
                  <a:txBody>
                    <a:bodyPr/>
                    <a:lstStyle/>
                    <a:p>
                      <a:r>
                        <a:rPr lang="en-US" sz="1000"/>
                        <a:t>271</a:t>
                      </a:r>
                    </a:p>
                  </a:txBody>
                  <a:tcPr/>
                </a:tc>
                <a:tc>
                  <a:txBody>
                    <a:bodyPr/>
                    <a:lstStyle/>
                    <a:p>
                      <a:r>
                        <a:rPr lang="en-US" sz="1000"/>
                        <a:t>2.765306122449</a:t>
                      </a:r>
                    </a:p>
                  </a:txBody>
                  <a:tcPr/>
                </a:tc>
                <a:tc>
                  <a:txBody>
                    <a:bodyPr/>
                    <a:lstStyle/>
                    <a:p>
                      <a:r>
                        <a:rPr lang="en-US" sz="1000"/>
                        <a:t>37</a:t>
                      </a:r>
                    </a:p>
                  </a:txBody>
                  <a:tcPr/>
                </a:tc>
                <a:tc>
                  <a:txBody>
                    <a:bodyPr/>
                    <a:lstStyle/>
                    <a:p>
                      <a:r>
                        <a:rPr lang="en-US" sz="1000"/>
                        <a:t>0.37755102040816</a:t>
                      </a:r>
                    </a:p>
                  </a:txBody>
                  <a:tcPr/>
                </a:tc>
                <a:tc>
                  <a:txBody>
                    <a:bodyPr/>
                    <a:lstStyle/>
                    <a:p>
                      <a:r>
                        <a:rPr lang="en-US" sz="1000"/>
                        <a:t>16</a:t>
                      </a:r>
                    </a:p>
                  </a:txBody>
                  <a:tcPr/>
                </a:tc>
                <a:tc>
                  <a:txBody>
                    <a:bodyPr/>
                    <a:lstStyle/>
                    <a:p>
                      <a:r>
                        <a:rPr lang="en-US" sz="1000"/>
                        <a:t>0.16326530612245</a:t>
                      </a:r>
                    </a:p>
                  </a:txBody>
                  <a:tcPr/>
                </a:tc>
                <a:tc>
                  <a:txBody>
                    <a:bodyPr/>
                    <a:lstStyle/>
                    <a:p>
                      <a:r>
                        <a:rPr lang="en-US" sz="1000"/>
                        <a:t>274</a:t>
                      </a:r>
                    </a:p>
                  </a:txBody>
                  <a:tcPr/>
                </a:tc>
                <a:tc>
                  <a:txBody>
                    <a:bodyPr/>
                    <a:lstStyle/>
                    <a:p>
                      <a:r>
                        <a:rPr lang="en-US" sz="1000"/>
                        <a:t>2.7959183673469</a:t>
                      </a:r>
                    </a:p>
                  </a:txBody>
                  <a:tcPr/>
                </a:tc>
                <a:tc>
                  <a:txBody>
                    <a:bodyPr/>
                    <a:lstStyle/>
                    <a:p>
                      <a:r>
                        <a:rPr lang="en-US" sz="1000"/>
                        <a:t>664.52988338192 %</a:t>
                      </a:r>
                    </a:p>
                  </a:txBody>
                  <a:tcPr/>
                </a:tc>
                <a:tc>
                  <a:txBody>
                    <a:bodyPr/>
                    <a:lstStyle/>
                    <a:p>
                      <a:r>
                        <a:rPr lang="en-US" sz="1000"/>
                        <a:t>12</a:t>
                      </a:r>
                    </a:p>
                  </a:txBody>
                  <a:tcPr/>
                </a:tc>
                <a:extLst>
                  <a:ext uri="{0D108BD9-81ED-4DB2-BD59-A6C34878D82A}">
                    <a16:rowId xmlns:a16="http://schemas.microsoft.com/office/drawing/2014/main" val="1545608027"/>
                  </a:ext>
                </a:extLst>
              </a:tr>
            </a:tbl>
          </a:graphicData>
        </a:graphic>
      </p:graphicFrame>
      <p:sp>
        <p:nvSpPr>
          <p:cNvPr id="4" name="Text Placeholder 3">
            <a:extLst>
              <a:ext uri="{FF2B5EF4-FFF2-40B4-BE49-F238E27FC236}">
                <a16:creationId xmlns:a16="http://schemas.microsoft.com/office/drawing/2014/main" id="{30CFF943-4829-4713-B89F-3D62CC05C4FB}"/>
              </a:ext>
            </a:extLst>
          </p:cNvPr>
          <p:cNvSpPr>
            <a:spLocks noGrp="1"/>
          </p:cNvSpPr>
          <p:nvPr>
            <p:ph type="body" sz="quarter" idx="14"/>
          </p:nvPr>
        </p:nvSpPr>
        <p:spPr/>
        <p:txBody>
          <a:bodyPr/>
          <a:lstStyle/>
          <a:p>
            <a:r>
              <a:rPr lang="en-US"/>
              <a:t>01/01/2021 - 12/31/2021</a:t>
            </a:r>
          </a:p>
        </p:txBody>
      </p:sp>
    </p:spTree>
    <p:extLst>
      <p:ext uri="{BB962C8B-B14F-4D97-AF65-F5344CB8AC3E}">
        <p14:creationId xmlns:p14="http://schemas.microsoft.com/office/powerpoint/2010/main" val="3413621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CA0FF-4237-41B8-A644-8F9D155BA181}"/>
              </a:ext>
            </a:extLst>
          </p:cNvPr>
          <p:cNvSpPr>
            <a:spLocks noGrp="1"/>
          </p:cNvSpPr>
          <p:nvPr>
            <p:ph type="title"/>
          </p:nvPr>
        </p:nvSpPr>
        <p:spPr/>
        <p:txBody>
          <a:bodyPr/>
          <a:lstStyle/>
          <a:p>
            <a:r>
              <a:rPr lang="en-US"/>
              <a:t>LinkedIn LinkedIn Followers Change | All profiles</a:t>
            </a:r>
          </a:p>
        </p:txBody>
      </p:sp>
      <p:graphicFrame>
        <p:nvGraphicFramePr>
          <p:cNvPr id="6" name="Chart Placeholder 5">
            <a:extLst>
              <a:ext uri="{FF2B5EF4-FFF2-40B4-BE49-F238E27FC236}">
                <a16:creationId xmlns:a16="http://schemas.microsoft.com/office/drawing/2014/main" id="{5C3FCDAB-CA93-4157-97BF-6F8BED65BB81}"/>
              </a:ext>
            </a:extLst>
          </p:cNvPr>
          <p:cNvGraphicFramePr>
            <a:graphicFrameLocks noGrp="1"/>
          </p:cNvGraphicFramePr>
          <p:nvPr>
            <p:ph type="chart" sz="quarter" idx="13"/>
            <p:extLst>
              <p:ext uri="{D42A27DB-BD31-4B8C-83A1-F6EECF244321}">
                <p14:modId xmlns:p14="http://schemas.microsoft.com/office/powerpoint/2010/main" val="438245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B4C1AA-FAAA-4A9D-B29B-5152B849D10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2220E132-2644-49EA-B6A6-66D981912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904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812DA-D463-4275-B36D-63335D0B6416}"/>
              </a:ext>
            </a:extLst>
          </p:cNvPr>
          <p:cNvSpPr>
            <a:spLocks noGrp="1"/>
          </p:cNvSpPr>
          <p:nvPr>
            <p:ph type="title"/>
          </p:nvPr>
        </p:nvSpPr>
        <p:spPr/>
        <p:txBody>
          <a:bodyPr/>
          <a:lstStyle/>
          <a:p>
            <a:r>
              <a:rPr lang="en-US"/>
              <a:t>LinkedIn Average Interactions Per LinkedIn Update | All profiles</a:t>
            </a:r>
          </a:p>
        </p:txBody>
      </p:sp>
      <p:graphicFrame>
        <p:nvGraphicFramePr>
          <p:cNvPr id="6" name="Chart Placeholder 5">
            <a:extLst>
              <a:ext uri="{FF2B5EF4-FFF2-40B4-BE49-F238E27FC236}">
                <a16:creationId xmlns:a16="http://schemas.microsoft.com/office/drawing/2014/main" id="{1EB1FB5E-F410-4114-8378-2108BD067107}"/>
              </a:ext>
            </a:extLst>
          </p:cNvPr>
          <p:cNvGraphicFramePr>
            <a:graphicFrameLocks noGrp="1"/>
          </p:cNvGraphicFramePr>
          <p:nvPr>
            <p:ph type="chart" sz="quarter" idx="13"/>
            <p:extLst>
              <p:ext uri="{D42A27DB-BD31-4B8C-83A1-F6EECF244321}">
                <p14:modId xmlns:p14="http://schemas.microsoft.com/office/powerpoint/2010/main" val="2944350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8ED1E1-BE2D-464A-AC9E-FD307DF73AE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B5BEDB5-CFE7-4E42-AB3F-5B1E39A15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8269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20A9-73D5-42EF-8E66-8040B8155936}"/>
              </a:ext>
            </a:extLst>
          </p:cNvPr>
          <p:cNvSpPr>
            <a:spLocks noGrp="1"/>
          </p:cNvSpPr>
          <p:nvPr>
            <p:ph type="title"/>
          </p:nvPr>
        </p:nvSpPr>
        <p:spPr/>
        <p:txBody>
          <a:bodyPr/>
          <a:lstStyle/>
          <a:p>
            <a:r>
              <a:rPr lang="en-US"/>
              <a:t>LinkedIn Total Interactions Per Month | All profiles</a:t>
            </a:r>
          </a:p>
        </p:txBody>
      </p:sp>
      <p:graphicFrame>
        <p:nvGraphicFramePr>
          <p:cNvPr id="6" name="Chart Placeholder 5">
            <a:extLst>
              <a:ext uri="{FF2B5EF4-FFF2-40B4-BE49-F238E27FC236}">
                <a16:creationId xmlns:a16="http://schemas.microsoft.com/office/drawing/2014/main" id="{7082EA6A-89B8-491D-AF10-634CE5A703C6}"/>
              </a:ext>
            </a:extLst>
          </p:cNvPr>
          <p:cNvGraphicFramePr>
            <a:graphicFrameLocks noGrp="1"/>
          </p:cNvGraphicFramePr>
          <p:nvPr>
            <p:ph type="chart" sz="quarter" idx="13"/>
            <p:extLst>
              <p:ext uri="{D42A27DB-BD31-4B8C-83A1-F6EECF244321}">
                <p14:modId xmlns:p14="http://schemas.microsoft.com/office/powerpoint/2010/main" val="3650579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670DB2-CC9E-4676-A69A-B2D03D886B7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C54D31A-1C4C-43D0-8464-3246339C11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2282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426B-7DD2-4AEE-9C5D-2A11BFC3338D}"/>
              </a:ext>
            </a:extLst>
          </p:cNvPr>
          <p:cNvSpPr>
            <a:spLocks noGrp="1"/>
          </p:cNvSpPr>
          <p:nvPr>
            <p:ph type="title"/>
          </p:nvPr>
        </p:nvSpPr>
        <p:spPr/>
        <p:txBody>
          <a:bodyPr/>
          <a:lstStyle/>
          <a:p>
            <a:r>
              <a:rPr lang="en-US"/>
              <a:t>LinkedIn Post Impressions | All profiles</a:t>
            </a:r>
          </a:p>
        </p:txBody>
      </p:sp>
      <p:graphicFrame>
        <p:nvGraphicFramePr>
          <p:cNvPr id="6" name="Chart Placeholder 5">
            <a:extLst>
              <a:ext uri="{FF2B5EF4-FFF2-40B4-BE49-F238E27FC236}">
                <a16:creationId xmlns:a16="http://schemas.microsoft.com/office/drawing/2014/main" id="{0DB9BD36-19AF-4008-81D5-64834823C6CB}"/>
              </a:ext>
            </a:extLst>
          </p:cNvPr>
          <p:cNvGraphicFramePr>
            <a:graphicFrameLocks noGrp="1"/>
          </p:cNvGraphicFramePr>
          <p:nvPr>
            <p:ph type="chart" sz="quarter" idx="13"/>
            <p:extLst>
              <p:ext uri="{D42A27DB-BD31-4B8C-83A1-F6EECF244321}">
                <p14:modId xmlns:p14="http://schemas.microsoft.com/office/powerpoint/2010/main" val="4069488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A4FC6-9088-45CB-98BE-C95F0A96589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13A5DB8-A61F-4DE6-BC71-8CC47B2417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770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1C47C-1B2F-42F4-BA15-74E526BC1A27}"/>
              </a:ext>
            </a:extLst>
          </p:cNvPr>
          <p:cNvSpPr>
            <a:spLocks noGrp="1"/>
          </p:cNvSpPr>
          <p:nvPr>
            <p:ph type="title"/>
          </p:nvPr>
        </p:nvSpPr>
        <p:spPr/>
        <p:txBody>
          <a:bodyPr/>
          <a:lstStyle/>
          <a:p>
            <a:r>
              <a:rPr lang="en-US"/>
              <a:t>LinkedIn Posts Table | All profiles - 1 of 6</a:t>
            </a:r>
          </a:p>
        </p:txBody>
      </p:sp>
      <p:graphicFrame>
        <p:nvGraphicFramePr>
          <p:cNvPr id="5" name="Table Placeholder 4">
            <a:extLst>
              <a:ext uri="{FF2B5EF4-FFF2-40B4-BE49-F238E27FC236}">
                <a16:creationId xmlns:a16="http://schemas.microsoft.com/office/drawing/2014/main" id="{601586F0-6FDC-46BE-B26F-C0D94B9DFA19}"/>
              </a:ext>
            </a:extLst>
          </p:cNvPr>
          <p:cNvGraphicFramePr>
            <a:graphicFrameLocks noGrp="1"/>
          </p:cNvGraphicFramePr>
          <p:nvPr>
            <p:ph type="tbl" sz="quarter" idx="13"/>
            <p:extLst>
              <p:ext uri="{D42A27DB-BD31-4B8C-83A1-F6EECF244321}">
                <p14:modId xmlns:p14="http://schemas.microsoft.com/office/powerpoint/2010/main" val="614111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9336156"/>
                    </a:ext>
                  </a:extLst>
                </a:gridCol>
                <a:gridCol w="658368">
                  <a:extLst>
                    <a:ext uri="{9D8B030D-6E8A-4147-A177-3AD203B41FA5}">
                      <a16:colId xmlns:a16="http://schemas.microsoft.com/office/drawing/2014/main" val="2973578438"/>
                    </a:ext>
                  </a:extLst>
                </a:gridCol>
                <a:gridCol w="658368">
                  <a:extLst>
                    <a:ext uri="{9D8B030D-6E8A-4147-A177-3AD203B41FA5}">
                      <a16:colId xmlns:a16="http://schemas.microsoft.com/office/drawing/2014/main" val="2449861406"/>
                    </a:ext>
                  </a:extLst>
                </a:gridCol>
                <a:gridCol w="658368">
                  <a:extLst>
                    <a:ext uri="{9D8B030D-6E8A-4147-A177-3AD203B41FA5}">
                      <a16:colId xmlns:a16="http://schemas.microsoft.com/office/drawing/2014/main" val="1915151216"/>
                    </a:ext>
                  </a:extLst>
                </a:gridCol>
                <a:gridCol w="658368">
                  <a:extLst>
                    <a:ext uri="{9D8B030D-6E8A-4147-A177-3AD203B41FA5}">
                      <a16:colId xmlns:a16="http://schemas.microsoft.com/office/drawing/2014/main" val="2053971692"/>
                    </a:ext>
                  </a:extLst>
                </a:gridCol>
                <a:gridCol w="658368">
                  <a:extLst>
                    <a:ext uri="{9D8B030D-6E8A-4147-A177-3AD203B41FA5}">
                      <a16:colId xmlns:a16="http://schemas.microsoft.com/office/drawing/2014/main" val="3698867594"/>
                    </a:ext>
                  </a:extLst>
                </a:gridCol>
                <a:gridCol w="658368">
                  <a:extLst>
                    <a:ext uri="{9D8B030D-6E8A-4147-A177-3AD203B41FA5}">
                      <a16:colId xmlns:a16="http://schemas.microsoft.com/office/drawing/2014/main" val="1560097355"/>
                    </a:ext>
                  </a:extLst>
                </a:gridCol>
                <a:gridCol w="658368">
                  <a:extLst>
                    <a:ext uri="{9D8B030D-6E8A-4147-A177-3AD203B41FA5}">
                      <a16:colId xmlns:a16="http://schemas.microsoft.com/office/drawing/2014/main" val="1860399974"/>
                    </a:ext>
                  </a:extLst>
                </a:gridCol>
                <a:gridCol w="658368">
                  <a:extLst>
                    <a:ext uri="{9D8B030D-6E8A-4147-A177-3AD203B41FA5}">
                      <a16:colId xmlns:a16="http://schemas.microsoft.com/office/drawing/2014/main" val="3462358459"/>
                    </a:ext>
                  </a:extLst>
                </a:gridCol>
                <a:gridCol w="658368">
                  <a:extLst>
                    <a:ext uri="{9D8B030D-6E8A-4147-A177-3AD203B41FA5}">
                      <a16:colId xmlns:a16="http://schemas.microsoft.com/office/drawing/2014/main" val="347055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52453155"/>
                  </a:ext>
                </a:extLst>
              </a:tr>
            </a:tbl>
          </a:graphicData>
        </a:graphic>
      </p:graphicFrame>
      <p:sp>
        <p:nvSpPr>
          <p:cNvPr id="4" name="Text Placeholder 3">
            <a:extLst>
              <a:ext uri="{FF2B5EF4-FFF2-40B4-BE49-F238E27FC236}">
                <a16:creationId xmlns:a16="http://schemas.microsoft.com/office/drawing/2014/main" id="{E64146EC-4568-4AC2-B269-485B6F7D2F48}"/>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2431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7EAC5-775A-448A-B305-BB0F80A29C3D}"/>
              </a:ext>
            </a:extLst>
          </p:cNvPr>
          <p:cNvSpPr>
            <a:spLocks noGrp="1"/>
          </p:cNvSpPr>
          <p:nvPr>
            <p:ph type="title"/>
          </p:nvPr>
        </p:nvSpPr>
        <p:spPr/>
        <p:txBody>
          <a:bodyPr/>
          <a:lstStyle/>
          <a:p>
            <a:r>
              <a:rPr lang="en-US"/>
              <a:t>LinkedIn Posts Table | All profiles - 2 of 6</a:t>
            </a:r>
          </a:p>
        </p:txBody>
      </p:sp>
      <p:graphicFrame>
        <p:nvGraphicFramePr>
          <p:cNvPr id="5" name="Table Placeholder 4">
            <a:extLst>
              <a:ext uri="{FF2B5EF4-FFF2-40B4-BE49-F238E27FC236}">
                <a16:creationId xmlns:a16="http://schemas.microsoft.com/office/drawing/2014/main" id="{0076AC73-A943-4908-9E05-273961D1133C}"/>
              </a:ext>
            </a:extLst>
          </p:cNvPr>
          <p:cNvGraphicFramePr>
            <a:graphicFrameLocks noGrp="1"/>
          </p:cNvGraphicFramePr>
          <p:nvPr>
            <p:ph type="tbl" sz="quarter" idx="13"/>
            <p:extLst>
              <p:ext uri="{D42A27DB-BD31-4B8C-83A1-F6EECF244321}">
                <p14:modId xmlns:p14="http://schemas.microsoft.com/office/powerpoint/2010/main" val="90477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062009"/>
                    </a:ext>
                  </a:extLst>
                </a:gridCol>
                <a:gridCol w="658368">
                  <a:extLst>
                    <a:ext uri="{9D8B030D-6E8A-4147-A177-3AD203B41FA5}">
                      <a16:colId xmlns:a16="http://schemas.microsoft.com/office/drawing/2014/main" val="1052303488"/>
                    </a:ext>
                  </a:extLst>
                </a:gridCol>
                <a:gridCol w="658368">
                  <a:extLst>
                    <a:ext uri="{9D8B030D-6E8A-4147-A177-3AD203B41FA5}">
                      <a16:colId xmlns:a16="http://schemas.microsoft.com/office/drawing/2014/main" val="3232080586"/>
                    </a:ext>
                  </a:extLst>
                </a:gridCol>
                <a:gridCol w="658368">
                  <a:extLst>
                    <a:ext uri="{9D8B030D-6E8A-4147-A177-3AD203B41FA5}">
                      <a16:colId xmlns:a16="http://schemas.microsoft.com/office/drawing/2014/main" val="4168795660"/>
                    </a:ext>
                  </a:extLst>
                </a:gridCol>
                <a:gridCol w="658368">
                  <a:extLst>
                    <a:ext uri="{9D8B030D-6E8A-4147-A177-3AD203B41FA5}">
                      <a16:colId xmlns:a16="http://schemas.microsoft.com/office/drawing/2014/main" val="924703187"/>
                    </a:ext>
                  </a:extLst>
                </a:gridCol>
                <a:gridCol w="658368">
                  <a:extLst>
                    <a:ext uri="{9D8B030D-6E8A-4147-A177-3AD203B41FA5}">
                      <a16:colId xmlns:a16="http://schemas.microsoft.com/office/drawing/2014/main" val="1340323970"/>
                    </a:ext>
                  </a:extLst>
                </a:gridCol>
                <a:gridCol w="658368">
                  <a:extLst>
                    <a:ext uri="{9D8B030D-6E8A-4147-A177-3AD203B41FA5}">
                      <a16:colId xmlns:a16="http://schemas.microsoft.com/office/drawing/2014/main" val="646181762"/>
                    </a:ext>
                  </a:extLst>
                </a:gridCol>
                <a:gridCol w="658368">
                  <a:extLst>
                    <a:ext uri="{9D8B030D-6E8A-4147-A177-3AD203B41FA5}">
                      <a16:colId xmlns:a16="http://schemas.microsoft.com/office/drawing/2014/main" val="670169023"/>
                    </a:ext>
                  </a:extLst>
                </a:gridCol>
                <a:gridCol w="658368">
                  <a:extLst>
                    <a:ext uri="{9D8B030D-6E8A-4147-A177-3AD203B41FA5}">
                      <a16:colId xmlns:a16="http://schemas.microsoft.com/office/drawing/2014/main" val="2112034913"/>
                    </a:ext>
                  </a:extLst>
                </a:gridCol>
                <a:gridCol w="658368">
                  <a:extLst>
                    <a:ext uri="{9D8B030D-6E8A-4147-A177-3AD203B41FA5}">
                      <a16:colId xmlns:a16="http://schemas.microsoft.com/office/drawing/2014/main" val="49282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5243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- 2024-11-22 12:51:00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President &amp; CEO, John W. Glomb, Jr., on being named the 2024 Executive of the Year by Saint Joseph's University - Erivan K. Haub School of Business and Maguire Academy of Insurance &amp; Risk Management! 👏 John was honored last night at a reception to raise money for student programming and initiatives within Saint Joseph's University’s Maguire Academy.
This award acknowledges John’s significant impact within the insurance industry in his leadership roles at PHLY, Tokio Marine North America Services, and TMNA, Inc., as well as his Executive Officer role at Tokio Marine Holdings. Honorees serve as role models, demonstrating the importance of critical thinking, ethical decision-making, and a lifelong commitment to social justice.
Well done, John – we’re proud to have you leading the way!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20.036568642389 %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51699969"/>
                  </a:ext>
                </a:extLst>
              </a:tr>
            </a:tbl>
          </a:graphicData>
        </a:graphic>
      </p:graphicFrame>
      <p:sp>
        <p:nvSpPr>
          <p:cNvPr id="4" name="Text Placeholder 3">
            <a:extLst>
              <a:ext uri="{FF2B5EF4-FFF2-40B4-BE49-F238E27FC236}">
                <a16:creationId xmlns:a16="http://schemas.microsoft.com/office/drawing/2014/main" id="{317ECFAC-0064-4B33-BFB8-F3A878F86604}"/>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524988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384F8-C094-460B-BB4B-990755466F2D}"/>
              </a:ext>
            </a:extLst>
          </p:cNvPr>
          <p:cNvSpPr>
            <a:spLocks noGrp="1"/>
          </p:cNvSpPr>
          <p:nvPr>
            <p:ph type="title"/>
          </p:nvPr>
        </p:nvSpPr>
        <p:spPr/>
        <p:txBody>
          <a:bodyPr/>
          <a:lstStyle/>
          <a:p>
            <a:r>
              <a:rPr lang="en-US"/>
              <a:t>LinkedIn Posts Table | All profiles - 3 of 6</a:t>
            </a:r>
          </a:p>
        </p:txBody>
      </p:sp>
      <p:graphicFrame>
        <p:nvGraphicFramePr>
          <p:cNvPr id="5" name="Table Placeholder 4">
            <a:extLst>
              <a:ext uri="{FF2B5EF4-FFF2-40B4-BE49-F238E27FC236}">
                <a16:creationId xmlns:a16="http://schemas.microsoft.com/office/drawing/2014/main" id="{D891B79B-8118-45D7-BEA2-88C40323237F}"/>
              </a:ext>
            </a:extLst>
          </p:cNvPr>
          <p:cNvGraphicFramePr>
            <a:graphicFrameLocks noGrp="1"/>
          </p:cNvGraphicFramePr>
          <p:nvPr>
            <p:ph type="tbl" sz="quarter" idx="13"/>
            <p:extLst>
              <p:ext uri="{D42A27DB-BD31-4B8C-83A1-F6EECF244321}">
                <p14:modId xmlns:p14="http://schemas.microsoft.com/office/powerpoint/2010/main" val="55798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014302"/>
                    </a:ext>
                  </a:extLst>
                </a:gridCol>
                <a:gridCol w="658368">
                  <a:extLst>
                    <a:ext uri="{9D8B030D-6E8A-4147-A177-3AD203B41FA5}">
                      <a16:colId xmlns:a16="http://schemas.microsoft.com/office/drawing/2014/main" val="2712592139"/>
                    </a:ext>
                  </a:extLst>
                </a:gridCol>
                <a:gridCol w="658368">
                  <a:extLst>
                    <a:ext uri="{9D8B030D-6E8A-4147-A177-3AD203B41FA5}">
                      <a16:colId xmlns:a16="http://schemas.microsoft.com/office/drawing/2014/main" val="2530521060"/>
                    </a:ext>
                  </a:extLst>
                </a:gridCol>
                <a:gridCol w="658368">
                  <a:extLst>
                    <a:ext uri="{9D8B030D-6E8A-4147-A177-3AD203B41FA5}">
                      <a16:colId xmlns:a16="http://schemas.microsoft.com/office/drawing/2014/main" val="1854610657"/>
                    </a:ext>
                  </a:extLst>
                </a:gridCol>
                <a:gridCol w="658368">
                  <a:extLst>
                    <a:ext uri="{9D8B030D-6E8A-4147-A177-3AD203B41FA5}">
                      <a16:colId xmlns:a16="http://schemas.microsoft.com/office/drawing/2014/main" val="68588186"/>
                    </a:ext>
                  </a:extLst>
                </a:gridCol>
                <a:gridCol w="658368">
                  <a:extLst>
                    <a:ext uri="{9D8B030D-6E8A-4147-A177-3AD203B41FA5}">
                      <a16:colId xmlns:a16="http://schemas.microsoft.com/office/drawing/2014/main" val="1451366477"/>
                    </a:ext>
                  </a:extLst>
                </a:gridCol>
                <a:gridCol w="658368">
                  <a:extLst>
                    <a:ext uri="{9D8B030D-6E8A-4147-A177-3AD203B41FA5}">
                      <a16:colId xmlns:a16="http://schemas.microsoft.com/office/drawing/2014/main" val="852400845"/>
                    </a:ext>
                  </a:extLst>
                </a:gridCol>
                <a:gridCol w="658368">
                  <a:extLst>
                    <a:ext uri="{9D8B030D-6E8A-4147-A177-3AD203B41FA5}">
                      <a16:colId xmlns:a16="http://schemas.microsoft.com/office/drawing/2014/main" val="243163393"/>
                    </a:ext>
                  </a:extLst>
                </a:gridCol>
                <a:gridCol w="658368">
                  <a:extLst>
                    <a:ext uri="{9D8B030D-6E8A-4147-A177-3AD203B41FA5}">
                      <a16:colId xmlns:a16="http://schemas.microsoft.com/office/drawing/2014/main" val="478494923"/>
                    </a:ext>
                  </a:extLst>
                </a:gridCol>
                <a:gridCol w="658368">
                  <a:extLst>
                    <a:ext uri="{9D8B030D-6E8A-4147-A177-3AD203B41FA5}">
                      <a16:colId xmlns:a16="http://schemas.microsoft.com/office/drawing/2014/main" val="195323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9056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- 2024-11-12 11:37:08</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 PHLY has maintained this rating since 2011.
This is the highest rating awarded by AM Best, which provides an independent opinion of an insurer's financial strength and ability to meet its ongoing #insurance obligations. 
Learn more: bit.ly/4fFhhZF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7.6908212560386 %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8107616"/>
                  </a:ext>
                </a:extLst>
              </a:tr>
            </a:tbl>
          </a:graphicData>
        </a:graphic>
      </p:graphicFrame>
      <p:sp>
        <p:nvSpPr>
          <p:cNvPr id="4" name="Text Placeholder 3">
            <a:extLst>
              <a:ext uri="{FF2B5EF4-FFF2-40B4-BE49-F238E27FC236}">
                <a16:creationId xmlns:a16="http://schemas.microsoft.com/office/drawing/2014/main" id="{FEE9A21B-B321-4233-AE29-702B4614E2ED}"/>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425150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23415-FF12-41FE-A4BE-0DB9F034BBC2}"/>
              </a:ext>
            </a:extLst>
          </p:cNvPr>
          <p:cNvSpPr>
            <a:spLocks noGrp="1"/>
          </p:cNvSpPr>
          <p:nvPr>
            <p:ph type="title"/>
          </p:nvPr>
        </p:nvSpPr>
        <p:spPr/>
        <p:txBody>
          <a:bodyPr/>
          <a:lstStyle/>
          <a:p>
            <a:r>
              <a:rPr lang="en-US"/>
              <a:t>LinkedIn Posts Table | All profiles - 4 of 6</a:t>
            </a:r>
          </a:p>
        </p:txBody>
      </p:sp>
      <p:graphicFrame>
        <p:nvGraphicFramePr>
          <p:cNvPr id="5" name="Table Placeholder 4">
            <a:extLst>
              <a:ext uri="{FF2B5EF4-FFF2-40B4-BE49-F238E27FC236}">
                <a16:creationId xmlns:a16="http://schemas.microsoft.com/office/drawing/2014/main" id="{27E8B5EE-ABEB-4EC4-9496-E0C5329A4F49}"/>
              </a:ext>
            </a:extLst>
          </p:cNvPr>
          <p:cNvGraphicFramePr>
            <a:graphicFrameLocks noGrp="1"/>
          </p:cNvGraphicFramePr>
          <p:nvPr>
            <p:ph type="tbl" sz="quarter" idx="13"/>
            <p:extLst>
              <p:ext uri="{D42A27DB-BD31-4B8C-83A1-F6EECF244321}">
                <p14:modId xmlns:p14="http://schemas.microsoft.com/office/powerpoint/2010/main" val="2872272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9865760"/>
                    </a:ext>
                  </a:extLst>
                </a:gridCol>
                <a:gridCol w="658368">
                  <a:extLst>
                    <a:ext uri="{9D8B030D-6E8A-4147-A177-3AD203B41FA5}">
                      <a16:colId xmlns:a16="http://schemas.microsoft.com/office/drawing/2014/main" val="1632094944"/>
                    </a:ext>
                  </a:extLst>
                </a:gridCol>
                <a:gridCol w="658368">
                  <a:extLst>
                    <a:ext uri="{9D8B030D-6E8A-4147-A177-3AD203B41FA5}">
                      <a16:colId xmlns:a16="http://schemas.microsoft.com/office/drawing/2014/main" val="2731418476"/>
                    </a:ext>
                  </a:extLst>
                </a:gridCol>
                <a:gridCol w="658368">
                  <a:extLst>
                    <a:ext uri="{9D8B030D-6E8A-4147-A177-3AD203B41FA5}">
                      <a16:colId xmlns:a16="http://schemas.microsoft.com/office/drawing/2014/main" val="953252200"/>
                    </a:ext>
                  </a:extLst>
                </a:gridCol>
                <a:gridCol w="658368">
                  <a:extLst>
                    <a:ext uri="{9D8B030D-6E8A-4147-A177-3AD203B41FA5}">
                      <a16:colId xmlns:a16="http://schemas.microsoft.com/office/drawing/2014/main" val="692236696"/>
                    </a:ext>
                  </a:extLst>
                </a:gridCol>
                <a:gridCol w="658368">
                  <a:extLst>
                    <a:ext uri="{9D8B030D-6E8A-4147-A177-3AD203B41FA5}">
                      <a16:colId xmlns:a16="http://schemas.microsoft.com/office/drawing/2014/main" val="1203059707"/>
                    </a:ext>
                  </a:extLst>
                </a:gridCol>
                <a:gridCol w="658368">
                  <a:extLst>
                    <a:ext uri="{9D8B030D-6E8A-4147-A177-3AD203B41FA5}">
                      <a16:colId xmlns:a16="http://schemas.microsoft.com/office/drawing/2014/main" val="3426670595"/>
                    </a:ext>
                  </a:extLst>
                </a:gridCol>
                <a:gridCol w="658368">
                  <a:extLst>
                    <a:ext uri="{9D8B030D-6E8A-4147-A177-3AD203B41FA5}">
                      <a16:colId xmlns:a16="http://schemas.microsoft.com/office/drawing/2014/main" val="293511201"/>
                    </a:ext>
                  </a:extLst>
                </a:gridCol>
                <a:gridCol w="658368">
                  <a:extLst>
                    <a:ext uri="{9D8B030D-6E8A-4147-A177-3AD203B41FA5}">
                      <a16:colId xmlns:a16="http://schemas.microsoft.com/office/drawing/2014/main" val="1625563532"/>
                    </a:ext>
                  </a:extLst>
                </a:gridCol>
                <a:gridCol w="658368">
                  <a:extLst>
                    <a:ext uri="{9D8B030D-6E8A-4147-A177-3AD203B41FA5}">
                      <a16:colId xmlns:a16="http://schemas.microsoft.com/office/drawing/2014/main" val="1137685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5276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- 2024-10-03 12:54:02</a:t>
                      </a:r>
                      <a:r>
                        <a:rPr kumimoji="0" lang="en-US" sz="1000" b="0" i="0" u="none" strike="noStrike" kern="1200" cap="none" spc="0" normalizeH="0" baseline="0" noProof="0">
                          <a:ln>
                            <a:noFill/>
                          </a:ln>
                          <a:solidFill>
                            <a:prstClr val="black"/>
                          </a:solidFill>
                          <a:effectLst/>
                          <a:uLnTx/>
                          <a:uFillTx/>
                          <a:latin typeface="Calibri"/>
                          <a:ea typeface="+mn-ea"/>
                          <a:cs typeface="+mn-cs"/>
                        </a:rPr>
                        <a:t>
 🎉 We’re excited to be named one of the Best Places to Work in #Insurance for the 15th year in a row! 🙌 
Shoutout to #TEAMPHLY for making this possible year after year! Their dedication and hard work make PHLY a great place to be. 💼💙
Want to be part of an award-winning team? Visit bit.ly/PHLYCareers to check out our career opportunities 🚀 #BestPlacestoWork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7.6608124124556 %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8757829"/>
                  </a:ext>
                </a:extLst>
              </a:tr>
            </a:tbl>
          </a:graphicData>
        </a:graphic>
      </p:graphicFrame>
      <p:sp>
        <p:nvSpPr>
          <p:cNvPr id="4" name="Text Placeholder 3">
            <a:extLst>
              <a:ext uri="{FF2B5EF4-FFF2-40B4-BE49-F238E27FC236}">
                <a16:creationId xmlns:a16="http://schemas.microsoft.com/office/drawing/2014/main" id="{E64E0FBD-AF97-420C-8F90-144AB713D622}"/>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544446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20F4-54D9-4FB2-B39B-98DB010ECDB9}"/>
              </a:ext>
            </a:extLst>
          </p:cNvPr>
          <p:cNvSpPr>
            <a:spLocks noGrp="1"/>
          </p:cNvSpPr>
          <p:nvPr>
            <p:ph type="title"/>
          </p:nvPr>
        </p:nvSpPr>
        <p:spPr/>
        <p:txBody>
          <a:bodyPr/>
          <a:lstStyle/>
          <a:p>
            <a:r>
              <a:rPr lang="en-US"/>
              <a:t>LinkedIn Posts Table | All profiles - 5 of 6</a:t>
            </a:r>
          </a:p>
        </p:txBody>
      </p:sp>
      <p:graphicFrame>
        <p:nvGraphicFramePr>
          <p:cNvPr id="5" name="Table Placeholder 4">
            <a:extLst>
              <a:ext uri="{FF2B5EF4-FFF2-40B4-BE49-F238E27FC236}">
                <a16:creationId xmlns:a16="http://schemas.microsoft.com/office/drawing/2014/main" id="{8ACB5753-0454-401C-AC96-ED38BF8A34F0}"/>
              </a:ext>
            </a:extLst>
          </p:cNvPr>
          <p:cNvGraphicFramePr>
            <a:graphicFrameLocks noGrp="1"/>
          </p:cNvGraphicFramePr>
          <p:nvPr>
            <p:ph type="tbl" sz="quarter" idx="13"/>
            <p:extLst>
              <p:ext uri="{D42A27DB-BD31-4B8C-83A1-F6EECF244321}">
                <p14:modId xmlns:p14="http://schemas.microsoft.com/office/powerpoint/2010/main" val="330462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7182186"/>
                    </a:ext>
                  </a:extLst>
                </a:gridCol>
                <a:gridCol w="658368">
                  <a:extLst>
                    <a:ext uri="{9D8B030D-6E8A-4147-A177-3AD203B41FA5}">
                      <a16:colId xmlns:a16="http://schemas.microsoft.com/office/drawing/2014/main" val="2700191504"/>
                    </a:ext>
                  </a:extLst>
                </a:gridCol>
                <a:gridCol w="658368">
                  <a:extLst>
                    <a:ext uri="{9D8B030D-6E8A-4147-A177-3AD203B41FA5}">
                      <a16:colId xmlns:a16="http://schemas.microsoft.com/office/drawing/2014/main" val="4243534917"/>
                    </a:ext>
                  </a:extLst>
                </a:gridCol>
                <a:gridCol w="658368">
                  <a:extLst>
                    <a:ext uri="{9D8B030D-6E8A-4147-A177-3AD203B41FA5}">
                      <a16:colId xmlns:a16="http://schemas.microsoft.com/office/drawing/2014/main" val="2036904817"/>
                    </a:ext>
                  </a:extLst>
                </a:gridCol>
                <a:gridCol w="658368">
                  <a:extLst>
                    <a:ext uri="{9D8B030D-6E8A-4147-A177-3AD203B41FA5}">
                      <a16:colId xmlns:a16="http://schemas.microsoft.com/office/drawing/2014/main" val="3252215853"/>
                    </a:ext>
                  </a:extLst>
                </a:gridCol>
                <a:gridCol w="658368">
                  <a:extLst>
                    <a:ext uri="{9D8B030D-6E8A-4147-A177-3AD203B41FA5}">
                      <a16:colId xmlns:a16="http://schemas.microsoft.com/office/drawing/2014/main" val="3456078425"/>
                    </a:ext>
                  </a:extLst>
                </a:gridCol>
                <a:gridCol w="658368">
                  <a:extLst>
                    <a:ext uri="{9D8B030D-6E8A-4147-A177-3AD203B41FA5}">
                      <a16:colId xmlns:a16="http://schemas.microsoft.com/office/drawing/2014/main" val="1419814416"/>
                    </a:ext>
                  </a:extLst>
                </a:gridCol>
                <a:gridCol w="658368">
                  <a:extLst>
                    <a:ext uri="{9D8B030D-6E8A-4147-A177-3AD203B41FA5}">
                      <a16:colId xmlns:a16="http://schemas.microsoft.com/office/drawing/2014/main" val="1832800023"/>
                    </a:ext>
                  </a:extLst>
                </a:gridCol>
                <a:gridCol w="658368">
                  <a:extLst>
                    <a:ext uri="{9D8B030D-6E8A-4147-A177-3AD203B41FA5}">
                      <a16:colId xmlns:a16="http://schemas.microsoft.com/office/drawing/2014/main" val="22209557"/>
                    </a:ext>
                  </a:extLst>
                </a:gridCol>
                <a:gridCol w="658368">
                  <a:extLst>
                    <a:ext uri="{9D8B030D-6E8A-4147-A177-3AD203B41FA5}">
                      <a16:colId xmlns:a16="http://schemas.microsoft.com/office/drawing/2014/main" val="3829949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6952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- 2024-11-01 13:06:43</a:t>
                      </a:r>
                      <a:r>
                        <a:rPr kumimoji="0" lang="en-US" sz="1000" b="0" i="0" u="none" strike="noStrike" kern="1200" cap="none" spc="0" normalizeH="0" baseline="0" noProof="0">
                          <a:ln>
                            <a:noFill/>
                          </a:ln>
                          <a:solidFill>
                            <a:prstClr val="black"/>
                          </a:solidFill>
                          <a:effectLst/>
                          <a:uLnTx/>
                          <a:uFillTx/>
                          <a:latin typeface="Calibri"/>
                          <a:ea typeface="+mn-ea"/>
                          <a:cs typeface="+mn-cs"/>
                        </a:rPr>
                        <a:t>
 We were pleased to host the CPCU Society - Philadelphia Chapter's "A View from the Top" executive panel discussion at our Home Office! During the event, our President &amp; CEO John W. Glomb, Jr. joined other industry leaders for an engaging and informative discussion on the current state of the Property &amp; Casualty insurance 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32.383073496659 %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5934764"/>
                  </a:ext>
                </a:extLst>
              </a:tr>
            </a:tbl>
          </a:graphicData>
        </a:graphic>
      </p:graphicFrame>
      <p:sp>
        <p:nvSpPr>
          <p:cNvPr id="4" name="Text Placeholder 3">
            <a:extLst>
              <a:ext uri="{FF2B5EF4-FFF2-40B4-BE49-F238E27FC236}">
                <a16:creationId xmlns:a16="http://schemas.microsoft.com/office/drawing/2014/main" id="{F3EEF0F4-B4DE-4F40-8711-B2FAB2CB7F29}"/>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064921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7DC05-4094-4AE4-AE9F-23509DE919E0}"/>
              </a:ext>
            </a:extLst>
          </p:cNvPr>
          <p:cNvSpPr>
            <a:spLocks noGrp="1"/>
          </p:cNvSpPr>
          <p:nvPr>
            <p:ph type="title"/>
          </p:nvPr>
        </p:nvSpPr>
        <p:spPr/>
        <p:txBody>
          <a:bodyPr/>
          <a:lstStyle/>
          <a:p>
            <a:r>
              <a:rPr lang="en-US"/>
              <a:t>LinkedIn Posts Table | All profiles - 6 of 6</a:t>
            </a:r>
          </a:p>
        </p:txBody>
      </p:sp>
      <p:graphicFrame>
        <p:nvGraphicFramePr>
          <p:cNvPr id="5" name="Table Placeholder 4">
            <a:extLst>
              <a:ext uri="{FF2B5EF4-FFF2-40B4-BE49-F238E27FC236}">
                <a16:creationId xmlns:a16="http://schemas.microsoft.com/office/drawing/2014/main" id="{4F231FD5-875E-402E-A7E8-CF6F6676C859}"/>
              </a:ext>
            </a:extLst>
          </p:cNvPr>
          <p:cNvGraphicFramePr>
            <a:graphicFrameLocks noGrp="1"/>
          </p:cNvGraphicFramePr>
          <p:nvPr>
            <p:ph type="tbl" sz="quarter" idx="13"/>
            <p:extLst>
              <p:ext uri="{D42A27DB-BD31-4B8C-83A1-F6EECF244321}">
                <p14:modId xmlns:p14="http://schemas.microsoft.com/office/powerpoint/2010/main" val="231221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9202742"/>
                    </a:ext>
                  </a:extLst>
                </a:gridCol>
                <a:gridCol w="658368">
                  <a:extLst>
                    <a:ext uri="{9D8B030D-6E8A-4147-A177-3AD203B41FA5}">
                      <a16:colId xmlns:a16="http://schemas.microsoft.com/office/drawing/2014/main" val="1658336305"/>
                    </a:ext>
                  </a:extLst>
                </a:gridCol>
                <a:gridCol w="658368">
                  <a:extLst>
                    <a:ext uri="{9D8B030D-6E8A-4147-A177-3AD203B41FA5}">
                      <a16:colId xmlns:a16="http://schemas.microsoft.com/office/drawing/2014/main" val="4220945896"/>
                    </a:ext>
                  </a:extLst>
                </a:gridCol>
                <a:gridCol w="658368">
                  <a:extLst>
                    <a:ext uri="{9D8B030D-6E8A-4147-A177-3AD203B41FA5}">
                      <a16:colId xmlns:a16="http://schemas.microsoft.com/office/drawing/2014/main" val="1404499559"/>
                    </a:ext>
                  </a:extLst>
                </a:gridCol>
                <a:gridCol w="658368">
                  <a:extLst>
                    <a:ext uri="{9D8B030D-6E8A-4147-A177-3AD203B41FA5}">
                      <a16:colId xmlns:a16="http://schemas.microsoft.com/office/drawing/2014/main" val="4212118973"/>
                    </a:ext>
                  </a:extLst>
                </a:gridCol>
                <a:gridCol w="658368">
                  <a:extLst>
                    <a:ext uri="{9D8B030D-6E8A-4147-A177-3AD203B41FA5}">
                      <a16:colId xmlns:a16="http://schemas.microsoft.com/office/drawing/2014/main" val="3182045557"/>
                    </a:ext>
                  </a:extLst>
                </a:gridCol>
                <a:gridCol w="658368">
                  <a:extLst>
                    <a:ext uri="{9D8B030D-6E8A-4147-A177-3AD203B41FA5}">
                      <a16:colId xmlns:a16="http://schemas.microsoft.com/office/drawing/2014/main" val="3754123034"/>
                    </a:ext>
                  </a:extLst>
                </a:gridCol>
                <a:gridCol w="658368">
                  <a:extLst>
                    <a:ext uri="{9D8B030D-6E8A-4147-A177-3AD203B41FA5}">
                      <a16:colId xmlns:a16="http://schemas.microsoft.com/office/drawing/2014/main" val="2355808448"/>
                    </a:ext>
                  </a:extLst>
                </a:gridCol>
                <a:gridCol w="658368">
                  <a:extLst>
                    <a:ext uri="{9D8B030D-6E8A-4147-A177-3AD203B41FA5}">
                      <a16:colId xmlns:a16="http://schemas.microsoft.com/office/drawing/2014/main" val="2923172859"/>
                    </a:ext>
                  </a:extLst>
                </a:gridCol>
                <a:gridCol w="658368">
                  <a:extLst>
                    <a:ext uri="{9D8B030D-6E8A-4147-A177-3AD203B41FA5}">
                      <a16:colId xmlns:a16="http://schemas.microsoft.com/office/drawing/2014/main" val="236541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4242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- 2024-12-13 12:38:13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accept our 15th Best Places to Work in PA award! 🏆 Here’s a snapshot of #TEAMPHLY at the awards ceremony. A big thank you to our employees for making PHLY a great place to work. 
Explore our open roles: bit.ly/PHLYCareers 🌟 #BestPlacesPA #insurancecareers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11.909481334655 %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34295429"/>
                  </a:ext>
                </a:extLst>
              </a:tr>
            </a:tbl>
          </a:graphicData>
        </a:graphic>
      </p:graphicFrame>
      <p:sp>
        <p:nvSpPr>
          <p:cNvPr id="4" name="Text Placeholder 3">
            <a:extLst>
              <a:ext uri="{FF2B5EF4-FFF2-40B4-BE49-F238E27FC236}">
                <a16:creationId xmlns:a16="http://schemas.microsoft.com/office/drawing/2014/main" id="{A7671BA6-6270-434D-8E70-D1D97F78E3DB}"/>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224762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B51E-2345-40A0-9A94-015EF758FEFA}"/>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3AB94ACF-6DB2-4CDE-9778-8C7400FFEE63}"/>
              </a:ext>
            </a:extLst>
          </p:cNvPr>
          <p:cNvGraphicFramePr>
            <a:graphicFrameLocks noGrp="1"/>
          </p:cNvGraphicFramePr>
          <p:nvPr>
            <p:ph type="tbl" sz="quarter" idx="13"/>
            <p:extLst>
              <p:ext uri="{D42A27DB-BD31-4B8C-83A1-F6EECF244321}">
                <p14:modId xmlns:p14="http://schemas.microsoft.com/office/powerpoint/2010/main" val="5961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660848"/>
                    </a:ext>
                  </a:extLst>
                </a:gridCol>
                <a:gridCol w="576072">
                  <a:extLst>
                    <a:ext uri="{9D8B030D-6E8A-4147-A177-3AD203B41FA5}">
                      <a16:colId xmlns:a16="http://schemas.microsoft.com/office/drawing/2014/main" val="1766599754"/>
                    </a:ext>
                  </a:extLst>
                </a:gridCol>
                <a:gridCol w="576072">
                  <a:extLst>
                    <a:ext uri="{9D8B030D-6E8A-4147-A177-3AD203B41FA5}">
                      <a16:colId xmlns:a16="http://schemas.microsoft.com/office/drawing/2014/main" val="891774490"/>
                    </a:ext>
                  </a:extLst>
                </a:gridCol>
                <a:gridCol w="576072">
                  <a:extLst>
                    <a:ext uri="{9D8B030D-6E8A-4147-A177-3AD203B41FA5}">
                      <a16:colId xmlns:a16="http://schemas.microsoft.com/office/drawing/2014/main" val="2467402357"/>
                    </a:ext>
                  </a:extLst>
                </a:gridCol>
                <a:gridCol w="576072">
                  <a:extLst>
                    <a:ext uri="{9D8B030D-6E8A-4147-A177-3AD203B41FA5}">
                      <a16:colId xmlns:a16="http://schemas.microsoft.com/office/drawing/2014/main" val="4255659130"/>
                    </a:ext>
                  </a:extLst>
                </a:gridCol>
                <a:gridCol w="576072">
                  <a:extLst>
                    <a:ext uri="{9D8B030D-6E8A-4147-A177-3AD203B41FA5}">
                      <a16:colId xmlns:a16="http://schemas.microsoft.com/office/drawing/2014/main" val="860830880"/>
                    </a:ext>
                  </a:extLst>
                </a:gridCol>
                <a:gridCol w="576072">
                  <a:extLst>
                    <a:ext uri="{9D8B030D-6E8A-4147-A177-3AD203B41FA5}">
                      <a16:colId xmlns:a16="http://schemas.microsoft.com/office/drawing/2014/main" val="3487527427"/>
                    </a:ext>
                  </a:extLst>
                </a:gridCol>
                <a:gridCol w="576072">
                  <a:extLst>
                    <a:ext uri="{9D8B030D-6E8A-4147-A177-3AD203B41FA5}">
                      <a16:colId xmlns:a16="http://schemas.microsoft.com/office/drawing/2014/main" val="3559282521"/>
                    </a:ext>
                  </a:extLst>
                </a:gridCol>
                <a:gridCol w="576072">
                  <a:extLst>
                    <a:ext uri="{9D8B030D-6E8A-4147-A177-3AD203B41FA5}">
                      <a16:colId xmlns:a16="http://schemas.microsoft.com/office/drawing/2014/main" val="2467435520"/>
                    </a:ext>
                  </a:extLst>
                </a:gridCol>
                <a:gridCol w="576072">
                  <a:extLst>
                    <a:ext uri="{9D8B030D-6E8A-4147-A177-3AD203B41FA5}">
                      <a16:colId xmlns:a16="http://schemas.microsoft.com/office/drawing/2014/main" val="878190250"/>
                    </a:ext>
                  </a:extLst>
                </a:gridCol>
                <a:gridCol w="576072">
                  <a:extLst>
                    <a:ext uri="{9D8B030D-6E8A-4147-A177-3AD203B41FA5}">
                      <a16:colId xmlns:a16="http://schemas.microsoft.com/office/drawing/2014/main" val="16064001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971396185"/>
                  </a:ext>
                </a:extLst>
              </a:tr>
              <a:tr h="370840">
                <a:tc>
                  <a:txBody>
                    <a:bodyPr/>
                    <a:lstStyle/>
                    <a:p>
                      <a:r>
                        <a:rPr lang="en-US" sz="1000"/>
                        <a:t>travelersinsurance</a:t>
                      </a:r>
                    </a:p>
                  </a:txBody>
                  <a:tcPr/>
                </a:tc>
                <a:tc>
                  <a:txBody>
                    <a:bodyPr/>
                    <a:lstStyle/>
                    <a:p>
                      <a:r>
                        <a:rPr lang="en-US" sz="1000"/>
                        <a:t>18517</a:t>
                      </a:r>
                    </a:p>
                  </a:txBody>
                  <a:tcPr/>
                </a:tc>
                <a:tc>
                  <a:txBody>
                    <a:bodyPr/>
                    <a:lstStyle/>
                    <a:p>
                      <a:r>
                        <a:rPr lang="en-US" sz="1000"/>
                        <a:t>1749</a:t>
                      </a:r>
                    </a:p>
                  </a:txBody>
                  <a:tcPr/>
                </a:tc>
                <a:tc>
                  <a:txBody>
                    <a:bodyPr/>
                    <a:lstStyle/>
                    <a:p>
                      <a:r>
                        <a:rPr lang="en-US" sz="1000"/>
                        <a:t>101</a:t>
                      </a:r>
                    </a:p>
                  </a:txBody>
                  <a:tcPr/>
                </a:tc>
                <a:tc>
                  <a:txBody>
                    <a:bodyPr/>
                    <a:lstStyle/>
                    <a:p>
                      <a:r>
                        <a:rPr lang="en-US" sz="1000"/>
                        <a:t>30</a:t>
                      </a:r>
                    </a:p>
                  </a:txBody>
                  <a:tcPr/>
                </a:tc>
                <a:tc>
                  <a:txBody>
                    <a:bodyPr/>
                    <a:lstStyle/>
                    <a:p>
                      <a:r>
                        <a:rPr lang="en-US" sz="1000"/>
                        <a:t>0</a:t>
                      </a:r>
                    </a:p>
                  </a:txBody>
                  <a:tcPr/>
                </a:tc>
                <a:tc>
                  <a:txBody>
                    <a:bodyPr/>
                    <a:lstStyle/>
                    <a:p>
                      <a:r>
                        <a:rPr lang="en-US" sz="1000"/>
                        <a:t>84</a:t>
                      </a:r>
                    </a:p>
                  </a:txBody>
                  <a:tcPr/>
                </a:tc>
                <a:tc>
                  <a:txBody>
                    <a:bodyPr/>
                    <a:lstStyle/>
                    <a:p>
                      <a:r>
                        <a:rPr lang="en-US" sz="1000"/>
                        <a:t>215</a:t>
                      </a:r>
                    </a:p>
                  </a:txBody>
                  <a:tcPr/>
                </a:tc>
                <a:tc>
                  <a:txBody>
                    <a:bodyPr/>
                    <a:lstStyle/>
                    <a:p>
                      <a:r>
                        <a:rPr lang="en-US" sz="1000"/>
                        <a:t>12816</a:t>
                      </a:r>
                    </a:p>
                  </a:txBody>
                  <a:tcPr/>
                </a:tc>
                <a:tc>
                  <a:txBody>
                    <a:bodyPr/>
                    <a:lstStyle/>
                    <a:p>
                      <a:r>
                        <a:rPr lang="en-US" sz="1000"/>
                        <a:t>586</a:t>
                      </a:r>
                    </a:p>
                  </a:txBody>
                  <a:tcPr/>
                </a:tc>
                <a:tc>
                  <a:txBody>
                    <a:bodyPr/>
                    <a:lstStyle/>
                    <a:p>
                      <a:r>
                        <a:rPr lang="en-US" sz="1000"/>
                        <a:t>0.3533 %</a:t>
                      </a:r>
                    </a:p>
                  </a:txBody>
                  <a:tcPr/>
                </a:tc>
                <a:extLst>
                  <a:ext uri="{0D108BD9-81ED-4DB2-BD59-A6C34878D82A}">
                    <a16:rowId xmlns:a16="http://schemas.microsoft.com/office/drawing/2014/main" val="1148849086"/>
                  </a:ext>
                </a:extLst>
              </a:tr>
              <a:tr h="370840">
                <a:tc>
                  <a:txBody>
                    <a:bodyPr/>
                    <a:lstStyle/>
                    <a:p>
                      <a:r>
                        <a:rPr lang="en-US" sz="1000"/>
                        <a:t>thehartford</a:t>
                      </a:r>
                    </a:p>
                  </a:txBody>
                  <a:tcPr/>
                </a:tc>
                <a:tc>
                  <a:txBody>
                    <a:bodyPr/>
                    <a:lstStyle/>
                    <a:p>
                      <a:r>
                        <a:rPr lang="en-US" sz="1000"/>
                        <a:t>11099</a:t>
                      </a:r>
                    </a:p>
                  </a:txBody>
                  <a:tcPr/>
                </a:tc>
                <a:tc>
                  <a:txBody>
                    <a:bodyPr/>
                    <a:lstStyle/>
                    <a:p>
                      <a:r>
                        <a:rPr lang="en-US" sz="1000"/>
                        <a:t>1252</a:t>
                      </a:r>
                    </a:p>
                  </a:txBody>
                  <a:tcPr/>
                </a:tc>
                <a:tc>
                  <a:txBody>
                    <a:bodyPr/>
                    <a:lstStyle/>
                    <a:p>
                      <a:r>
                        <a:rPr lang="en-US" sz="1000"/>
                        <a:t>221</a:t>
                      </a:r>
                    </a:p>
                  </a:txBody>
                  <a:tcPr/>
                </a:tc>
                <a:tc>
                  <a:txBody>
                    <a:bodyPr/>
                    <a:lstStyle/>
                    <a:p>
                      <a:r>
                        <a:rPr lang="en-US" sz="1000"/>
                        <a:t>69</a:t>
                      </a:r>
                    </a:p>
                  </a:txBody>
                  <a:tcPr/>
                </a:tc>
                <a:tc>
                  <a:txBody>
                    <a:bodyPr/>
                    <a:lstStyle/>
                    <a:p>
                      <a:r>
                        <a:rPr lang="en-US" sz="1000"/>
                        <a:t>0</a:t>
                      </a:r>
                    </a:p>
                  </a:txBody>
                  <a:tcPr/>
                </a:tc>
                <a:tc>
                  <a:txBody>
                    <a:bodyPr/>
                    <a:lstStyle/>
                    <a:p>
                      <a:r>
                        <a:rPr lang="en-US" sz="1000"/>
                        <a:t>41</a:t>
                      </a:r>
                    </a:p>
                  </a:txBody>
                  <a:tcPr/>
                </a:tc>
                <a:tc>
                  <a:txBody>
                    <a:bodyPr/>
                    <a:lstStyle/>
                    <a:p>
                      <a:r>
                        <a:rPr lang="en-US" sz="1000"/>
                        <a:t>331</a:t>
                      </a:r>
                    </a:p>
                  </a:txBody>
                  <a:tcPr/>
                </a:tc>
                <a:tc>
                  <a:txBody>
                    <a:bodyPr/>
                    <a:lstStyle/>
                    <a:p>
                      <a:r>
                        <a:rPr lang="en-US" sz="1000"/>
                        <a:t>17587</a:t>
                      </a:r>
                    </a:p>
                  </a:txBody>
                  <a:tcPr/>
                </a:tc>
                <a:tc>
                  <a:txBody>
                    <a:bodyPr/>
                    <a:lstStyle/>
                    <a:p>
                      <a:r>
                        <a:rPr lang="en-US" sz="1000"/>
                        <a:t>430</a:t>
                      </a:r>
                    </a:p>
                  </a:txBody>
                  <a:tcPr/>
                </a:tc>
                <a:tc>
                  <a:txBody>
                    <a:bodyPr/>
                    <a:lstStyle/>
                    <a:p>
                      <a:r>
                        <a:rPr lang="en-US" sz="1000"/>
                        <a:t>0.5197 %</a:t>
                      </a:r>
                    </a:p>
                  </a:txBody>
                  <a:tcPr/>
                </a:tc>
                <a:extLst>
                  <a:ext uri="{0D108BD9-81ED-4DB2-BD59-A6C34878D82A}">
                    <a16:rowId xmlns:a16="http://schemas.microsoft.com/office/drawing/2014/main" val="1573172274"/>
                  </a:ext>
                </a:extLst>
              </a:tr>
              <a:tr h="370840">
                <a:tc>
                  <a:txBody>
                    <a:bodyPr/>
                    <a:lstStyle/>
                    <a:p>
                      <a:r>
                        <a:rPr lang="en-US" sz="1000"/>
                        <a:t>chubbna</a:t>
                      </a:r>
                    </a:p>
                  </a:txBody>
                  <a:tcPr/>
                </a:tc>
                <a:tc>
                  <a:txBody>
                    <a:bodyPr/>
                    <a:lstStyle/>
                    <a:p>
                      <a:r>
                        <a:rPr lang="en-US" sz="1000"/>
                        <a:t>8156</a:t>
                      </a:r>
                    </a:p>
                  </a:txBody>
                  <a:tcPr/>
                </a:tc>
                <a:tc>
                  <a:txBody>
                    <a:bodyPr/>
                    <a:lstStyle/>
                    <a:p>
                      <a:r>
                        <a:rPr lang="en-US" sz="1000"/>
                        <a:t>484</a:t>
                      </a:r>
                    </a:p>
                  </a:txBody>
                  <a:tcPr/>
                </a:tc>
                <a:tc>
                  <a:txBody>
                    <a:bodyPr/>
                    <a:lstStyle/>
                    <a:p>
                      <a:r>
                        <a:rPr lang="en-US" sz="1000"/>
                        <a:t>18</a:t>
                      </a:r>
                    </a:p>
                  </a:txBody>
                  <a:tcPr/>
                </a:tc>
                <a:tc>
                  <a:txBody>
                    <a:bodyPr/>
                    <a:lstStyle/>
                    <a:p>
                      <a:r>
                        <a:rPr lang="en-US" sz="1000"/>
                        <a:t>16</a:t>
                      </a:r>
                    </a:p>
                  </a:txBody>
                  <a:tcPr/>
                </a:tc>
                <a:tc>
                  <a:txBody>
                    <a:bodyPr/>
                    <a:lstStyle/>
                    <a:p>
                      <a:r>
                        <a:rPr lang="en-US" sz="1000"/>
                        <a:t>0</a:t>
                      </a:r>
                    </a:p>
                  </a:txBody>
                  <a:tcPr/>
                </a:tc>
                <a:tc>
                  <a:txBody>
                    <a:bodyPr/>
                    <a:lstStyle/>
                    <a:p>
                      <a:r>
                        <a:rPr lang="en-US" sz="1000"/>
                        <a:t>49</a:t>
                      </a:r>
                    </a:p>
                  </a:txBody>
                  <a:tcPr/>
                </a:tc>
                <a:tc>
                  <a:txBody>
                    <a:bodyPr/>
                    <a:lstStyle/>
                    <a:p>
                      <a:r>
                        <a:rPr lang="en-US" sz="1000"/>
                        <a:t>83</a:t>
                      </a:r>
                    </a:p>
                  </a:txBody>
                  <a:tcPr/>
                </a:tc>
                <a:tc>
                  <a:txBody>
                    <a:bodyPr/>
                    <a:lstStyle/>
                    <a:p>
                      <a:r>
                        <a:rPr lang="en-US" sz="1000"/>
                        <a:t>4356</a:t>
                      </a:r>
                    </a:p>
                  </a:txBody>
                  <a:tcPr/>
                </a:tc>
                <a:tc>
                  <a:txBody>
                    <a:bodyPr/>
                    <a:lstStyle/>
                    <a:p>
                      <a:r>
                        <a:rPr lang="en-US" sz="1000"/>
                        <a:t>105</a:t>
                      </a:r>
                    </a:p>
                  </a:txBody>
                  <a:tcPr/>
                </a:tc>
                <a:tc>
                  <a:txBody>
                    <a:bodyPr/>
                    <a:lstStyle/>
                    <a:p>
                      <a:r>
                        <a:rPr lang="en-US" sz="1000"/>
                        <a:t>0.6791 %</a:t>
                      </a:r>
                    </a:p>
                  </a:txBody>
                  <a:tcPr/>
                </a:tc>
                <a:extLst>
                  <a:ext uri="{0D108BD9-81ED-4DB2-BD59-A6C34878D82A}">
                    <a16:rowId xmlns:a16="http://schemas.microsoft.com/office/drawing/2014/main" val="1032790731"/>
                  </a:ext>
                </a:extLst>
              </a:tr>
              <a:tr h="370840">
                <a:tc>
                  <a:txBody>
                    <a:bodyPr/>
                    <a:lstStyle/>
                    <a:p>
                      <a:r>
                        <a:rPr lang="en-US" sz="1000"/>
                        <a:t>phlyinsurance</a:t>
                      </a:r>
                    </a:p>
                  </a:txBody>
                  <a:tcPr/>
                </a:tc>
                <a:tc>
                  <a:txBody>
                    <a:bodyPr/>
                    <a:lstStyle/>
                    <a:p>
                      <a:r>
                        <a:rPr lang="en-US" sz="1000"/>
                        <a:t>3850</a:t>
                      </a:r>
                    </a:p>
                  </a:txBody>
                  <a:tcPr/>
                </a:tc>
                <a:tc>
                  <a:txBody>
                    <a:bodyPr/>
                    <a:lstStyle/>
                    <a:p>
                      <a:r>
                        <a:rPr lang="en-US" sz="1000"/>
                        <a:t>497</a:t>
                      </a:r>
                    </a:p>
                  </a:txBody>
                  <a:tcPr/>
                </a:tc>
                <a:tc>
                  <a:txBody>
                    <a:bodyPr/>
                    <a:lstStyle/>
                    <a:p>
                      <a:r>
                        <a:rPr lang="en-US" sz="1000"/>
                        <a:t>146</a:t>
                      </a:r>
                    </a:p>
                  </a:txBody>
                  <a:tcPr/>
                </a:tc>
                <a:tc>
                  <a:txBody>
                    <a:bodyPr/>
                    <a:lstStyle/>
                    <a:p>
                      <a:r>
                        <a:rPr lang="en-US" sz="1000"/>
                        <a:t>59</a:t>
                      </a:r>
                    </a:p>
                  </a:txBody>
                  <a:tcPr/>
                </a:tc>
                <a:tc>
                  <a:txBody>
                    <a:bodyPr/>
                    <a:lstStyle/>
                    <a:p>
                      <a:r>
                        <a:rPr lang="en-US" sz="1000"/>
                        <a:t>0</a:t>
                      </a:r>
                    </a:p>
                  </a:txBody>
                  <a:tcPr/>
                </a:tc>
                <a:tc>
                  <a:txBody>
                    <a:bodyPr/>
                    <a:lstStyle/>
                    <a:p>
                      <a:r>
                        <a:rPr lang="en-US" sz="1000"/>
                        <a:t>46</a:t>
                      </a:r>
                    </a:p>
                  </a:txBody>
                  <a:tcPr/>
                </a:tc>
                <a:tc>
                  <a:txBody>
                    <a:bodyPr/>
                    <a:lstStyle/>
                    <a:p>
                      <a:r>
                        <a:rPr lang="en-US" sz="1000"/>
                        <a:t>251</a:t>
                      </a:r>
                    </a:p>
                  </a:txBody>
                  <a:tcPr/>
                </a:tc>
                <a:tc>
                  <a:txBody>
                    <a:bodyPr/>
                    <a:lstStyle/>
                    <a:p>
                      <a:r>
                        <a:rPr lang="en-US" sz="1000"/>
                        <a:t>8000</a:t>
                      </a:r>
                    </a:p>
                  </a:txBody>
                  <a:tcPr/>
                </a:tc>
                <a:tc>
                  <a:txBody>
                    <a:bodyPr/>
                    <a:lstStyle/>
                    <a:p>
                      <a:r>
                        <a:rPr lang="en-US" sz="1000"/>
                        <a:t>166</a:t>
                      </a:r>
                    </a:p>
                  </a:txBody>
                  <a:tcPr/>
                </a:tc>
                <a:tc>
                  <a:txBody>
                    <a:bodyPr/>
                    <a:lstStyle/>
                    <a:p>
                      <a:r>
                        <a:rPr lang="en-US" sz="1000"/>
                        <a:t>0.9035 %</a:t>
                      </a:r>
                    </a:p>
                  </a:txBody>
                  <a:tcPr/>
                </a:tc>
                <a:extLst>
                  <a:ext uri="{0D108BD9-81ED-4DB2-BD59-A6C34878D82A}">
                    <a16:rowId xmlns:a16="http://schemas.microsoft.com/office/drawing/2014/main" val="1034536614"/>
                  </a:ext>
                </a:extLst>
              </a:tr>
              <a:tr h="370840">
                <a:tc>
                  <a:txBody>
                    <a:bodyPr/>
                    <a:lstStyle/>
                    <a:p>
                      <a:r>
                        <a:rPr lang="en-US" sz="1000"/>
                        <a:t>firstinshi</a:t>
                      </a:r>
                    </a:p>
                  </a:txBody>
                  <a:tcPr/>
                </a:tc>
                <a:tc>
                  <a:txBody>
                    <a:bodyPr/>
                    <a:lstStyle/>
                    <a:p>
                      <a:r>
                        <a:rPr lang="en-US" sz="1000"/>
                        <a:t>2943</a:t>
                      </a:r>
                    </a:p>
                  </a:txBody>
                  <a:tcPr/>
                </a:tc>
                <a:tc>
                  <a:txBody>
                    <a:bodyPr/>
                    <a:lstStyle/>
                    <a:p>
                      <a:r>
                        <a:rPr lang="en-US" sz="1000"/>
                        <a:t>103</a:t>
                      </a:r>
                    </a:p>
                  </a:txBody>
                  <a:tcPr/>
                </a:tc>
                <a:tc>
                  <a:txBody>
                    <a:bodyPr/>
                    <a:lstStyle/>
                    <a:p>
                      <a:r>
                        <a:rPr lang="en-US" sz="1000"/>
                        <a:t>41</a:t>
                      </a:r>
                    </a:p>
                  </a:txBody>
                  <a:tcPr/>
                </a:tc>
                <a:tc>
                  <a:txBody>
                    <a:bodyPr/>
                    <a:lstStyle/>
                    <a:p>
                      <a:r>
                        <a:rPr lang="en-US" sz="1000"/>
                        <a:t>50</a:t>
                      </a:r>
                    </a:p>
                  </a:txBody>
                  <a:tcPr/>
                </a:tc>
                <a:tc>
                  <a:txBody>
                    <a:bodyPr/>
                    <a:lstStyle/>
                    <a:p>
                      <a:r>
                        <a:rPr lang="en-US" sz="1000"/>
                        <a:t>0</a:t>
                      </a:r>
                    </a:p>
                  </a:txBody>
                  <a:tcPr/>
                </a:tc>
                <a:tc>
                  <a:txBody>
                    <a:bodyPr/>
                    <a:lstStyle/>
                    <a:p>
                      <a:r>
                        <a:rPr lang="en-US" sz="1000"/>
                        <a:t>25</a:t>
                      </a:r>
                    </a:p>
                  </a:txBody>
                  <a:tcPr/>
                </a:tc>
                <a:tc>
                  <a:txBody>
                    <a:bodyPr/>
                    <a:lstStyle/>
                    <a:p>
                      <a:r>
                        <a:rPr lang="en-US" sz="1000"/>
                        <a:t>116</a:t>
                      </a:r>
                    </a:p>
                  </a:txBody>
                  <a:tcPr/>
                </a:tc>
                <a:tc>
                  <a:txBody>
                    <a:bodyPr/>
                    <a:lstStyle/>
                    <a:p>
                      <a:r>
                        <a:rPr lang="en-US" sz="1000"/>
                        <a:t>3993</a:t>
                      </a:r>
                    </a:p>
                  </a:txBody>
                  <a:tcPr/>
                </a:tc>
                <a:tc>
                  <a:txBody>
                    <a:bodyPr/>
                    <a:lstStyle/>
                    <a:p>
                      <a:r>
                        <a:rPr lang="en-US" sz="1000"/>
                        <a:t>1107</a:t>
                      </a:r>
                    </a:p>
                  </a:txBody>
                  <a:tcPr/>
                </a:tc>
                <a:tc>
                  <a:txBody>
                    <a:bodyPr/>
                    <a:lstStyle/>
                    <a:p>
                      <a:r>
                        <a:rPr lang="en-US" sz="1000"/>
                        <a:t>1.5208 %</a:t>
                      </a:r>
                    </a:p>
                  </a:txBody>
                  <a:tcPr/>
                </a:tc>
                <a:extLst>
                  <a:ext uri="{0D108BD9-81ED-4DB2-BD59-A6C34878D82A}">
                    <a16:rowId xmlns:a16="http://schemas.microsoft.com/office/drawing/2014/main" val="3133018321"/>
                  </a:ext>
                </a:extLst>
              </a:tr>
              <a:tr h="370840">
                <a:tc>
                  <a:txBody>
                    <a:bodyPr/>
                    <a:lstStyle/>
                    <a:p>
                      <a:r>
                        <a:rPr lang="en-US" sz="1000"/>
                        <a:t>tmna_services</a:t>
                      </a:r>
                    </a:p>
                  </a:txBody>
                  <a:tcPr/>
                </a:tc>
                <a:tc>
                  <a:txBody>
                    <a:bodyPr/>
                    <a:lstStyle/>
                    <a:p>
                      <a:r>
                        <a:rPr lang="en-US" sz="1000"/>
                        <a:t>591</a:t>
                      </a:r>
                    </a:p>
                  </a:txBody>
                  <a:tcPr/>
                </a:tc>
                <a:tc>
                  <a:txBody>
                    <a:bodyPr/>
                    <a:lstStyle/>
                    <a:p>
                      <a:r>
                        <a:rPr lang="en-US" sz="1000"/>
                        <a:t>50</a:t>
                      </a:r>
                    </a:p>
                  </a:txBody>
                  <a:tcPr/>
                </a:tc>
                <a:tc>
                  <a:txBody>
                    <a:bodyPr/>
                    <a:lstStyle/>
                    <a:p>
                      <a:r>
                        <a:rPr lang="en-US" sz="1000"/>
                        <a:t>53</a:t>
                      </a:r>
                    </a:p>
                  </a:txBody>
                  <a:tcPr/>
                </a:tc>
                <a:tc>
                  <a:txBody>
                    <a:bodyPr/>
                    <a:lstStyle/>
                    <a:p>
                      <a:r>
                        <a:rPr lang="en-US" sz="1000"/>
                        <a:t>73</a:t>
                      </a:r>
                    </a:p>
                  </a:txBody>
                  <a:tcPr/>
                </a:tc>
                <a:tc>
                  <a:txBody>
                    <a:bodyPr/>
                    <a:lstStyle/>
                    <a:p>
                      <a:r>
                        <a:rPr lang="en-US" sz="1000"/>
                        <a:t>0</a:t>
                      </a:r>
                    </a:p>
                  </a:txBody>
                  <a:tcPr/>
                </a:tc>
                <a:tc>
                  <a:txBody>
                    <a:bodyPr/>
                    <a:lstStyle/>
                    <a:p>
                      <a:r>
                        <a:rPr lang="en-US" sz="1000"/>
                        <a:t>16</a:t>
                      </a:r>
                    </a:p>
                  </a:txBody>
                  <a:tcPr/>
                </a:tc>
                <a:tc>
                  <a:txBody>
                    <a:bodyPr/>
                    <a:lstStyle/>
                    <a:p>
                      <a:r>
                        <a:rPr lang="en-US" sz="1000"/>
                        <a:t>142</a:t>
                      </a:r>
                    </a:p>
                  </a:txBody>
                  <a:tcPr/>
                </a:tc>
                <a:tc>
                  <a:txBody>
                    <a:bodyPr/>
                    <a:lstStyle/>
                    <a:p>
                      <a:r>
                        <a:rPr lang="en-US" sz="1000"/>
                        <a:t>3132</a:t>
                      </a:r>
                    </a:p>
                  </a:txBody>
                  <a:tcPr/>
                </a:tc>
                <a:tc>
                  <a:txBody>
                    <a:bodyPr/>
                    <a:lstStyle/>
                    <a:p>
                      <a:r>
                        <a:rPr lang="en-US" sz="1000"/>
                        <a:t>71</a:t>
                      </a:r>
                    </a:p>
                  </a:txBody>
                  <a:tcPr/>
                </a:tc>
                <a:tc>
                  <a:txBody>
                    <a:bodyPr/>
                    <a:lstStyle/>
                    <a:p>
                      <a:r>
                        <a:rPr lang="en-US" sz="1000"/>
                        <a:t>3.9852 %</a:t>
                      </a:r>
                    </a:p>
                  </a:txBody>
                  <a:tcPr/>
                </a:tc>
                <a:extLst>
                  <a:ext uri="{0D108BD9-81ED-4DB2-BD59-A6C34878D82A}">
                    <a16:rowId xmlns:a16="http://schemas.microsoft.com/office/drawing/2014/main" val="4121178749"/>
                  </a:ext>
                </a:extLst>
              </a:tr>
              <a:tr h="370840">
                <a:tc>
                  <a:txBody>
                    <a:bodyPr/>
                    <a:lstStyle/>
                    <a:p>
                      <a:r>
                        <a:rPr lang="en-US" sz="1000"/>
                        <a:t>tmamerica</a:t>
                      </a:r>
                    </a:p>
                  </a:txBody>
                  <a:tcPr/>
                </a:tc>
                <a:tc>
                  <a:txBody>
                    <a:bodyPr/>
                    <a:lstStyle/>
                    <a:p>
                      <a:r>
                        <a:rPr lang="en-US" sz="1000"/>
                        <a:t>588</a:t>
                      </a:r>
                    </a:p>
                  </a:txBody>
                  <a:tcPr/>
                </a:tc>
                <a:tc>
                  <a:txBody>
                    <a:bodyPr/>
                    <a:lstStyle/>
                    <a:p>
                      <a:r>
                        <a:rPr lang="en-US" sz="1000"/>
                        <a:t>61</a:t>
                      </a:r>
                    </a:p>
                  </a:txBody>
                  <a:tcPr/>
                </a:tc>
                <a:tc>
                  <a:txBody>
                    <a:bodyPr/>
                    <a:lstStyle/>
                    <a:p>
                      <a:r>
                        <a:rPr lang="en-US" sz="1000"/>
                        <a:t>89</a:t>
                      </a:r>
                    </a:p>
                  </a:txBody>
                  <a:tcPr/>
                </a:tc>
                <a:tc>
                  <a:txBody>
                    <a:bodyPr/>
                    <a:lstStyle/>
                    <a:p>
                      <a:r>
                        <a:rPr lang="en-US" sz="1000"/>
                        <a:t>59</a:t>
                      </a:r>
                    </a:p>
                  </a:txBody>
                  <a:tcPr/>
                </a:tc>
                <a:tc>
                  <a:txBody>
                    <a:bodyPr/>
                    <a:lstStyle/>
                    <a:p>
                      <a:r>
                        <a:rPr lang="en-US" sz="1000"/>
                        <a:t>0</a:t>
                      </a:r>
                    </a:p>
                  </a:txBody>
                  <a:tcPr/>
                </a:tc>
                <a:tc>
                  <a:txBody>
                    <a:bodyPr/>
                    <a:lstStyle/>
                    <a:p>
                      <a:r>
                        <a:rPr lang="en-US" sz="1000"/>
                        <a:t>12</a:t>
                      </a:r>
                    </a:p>
                  </a:txBody>
                  <a:tcPr/>
                </a:tc>
                <a:tc>
                  <a:txBody>
                    <a:bodyPr/>
                    <a:lstStyle/>
                    <a:p>
                      <a:r>
                        <a:rPr lang="en-US" sz="1000"/>
                        <a:t>160</a:t>
                      </a:r>
                    </a:p>
                  </a:txBody>
                  <a:tcPr/>
                </a:tc>
                <a:tc>
                  <a:txBody>
                    <a:bodyPr/>
                    <a:lstStyle/>
                    <a:p>
                      <a:r>
                        <a:rPr lang="en-US" sz="1000"/>
                        <a:t>1129</a:t>
                      </a:r>
                    </a:p>
                  </a:txBody>
                  <a:tcPr/>
                </a:tc>
                <a:tc>
                  <a:txBody>
                    <a:bodyPr/>
                    <a:lstStyle/>
                    <a:p>
                      <a:r>
                        <a:rPr lang="en-US" sz="1000"/>
                        <a:t>24</a:t>
                      </a:r>
                    </a:p>
                  </a:txBody>
                  <a:tcPr/>
                </a:tc>
                <a:tc>
                  <a:txBody>
                    <a:bodyPr/>
                    <a:lstStyle/>
                    <a:p>
                      <a:r>
                        <a:rPr lang="en-US" sz="1000"/>
                        <a:t>1.2938 %</a:t>
                      </a:r>
                    </a:p>
                  </a:txBody>
                  <a:tcPr/>
                </a:tc>
                <a:extLst>
                  <a:ext uri="{0D108BD9-81ED-4DB2-BD59-A6C34878D82A}">
                    <a16:rowId xmlns:a16="http://schemas.microsoft.com/office/drawing/2014/main" val="685573257"/>
                  </a:ext>
                </a:extLst>
              </a:tr>
            </a:tbl>
          </a:graphicData>
        </a:graphic>
      </p:graphicFrame>
      <p:sp>
        <p:nvSpPr>
          <p:cNvPr id="4" name="Text Placeholder 3">
            <a:extLst>
              <a:ext uri="{FF2B5EF4-FFF2-40B4-BE49-F238E27FC236}">
                <a16:creationId xmlns:a16="http://schemas.microsoft.com/office/drawing/2014/main" id="{1760E3A6-6A6D-4614-BCBA-AE097036605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941648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1E51F-A04F-4C84-B21B-F4DD387EB732}"/>
              </a:ext>
            </a:extLst>
          </p:cNvPr>
          <p:cNvSpPr>
            <a:spLocks noGrp="1"/>
          </p:cNvSpPr>
          <p:nvPr>
            <p:ph type="title"/>
          </p:nvPr>
        </p:nvSpPr>
        <p:spPr/>
        <p:txBody>
          <a:bodyPr/>
          <a:lstStyle/>
          <a:p>
            <a:r>
              <a:rPr lang="en-US"/>
              <a:t>Instagram Followers Change | All profiles</a:t>
            </a:r>
          </a:p>
        </p:txBody>
      </p:sp>
      <p:graphicFrame>
        <p:nvGraphicFramePr>
          <p:cNvPr id="6" name="Chart Placeholder 5">
            <a:extLst>
              <a:ext uri="{FF2B5EF4-FFF2-40B4-BE49-F238E27FC236}">
                <a16:creationId xmlns:a16="http://schemas.microsoft.com/office/drawing/2014/main" id="{C3E63B3E-A8F4-4DC8-8FC0-1CEE96DA5C60}"/>
              </a:ext>
            </a:extLst>
          </p:cNvPr>
          <p:cNvGraphicFramePr>
            <a:graphicFrameLocks noGrp="1"/>
          </p:cNvGraphicFramePr>
          <p:nvPr>
            <p:ph type="chart" sz="quarter" idx="13"/>
            <p:extLst>
              <p:ext uri="{D42A27DB-BD31-4B8C-83A1-F6EECF244321}">
                <p14:modId xmlns:p14="http://schemas.microsoft.com/office/powerpoint/2010/main" val="1156855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85F310-8313-4B02-8B14-249A39FB2D5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DFFF3F0-024D-4B3A-91F5-0BD3B78AD4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6474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11525-88FA-49DE-8C5C-EB1D03CB4EDC}"/>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80D2FC52-D54B-427A-80DD-61D4167F17AA}"/>
              </a:ext>
            </a:extLst>
          </p:cNvPr>
          <p:cNvGraphicFramePr>
            <a:graphicFrameLocks noGrp="1"/>
          </p:cNvGraphicFramePr>
          <p:nvPr>
            <p:ph type="chart" sz="quarter" idx="13"/>
            <p:extLst>
              <p:ext uri="{D42A27DB-BD31-4B8C-83A1-F6EECF244321}">
                <p14:modId xmlns:p14="http://schemas.microsoft.com/office/powerpoint/2010/main" val="3451451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DA22B2-85C9-4C36-A076-6C290016C95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08C1C496-0452-487A-843E-0BCA705B8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3170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D8371-40D0-4867-8F02-C8D53F8CE12E}"/>
              </a:ext>
            </a:extLst>
          </p:cNvPr>
          <p:cNvSpPr>
            <a:spLocks noGrp="1"/>
          </p:cNvSpPr>
          <p:nvPr>
            <p:ph type="title"/>
          </p:nvPr>
        </p:nvSpPr>
        <p:spPr/>
        <p:txBody>
          <a:bodyPr/>
          <a:lstStyle/>
          <a:p>
            <a:r>
              <a:rPr lang="en-US"/>
              <a:t>Instagram Total Interactions Per Month | All profiles</a:t>
            </a:r>
          </a:p>
        </p:txBody>
      </p:sp>
      <p:graphicFrame>
        <p:nvGraphicFramePr>
          <p:cNvPr id="6" name="Chart Placeholder 5">
            <a:extLst>
              <a:ext uri="{FF2B5EF4-FFF2-40B4-BE49-F238E27FC236}">
                <a16:creationId xmlns:a16="http://schemas.microsoft.com/office/drawing/2014/main" id="{9D48AB38-AA12-4037-AF14-3943C11E9334}"/>
              </a:ext>
            </a:extLst>
          </p:cNvPr>
          <p:cNvGraphicFramePr>
            <a:graphicFrameLocks noGrp="1"/>
          </p:cNvGraphicFramePr>
          <p:nvPr>
            <p:ph type="chart" sz="quarter" idx="13"/>
            <p:extLst>
              <p:ext uri="{D42A27DB-BD31-4B8C-83A1-F6EECF244321}">
                <p14:modId xmlns:p14="http://schemas.microsoft.com/office/powerpoint/2010/main" val="280515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45AAC-ADBE-43D6-BA5C-4375018CDE6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D2C275-D219-4E5F-AABC-8497F96E4F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172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6E345-9DC8-4898-903B-A696137E744E}"/>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94B2F725-6CE4-41C9-8054-625EA99835D5}"/>
              </a:ext>
            </a:extLst>
          </p:cNvPr>
          <p:cNvGraphicFramePr>
            <a:graphicFrameLocks noGrp="1"/>
          </p:cNvGraphicFramePr>
          <p:nvPr>
            <p:ph type="chart" sz="quarter" idx="13"/>
            <p:extLst>
              <p:ext uri="{D42A27DB-BD31-4B8C-83A1-F6EECF244321}">
                <p14:modId xmlns:p14="http://schemas.microsoft.com/office/powerpoint/2010/main" val="4145982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812E5-8B52-4F60-9C3F-44237697234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3FC3749-F1B9-4745-B91C-F7AAA825FF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350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37A8D-F213-4C86-9DBB-EFBF05AE8D37}"/>
              </a:ext>
            </a:extLst>
          </p:cNvPr>
          <p:cNvSpPr>
            <a:spLocks noGrp="1"/>
          </p:cNvSpPr>
          <p:nvPr>
            <p:ph type="title"/>
          </p:nvPr>
        </p:nvSpPr>
        <p:spPr/>
        <p:txBody>
          <a:bodyPr/>
          <a:lstStyle/>
          <a:p>
            <a:r>
              <a:rPr lang="en-US"/>
              <a:t>Instagram Instagram Top Posts | All profiles - 1 of 5</a:t>
            </a:r>
          </a:p>
        </p:txBody>
      </p:sp>
      <p:graphicFrame>
        <p:nvGraphicFramePr>
          <p:cNvPr id="5" name="Table Placeholder 4">
            <a:extLst>
              <a:ext uri="{FF2B5EF4-FFF2-40B4-BE49-F238E27FC236}">
                <a16:creationId xmlns:a16="http://schemas.microsoft.com/office/drawing/2014/main" id="{C8CFBD0D-1860-42D7-8296-5DC05714634E}"/>
              </a:ext>
            </a:extLst>
          </p:cNvPr>
          <p:cNvGraphicFramePr>
            <a:graphicFrameLocks noGrp="1"/>
          </p:cNvGraphicFramePr>
          <p:nvPr>
            <p:ph type="tbl" sz="quarter" idx="13"/>
            <p:extLst>
              <p:ext uri="{D42A27DB-BD31-4B8C-83A1-F6EECF244321}">
                <p14:modId xmlns:p14="http://schemas.microsoft.com/office/powerpoint/2010/main" val="139500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30118848"/>
                    </a:ext>
                  </a:extLst>
                </a:gridCol>
                <a:gridCol w="1975104">
                  <a:extLst>
                    <a:ext uri="{9D8B030D-6E8A-4147-A177-3AD203B41FA5}">
                      <a16:colId xmlns:a16="http://schemas.microsoft.com/office/drawing/2014/main" val="37850211"/>
                    </a:ext>
                  </a:extLst>
                </a:gridCol>
                <a:gridCol w="905256">
                  <a:extLst>
                    <a:ext uri="{9D8B030D-6E8A-4147-A177-3AD203B41FA5}">
                      <a16:colId xmlns:a16="http://schemas.microsoft.com/office/drawing/2014/main" val="2788484315"/>
                    </a:ext>
                  </a:extLst>
                </a:gridCol>
                <a:gridCol w="905256">
                  <a:extLst>
                    <a:ext uri="{9D8B030D-6E8A-4147-A177-3AD203B41FA5}">
                      <a16:colId xmlns:a16="http://schemas.microsoft.com/office/drawing/2014/main" val="227624748"/>
                    </a:ext>
                  </a:extLst>
                </a:gridCol>
                <a:gridCol w="905256">
                  <a:extLst>
                    <a:ext uri="{9D8B030D-6E8A-4147-A177-3AD203B41FA5}">
                      <a16:colId xmlns:a16="http://schemas.microsoft.com/office/drawing/2014/main" val="2450506228"/>
                    </a:ext>
                  </a:extLst>
                </a:gridCol>
                <a:gridCol w="905256">
                  <a:extLst>
                    <a:ext uri="{9D8B030D-6E8A-4147-A177-3AD203B41FA5}">
                      <a16:colId xmlns:a16="http://schemas.microsoft.com/office/drawing/2014/main" val="424663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0940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- 2024-11-04 16:00:31</a:t>
                      </a:r>
                      <a:r>
                        <a:rPr kumimoji="0" lang="en-US" sz="1000" b="0" i="0" u="none" strike="noStrike" kern="1200" cap="none" spc="0" normalizeH="0" baseline="0" noProof="0">
                          <a:ln>
                            <a:noFill/>
                          </a:ln>
                          <a:solidFill>
                            <a:prstClr val="black"/>
                          </a:solidFill>
                          <a:effectLst/>
                          <a:uLnTx/>
                          <a:uFillTx/>
                          <a:latin typeface="Calibri"/>
                          <a:ea typeface="+mn-ea"/>
                          <a:cs typeface="+mn-cs"/>
                        </a:rPr>
                        <a:t>
 *CLOSED* This Thanksgiving season, we’re overflowing with gratitude and want to pass it on! All week long, enter our Thanksgiving giveaway for a chance to win a 0 gift card to foodlandhi. Whether you want to use it for a delicious turkey, a sweet pie, or some cozy fall decor, the choice is yours!
HERE’S HOW TO ENTER: 
1) Like the post.
2) Follow firstinshi.
3) Tag someone who will be at your Thanksgiving table this year.
We will randomly select a winner on Monday, November 11, 2024. The winner will be contacted via Direct Message and have 48 hours to claim their prize. Multiple entries are welcome, limit one tag per comment. For complete contest rules, tap our link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https://quintly-eu-image-storage.s3.amazonaws.com/9c0ea75272bce814e62013e6b40a6bcc/5e2c9da108df26bb5519191e81a9bbdc.jpg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624083603"/>
                  </a:ext>
                </a:extLst>
              </a:tr>
            </a:tbl>
          </a:graphicData>
        </a:graphic>
      </p:graphicFrame>
      <p:sp>
        <p:nvSpPr>
          <p:cNvPr id="4" name="Text Placeholder 3">
            <a:extLst>
              <a:ext uri="{FF2B5EF4-FFF2-40B4-BE49-F238E27FC236}">
                <a16:creationId xmlns:a16="http://schemas.microsoft.com/office/drawing/2014/main" id="{5AD003CD-208C-482A-BBF6-8AF881C050A2}"/>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2320823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4876-67EB-44B6-B296-61D267DC7C85}"/>
              </a:ext>
            </a:extLst>
          </p:cNvPr>
          <p:cNvSpPr>
            <a:spLocks noGrp="1"/>
          </p:cNvSpPr>
          <p:nvPr>
            <p:ph type="title"/>
          </p:nvPr>
        </p:nvSpPr>
        <p:spPr/>
        <p:txBody>
          <a:bodyPr/>
          <a:lstStyle/>
          <a:p>
            <a:r>
              <a:rPr lang="en-US"/>
              <a:t>Instagram Instagram Top Posts | All profiles - 2 of 5</a:t>
            </a:r>
          </a:p>
        </p:txBody>
      </p:sp>
      <p:graphicFrame>
        <p:nvGraphicFramePr>
          <p:cNvPr id="5" name="Table Placeholder 4">
            <a:extLst>
              <a:ext uri="{FF2B5EF4-FFF2-40B4-BE49-F238E27FC236}">
                <a16:creationId xmlns:a16="http://schemas.microsoft.com/office/drawing/2014/main" id="{2557E9F6-3463-4B50-911B-5C67A1DB2E4A}"/>
              </a:ext>
            </a:extLst>
          </p:cNvPr>
          <p:cNvGraphicFramePr>
            <a:graphicFrameLocks noGrp="1"/>
          </p:cNvGraphicFramePr>
          <p:nvPr>
            <p:ph type="tbl" sz="quarter" idx="13"/>
            <p:extLst>
              <p:ext uri="{D42A27DB-BD31-4B8C-83A1-F6EECF244321}">
                <p14:modId xmlns:p14="http://schemas.microsoft.com/office/powerpoint/2010/main" val="15866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41261120"/>
                    </a:ext>
                  </a:extLst>
                </a:gridCol>
                <a:gridCol w="1975104">
                  <a:extLst>
                    <a:ext uri="{9D8B030D-6E8A-4147-A177-3AD203B41FA5}">
                      <a16:colId xmlns:a16="http://schemas.microsoft.com/office/drawing/2014/main" val="517216583"/>
                    </a:ext>
                  </a:extLst>
                </a:gridCol>
                <a:gridCol w="905256">
                  <a:extLst>
                    <a:ext uri="{9D8B030D-6E8A-4147-A177-3AD203B41FA5}">
                      <a16:colId xmlns:a16="http://schemas.microsoft.com/office/drawing/2014/main" val="2755159089"/>
                    </a:ext>
                  </a:extLst>
                </a:gridCol>
                <a:gridCol w="905256">
                  <a:extLst>
                    <a:ext uri="{9D8B030D-6E8A-4147-A177-3AD203B41FA5}">
                      <a16:colId xmlns:a16="http://schemas.microsoft.com/office/drawing/2014/main" val="188017670"/>
                    </a:ext>
                  </a:extLst>
                </a:gridCol>
                <a:gridCol w="905256">
                  <a:extLst>
                    <a:ext uri="{9D8B030D-6E8A-4147-A177-3AD203B41FA5}">
                      <a16:colId xmlns:a16="http://schemas.microsoft.com/office/drawing/2014/main" val="1678672576"/>
                    </a:ext>
                  </a:extLst>
                </a:gridCol>
                <a:gridCol w="905256">
                  <a:extLst>
                    <a:ext uri="{9D8B030D-6E8A-4147-A177-3AD203B41FA5}">
                      <a16:colId xmlns:a16="http://schemas.microsoft.com/office/drawing/2014/main" val="3350879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774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thehartford - 2024-11-14 09:00:08</a:t>
                      </a:r>
                      <a:r>
                        <a:rPr kumimoji="0" lang="en-US" sz="1000" b="0" i="0" u="none" strike="noStrike" kern="1200" cap="none" spc="0" normalizeH="0" baseline="0" noProof="0">
                          <a:ln>
                            <a:noFill/>
                          </a:ln>
                          <a:solidFill>
                            <a:prstClr val="black"/>
                          </a:solidFill>
                          <a:effectLst/>
                          <a:uLnTx/>
                          <a:uFillTx/>
                          <a:latin typeface="Calibri"/>
                          <a:ea typeface="+mn-ea"/>
                          <a:cs typeface="+mn-cs"/>
                        </a:rPr>
                        <a:t>
 Today is National Seat Belt Day and we’re partnering with iihs_autosafety to remind everyone how important it is for all vehicle occupants to buckle up, every trip every time.
#seatbelt #seatbeltsafety #buckleup #carsafety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https://quintly-eu-image-storage.s3.amazonaws.com/af09aca0c871c594bec1a9a8b3659c9e/0fd1b99bdba63f3657a8cc04a6b9f841.jpg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428787936"/>
                  </a:ext>
                </a:extLst>
              </a:tr>
            </a:tbl>
          </a:graphicData>
        </a:graphic>
      </p:graphicFrame>
      <p:sp>
        <p:nvSpPr>
          <p:cNvPr id="4" name="Text Placeholder 3">
            <a:extLst>
              <a:ext uri="{FF2B5EF4-FFF2-40B4-BE49-F238E27FC236}">
                <a16:creationId xmlns:a16="http://schemas.microsoft.com/office/drawing/2014/main" id="{2507FA90-22B2-45CC-90A4-A5941DF9E6A1}"/>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40971832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48025-C117-4466-9534-285AB132DDBD}"/>
              </a:ext>
            </a:extLst>
          </p:cNvPr>
          <p:cNvSpPr>
            <a:spLocks noGrp="1"/>
          </p:cNvSpPr>
          <p:nvPr>
            <p:ph type="title"/>
          </p:nvPr>
        </p:nvSpPr>
        <p:spPr/>
        <p:txBody>
          <a:bodyPr/>
          <a:lstStyle/>
          <a:p>
            <a:r>
              <a:rPr lang="en-US"/>
              <a:t>Instagram Instagram Top Posts | All profiles - 3 of 5</a:t>
            </a:r>
          </a:p>
        </p:txBody>
      </p:sp>
      <p:graphicFrame>
        <p:nvGraphicFramePr>
          <p:cNvPr id="5" name="Table Placeholder 4">
            <a:extLst>
              <a:ext uri="{FF2B5EF4-FFF2-40B4-BE49-F238E27FC236}">
                <a16:creationId xmlns:a16="http://schemas.microsoft.com/office/drawing/2014/main" id="{2F457A65-6213-4713-8754-40D35CADD250}"/>
              </a:ext>
            </a:extLst>
          </p:cNvPr>
          <p:cNvGraphicFramePr>
            <a:graphicFrameLocks noGrp="1"/>
          </p:cNvGraphicFramePr>
          <p:nvPr>
            <p:ph type="tbl" sz="quarter" idx="13"/>
            <p:extLst>
              <p:ext uri="{D42A27DB-BD31-4B8C-83A1-F6EECF244321}">
                <p14:modId xmlns:p14="http://schemas.microsoft.com/office/powerpoint/2010/main" val="2845069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19574539"/>
                    </a:ext>
                  </a:extLst>
                </a:gridCol>
                <a:gridCol w="1975104">
                  <a:extLst>
                    <a:ext uri="{9D8B030D-6E8A-4147-A177-3AD203B41FA5}">
                      <a16:colId xmlns:a16="http://schemas.microsoft.com/office/drawing/2014/main" val="3880311726"/>
                    </a:ext>
                  </a:extLst>
                </a:gridCol>
                <a:gridCol w="905256">
                  <a:extLst>
                    <a:ext uri="{9D8B030D-6E8A-4147-A177-3AD203B41FA5}">
                      <a16:colId xmlns:a16="http://schemas.microsoft.com/office/drawing/2014/main" val="3937073807"/>
                    </a:ext>
                  </a:extLst>
                </a:gridCol>
                <a:gridCol w="905256">
                  <a:extLst>
                    <a:ext uri="{9D8B030D-6E8A-4147-A177-3AD203B41FA5}">
                      <a16:colId xmlns:a16="http://schemas.microsoft.com/office/drawing/2014/main" val="3262972173"/>
                    </a:ext>
                  </a:extLst>
                </a:gridCol>
                <a:gridCol w="905256">
                  <a:extLst>
                    <a:ext uri="{9D8B030D-6E8A-4147-A177-3AD203B41FA5}">
                      <a16:colId xmlns:a16="http://schemas.microsoft.com/office/drawing/2014/main" val="321472129"/>
                    </a:ext>
                  </a:extLst>
                </a:gridCol>
                <a:gridCol w="905256">
                  <a:extLst>
                    <a:ext uri="{9D8B030D-6E8A-4147-A177-3AD203B41FA5}">
                      <a16:colId xmlns:a16="http://schemas.microsoft.com/office/drawing/2014/main" val="245179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507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- 2024-10-24 11:26:51</a:t>
                      </a:r>
                      <a:r>
                        <a:rPr kumimoji="0" lang="en-US" sz="1000" b="0" i="0" u="none" strike="noStrike" kern="1200" cap="none" spc="0" normalizeH="0" baseline="0" noProof="0">
                          <a:ln>
                            <a:noFill/>
                          </a:ln>
                          <a:solidFill>
                            <a:prstClr val="black"/>
                          </a:solidFill>
                          <a:effectLst/>
                          <a:uLnTx/>
                          <a:uFillTx/>
                          <a:latin typeface="Calibri"/>
                          <a:ea typeface="+mn-ea"/>
                          <a:cs typeface="+mn-cs"/>
                        </a:rPr>
                        <a:t>
 The past few weeks have been memorable for the TMNAS team, to say the least! Last week the Tokio Marine Group held its first ever Global Women’s Conference in Tokyo Japan, with 60 women and allies from 33 Tokio Marine Group companies attending.
Some members of TMNA Services helped support the conference (Christine Hernandez, Juliana Bush, Rachel Kimmel, Lexie Rutt, Bethany Sawhill), while others had the pleasure of being participants, including our very own HR Manager, Paige Liscka, and Enterprise Architect, Nina Wong!
Participants had the opportunity to hear from senior Tokio Marine leaders, engage in meaningful discussions around women empowerment and DE&amp;I in the workplace, and connect with global colleagues.
This is an exciting step to further advance Diversity, Equity, and Inclusion at TMNAS and the Tokio Marine Group! We're proud of our team’s hard work in orchestrating this special event and we look forward to hearing more about Paige and Nina's experience!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https://quintly-eu-image-storage.s3.amazonaws.com/10429b35b14158eee4bb6fd8424b954e/582ffb639d1a50c73f4d10558977b1ce.jpg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38775778"/>
                  </a:ext>
                </a:extLst>
              </a:tr>
            </a:tbl>
          </a:graphicData>
        </a:graphic>
      </p:graphicFrame>
      <p:sp>
        <p:nvSpPr>
          <p:cNvPr id="4" name="Text Placeholder 3">
            <a:extLst>
              <a:ext uri="{FF2B5EF4-FFF2-40B4-BE49-F238E27FC236}">
                <a16:creationId xmlns:a16="http://schemas.microsoft.com/office/drawing/2014/main" id="{39CD7D0E-3B98-445E-AE8A-51DFF45C208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1599642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A408C-D6FB-4C20-9CA1-7D1593C26476}"/>
              </a:ext>
            </a:extLst>
          </p:cNvPr>
          <p:cNvSpPr>
            <a:spLocks noGrp="1"/>
          </p:cNvSpPr>
          <p:nvPr>
            <p:ph type="title"/>
          </p:nvPr>
        </p:nvSpPr>
        <p:spPr/>
        <p:txBody>
          <a:bodyPr/>
          <a:lstStyle/>
          <a:p>
            <a:r>
              <a:rPr lang="en-US"/>
              <a:t>Instagram Instagram Top Posts | All profiles - 4 of 5</a:t>
            </a:r>
          </a:p>
        </p:txBody>
      </p:sp>
      <p:graphicFrame>
        <p:nvGraphicFramePr>
          <p:cNvPr id="5" name="Table Placeholder 4">
            <a:extLst>
              <a:ext uri="{FF2B5EF4-FFF2-40B4-BE49-F238E27FC236}">
                <a16:creationId xmlns:a16="http://schemas.microsoft.com/office/drawing/2014/main" id="{36C901C1-D5ED-4788-81CF-3AA44B288170}"/>
              </a:ext>
            </a:extLst>
          </p:cNvPr>
          <p:cNvGraphicFramePr>
            <a:graphicFrameLocks noGrp="1"/>
          </p:cNvGraphicFramePr>
          <p:nvPr>
            <p:ph type="tbl" sz="quarter" idx="13"/>
            <p:extLst>
              <p:ext uri="{D42A27DB-BD31-4B8C-83A1-F6EECF244321}">
                <p14:modId xmlns:p14="http://schemas.microsoft.com/office/powerpoint/2010/main" val="514953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90109801"/>
                    </a:ext>
                  </a:extLst>
                </a:gridCol>
                <a:gridCol w="1975104">
                  <a:extLst>
                    <a:ext uri="{9D8B030D-6E8A-4147-A177-3AD203B41FA5}">
                      <a16:colId xmlns:a16="http://schemas.microsoft.com/office/drawing/2014/main" val="4170816257"/>
                    </a:ext>
                  </a:extLst>
                </a:gridCol>
                <a:gridCol w="905256">
                  <a:extLst>
                    <a:ext uri="{9D8B030D-6E8A-4147-A177-3AD203B41FA5}">
                      <a16:colId xmlns:a16="http://schemas.microsoft.com/office/drawing/2014/main" val="3968388539"/>
                    </a:ext>
                  </a:extLst>
                </a:gridCol>
                <a:gridCol w="905256">
                  <a:extLst>
                    <a:ext uri="{9D8B030D-6E8A-4147-A177-3AD203B41FA5}">
                      <a16:colId xmlns:a16="http://schemas.microsoft.com/office/drawing/2014/main" val="87357290"/>
                    </a:ext>
                  </a:extLst>
                </a:gridCol>
                <a:gridCol w="905256">
                  <a:extLst>
                    <a:ext uri="{9D8B030D-6E8A-4147-A177-3AD203B41FA5}">
                      <a16:colId xmlns:a16="http://schemas.microsoft.com/office/drawing/2014/main" val="161164555"/>
                    </a:ext>
                  </a:extLst>
                </a:gridCol>
                <a:gridCol w="905256">
                  <a:extLst>
                    <a:ext uri="{9D8B030D-6E8A-4147-A177-3AD203B41FA5}">
                      <a16:colId xmlns:a16="http://schemas.microsoft.com/office/drawing/2014/main" val="3363212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3073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- 2024-11-26 16:18:28</a:t>
                      </a:r>
                      <a:r>
                        <a:rPr kumimoji="0" lang="en-US" sz="1000" b="0" i="0" u="none" strike="noStrike" kern="1200" cap="none" spc="0" normalizeH="0" baseline="0" noProof="0">
                          <a:ln>
                            <a:noFill/>
                          </a:ln>
                          <a:solidFill>
                            <a:prstClr val="black"/>
                          </a:solidFill>
                          <a:effectLst/>
                          <a:uLnTx/>
                          <a:uFillTx/>
                          <a:latin typeface="Calibri"/>
                          <a:ea typeface="+mn-ea"/>
                          <a:cs typeface="+mn-cs"/>
                        </a:rPr>
                        <a:t>
 CONTEST CLOSED! Congrats to jessecover_ for winning!!!
🍂 THANKSGIVING GIVEAWAY ALERT! 🍂
The holiday season is here, and we're celebrating by giving you a chance to win an Amazon Gift Card! 🎉
Here's how to enter:
1. Make sure you're following us
2. Like this post ❤️
3. Tag a friend or a coworker that you're thankful for 
Hurry! Entries close on 12/1, and the lucky winner will be announced on 12/2! 
Don't miss out on making your holiday season extra sweet. Enter now!
#ThanksgivingGiveaway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https://quintly-eu-image-storage.s3.amazonaws.com/10429b35b14158eee4bb6fd8424b954e/770641fdd48d74d0538a90b2d2de8a5b.jpg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622289096"/>
                  </a:ext>
                </a:extLst>
              </a:tr>
            </a:tbl>
          </a:graphicData>
        </a:graphic>
      </p:graphicFrame>
      <p:sp>
        <p:nvSpPr>
          <p:cNvPr id="4" name="Text Placeholder 3">
            <a:extLst>
              <a:ext uri="{FF2B5EF4-FFF2-40B4-BE49-F238E27FC236}">
                <a16:creationId xmlns:a16="http://schemas.microsoft.com/office/drawing/2014/main" id="{551A9E95-D580-4519-BCCA-90D1D3D55E4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39604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3F597-3952-4FF6-9605-E91F12F50A81}"/>
              </a:ext>
            </a:extLst>
          </p:cNvPr>
          <p:cNvSpPr>
            <a:spLocks noGrp="1"/>
          </p:cNvSpPr>
          <p:nvPr>
            <p:ph type="title"/>
          </p:nvPr>
        </p:nvSpPr>
        <p:spPr/>
        <p:txBody>
          <a:bodyPr/>
          <a:lstStyle/>
          <a:p>
            <a:r>
              <a:rPr lang="en-US"/>
              <a:t>Instagram Instagram Top Posts | All profiles - 5 of 5</a:t>
            </a:r>
          </a:p>
        </p:txBody>
      </p:sp>
      <p:graphicFrame>
        <p:nvGraphicFramePr>
          <p:cNvPr id="5" name="Table Placeholder 4">
            <a:extLst>
              <a:ext uri="{FF2B5EF4-FFF2-40B4-BE49-F238E27FC236}">
                <a16:creationId xmlns:a16="http://schemas.microsoft.com/office/drawing/2014/main" id="{18DBC022-9466-420F-B1F5-471EDDB2E058}"/>
              </a:ext>
            </a:extLst>
          </p:cNvPr>
          <p:cNvGraphicFramePr>
            <a:graphicFrameLocks noGrp="1"/>
          </p:cNvGraphicFramePr>
          <p:nvPr>
            <p:ph type="tbl" sz="quarter" idx="13"/>
            <p:extLst>
              <p:ext uri="{D42A27DB-BD31-4B8C-83A1-F6EECF244321}">
                <p14:modId xmlns:p14="http://schemas.microsoft.com/office/powerpoint/2010/main" val="1531427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41026571"/>
                    </a:ext>
                  </a:extLst>
                </a:gridCol>
                <a:gridCol w="1975104">
                  <a:extLst>
                    <a:ext uri="{9D8B030D-6E8A-4147-A177-3AD203B41FA5}">
                      <a16:colId xmlns:a16="http://schemas.microsoft.com/office/drawing/2014/main" val="4079162685"/>
                    </a:ext>
                  </a:extLst>
                </a:gridCol>
                <a:gridCol w="905256">
                  <a:extLst>
                    <a:ext uri="{9D8B030D-6E8A-4147-A177-3AD203B41FA5}">
                      <a16:colId xmlns:a16="http://schemas.microsoft.com/office/drawing/2014/main" val="2134704750"/>
                    </a:ext>
                  </a:extLst>
                </a:gridCol>
                <a:gridCol w="905256">
                  <a:extLst>
                    <a:ext uri="{9D8B030D-6E8A-4147-A177-3AD203B41FA5}">
                      <a16:colId xmlns:a16="http://schemas.microsoft.com/office/drawing/2014/main" val="3341226476"/>
                    </a:ext>
                  </a:extLst>
                </a:gridCol>
                <a:gridCol w="905256">
                  <a:extLst>
                    <a:ext uri="{9D8B030D-6E8A-4147-A177-3AD203B41FA5}">
                      <a16:colId xmlns:a16="http://schemas.microsoft.com/office/drawing/2014/main" val="1511360023"/>
                    </a:ext>
                  </a:extLst>
                </a:gridCol>
                <a:gridCol w="905256">
                  <a:extLst>
                    <a:ext uri="{9D8B030D-6E8A-4147-A177-3AD203B41FA5}">
                      <a16:colId xmlns:a16="http://schemas.microsoft.com/office/drawing/2014/main" val="706936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699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- 2024-11-12 15:55:00</a:t>
                      </a:r>
                      <a:r>
                        <a:rPr kumimoji="0" lang="en-US" sz="1000" b="0" i="0" u="none" strike="noStrike" kern="1200" cap="none" spc="0" normalizeH="0" baseline="0" noProof="0">
                          <a:ln>
                            <a:noFill/>
                          </a:ln>
                          <a:solidFill>
                            <a:prstClr val="black"/>
                          </a:solidFill>
                          <a:effectLst/>
                          <a:uLnTx/>
                          <a:uFillTx/>
                          <a:latin typeface="Calibri"/>
                          <a:ea typeface="+mn-ea"/>
                          <a:cs typeface="+mn-cs"/>
                        </a:rPr>
                        <a:t>
 A big round of applause to our two teams for successfully completing our 2024 Tokio Marine Emerging Leaders Program (ELP)! Last week, our teams traveled to Jersey City, NJ to present their ELP projects to CEOs and executives across the Tokio Marine Group. Their presentations were the final products of an intensive six-month research and development project to improve a business process within TMNAS. Both teams did a fantastic job, and we are so proud of their hard work and contributions! 
We'd like to thank our team advisors, Steve Endres and Scott Yurko, for their unwavering guidance and support throughout this program!
Congratulations to: Nikunj Choudhary, Joshua Forman, Michael Vogel, Daniel Wasson, Maarten Dauwe, Joseph Wang, Naveen Kumar Karakavalasa, Melissa Gaspari, Anitha Muniswamappa, Michael Palmieri!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https://quintly-eu-image-storage.s3.amazonaws.com/10429b35b14158eee4bb6fd8424b954e/bb204ac6081e489aebeac15f24999716.jpg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709855567"/>
                  </a:ext>
                </a:extLst>
              </a:tr>
            </a:tbl>
          </a:graphicData>
        </a:graphic>
      </p:graphicFrame>
      <p:sp>
        <p:nvSpPr>
          <p:cNvPr id="4" name="Text Placeholder 3">
            <a:extLst>
              <a:ext uri="{FF2B5EF4-FFF2-40B4-BE49-F238E27FC236}">
                <a16:creationId xmlns:a16="http://schemas.microsoft.com/office/drawing/2014/main" id="{7D3BC0C0-E542-421A-88F5-32B7BC52CE1E}"/>
              </a:ext>
            </a:extLst>
          </p:cNvPr>
          <p:cNvSpPr>
            <a:spLocks noGrp="1"/>
          </p:cNvSpPr>
          <p:nvPr>
            <p:ph type="body" sz="quarter" idx="14"/>
          </p:nvPr>
        </p:nvSpPr>
        <p:spPr/>
        <p:txBody>
          <a:bodyPr/>
          <a:lstStyle/>
          <a:p>
            <a:r>
              <a:rPr lang="en-US"/>
              <a:t>10/01/2024 - 12/31/2024</a:t>
            </a:r>
          </a:p>
        </p:txBody>
      </p:sp>
    </p:spTree>
    <p:extLst>
      <p:ext uri="{BB962C8B-B14F-4D97-AF65-F5344CB8AC3E}">
        <p14:creationId xmlns:p14="http://schemas.microsoft.com/office/powerpoint/2010/main" val="976793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067C-FB80-4BDD-A2F2-A96F735C3996}"/>
              </a:ext>
            </a:extLst>
          </p:cNvPr>
          <p:cNvSpPr>
            <a:spLocks noGrp="1"/>
          </p:cNvSpPr>
          <p:nvPr>
            <p:ph type="title"/>
          </p:nvPr>
        </p:nvSpPr>
        <p:spPr/>
        <p:txBody>
          <a:bodyPr/>
          <a:lstStyle/>
          <a:p>
            <a:r>
              <a:rPr lang="en-US"/>
              <a:t>Instagram Stories Key Metrics Table | All profiles</a:t>
            </a:r>
          </a:p>
        </p:txBody>
      </p:sp>
      <p:graphicFrame>
        <p:nvGraphicFramePr>
          <p:cNvPr id="5" name="Table Placeholder 4">
            <a:extLst>
              <a:ext uri="{FF2B5EF4-FFF2-40B4-BE49-F238E27FC236}">
                <a16:creationId xmlns:a16="http://schemas.microsoft.com/office/drawing/2014/main" id="{E3ED1A67-81D1-4DFF-881D-62A4FAC93D5A}"/>
              </a:ext>
            </a:extLst>
          </p:cNvPr>
          <p:cNvGraphicFramePr>
            <a:graphicFrameLocks noGrp="1"/>
          </p:cNvGraphicFramePr>
          <p:nvPr>
            <p:ph type="tbl" sz="quarter" idx="13"/>
            <p:extLst>
              <p:ext uri="{D42A27DB-BD31-4B8C-83A1-F6EECF244321}">
                <p14:modId xmlns:p14="http://schemas.microsoft.com/office/powerpoint/2010/main" val="1696274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62422848"/>
                    </a:ext>
                  </a:extLst>
                </a:gridCol>
                <a:gridCol w="1234440">
                  <a:extLst>
                    <a:ext uri="{9D8B030D-6E8A-4147-A177-3AD203B41FA5}">
                      <a16:colId xmlns:a16="http://schemas.microsoft.com/office/drawing/2014/main" val="3252506202"/>
                    </a:ext>
                  </a:extLst>
                </a:gridCol>
                <a:gridCol w="576072">
                  <a:extLst>
                    <a:ext uri="{9D8B030D-6E8A-4147-A177-3AD203B41FA5}">
                      <a16:colId xmlns:a16="http://schemas.microsoft.com/office/drawing/2014/main" val="2185255180"/>
                    </a:ext>
                  </a:extLst>
                </a:gridCol>
                <a:gridCol w="1234440">
                  <a:extLst>
                    <a:ext uri="{9D8B030D-6E8A-4147-A177-3AD203B41FA5}">
                      <a16:colId xmlns:a16="http://schemas.microsoft.com/office/drawing/2014/main" val="1932902978"/>
                    </a:ext>
                  </a:extLst>
                </a:gridCol>
                <a:gridCol w="1234440">
                  <a:extLst>
                    <a:ext uri="{9D8B030D-6E8A-4147-A177-3AD203B41FA5}">
                      <a16:colId xmlns:a16="http://schemas.microsoft.com/office/drawing/2014/main" val="1999634452"/>
                    </a:ext>
                  </a:extLst>
                </a:gridCol>
                <a:gridCol w="1234440">
                  <a:extLst>
                    <a:ext uri="{9D8B030D-6E8A-4147-A177-3AD203B41FA5}">
                      <a16:colId xmlns:a16="http://schemas.microsoft.com/office/drawing/2014/main" val="2411527580"/>
                    </a:ext>
                  </a:extLst>
                </a:gridCol>
                <a:gridCol w="1234440">
                  <a:extLst>
                    <a:ext uri="{9D8B030D-6E8A-4147-A177-3AD203B41FA5}">
                      <a16:colId xmlns:a16="http://schemas.microsoft.com/office/drawing/2014/main" val="21642023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46920389"/>
                  </a:ext>
                </a:extLst>
              </a:tr>
              <a:tr h="370840">
                <a:tc>
                  <a:txBody>
                    <a:bodyPr/>
                    <a:lstStyle/>
                    <a:p>
                      <a:r>
                        <a:rPr lang="en-US" sz="1000"/>
                        <a:t>210</a:t>
                      </a:r>
                    </a:p>
                  </a:txBody>
                  <a:tcPr/>
                </a:tc>
                <a:tc>
                  <a:txBody>
                    <a:bodyPr/>
                    <a:lstStyle/>
                    <a:p>
                      <a:r>
                        <a:rPr lang="en-US" sz="1000"/>
                        <a:t>0.7555 %</a:t>
                      </a:r>
                    </a:p>
                  </a:txBody>
                  <a:tcPr/>
                </a:tc>
                <a:tc>
                  <a:txBody>
                    <a:bodyPr/>
                    <a:lstStyle/>
                    <a:p>
                      <a:r>
                        <a:rPr lang="en-US" sz="1000"/>
                        <a:t>0.34</a:t>
                      </a:r>
                    </a:p>
                  </a:txBody>
                  <a:tcPr/>
                </a:tc>
                <a:tc>
                  <a:txBody>
                    <a:bodyPr/>
                    <a:lstStyle/>
                    <a:p>
                      <a:r>
                        <a:rPr lang="en-US" sz="1000"/>
                        <a:t>71.50</a:t>
                      </a:r>
                    </a:p>
                  </a:txBody>
                  <a:tcPr/>
                </a:tc>
                <a:tc>
                  <a:txBody>
                    <a:bodyPr/>
                    <a:lstStyle/>
                    <a:p>
                      <a:r>
                        <a:rPr lang="en-US" sz="1000"/>
                        <a:t>49.56</a:t>
                      </a:r>
                    </a:p>
                  </a:txBody>
                  <a:tcPr/>
                </a:tc>
                <a:tc>
                  <a:txBody>
                    <a:bodyPr/>
                    <a:lstStyle/>
                    <a:p>
                      <a:r>
                        <a:rPr lang="en-US" sz="1000"/>
                        <a:t>15016</a:t>
                      </a:r>
                    </a:p>
                  </a:txBody>
                  <a:tcPr/>
                </a:tc>
                <a:tc>
                  <a:txBody>
                    <a:bodyPr/>
                    <a:lstStyle/>
                    <a:p>
                      <a:r>
                        <a:rPr lang="en-US" sz="1000"/>
                        <a:t>10408</a:t>
                      </a:r>
                    </a:p>
                  </a:txBody>
                  <a:tcPr/>
                </a:tc>
                <a:extLst>
                  <a:ext uri="{0D108BD9-81ED-4DB2-BD59-A6C34878D82A}">
                    <a16:rowId xmlns:a16="http://schemas.microsoft.com/office/drawing/2014/main" val="3605983197"/>
                  </a:ext>
                </a:extLst>
              </a:tr>
              <a:tr h="370840">
                <a:tc>
                  <a:txBody>
                    <a:bodyPr/>
                    <a:lstStyle/>
                    <a:p>
                      <a:r>
                        <a:rPr lang="en-US" sz="1000"/>
                        <a:t>212</a:t>
                      </a:r>
                    </a:p>
                  </a:txBody>
                  <a:tcPr/>
                </a:tc>
                <a:tc>
                  <a:txBody>
                    <a:bodyPr/>
                    <a:lstStyle/>
                    <a:p>
                      <a:r>
                        <a:rPr lang="en-US" sz="1000"/>
                        <a:t>0.7204 %</a:t>
                      </a:r>
                    </a:p>
                  </a:txBody>
                  <a:tcPr/>
                </a:tc>
                <a:tc>
                  <a:txBody>
                    <a:bodyPr/>
                    <a:lstStyle/>
                    <a:p>
                      <a:r>
                        <a:rPr lang="en-US" sz="1000"/>
                        <a:t>0.11</a:t>
                      </a:r>
                    </a:p>
                  </a:txBody>
                  <a:tcPr/>
                </a:tc>
                <a:tc>
                  <a:txBody>
                    <a:bodyPr/>
                    <a:lstStyle/>
                    <a:p>
                      <a:r>
                        <a:rPr lang="en-US" sz="1000"/>
                        <a:t>139.96</a:t>
                      </a:r>
                    </a:p>
                  </a:txBody>
                  <a:tcPr/>
                </a:tc>
                <a:tc>
                  <a:txBody>
                    <a:bodyPr/>
                    <a:lstStyle/>
                    <a:p>
                      <a:r>
                        <a:rPr lang="en-US" sz="1000"/>
                        <a:t>97.39</a:t>
                      </a:r>
                    </a:p>
                  </a:txBody>
                  <a:tcPr/>
                </a:tc>
                <a:tc>
                  <a:txBody>
                    <a:bodyPr/>
                    <a:lstStyle/>
                    <a:p>
                      <a:r>
                        <a:rPr lang="en-US" sz="1000"/>
                        <a:t>29672</a:t>
                      </a:r>
                    </a:p>
                  </a:txBody>
                  <a:tcPr/>
                </a:tc>
                <a:tc>
                  <a:txBody>
                    <a:bodyPr/>
                    <a:lstStyle/>
                    <a:p>
                      <a:r>
                        <a:rPr lang="en-US" sz="1000"/>
                        <a:t>20646</a:t>
                      </a:r>
                    </a:p>
                  </a:txBody>
                  <a:tcPr/>
                </a:tc>
                <a:extLst>
                  <a:ext uri="{0D108BD9-81ED-4DB2-BD59-A6C34878D82A}">
                    <a16:rowId xmlns:a16="http://schemas.microsoft.com/office/drawing/2014/main" val="3929585370"/>
                  </a:ext>
                </a:extLst>
              </a:tr>
              <a:tr h="370840">
                <a:tc>
                  <a:txBody>
                    <a:bodyPr/>
                    <a:lstStyle/>
                    <a:p>
                      <a:r>
                        <a:rPr lang="en-US" sz="1000"/>
                        <a:t>116</a:t>
                      </a:r>
                    </a:p>
                  </a:txBody>
                  <a:tcPr/>
                </a:tc>
                <a:tc>
                  <a:txBody>
                    <a:bodyPr/>
                    <a:lstStyle/>
                    <a:p>
                      <a:r>
                        <a:rPr lang="en-US" sz="1000"/>
                        <a:t>0.7094 %</a:t>
                      </a:r>
                    </a:p>
                  </a:txBody>
                  <a:tcPr/>
                </a:tc>
                <a:tc>
                  <a:txBody>
                    <a:bodyPr/>
                    <a:lstStyle/>
                    <a:p>
                      <a:r>
                        <a:rPr lang="en-US" sz="1000"/>
                        <a:t>0.07</a:t>
                      </a:r>
                    </a:p>
                  </a:txBody>
                  <a:tcPr/>
                </a:tc>
                <a:tc>
                  <a:txBody>
                    <a:bodyPr/>
                    <a:lstStyle/>
                    <a:p>
                      <a:r>
                        <a:rPr lang="en-US" sz="1000"/>
                        <a:t>80.40</a:t>
                      </a:r>
                    </a:p>
                  </a:txBody>
                  <a:tcPr/>
                </a:tc>
                <a:tc>
                  <a:txBody>
                    <a:bodyPr/>
                    <a:lstStyle/>
                    <a:p>
                      <a:r>
                        <a:rPr lang="en-US" sz="1000"/>
                        <a:t>55.83</a:t>
                      </a:r>
                    </a:p>
                  </a:txBody>
                  <a:tcPr/>
                </a:tc>
                <a:tc>
                  <a:txBody>
                    <a:bodyPr/>
                    <a:lstStyle/>
                    <a:p>
                      <a:r>
                        <a:rPr lang="en-US" sz="1000"/>
                        <a:t>9326</a:t>
                      </a:r>
                    </a:p>
                  </a:txBody>
                  <a:tcPr/>
                </a:tc>
                <a:tc>
                  <a:txBody>
                    <a:bodyPr/>
                    <a:lstStyle/>
                    <a:p>
                      <a:r>
                        <a:rPr lang="en-US" sz="1000"/>
                        <a:t>6476</a:t>
                      </a:r>
                    </a:p>
                  </a:txBody>
                  <a:tcPr/>
                </a:tc>
                <a:extLst>
                  <a:ext uri="{0D108BD9-81ED-4DB2-BD59-A6C34878D82A}">
                    <a16:rowId xmlns:a16="http://schemas.microsoft.com/office/drawing/2014/main" val="3813576128"/>
                  </a:ext>
                </a:extLst>
              </a:tr>
              <a:tr h="370840">
                <a:tc>
                  <a:txBody>
                    <a:bodyPr/>
                    <a:lstStyle/>
                    <a:p>
                      <a:r>
                        <a:rPr lang="en-US" sz="1000"/>
                        <a:t>11</a:t>
                      </a:r>
                    </a:p>
                  </a:txBody>
                  <a:tcPr/>
                </a:tc>
                <a:tc>
                  <a:txBody>
                    <a:bodyPr/>
                    <a:lstStyle/>
                    <a:p>
                      <a:r>
                        <a:rPr lang="en-US" sz="1000"/>
                        <a:t>0.5879 %</a:t>
                      </a:r>
                    </a:p>
                  </a:txBody>
                  <a:tcPr/>
                </a:tc>
                <a:tc>
                  <a:txBody>
                    <a:bodyPr/>
                    <a:lstStyle/>
                    <a:p>
                      <a:r>
                        <a:rPr lang="en-US" sz="1000"/>
                        <a:t>0.09</a:t>
                      </a:r>
                    </a:p>
                  </a:txBody>
                  <a:tcPr/>
                </a:tc>
                <a:tc>
                  <a:txBody>
                    <a:bodyPr/>
                    <a:lstStyle/>
                    <a:p>
                      <a:r>
                        <a:rPr lang="en-US" sz="1000"/>
                        <a:t>83.00</a:t>
                      </a:r>
                    </a:p>
                  </a:txBody>
                  <a:tcPr/>
                </a:tc>
                <a:tc>
                  <a:txBody>
                    <a:bodyPr/>
                    <a:lstStyle/>
                    <a:p>
                      <a:r>
                        <a:rPr lang="en-US" sz="1000"/>
                        <a:t>48.91</a:t>
                      </a:r>
                    </a:p>
                  </a:txBody>
                  <a:tcPr/>
                </a:tc>
                <a:tc>
                  <a:txBody>
                    <a:bodyPr/>
                    <a:lstStyle/>
                    <a:p>
                      <a:r>
                        <a:rPr lang="en-US" sz="1000"/>
                        <a:t>913</a:t>
                      </a:r>
                    </a:p>
                  </a:txBody>
                  <a:tcPr/>
                </a:tc>
                <a:tc>
                  <a:txBody>
                    <a:bodyPr/>
                    <a:lstStyle/>
                    <a:p>
                      <a:r>
                        <a:rPr lang="en-US" sz="1000"/>
                        <a:t>538</a:t>
                      </a:r>
                    </a:p>
                  </a:txBody>
                  <a:tcPr/>
                </a:tc>
                <a:extLst>
                  <a:ext uri="{0D108BD9-81ED-4DB2-BD59-A6C34878D82A}">
                    <a16:rowId xmlns:a16="http://schemas.microsoft.com/office/drawing/2014/main" val="3539770855"/>
                  </a:ext>
                </a:extLst>
              </a:tr>
            </a:tbl>
          </a:graphicData>
        </a:graphic>
      </p:graphicFrame>
      <p:sp>
        <p:nvSpPr>
          <p:cNvPr id="4" name="Text Placeholder 3">
            <a:extLst>
              <a:ext uri="{FF2B5EF4-FFF2-40B4-BE49-F238E27FC236}">
                <a16:creationId xmlns:a16="http://schemas.microsoft.com/office/drawing/2014/main" id="{B232E739-02B0-4BD4-BB31-3A42340D3C5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809291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3338</Words>
  <Application>Microsoft Office PowerPoint</Application>
  <PresentationFormat>On-screen Show (4:3)</PresentationFormat>
  <Paragraphs>620</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TMNAS Quarterly Social Media</vt:lpstr>
      <vt:lpstr>Overall Overall Audience | TMNAS</vt:lpstr>
      <vt:lpstr>Facebook Key Metrics Table | TMNAS</vt:lpstr>
      <vt:lpstr>Facebook Facebook Fans Change | TMNAS</vt:lpstr>
      <vt:lpstr>Facebook Average Interactions Per Facebook Post | TMNAS</vt:lpstr>
      <vt:lpstr>Facebook Total Interactions Per Month | All profiles</vt:lpstr>
      <vt:lpstr>Facebook Facebook Impressions | TMNAS</vt:lpstr>
      <vt:lpstr>Facebook Own Posts Table | TMNAS - 1 of 5</vt:lpstr>
      <vt:lpstr>Facebook Own Posts Table | TMNAS - 2 of 5</vt:lpstr>
      <vt:lpstr>Facebook Own Posts Table | TMNAS - 3 of 5</vt:lpstr>
      <vt:lpstr>Facebook Own Posts Table | TMNAS - 4 of 5</vt:lpstr>
      <vt:lpstr>Facebook Own Posts Table | TMNAS - 5 of 5</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All profiles</vt:lpstr>
      <vt:lpstr>LinkedIn LinkedIn Followers Change | All profiles</vt:lpstr>
      <vt:lpstr>LinkedIn Average Interactions Per LinkedIn Update | All profiles</vt:lpstr>
      <vt:lpstr>LinkedIn Total Interactions Per Month | All profiles</vt:lpstr>
      <vt:lpstr>LinkedIn Post Impressions | All profiles</vt:lpstr>
      <vt:lpstr>LinkedIn Posts Table | All profiles - 1 of 6</vt:lpstr>
      <vt:lpstr>LinkedIn Posts Table | All profiles - 2 of 6</vt:lpstr>
      <vt:lpstr>LinkedIn Posts Table | All profiles - 3 of 6</vt:lpstr>
      <vt:lpstr>LinkedIn Posts Table | All profiles - 4 of 6</vt:lpstr>
      <vt:lpstr>LinkedIn Posts Table | All profiles - 5 of 6</vt:lpstr>
      <vt:lpstr>LinkedIn Posts Table | All profiles - 6 of 6</vt:lpstr>
      <vt:lpstr>Instagram Key Metrics Table | All profiles</vt:lpstr>
      <vt:lpstr>Instagram Followers Change | All profiles</vt:lpstr>
      <vt:lpstr>Instagram Average Interactions Per Post | All profiles</vt:lpstr>
      <vt:lpstr>Instagram Total Interactions Per Month | All profiles</vt:lpstr>
      <vt:lpstr>Instagram Impressions | TMNAS</vt:lpstr>
      <vt:lpstr>Instagram Instagram Top Posts | All profiles - 1 of 5</vt:lpstr>
      <vt:lpstr>Instagram Instagram Top Posts | All profiles - 2 of 5</vt:lpstr>
      <vt:lpstr>Instagram Instagram Top Posts | All profiles - 3 of 5</vt:lpstr>
      <vt:lpstr>Instagram Instagram Top Posts | All profiles - 4 of 5</vt:lpstr>
      <vt:lpstr>Instagram Instagram Top Posts | All profiles - 5 of 5</vt:lpstr>
      <vt:lpstr>Instagram Stories Key Metrics Table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Quarterly Social Media</dc:title>
  <dc:creator>Frederik Born</dc:creator>
  <cp:lastModifiedBy>Frederik Born</cp:lastModifiedBy>
  <cp:revision>1</cp:revision>
  <dcterms:created xsi:type="dcterms:W3CDTF">2025-01-22T14:26:09Z</dcterms:created>
  <dcterms:modified xsi:type="dcterms:W3CDTF">2025-01-22T14:26:56Z</dcterms:modified>
</cp:coreProperties>
</file>