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0" r:id="rId33"/>
    <p:sldId id="291" r:id="rId34"/>
    <p:sldId id="292" r:id="rId35"/>
    <p:sldId id="294" r:id="rId36"/>
    <p:sldId id="295" r:id="rId37"/>
    <p:sldId id="296"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45627</c:v>
                </c:pt>
              </c:numCache>
            </c:numRef>
          </c:cat>
          <c:val>
            <c:numRef>
              <c:f>Sheet1!$B$2</c:f>
              <c:numCache>
                <c:formatCode>General</c:formatCode>
                <c:ptCount val="1"/>
                <c:pt idx="0">
                  <c:v>194</c:v>
                </c:pt>
              </c:numCache>
            </c:numRef>
          </c:val>
          <c:extLst>
            <c:ext xmlns:c16="http://schemas.microsoft.com/office/drawing/2014/chart" uri="{C3380CC4-5D6E-409C-BE32-E72D297353CC}">
              <c16:uniqueId val="{00000000-263A-430B-961F-63E5B816BE3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45627</c:v>
                </c:pt>
              </c:numCache>
            </c:numRef>
          </c:cat>
          <c:val>
            <c:numRef>
              <c:f>Sheet1!$C$2</c:f>
              <c:numCache>
                <c:formatCode>General</c:formatCode>
                <c:ptCount val="1"/>
                <c:pt idx="0">
                  <c:v>591</c:v>
                </c:pt>
              </c:numCache>
            </c:numRef>
          </c:val>
          <c:extLst>
            <c:ext xmlns:c16="http://schemas.microsoft.com/office/drawing/2014/chart" uri="{C3380CC4-5D6E-409C-BE32-E72D297353CC}">
              <c16:uniqueId val="{00000001-263A-430B-961F-63E5B816BE3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45627</c:v>
                </c:pt>
              </c:numCache>
            </c:numRef>
          </c:cat>
          <c:val>
            <c:numRef>
              <c:f>Sheet1!$D$2</c:f>
              <c:numCache>
                <c:formatCode>General</c:formatCode>
                <c:ptCount val="1"/>
                <c:pt idx="0">
                  <c:v>24714</c:v>
                </c:pt>
              </c:numCache>
            </c:numRef>
          </c:val>
          <c:extLst>
            <c:ext xmlns:c16="http://schemas.microsoft.com/office/drawing/2014/chart" uri="{C3380CC4-5D6E-409C-BE32-E72D297353CC}">
              <c16:uniqueId val="{00000002-263A-430B-961F-63E5B816BE3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45627</c:v>
                </c:pt>
              </c:numCache>
            </c:numRef>
          </c:cat>
          <c:val>
            <c:numRef>
              <c:f>Sheet1!$E$2</c:f>
              <c:numCache>
                <c:formatCode>General</c:formatCode>
                <c:ptCount val="1"/>
                <c:pt idx="0">
                  <c:v>198</c:v>
                </c:pt>
              </c:numCache>
            </c:numRef>
          </c:val>
          <c:extLst>
            <c:ext xmlns:c16="http://schemas.microsoft.com/office/drawing/2014/chart" uri="{C3380CC4-5D6E-409C-BE32-E72D297353CC}">
              <c16:uniqueId val="{00000003-263A-430B-961F-63E5B816BE36}"/>
            </c:ext>
          </c:extLst>
        </c:ser>
        <c:dLbls>
          <c:showLegendKey val="0"/>
          <c:showVal val="0"/>
          <c:showCatName val="0"/>
          <c:showSerName val="0"/>
          <c:showPercent val="0"/>
          <c:showBubbleSize val="0"/>
        </c:dLbls>
        <c:gapWidth val="219"/>
        <c:overlap val="-27"/>
        <c:axId val="393302456"/>
        <c:axId val="83643896"/>
      </c:barChart>
      <c:dateAx>
        <c:axId val="39330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643896"/>
        <c:crosses val="autoZero"/>
        <c:auto val="1"/>
        <c:lblOffset val="100"/>
        <c:baseTimeUnit val="days"/>
      </c:dateAx>
      <c:valAx>
        <c:axId val="8364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0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1</c:v>
                </c:pt>
                <c:pt idx="2">
                  <c:v>2</c:v>
                </c:pt>
                <c:pt idx="3">
                  <c:v>3</c:v>
                </c:pt>
                <c:pt idx="4">
                  <c:v>0</c:v>
                </c:pt>
                <c:pt idx="5">
                  <c:v>1</c:v>
                </c:pt>
                <c:pt idx="6">
                  <c:v>1</c:v>
                </c:pt>
                <c:pt idx="7">
                  <c:v>2</c:v>
                </c:pt>
                <c:pt idx="8">
                  <c:v>1</c:v>
                </c:pt>
                <c:pt idx="9">
                  <c:v>1</c:v>
                </c:pt>
                <c:pt idx="10">
                  <c:v>11</c:v>
                </c:pt>
                <c:pt idx="11">
                  <c:v>0</c:v>
                </c:pt>
              </c:numCache>
            </c:numRef>
          </c:val>
          <c:extLst>
            <c:ext xmlns:c16="http://schemas.microsoft.com/office/drawing/2014/chart" uri="{C3380CC4-5D6E-409C-BE32-E72D297353CC}">
              <c16:uniqueId val="{00000000-861A-44CB-BB43-AFDD175A30FA}"/>
            </c:ext>
          </c:extLst>
        </c:ser>
        <c:dLbls>
          <c:showLegendKey val="0"/>
          <c:showVal val="0"/>
          <c:showCatName val="0"/>
          <c:showSerName val="0"/>
          <c:showPercent val="0"/>
          <c:showBubbleSize val="0"/>
        </c:dLbls>
        <c:gapWidth val="219"/>
        <c:overlap val="-27"/>
        <c:axId val="395602136"/>
        <c:axId val="23283528"/>
      </c:barChart>
      <c:dateAx>
        <c:axId val="395602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83528"/>
        <c:crosses val="autoZero"/>
        <c:auto val="1"/>
        <c:lblOffset val="100"/>
        <c:baseTimeUnit val="months"/>
      </c:dateAx>
      <c:valAx>
        <c:axId val="2328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7</c:v>
                </c:pt>
                <c:pt idx="2">
                  <c:v>5</c:v>
                </c:pt>
                <c:pt idx="3">
                  <c:v>6</c:v>
                </c:pt>
                <c:pt idx="4">
                  <c:v>5</c:v>
                </c:pt>
                <c:pt idx="5">
                  <c:v>5</c:v>
                </c:pt>
                <c:pt idx="6">
                  <c:v>2</c:v>
                </c:pt>
                <c:pt idx="7">
                  <c:v>3</c:v>
                </c:pt>
                <c:pt idx="8">
                  <c:v>2</c:v>
                </c:pt>
                <c:pt idx="9">
                  <c:v>6</c:v>
                </c:pt>
                <c:pt idx="10">
                  <c:v>8</c:v>
                </c:pt>
                <c:pt idx="11">
                  <c:v>5</c:v>
                </c:pt>
              </c:numCache>
            </c:numRef>
          </c:val>
          <c:extLst>
            <c:ext xmlns:c16="http://schemas.microsoft.com/office/drawing/2014/chart" uri="{C3380CC4-5D6E-409C-BE32-E72D297353CC}">
              <c16:uniqueId val="{00000000-125A-450F-B584-16F879228311}"/>
            </c:ext>
          </c:extLst>
        </c:ser>
        <c:dLbls>
          <c:showLegendKey val="0"/>
          <c:showVal val="0"/>
          <c:showCatName val="0"/>
          <c:showSerName val="0"/>
          <c:showPercent val="0"/>
          <c:showBubbleSize val="0"/>
        </c:dLbls>
        <c:gapWidth val="219"/>
        <c:overlap val="-27"/>
        <c:axId val="403722288"/>
        <c:axId val="403729832"/>
      </c:barChart>
      <c:dateAx>
        <c:axId val="403722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729832"/>
        <c:crosses val="autoZero"/>
        <c:auto val="1"/>
        <c:lblOffset val="100"/>
        <c:baseTimeUnit val="months"/>
      </c:dateAx>
      <c:valAx>
        <c:axId val="40372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72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c:v>
                </c:pt>
                <c:pt idx="1">
                  <c:v>79</c:v>
                </c:pt>
                <c:pt idx="2">
                  <c:v>69</c:v>
                </c:pt>
                <c:pt idx="3">
                  <c:v>107</c:v>
                </c:pt>
                <c:pt idx="4">
                  <c:v>95</c:v>
                </c:pt>
                <c:pt idx="5">
                  <c:v>81</c:v>
                </c:pt>
                <c:pt idx="6">
                  <c:v>35</c:v>
                </c:pt>
                <c:pt idx="7">
                  <c:v>41</c:v>
                </c:pt>
                <c:pt idx="8">
                  <c:v>16</c:v>
                </c:pt>
                <c:pt idx="9">
                  <c:v>93</c:v>
                </c:pt>
                <c:pt idx="10">
                  <c:v>146</c:v>
                </c:pt>
                <c:pt idx="11">
                  <c:v>64</c:v>
                </c:pt>
              </c:numCache>
            </c:numRef>
          </c:val>
          <c:extLst>
            <c:ext xmlns:c16="http://schemas.microsoft.com/office/drawing/2014/chart" uri="{C3380CC4-5D6E-409C-BE32-E72D297353CC}">
              <c16:uniqueId val="{00000000-43BC-49AE-BEB3-8B4571792E53}"/>
            </c:ext>
          </c:extLst>
        </c:ser>
        <c:dLbls>
          <c:showLegendKey val="0"/>
          <c:showVal val="0"/>
          <c:showCatName val="0"/>
          <c:showSerName val="0"/>
          <c:showPercent val="0"/>
          <c:showBubbleSize val="0"/>
        </c:dLbls>
        <c:gapWidth val="219"/>
        <c:overlap val="-27"/>
        <c:axId val="402498528"/>
        <c:axId val="402499840"/>
      </c:barChart>
      <c:catAx>
        <c:axId val="40249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99840"/>
        <c:crosses val="autoZero"/>
        <c:auto val="1"/>
        <c:lblAlgn val="ctr"/>
        <c:lblOffset val="100"/>
        <c:noMultiLvlLbl val="0"/>
      </c:catAx>
      <c:valAx>
        <c:axId val="40249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9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1040</c:v>
                </c:pt>
                <c:pt idx="1">
                  <c:v>1361</c:v>
                </c:pt>
                <c:pt idx="2">
                  <c:v>1576</c:v>
                </c:pt>
                <c:pt idx="3">
                  <c:v>1525</c:v>
                </c:pt>
                <c:pt idx="4">
                  <c:v>1324</c:v>
                </c:pt>
                <c:pt idx="5">
                  <c:v>1391</c:v>
                </c:pt>
                <c:pt idx="6">
                  <c:v>1020</c:v>
                </c:pt>
                <c:pt idx="7">
                  <c:v>1352</c:v>
                </c:pt>
                <c:pt idx="8">
                  <c:v>1039</c:v>
                </c:pt>
                <c:pt idx="9">
                  <c:v>1388</c:v>
                </c:pt>
                <c:pt idx="10">
                  <c:v>1929</c:v>
                </c:pt>
                <c:pt idx="11">
                  <c:v>1305</c:v>
                </c:pt>
              </c:numCache>
            </c:numRef>
          </c:val>
          <c:extLst>
            <c:ext xmlns:c16="http://schemas.microsoft.com/office/drawing/2014/chart" uri="{C3380CC4-5D6E-409C-BE32-E72D297353CC}">
              <c16:uniqueId val="{00000000-7C00-4C46-ABC4-1916403083C7}"/>
            </c:ext>
          </c:extLst>
        </c:ser>
        <c:dLbls>
          <c:showLegendKey val="0"/>
          <c:showVal val="0"/>
          <c:showCatName val="0"/>
          <c:showSerName val="0"/>
          <c:showPercent val="0"/>
          <c:showBubbleSize val="0"/>
        </c:dLbls>
        <c:gapWidth val="219"/>
        <c:overlap val="-27"/>
        <c:axId val="408002624"/>
        <c:axId val="408002952"/>
      </c:barChart>
      <c:dateAx>
        <c:axId val="40800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002952"/>
        <c:crosses val="autoZero"/>
        <c:auto val="1"/>
        <c:lblOffset val="100"/>
        <c:baseTimeUnit val="months"/>
      </c:dateAx>
      <c:valAx>
        <c:axId val="40800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00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0</c:v>
                </c:pt>
                <c:pt idx="2">
                  <c:v>7</c:v>
                </c:pt>
                <c:pt idx="3">
                  <c:v>-6</c:v>
                </c:pt>
                <c:pt idx="4">
                  <c:v>0</c:v>
                </c:pt>
                <c:pt idx="5">
                  <c:v>3</c:v>
                </c:pt>
                <c:pt idx="6">
                  <c:v>-1</c:v>
                </c:pt>
                <c:pt idx="7">
                  <c:v>2</c:v>
                </c:pt>
                <c:pt idx="8">
                  <c:v>1</c:v>
                </c:pt>
                <c:pt idx="9">
                  <c:v>6</c:v>
                </c:pt>
                <c:pt idx="10">
                  <c:v>2</c:v>
                </c:pt>
                <c:pt idx="11">
                  <c:v>-10</c:v>
                </c:pt>
              </c:numCache>
            </c:numRef>
          </c:val>
          <c:extLst>
            <c:ext xmlns:c16="http://schemas.microsoft.com/office/drawing/2014/chart" uri="{C3380CC4-5D6E-409C-BE32-E72D297353CC}">
              <c16:uniqueId val="{00000000-B620-4B1D-8875-69A42EBE3BDA}"/>
            </c:ext>
          </c:extLst>
        </c:ser>
        <c:dLbls>
          <c:showLegendKey val="0"/>
          <c:showVal val="0"/>
          <c:showCatName val="0"/>
          <c:showSerName val="0"/>
          <c:showPercent val="0"/>
          <c:showBubbleSize val="0"/>
        </c:dLbls>
        <c:gapWidth val="219"/>
        <c:overlap val="-27"/>
        <c:axId val="489035432"/>
        <c:axId val="489028216"/>
      </c:barChart>
      <c:dateAx>
        <c:axId val="48903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028216"/>
        <c:crosses val="autoZero"/>
        <c:auto val="1"/>
        <c:lblOffset val="100"/>
        <c:baseTimeUnit val="months"/>
      </c:dateAx>
      <c:valAx>
        <c:axId val="48902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03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0</c:v>
                </c:pt>
                <c:pt idx="1">
                  <c:v>1</c:v>
                </c:pt>
                <c:pt idx="2">
                  <c:v>1</c:v>
                </c:pt>
                <c:pt idx="3">
                  <c:v>1</c:v>
                </c:pt>
                <c:pt idx="4">
                  <c:v>0</c:v>
                </c:pt>
                <c:pt idx="5">
                  <c:v>0</c:v>
                </c:pt>
                <c:pt idx="6">
                  <c:v>1</c:v>
                </c:pt>
                <c:pt idx="7">
                  <c:v>1</c:v>
                </c:pt>
                <c:pt idx="8">
                  <c:v>1</c:v>
                </c:pt>
                <c:pt idx="9">
                  <c:v>1</c:v>
                </c:pt>
                <c:pt idx="10">
                  <c:v>1</c:v>
                </c:pt>
                <c:pt idx="11">
                  <c:v>0</c:v>
                </c:pt>
              </c:numCache>
            </c:numRef>
          </c:val>
          <c:extLst>
            <c:ext xmlns:c16="http://schemas.microsoft.com/office/drawing/2014/chart" uri="{C3380CC4-5D6E-409C-BE32-E72D297353CC}">
              <c16:uniqueId val="{00000000-2C7C-45F5-BBE3-E7A66BC6A03D}"/>
            </c:ext>
          </c:extLst>
        </c:ser>
        <c:dLbls>
          <c:showLegendKey val="0"/>
          <c:showVal val="0"/>
          <c:showCatName val="0"/>
          <c:showSerName val="0"/>
          <c:showPercent val="0"/>
          <c:showBubbleSize val="0"/>
        </c:dLbls>
        <c:gapWidth val="219"/>
        <c:overlap val="-27"/>
        <c:axId val="487872032"/>
        <c:axId val="487868752"/>
      </c:barChart>
      <c:dateAx>
        <c:axId val="487872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68752"/>
        <c:crosses val="autoZero"/>
        <c:auto val="1"/>
        <c:lblOffset val="100"/>
        <c:baseTimeUnit val="months"/>
      </c:dateAx>
      <c:valAx>
        <c:axId val="48786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7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c:v>
                </c:pt>
                <c:pt idx="1">
                  <c:v>11</c:v>
                </c:pt>
                <c:pt idx="2">
                  <c:v>16</c:v>
                </c:pt>
                <c:pt idx="3">
                  <c:v>16</c:v>
                </c:pt>
                <c:pt idx="4">
                  <c:v>13</c:v>
                </c:pt>
                <c:pt idx="5">
                  <c:v>12</c:v>
                </c:pt>
                <c:pt idx="6">
                  <c:v>16</c:v>
                </c:pt>
                <c:pt idx="7">
                  <c:v>13</c:v>
                </c:pt>
                <c:pt idx="8">
                  <c:v>7</c:v>
                </c:pt>
                <c:pt idx="9">
                  <c:v>23</c:v>
                </c:pt>
                <c:pt idx="10">
                  <c:v>21</c:v>
                </c:pt>
                <c:pt idx="11">
                  <c:v>10</c:v>
                </c:pt>
              </c:numCache>
            </c:numRef>
          </c:val>
          <c:extLst>
            <c:ext xmlns:c16="http://schemas.microsoft.com/office/drawing/2014/chart" uri="{C3380CC4-5D6E-409C-BE32-E72D297353CC}">
              <c16:uniqueId val="{00000000-C894-42D8-AD3D-D577174003B8}"/>
            </c:ext>
          </c:extLst>
        </c:ser>
        <c:dLbls>
          <c:showLegendKey val="0"/>
          <c:showVal val="0"/>
          <c:showCatName val="0"/>
          <c:showSerName val="0"/>
          <c:showPercent val="0"/>
          <c:showBubbleSize val="0"/>
        </c:dLbls>
        <c:gapWidth val="219"/>
        <c:overlap val="-27"/>
        <c:axId val="487871704"/>
        <c:axId val="487869080"/>
      </c:barChart>
      <c:catAx>
        <c:axId val="487871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69080"/>
        <c:crosses val="autoZero"/>
        <c:auto val="1"/>
        <c:lblAlgn val="ctr"/>
        <c:lblOffset val="100"/>
        <c:noMultiLvlLbl val="0"/>
      </c:catAx>
      <c:valAx>
        <c:axId val="48786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87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538</c:v>
                </c:pt>
                <c:pt idx="1">
                  <c:v>524</c:v>
                </c:pt>
                <c:pt idx="2">
                  <c:v>732</c:v>
                </c:pt>
                <c:pt idx="3">
                  <c:v>1005</c:v>
                </c:pt>
                <c:pt idx="4">
                  <c:v>856</c:v>
                </c:pt>
                <c:pt idx="5">
                  <c:v>991</c:v>
                </c:pt>
                <c:pt idx="6">
                  <c:v>700</c:v>
                </c:pt>
                <c:pt idx="7">
                  <c:v>1041</c:v>
                </c:pt>
                <c:pt idx="8">
                  <c:v>798</c:v>
                </c:pt>
                <c:pt idx="9">
                  <c:v>157</c:v>
                </c:pt>
                <c:pt idx="10">
                  <c:v>682</c:v>
                </c:pt>
                <c:pt idx="11">
                  <c:v>122</c:v>
                </c:pt>
              </c:numCache>
            </c:numRef>
          </c:val>
          <c:extLst>
            <c:ext xmlns:c16="http://schemas.microsoft.com/office/drawing/2014/chart" uri="{C3380CC4-5D6E-409C-BE32-E72D297353CC}">
              <c16:uniqueId val="{00000000-A6A6-4F4C-924E-A53A3FA51927}"/>
            </c:ext>
          </c:extLst>
        </c:ser>
        <c:dLbls>
          <c:showLegendKey val="0"/>
          <c:showVal val="0"/>
          <c:showCatName val="0"/>
          <c:showSerName val="0"/>
          <c:showPercent val="0"/>
          <c:showBubbleSize val="0"/>
        </c:dLbls>
        <c:gapWidth val="219"/>
        <c:overlap val="-27"/>
        <c:axId val="519303232"/>
        <c:axId val="519304872"/>
      </c:barChart>
      <c:dateAx>
        <c:axId val="519303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304872"/>
        <c:crosses val="autoZero"/>
        <c:auto val="1"/>
        <c:lblOffset val="100"/>
        <c:baseTimeUnit val="months"/>
      </c:dateAx>
      <c:valAx>
        <c:axId val="51930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30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57</c:v>
                </c:pt>
                <c:pt idx="1">
                  <c:v>57</c:v>
                </c:pt>
                <c:pt idx="2">
                  <c:v>78</c:v>
                </c:pt>
                <c:pt idx="3">
                  <c:v>72</c:v>
                </c:pt>
                <c:pt idx="4">
                  <c:v>63</c:v>
                </c:pt>
                <c:pt idx="5">
                  <c:v>86</c:v>
                </c:pt>
                <c:pt idx="6">
                  <c:v>48</c:v>
                </c:pt>
                <c:pt idx="7">
                  <c:v>61</c:v>
                </c:pt>
                <c:pt idx="8">
                  <c:v>40</c:v>
                </c:pt>
                <c:pt idx="9">
                  <c:v>45</c:v>
                </c:pt>
                <c:pt idx="10">
                  <c:v>80</c:v>
                </c:pt>
                <c:pt idx="11">
                  <c:v>68</c:v>
                </c:pt>
              </c:numCache>
            </c:numRef>
          </c:val>
          <c:extLst>
            <c:ext xmlns:c16="http://schemas.microsoft.com/office/drawing/2014/chart" uri="{C3380CC4-5D6E-409C-BE32-E72D297353CC}">
              <c16:uniqueId val="{00000000-5F18-4FB8-9556-75125D7F40D6}"/>
            </c:ext>
          </c:extLst>
        </c:ser>
        <c:dLbls>
          <c:showLegendKey val="0"/>
          <c:showVal val="0"/>
          <c:showCatName val="0"/>
          <c:showSerName val="0"/>
          <c:showPercent val="0"/>
          <c:showBubbleSize val="0"/>
        </c:dLbls>
        <c:gapWidth val="219"/>
        <c:overlap val="-27"/>
        <c:axId val="519313728"/>
        <c:axId val="519320944"/>
      </c:barChart>
      <c:catAx>
        <c:axId val="51931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320944"/>
        <c:crosses val="autoZero"/>
        <c:auto val="1"/>
        <c:lblAlgn val="ctr"/>
        <c:lblOffset val="100"/>
        <c:noMultiLvlLbl val="0"/>
      </c:catAx>
      <c:valAx>
        <c:axId val="51932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31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572</c:v>
                </c:pt>
                <c:pt idx="1">
                  <c:v>695</c:v>
                </c:pt>
                <c:pt idx="2">
                  <c:v>784</c:v>
                </c:pt>
                <c:pt idx="3">
                  <c:v>1083</c:v>
                </c:pt>
                <c:pt idx="4">
                  <c:v>1022</c:v>
                </c:pt>
                <c:pt idx="5">
                  <c:v>1119</c:v>
                </c:pt>
                <c:pt idx="6">
                  <c:v>730</c:v>
                </c:pt>
                <c:pt idx="7">
                  <c:v>925</c:v>
                </c:pt>
                <c:pt idx="8">
                  <c:v>404</c:v>
                </c:pt>
                <c:pt idx="9">
                  <c:v>768</c:v>
                </c:pt>
                <c:pt idx="10">
                  <c:v>1293</c:v>
                </c:pt>
                <c:pt idx="11">
                  <c:v>823</c:v>
                </c:pt>
              </c:numCache>
            </c:numRef>
          </c:val>
          <c:extLst>
            <c:ext xmlns:c16="http://schemas.microsoft.com/office/drawing/2014/chart" uri="{C3380CC4-5D6E-409C-BE32-E72D297353CC}">
              <c16:uniqueId val="{00000000-9D5D-421E-AC01-D49F92AEC03D}"/>
            </c:ext>
          </c:extLst>
        </c:ser>
        <c:dLbls>
          <c:showLegendKey val="0"/>
          <c:showVal val="0"/>
          <c:showCatName val="0"/>
          <c:showSerName val="0"/>
          <c:showPercent val="0"/>
          <c:showBubbleSize val="0"/>
        </c:dLbls>
        <c:gapWidth val="219"/>
        <c:overlap val="-27"/>
        <c:axId val="519317008"/>
        <c:axId val="519316024"/>
      </c:barChart>
      <c:catAx>
        <c:axId val="51931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316024"/>
        <c:crosses val="autoZero"/>
        <c:auto val="1"/>
        <c:lblAlgn val="ctr"/>
        <c:lblOffset val="100"/>
        <c:noMultiLvlLbl val="0"/>
      </c:catAx>
      <c:valAx>
        <c:axId val="519316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31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294</c:v>
                </c:pt>
                <c:pt idx="1">
                  <c:v>25431</c:v>
                </c:pt>
                <c:pt idx="2">
                  <c:v>30886</c:v>
                </c:pt>
                <c:pt idx="3">
                  <c:v>28493</c:v>
                </c:pt>
                <c:pt idx="4">
                  <c:v>44539</c:v>
                </c:pt>
                <c:pt idx="5">
                  <c:v>37190</c:v>
                </c:pt>
                <c:pt idx="6">
                  <c:v>45010</c:v>
                </c:pt>
                <c:pt idx="7">
                  <c:v>38524</c:v>
                </c:pt>
                <c:pt idx="8">
                  <c:v>40286</c:v>
                </c:pt>
                <c:pt idx="9">
                  <c:v>22829</c:v>
                </c:pt>
                <c:pt idx="10">
                  <c:v>25727</c:v>
                </c:pt>
                <c:pt idx="11">
                  <c:v>38294</c:v>
                </c:pt>
                <c:pt idx="12">
                  <c:v>26311</c:v>
                </c:pt>
              </c:numCache>
            </c:numRef>
          </c:val>
          <c:extLst>
            <c:ext xmlns:c16="http://schemas.microsoft.com/office/drawing/2014/chart" uri="{C3380CC4-5D6E-409C-BE32-E72D297353CC}">
              <c16:uniqueId val="{00000000-50A0-4AEC-A3AF-7E9B1305264A}"/>
            </c:ext>
          </c:extLst>
        </c:ser>
        <c:dLbls>
          <c:showLegendKey val="0"/>
          <c:showVal val="0"/>
          <c:showCatName val="0"/>
          <c:showSerName val="0"/>
          <c:showPercent val="0"/>
          <c:showBubbleSize val="0"/>
        </c:dLbls>
        <c:gapWidth val="219"/>
        <c:overlap val="-27"/>
        <c:axId val="519332096"/>
        <c:axId val="519326192"/>
      </c:barChart>
      <c:catAx>
        <c:axId val="51933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326192"/>
        <c:crosses val="autoZero"/>
        <c:auto val="1"/>
        <c:lblAlgn val="ctr"/>
        <c:lblOffset val="100"/>
        <c:noMultiLvlLbl val="0"/>
      </c:catAx>
      <c:valAx>
        <c:axId val="51932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933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3</c:v>
                </c:pt>
                <c:pt idx="2">
                  <c:v>4</c:v>
                </c:pt>
                <c:pt idx="3">
                  <c:v>3</c:v>
                </c:pt>
                <c:pt idx="4">
                  <c:v>3</c:v>
                </c:pt>
                <c:pt idx="5">
                  <c:v>1</c:v>
                </c:pt>
                <c:pt idx="6">
                  <c:v>5</c:v>
                </c:pt>
                <c:pt idx="7">
                  <c:v>1</c:v>
                </c:pt>
                <c:pt idx="8">
                  <c:v>3</c:v>
                </c:pt>
                <c:pt idx="9">
                  <c:v>12</c:v>
                </c:pt>
                <c:pt idx="10">
                  <c:v>13</c:v>
                </c:pt>
                <c:pt idx="11">
                  <c:v>0</c:v>
                </c:pt>
              </c:numCache>
            </c:numRef>
          </c:val>
          <c:extLst>
            <c:ext xmlns:c16="http://schemas.microsoft.com/office/drawing/2014/chart" uri="{C3380CC4-5D6E-409C-BE32-E72D297353CC}">
              <c16:uniqueId val="{00000000-F8DA-440E-98DF-1A29795633AA}"/>
            </c:ext>
          </c:extLst>
        </c:ser>
        <c:dLbls>
          <c:showLegendKey val="0"/>
          <c:showVal val="0"/>
          <c:showCatName val="0"/>
          <c:showSerName val="0"/>
          <c:showPercent val="0"/>
          <c:showBubbleSize val="0"/>
        </c:dLbls>
        <c:gapWidth val="219"/>
        <c:overlap val="-27"/>
        <c:axId val="554488712"/>
        <c:axId val="554490352"/>
      </c:barChart>
      <c:dateAx>
        <c:axId val="554488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490352"/>
        <c:crosses val="autoZero"/>
        <c:auto val="1"/>
        <c:lblOffset val="100"/>
        <c:baseTimeUnit val="months"/>
      </c:dateAx>
      <c:valAx>
        <c:axId val="55449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48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18</c:v>
                </c:pt>
                <c:pt idx="1">
                  <c:v>23</c:v>
                </c:pt>
                <c:pt idx="2">
                  <c:v>19</c:v>
                </c:pt>
                <c:pt idx="3">
                  <c:v>26</c:v>
                </c:pt>
                <c:pt idx="4">
                  <c:v>20</c:v>
                </c:pt>
                <c:pt idx="5">
                  <c:v>22</c:v>
                </c:pt>
                <c:pt idx="6">
                  <c:v>13</c:v>
                </c:pt>
                <c:pt idx="7">
                  <c:v>22</c:v>
                </c:pt>
                <c:pt idx="8">
                  <c:v>18</c:v>
                </c:pt>
                <c:pt idx="9">
                  <c:v>26</c:v>
                </c:pt>
                <c:pt idx="10">
                  <c:v>28</c:v>
                </c:pt>
                <c:pt idx="11">
                  <c:v>25</c:v>
                </c:pt>
              </c:numCache>
            </c:numRef>
          </c:val>
          <c:extLst>
            <c:ext xmlns:c16="http://schemas.microsoft.com/office/drawing/2014/chart" uri="{C3380CC4-5D6E-409C-BE32-E72D297353CC}">
              <c16:uniqueId val="{00000000-CA0B-46F2-8CA4-772274EE2570}"/>
            </c:ext>
          </c:extLst>
        </c:ser>
        <c:dLbls>
          <c:showLegendKey val="0"/>
          <c:showVal val="0"/>
          <c:showCatName val="0"/>
          <c:showSerName val="0"/>
          <c:showPercent val="0"/>
          <c:showBubbleSize val="0"/>
        </c:dLbls>
        <c:gapWidth val="219"/>
        <c:overlap val="-27"/>
        <c:axId val="554493960"/>
        <c:axId val="554498224"/>
      </c:barChart>
      <c:dateAx>
        <c:axId val="554493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498224"/>
        <c:crosses val="autoZero"/>
        <c:auto val="1"/>
        <c:lblOffset val="100"/>
        <c:baseTimeUnit val="months"/>
      </c:dateAx>
      <c:valAx>
        <c:axId val="554498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49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160</c:v>
                </c:pt>
                <c:pt idx="1">
                  <c:v>182</c:v>
                </c:pt>
                <c:pt idx="2">
                  <c:v>173</c:v>
                </c:pt>
                <c:pt idx="3">
                  <c:v>351</c:v>
                </c:pt>
                <c:pt idx="4">
                  <c:v>225</c:v>
                </c:pt>
                <c:pt idx="5">
                  <c:v>291</c:v>
                </c:pt>
                <c:pt idx="6">
                  <c:v>140</c:v>
                </c:pt>
                <c:pt idx="7">
                  <c:v>228</c:v>
                </c:pt>
                <c:pt idx="8">
                  <c:v>107</c:v>
                </c:pt>
                <c:pt idx="9">
                  <c:v>351</c:v>
                </c:pt>
                <c:pt idx="10">
                  <c:v>424</c:v>
                </c:pt>
                <c:pt idx="11">
                  <c:v>282</c:v>
                </c:pt>
              </c:numCache>
            </c:numRef>
          </c:val>
          <c:extLst>
            <c:ext xmlns:c16="http://schemas.microsoft.com/office/drawing/2014/chart" uri="{C3380CC4-5D6E-409C-BE32-E72D297353CC}">
              <c16:uniqueId val="{00000000-DE05-436D-BFE3-E7FA6D391FB2}"/>
            </c:ext>
          </c:extLst>
        </c:ser>
        <c:dLbls>
          <c:showLegendKey val="0"/>
          <c:showVal val="0"/>
          <c:showCatName val="0"/>
          <c:showSerName val="0"/>
          <c:showPercent val="0"/>
          <c:showBubbleSize val="0"/>
        </c:dLbls>
        <c:gapWidth val="219"/>
        <c:overlap val="-27"/>
        <c:axId val="554492976"/>
        <c:axId val="554493304"/>
      </c:barChart>
      <c:catAx>
        <c:axId val="554492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493304"/>
        <c:crosses val="autoZero"/>
        <c:auto val="1"/>
        <c:lblAlgn val="ctr"/>
        <c:lblOffset val="100"/>
        <c:noMultiLvlLbl val="0"/>
      </c:catAx>
      <c:valAx>
        <c:axId val="55449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49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1972</c:v>
                </c:pt>
                <c:pt idx="1">
                  <c:v>3695</c:v>
                </c:pt>
                <c:pt idx="2">
                  <c:v>3949</c:v>
                </c:pt>
                <c:pt idx="3">
                  <c:v>4168</c:v>
                </c:pt>
                <c:pt idx="4">
                  <c:v>4884</c:v>
                </c:pt>
                <c:pt idx="5">
                  <c:v>3784</c:v>
                </c:pt>
                <c:pt idx="6">
                  <c:v>3488</c:v>
                </c:pt>
                <c:pt idx="7">
                  <c:v>4414</c:v>
                </c:pt>
                <c:pt idx="8">
                  <c:v>3078</c:v>
                </c:pt>
                <c:pt idx="9">
                  <c:v>4620</c:v>
                </c:pt>
                <c:pt idx="10">
                  <c:v>6595</c:v>
                </c:pt>
                <c:pt idx="11">
                  <c:v>4191</c:v>
                </c:pt>
              </c:numCache>
            </c:numRef>
          </c:val>
          <c:extLst>
            <c:ext xmlns:c16="http://schemas.microsoft.com/office/drawing/2014/chart" uri="{C3380CC4-5D6E-409C-BE32-E72D297353CC}">
              <c16:uniqueId val="{00000000-21DA-4CD8-B3DD-A0FDE164A3E8}"/>
            </c:ext>
          </c:extLst>
        </c:ser>
        <c:dLbls>
          <c:showLegendKey val="0"/>
          <c:showVal val="0"/>
          <c:showCatName val="0"/>
          <c:showSerName val="0"/>
          <c:showPercent val="0"/>
          <c:showBubbleSize val="0"/>
        </c:dLbls>
        <c:gapWidth val="219"/>
        <c:overlap val="-27"/>
        <c:axId val="554474936"/>
        <c:axId val="554471984"/>
      </c:barChart>
      <c:dateAx>
        <c:axId val="554474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471984"/>
        <c:crosses val="autoZero"/>
        <c:auto val="1"/>
        <c:lblOffset val="100"/>
        <c:baseTimeUnit val="months"/>
      </c:dateAx>
      <c:valAx>
        <c:axId val="55447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47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E35A0-80DD-45B1-ADE3-2F1264137BDD}"/>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C31D8AE9-E617-4D18-A6DB-4840C945A3C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5212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E09F1-FF5C-4802-8DEF-C4955E8A9D95}"/>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4D472B62-4803-41E2-8F15-5444C79093A3}"/>
              </a:ext>
            </a:extLst>
          </p:cNvPr>
          <p:cNvGraphicFramePr>
            <a:graphicFrameLocks noGrp="1"/>
          </p:cNvGraphicFramePr>
          <p:nvPr>
            <p:ph type="chart" sz="quarter" idx="13"/>
            <p:extLst>
              <p:ext uri="{D42A27DB-BD31-4B8C-83A1-F6EECF244321}">
                <p14:modId xmlns:p14="http://schemas.microsoft.com/office/powerpoint/2010/main" val="1656295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401432-2B17-4007-9D46-0DBECF391123}"/>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6CCAEBCC-B58E-4C2B-9409-20C623329E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7484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EBF19-2FC3-4466-A8B4-F13A1B5C3623}"/>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40A9C627-F40F-4014-B70F-04C3FAD6BC07}"/>
              </a:ext>
            </a:extLst>
          </p:cNvPr>
          <p:cNvGraphicFramePr>
            <a:graphicFrameLocks noGrp="1"/>
          </p:cNvGraphicFramePr>
          <p:nvPr>
            <p:ph type="tbl" sz="quarter" idx="13"/>
            <p:extLst>
              <p:ext uri="{D42A27DB-BD31-4B8C-83A1-F6EECF244321}">
                <p14:modId xmlns:p14="http://schemas.microsoft.com/office/powerpoint/2010/main" val="2497011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80718411"/>
                    </a:ext>
                  </a:extLst>
                </a:gridCol>
                <a:gridCol w="905256">
                  <a:extLst>
                    <a:ext uri="{9D8B030D-6E8A-4147-A177-3AD203B41FA5}">
                      <a16:colId xmlns:a16="http://schemas.microsoft.com/office/drawing/2014/main" val="1648227245"/>
                    </a:ext>
                  </a:extLst>
                </a:gridCol>
                <a:gridCol w="905256">
                  <a:extLst>
                    <a:ext uri="{9D8B030D-6E8A-4147-A177-3AD203B41FA5}">
                      <a16:colId xmlns:a16="http://schemas.microsoft.com/office/drawing/2014/main" val="430699193"/>
                    </a:ext>
                  </a:extLst>
                </a:gridCol>
                <a:gridCol w="905256">
                  <a:extLst>
                    <a:ext uri="{9D8B030D-6E8A-4147-A177-3AD203B41FA5}">
                      <a16:colId xmlns:a16="http://schemas.microsoft.com/office/drawing/2014/main" val="732674171"/>
                    </a:ext>
                  </a:extLst>
                </a:gridCol>
                <a:gridCol w="905256">
                  <a:extLst>
                    <a:ext uri="{9D8B030D-6E8A-4147-A177-3AD203B41FA5}">
                      <a16:colId xmlns:a16="http://schemas.microsoft.com/office/drawing/2014/main" val="207512951"/>
                    </a:ext>
                  </a:extLst>
                </a:gridCol>
                <a:gridCol w="905256">
                  <a:extLst>
                    <a:ext uri="{9D8B030D-6E8A-4147-A177-3AD203B41FA5}">
                      <a16:colId xmlns:a16="http://schemas.microsoft.com/office/drawing/2014/main" val="3548291130"/>
                    </a:ext>
                  </a:extLst>
                </a:gridCol>
                <a:gridCol w="905256">
                  <a:extLst>
                    <a:ext uri="{9D8B030D-6E8A-4147-A177-3AD203B41FA5}">
                      <a16:colId xmlns:a16="http://schemas.microsoft.com/office/drawing/2014/main" val="3758757945"/>
                    </a:ext>
                  </a:extLst>
                </a:gridCol>
                <a:gridCol w="905256">
                  <a:extLst>
                    <a:ext uri="{9D8B030D-6E8A-4147-A177-3AD203B41FA5}">
                      <a16:colId xmlns:a16="http://schemas.microsoft.com/office/drawing/2014/main" val="1073277916"/>
                    </a:ext>
                  </a:extLst>
                </a:gridCol>
                <a:gridCol w="905256">
                  <a:extLst>
                    <a:ext uri="{9D8B030D-6E8A-4147-A177-3AD203B41FA5}">
                      <a16:colId xmlns:a16="http://schemas.microsoft.com/office/drawing/2014/main" val="320275567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84228236"/>
                  </a:ext>
                </a:extLst>
              </a:tr>
              <a:tr h="370840">
                <a:tc>
                  <a:txBody>
                    <a:bodyPr/>
                    <a:lstStyle/>
                    <a:p>
                      <a:r>
                        <a:rPr lang="en-US" sz="1000"/>
                        <a:t>194</a:t>
                      </a:r>
                    </a:p>
                  </a:txBody>
                  <a:tcPr/>
                </a:tc>
                <a:tc>
                  <a:txBody>
                    <a:bodyPr/>
                    <a:lstStyle/>
                    <a:p>
                      <a:r>
                        <a:rPr lang="en-US" sz="1000"/>
                        <a:t>26</a:t>
                      </a:r>
                    </a:p>
                  </a:txBody>
                  <a:tcPr/>
                </a:tc>
                <a:tc>
                  <a:txBody>
                    <a:bodyPr/>
                    <a:lstStyle/>
                    <a:p>
                      <a:r>
                        <a:rPr lang="en-US" sz="1000"/>
                        <a:t>142</a:t>
                      </a:r>
                    </a:p>
                  </a:txBody>
                  <a:tcPr/>
                </a:tc>
                <a:tc>
                  <a:txBody>
                    <a:bodyPr/>
                    <a:lstStyle/>
                    <a:p>
                      <a:r>
                        <a:rPr lang="en-US" sz="1000"/>
                        <a:t>820</a:t>
                      </a:r>
                    </a:p>
                  </a:txBody>
                  <a:tcPr/>
                </a:tc>
                <a:tc>
                  <a:txBody>
                    <a:bodyPr/>
                    <a:lstStyle/>
                    <a:p>
                      <a:r>
                        <a:rPr lang="en-US" sz="1000"/>
                        <a:t>41</a:t>
                      </a:r>
                    </a:p>
                  </a:txBody>
                  <a:tcPr/>
                </a:tc>
                <a:tc>
                  <a:txBody>
                    <a:bodyPr/>
                    <a:lstStyle/>
                    <a:p>
                      <a:r>
                        <a:rPr lang="en-US" sz="1000"/>
                        <a:t>16</a:t>
                      </a:r>
                    </a:p>
                  </a:txBody>
                  <a:tcPr/>
                </a:tc>
                <a:tc>
                  <a:txBody>
                    <a:bodyPr/>
                    <a:lstStyle/>
                    <a:p>
                      <a:r>
                        <a:rPr lang="en-US" sz="1000"/>
                        <a:t>0</a:t>
                      </a:r>
                    </a:p>
                  </a:txBody>
                  <a:tcPr/>
                </a:tc>
                <a:tc>
                  <a:txBody>
                    <a:bodyPr/>
                    <a:lstStyle/>
                    <a:p>
                      <a:r>
                        <a:rPr lang="en-US" sz="1000"/>
                        <a:t>3.4122 %</a:t>
                      </a:r>
                    </a:p>
                  </a:txBody>
                  <a:tcPr/>
                </a:tc>
                <a:tc>
                  <a:txBody>
                    <a:bodyPr/>
                    <a:lstStyle/>
                    <a:p>
                      <a:r>
                        <a:rPr lang="en-US" sz="1000"/>
                        <a:t>0.0 %</a:t>
                      </a:r>
                    </a:p>
                  </a:txBody>
                  <a:tcPr/>
                </a:tc>
                <a:extLst>
                  <a:ext uri="{0D108BD9-81ED-4DB2-BD59-A6C34878D82A}">
                    <a16:rowId xmlns:a16="http://schemas.microsoft.com/office/drawing/2014/main" val="3416620673"/>
                  </a:ext>
                </a:extLst>
              </a:tr>
            </a:tbl>
          </a:graphicData>
        </a:graphic>
      </p:graphicFrame>
      <p:sp>
        <p:nvSpPr>
          <p:cNvPr id="4" name="Text Placeholder 3">
            <a:extLst>
              <a:ext uri="{FF2B5EF4-FFF2-40B4-BE49-F238E27FC236}">
                <a16:creationId xmlns:a16="http://schemas.microsoft.com/office/drawing/2014/main" id="{D01E0073-D46C-428F-AA2E-98C388C8DE2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502482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FE2F4-5D0C-4AE6-BE57-C67187AF5468}"/>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1C3AEDED-AECD-4375-998D-78B8B238AAA2}"/>
              </a:ext>
            </a:extLst>
          </p:cNvPr>
          <p:cNvGraphicFramePr>
            <a:graphicFrameLocks noGrp="1"/>
          </p:cNvGraphicFramePr>
          <p:nvPr>
            <p:ph type="chart" sz="quarter" idx="13"/>
            <p:extLst>
              <p:ext uri="{D42A27DB-BD31-4B8C-83A1-F6EECF244321}">
                <p14:modId xmlns:p14="http://schemas.microsoft.com/office/powerpoint/2010/main" val="3727960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36131-3360-427D-8378-88FCCAE3A65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D81472E-2E68-498D-BD06-00019B5D14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9284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3527E-EAB1-4E3D-B578-3741F43560E0}"/>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51CD254B-B2AD-4C23-BBF3-E8EE168C882A}"/>
              </a:ext>
            </a:extLst>
          </p:cNvPr>
          <p:cNvGraphicFramePr>
            <a:graphicFrameLocks noGrp="1"/>
          </p:cNvGraphicFramePr>
          <p:nvPr>
            <p:ph type="chart" sz="quarter" idx="13"/>
            <p:extLst>
              <p:ext uri="{D42A27DB-BD31-4B8C-83A1-F6EECF244321}">
                <p14:modId xmlns:p14="http://schemas.microsoft.com/office/powerpoint/2010/main" val="1126694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E14DFC-884B-4018-AEA8-CE1A7331337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3612508-2B49-474E-99E8-91BC613815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4303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C3980-FF0A-4092-BD53-70AFB1C49AFC}"/>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BCD42D55-903F-493B-9666-1B9EDFBEE0B2}"/>
              </a:ext>
            </a:extLst>
          </p:cNvPr>
          <p:cNvGraphicFramePr>
            <a:graphicFrameLocks noGrp="1"/>
          </p:cNvGraphicFramePr>
          <p:nvPr>
            <p:ph type="chart" sz="quarter" idx="13"/>
            <p:extLst>
              <p:ext uri="{D42A27DB-BD31-4B8C-83A1-F6EECF244321}">
                <p14:modId xmlns:p14="http://schemas.microsoft.com/office/powerpoint/2010/main" val="602410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7B7F13-E89A-4102-AB73-958E6C5AE03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6441468-C6FE-434C-A896-35BEEA1443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0233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E0147-B6C0-43BF-8AE3-0856310AA645}"/>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A87FF957-7993-4834-8AF5-A22C57C12929}"/>
              </a:ext>
            </a:extLst>
          </p:cNvPr>
          <p:cNvGraphicFramePr>
            <a:graphicFrameLocks noGrp="1"/>
          </p:cNvGraphicFramePr>
          <p:nvPr>
            <p:ph type="chart" sz="quarter" idx="13"/>
            <p:extLst>
              <p:ext uri="{D42A27DB-BD31-4B8C-83A1-F6EECF244321}">
                <p14:modId xmlns:p14="http://schemas.microsoft.com/office/powerpoint/2010/main" val="1576565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0E963E-10B8-4B8C-BFFE-3F9D58B5F6A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77C0D56-A18E-45A9-B09E-0809E164BB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368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AB2A8-9A0C-4D84-A4DC-2CEE40BB301F}"/>
              </a:ext>
            </a:extLst>
          </p:cNvPr>
          <p:cNvSpPr>
            <a:spLocks noGrp="1"/>
          </p:cNvSpPr>
          <p:nvPr>
            <p:ph type="title"/>
          </p:nvPr>
        </p:nvSpPr>
        <p:spPr/>
        <p:txBody>
          <a:bodyPr/>
          <a:lstStyle/>
          <a:p>
            <a:r>
              <a:rPr lang="en-US"/>
              <a:t>Facebook Own Posts Table | TMNAS - 1 of 5</a:t>
            </a:r>
          </a:p>
        </p:txBody>
      </p:sp>
      <p:graphicFrame>
        <p:nvGraphicFramePr>
          <p:cNvPr id="5" name="Table Placeholder 4">
            <a:extLst>
              <a:ext uri="{FF2B5EF4-FFF2-40B4-BE49-F238E27FC236}">
                <a16:creationId xmlns:a16="http://schemas.microsoft.com/office/drawing/2014/main" id="{82CBABF3-89C1-41D6-B5F8-F970A91AE2FA}"/>
              </a:ext>
            </a:extLst>
          </p:cNvPr>
          <p:cNvGraphicFramePr>
            <a:graphicFrameLocks noGrp="1"/>
          </p:cNvGraphicFramePr>
          <p:nvPr>
            <p:ph type="tbl" sz="quarter" idx="13"/>
            <p:extLst>
              <p:ext uri="{D42A27DB-BD31-4B8C-83A1-F6EECF244321}">
                <p14:modId xmlns:p14="http://schemas.microsoft.com/office/powerpoint/2010/main" val="33354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6772203"/>
                    </a:ext>
                  </a:extLst>
                </a:gridCol>
                <a:gridCol w="822960">
                  <a:extLst>
                    <a:ext uri="{9D8B030D-6E8A-4147-A177-3AD203B41FA5}">
                      <a16:colId xmlns:a16="http://schemas.microsoft.com/office/drawing/2014/main" val="2503871614"/>
                    </a:ext>
                  </a:extLst>
                </a:gridCol>
                <a:gridCol w="822960">
                  <a:extLst>
                    <a:ext uri="{9D8B030D-6E8A-4147-A177-3AD203B41FA5}">
                      <a16:colId xmlns:a16="http://schemas.microsoft.com/office/drawing/2014/main" val="60857481"/>
                    </a:ext>
                  </a:extLst>
                </a:gridCol>
                <a:gridCol w="822960">
                  <a:extLst>
                    <a:ext uri="{9D8B030D-6E8A-4147-A177-3AD203B41FA5}">
                      <a16:colId xmlns:a16="http://schemas.microsoft.com/office/drawing/2014/main" val="427912512"/>
                    </a:ext>
                  </a:extLst>
                </a:gridCol>
                <a:gridCol w="822960">
                  <a:extLst>
                    <a:ext uri="{9D8B030D-6E8A-4147-A177-3AD203B41FA5}">
                      <a16:colId xmlns:a16="http://schemas.microsoft.com/office/drawing/2014/main" val="3098980917"/>
                    </a:ext>
                  </a:extLst>
                </a:gridCol>
                <a:gridCol w="822960">
                  <a:extLst>
                    <a:ext uri="{9D8B030D-6E8A-4147-A177-3AD203B41FA5}">
                      <a16:colId xmlns:a16="http://schemas.microsoft.com/office/drawing/2014/main" val="1056318921"/>
                    </a:ext>
                  </a:extLst>
                </a:gridCol>
                <a:gridCol w="822960">
                  <a:extLst>
                    <a:ext uri="{9D8B030D-6E8A-4147-A177-3AD203B41FA5}">
                      <a16:colId xmlns:a16="http://schemas.microsoft.com/office/drawing/2014/main" val="2545475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43969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- 2024-11-26 16:13:28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jessecover_ for winning!!!
🍂 THANKSGIVING GIVEAWAY ALERT! 🍂
The holiday season is here, and we're celebrating by giving you a chance to win an Amazon Gift Card! 🎉
Here's how to enter:
1. Make sure you're following us
2. Like this post ❤️
3. Tag a friend or a coworker that you're thankful for 
Hurry! Entries close on 12/1, and the lucky winner will be announced on 12/2! 
Don't miss out on making your holiday season extra sweet. Enter now!
#thanksgivinggiveaway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95008139"/>
                  </a:ext>
                </a:extLst>
              </a:tr>
            </a:tbl>
          </a:graphicData>
        </a:graphic>
      </p:graphicFrame>
      <p:sp>
        <p:nvSpPr>
          <p:cNvPr id="4" name="Text Placeholder 3">
            <a:extLst>
              <a:ext uri="{FF2B5EF4-FFF2-40B4-BE49-F238E27FC236}">
                <a16:creationId xmlns:a16="http://schemas.microsoft.com/office/drawing/2014/main" id="{0F5989E6-1621-4173-A331-581AD37F0A93}"/>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488050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6AF81-E4EB-4AFD-95BE-A49110236A6A}"/>
              </a:ext>
            </a:extLst>
          </p:cNvPr>
          <p:cNvSpPr>
            <a:spLocks noGrp="1"/>
          </p:cNvSpPr>
          <p:nvPr>
            <p:ph type="title"/>
          </p:nvPr>
        </p:nvSpPr>
        <p:spPr/>
        <p:txBody>
          <a:bodyPr/>
          <a:lstStyle/>
          <a:p>
            <a:r>
              <a:rPr lang="en-US"/>
              <a:t>Facebook Own Posts Table | TMNAS - 2 of 5</a:t>
            </a:r>
          </a:p>
        </p:txBody>
      </p:sp>
      <p:graphicFrame>
        <p:nvGraphicFramePr>
          <p:cNvPr id="5" name="Table Placeholder 4">
            <a:extLst>
              <a:ext uri="{FF2B5EF4-FFF2-40B4-BE49-F238E27FC236}">
                <a16:creationId xmlns:a16="http://schemas.microsoft.com/office/drawing/2014/main" id="{BB0E4979-861F-43C1-98F7-5AB2E67E9713}"/>
              </a:ext>
            </a:extLst>
          </p:cNvPr>
          <p:cNvGraphicFramePr>
            <a:graphicFrameLocks noGrp="1"/>
          </p:cNvGraphicFramePr>
          <p:nvPr>
            <p:ph type="tbl" sz="quarter" idx="13"/>
            <p:extLst>
              <p:ext uri="{D42A27DB-BD31-4B8C-83A1-F6EECF244321}">
                <p14:modId xmlns:p14="http://schemas.microsoft.com/office/powerpoint/2010/main" val="177985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13563060"/>
                    </a:ext>
                  </a:extLst>
                </a:gridCol>
                <a:gridCol w="822960">
                  <a:extLst>
                    <a:ext uri="{9D8B030D-6E8A-4147-A177-3AD203B41FA5}">
                      <a16:colId xmlns:a16="http://schemas.microsoft.com/office/drawing/2014/main" val="2512097436"/>
                    </a:ext>
                  </a:extLst>
                </a:gridCol>
                <a:gridCol w="822960">
                  <a:extLst>
                    <a:ext uri="{9D8B030D-6E8A-4147-A177-3AD203B41FA5}">
                      <a16:colId xmlns:a16="http://schemas.microsoft.com/office/drawing/2014/main" val="1499047747"/>
                    </a:ext>
                  </a:extLst>
                </a:gridCol>
                <a:gridCol w="822960">
                  <a:extLst>
                    <a:ext uri="{9D8B030D-6E8A-4147-A177-3AD203B41FA5}">
                      <a16:colId xmlns:a16="http://schemas.microsoft.com/office/drawing/2014/main" val="4038403289"/>
                    </a:ext>
                  </a:extLst>
                </a:gridCol>
                <a:gridCol w="822960">
                  <a:extLst>
                    <a:ext uri="{9D8B030D-6E8A-4147-A177-3AD203B41FA5}">
                      <a16:colId xmlns:a16="http://schemas.microsoft.com/office/drawing/2014/main" val="1346964666"/>
                    </a:ext>
                  </a:extLst>
                </a:gridCol>
                <a:gridCol w="822960">
                  <a:extLst>
                    <a:ext uri="{9D8B030D-6E8A-4147-A177-3AD203B41FA5}">
                      <a16:colId xmlns:a16="http://schemas.microsoft.com/office/drawing/2014/main" val="415340266"/>
                    </a:ext>
                  </a:extLst>
                </a:gridCol>
                <a:gridCol w="822960">
                  <a:extLst>
                    <a:ext uri="{9D8B030D-6E8A-4147-A177-3AD203B41FA5}">
                      <a16:colId xmlns:a16="http://schemas.microsoft.com/office/drawing/2014/main" val="2901573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5095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- 2024-11-22 15:17:47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 Joseph's University - Erivan K. Haub School of Business and Maguire Academy of Insurance &amp; Risk Management!  
Last night, John was honored at a special reception supporting student programs and initiatives at SJU's Maguire Academy. Recognized for his exceptional leadership and significant contributions to the insurance industry, John has made a lasting impact through his roles at TMNAS, Philadelphia Insurance Companies, and TMNA, Inc., as well as his Executive Officer role at Tokio Marine Holdings. 
This prestigious award honors those who exemplify integrity, inspire critical thinking, and demonstrate an unwavering commitment to social justice. Congratulations, John! 👏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21664192"/>
                  </a:ext>
                </a:extLst>
              </a:tr>
            </a:tbl>
          </a:graphicData>
        </a:graphic>
      </p:graphicFrame>
      <p:sp>
        <p:nvSpPr>
          <p:cNvPr id="4" name="Text Placeholder 3">
            <a:extLst>
              <a:ext uri="{FF2B5EF4-FFF2-40B4-BE49-F238E27FC236}">
                <a16:creationId xmlns:a16="http://schemas.microsoft.com/office/drawing/2014/main" id="{D3226A65-BBB6-4FB5-9DF3-6CF5138563C5}"/>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220649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97EBF-00B8-44B7-8F7F-1AAB53E026FE}"/>
              </a:ext>
            </a:extLst>
          </p:cNvPr>
          <p:cNvSpPr>
            <a:spLocks noGrp="1"/>
          </p:cNvSpPr>
          <p:nvPr>
            <p:ph type="title"/>
          </p:nvPr>
        </p:nvSpPr>
        <p:spPr/>
        <p:txBody>
          <a:bodyPr/>
          <a:lstStyle/>
          <a:p>
            <a:r>
              <a:rPr lang="en-US"/>
              <a:t>Facebook Own Posts Table | TMNAS - 3 of 5</a:t>
            </a:r>
          </a:p>
        </p:txBody>
      </p:sp>
      <p:graphicFrame>
        <p:nvGraphicFramePr>
          <p:cNvPr id="5" name="Table Placeholder 4">
            <a:extLst>
              <a:ext uri="{FF2B5EF4-FFF2-40B4-BE49-F238E27FC236}">
                <a16:creationId xmlns:a16="http://schemas.microsoft.com/office/drawing/2014/main" id="{EF473F51-0FC1-4AC7-A4F9-866C1B592F37}"/>
              </a:ext>
            </a:extLst>
          </p:cNvPr>
          <p:cNvGraphicFramePr>
            <a:graphicFrameLocks noGrp="1"/>
          </p:cNvGraphicFramePr>
          <p:nvPr>
            <p:ph type="tbl" sz="quarter" idx="13"/>
            <p:extLst>
              <p:ext uri="{D42A27DB-BD31-4B8C-83A1-F6EECF244321}">
                <p14:modId xmlns:p14="http://schemas.microsoft.com/office/powerpoint/2010/main" val="1888303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01129398"/>
                    </a:ext>
                  </a:extLst>
                </a:gridCol>
                <a:gridCol w="822960">
                  <a:extLst>
                    <a:ext uri="{9D8B030D-6E8A-4147-A177-3AD203B41FA5}">
                      <a16:colId xmlns:a16="http://schemas.microsoft.com/office/drawing/2014/main" val="2794431885"/>
                    </a:ext>
                  </a:extLst>
                </a:gridCol>
                <a:gridCol w="822960">
                  <a:extLst>
                    <a:ext uri="{9D8B030D-6E8A-4147-A177-3AD203B41FA5}">
                      <a16:colId xmlns:a16="http://schemas.microsoft.com/office/drawing/2014/main" val="1316345882"/>
                    </a:ext>
                  </a:extLst>
                </a:gridCol>
                <a:gridCol w="822960">
                  <a:extLst>
                    <a:ext uri="{9D8B030D-6E8A-4147-A177-3AD203B41FA5}">
                      <a16:colId xmlns:a16="http://schemas.microsoft.com/office/drawing/2014/main" val="2041272178"/>
                    </a:ext>
                  </a:extLst>
                </a:gridCol>
                <a:gridCol w="822960">
                  <a:extLst>
                    <a:ext uri="{9D8B030D-6E8A-4147-A177-3AD203B41FA5}">
                      <a16:colId xmlns:a16="http://schemas.microsoft.com/office/drawing/2014/main" val="4018392100"/>
                    </a:ext>
                  </a:extLst>
                </a:gridCol>
                <a:gridCol w="822960">
                  <a:extLst>
                    <a:ext uri="{9D8B030D-6E8A-4147-A177-3AD203B41FA5}">
                      <a16:colId xmlns:a16="http://schemas.microsoft.com/office/drawing/2014/main" val="601828606"/>
                    </a:ext>
                  </a:extLst>
                </a:gridCol>
                <a:gridCol w="822960">
                  <a:extLst>
                    <a:ext uri="{9D8B030D-6E8A-4147-A177-3AD203B41FA5}">
                      <a16:colId xmlns:a16="http://schemas.microsoft.com/office/drawing/2014/main" val="4023964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78654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- 2024-10-02 16:44:15</a:t>
                      </a:r>
                      <a:r>
                        <a:rPr kumimoji="0" lang="en-US" sz="1000" b="0" i="0" u="none" strike="noStrike" kern="1200" cap="none" spc="0" normalizeH="0" baseline="0" noProof="0">
                          <a:ln>
                            <a:noFill/>
                          </a:ln>
                          <a:solidFill>
                            <a:prstClr val="black"/>
                          </a:solidFill>
                          <a:effectLst/>
                          <a:uLnTx/>
                          <a:uFillTx/>
                          <a:latin typeface="Calibri"/>
                          <a:ea typeface="+mn-ea"/>
                          <a:cs typeface="+mn-cs"/>
                        </a:rPr>
                        <a:t>
 That's a wrap on another successful Healthy Picnic &amp; Wellness Fair! We joined forces with Philadelphia Insurance Companies to create a day focused on employee well-being. Employees enjoyed a variety of healthy lunch options, the chance to connect with many health and wellness vendors, and an exciting raffle with all proceeds going to Unite For HER. A big thank you to everyone who came out and made this event a great one!
93.3 WMMR Philadelphia Unite For HER Exos  American Diabetes Association - Eastern Pennsylvania &amp; Delaware American Heart Association - Pennsylvania  Livongo by Teladoc Health Independence Blue Cross Optum College Tuition Benefit Fidelity Investments EyeMed Vision Care MetLife Genomic ACI Specialty Benefits Marsh McLennan Agency - East 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19759080"/>
                  </a:ext>
                </a:extLst>
              </a:tr>
            </a:tbl>
          </a:graphicData>
        </a:graphic>
      </p:graphicFrame>
      <p:sp>
        <p:nvSpPr>
          <p:cNvPr id="4" name="Text Placeholder 3">
            <a:extLst>
              <a:ext uri="{FF2B5EF4-FFF2-40B4-BE49-F238E27FC236}">
                <a16:creationId xmlns:a16="http://schemas.microsoft.com/office/drawing/2014/main" id="{D70FD6C6-9F05-4458-87A1-02D47AD0311C}"/>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972027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2ABB5-FB95-4D61-9AEB-D221C4313BCE}"/>
              </a:ext>
            </a:extLst>
          </p:cNvPr>
          <p:cNvSpPr>
            <a:spLocks noGrp="1"/>
          </p:cNvSpPr>
          <p:nvPr>
            <p:ph type="title"/>
          </p:nvPr>
        </p:nvSpPr>
        <p:spPr/>
        <p:txBody>
          <a:bodyPr/>
          <a:lstStyle/>
          <a:p>
            <a:r>
              <a:rPr lang="en-US"/>
              <a:t>Facebook Own Posts Table | TMNAS - 4 of 5</a:t>
            </a:r>
          </a:p>
        </p:txBody>
      </p:sp>
      <p:graphicFrame>
        <p:nvGraphicFramePr>
          <p:cNvPr id="5" name="Table Placeholder 4">
            <a:extLst>
              <a:ext uri="{FF2B5EF4-FFF2-40B4-BE49-F238E27FC236}">
                <a16:creationId xmlns:a16="http://schemas.microsoft.com/office/drawing/2014/main" id="{E7530C3C-194B-42D8-924C-EB048FBFF894}"/>
              </a:ext>
            </a:extLst>
          </p:cNvPr>
          <p:cNvGraphicFramePr>
            <a:graphicFrameLocks noGrp="1"/>
          </p:cNvGraphicFramePr>
          <p:nvPr>
            <p:ph type="tbl" sz="quarter" idx="13"/>
            <p:extLst>
              <p:ext uri="{D42A27DB-BD31-4B8C-83A1-F6EECF244321}">
                <p14:modId xmlns:p14="http://schemas.microsoft.com/office/powerpoint/2010/main" val="2995036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3992325"/>
                    </a:ext>
                  </a:extLst>
                </a:gridCol>
                <a:gridCol w="822960">
                  <a:extLst>
                    <a:ext uri="{9D8B030D-6E8A-4147-A177-3AD203B41FA5}">
                      <a16:colId xmlns:a16="http://schemas.microsoft.com/office/drawing/2014/main" val="3673600293"/>
                    </a:ext>
                  </a:extLst>
                </a:gridCol>
                <a:gridCol w="822960">
                  <a:extLst>
                    <a:ext uri="{9D8B030D-6E8A-4147-A177-3AD203B41FA5}">
                      <a16:colId xmlns:a16="http://schemas.microsoft.com/office/drawing/2014/main" val="650534631"/>
                    </a:ext>
                  </a:extLst>
                </a:gridCol>
                <a:gridCol w="822960">
                  <a:extLst>
                    <a:ext uri="{9D8B030D-6E8A-4147-A177-3AD203B41FA5}">
                      <a16:colId xmlns:a16="http://schemas.microsoft.com/office/drawing/2014/main" val="1678305074"/>
                    </a:ext>
                  </a:extLst>
                </a:gridCol>
                <a:gridCol w="822960">
                  <a:extLst>
                    <a:ext uri="{9D8B030D-6E8A-4147-A177-3AD203B41FA5}">
                      <a16:colId xmlns:a16="http://schemas.microsoft.com/office/drawing/2014/main" val="3263854161"/>
                    </a:ext>
                  </a:extLst>
                </a:gridCol>
                <a:gridCol w="822960">
                  <a:extLst>
                    <a:ext uri="{9D8B030D-6E8A-4147-A177-3AD203B41FA5}">
                      <a16:colId xmlns:a16="http://schemas.microsoft.com/office/drawing/2014/main" val="2574026226"/>
                    </a:ext>
                  </a:extLst>
                </a:gridCol>
                <a:gridCol w="822960">
                  <a:extLst>
                    <a:ext uri="{9D8B030D-6E8A-4147-A177-3AD203B41FA5}">
                      <a16:colId xmlns:a16="http://schemas.microsoft.com/office/drawing/2014/main" val="2102501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17713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- 2024-12-11 15:31:32</a:t>
                      </a:r>
                      <a:r>
                        <a:rPr kumimoji="0" lang="en-US" sz="1000" b="0" i="0" u="none" strike="noStrike" kern="1200" cap="none" spc="0" normalizeH="0" baseline="0" noProof="0">
                          <a:ln>
                            <a:noFill/>
                          </a:ln>
                          <a:solidFill>
                            <a:prstClr val="black"/>
                          </a:solidFill>
                          <a:effectLst/>
                          <a:uLnTx/>
                          <a:uFillTx/>
                          <a:latin typeface="Calibri"/>
                          <a:ea typeface="+mn-ea"/>
                          <a:cs typeface="+mn-cs"/>
                        </a:rPr>
                        <a:t>
 Another festive and recognition-filled TMNAS Holiday Party &amp; Awards Ceremony is in the books! Our Bala Cynwyd office celebrated in style with a spread of delicious hors d'oeuvres and lively mingling while our Honolulu office enjoyed a delightful brunch!  The highlight of the event was our hybrid Annual Awards Ceremony which showcased many employee achievements throughout 2024.  We look forward to sharing our winners with you soon! We hope all of our employees had a wonderful time embracing the holiday spirit and connecting with colleagues near and far!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6349395"/>
                  </a:ext>
                </a:extLst>
              </a:tr>
            </a:tbl>
          </a:graphicData>
        </a:graphic>
      </p:graphicFrame>
      <p:sp>
        <p:nvSpPr>
          <p:cNvPr id="4" name="Text Placeholder 3">
            <a:extLst>
              <a:ext uri="{FF2B5EF4-FFF2-40B4-BE49-F238E27FC236}">
                <a16:creationId xmlns:a16="http://schemas.microsoft.com/office/drawing/2014/main" id="{93CD35AB-8F0E-4E45-BB65-EE56B520A8B4}"/>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846364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7F23E-3046-401C-B281-D476C76EDCA4}"/>
              </a:ext>
            </a:extLst>
          </p:cNvPr>
          <p:cNvSpPr>
            <a:spLocks noGrp="1"/>
          </p:cNvSpPr>
          <p:nvPr>
            <p:ph type="title"/>
          </p:nvPr>
        </p:nvSpPr>
        <p:spPr/>
        <p:txBody>
          <a:bodyPr/>
          <a:lstStyle/>
          <a:p>
            <a:r>
              <a:rPr lang="en-US"/>
              <a:t>Facebook Own Posts Table | TMNAS - 5 of 5</a:t>
            </a:r>
          </a:p>
        </p:txBody>
      </p:sp>
      <p:graphicFrame>
        <p:nvGraphicFramePr>
          <p:cNvPr id="5" name="Table Placeholder 4">
            <a:extLst>
              <a:ext uri="{FF2B5EF4-FFF2-40B4-BE49-F238E27FC236}">
                <a16:creationId xmlns:a16="http://schemas.microsoft.com/office/drawing/2014/main" id="{FC570345-2F23-4702-982A-6DC5F21252B7}"/>
              </a:ext>
            </a:extLst>
          </p:cNvPr>
          <p:cNvGraphicFramePr>
            <a:graphicFrameLocks noGrp="1"/>
          </p:cNvGraphicFramePr>
          <p:nvPr>
            <p:ph type="tbl" sz="quarter" idx="13"/>
            <p:extLst>
              <p:ext uri="{D42A27DB-BD31-4B8C-83A1-F6EECF244321}">
                <p14:modId xmlns:p14="http://schemas.microsoft.com/office/powerpoint/2010/main" val="923806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51223100"/>
                    </a:ext>
                  </a:extLst>
                </a:gridCol>
                <a:gridCol w="822960">
                  <a:extLst>
                    <a:ext uri="{9D8B030D-6E8A-4147-A177-3AD203B41FA5}">
                      <a16:colId xmlns:a16="http://schemas.microsoft.com/office/drawing/2014/main" val="2539532747"/>
                    </a:ext>
                  </a:extLst>
                </a:gridCol>
                <a:gridCol w="822960">
                  <a:extLst>
                    <a:ext uri="{9D8B030D-6E8A-4147-A177-3AD203B41FA5}">
                      <a16:colId xmlns:a16="http://schemas.microsoft.com/office/drawing/2014/main" val="1344386742"/>
                    </a:ext>
                  </a:extLst>
                </a:gridCol>
                <a:gridCol w="822960">
                  <a:extLst>
                    <a:ext uri="{9D8B030D-6E8A-4147-A177-3AD203B41FA5}">
                      <a16:colId xmlns:a16="http://schemas.microsoft.com/office/drawing/2014/main" val="1481865711"/>
                    </a:ext>
                  </a:extLst>
                </a:gridCol>
                <a:gridCol w="822960">
                  <a:extLst>
                    <a:ext uri="{9D8B030D-6E8A-4147-A177-3AD203B41FA5}">
                      <a16:colId xmlns:a16="http://schemas.microsoft.com/office/drawing/2014/main" val="3287833828"/>
                    </a:ext>
                  </a:extLst>
                </a:gridCol>
                <a:gridCol w="822960">
                  <a:extLst>
                    <a:ext uri="{9D8B030D-6E8A-4147-A177-3AD203B41FA5}">
                      <a16:colId xmlns:a16="http://schemas.microsoft.com/office/drawing/2014/main" val="830823871"/>
                    </a:ext>
                  </a:extLst>
                </a:gridCol>
                <a:gridCol w="822960">
                  <a:extLst>
                    <a:ext uri="{9D8B030D-6E8A-4147-A177-3AD203B41FA5}">
                      <a16:colId xmlns:a16="http://schemas.microsoft.com/office/drawing/2014/main" val="3402199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59077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- 2024-11-04 16:07:13</a:t>
                      </a:r>
                      <a:r>
                        <a:rPr kumimoji="0" lang="en-US" sz="1000" b="0" i="0" u="none" strike="noStrike" kern="1200" cap="none" spc="0" normalizeH="0" baseline="0" noProof="0">
                          <a:ln>
                            <a:noFill/>
                          </a:ln>
                          <a:solidFill>
                            <a:prstClr val="black"/>
                          </a:solidFill>
                          <a:effectLst/>
                          <a:uLnTx/>
                          <a:uFillTx/>
                          <a:latin typeface="Calibri"/>
                          <a:ea typeface="+mn-ea"/>
                          <a:cs typeface="+mn-cs"/>
                        </a:rPr>
                        <a:t>
 The 2024-2025 Tokio Marine Next Generation Leadership Program has officially commenced! The program’s first offsite in Jersey City, NJ included an overview of the Tokio Marine Group strategy, debriefing 360 evaluation assessments, an inclusive leadership workshop, and further development planning. Participants also enjoyed exciting teambuilding activities, such as an NYC scavenger hunt and a sushi-rolling workshop.
Twelve companies within the Group were represented, including First Insurance Company of Hawaii, LTD, Philadelphia Insurance Companies, PURE Insurance, Reliance Matrix, Tokio Marine America, TMHCC, TMMA, TMNAS, TM Newa, TMNF, Tokio Marine Seguradora, and TMX.
Participants are now gearing up for their second offsite in March in Tokyo, 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49880203"/>
                  </a:ext>
                </a:extLst>
              </a:tr>
            </a:tbl>
          </a:graphicData>
        </a:graphic>
      </p:graphicFrame>
      <p:sp>
        <p:nvSpPr>
          <p:cNvPr id="4" name="Text Placeholder 3">
            <a:extLst>
              <a:ext uri="{FF2B5EF4-FFF2-40B4-BE49-F238E27FC236}">
                <a16:creationId xmlns:a16="http://schemas.microsoft.com/office/drawing/2014/main" id="{F88344E0-5F3C-4A56-A8BB-5D3D496C32DC}"/>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907048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1F2F5-18FF-43B3-A5BD-235284F17840}"/>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5C008B66-A53F-4075-BE91-6F4E00470930}"/>
              </a:ext>
            </a:extLst>
          </p:cNvPr>
          <p:cNvGraphicFramePr>
            <a:graphicFrameLocks noGrp="1"/>
          </p:cNvGraphicFramePr>
          <p:nvPr>
            <p:ph type="tbl" sz="quarter" idx="13"/>
            <p:extLst>
              <p:ext uri="{D42A27DB-BD31-4B8C-83A1-F6EECF244321}">
                <p14:modId xmlns:p14="http://schemas.microsoft.com/office/powerpoint/2010/main" val="1591911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90457666"/>
                    </a:ext>
                  </a:extLst>
                </a:gridCol>
                <a:gridCol w="576072">
                  <a:extLst>
                    <a:ext uri="{9D8B030D-6E8A-4147-A177-3AD203B41FA5}">
                      <a16:colId xmlns:a16="http://schemas.microsoft.com/office/drawing/2014/main" val="819132296"/>
                    </a:ext>
                  </a:extLst>
                </a:gridCol>
                <a:gridCol w="576072">
                  <a:extLst>
                    <a:ext uri="{9D8B030D-6E8A-4147-A177-3AD203B41FA5}">
                      <a16:colId xmlns:a16="http://schemas.microsoft.com/office/drawing/2014/main" val="3282296205"/>
                    </a:ext>
                  </a:extLst>
                </a:gridCol>
                <a:gridCol w="576072">
                  <a:extLst>
                    <a:ext uri="{9D8B030D-6E8A-4147-A177-3AD203B41FA5}">
                      <a16:colId xmlns:a16="http://schemas.microsoft.com/office/drawing/2014/main" val="1319785392"/>
                    </a:ext>
                  </a:extLst>
                </a:gridCol>
                <a:gridCol w="576072">
                  <a:extLst>
                    <a:ext uri="{9D8B030D-6E8A-4147-A177-3AD203B41FA5}">
                      <a16:colId xmlns:a16="http://schemas.microsoft.com/office/drawing/2014/main" val="727429136"/>
                    </a:ext>
                  </a:extLst>
                </a:gridCol>
                <a:gridCol w="576072">
                  <a:extLst>
                    <a:ext uri="{9D8B030D-6E8A-4147-A177-3AD203B41FA5}">
                      <a16:colId xmlns:a16="http://schemas.microsoft.com/office/drawing/2014/main" val="3580708907"/>
                    </a:ext>
                  </a:extLst>
                </a:gridCol>
                <a:gridCol w="576072">
                  <a:extLst>
                    <a:ext uri="{9D8B030D-6E8A-4147-A177-3AD203B41FA5}">
                      <a16:colId xmlns:a16="http://schemas.microsoft.com/office/drawing/2014/main" val="464390320"/>
                    </a:ext>
                  </a:extLst>
                </a:gridCol>
                <a:gridCol w="576072">
                  <a:extLst>
                    <a:ext uri="{9D8B030D-6E8A-4147-A177-3AD203B41FA5}">
                      <a16:colId xmlns:a16="http://schemas.microsoft.com/office/drawing/2014/main" val="2013429983"/>
                    </a:ext>
                  </a:extLst>
                </a:gridCol>
                <a:gridCol w="576072">
                  <a:extLst>
                    <a:ext uri="{9D8B030D-6E8A-4147-A177-3AD203B41FA5}">
                      <a16:colId xmlns:a16="http://schemas.microsoft.com/office/drawing/2014/main" val="3656857490"/>
                    </a:ext>
                  </a:extLst>
                </a:gridCol>
                <a:gridCol w="576072">
                  <a:extLst>
                    <a:ext uri="{9D8B030D-6E8A-4147-A177-3AD203B41FA5}">
                      <a16:colId xmlns:a16="http://schemas.microsoft.com/office/drawing/2014/main" val="2494052163"/>
                    </a:ext>
                  </a:extLst>
                </a:gridCol>
                <a:gridCol w="576072">
                  <a:extLst>
                    <a:ext uri="{9D8B030D-6E8A-4147-A177-3AD203B41FA5}">
                      <a16:colId xmlns:a16="http://schemas.microsoft.com/office/drawing/2014/main" val="1319538614"/>
                    </a:ext>
                  </a:extLst>
                </a:gridCol>
                <a:gridCol w="576072">
                  <a:extLst>
                    <a:ext uri="{9D8B030D-6E8A-4147-A177-3AD203B41FA5}">
                      <a16:colId xmlns:a16="http://schemas.microsoft.com/office/drawing/2014/main" val="581071175"/>
                    </a:ext>
                  </a:extLst>
                </a:gridCol>
                <a:gridCol w="576072">
                  <a:extLst>
                    <a:ext uri="{9D8B030D-6E8A-4147-A177-3AD203B41FA5}">
                      <a16:colId xmlns:a16="http://schemas.microsoft.com/office/drawing/2014/main" val="271196557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67888455"/>
                  </a:ext>
                </a:extLst>
              </a:tr>
              <a:tr h="370840">
                <a:tc>
                  <a:txBody>
                    <a:bodyPr/>
                    <a:lstStyle/>
                    <a:p>
                      <a:r>
                        <a:rPr lang="en-US" sz="1000"/>
                        <a:t>198</a:t>
                      </a:r>
                    </a:p>
                  </a:txBody>
                  <a:tcPr/>
                </a:tc>
                <a:tc>
                  <a:txBody>
                    <a:bodyPr/>
                    <a:lstStyle/>
                    <a:p>
                      <a:r>
                        <a:rPr lang="en-US" sz="1000"/>
                        <a:t>6</a:t>
                      </a:r>
                    </a:p>
                  </a:txBody>
                  <a:tcPr/>
                </a:tc>
                <a:tc>
                  <a:txBody>
                    <a:bodyPr/>
                    <a:lstStyle/>
                    <a:p>
                      <a:r>
                        <a:rPr lang="en-US" sz="1000"/>
                        <a:t>295</a:t>
                      </a:r>
                    </a:p>
                  </a:txBody>
                  <a:tcPr/>
                </a:tc>
                <a:tc>
                  <a:txBody>
                    <a:bodyPr/>
                    <a:lstStyle/>
                    <a:p>
                      <a:r>
                        <a:rPr lang="en-US" sz="1000"/>
                        <a:t>141</a:t>
                      </a:r>
                    </a:p>
                  </a:txBody>
                  <a:tcPr/>
                </a:tc>
                <a:tc>
                  <a:txBody>
                    <a:bodyPr/>
                    <a:lstStyle/>
                    <a:p>
                      <a:r>
                        <a:rPr lang="en-US" sz="1000"/>
                        <a:t>0</a:t>
                      </a:r>
                    </a:p>
                  </a:txBody>
                  <a:tcPr/>
                </a:tc>
                <a:tc>
                  <a:txBody>
                    <a:bodyPr/>
                    <a:lstStyle/>
                    <a:p>
                      <a:r>
                        <a:rPr lang="en-US" sz="1000"/>
                        <a:t>154</a:t>
                      </a:r>
                    </a:p>
                  </a:txBody>
                  <a:tcPr/>
                </a:tc>
                <a:tc>
                  <a:txBody>
                    <a:bodyPr/>
                    <a:lstStyle/>
                    <a:p>
                      <a:r>
                        <a:rPr lang="en-US" sz="1000"/>
                        <a:t>4</a:t>
                      </a:r>
                    </a:p>
                  </a:txBody>
                  <a:tcPr/>
                </a:tc>
                <a:tc>
                  <a:txBody>
                    <a:bodyPr/>
                    <a:lstStyle/>
                    <a:p>
                      <a:r>
                        <a:rPr lang="en-US" sz="1000"/>
                        <a:t>2</a:t>
                      </a:r>
                    </a:p>
                  </a:txBody>
                  <a:tcPr/>
                </a:tc>
                <a:tc>
                  <a:txBody>
                    <a:bodyPr/>
                    <a:lstStyle/>
                    <a:p>
                      <a:r>
                        <a:rPr lang="en-US" sz="1000"/>
                        <a:t>57</a:t>
                      </a:r>
                    </a:p>
                  </a:txBody>
                  <a:tcPr/>
                </a:tc>
                <a:tc>
                  <a:txBody>
                    <a:bodyPr/>
                    <a:lstStyle/>
                    <a:p>
                      <a:r>
                        <a:rPr lang="en-US" sz="1000"/>
                        <a:t>105</a:t>
                      </a:r>
                    </a:p>
                  </a:txBody>
                  <a:tcPr/>
                </a:tc>
                <a:tc>
                  <a:txBody>
                    <a:bodyPr/>
                    <a:lstStyle/>
                    <a:p>
                      <a:r>
                        <a:rPr lang="en-US" sz="1000"/>
                        <a:t>21</a:t>
                      </a:r>
                    </a:p>
                  </a:txBody>
                  <a:tcPr/>
                </a:tc>
                <a:tc>
                  <a:txBody>
                    <a:bodyPr/>
                    <a:lstStyle/>
                    <a:p>
                      <a:r>
                        <a:rPr lang="en-US" sz="1000"/>
                        <a:t>0.5965 %</a:t>
                      </a:r>
                    </a:p>
                  </a:txBody>
                  <a:tcPr/>
                </a:tc>
                <a:tc>
                  <a:txBody>
                    <a:bodyPr/>
                    <a:lstStyle/>
                    <a:p>
                      <a:r>
                        <a:rPr lang="en-US" sz="1000"/>
                        <a:t>0.0 %</a:t>
                      </a:r>
                    </a:p>
                  </a:txBody>
                  <a:tcPr/>
                </a:tc>
                <a:extLst>
                  <a:ext uri="{0D108BD9-81ED-4DB2-BD59-A6C34878D82A}">
                    <a16:rowId xmlns:a16="http://schemas.microsoft.com/office/drawing/2014/main" val="884831782"/>
                  </a:ext>
                </a:extLst>
              </a:tr>
            </a:tbl>
          </a:graphicData>
        </a:graphic>
      </p:graphicFrame>
      <p:sp>
        <p:nvSpPr>
          <p:cNvPr id="4" name="Text Placeholder 3">
            <a:extLst>
              <a:ext uri="{FF2B5EF4-FFF2-40B4-BE49-F238E27FC236}">
                <a16:creationId xmlns:a16="http://schemas.microsoft.com/office/drawing/2014/main" id="{B289750F-BD6E-4396-BC34-714E58AA544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079182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1C782-D6DF-407C-8CC8-FFDF1FE011C2}"/>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6F435C7F-41C5-4286-AF6F-3DF800D8362D}"/>
              </a:ext>
            </a:extLst>
          </p:cNvPr>
          <p:cNvGraphicFramePr>
            <a:graphicFrameLocks noGrp="1"/>
          </p:cNvGraphicFramePr>
          <p:nvPr>
            <p:ph type="chart" sz="quarter" idx="13"/>
            <p:extLst>
              <p:ext uri="{D42A27DB-BD31-4B8C-83A1-F6EECF244321}">
                <p14:modId xmlns:p14="http://schemas.microsoft.com/office/powerpoint/2010/main" val="1404163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82112A-876B-48B3-9A47-DE4452E1C80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2E11051-0D15-4C58-A55C-35822BC61D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5502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F1014-0F66-4386-A666-C3C5B347BA8A}"/>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A166B018-01B7-4267-8EB7-9D0E65B2F67D}"/>
              </a:ext>
            </a:extLst>
          </p:cNvPr>
          <p:cNvGraphicFramePr>
            <a:graphicFrameLocks noGrp="1"/>
          </p:cNvGraphicFramePr>
          <p:nvPr>
            <p:ph type="chart" sz="quarter" idx="13"/>
            <p:extLst>
              <p:ext uri="{D42A27DB-BD31-4B8C-83A1-F6EECF244321}">
                <p14:modId xmlns:p14="http://schemas.microsoft.com/office/powerpoint/2010/main" val="2171617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BF1B68-6386-4BF9-8A11-8D5423FBA5F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0F83A21-7F58-4C61-9FFE-17FF900B6E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3447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FD350-D03D-46CB-BE50-351E50D43A94}"/>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1B7DCEA4-BE4F-4053-845B-A1BB83B56D60}"/>
              </a:ext>
            </a:extLst>
          </p:cNvPr>
          <p:cNvGraphicFramePr>
            <a:graphicFrameLocks noGrp="1"/>
          </p:cNvGraphicFramePr>
          <p:nvPr>
            <p:ph type="chart" sz="quarter" idx="13"/>
            <p:extLst>
              <p:ext uri="{D42A27DB-BD31-4B8C-83A1-F6EECF244321}">
                <p14:modId xmlns:p14="http://schemas.microsoft.com/office/powerpoint/2010/main" val="3177719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78432B-084E-4B83-9A74-2E24FFBA426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22368B7-58F7-4A4F-B146-4694F10CAB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4379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7AD5C-156F-458F-9D29-F6D707DF7083}"/>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BABD0BCD-AAD5-4B2E-BF17-B35870871769}"/>
              </a:ext>
            </a:extLst>
          </p:cNvPr>
          <p:cNvGraphicFramePr>
            <a:graphicFrameLocks noGrp="1"/>
          </p:cNvGraphicFramePr>
          <p:nvPr>
            <p:ph type="tbl" sz="quarter" idx="13"/>
            <p:extLst>
              <p:ext uri="{D42A27DB-BD31-4B8C-83A1-F6EECF244321}">
                <p14:modId xmlns:p14="http://schemas.microsoft.com/office/powerpoint/2010/main" val="3919673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8505361"/>
                    </a:ext>
                  </a:extLst>
                </a:gridCol>
                <a:gridCol w="1152144">
                  <a:extLst>
                    <a:ext uri="{9D8B030D-6E8A-4147-A177-3AD203B41FA5}">
                      <a16:colId xmlns:a16="http://schemas.microsoft.com/office/drawing/2014/main" val="2413583127"/>
                    </a:ext>
                  </a:extLst>
                </a:gridCol>
                <a:gridCol w="1152144">
                  <a:extLst>
                    <a:ext uri="{9D8B030D-6E8A-4147-A177-3AD203B41FA5}">
                      <a16:colId xmlns:a16="http://schemas.microsoft.com/office/drawing/2014/main" val="303253532"/>
                    </a:ext>
                  </a:extLst>
                </a:gridCol>
                <a:gridCol w="1152144">
                  <a:extLst>
                    <a:ext uri="{9D8B030D-6E8A-4147-A177-3AD203B41FA5}">
                      <a16:colId xmlns:a16="http://schemas.microsoft.com/office/drawing/2014/main" val="2187075981"/>
                    </a:ext>
                  </a:extLst>
                </a:gridCol>
                <a:gridCol w="1152144">
                  <a:extLst>
                    <a:ext uri="{9D8B030D-6E8A-4147-A177-3AD203B41FA5}">
                      <a16:colId xmlns:a16="http://schemas.microsoft.com/office/drawing/2014/main" val="1821113439"/>
                    </a:ext>
                  </a:extLst>
                </a:gridCol>
                <a:gridCol w="1152144">
                  <a:extLst>
                    <a:ext uri="{9D8B030D-6E8A-4147-A177-3AD203B41FA5}">
                      <a16:colId xmlns:a16="http://schemas.microsoft.com/office/drawing/2014/main" val="138316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84606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- 2024-11-26 16:08:38</a:t>
                      </a:r>
                      <a:r>
                        <a:rPr kumimoji="0" lang="en-US" sz="1000" b="0" i="0" u="none" strike="noStrike" kern="1200" cap="none" spc="0" normalizeH="0" baseline="0" noProof="0">
                          <a:ln>
                            <a:noFill/>
                          </a:ln>
                          <a:solidFill>
                            <a:prstClr val="black"/>
                          </a:solidFill>
                          <a:effectLst/>
                          <a:uLnTx/>
                          <a:uFillTx/>
                          <a:latin typeface="Calibri"/>
                          <a:ea typeface="+mn-ea"/>
                          <a:cs typeface="+mn-cs"/>
                        </a:rPr>
                        <a:t>
 🍂THANKSGIVING GIVEAWAY ALERT! 🍂
The holiday season is here, and we're celebrating by giving you a chance to win an Amazon Gift Card! 🎉
Here's how to enter:
1. Make sure you're following us
2. Like this post ❤️
3. Tag a friend or a coworker that you're thankful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2.3923 %</a:t>
                      </a:r>
                    </a:p>
                  </a:txBody>
                  <a:tcPr/>
                </a:tc>
                <a:extLst>
                  <a:ext uri="{0D108BD9-81ED-4DB2-BD59-A6C34878D82A}">
                    <a16:rowId xmlns:a16="http://schemas.microsoft.com/office/drawing/2014/main" val="247411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- 2024-10-07 16:58:11</a:t>
                      </a:r>
                      <a:r>
                        <a:rPr kumimoji="0" lang="en-US" sz="1000" b="0" i="0" u="none" strike="noStrike" kern="1200" cap="none" spc="0" normalizeH="0" baseline="0" noProof="0">
                          <a:ln>
                            <a:noFill/>
                          </a:ln>
                          <a:solidFill>
                            <a:prstClr val="black"/>
                          </a:solidFill>
                          <a:effectLst/>
                          <a:uLnTx/>
                          <a:uFillTx/>
                          <a:latin typeface="Calibri"/>
                          <a:ea typeface="+mn-ea"/>
                          <a:cs typeface="+mn-cs"/>
                        </a:rPr>
                        <a:t>
 During our recent 2024 Healthy Week activities, we joined hands with @PHLYINS at our Bala Cynwyd office for a meaningful volunteer event with @Rise2030.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1.4778 %</a:t>
                      </a:r>
                    </a:p>
                  </a:txBody>
                  <a:tcPr/>
                </a:tc>
                <a:extLst>
                  <a:ext uri="{0D108BD9-81ED-4DB2-BD59-A6C34878D82A}">
                    <a16:rowId xmlns:a16="http://schemas.microsoft.com/office/drawing/2014/main" val="2373313902"/>
                  </a:ext>
                </a:extLst>
              </a:tr>
            </a:tbl>
          </a:graphicData>
        </a:graphic>
      </p:graphicFrame>
      <p:sp>
        <p:nvSpPr>
          <p:cNvPr id="4" name="Text Placeholder 3">
            <a:extLst>
              <a:ext uri="{FF2B5EF4-FFF2-40B4-BE49-F238E27FC236}">
                <a16:creationId xmlns:a16="http://schemas.microsoft.com/office/drawing/2014/main" id="{43339E51-DA04-4441-AE24-1293276C060E}"/>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77283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F316-EB65-4542-BB5F-A6C16AA88121}"/>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BA4C2EAC-DC1A-4E23-9354-FCC7ECB30649}"/>
              </a:ext>
            </a:extLst>
          </p:cNvPr>
          <p:cNvGraphicFramePr>
            <a:graphicFrameLocks noGrp="1"/>
          </p:cNvGraphicFramePr>
          <p:nvPr>
            <p:ph type="tbl" sz="quarter" idx="13"/>
            <p:extLst>
              <p:ext uri="{D42A27DB-BD31-4B8C-83A1-F6EECF244321}">
                <p14:modId xmlns:p14="http://schemas.microsoft.com/office/powerpoint/2010/main" val="44931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66863544"/>
                    </a:ext>
                  </a:extLst>
                </a:gridCol>
                <a:gridCol w="1152144">
                  <a:extLst>
                    <a:ext uri="{9D8B030D-6E8A-4147-A177-3AD203B41FA5}">
                      <a16:colId xmlns:a16="http://schemas.microsoft.com/office/drawing/2014/main" val="810142726"/>
                    </a:ext>
                  </a:extLst>
                </a:gridCol>
                <a:gridCol w="1152144">
                  <a:extLst>
                    <a:ext uri="{9D8B030D-6E8A-4147-A177-3AD203B41FA5}">
                      <a16:colId xmlns:a16="http://schemas.microsoft.com/office/drawing/2014/main" val="3884510514"/>
                    </a:ext>
                  </a:extLst>
                </a:gridCol>
                <a:gridCol w="1152144">
                  <a:extLst>
                    <a:ext uri="{9D8B030D-6E8A-4147-A177-3AD203B41FA5}">
                      <a16:colId xmlns:a16="http://schemas.microsoft.com/office/drawing/2014/main" val="3947730638"/>
                    </a:ext>
                  </a:extLst>
                </a:gridCol>
                <a:gridCol w="1152144">
                  <a:extLst>
                    <a:ext uri="{9D8B030D-6E8A-4147-A177-3AD203B41FA5}">
                      <a16:colId xmlns:a16="http://schemas.microsoft.com/office/drawing/2014/main" val="1644918042"/>
                    </a:ext>
                  </a:extLst>
                </a:gridCol>
                <a:gridCol w="1152144">
                  <a:extLst>
                    <a:ext uri="{9D8B030D-6E8A-4147-A177-3AD203B41FA5}">
                      <a16:colId xmlns:a16="http://schemas.microsoft.com/office/drawing/2014/main" val="1391688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7527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- 2024-10-21 15:34:43</a:t>
                      </a:r>
                      <a:r>
                        <a:rPr kumimoji="0" lang="en-US" sz="1000" b="0" i="0" u="none" strike="noStrike" kern="1200" cap="none" spc="0" normalizeH="0" baseline="0" noProof="0">
                          <a:ln>
                            <a:noFill/>
                          </a:ln>
                          <a:solidFill>
                            <a:prstClr val="black"/>
                          </a:solidFill>
                          <a:effectLst/>
                          <a:uLnTx/>
                          <a:uFillTx/>
                          <a:latin typeface="Calibri"/>
                          <a:ea typeface="+mn-ea"/>
                          <a:cs typeface="+mn-cs"/>
                        </a:rPr>
                        <a:t>
 🍁 FALL GIVEAWAY ALERT! 🍁
What’s your favorite fall activity? 🍂🍎 Whether it's cozying up with a pumpkin spice latte, enjoying a crisp hike, or apple picking, share it with us in the comments for a chance to win some fall goodies!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1.4706 %</a:t>
                      </a:r>
                    </a:p>
                  </a:txBody>
                  <a:tcPr/>
                </a:tc>
                <a:extLst>
                  <a:ext uri="{0D108BD9-81ED-4DB2-BD59-A6C34878D82A}">
                    <a16:rowId xmlns:a16="http://schemas.microsoft.com/office/drawing/2014/main" val="45211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- 2024-11-13 17:03:02</a:t>
                      </a:r>
                      <a:r>
                        <a:rPr kumimoji="0" lang="en-US" sz="1000" b="0" i="0" u="none" strike="noStrike" kern="1200" cap="none" spc="0" normalizeH="0" baseline="0" noProof="0">
                          <a:ln>
                            <a:noFill/>
                          </a:ln>
                          <a:solidFill>
                            <a:prstClr val="black"/>
                          </a:solidFill>
                          <a:effectLst/>
                          <a:uLnTx/>
                          <a:uFillTx/>
                          <a:latin typeface="Calibri"/>
                          <a:ea typeface="+mn-ea"/>
                          <a:cs typeface="+mn-cs"/>
                        </a:rPr>
                        <a:t>
 TMNAS and @PHLYINS employees came together to participate in the @alzassociation's Philadelphia Walk to End Alzheimer's at Citizens Bank 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1.4493 %</a:t>
                      </a:r>
                    </a:p>
                  </a:txBody>
                  <a:tcPr/>
                </a:tc>
                <a:extLst>
                  <a:ext uri="{0D108BD9-81ED-4DB2-BD59-A6C34878D82A}">
                    <a16:rowId xmlns:a16="http://schemas.microsoft.com/office/drawing/2014/main" val="119440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- 2024-11-22 15:14:27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@saintjosephs Maguire Academy of Insurance &amp;amp;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1.4354 %</a:t>
                      </a:r>
                    </a:p>
                  </a:txBody>
                  <a:tcPr/>
                </a:tc>
                <a:extLst>
                  <a:ext uri="{0D108BD9-81ED-4DB2-BD59-A6C34878D82A}">
                    <a16:rowId xmlns:a16="http://schemas.microsoft.com/office/drawing/2014/main" val="2285329746"/>
                  </a:ext>
                </a:extLst>
              </a:tr>
            </a:tbl>
          </a:graphicData>
        </a:graphic>
      </p:graphicFrame>
      <p:sp>
        <p:nvSpPr>
          <p:cNvPr id="4" name="Text Placeholder 3">
            <a:extLst>
              <a:ext uri="{FF2B5EF4-FFF2-40B4-BE49-F238E27FC236}">
                <a16:creationId xmlns:a16="http://schemas.microsoft.com/office/drawing/2014/main" id="{CBEED56A-3053-4019-985E-3E65B2940078}"/>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406778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75EF-36EE-403D-A506-7F4F060E5248}"/>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8F41F16D-2130-4707-A517-7FE22205D5D9}"/>
              </a:ext>
            </a:extLst>
          </p:cNvPr>
          <p:cNvGraphicFramePr>
            <a:graphicFrameLocks noGrp="1"/>
          </p:cNvGraphicFramePr>
          <p:nvPr>
            <p:ph type="tbl" sz="quarter" idx="13"/>
            <p:extLst>
              <p:ext uri="{D42A27DB-BD31-4B8C-83A1-F6EECF244321}">
                <p14:modId xmlns:p14="http://schemas.microsoft.com/office/powerpoint/2010/main" val="4043323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650526385"/>
                    </a:ext>
                  </a:extLst>
                </a:gridCol>
                <a:gridCol w="493776">
                  <a:extLst>
                    <a:ext uri="{9D8B030D-6E8A-4147-A177-3AD203B41FA5}">
                      <a16:colId xmlns:a16="http://schemas.microsoft.com/office/drawing/2014/main" val="455633868"/>
                    </a:ext>
                  </a:extLst>
                </a:gridCol>
                <a:gridCol w="493776">
                  <a:extLst>
                    <a:ext uri="{9D8B030D-6E8A-4147-A177-3AD203B41FA5}">
                      <a16:colId xmlns:a16="http://schemas.microsoft.com/office/drawing/2014/main" val="714439839"/>
                    </a:ext>
                  </a:extLst>
                </a:gridCol>
                <a:gridCol w="493776">
                  <a:extLst>
                    <a:ext uri="{9D8B030D-6E8A-4147-A177-3AD203B41FA5}">
                      <a16:colId xmlns:a16="http://schemas.microsoft.com/office/drawing/2014/main" val="3280452687"/>
                    </a:ext>
                  </a:extLst>
                </a:gridCol>
                <a:gridCol w="493776">
                  <a:extLst>
                    <a:ext uri="{9D8B030D-6E8A-4147-A177-3AD203B41FA5}">
                      <a16:colId xmlns:a16="http://schemas.microsoft.com/office/drawing/2014/main" val="2559218377"/>
                    </a:ext>
                  </a:extLst>
                </a:gridCol>
                <a:gridCol w="493776">
                  <a:extLst>
                    <a:ext uri="{9D8B030D-6E8A-4147-A177-3AD203B41FA5}">
                      <a16:colId xmlns:a16="http://schemas.microsoft.com/office/drawing/2014/main" val="561754723"/>
                    </a:ext>
                  </a:extLst>
                </a:gridCol>
                <a:gridCol w="493776">
                  <a:extLst>
                    <a:ext uri="{9D8B030D-6E8A-4147-A177-3AD203B41FA5}">
                      <a16:colId xmlns:a16="http://schemas.microsoft.com/office/drawing/2014/main" val="3996843406"/>
                    </a:ext>
                  </a:extLst>
                </a:gridCol>
                <a:gridCol w="493776">
                  <a:extLst>
                    <a:ext uri="{9D8B030D-6E8A-4147-A177-3AD203B41FA5}">
                      <a16:colId xmlns:a16="http://schemas.microsoft.com/office/drawing/2014/main" val="664463008"/>
                    </a:ext>
                  </a:extLst>
                </a:gridCol>
                <a:gridCol w="493776">
                  <a:extLst>
                    <a:ext uri="{9D8B030D-6E8A-4147-A177-3AD203B41FA5}">
                      <a16:colId xmlns:a16="http://schemas.microsoft.com/office/drawing/2014/main" val="2669894699"/>
                    </a:ext>
                  </a:extLst>
                </a:gridCol>
                <a:gridCol w="493776">
                  <a:extLst>
                    <a:ext uri="{9D8B030D-6E8A-4147-A177-3AD203B41FA5}">
                      <a16:colId xmlns:a16="http://schemas.microsoft.com/office/drawing/2014/main" val="3989018657"/>
                    </a:ext>
                  </a:extLst>
                </a:gridCol>
                <a:gridCol w="493776">
                  <a:extLst>
                    <a:ext uri="{9D8B030D-6E8A-4147-A177-3AD203B41FA5}">
                      <a16:colId xmlns:a16="http://schemas.microsoft.com/office/drawing/2014/main" val="494940027"/>
                    </a:ext>
                  </a:extLst>
                </a:gridCol>
                <a:gridCol w="493776">
                  <a:extLst>
                    <a:ext uri="{9D8B030D-6E8A-4147-A177-3AD203B41FA5}">
                      <a16:colId xmlns:a16="http://schemas.microsoft.com/office/drawing/2014/main" val="2118288902"/>
                    </a:ext>
                  </a:extLst>
                </a:gridCol>
                <a:gridCol w="493776">
                  <a:extLst>
                    <a:ext uri="{9D8B030D-6E8A-4147-A177-3AD203B41FA5}">
                      <a16:colId xmlns:a16="http://schemas.microsoft.com/office/drawing/2014/main" val="3237668237"/>
                    </a:ext>
                  </a:extLst>
                </a:gridCol>
                <a:gridCol w="493776">
                  <a:extLst>
                    <a:ext uri="{9D8B030D-6E8A-4147-A177-3AD203B41FA5}">
                      <a16:colId xmlns:a16="http://schemas.microsoft.com/office/drawing/2014/main" val="1084133261"/>
                    </a:ext>
                  </a:extLst>
                </a:gridCol>
                <a:gridCol w="493776">
                  <a:extLst>
                    <a:ext uri="{9D8B030D-6E8A-4147-A177-3AD203B41FA5}">
                      <a16:colId xmlns:a16="http://schemas.microsoft.com/office/drawing/2014/main" val="217854378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44807222"/>
                  </a:ext>
                </a:extLst>
              </a:tr>
              <a:tr h="370840">
                <a:tc>
                  <a:txBody>
                    <a:bodyPr/>
                    <a:lstStyle/>
                    <a:p>
                      <a:r>
                        <a:rPr lang="en-US" sz="1000"/>
                        <a:t>6703</a:t>
                      </a:r>
                    </a:p>
                  </a:txBody>
                  <a:tcPr/>
                </a:tc>
                <a:tc>
                  <a:txBody>
                    <a:bodyPr/>
                    <a:lstStyle/>
                    <a:p>
                      <a:r>
                        <a:rPr lang="en-US" sz="1000"/>
                        <a:t>1110</a:t>
                      </a:r>
                    </a:p>
                  </a:txBody>
                  <a:tcPr/>
                </a:tc>
                <a:tc>
                  <a:txBody>
                    <a:bodyPr/>
                    <a:lstStyle/>
                    <a:p>
                      <a:r>
                        <a:rPr lang="en-US" sz="1000"/>
                        <a:t>78</a:t>
                      </a:r>
                    </a:p>
                  </a:txBody>
                  <a:tcPr/>
                </a:tc>
                <a:tc>
                  <a:txBody>
                    <a:bodyPr/>
                    <a:lstStyle/>
                    <a:p>
                      <a:r>
                        <a:rPr lang="en-US" sz="1000"/>
                        <a:t>3055</a:t>
                      </a:r>
                    </a:p>
                  </a:txBody>
                  <a:tcPr/>
                </a:tc>
                <a:tc>
                  <a:txBody>
                    <a:bodyPr/>
                    <a:lstStyle/>
                    <a:p>
                      <a:r>
                        <a:rPr lang="en-US" sz="1000"/>
                        <a:t>39.166666666667</a:t>
                      </a:r>
                    </a:p>
                  </a:txBody>
                  <a:tcPr/>
                </a:tc>
                <a:tc>
                  <a:txBody>
                    <a:bodyPr/>
                    <a:lstStyle/>
                    <a:p>
                      <a:r>
                        <a:rPr lang="en-US" sz="1000"/>
                        <a:t>172</a:t>
                      </a:r>
                    </a:p>
                  </a:txBody>
                  <a:tcPr/>
                </a:tc>
                <a:tc>
                  <a:txBody>
                    <a:bodyPr/>
                    <a:lstStyle/>
                    <a:p>
                      <a:r>
                        <a:rPr lang="en-US" sz="1000"/>
                        <a:t>2.2051282051282</a:t>
                      </a:r>
                    </a:p>
                  </a:txBody>
                  <a:tcPr/>
                </a:tc>
                <a:tc>
                  <a:txBody>
                    <a:bodyPr/>
                    <a:lstStyle/>
                    <a:p>
                      <a:r>
                        <a:rPr lang="en-US" sz="1000"/>
                        <a:t>23</a:t>
                      </a:r>
                    </a:p>
                  </a:txBody>
                  <a:tcPr/>
                </a:tc>
                <a:tc>
                  <a:txBody>
                    <a:bodyPr/>
                    <a:lstStyle/>
                    <a:p>
                      <a:r>
                        <a:rPr lang="en-US" sz="1000"/>
                        <a:t>0.29487179487179</a:t>
                      </a:r>
                    </a:p>
                  </a:txBody>
                  <a:tcPr/>
                </a:tc>
                <a:tc>
                  <a:txBody>
                    <a:bodyPr/>
                    <a:lstStyle/>
                    <a:p>
                      <a:r>
                        <a:rPr lang="en-US" sz="1000"/>
                        <a:t>81</a:t>
                      </a:r>
                    </a:p>
                  </a:txBody>
                  <a:tcPr/>
                </a:tc>
                <a:tc>
                  <a:txBody>
                    <a:bodyPr/>
                    <a:lstStyle/>
                    <a:p>
                      <a:r>
                        <a:rPr lang="en-US" sz="1000"/>
                        <a:t>1.0384615384615</a:t>
                      </a:r>
                    </a:p>
                  </a:txBody>
                  <a:tcPr/>
                </a:tc>
                <a:tc>
                  <a:txBody>
                    <a:bodyPr/>
                    <a:lstStyle/>
                    <a:p>
                      <a:r>
                        <a:rPr lang="en-US" sz="1000"/>
                        <a:t>1248</a:t>
                      </a:r>
                    </a:p>
                  </a:txBody>
                  <a:tcPr/>
                </a:tc>
                <a:tc>
                  <a:txBody>
                    <a:bodyPr/>
                    <a:lstStyle/>
                    <a:p>
                      <a:r>
                        <a:rPr lang="en-US" sz="1000"/>
                        <a:t>16</a:t>
                      </a:r>
                    </a:p>
                  </a:txBody>
                  <a:tcPr/>
                </a:tc>
                <a:tc>
                  <a:txBody>
                    <a:bodyPr/>
                    <a:lstStyle/>
                    <a:p>
                      <a:r>
                        <a:rPr lang="en-US" sz="1000"/>
                        <a:t>899.88914847183 %</a:t>
                      </a:r>
                    </a:p>
                  </a:txBody>
                  <a:tcPr/>
                </a:tc>
                <a:tc>
                  <a:txBody>
                    <a:bodyPr/>
                    <a:lstStyle/>
                    <a:p>
                      <a:r>
                        <a:rPr lang="en-US" sz="1000"/>
                        <a:t>1</a:t>
                      </a:r>
                    </a:p>
                  </a:txBody>
                  <a:tcPr/>
                </a:tc>
                <a:extLst>
                  <a:ext uri="{0D108BD9-81ED-4DB2-BD59-A6C34878D82A}">
                    <a16:rowId xmlns:a16="http://schemas.microsoft.com/office/drawing/2014/main" val="642964291"/>
                  </a:ext>
                </a:extLst>
              </a:tr>
            </a:tbl>
          </a:graphicData>
        </a:graphic>
      </p:graphicFrame>
      <p:sp>
        <p:nvSpPr>
          <p:cNvPr id="4" name="Text Placeholder 3">
            <a:extLst>
              <a:ext uri="{FF2B5EF4-FFF2-40B4-BE49-F238E27FC236}">
                <a16:creationId xmlns:a16="http://schemas.microsoft.com/office/drawing/2014/main" id="{B3F036DE-6C19-4FA1-AD85-B05A84149F0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03979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55CED-6DFC-4DFE-A92B-9C1B07B81011}"/>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DCAF9F66-B348-484E-A295-DADC6AD6CD48}"/>
              </a:ext>
            </a:extLst>
          </p:cNvPr>
          <p:cNvGraphicFramePr>
            <a:graphicFrameLocks noGrp="1"/>
          </p:cNvGraphicFramePr>
          <p:nvPr>
            <p:ph type="chart" sz="quarter" idx="13"/>
            <p:extLst>
              <p:ext uri="{D42A27DB-BD31-4B8C-83A1-F6EECF244321}">
                <p14:modId xmlns:p14="http://schemas.microsoft.com/office/powerpoint/2010/main" val="3527689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59F307-8FB7-4963-89FF-068FC797F1E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632157E-EFDB-42C2-B5D8-E35E3AB947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7241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67928-BA5D-4221-84E4-4E0A972E2DD8}"/>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6873753E-F13A-4C91-A85E-635DC6CCAB52}"/>
              </a:ext>
            </a:extLst>
          </p:cNvPr>
          <p:cNvGraphicFramePr>
            <a:graphicFrameLocks noGrp="1"/>
          </p:cNvGraphicFramePr>
          <p:nvPr>
            <p:ph type="chart" sz="quarter" idx="13"/>
            <p:extLst>
              <p:ext uri="{D42A27DB-BD31-4B8C-83A1-F6EECF244321}">
                <p14:modId xmlns:p14="http://schemas.microsoft.com/office/powerpoint/2010/main" val="3895571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8281FA-9E76-49AC-908F-79C66FB121A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29EE290-BFB3-4CD8-9F8D-12E356988E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9173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FBC7F-59C1-44EE-915A-99A0E1C3AA3F}"/>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92CB7071-4882-4F57-943D-8A9887768E38}"/>
              </a:ext>
            </a:extLst>
          </p:cNvPr>
          <p:cNvGraphicFramePr>
            <a:graphicFrameLocks noGrp="1"/>
          </p:cNvGraphicFramePr>
          <p:nvPr>
            <p:ph type="chart" sz="quarter" idx="13"/>
            <p:extLst>
              <p:ext uri="{D42A27DB-BD31-4B8C-83A1-F6EECF244321}">
                <p14:modId xmlns:p14="http://schemas.microsoft.com/office/powerpoint/2010/main" val="2950309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E04C09-D0D0-417D-988A-D3F1DCD8331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6D59FA7-BC3A-4B1F-AA7B-04F474164E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5051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90933-D3F9-43CC-83F8-914D0A766236}"/>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2ADEA018-98C4-496F-A9A5-B67EE2FCB6D7}"/>
              </a:ext>
            </a:extLst>
          </p:cNvPr>
          <p:cNvGraphicFramePr>
            <a:graphicFrameLocks noGrp="1"/>
          </p:cNvGraphicFramePr>
          <p:nvPr>
            <p:ph type="chart" sz="quarter" idx="13"/>
            <p:extLst>
              <p:ext uri="{D42A27DB-BD31-4B8C-83A1-F6EECF244321}">
                <p14:modId xmlns:p14="http://schemas.microsoft.com/office/powerpoint/2010/main" val="3860843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1F4795-7485-4333-AE88-D762CFA9C19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69D5873-E548-4917-BDE6-7FFB35F1EF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9344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AAF1C-E574-4942-8FAB-36AFAF1FC47F}"/>
              </a:ext>
            </a:extLst>
          </p:cNvPr>
          <p:cNvSpPr>
            <a:spLocks noGrp="1"/>
          </p:cNvSpPr>
          <p:nvPr>
            <p:ph type="title"/>
          </p:nvPr>
        </p:nvSpPr>
        <p:spPr/>
        <p:txBody>
          <a:bodyPr/>
          <a:lstStyle/>
          <a:p>
            <a:r>
              <a:rPr lang="en-US"/>
              <a:t>LinkedIn Posts Table | TMNAS - 1 of 6</a:t>
            </a:r>
          </a:p>
        </p:txBody>
      </p:sp>
      <p:graphicFrame>
        <p:nvGraphicFramePr>
          <p:cNvPr id="5" name="Table Placeholder 4">
            <a:extLst>
              <a:ext uri="{FF2B5EF4-FFF2-40B4-BE49-F238E27FC236}">
                <a16:creationId xmlns:a16="http://schemas.microsoft.com/office/drawing/2014/main" id="{DB43E7BF-A853-436E-BE27-FD68104CD614}"/>
              </a:ext>
            </a:extLst>
          </p:cNvPr>
          <p:cNvGraphicFramePr>
            <a:graphicFrameLocks noGrp="1"/>
          </p:cNvGraphicFramePr>
          <p:nvPr>
            <p:ph type="tbl" sz="quarter" idx="13"/>
            <p:extLst>
              <p:ext uri="{D42A27DB-BD31-4B8C-83A1-F6EECF244321}">
                <p14:modId xmlns:p14="http://schemas.microsoft.com/office/powerpoint/2010/main" val="3281282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4019946"/>
                    </a:ext>
                  </a:extLst>
                </a:gridCol>
                <a:gridCol w="658368">
                  <a:extLst>
                    <a:ext uri="{9D8B030D-6E8A-4147-A177-3AD203B41FA5}">
                      <a16:colId xmlns:a16="http://schemas.microsoft.com/office/drawing/2014/main" val="2796634758"/>
                    </a:ext>
                  </a:extLst>
                </a:gridCol>
                <a:gridCol w="658368">
                  <a:extLst>
                    <a:ext uri="{9D8B030D-6E8A-4147-A177-3AD203B41FA5}">
                      <a16:colId xmlns:a16="http://schemas.microsoft.com/office/drawing/2014/main" val="3745789527"/>
                    </a:ext>
                  </a:extLst>
                </a:gridCol>
                <a:gridCol w="658368">
                  <a:extLst>
                    <a:ext uri="{9D8B030D-6E8A-4147-A177-3AD203B41FA5}">
                      <a16:colId xmlns:a16="http://schemas.microsoft.com/office/drawing/2014/main" val="2036272661"/>
                    </a:ext>
                  </a:extLst>
                </a:gridCol>
                <a:gridCol w="658368">
                  <a:extLst>
                    <a:ext uri="{9D8B030D-6E8A-4147-A177-3AD203B41FA5}">
                      <a16:colId xmlns:a16="http://schemas.microsoft.com/office/drawing/2014/main" val="2495029922"/>
                    </a:ext>
                  </a:extLst>
                </a:gridCol>
                <a:gridCol w="658368">
                  <a:extLst>
                    <a:ext uri="{9D8B030D-6E8A-4147-A177-3AD203B41FA5}">
                      <a16:colId xmlns:a16="http://schemas.microsoft.com/office/drawing/2014/main" val="2810726263"/>
                    </a:ext>
                  </a:extLst>
                </a:gridCol>
                <a:gridCol w="658368">
                  <a:extLst>
                    <a:ext uri="{9D8B030D-6E8A-4147-A177-3AD203B41FA5}">
                      <a16:colId xmlns:a16="http://schemas.microsoft.com/office/drawing/2014/main" val="1519856251"/>
                    </a:ext>
                  </a:extLst>
                </a:gridCol>
                <a:gridCol w="658368">
                  <a:extLst>
                    <a:ext uri="{9D8B030D-6E8A-4147-A177-3AD203B41FA5}">
                      <a16:colId xmlns:a16="http://schemas.microsoft.com/office/drawing/2014/main" val="2430488100"/>
                    </a:ext>
                  </a:extLst>
                </a:gridCol>
                <a:gridCol w="658368">
                  <a:extLst>
                    <a:ext uri="{9D8B030D-6E8A-4147-A177-3AD203B41FA5}">
                      <a16:colId xmlns:a16="http://schemas.microsoft.com/office/drawing/2014/main" val="3327521214"/>
                    </a:ext>
                  </a:extLst>
                </a:gridCol>
                <a:gridCol w="658368">
                  <a:extLst>
                    <a:ext uri="{9D8B030D-6E8A-4147-A177-3AD203B41FA5}">
                      <a16:colId xmlns:a16="http://schemas.microsoft.com/office/drawing/2014/main" val="1442626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57815225"/>
                  </a:ext>
                </a:extLst>
              </a:tr>
            </a:tbl>
          </a:graphicData>
        </a:graphic>
      </p:graphicFrame>
      <p:sp>
        <p:nvSpPr>
          <p:cNvPr id="4" name="Text Placeholder 3">
            <a:extLst>
              <a:ext uri="{FF2B5EF4-FFF2-40B4-BE49-F238E27FC236}">
                <a16:creationId xmlns:a16="http://schemas.microsoft.com/office/drawing/2014/main" id="{54C4F84E-0162-4241-B587-30F55C90E5C6}"/>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507595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67C8B-D016-4BFB-9635-9CAAE3C13B79}"/>
              </a:ext>
            </a:extLst>
          </p:cNvPr>
          <p:cNvSpPr>
            <a:spLocks noGrp="1"/>
          </p:cNvSpPr>
          <p:nvPr>
            <p:ph type="title"/>
          </p:nvPr>
        </p:nvSpPr>
        <p:spPr/>
        <p:txBody>
          <a:bodyPr/>
          <a:lstStyle/>
          <a:p>
            <a:r>
              <a:rPr lang="en-US"/>
              <a:t>LinkedIn Posts Table | TMNAS - 2 of 6</a:t>
            </a:r>
          </a:p>
        </p:txBody>
      </p:sp>
      <p:graphicFrame>
        <p:nvGraphicFramePr>
          <p:cNvPr id="5" name="Table Placeholder 4">
            <a:extLst>
              <a:ext uri="{FF2B5EF4-FFF2-40B4-BE49-F238E27FC236}">
                <a16:creationId xmlns:a16="http://schemas.microsoft.com/office/drawing/2014/main" id="{2D56853A-FA0B-44DF-BE71-A194DD7AA740}"/>
              </a:ext>
            </a:extLst>
          </p:cNvPr>
          <p:cNvGraphicFramePr>
            <a:graphicFrameLocks noGrp="1"/>
          </p:cNvGraphicFramePr>
          <p:nvPr>
            <p:ph type="tbl" sz="quarter" idx="13"/>
            <p:extLst>
              <p:ext uri="{D42A27DB-BD31-4B8C-83A1-F6EECF244321}">
                <p14:modId xmlns:p14="http://schemas.microsoft.com/office/powerpoint/2010/main" val="1679304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171710"/>
                    </a:ext>
                  </a:extLst>
                </a:gridCol>
                <a:gridCol w="658368">
                  <a:extLst>
                    <a:ext uri="{9D8B030D-6E8A-4147-A177-3AD203B41FA5}">
                      <a16:colId xmlns:a16="http://schemas.microsoft.com/office/drawing/2014/main" val="4241158571"/>
                    </a:ext>
                  </a:extLst>
                </a:gridCol>
                <a:gridCol w="658368">
                  <a:extLst>
                    <a:ext uri="{9D8B030D-6E8A-4147-A177-3AD203B41FA5}">
                      <a16:colId xmlns:a16="http://schemas.microsoft.com/office/drawing/2014/main" val="2811867139"/>
                    </a:ext>
                  </a:extLst>
                </a:gridCol>
                <a:gridCol w="658368">
                  <a:extLst>
                    <a:ext uri="{9D8B030D-6E8A-4147-A177-3AD203B41FA5}">
                      <a16:colId xmlns:a16="http://schemas.microsoft.com/office/drawing/2014/main" val="3449545245"/>
                    </a:ext>
                  </a:extLst>
                </a:gridCol>
                <a:gridCol w="658368">
                  <a:extLst>
                    <a:ext uri="{9D8B030D-6E8A-4147-A177-3AD203B41FA5}">
                      <a16:colId xmlns:a16="http://schemas.microsoft.com/office/drawing/2014/main" val="1760480781"/>
                    </a:ext>
                  </a:extLst>
                </a:gridCol>
                <a:gridCol w="658368">
                  <a:extLst>
                    <a:ext uri="{9D8B030D-6E8A-4147-A177-3AD203B41FA5}">
                      <a16:colId xmlns:a16="http://schemas.microsoft.com/office/drawing/2014/main" val="717522880"/>
                    </a:ext>
                  </a:extLst>
                </a:gridCol>
                <a:gridCol w="658368">
                  <a:extLst>
                    <a:ext uri="{9D8B030D-6E8A-4147-A177-3AD203B41FA5}">
                      <a16:colId xmlns:a16="http://schemas.microsoft.com/office/drawing/2014/main" val="1064262623"/>
                    </a:ext>
                  </a:extLst>
                </a:gridCol>
                <a:gridCol w="658368">
                  <a:extLst>
                    <a:ext uri="{9D8B030D-6E8A-4147-A177-3AD203B41FA5}">
                      <a16:colId xmlns:a16="http://schemas.microsoft.com/office/drawing/2014/main" val="2232353573"/>
                    </a:ext>
                  </a:extLst>
                </a:gridCol>
                <a:gridCol w="658368">
                  <a:extLst>
                    <a:ext uri="{9D8B030D-6E8A-4147-A177-3AD203B41FA5}">
                      <a16:colId xmlns:a16="http://schemas.microsoft.com/office/drawing/2014/main" val="2080121973"/>
                    </a:ext>
                  </a:extLst>
                </a:gridCol>
                <a:gridCol w="658368">
                  <a:extLst>
                    <a:ext uri="{9D8B030D-6E8A-4147-A177-3AD203B41FA5}">
                      <a16:colId xmlns:a16="http://schemas.microsoft.com/office/drawing/2014/main" val="1291032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56798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- 2024-11-04 16:16:19</a:t>
                      </a:r>
                      <a:r>
                        <a:rPr kumimoji="0" lang="en-US" sz="1000" b="0" i="0" u="none" strike="noStrike" kern="1200" cap="none" spc="0" normalizeH="0" baseline="0" noProof="0">
                          <a:ln>
                            <a:noFill/>
                          </a:ln>
                          <a:solidFill>
                            <a:prstClr val="black"/>
                          </a:solidFill>
                          <a:effectLst/>
                          <a:uLnTx/>
                          <a:uFillTx/>
                          <a:latin typeface="Calibri"/>
                          <a:ea typeface="+mn-ea"/>
                          <a:cs typeface="+mn-cs"/>
                        </a:rPr>
                        <a:t>
 The 2024-2025 Tokio Marine Next Generation Leadership Program has officially commenced! The program’s first offsite in Jersey City, NJ included an overview of the Tokio Marine Group strategy, debriefing 360 evaluation assessments, an inclusive leadership workshop, and further development planning. Participants also enjoyed exciting teambuilding activities, such as an NYC scavenger hunt and a sushi-rolling workshop.
Twelve companies within the Group were represented, including First Insurance Company of Hawaii, Philadelphia Insurance Companies, PURE Insurance, Reliance Matrix, Tokio Marine America, Tokio Marine HCC, Tokio Marine HCC - Cyber &amp; Professional Lines Group, Tokio Marine Management Australasia, TMNAS, TM Newa, Tokio Marine &amp; Nichido Fire Insurance Co., Ltd., Tokio Marine Seguradora, and TMX.
Participants are now gearing up for their second offsite in March in Tokyo, 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27.942386831276 %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12248919"/>
                  </a:ext>
                </a:extLst>
              </a:tr>
            </a:tbl>
          </a:graphicData>
        </a:graphic>
      </p:graphicFrame>
      <p:sp>
        <p:nvSpPr>
          <p:cNvPr id="4" name="Text Placeholder 3">
            <a:extLst>
              <a:ext uri="{FF2B5EF4-FFF2-40B4-BE49-F238E27FC236}">
                <a16:creationId xmlns:a16="http://schemas.microsoft.com/office/drawing/2014/main" id="{182127C9-BDDC-43B8-9C93-F4B10097F846}"/>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747180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A4ED2-DC4E-4CA4-80B1-0534D011AD37}"/>
              </a:ext>
            </a:extLst>
          </p:cNvPr>
          <p:cNvSpPr>
            <a:spLocks noGrp="1"/>
          </p:cNvSpPr>
          <p:nvPr>
            <p:ph type="title"/>
          </p:nvPr>
        </p:nvSpPr>
        <p:spPr/>
        <p:txBody>
          <a:bodyPr/>
          <a:lstStyle/>
          <a:p>
            <a:r>
              <a:rPr lang="en-US"/>
              <a:t>LinkedIn Posts Table | TMNAS - 3 of 6</a:t>
            </a:r>
          </a:p>
        </p:txBody>
      </p:sp>
      <p:graphicFrame>
        <p:nvGraphicFramePr>
          <p:cNvPr id="5" name="Table Placeholder 4">
            <a:extLst>
              <a:ext uri="{FF2B5EF4-FFF2-40B4-BE49-F238E27FC236}">
                <a16:creationId xmlns:a16="http://schemas.microsoft.com/office/drawing/2014/main" id="{B9AD4AE5-BF32-4C4E-8144-79558C1FAE50}"/>
              </a:ext>
            </a:extLst>
          </p:cNvPr>
          <p:cNvGraphicFramePr>
            <a:graphicFrameLocks noGrp="1"/>
          </p:cNvGraphicFramePr>
          <p:nvPr>
            <p:ph type="tbl" sz="quarter" idx="13"/>
            <p:extLst>
              <p:ext uri="{D42A27DB-BD31-4B8C-83A1-F6EECF244321}">
                <p14:modId xmlns:p14="http://schemas.microsoft.com/office/powerpoint/2010/main" val="363903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0657837"/>
                    </a:ext>
                  </a:extLst>
                </a:gridCol>
                <a:gridCol w="658368">
                  <a:extLst>
                    <a:ext uri="{9D8B030D-6E8A-4147-A177-3AD203B41FA5}">
                      <a16:colId xmlns:a16="http://schemas.microsoft.com/office/drawing/2014/main" val="3400928997"/>
                    </a:ext>
                  </a:extLst>
                </a:gridCol>
                <a:gridCol w="658368">
                  <a:extLst>
                    <a:ext uri="{9D8B030D-6E8A-4147-A177-3AD203B41FA5}">
                      <a16:colId xmlns:a16="http://schemas.microsoft.com/office/drawing/2014/main" val="1748509216"/>
                    </a:ext>
                  </a:extLst>
                </a:gridCol>
                <a:gridCol w="658368">
                  <a:extLst>
                    <a:ext uri="{9D8B030D-6E8A-4147-A177-3AD203B41FA5}">
                      <a16:colId xmlns:a16="http://schemas.microsoft.com/office/drawing/2014/main" val="4123316207"/>
                    </a:ext>
                  </a:extLst>
                </a:gridCol>
                <a:gridCol w="658368">
                  <a:extLst>
                    <a:ext uri="{9D8B030D-6E8A-4147-A177-3AD203B41FA5}">
                      <a16:colId xmlns:a16="http://schemas.microsoft.com/office/drawing/2014/main" val="3521559789"/>
                    </a:ext>
                  </a:extLst>
                </a:gridCol>
                <a:gridCol w="658368">
                  <a:extLst>
                    <a:ext uri="{9D8B030D-6E8A-4147-A177-3AD203B41FA5}">
                      <a16:colId xmlns:a16="http://schemas.microsoft.com/office/drawing/2014/main" val="3613701982"/>
                    </a:ext>
                  </a:extLst>
                </a:gridCol>
                <a:gridCol w="658368">
                  <a:extLst>
                    <a:ext uri="{9D8B030D-6E8A-4147-A177-3AD203B41FA5}">
                      <a16:colId xmlns:a16="http://schemas.microsoft.com/office/drawing/2014/main" val="206860691"/>
                    </a:ext>
                  </a:extLst>
                </a:gridCol>
                <a:gridCol w="658368">
                  <a:extLst>
                    <a:ext uri="{9D8B030D-6E8A-4147-A177-3AD203B41FA5}">
                      <a16:colId xmlns:a16="http://schemas.microsoft.com/office/drawing/2014/main" val="2383312708"/>
                    </a:ext>
                  </a:extLst>
                </a:gridCol>
                <a:gridCol w="658368">
                  <a:extLst>
                    <a:ext uri="{9D8B030D-6E8A-4147-A177-3AD203B41FA5}">
                      <a16:colId xmlns:a16="http://schemas.microsoft.com/office/drawing/2014/main" val="1869361898"/>
                    </a:ext>
                  </a:extLst>
                </a:gridCol>
                <a:gridCol w="658368">
                  <a:extLst>
                    <a:ext uri="{9D8B030D-6E8A-4147-A177-3AD203B41FA5}">
                      <a16:colId xmlns:a16="http://schemas.microsoft.com/office/drawing/2014/main" val="3816003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2340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- 2024-11-22 15:28:37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 Joseph's University - Erivan K. Haub School of Business and Maguire Academy of Insurance &amp; Risk Management!  
Last night, John was honored at a special reception supporting student programs and initiatives at SJU's Maguire Academy. Recognized for his exceptional leadership and significant contributions to the insurance industry, John has made a lasting impact through his roles at TMNAS, Philadelphia Insurance Companies, and TMNA, Inc., as well as his Executive Officer role at Tokio Marine Holdings.
This prestigious award honors those who exemplify integrity, inspire critical thinking, and demonstrate an unwavering commitment to social justice. Congratulations, John! 👏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16.822846943329 %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56712323"/>
                  </a:ext>
                </a:extLst>
              </a:tr>
            </a:tbl>
          </a:graphicData>
        </a:graphic>
      </p:graphicFrame>
      <p:sp>
        <p:nvSpPr>
          <p:cNvPr id="4" name="Text Placeholder 3">
            <a:extLst>
              <a:ext uri="{FF2B5EF4-FFF2-40B4-BE49-F238E27FC236}">
                <a16:creationId xmlns:a16="http://schemas.microsoft.com/office/drawing/2014/main" id="{CB3F185E-2CDE-4DFA-86A6-CD727C130ABA}"/>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0295183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0C5BB-1A79-4446-9160-EF35F47F3236}"/>
              </a:ext>
            </a:extLst>
          </p:cNvPr>
          <p:cNvSpPr>
            <a:spLocks noGrp="1"/>
          </p:cNvSpPr>
          <p:nvPr>
            <p:ph type="title"/>
          </p:nvPr>
        </p:nvSpPr>
        <p:spPr/>
        <p:txBody>
          <a:bodyPr/>
          <a:lstStyle/>
          <a:p>
            <a:r>
              <a:rPr lang="en-US"/>
              <a:t>LinkedIn Posts Table | TMNAS - 4 of 6</a:t>
            </a:r>
          </a:p>
        </p:txBody>
      </p:sp>
      <p:graphicFrame>
        <p:nvGraphicFramePr>
          <p:cNvPr id="5" name="Table Placeholder 4">
            <a:extLst>
              <a:ext uri="{FF2B5EF4-FFF2-40B4-BE49-F238E27FC236}">
                <a16:creationId xmlns:a16="http://schemas.microsoft.com/office/drawing/2014/main" id="{FF0223A2-8A2B-4A45-AAA7-6386A1F4BAB6}"/>
              </a:ext>
            </a:extLst>
          </p:cNvPr>
          <p:cNvGraphicFramePr>
            <a:graphicFrameLocks noGrp="1"/>
          </p:cNvGraphicFramePr>
          <p:nvPr>
            <p:ph type="tbl" sz="quarter" idx="13"/>
            <p:extLst>
              <p:ext uri="{D42A27DB-BD31-4B8C-83A1-F6EECF244321}">
                <p14:modId xmlns:p14="http://schemas.microsoft.com/office/powerpoint/2010/main" val="726680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8727021"/>
                    </a:ext>
                  </a:extLst>
                </a:gridCol>
                <a:gridCol w="658368">
                  <a:extLst>
                    <a:ext uri="{9D8B030D-6E8A-4147-A177-3AD203B41FA5}">
                      <a16:colId xmlns:a16="http://schemas.microsoft.com/office/drawing/2014/main" val="4224651054"/>
                    </a:ext>
                  </a:extLst>
                </a:gridCol>
                <a:gridCol w="658368">
                  <a:extLst>
                    <a:ext uri="{9D8B030D-6E8A-4147-A177-3AD203B41FA5}">
                      <a16:colId xmlns:a16="http://schemas.microsoft.com/office/drawing/2014/main" val="1617538774"/>
                    </a:ext>
                  </a:extLst>
                </a:gridCol>
                <a:gridCol w="658368">
                  <a:extLst>
                    <a:ext uri="{9D8B030D-6E8A-4147-A177-3AD203B41FA5}">
                      <a16:colId xmlns:a16="http://schemas.microsoft.com/office/drawing/2014/main" val="3664282958"/>
                    </a:ext>
                  </a:extLst>
                </a:gridCol>
                <a:gridCol w="658368">
                  <a:extLst>
                    <a:ext uri="{9D8B030D-6E8A-4147-A177-3AD203B41FA5}">
                      <a16:colId xmlns:a16="http://schemas.microsoft.com/office/drawing/2014/main" val="539900833"/>
                    </a:ext>
                  </a:extLst>
                </a:gridCol>
                <a:gridCol w="658368">
                  <a:extLst>
                    <a:ext uri="{9D8B030D-6E8A-4147-A177-3AD203B41FA5}">
                      <a16:colId xmlns:a16="http://schemas.microsoft.com/office/drawing/2014/main" val="4279205474"/>
                    </a:ext>
                  </a:extLst>
                </a:gridCol>
                <a:gridCol w="658368">
                  <a:extLst>
                    <a:ext uri="{9D8B030D-6E8A-4147-A177-3AD203B41FA5}">
                      <a16:colId xmlns:a16="http://schemas.microsoft.com/office/drawing/2014/main" val="518902229"/>
                    </a:ext>
                  </a:extLst>
                </a:gridCol>
                <a:gridCol w="658368">
                  <a:extLst>
                    <a:ext uri="{9D8B030D-6E8A-4147-A177-3AD203B41FA5}">
                      <a16:colId xmlns:a16="http://schemas.microsoft.com/office/drawing/2014/main" val="2206959127"/>
                    </a:ext>
                  </a:extLst>
                </a:gridCol>
                <a:gridCol w="658368">
                  <a:extLst>
                    <a:ext uri="{9D8B030D-6E8A-4147-A177-3AD203B41FA5}">
                      <a16:colId xmlns:a16="http://schemas.microsoft.com/office/drawing/2014/main" val="3264005921"/>
                    </a:ext>
                  </a:extLst>
                </a:gridCol>
                <a:gridCol w="658368">
                  <a:extLst>
                    <a:ext uri="{9D8B030D-6E8A-4147-A177-3AD203B41FA5}">
                      <a16:colId xmlns:a16="http://schemas.microsoft.com/office/drawing/2014/main" val="121671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74815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- 2024-12-03 15:46:28</a:t>
                      </a:r>
                      <a:r>
                        <a:rPr kumimoji="0" lang="en-US" sz="1000" b="0" i="0" u="none" strike="noStrike" kern="1200" cap="none" spc="0" normalizeH="0" baseline="0" noProof="0">
                          <a:ln>
                            <a:noFill/>
                          </a:ln>
                          <a:solidFill>
                            <a:prstClr val="black"/>
                          </a:solidFill>
                          <a:effectLst/>
                          <a:uLnTx/>
                          <a:uFillTx/>
                          <a:latin typeface="Calibri"/>
                          <a:ea typeface="+mn-ea"/>
                          <a:cs typeface="+mn-cs"/>
                        </a:rPr>
                        <a:t>
 What an incredible journey this year has been for our TMNAS Women’s Collective employee resource group! Today’s holiday luncheon was the perfect way to celebrate one year of inspiring events and meaningful connections. Members came together to enjoy a festive meal while reflecting on the achievements of 2024. 🎉
We can’t wait to see what 2025 holds for our Women's Collective group!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34.024443474465 %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19245907"/>
                  </a:ext>
                </a:extLst>
              </a:tr>
            </a:tbl>
          </a:graphicData>
        </a:graphic>
      </p:graphicFrame>
      <p:sp>
        <p:nvSpPr>
          <p:cNvPr id="4" name="Text Placeholder 3">
            <a:extLst>
              <a:ext uri="{FF2B5EF4-FFF2-40B4-BE49-F238E27FC236}">
                <a16:creationId xmlns:a16="http://schemas.microsoft.com/office/drawing/2014/main" id="{89128A7A-DF2F-44A3-B4FF-FCF91B9350DB}"/>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5986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20D4C-96DA-437C-8363-0D0D73855CDD}"/>
              </a:ext>
            </a:extLst>
          </p:cNvPr>
          <p:cNvSpPr>
            <a:spLocks noGrp="1"/>
          </p:cNvSpPr>
          <p:nvPr>
            <p:ph type="title"/>
          </p:nvPr>
        </p:nvSpPr>
        <p:spPr/>
        <p:txBody>
          <a:bodyPr/>
          <a:lstStyle/>
          <a:p>
            <a:r>
              <a:rPr lang="en-US"/>
              <a:t>LinkedIn Posts Table | TMNAS - 5 of 6</a:t>
            </a:r>
          </a:p>
        </p:txBody>
      </p:sp>
      <p:graphicFrame>
        <p:nvGraphicFramePr>
          <p:cNvPr id="5" name="Table Placeholder 4">
            <a:extLst>
              <a:ext uri="{FF2B5EF4-FFF2-40B4-BE49-F238E27FC236}">
                <a16:creationId xmlns:a16="http://schemas.microsoft.com/office/drawing/2014/main" id="{3DA8845C-E7B5-46C3-8689-B33590A30AD5}"/>
              </a:ext>
            </a:extLst>
          </p:cNvPr>
          <p:cNvGraphicFramePr>
            <a:graphicFrameLocks noGrp="1"/>
          </p:cNvGraphicFramePr>
          <p:nvPr>
            <p:ph type="tbl" sz="quarter" idx="13"/>
            <p:extLst>
              <p:ext uri="{D42A27DB-BD31-4B8C-83A1-F6EECF244321}">
                <p14:modId xmlns:p14="http://schemas.microsoft.com/office/powerpoint/2010/main" val="1959549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8879041"/>
                    </a:ext>
                  </a:extLst>
                </a:gridCol>
                <a:gridCol w="658368">
                  <a:extLst>
                    <a:ext uri="{9D8B030D-6E8A-4147-A177-3AD203B41FA5}">
                      <a16:colId xmlns:a16="http://schemas.microsoft.com/office/drawing/2014/main" val="2351435189"/>
                    </a:ext>
                  </a:extLst>
                </a:gridCol>
                <a:gridCol w="658368">
                  <a:extLst>
                    <a:ext uri="{9D8B030D-6E8A-4147-A177-3AD203B41FA5}">
                      <a16:colId xmlns:a16="http://schemas.microsoft.com/office/drawing/2014/main" val="2383029163"/>
                    </a:ext>
                  </a:extLst>
                </a:gridCol>
                <a:gridCol w="658368">
                  <a:extLst>
                    <a:ext uri="{9D8B030D-6E8A-4147-A177-3AD203B41FA5}">
                      <a16:colId xmlns:a16="http://schemas.microsoft.com/office/drawing/2014/main" val="291253382"/>
                    </a:ext>
                  </a:extLst>
                </a:gridCol>
                <a:gridCol w="658368">
                  <a:extLst>
                    <a:ext uri="{9D8B030D-6E8A-4147-A177-3AD203B41FA5}">
                      <a16:colId xmlns:a16="http://schemas.microsoft.com/office/drawing/2014/main" val="1459835478"/>
                    </a:ext>
                  </a:extLst>
                </a:gridCol>
                <a:gridCol w="658368">
                  <a:extLst>
                    <a:ext uri="{9D8B030D-6E8A-4147-A177-3AD203B41FA5}">
                      <a16:colId xmlns:a16="http://schemas.microsoft.com/office/drawing/2014/main" val="1927030545"/>
                    </a:ext>
                  </a:extLst>
                </a:gridCol>
                <a:gridCol w="658368">
                  <a:extLst>
                    <a:ext uri="{9D8B030D-6E8A-4147-A177-3AD203B41FA5}">
                      <a16:colId xmlns:a16="http://schemas.microsoft.com/office/drawing/2014/main" val="3723500191"/>
                    </a:ext>
                  </a:extLst>
                </a:gridCol>
                <a:gridCol w="658368">
                  <a:extLst>
                    <a:ext uri="{9D8B030D-6E8A-4147-A177-3AD203B41FA5}">
                      <a16:colId xmlns:a16="http://schemas.microsoft.com/office/drawing/2014/main" val="3656057503"/>
                    </a:ext>
                  </a:extLst>
                </a:gridCol>
                <a:gridCol w="658368">
                  <a:extLst>
                    <a:ext uri="{9D8B030D-6E8A-4147-A177-3AD203B41FA5}">
                      <a16:colId xmlns:a16="http://schemas.microsoft.com/office/drawing/2014/main" val="3615634013"/>
                    </a:ext>
                  </a:extLst>
                </a:gridCol>
                <a:gridCol w="658368">
                  <a:extLst>
                    <a:ext uri="{9D8B030D-6E8A-4147-A177-3AD203B41FA5}">
                      <a16:colId xmlns:a16="http://schemas.microsoft.com/office/drawing/2014/main" val="3013785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66915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- 2024-10-24 11:21:21</a:t>
                      </a:r>
                      <a:r>
                        <a:rPr kumimoji="0" lang="en-US" sz="1000" b="0" i="0" u="none" strike="noStrike" kern="1200" cap="none" spc="0" normalizeH="0" baseline="0" noProof="0">
                          <a:ln>
                            <a:noFill/>
                          </a:ln>
                          <a:solidFill>
                            <a:prstClr val="black"/>
                          </a:solidFill>
                          <a:effectLst/>
                          <a:uLnTx/>
                          <a:uFillTx/>
                          <a:latin typeface="Calibri"/>
                          <a:ea typeface="+mn-ea"/>
                          <a:cs typeface="+mn-cs"/>
                        </a:rPr>
                        <a:t>
 The past few weeks have been memorable for the TMNAS team, to say the least! Last week the Tokio Marine Group held its first ever Global Women’s Conference in Tokyo Japan, with 60 women and allies from 33 Tokio Marine Group companies attending.
Some members of TMNA Services helped support the conference (Dr. Christine Murphy Hernandez, Juliana Bush, Rachel Kimmel, Lexie Rutt, Bethany Sawhill), while others had the pleasure of being participants, including our very own HR Manager, Paige Liscka, SHRM-SCP, PHR, and Enterprise Architect, Nina Wong!
Participants had the opportunity to hear from senior Tokio Marine leaders, engage in meaningful discussions around women empowerment and DE&amp;I in the workplace, and connect with global colleagues.
This is an exciting step to further advance Diversity, Equity, and Inclusion at TMNAS and the Tokio Marine Group! We're proud of our team’s hard work in orchestrating this special event and we look forward to hearing more about Paige and Nina's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25.200876552228 %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2595961"/>
                  </a:ext>
                </a:extLst>
              </a:tr>
            </a:tbl>
          </a:graphicData>
        </a:graphic>
      </p:graphicFrame>
      <p:sp>
        <p:nvSpPr>
          <p:cNvPr id="4" name="Text Placeholder 3">
            <a:extLst>
              <a:ext uri="{FF2B5EF4-FFF2-40B4-BE49-F238E27FC236}">
                <a16:creationId xmlns:a16="http://schemas.microsoft.com/office/drawing/2014/main" id="{393ED531-0CE2-466C-99E6-EAF17380FDF5}"/>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6566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6F131-B36A-423C-A6E5-B37D6CED6F57}"/>
              </a:ext>
            </a:extLst>
          </p:cNvPr>
          <p:cNvSpPr>
            <a:spLocks noGrp="1"/>
          </p:cNvSpPr>
          <p:nvPr>
            <p:ph type="title"/>
          </p:nvPr>
        </p:nvSpPr>
        <p:spPr/>
        <p:txBody>
          <a:bodyPr/>
          <a:lstStyle/>
          <a:p>
            <a:r>
              <a:rPr lang="en-US"/>
              <a:t>LinkedIn Posts Table | TMNAS - 6 of 6</a:t>
            </a:r>
          </a:p>
        </p:txBody>
      </p:sp>
      <p:graphicFrame>
        <p:nvGraphicFramePr>
          <p:cNvPr id="5" name="Table Placeholder 4">
            <a:extLst>
              <a:ext uri="{FF2B5EF4-FFF2-40B4-BE49-F238E27FC236}">
                <a16:creationId xmlns:a16="http://schemas.microsoft.com/office/drawing/2014/main" id="{56F83417-173F-455A-8AAD-C2FEA2FAB149}"/>
              </a:ext>
            </a:extLst>
          </p:cNvPr>
          <p:cNvGraphicFramePr>
            <a:graphicFrameLocks noGrp="1"/>
          </p:cNvGraphicFramePr>
          <p:nvPr>
            <p:ph type="tbl" sz="quarter" idx="13"/>
            <p:extLst>
              <p:ext uri="{D42A27DB-BD31-4B8C-83A1-F6EECF244321}">
                <p14:modId xmlns:p14="http://schemas.microsoft.com/office/powerpoint/2010/main" val="2954230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3779317"/>
                    </a:ext>
                  </a:extLst>
                </a:gridCol>
                <a:gridCol w="658368">
                  <a:extLst>
                    <a:ext uri="{9D8B030D-6E8A-4147-A177-3AD203B41FA5}">
                      <a16:colId xmlns:a16="http://schemas.microsoft.com/office/drawing/2014/main" val="3500500441"/>
                    </a:ext>
                  </a:extLst>
                </a:gridCol>
                <a:gridCol w="658368">
                  <a:extLst>
                    <a:ext uri="{9D8B030D-6E8A-4147-A177-3AD203B41FA5}">
                      <a16:colId xmlns:a16="http://schemas.microsoft.com/office/drawing/2014/main" val="941107728"/>
                    </a:ext>
                  </a:extLst>
                </a:gridCol>
                <a:gridCol w="658368">
                  <a:extLst>
                    <a:ext uri="{9D8B030D-6E8A-4147-A177-3AD203B41FA5}">
                      <a16:colId xmlns:a16="http://schemas.microsoft.com/office/drawing/2014/main" val="3359363149"/>
                    </a:ext>
                  </a:extLst>
                </a:gridCol>
                <a:gridCol w="658368">
                  <a:extLst>
                    <a:ext uri="{9D8B030D-6E8A-4147-A177-3AD203B41FA5}">
                      <a16:colId xmlns:a16="http://schemas.microsoft.com/office/drawing/2014/main" val="767619109"/>
                    </a:ext>
                  </a:extLst>
                </a:gridCol>
                <a:gridCol w="658368">
                  <a:extLst>
                    <a:ext uri="{9D8B030D-6E8A-4147-A177-3AD203B41FA5}">
                      <a16:colId xmlns:a16="http://schemas.microsoft.com/office/drawing/2014/main" val="1932291823"/>
                    </a:ext>
                  </a:extLst>
                </a:gridCol>
                <a:gridCol w="658368">
                  <a:extLst>
                    <a:ext uri="{9D8B030D-6E8A-4147-A177-3AD203B41FA5}">
                      <a16:colId xmlns:a16="http://schemas.microsoft.com/office/drawing/2014/main" val="2892659813"/>
                    </a:ext>
                  </a:extLst>
                </a:gridCol>
                <a:gridCol w="658368">
                  <a:extLst>
                    <a:ext uri="{9D8B030D-6E8A-4147-A177-3AD203B41FA5}">
                      <a16:colId xmlns:a16="http://schemas.microsoft.com/office/drawing/2014/main" val="3945411319"/>
                    </a:ext>
                  </a:extLst>
                </a:gridCol>
                <a:gridCol w="658368">
                  <a:extLst>
                    <a:ext uri="{9D8B030D-6E8A-4147-A177-3AD203B41FA5}">
                      <a16:colId xmlns:a16="http://schemas.microsoft.com/office/drawing/2014/main" val="1478573311"/>
                    </a:ext>
                  </a:extLst>
                </a:gridCol>
                <a:gridCol w="658368">
                  <a:extLst>
                    <a:ext uri="{9D8B030D-6E8A-4147-A177-3AD203B41FA5}">
                      <a16:colId xmlns:a16="http://schemas.microsoft.com/office/drawing/2014/main" val="1989125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67577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- 2024-12-12 12:33:04</a:t>
                      </a:r>
                      <a:r>
                        <a:rPr kumimoji="0" lang="en-US" sz="1000" b="0" i="0" u="none" strike="noStrike" kern="1200" cap="none" spc="0" normalizeH="0" baseline="0" noProof="0">
                          <a:ln>
                            <a:noFill/>
                          </a:ln>
                          <a:solidFill>
                            <a:prstClr val="black"/>
                          </a:solidFill>
                          <a:effectLst/>
                          <a:uLnTx/>
                          <a:uFillTx/>
                          <a:latin typeface="Calibri"/>
                          <a:ea typeface="+mn-ea"/>
                          <a:cs typeface="+mn-cs"/>
                        </a:rPr>
                        <a:t>
 As part of our year-end celebrations, we honored the core values that drive us: exceptional customer service and teamwork. Employees had the chance to nominate their colleagues for our All Around Awesome, Collaboration, and Customer-Centric Excellence awards. Our Group Company customers were also able to join in by nominating employees who go above and beyond to deliver outstanding service.
All winners and nominees were recognized at our Annual Awards ceremony this week. Here are some of our winners, pictured with our Executive Committee.
A heartfelt congratulations to all the winners and nominees!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38.828706838186 %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29217313"/>
                  </a:ext>
                </a:extLst>
              </a:tr>
            </a:tbl>
          </a:graphicData>
        </a:graphic>
      </p:graphicFrame>
      <p:sp>
        <p:nvSpPr>
          <p:cNvPr id="4" name="Text Placeholder 3">
            <a:extLst>
              <a:ext uri="{FF2B5EF4-FFF2-40B4-BE49-F238E27FC236}">
                <a16:creationId xmlns:a16="http://schemas.microsoft.com/office/drawing/2014/main" id="{11351D7D-9F7B-46CD-BBA8-BB2B6BF5A841}"/>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848704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A2CF5-65A7-4982-8E76-980F8F71EB25}"/>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B4B145DD-ECB5-4522-8A99-BD158F7F0802}"/>
              </a:ext>
            </a:extLst>
          </p:cNvPr>
          <p:cNvGraphicFramePr>
            <a:graphicFrameLocks noGrp="1"/>
          </p:cNvGraphicFramePr>
          <p:nvPr>
            <p:ph type="tbl" sz="quarter" idx="13"/>
            <p:extLst>
              <p:ext uri="{D42A27DB-BD31-4B8C-83A1-F6EECF244321}">
                <p14:modId xmlns:p14="http://schemas.microsoft.com/office/powerpoint/2010/main" val="535054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28737545"/>
                    </a:ext>
                  </a:extLst>
                </a:gridCol>
                <a:gridCol w="576072">
                  <a:extLst>
                    <a:ext uri="{9D8B030D-6E8A-4147-A177-3AD203B41FA5}">
                      <a16:colId xmlns:a16="http://schemas.microsoft.com/office/drawing/2014/main" val="1944252138"/>
                    </a:ext>
                  </a:extLst>
                </a:gridCol>
                <a:gridCol w="576072">
                  <a:extLst>
                    <a:ext uri="{9D8B030D-6E8A-4147-A177-3AD203B41FA5}">
                      <a16:colId xmlns:a16="http://schemas.microsoft.com/office/drawing/2014/main" val="2130206988"/>
                    </a:ext>
                  </a:extLst>
                </a:gridCol>
                <a:gridCol w="576072">
                  <a:extLst>
                    <a:ext uri="{9D8B030D-6E8A-4147-A177-3AD203B41FA5}">
                      <a16:colId xmlns:a16="http://schemas.microsoft.com/office/drawing/2014/main" val="3300666924"/>
                    </a:ext>
                  </a:extLst>
                </a:gridCol>
                <a:gridCol w="576072">
                  <a:extLst>
                    <a:ext uri="{9D8B030D-6E8A-4147-A177-3AD203B41FA5}">
                      <a16:colId xmlns:a16="http://schemas.microsoft.com/office/drawing/2014/main" val="867711513"/>
                    </a:ext>
                  </a:extLst>
                </a:gridCol>
                <a:gridCol w="576072">
                  <a:extLst>
                    <a:ext uri="{9D8B030D-6E8A-4147-A177-3AD203B41FA5}">
                      <a16:colId xmlns:a16="http://schemas.microsoft.com/office/drawing/2014/main" val="630910119"/>
                    </a:ext>
                  </a:extLst>
                </a:gridCol>
                <a:gridCol w="576072">
                  <a:extLst>
                    <a:ext uri="{9D8B030D-6E8A-4147-A177-3AD203B41FA5}">
                      <a16:colId xmlns:a16="http://schemas.microsoft.com/office/drawing/2014/main" val="3022599308"/>
                    </a:ext>
                  </a:extLst>
                </a:gridCol>
                <a:gridCol w="576072">
                  <a:extLst>
                    <a:ext uri="{9D8B030D-6E8A-4147-A177-3AD203B41FA5}">
                      <a16:colId xmlns:a16="http://schemas.microsoft.com/office/drawing/2014/main" val="1364929580"/>
                    </a:ext>
                  </a:extLst>
                </a:gridCol>
                <a:gridCol w="576072">
                  <a:extLst>
                    <a:ext uri="{9D8B030D-6E8A-4147-A177-3AD203B41FA5}">
                      <a16:colId xmlns:a16="http://schemas.microsoft.com/office/drawing/2014/main" val="2635762065"/>
                    </a:ext>
                  </a:extLst>
                </a:gridCol>
                <a:gridCol w="576072">
                  <a:extLst>
                    <a:ext uri="{9D8B030D-6E8A-4147-A177-3AD203B41FA5}">
                      <a16:colId xmlns:a16="http://schemas.microsoft.com/office/drawing/2014/main" val="1476587774"/>
                    </a:ext>
                  </a:extLst>
                </a:gridCol>
                <a:gridCol w="576072">
                  <a:extLst>
                    <a:ext uri="{9D8B030D-6E8A-4147-A177-3AD203B41FA5}">
                      <a16:colId xmlns:a16="http://schemas.microsoft.com/office/drawing/2014/main" val="26420321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019281787"/>
                  </a:ext>
                </a:extLst>
              </a:tr>
              <a:tr h="370840">
                <a:tc>
                  <a:txBody>
                    <a:bodyPr/>
                    <a:lstStyle/>
                    <a:p>
                      <a:r>
                        <a:rPr lang="en-US" sz="1000"/>
                        <a:t>tmna_services</a:t>
                      </a:r>
                    </a:p>
                  </a:txBody>
                  <a:tcPr/>
                </a:tc>
                <a:tc>
                  <a:txBody>
                    <a:bodyPr/>
                    <a:lstStyle/>
                    <a:p>
                      <a:r>
                        <a:rPr lang="en-US" sz="1000"/>
                        <a:t>591</a:t>
                      </a:r>
                    </a:p>
                  </a:txBody>
                  <a:tcPr/>
                </a:tc>
                <a:tc>
                  <a:txBody>
                    <a:bodyPr/>
                    <a:lstStyle/>
                    <a:p>
                      <a:r>
                        <a:rPr lang="en-US" sz="1000"/>
                        <a:t>50</a:t>
                      </a:r>
                    </a:p>
                  </a:txBody>
                  <a:tcPr/>
                </a:tc>
                <a:tc>
                  <a:txBody>
                    <a:bodyPr/>
                    <a:lstStyle/>
                    <a:p>
                      <a:r>
                        <a:rPr lang="en-US" sz="1000"/>
                        <a:t>53</a:t>
                      </a:r>
                    </a:p>
                  </a:txBody>
                  <a:tcPr/>
                </a:tc>
                <a:tc>
                  <a:txBody>
                    <a:bodyPr/>
                    <a:lstStyle/>
                    <a:p>
                      <a:r>
                        <a:rPr lang="en-US" sz="1000"/>
                        <a:t>73</a:t>
                      </a:r>
                    </a:p>
                  </a:txBody>
                  <a:tcPr/>
                </a:tc>
                <a:tc>
                  <a:txBody>
                    <a:bodyPr/>
                    <a:lstStyle/>
                    <a:p>
                      <a:r>
                        <a:rPr lang="en-US" sz="1000"/>
                        <a:t>0</a:t>
                      </a:r>
                    </a:p>
                  </a:txBody>
                  <a:tcPr/>
                </a:tc>
                <a:tc>
                  <a:txBody>
                    <a:bodyPr/>
                    <a:lstStyle/>
                    <a:p>
                      <a:r>
                        <a:rPr lang="en-US" sz="1000"/>
                        <a:t>16</a:t>
                      </a:r>
                    </a:p>
                  </a:txBody>
                  <a:tcPr/>
                </a:tc>
                <a:tc>
                  <a:txBody>
                    <a:bodyPr/>
                    <a:lstStyle/>
                    <a:p>
                      <a:r>
                        <a:rPr lang="en-US" sz="1000"/>
                        <a:t>142</a:t>
                      </a:r>
                    </a:p>
                  </a:txBody>
                  <a:tcPr/>
                </a:tc>
                <a:tc>
                  <a:txBody>
                    <a:bodyPr/>
                    <a:lstStyle/>
                    <a:p>
                      <a:r>
                        <a:rPr lang="en-US" sz="1000"/>
                        <a:t>3132</a:t>
                      </a:r>
                    </a:p>
                  </a:txBody>
                  <a:tcPr/>
                </a:tc>
                <a:tc>
                  <a:txBody>
                    <a:bodyPr/>
                    <a:lstStyle/>
                    <a:p>
                      <a:r>
                        <a:rPr lang="en-US" sz="1000"/>
                        <a:t>71</a:t>
                      </a:r>
                    </a:p>
                  </a:txBody>
                  <a:tcPr/>
                </a:tc>
                <a:tc>
                  <a:txBody>
                    <a:bodyPr/>
                    <a:lstStyle/>
                    <a:p>
                      <a:r>
                        <a:rPr lang="en-US" sz="1000"/>
                        <a:t>3.9852 %</a:t>
                      </a:r>
                    </a:p>
                  </a:txBody>
                  <a:tcPr/>
                </a:tc>
                <a:extLst>
                  <a:ext uri="{0D108BD9-81ED-4DB2-BD59-A6C34878D82A}">
                    <a16:rowId xmlns:a16="http://schemas.microsoft.com/office/drawing/2014/main" val="791254299"/>
                  </a:ext>
                </a:extLst>
              </a:tr>
            </a:tbl>
          </a:graphicData>
        </a:graphic>
      </p:graphicFrame>
      <p:sp>
        <p:nvSpPr>
          <p:cNvPr id="4" name="Text Placeholder 3">
            <a:extLst>
              <a:ext uri="{FF2B5EF4-FFF2-40B4-BE49-F238E27FC236}">
                <a16:creationId xmlns:a16="http://schemas.microsoft.com/office/drawing/2014/main" id="{40EED736-A405-4879-B90A-3FF833307C7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25164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4AB04-CE75-4412-B1A2-28D67E3322E9}"/>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4444B795-CABD-4C42-9906-FBB866E98A3A}"/>
              </a:ext>
            </a:extLst>
          </p:cNvPr>
          <p:cNvGraphicFramePr>
            <a:graphicFrameLocks noGrp="1"/>
          </p:cNvGraphicFramePr>
          <p:nvPr>
            <p:ph type="chart" sz="quarter" idx="13"/>
            <p:extLst>
              <p:ext uri="{D42A27DB-BD31-4B8C-83A1-F6EECF244321}">
                <p14:modId xmlns:p14="http://schemas.microsoft.com/office/powerpoint/2010/main" val="2183445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6256C4-8F69-4E9D-A064-094DFC31CFD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B39ECEB-639A-4B2A-AA89-38F28D7718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04944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68B5D-FF90-404E-AF2C-0E00AE0CDBCA}"/>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D2141677-6654-454A-9B10-30106DD51738}"/>
              </a:ext>
            </a:extLst>
          </p:cNvPr>
          <p:cNvGraphicFramePr>
            <a:graphicFrameLocks noGrp="1"/>
          </p:cNvGraphicFramePr>
          <p:nvPr>
            <p:ph type="chart" sz="quarter" idx="13"/>
            <p:extLst>
              <p:ext uri="{D42A27DB-BD31-4B8C-83A1-F6EECF244321}">
                <p14:modId xmlns:p14="http://schemas.microsoft.com/office/powerpoint/2010/main" val="610038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D7E385-E05C-46A3-AE2C-FF317EB1F2D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6A42850-C58C-430E-93D3-3BE824D6D3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2901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83C96-7723-4A38-A989-255F4A49115B}"/>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083D50D6-52E5-44D2-A5A2-467B5347F2E3}"/>
              </a:ext>
            </a:extLst>
          </p:cNvPr>
          <p:cNvGraphicFramePr>
            <a:graphicFrameLocks noGrp="1"/>
          </p:cNvGraphicFramePr>
          <p:nvPr>
            <p:ph type="chart" sz="quarter" idx="13"/>
            <p:extLst>
              <p:ext uri="{D42A27DB-BD31-4B8C-83A1-F6EECF244321}">
                <p14:modId xmlns:p14="http://schemas.microsoft.com/office/powerpoint/2010/main" val="417984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336FAD-9554-4B74-B864-CD0C4BC773B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B2ABCA1-7763-4361-B9E4-4844735505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07175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53137-9497-42F3-8B7E-2ECDC57EC188}"/>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B2D63D29-6BC7-4A16-B7D6-6581475D8402}"/>
              </a:ext>
            </a:extLst>
          </p:cNvPr>
          <p:cNvGraphicFramePr>
            <a:graphicFrameLocks noGrp="1"/>
          </p:cNvGraphicFramePr>
          <p:nvPr>
            <p:ph type="chart" sz="quarter" idx="13"/>
            <p:extLst>
              <p:ext uri="{D42A27DB-BD31-4B8C-83A1-F6EECF244321}">
                <p14:modId xmlns:p14="http://schemas.microsoft.com/office/powerpoint/2010/main" val="330288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9A7609-347A-4C08-B745-16AE88B081F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69DA916-26A1-456A-AEBA-30F56D46A5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9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752A4-DB33-4991-87AE-2989CB853D5D}"/>
              </a:ext>
            </a:extLst>
          </p:cNvPr>
          <p:cNvSpPr>
            <a:spLocks noGrp="1"/>
          </p:cNvSpPr>
          <p:nvPr>
            <p:ph type="title"/>
          </p:nvPr>
        </p:nvSpPr>
        <p:spPr/>
        <p:txBody>
          <a:bodyPr/>
          <a:lstStyle/>
          <a:p>
            <a:r>
              <a:rPr lang="en-US"/>
              <a:t>Instagram Instagram Top Posts | TMNAS - 1 of 6</a:t>
            </a:r>
          </a:p>
        </p:txBody>
      </p:sp>
      <p:graphicFrame>
        <p:nvGraphicFramePr>
          <p:cNvPr id="5" name="Table Placeholder 4">
            <a:extLst>
              <a:ext uri="{FF2B5EF4-FFF2-40B4-BE49-F238E27FC236}">
                <a16:creationId xmlns:a16="http://schemas.microsoft.com/office/drawing/2014/main" id="{54AA05A0-501D-4ED7-9280-54A73D796E5C}"/>
              </a:ext>
            </a:extLst>
          </p:cNvPr>
          <p:cNvGraphicFramePr>
            <a:graphicFrameLocks noGrp="1"/>
          </p:cNvGraphicFramePr>
          <p:nvPr>
            <p:ph type="tbl" sz="quarter" idx="13"/>
            <p:extLst>
              <p:ext uri="{D42A27DB-BD31-4B8C-83A1-F6EECF244321}">
                <p14:modId xmlns:p14="http://schemas.microsoft.com/office/powerpoint/2010/main" val="1366977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14053420"/>
                    </a:ext>
                  </a:extLst>
                </a:gridCol>
                <a:gridCol w="1975104">
                  <a:extLst>
                    <a:ext uri="{9D8B030D-6E8A-4147-A177-3AD203B41FA5}">
                      <a16:colId xmlns:a16="http://schemas.microsoft.com/office/drawing/2014/main" val="787755319"/>
                    </a:ext>
                  </a:extLst>
                </a:gridCol>
                <a:gridCol w="905256">
                  <a:extLst>
                    <a:ext uri="{9D8B030D-6E8A-4147-A177-3AD203B41FA5}">
                      <a16:colId xmlns:a16="http://schemas.microsoft.com/office/drawing/2014/main" val="3041579991"/>
                    </a:ext>
                  </a:extLst>
                </a:gridCol>
                <a:gridCol w="905256">
                  <a:extLst>
                    <a:ext uri="{9D8B030D-6E8A-4147-A177-3AD203B41FA5}">
                      <a16:colId xmlns:a16="http://schemas.microsoft.com/office/drawing/2014/main" val="2099887210"/>
                    </a:ext>
                  </a:extLst>
                </a:gridCol>
                <a:gridCol w="905256">
                  <a:extLst>
                    <a:ext uri="{9D8B030D-6E8A-4147-A177-3AD203B41FA5}">
                      <a16:colId xmlns:a16="http://schemas.microsoft.com/office/drawing/2014/main" val="4045504661"/>
                    </a:ext>
                  </a:extLst>
                </a:gridCol>
                <a:gridCol w="905256">
                  <a:extLst>
                    <a:ext uri="{9D8B030D-6E8A-4147-A177-3AD203B41FA5}">
                      <a16:colId xmlns:a16="http://schemas.microsoft.com/office/drawing/2014/main" val="142852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94952792"/>
                  </a:ext>
                </a:extLst>
              </a:tr>
            </a:tbl>
          </a:graphicData>
        </a:graphic>
      </p:graphicFrame>
      <p:sp>
        <p:nvSpPr>
          <p:cNvPr id="4" name="Text Placeholder 3">
            <a:extLst>
              <a:ext uri="{FF2B5EF4-FFF2-40B4-BE49-F238E27FC236}">
                <a16:creationId xmlns:a16="http://schemas.microsoft.com/office/drawing/2014/main" id="{F34D735F-5679-470C-93A8-6D1FAE872E15}"/>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418569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ECF2B-647C-43E8-91BB-236A8AC3E813}"/>
              </a:ext>
            </a:extLst>
          </p:cNvPr>
          <p:cNvSpPr>
            <a:spLocks noGrp="1"/>
          </p:cNvSpPr>
          <p:nvPr>
            <p:ph type="title"/>
          </p:nvPr>
        </p:nvSpPr>
        <p:spPr/>
        <p:txBody>
          <a:bodyPr/>
          <a:lstStyle/>
          <a:p>
            <a:r>
              <a:rPr lang="en-US"/>
              <a:t>Instagram Instagram Top Posts | TMNAS - 2 of 6</a:t>
            </a:r>
          </a:p>
        </p:txBody>
      </p:sp>
      <p:graphicFrame>
        <p:nvGraphicFramePr>
          <p:cNvPr id="5" name="Table Placeholder 4">
            <a:extLst>
              <a:ext uri="{FF2B5EF4-FFF2-40B4-BE49-F238E27FC236}">
                <a16:creationId xmlns:a16="http://schemas.microsoft.com/office/drawing/2014/main" id="{0826BE0F-97E5-4F5F-B377-11DE7BDDC2A0}"/>
              </a:ext>
            </a:extLst>
          </p:cNvPr>
          <p:cNvGraphicFramePr>
            <a:graphicFrameLocks noGrp="1"/>
          </p:cNvGraphicFramePr>
          <p:nvPr>
            <p:ph type="tbl" sz="quarter" idx="13"/>
            <p:extLst>
              <p:ext uri="{D42A27DB-BD31-4B8C-83A1-F6EECF244321}">
                <p14:modId xmlns:p14="http://schemas.microsoft.com/office/powerpoint/2010/main" val="429761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29606595"/>
                    </a:ext>
                  </a:extLst>
                </a:gridCol>
                <a:gridCol w="1975104">
                  <a:extLst>
                    <a:ext uri="{9D8B030D-6E8A-4147-A177-3AD203B41FA5}">
                      <a16:colId xmlns:a16="http://schemas.microsoft.com/office/drawing/2014/main" val="3077621806"/>
                    </a:ext>
                  </a:extLst>
                </a:gridCol>
                <a:gridCol w="905256">
                  <a:extLst>
                    <a:ext uri="{9D8B030D-6E8A-4147-A177-3AD203B41FA5}">
                      <a16:colId xmlns:a16="http://schemas.microsoft.com/office/drawing/2014/main" val="440090451"/>
                    </a:ext>
                  </a:extLst>
                </a:gridCol>
                <a:gridCol w="905256">
                  <a:extLst>
                    <a:ext uri="{9D8B030D-6E8A-4147-A177-3AD203B41FA5}">
                      <a16:colId xmlns:a16="http://schemas.microsoft.com/office/drawing/2014/main" val="778930846"/>
                    </a:ext>
                  </a:extLst>
                </a:gridCol>
                <a:gridCol w="905256">
                  <a:extLst>
                    <a:ext uri="{9D8B030D-6E8A-4147-A177-3AD203B41FA5}">
                      <a16:colId xmlns:a16="http://schemas.microsoft.com/office/drawing/2014/main" val="928360315"/>
                    </a:ext>
                  </a:extLst>
                </a:gridCol>
                <a:gridCol w="905256">
                  <a:extLst>
                    <a:ext uri="{9D8B030D-6E8A-4147-A177-3AD203B41FA5}">
                      <a16:colId xmlns:a16="http://schemas.microsoft.com/office/drawing/2014/main" val="3177666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0453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- 2024-10-24 11:26:51</a:t>
                      </a:r>
                      <a:r>
                        <a:rPr kumimoji="0" lang="en-US" sz="1000" b="0" i="0" u="none" strike="noStrike" kern="1200" cap="none" spc="0" normalizeH="0" baseline="0" noProof="0">
                          <a:ln>
                            <a:noFill/>
                          </a:ln>
                          <a:solidFill>
                            <a:prstClr val="black"/>
                          </a:solidFill>
                          <a:effectLst/>
                          <a:uLnTx/>
                          <a:uFillTx/>
                          <a:latin typeface="Calibri"/>
                          <a:ea typeface="+mn-ea"/>
                          <a:cs typeface="+mn-cs"/>
                        </a:rPr>
                        <a:t>
 The past few weeks have been memorable for the TMNAS team, to say the least! Last week the Tokio Marine Group held its first ever Global Women’s Conference in Tokyo Japan, with 60 women and allies from 33 Tokio Marine Group companies attending.
Some members of TMNA Services helped support the conference (Christine Hernandez, Juliana Bush, Rachel Kimmel, Lexie Rutt, Bethany Sawhill), while others had the pleasure of being participants, including our very own HR Manager, Paige Liscka, and Enterprise Architect, Nina Wong!
Participants had the opportunity to hear from senior Tokio Marine leaders, engage in meaningful discussions around women empowerment and DE&amp;I in the workplace, and connect with global colleagues.
This is an exciting step to further advance Diversity, Equity, and Inclusion at TMNAS and the Tokio Marine Group! We're proud of our team’s hard work in orchestrating this special event and we look forward to hearing more about Paige and Nina's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https://quintly-eu-image-storage.s3.amazonaws.com/10429b35b14158eee4bb6fd8424b954e/582ffb639d1a50c73f4d10558977b1ce.jpg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18724631"/>
                  </a:ext>
                </a:extLst>
              </a:tr>
            </a:tbl>
          </a:graphicData>
        </a:graphic>
      </p:graphicFrame>
      <p:sp>
        <p:nvSpPr>
          <p:cNvPr id="4" name="Text Placeholder 3">
            <a:extLst>
              <a:ext uri="{FF2B5EF4-FFF2-40B4-BE49-F238E27FC236}">
                <a16:creationId xmlns:a16="http://schemas.microsoft.com/office/drawing/2014/main" id="{338AF80B-5DC4-4BB3-AB14-B03C3A8FFC86}"/>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507149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F868E-D734-44D9-921E-CE476FCB0FF6}"/>
              </a:ext>
            </a:extLst>
          </p:cNvPr>
          <p:cNvSpPr>
            <a:spLocks noGrp="1"/>
          </p:cNvSpPr>
          <p:nvPr>
            <p:ph type="title"/>
          </p:nvPr>
        </p:nvSpPr>
        <p:spPr/>
        <p:txBody>
          <a:bodyPr/>
          <a:lstStyle/>
          <a:p>
            <a:r>
              <a:rPr lang="en-US"/>
              <a:t>Instagram Instagram Top Posts | TMNAS - 3 of 6</a:t>
            </a:r>
          </a:p>
        </p:txBody>
      </p:sp>
      <p:graphicFrame>
        <p:nvGraphicFramePr>
          <p:cNvPr id="5" name="Table Placeholder 4">
            <a:extLst>
              <a:ext uri="{FF2B5EF4-FFF2-40B4-BE49-F238E27FC236}">
                <a16:creationId xmlns:a16="http://schemas.microsoft.com/office/drawing/2014/main" id="{CC784C96-F56D-4EAE-9689-16EDB0C428B4}"/>
              </a:ext>
            </a:extLst>
          </p:cNvPr>
          <p:cNvGraphicFramePr>
            <a:graphicFrameLocks noGrp="1"/>
          </p:cNvGraphicFramePr>
          <p:nvPr>
            <p:ph type="tbl" sz="quarter" idx="13"/>
            <p:extLst>
              <p:ext uri="{D42A27DB-BD31-4B8C-83A1-F6EECF244321}">
                <p14:modId xmlns:p14="http://schemas.microsoft.com/office/powerpoint/2010/main" val="819856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88633253"/>
                    </a:ext>
                  </a:extLst>
                </a:gridCol>
                <a:gridCol w="1975104">
                  <a:extLst>
                    <a:ext uri="{9D8B030D-6E8A-4147-A177-3AD203B41FA5}">
                      <a16:colId xmlns:a16="http://schemas.microsoft.com/office/drawing/2014/main" val="2355374908"/>
                    </a:ext>
                  </a:extLst>
                </a:gridCol>
                <a:gridCol w="905256">
                  <a:extLst>
                    <a:ext uri="{9D8B030D-6E8A-4147-A177-3AD203B41FA5}">
                      <a16:colId xmlns:a16="http://schemas.microsoft.com/office/drawing/2014/main" val="2696926974"/>
                    </a:ext>
                  </a:extLst>
                </a:gridCol>
                <a:gridCol w="905256">
                  <a:extLst>
                    <a:ext uri="{9D8B030D-6E8A-4147-A177-3AD203B41FA5}">
                      <a16:colId xmlns:a16="http://schemas.microsoft.com/office/drawing/2014/main" val="600744233"/>
                    </a:ext>
                  </a:extLst>
                </a:gridCol>
                <a:gridCol w="905256">
                  <a:extLst>
                    <a:ext uri="{9D8B030D-6E8A-4147-A177-3AD203B41FA5}">
                      <a16:colId xmlns:a16="http://schemas.microsoft.com/office/drawing/2014/main" val="4167905997"/>
                    </a:ext>
                  </a:extLst>
                </a:gridCol>
                <a:gridCol w="905256">
                  <a:extLst>
                    <a:ext uri="{9D8B030D-6E8A-4147-A177-3AD203B41FA5}">
                      <a16:colId xmlns:a16="http://schemas.microsoft.com/office/drawing/2014/main" val="292158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7472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- 2024-11-26 16:18:28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jessecover_ for winning!!!
🍂 THANKSGIVING GIVEAWAY ALERT! 🍂
The holiday season is here, and we're celebrating by giving you a chance to win an Amazon Gift Card! 🎉
Here's how to enter:
1. Make sure you're following us
2. Like this post ❤️
3. Tag a friend or a coworker that you're thankful for 
Hurry! Entries close on 12/1, and the lucky winner will be announced on 12/2! 
Don't miss out on making your holiday season extra sweet. Enter now!
#ThanksgivingGiveaway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https://quintly-eu-image-storage.s3.amazonaws.com/10429b35b14158eee4bb6fd8424b954e/770641fdd48d74d0538a90b2d2de8a5b.jpg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25601384"/>
                  </a:ext>
                </a:extLst>
              </a:tr>
            </a:tbl>
          </a:graphicData>
        </a:graphic>
      </p:graphicFrame>
      <p:sp>
        <p:nvSpPr>
          <p:cNvPr id="4" name="Text Placeholder 3">
            <a:extLst>
              <a:ext uri="{FF2B5EF4-FFF2-40B4-BE49-F238E27FC236}">
                <a16:creationId xmlns:a16="http://schemas.microsoft.com/office/drawing/2014/main" id="{56916E3E-395C-4055-B2C1-1AD8F9776F49}"/>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3801234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7191-6F02-471B-B265-0B7A0D394467}"/>
              </a:ext>
            </a:extLst>
          </p:cNvPr>
          <p:cNvSpPr>
            <a:spLocks noGrp="1"/>
          </p:cNvSpPr>
          <p:nvPr>
            <p:ph type="title"/>
          </p:nvPr>
        </p:nvSpPr>
        <p:spPr/>
        <p:txBody>
          <a:bodyPr/>
          <a:lstStyle/>
          <a:p>
            <a:r>
              <a:rPr lang="en-US"/>
              <a:t>Instagram Instagram Top Posts | TMNAS - 4 of 6</a:t>
            </a:r>
          </a:p>
        </p:txBody>
      </p:sp>
      <p:graphicFrame>
        <p:nvGraphicFramePr>
          <p:cNvPr id="5" name="Table Placeholder 4">
            <a:extLst>
              <a:ext uri="{FF2B5EF4-FFF2-40B4-BE49-F238E27FC236}">
                <a16:creationId xmlns:a16="http://schemas.microsoft.com/office/drawing/2014/main" id="{B5DAAE4C-4759-4C2D-934C-D20CE0D4CCBF}"/>
              </a:ext>
            </a:extLst>
          </p:cNvPr>
          <p:cNvGraphicFramePr>
            <a:graphicFrameLocks noGrp="1"/>
          </p:cNvGraphicFramePr>
          <p:nvPr>
            <p:ph type="tbl" sz="quarter" idx="13"/>
            <p:extLst>
              <p:ext uri="{D42A27DB-BD31-4B8C-83A1-F6EECF244321}">
                <p14:modId xmlns:p14="http://schemas.microsoft.com/office/powerpoint/2010/main" val="2760871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10272624"/>
                    </a:ext>
                  </a:extLst>
                </a:gridCol>
                <a:gridCol w="1975104">
                  <a:extLst>
                    <a:ext uri="{9D8B030D-6E8A-4147-A177-3AD203B41FA5}">
                      <a16:colId xmlns:a16="http://schemas.microsoft.com/office/drawing/2014/main" val="740865971"/>
                    </a:ext>
                  </a:extLst>
                </a:gridCol>
                <a:gridCol w="905256">
                  <a:extLst>
                    <a:ext uri="{9D8B030D-6E8A-4147-A177-3AD203B41FA5}">
                      <a16:colId xmlns:a16="http://schemas.microsoft.com/office/drawing/2014/main" val="2710246069"/>
                    </a:ext>
                  </a:extLst>
                </a:gridCol>
                <a:gridCol w="905256">
                  <a:extLst>
                    <a:ext uri="{9D8B030D-6E8A-4147-A177-3AD203B41FA5}">
                      <a16:colId xmlns:a16="http://schemas.microsoft.com/office/drawing/2014/main" val="3011764456"/>
                    </a:ext>
                  </a:extLst>
                </a:gridCol>
                <a:gridCol w="905256">
                  <a:extLst>
                    <a:ext uri="{9D8B030D-6E8A-4147-A177-3AD203B41FA5}">
                      <a16:colId xmlns:a16="http://schemas.microsoft.com/office/drawing/2014/main" val="896920780"/>
                    </a:ext>
                  </a:extLst>
                </a:gridCol>
                <a:gridCol w="905256">
                  <a:extLst>
                    <a:ext uri="{9D8B030D-6E8A-4147-A177-3AD203B41FA5}">
                      <a16:colId xmlns:a16="http://schemas.microsoft.com/office/drawing/2014/main" val="2013711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90529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- 2024-11-12 15:55:00</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two teams for successfully completing our 2024 Tokio Marine Emerging Leaders Program (ELP)! Last week, our teams traveled to Jersey City, NJ to present their ELP projects to CEOs and executives across the Tokio Marine Group. Their presentations were the final products of an intensive six-month research and development project to improve a business process within TMNAS. Both teams did a fantastic job, and we are so proud of their hard work and contributions! 
We'd like to thank our team advisors, Steve Endres and Scott Yurko, for their unwavering guidance and support throughout this program!
Congratulations to: Nikunj Choudhary, Joshua Forman, Michael Vogel, Daniel Wasson, Maarten Dauwe, Joseph Wang, Naveen Kumar Karakavalasa, Melissa Gaspari, Anitha Muniswamappa, Michael Palmieri!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https://quintly-eu-image-storage.s3.amazonaws.com/10429b35b14158eee4bb6fd8424b954e/bb204ac6081e489aebeac15f24999716.jpg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24837298"/>
                  </a:ext>
                </a:extLst>
              </a:tr>
            </a:tbl>
          </a:graphicData>
        </a:graphic>
      </p:graphicFrame>
      <p:sp>
        <p:nvSpPr>
          <p:cNvPr id="4" name="Text Placeholder 3">
            <a:extLst>
              <a:ext uri="{FF2B5EF4-FFF2-40B4-BE49-F238E27FC236}">
                <a16:creationId xmlns:a16="http://schemas.microsoft.com/office/drawing/2014/main" id="{9F6CF5BF-D991-4CBF-B8F5-11A30E2A68EF}"/>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613188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55FCD-3B2D-40DC-A469-14A2237B9BFE}"/>
              </a:ext>
            </a:extLst>
          </p:cNvPr>
          <p:cNvSpPr>
            <a:spLocks noGrp="1"/>
          </p:cNvSpPr>
          <p:nvPr>
            <p:ph type="title"/>
          </p:nvPr>
        </p:nvSpPr>
        <p:spPr/>
        <p:txBody>
          <a:bodyPr/>
          <a:lstStyle/>
          <a:p>
            <a:r>
              <a:rPr lang="en-US"/>
              <a:t>Instagram Instagram Top Posts | TMNAS - 5 of 6</a:t>
            </a:r>
          </a:p>
        </p:txBody>
      </p:sp>
      <p:graphicFrame>
        <p:nvGraphicFramePr>
          <p:cNvPr id="5" name="Table Placeholder 4">
            <a:extLst>
              <a:ext uri="{FF2B5EF4-FFF2-40B4-BE49-F238E27FC236}">
                <a16:creationId xmlns:a16="http://schemas.microsoft.com/office/drawing/2014/main" id="{6E7B008E-9733-4D58-A99B-E143C7F0A328}"/>
              </a:ext>
            </a:extLst>
          </p:cNvPr>
          <p:cNvGraphicFramePr>
            <a:graphicFrameLocks noGrp="1"/>
          </p:cNvGraphicFramePr>
          <p:nvPr>
            <p:ph type="tbl" sz="quarter" idx="13"/>
            <p:extLst>
              <p:ext uri="{D42A27DB-BD31-4B8C-83A1-F6EECF244321}">
                <p14:modId xmlns:p14="http://schemas.microsoft.com/office/powerpoint/2010/main" val="1181370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93375098"/>
                    </a:ext>
                  </a:extLst>
                </a:gridCol>
                <a:gridCol w="1975104">
                  <a:extLst>
                    <a:ext uri="{9D8B030D-6E8A-4147-A177-3AD203B41FA5}">
                      <a16:colId xmlns:a16="http://schemas.microsoft.com/office/drawing/2014/main" val="3659604273"/>
                    </a:ext>
                  </a:extLst>
                </a:gridCol>
                <a:gridCol w="905256">
                  <a:extLst>
                    <a:ext uri="{9D8B030D-6E8A-4147-A177-3AD203B41FA5}">
                      <a16:colId xmlns:a16="http://schemas.microsoft.com/office/drawing/2014/main" val="3763739946"/>
                    </a:ext>
                  </a:extLst>
                </a:gridCol>
                <a:gridCol w="905256">
                  <a:extLst>
                    <a:ext uri="{9D8B030D-6E8A-4147-A177-3AD203B41FA5}">
                      <a16:colId xmlns:a16="http://schemas.microsoft.com/office/drawing/2014/main" val="3508037954"/>
                    </a:ext>
                  </a:extLst>
                </a:gridCol>
                <a:gridCol w="905256">
                  <a:extLst>
                    <a:ext uri="{9D8B030D-6E8A-4147-A177-3AD203B41FA5}">
                      <a16:colId xmlns:a16="http://schemas.microsoft.com/office/drawing/2014/main" val="908670783"/>
                    </a:ext>
                  </a:extLst>
                </a:gridCol>
                <a:gridCol w="905256">
                  <a:extLst>
                    <a:ext uri="{9D8B030D-6E8A-4147-A177-3AD203B41FA5}">
                      <a16:colId xmlns:a16="http://schemas.microsoft.com/office/drawing/2014/main" val="2284737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7749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- 2024-11-22 15:30:17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saintjosephs's Maguire Academy of Insurance &amp; Risk Management! 
Last night, John was honored at a special reception supporting student programs and initiatives at SJU's Maguire Academy. Recognized for his exceptional leadership and significant contributions to the insurance industry, John has made a lasting impact through his roles at TMNAS, phlyinsurance, and TMNA, Inc., as well as his Executive Officer role at Tokio Marine Holdings.
This prestigious award honors those who exemplify integrity, inspire critical thinking, and demonstrate an unwavering commitment to social justice. Congratulations, John!👏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https://quintly-eu-image-storage.s3.amazonaws.com/10429b35b14158eee4bb6fd8424b954e/109766be8bbde0ecfceccaf78943c01c.jpg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37883215"/>
                  </a:ext>
                </a:extLst>
              </a:tr>
            </a:tbl>
          </a:graphicData>
        </a:graphic>
      </p:graphicFrame>
      <p:sp>
        <p:nvSpPr>
          <p:cNvPr id="4" name="Text Placeholder 3">
            <a:extLst>
              <a:ext uri="{FF2B5EF4-FFF2-40B4-BE49-F238E27FC236}">
                <a16:creationId xmlns:a16="http://schemas.microsoft.com/office/drawing/2014/main" id="{FEA8144D-7E8B-4CF6-94FC-4DD05E5DA672}"/>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7134949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92C3B-37E1-4E8F-ACC9-9821F0226514}"/>
              </a:ext>
            </a:extLst>
          </p:cNvPr>
          <p:cNvSpPr>
            <a:spLocks noGrp="1"/>
          </p:cNvSpPr>
          <p:nvPr>
            <p:ph type="title"/>
          </p:nvPr>
        </p:nvSpPr>
        <p:spPr/>
        <p:txBody>
          <a:bodyPr/>
          <a:lstStyle/>
          <a:p>
            <a:r>
              <a:rPr lang="en-US"/>
              <a:t>Instagram Instagram Top Posts | TMNAS - 6 of 6</a:t>
            </a:r>
          </a:p>
        </p:txBody>
      </p:sp>
      <p:graphicFrame>
        <p:nvGraphicFramePr>
          <p:cNvPr id="5" name="Table Placeholder 4">
            <a:extLst>
              <a:ext uri="{FF2B5EF4-FFF2-40B4-BE49-F238E27FC236}">
                <a16:creationId xmlns:a16="http://schemas.microsoft.com/office/drawing/2014/main" id="{C510842B-78A2-4AD0-AF8D-13221F99DAA4}"/>
              </a:ext>
            </a:extLst>
          </p:cNvPr>
          <p:cNvGraphicFramePr>
            <a:graphicFrameLocks noGrp="1"/>
          </p:cNvGraphicFramePr>
          <p:nvPr>
            <p:ph type="tbl" sz="quarter" idx="13"/>
            <p:extLst>
              <p:ext uri="{D42A27DB-BD31-4B8C-83A1-F6EECF244321}">
                <p14:modId xmlns:p14="http://schemas.microsoft.com/office/powerpoint/2010/main" val="2685766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97429130"/>
                    </a:ext>
                  </a:extLst>
                </a:gridCol>
                <a:gridCol w="1975104">
                  <a:extLst>
                    <a:ext uri="{9D8B030D-6E8A-4147-A177-3AD203B41FA5}">
                      <a16:colId xmlns:a16="http://schemas.microsoft.com/office/drawing/2014/main" val="1814202161"/>
                    </a:ext>
                  </a:extLst>
                </a:gridCol>
                <a:gridCol w="905256">
                  <a:extLst>
                    <a:ext uri="{9D8B030D-6E8A-4147-A177-3AD203B41FA5}">
                      <a16:colId xmlns:a16="http://schemas.microsoft.com/office/drawing/2014/main" val="861941913"/>
                    </a:ext>
                  </a:extLst>
                </a:gridCol>
                <a:gridCol w="905256">
                  <a:extLst>
                    <a:ext uri="{9D8B030D-6E8A-4147-A177-3AD203B41FA5}">
                      <a16:colId xmlns:a16="http://schemas.microsoft.com/office/drawing/2014/main" val="270397631"/>
                    </a:ext>
                  </a:extLst>
                </a:gridCol>
                <a:gridCol w="905256">
                  <a:extLst>
                    <a:ext uri="{9D8B030D-6E8A-4147-A177-3AD203B41FA5}">
                      <a16:colId xmlns:a16="http://schemas.microsoft.com/office/drawing/2014/main" val="3952327658"/>
                    </a:ext>
                  </a:extLst>
                </a:gridCol>
                <a:gridCol w="905256">
                  <a:extLst>
                    <a:ext uri="{9D8B030D-6E8A-4147-A177-3AD203B41FA5}">
                      <a16:colId xmlns:a16="http://schemas.microsoft.com/office/drawing/2014/main" val="2344363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2953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- 2024-12-11 17:20:48</a:t>
                      </a:r>
                      <a:r>
                        <a:rPr kumimoji="0" lang="en-US" sz="1000" b="0" i="0" u="none" strike="noStrike" kern="1200" cap="none" spc="0" normalizeH="0" baseline="0" noProof="0">
                          <a:ln>
                            <a:noFill/>
                          </a:ln>
                          <a:solidFill>
                            <a:prstClr val="black"/>
                          </a:solidFill>
                          <a:effectLst/>
                          <a:uLnTx/>
                          <a:uFillTx/>
                          <a:latin typeface="Calibri"/>
                          <a:ea typeface="+mn-ea"/>
                          <a:cs typeface="+mn-cs"/>
                        </a:rPr>
                        <a:t>
 Another festive and recognition-filled TMNAS Holiday Party &amp; Awards Ceremony is in the books! Our Bala Cynwyd office celebrated in style with a spread of delicious hors d’oeuvres and lively mingling while our Honolulu office enjoyed a delightful brunch!  The highlight of the event was our hybrid Annual Awards Ceremony which showcased many employee achievements throughout 2024.  We look forward to sharing our winners with you soon! We hope all of our employees had a wonderful time embracing the holiday spirit and connecting with colleagues near and far!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https://quintly-eu-image-storage.s3.amazonaws.com/10429b35b14158eee4bb6fd8424b954e/9a3cd6668b7c3c9f09df7bd6365f0145.jpg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447910163"/>
                  </a:ext>
                </a:extLst>
              </a:tr>
            </a:tbl>
          </a:graphicData>
        </a:graphic>
      </p:graphicFrame>
      <p:sp>
        <p:nvSpPr>
          <p:cNvPr id="4" name="Text Placeholder 3">
            <a:extLst>
              <a:ext uri="{FF2B5EF4-FFF2-40B4-BE49-F238E27FC236}">
                <a16:creationId xmlns:a16="http://schemas.microsoft.com/office/drawing/2014/main" id="{BA1AF7D8-04A4-40FE-A878-B9CB56B256F6}"/>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408202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BD1F0-9DEE-4969-86F5-1B6C60D75B6F}"/>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32D83CD7-311F-4FA9-971E-A1575479C07F}"/>
              </a:ext>
            </a:extLst>
          </p:cNvPr>
          <p:cNvGraphicFramePr>
            <a:graphicFrameLocks noGrp="1"/>
          </p:cNvGraphicFramePr>
          <p:nvPr>
            <p:ph type="tbl" sz="quarter" idx="13"/>
            <p:extLst>
              <p:ext uri="{D42A27DB-BD31-4B8C-83A1-F6EECF244321}">
                <p14:modId xmlns:p14="http://schemas.microsoft.com/office/powerpoint/2010/main" val="1870854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10929918"/>
                    </a:ext>
                  </a:extLst>
                </a:gridCol>
                <a:gridCol w="1234440">
                  <a:extLst>
                    <a:ext uri="{9D8B030D-6E8A-4147-A177-3AD203B41FA5}">
                      <a16:colId xmlns:a16="http://schemas.microsoft.com/office/drawing/2014/main" val="1206187998"/>
                    </a:ext>
                  </a:extLst>
                </a:gridCol>
                <a:gridCol w="576072">
                  <a:extLst>
                    <a:ext uri="{9D8B030D-6E8A-4147-A177-3AD203B41FA5}">
                      <a16:colId xmlns:a16="http://schemas.microsoft.com/office/drawing/2014/main" val="2709191108"/>
                    </a:ext>
                  </a:extLst>
                </a:gridCol>
                <a:gridCol w="1234440">
                  <a:extLst>
                    <a:ext uri="{9D8B030D-6E8A-4147-A177-3AD203B41FA5}">
                      <a16:colId xmlns:a16="http://schemas.microsoft.com/office/drawing/2014/main" val="873172875"/>
                    </a:ext>
                  </a:extLst>
                </a:gridCol>
                <a:gridCol w="1234440">
                  <a:extLst>
                    <a:ext uri="{9D8B030D-6E8A-4147-A177-3AD203B41FA5}">
                      <a16:colId xmlns:a16="http://schemas.microsoft.com/office/drawing/2014/main" val="3587188534"/>
                    </a:ext>
                  </a:extLst>
                </a:gridCol>
                <a:gridCol w="1234440">
                  <a:extLst>
                    <a:ext uri="{9D8B030D-6E8A-4147-A177-3AD203B41FA5}">
                      <a16:colId xmlns:a16="http://schemas.microsoft.com/office/drawing/2014/main" val="2318170742"/>
                    </a:ext>
                  </a:extLst>
                </a:gridCol>
                <a:gridCol w="1234440">
                  <a:extLst>
                    <a:ext uri="{9D8B030D-6E8A-4147-A177-3AD203B41FA5}">
                      <a16:colId xmlns:a16="http://schemas.microsoft.com/office/drawing/2014/main" val="8406255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805329058"/>
                  </a:ext>
                </a:extLst>
              </a:tr>
              <a:tr h="370840">
                <a:tc>
                  <a:txBody>
                    <a:bodyPr/>
                    <a:lstStyle/>
                    <a:p>
                      <a:r>
                        <a:rPr lang="en-US" sz="1000"/>
                        <a:t>116</a:t>
                      </a:r>
                    </a:p>
                  </a:txBody>
                  <a:tcPr/>
                </a:tc>
                <a:tc>
                  <a:txBody>
                    <a:bodyPr/>
                    <a:lstStyle/>
                    <a:p>
                      <a:r>
                        <a:rPr lang="en-US" sz="1000"/>
                        <a:t>0.7094 %</a:t>
                      </a:r>
                    </a:p>
                  </a:txBody>
                  <a:tcPr/>
                </a:tc>
                <a:tc>
                  <a:txBody>
                    <a:bodyPr/>
                    <a:lstStyle/>
                    <a:p>
                      <a:r>
                        <a:rPr lang="en-US" sz="1000"/>
                        <a:t>0.07</a:t>
                      </a:r>
                    </a:p>
                  </a:txBody>
                  <a:tcPr/>
                </a:tc>
                <a:tc>
                  <a:txBody>
                    <a:bodyPr/>
                    <a:lstStyle/>
                    <a:p>
                      <a:r>
                        <a:rPr lang="en-US" sz="1000"/>
                        <a:t>80.40</a:t>
                      </a:r>
                    </a:p>
                  </a:txBody>
                  <a:tcPr/>
                </a:tc>
                <a:tc>
                  <a:txBody>
                    <a:bodyPr/>
                    <a:lstStyle/>
                    <a:p>
                      <a:r>
                        <a:rPr lang="en-US" sz="1000"/>
                        <a:t>55.83</a:t>
                      </a:r>
                    </a:p>
                  </a:txBody>
                  <a:tcPr/>
                </a:tc>
                <a:tc>
                  <a:txBody>
                    <a:bodyPr/>
                    <a:lstStyle/>
                    <a:p>
                      <a:r>
                        <a:rPr lang="en-US" sz="1000"/>
                        <a:t>9326</a:t>
                      </a:r>
                    </a:p>
                  </a:txBody>
                  <a:tcPr/>
                </a:tc>
                <a:tc>
                  <a:txBody>
                    <a:bodyPr/>
                    <a:lstStyle/>
                    <a:p>
                      <a:r>
                        <a:rPr lang="en-US" sz="1000"/>
                        <a:t>6476</a:t>
                      </a:r>
                    </a:p>
                  </a:txBody>
                  <a:tcPr/>
                </a:tc>
                <a:extLst>
                  <a:ext uri="{0D108BD9-81ED-4DB2-BD59-A6C34878D82A}">
                    <a16:rowId xmlns:a16="http://schemas.microsoft.com/office/drawing/2014/main" val="2251479106"/>
                  </a:ext>
                </a:extLst>
              </a:tr>
            </a:tbl>
          </a:graphicData>
        </a:graphic>
      </p:graphicFrame>
      <p:sp>
        <p:nvSpPr>
          <p:cNvPr id="4" name="Text Placeholder 3">
            <a:extLst>
              <a:ext uri="{FF2B5EF4-FFF2-40B4-BE49-F238E27FC236}">
                <a16:creationId xmlns:a16="http://schemas.microsoft.com/office/drawing/2014/main" id="{C94489EF-1CCC-4B9B-9EF8-BAC30A15BCC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8195020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3494</Words>
  <Application>Microsoft Office PowerPoint</Application>
  <PresentationFormat>On-screen Show (4:3)</PresentationFormat>
  <Paragraphs>496</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Facebook Impressions | TMNAS</vt:lpstr>
      <vt:lpstr>Facebook Own Posts Table | TMNAS - 1 of 5</vt:lpstr>
      <vt:lpstr>Facebook Own Posts Table | TMNAS - 2 of 5</vt:lpstr>
      <vt:lpstr>Facebook Own Posts Table | TMNAS - 3 of 5</vt:lpstr>
      <vt:lpstr>Facebook Own Posts Table | TMNAS - 4 of 5</vt:lpstr>
      <vt:lpstr>Facebook Own Posts Table | TMNAS - 5 of 5</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6</vt:lpstr>
      <vt:lpstr>LinkedIn Posts Table | TMNAS - 2 of 6</vt:lpstr>
      <vt:lpstr>LinkedIn Posts Table | TMNAS - 3 of 6</vt:lpstr>
      <vt:lpstr>LinkedIn Posts Table | TMNAS - 4 of 6</vt:lpstr>
      <vt:lpstr>LinkedIn Posts Table | TMNAS - 5 of 6</vt:lpstr>
      <vt:lpstr>LinkedIn Posts Table | TMNAS - 6 of 6</vt:lpstr>
      <vt:lpstr>Instagram Key Metrics Table | TMNAS</vt:lpstr>
      <vt:lpstr>Instagram Followers Change | TMNAS</vt:lpstr>
      <vt:lpstr>Instagram Average Interactions Per Post | TMNAS</vt:lpstr>
      <vt:lpstr>Instagram Total Interactions Per Month | TMNAS</vt:lpstr>
      <vt:lpstr>Instagram Impressions | TMNAS</vt:lpstr>
      <vt:lpstr>Instagram Instagram Top Posts | TMNAS - 1 of 6</vt:lpstr>
      <vt:lpstr>Instagram Instagram Top Posts | TMNAS - 2 of 6</vt:lpstr>
      <vt:lpstr>Instagram Instagram Top Posts | TMNAS - 3 of 6</vt:lpstr>
      <vt:lpstr>Instagram Instagram Top Posts | TMNAS - 4 of 6</vt:lpstr>
      <vt:lpstr>Instagram Instagram Top Posts | TMNAS - 5 of 6</vt:lpstr>
      <vt:lpstr>Instagram Instagram Top Posts | TMNAS - 6 of 6</vt:lpstr>
      <vt:lpstr>Instagram Stories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2025-01-22T14:25:26Z</dcterms:created>
  <dcterms:modified xsi:type="dcterms:W3CDTF">2025-01-22T14:26:08Z</dcterms:modified>
</cp:coreProperties>
</file>