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5" r:id="rId38"/>
    <p:sldId id="296" r:id="rId39"/>
    <p:sldId id="298" r:id="rId40"/>
    <p:sldId id="299" r:id="rId41"/>
    <p:sldId id="300" r:id="rId42"/>
    <p:sldId id="301" r:id="rId43"/>
    <p:sldId id="302" r:id="rId44"/>
    <p:sldId id="303" r:id="rId45"/>
    <p:sldId id="305" r:id="rId46"/>
    <p:sldId id="306" r:id="rId47"/>
  </p:sldIdLst>
  <p:sldSz cx="9144000" cy="6858000" type="screen4x3"/>
  <p:notesSz cx="6858000" cy="9144000"/>
  <p:embeddedFontLst>
    <p:embeddedFont>
      <p:font typeface="Calibri" panose="020F0502020204030204" pitchFamily="34" charset="0"/>
      <p:regular r:id="rId48"/>
      <p:bold r:id="rId49"/>
      <p:italic r:id="rId50"/>
      <p:boldItalic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3.fntdata"/><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7495</c:v>
                </c:pt>
                <c:pt idx="1">
                  <c:v>7508</c:v>
                </c:pt>
                <c:pt idx="2">
                  <c:v>7506</c:v>
                </c:pt>
                <c:pt idx="3">
                  <c:v>7538</c:v>
                </c:pt>
                <c:pt idx="4">
                  <c:v>7529</c:v>
                </c:pt>
                <c:pt idx="5">
                  <c:v>7541</c:v>
                </c:pt>
                <c:pt idx="6">
                  <c:v>7545</c:v>
                </c:pt>
                <c:pt idx="7">
                  <c:v>7550</c:v>
                </c:pt>
                <c:pt idx="8">
                  <c:v>7555</c:v>
                </c:pt>
                <c:pt idx="9">
                  <c:v>7565</c:v>
                </c:pt>
                <c:pt idx="10">
                  <c:v>7556</c:v>
                </c:pt>
                <c:pt idx="11">
                  <c:v>7566</c:v>
                </c:pt>
              </c:numCache>
            </c:numRef>
          </c:val>
          <c:smooth val="0"/>
          <c:extLst>
            <c:ext xmlns:c16="http://schemas.microsoft.com/office/drawing/2014/chart" uri="{C3380CC4-5D6E-409C-BE32-E72D297353CC}">
              <c16:uniqueId val="{00000000-1244-4270-B29D-5E7764D1EBF8}"/>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Sheet1!$C$2:$C$13</c:f>
              <c:numCache>
                <c:formatCode>General</c:formatCode>
                <c:ptCount val="12"/>
                <c:pt idx="0">
                  <c:v>3934</c:v>
                </c:pt>
                <c:pt idx="1">
                  <c:v>3963</c:v>
                </c:pt>
                <c:pt idx="2">
                  <c:v>3955</c:v>
                </c:pt>
                <c:pt idx="3">
                  <c:v>3963</c:v>
                </c:pt>
                <c:pt idx="4">
                  <c:v>3992</c:v>
                </c:pt>
                <c:pt idx="5">
                  <c:v>4036</c:v>
                </c:pt>
                <c:pt idx="6">
                  <c:v>4035</c:v>
                </c:pt>
                <c:pt idx="7">
                  <c:v>4048</c:v>
                </c:pt>
                <c:pt idx="8">
                  <c:v>4058</c:v>
                </c:pt>
                <c:pt idx="9">
                  <c:v>4043</c:v>
                </c:pt>
                <c:pt idx="10">
                  <c:v>3983</c:v>
                </c:pt>
                <c:pt idx="11">
                  <c:v>3939</c:v>
                </c:pt>
              </c:numCache>
            </c:numRef>
          </c:val>
          <c:smooth val="0"/>
          <c:extLst>
            <c:ext xmlns:c16="http://schemas.microsoft.com/office/drawing/2014/chart" uri="{C3380CC4-5D6E-409C-BE32-E72D297353CC}">
              <c16:uniqueId val="{00000001-1244-4270-B29D-5E7764D1EBF8}"/>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Sheet1!$D$2:$D$13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2-1244-4270-B29D-5E7764D1EBF8}"/>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Sheet1!$E$2:$E$13</c:f>
              <c:numCache>
                <c:formatCode>General</c:formatCode>
                <c:ptCount val="12"/>
                <c:pt idx="0">
                  <c:v>40209</c:v>
                </c:pt>
                <c:pt idx="1">
                  <c:v>40948</c:v>
                </c:pt>
                <c:pt idx="2">
                  <c:v>41591</c:v>
                </c:pt>
                <c:pt idx="3">
                  <c:v>42157</c:v>
                </c:pt>
                <c:pt idx="4">
                  <c:v>42797</c:v>
                </c:pt>
                <c:pt idx="5">
                  <c:v>43347</c:v>
                </c:pt>
                <c:pt idx="6">
                  <c:v>43810</c:v>
                </c:pt>
                <c:pt idx="7">
                  <c:v>44255</c:v>
                </c:pt>
                <c:pt idx="8">
                  <c:v>44855</c:v>
                </c:pt>
                <c:pt idx="9">
                  <c:v>45413</c:v>
                </c:pt>
                <c:pt idx="10">
                  <c:v>45842</c:v>
                </c:pt>
                <c:pt idx="11">
                  <c:v>46268</c:v>
                </c:pt>
              </c:numCache>
            </c:numRef>
          </c:val>
          <c:smooth val="0"/>
          <c:extLst>
            <c:ext xmlns:c16="http://schemas.microsoft.com/office/drawing/2014/chart" uri="{C3380CC4-5D6E-409C-BE32-E72D297353CC}">
              <c16:uniqueId val="{00000003-1244-4270-B29D-5E7764D1EBF8}"/>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Sheet1!$F$2:$F$13</c:f>
              <c:numCache>
                <c:formatCode>General</c:formatCode>
                <c:ptCount val="12"/>
                <c:pt idx="0">
                  <c:v>3351</c:v>
                </c:pt>
                <c:pt idx="1">
                  <c:v>3373</c:v>
                </c:pt>
                <c:pt idx="2">
                  <c:v>3487</c:v>
                </c:pt>
                <c:pt idx="3">
                  <c:v>3552</c:v>
                </c:pt>
                <c:pt idx="4">
                  <c:v>3557</c:v>
                </c:pt>
                <c:pt idx="5">
                  <c:v>3584</c:v>
                </c:pt>
                <c:pt idx="6">
                  <c:v>3590</c:v>
                </c:pt>
                <c:pt idx="7">
                  <c:v>3633</c:v>
                </c:pt>
                <c:pt idx="8">
                  <c:v>3685</c:v>
                </c:pt>
                <c:pt idx="9">
                  <c:v>3735</c:v>
                </c:pt>
                <c:pt idx="10">
                  <c:v>3770</c:v>
                </c:pt>
                <c:pt idx="11">
                  <c:v>3850</c:v>
                </c:pt>
              </c:numCache>
            </c:numRef>
          </c:val>
          <c:smooth val="0"/>
          <c:extLst>
            <c:ext xmlns:c16="http://schemas.microsoft.com/office/drawing/2014/chart" uri="{C3380CC4-5D6E-409C-BE32-E72D297353CC}">
              <c16:uniqueId val="{00000004-1244-4270-B29D-5E7764D1EBF8}"/>
            </c:ext>
          </c:extLst>
        </c:ser>
        <c:dLbls>
          <c:showLegendKey val="0"/>
          <c:showVal val="0"/>
          <c:showCatName val="0"/>
          <c:showSerName val="0"/>
          <c:showPercent val="0"/>
          <c:showBubbleSize val="0"/>
        </c:dLbls>
        <c:smooth val="0"/>
        <c:axId val="378907360"/>
        <c:axId val="378908344"/>
      </c:lineChart>
      <c:dateAx>
        <c:axId val="378907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908344"/>
        <c:crosses val="autoZero"/>
        <c:auto val="1"/>
        <c:lblOffset val="100"/>
        <c:baseTimeUnit val="months"/>
      </c:dateAx>
      <c:valAx>
        <c:axId val="378908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907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23</c:v>
                </c:pt>
                <c:pt idx="1">
                  <c:v>17</c:v>
                </c:pt>
                <c:pt idx="2">
                  <c:v>21</c:v>
                </c:pt>
                <c:pt idx="3">
                  <c:v>40</c:v>
                </c:pt>
                <c:pt idx="4">
                  <c:v>11</c:v>
                </c:pt>
                <c:pt idx="5">
                  <c:v>32</c:v>
                </c:pt>
                <c:pt idx="6">
                  <c:v>17</c:v>
                </c:pt>
                <c:pt idx="7">
                  <c:v>25</c:v>
                </c:pt>
                <c:pt idx="8">
                  <c:v>19</c:v>
                </c:pt>
                <c:pt idx="9">
                  <c:v>20</c:v>
                </c:pt>
                <c:pt idx="10">
                  <c:v>17</c:v>
                </c:pt>
                <c:pt idx="11">
                  <c:v>16</c:v>
                </c:pt>
              </c:numCache>
            </c:numRef>
          </c:val>
          <c:extLst>
            <c:ext xmlns:c16="http://schemas.microsoft.com/office/drawing/2014/chart" uri="{C3380CC4-5D6E-409C-BE32-E72D297353CC}">
              <c16:uniqueId val="{00000000-3620-45AD-9AA0-4B7C5DFCDBF0}"/>
            </c:ext>
          </c:extLst>
        </c:ser>
        <c:dLbls>
          <c:showLegendKey val="0"/>
          <c:showVal val="0"/>
          <c:showCatName val="0"/>
          <c:showSerName val="0"/>
          <c:showPercent val="0"/>
          <c:showBubbleSize val="0"/>
        </c:dLbls>
        <c:gapWidth val="219"/>
        <c:overlap val="-27"/>
        <c:axId val="384576072"/>
        <c:axId val="384578368"/>
      </c:barChart>
      <c:dateAx>
        <c:axId val="384576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578368"/>
        <c:crosses val="autoZero"/>
        <c:auto val="1"/>
        <c:lblOffset val="100"/>
        <c:baseTimeUnit val="months"/>
      </c:dateAx>
      <c:valAx>
        <c:axId val="384578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576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24</c:v>
                </c:pt>
                <c:pt idx="1">
                  <c:v>36</c:v>
                </c:pt>
                <c:pt idx="2">
                  <c:v>33</c:v>
                </c:pt>
                <c:pt idx="3">
                  <c:v>28</c:v>
                </c:pt>
                <c:pt idx="4">
                  <c:v>36</c:v>
                </c:pt>
                <c:pt idx="5">
                  <c:v>33</c:v>
                </c:pt>
                <c:pt idx="6">
                  <c:v>21</c:v>
                </c:pt>
                <c:pt idx="7">
                  <c:v>22</c:v>
                </c:pt>
                <c:pt idx="8">
                  <c:v>21</c:v>
                </c:pt>
                <c:pt idx="9">
                  <c:v>23</c:v>
                </c:pt>
                <c:pt idx="10">
                  <c:v>90</c:v>
                </c:pt>
                <c:pt idx="11">
                  <c:v>22</c:v>
                </c:pt>
              </c:numCache>
            </c:numRef>
          </c:val>
          <c:extLst>
            <c:ext xmlns:c16="http://schemas.microsoft.com/office/drawing/2014/chart" uri="{C3380CC4-5D6E-409C-BE32-E72D297353CC}">
              <c16:uniqueId val="{00000000-793A-4816-9B1B-89A14F398247}"/>
            </c:ext>
          </c:extLst>
        </c:ser>
        <c:dLbls>
          <c:showLegendKey val="0"/>
          <c:showVal val="0"/>
          <c:showCatName val="0"/>
          <c:showSerName val="0"/>
          <c:showPercent val="0"/>
          <c:showBubbleSize val="0"/>
        </c:dLbls>
        <c:gapWidth val="219"/>
        <c:overlap val="-27"/>
        <c:axId val="388171536"/>
        <c:axId val="388165304"/>
      </c:barChart>
      <c:dateAx>
        <c:axId val="388171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65304"/>
        <c:crosses val="autoZero"/>
        <c:auto val="1"/>
        <c:lblOffset val="100"/>
        <c:baseTimeUnit val="months"/>
      </c:dateAx>
      <c:valAx>
        <c:axId val="388165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71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534</c:v>
                </c:pt>
                <c:pt idx="1">
                  <c:v>848</c:v>
                </c:pt>
                <c:pt idx="2">
                  <c:v>875</c:v>
                </c:pt>
                <c:pt idx="3">
                  <c:v>751</c:v>
                </c:pt>
                <c:pt idx="4">
                  <c:v>964</c:v>
                </c:pt>
                <c:pt idx="5">
                  <c:v>836</c:v>
                </c:pt>
                <c:pt idx="6">
                  <c:v>551</c:v>
                </c:pt>
                <c:pt idx="7">
                  <c:v>553</c:v>
                </c:pt>
                <c:pt idx="8">
                  <c:v>541</c:v>
                </c:pt>
                <c:pt idx="9">
                  <c:v>637</c:v>
                </c:pt>
                <c:pt idx="10">
                  <c:v>2097</c:v>
                </c:pt>
                <c:pt idx="11">
                  <c:v>498</c:v>
                </c:pt>
              </c:numCache>
            </c:numRef>
          </c:val>
          <c:extLst>
            <c:ext xmlns:c16="http://schemas.microsoft.com/office/drawing/2014/chart" uri="{C3380CC4-5D6E-409C-BE32-E72D297353CC}">
              <c16:uniqueId val="{00000000-5FD4-4A0E-9B57-D651E7763E8C}"/>
            </c:ext>
          </c:extLst>
        </c:ser>
        <c:dLbls>
          <c:showLegendKey val="0"/>
          <c:showVal val="0"/>
          <c:showCatName val="0"/>
          <c:showSerName val="0"/>
          <c:showPercent val="0"/>
          <c:showBubbleSize val="0"/>
        </c:dLbls>
        <c:gapWidth val="219"/>
        <c:overlap val="-27"/>
        <c:axId val="388168256"/>
        <c:axId val="388169568"/>
      </c:barChart>
      <c:catAx>
        <c:axId val="388168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69568"/>
        <c:crosses val="autoZero"/>
        <c:auto val="1"/>
        <c:lblAlgn val="ctr"/>
        <c:lblOffset val="100"/>
        <c:noMultiLvlLbl val="0"/>
      </c:catAx>
      <c:valAx>
        <c:axId val="388169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68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17114</c:v>
                </c:pt>
                <c:pt idx="1">
                  <c:v>23168</c:v>
                </c:pt>
                <c:pt idx="2">
                  <c:v>18750</c:v>
                </c:pt>
                <c:pt idx="3">
                  <c:v>16919</c:v>
                </c:pt>
                <c:pt idx="4">
                  <c:v>41589</c:v>
                </c:pt>
                <c:pt idx="5">
                  <c:v>171888</c:v>
                </c:pt>
                <c:pt idx="6">
                  <c:v>77757</c:v>
                </c:pt>
                <c:pt idx="7">
                  <c:v>48769</c:v>
                </c:pt>
                <c:pt idx="8">
                  <c:v>48598</c:v>
                </c:pt>
                <c:pt idx="9">
                  <c:v>19736</c:v>
                </c:pt>
                <c:pt idx="10">
                  <c:v>22482</c:v>
                </c:pt>
                <c:pt idx="11">
                  <c:v>47666</c:v>
                </c:pt>
              </c:numCache>
            </c:numRef>
          </c:val>
          <c:extLst>
            <c:ext xmlns:c16="http://schemas.microsoft.com/office/drawing/2014/chart" uri="{C3380CC4-5D6E-409C-BE32-E72D297353CC}">
              <c16:uniqueId val="{00000000-07C7-412E-8DB0-0615E408A516}"/>
            </c:ext>
          </c:extLst>
        </c:ser>
        <c:dLbls>
          <c:showLegendKey val="0"/>
          <c:showVal val="0"/>
          <c:showCatName val="0"/>
          <c:showSerName val="0"/>
          <c:showPercent val="0"/>
          <c:showBubbleSize val="0"/>
        </c:dLbls>
        <c:gapWidth val="219"/>
        <c:overlap val="-27"/>
        <c:axId val="387223328"/>
        <c:axId val="387225624"/>
      </c:barChart>
      <c:dateAx>
        <c:axId val="387223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225624"/>
        <c:crosses val="autoZero"/>
        <c:auto val="1"/>
        <c:lblOffset val="100"/>
        <c:baseTimeUnit val="months"/>
      </c:dateAx>
      <c:valAx>
        <c:axId val="387225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223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20</c:v>
                </c:pt>
                <c:pt idx="1">
                  <c:v>263</c:v>
                </c:pt>
                <c:pt idx="2">
                  <c:v>460</c:v>
                </c:pt>
                <c:pt idx="3">
                  <c:v>412</c:v>
                </c:pt>
                <c:pt idx="4">
                  <c:v>375</c:v>
                </c:pt>
                <c:pt idx="5">
                  <c:v>354</c:v>
                </c:pt>
                <c:pt idx="6">
                  <c:v>0</c:v>
                </c:pt>
              </c:numCache>
            </c:numRef>
          </c:val>
          <c:extLst>
            <c:ext xmlns:c16="http://schemas.microsoft.com/office/drawing/2014/chart" uri="{C3380CC4-5D6E-409C-BE32-E72D297353CC}">
              <c16:uniqueId val="{00000000-FCE0-4D4B-B424-182A93FD00FA}"/>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26</c:v>
                </c:pt>
                <c:pt idx="1">
                  <c:v>306</c:v>
                </c:pt>
                <c:pt idx="2">
                  <c:v>621</c:v>
                </c:pt>
                <c:pt idx="3">
                  <c:v>684</c:v>
                </c:pt>
                <c:pt idx="4">
                  <c:v>640</c:v>
                </c:pt>
                <c:pt idx="5">
                  <c:v>503</c:v>
                </c:pt>
                <c:pt idx="6">
                  <c:v>1</c:v>
                </c:pt>
              </c:numCache>
            </c:numRef>
          </c:val>
          <c:extLst>
            <c:ext xmlns:c16="http://schemas.microsoft.com/office/drawing/2014/chart" uri="{C3380CC4-5D6E-409C-BE32-E72D297353CC}">
              <c16:uniqueId val="{00000001-FCE0-4D4B-B424-182A93FD00FA}"/>
            </c:ext>
          </c:extLst>
        </c:ser>
        <c:dLbls>
          <c:showLegendKey val="0"/>
          <c:showVal val="0"/>
          <c:showCatName val="0"/>
          <c:showSerName val="0"/>
          <c:showPercent val="0"/>
          <c:showBubbleSize val="0"/>
        </c:dLbls>
        <c:gapWidth val="219"/>
        <c:overlap val="-27"/>
        <c:axId val="479825312"/>
        <c:axId val="481257952"/>
      </c:barChart>
      <c:catAx>
        <c:axId val="479825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257952"/>
        <c:crosses val="autoZero"/>
        <c:auto val="1"/>
        <c:lblAlgn val="ctr"/>
        <c:lblOffset val="100"/>
        <c:noMultiLvlLbl val="0"/>
      </c:catAx>
      <c:valAx>
        <c:axId val="481257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825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29</c:v>
                </c:pt>
                <c:pt idx="2">
                  <c:v>-8</c:v>
                </c:pt>
                <c:pt idx="3">
                  <c:v>8</c:v>
                </c:pt>
                <c:pt idx="4">
                  <c:v>29</c:v>
                </c:pt>
                <c:pt idx="5">
                  <c:v>44</c:v>
                </c:pt>
                <c:pt idx="6">
                  <c:v>-1</c:v>
                </c:pt>
                <c:pt idx="7">
                  <c:v>13</c:v>
                </c:pt>
                <c:pt idx="8">
                  <c:v>10</c:v>
                </c:pt>
                <c:pt idx="9">
                  <c:v>-15</c:v>
                </c:pt>
                <c:pt idx="10">
                  <c:v>-60</c:v>
                </c:pt>
                <c:pt idx="11">
                  <c:v>-44</c:v>
                </c:pt>
              </c:numCache>
            </c:numRef>
          </c:val>
          <c:extLst>
            <c:ext xmlns:c16="http://schemas.microsoft.com/office/drawing/2014/chart" uri="{C3380CC4-5D6E-409C-BE32-E72D297353CC}">
              <c16:uniqueId val="{00000000-B600-4D45-967C-A1CD5B365CBC}"/>
            </c:ext>
          </c:extLst>
        </c:ser>
        <c:dLbls>
          <c:showLegendKey val="0"/>
          <c:showVal val="0"/>
          <c:showCatName val="0"/>
          <c:showSerName val="0"/>
          <c:showPercent val="0"/>
          <c:showBubbleSize val="0"/>
        </c:dLbls>
        <c:gapWidth val="219"/>
        <c:overlap val="-27"/>
        <c:axId val="481244832"/>
        <c:axId val="481245160"/>
      </c:barChart>
      <c:dateAx>
        <c:axId val="481244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245160"/>
        <c:crosses val="autoZero"/>
        <c:auto val="1"/>
        <c:lblOffset val="100"/>
        <c:baseTimeUnit val="months"/>
      </c:dateAx>
      <c:valAx>
        <c:axId val="481245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244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c:v>
                </c:pt>
                <c:pt idx="1">
                  <c:v>6</c:v>
                </c:pt>
                <c:pt idx="2">
                  <c:v>5</c:v>
                </c:pt>
                <c:pt idx="3">
                  <c:v>3</c:v>
                </c:pt>
                <c:pt idx="4">
                  <c:v>3</c:v>
                </c:pt>
                <c:pt idx="5">
                  <c:v>3</c:v>
                </c:pt>
                <c:pt idx="6">
                  <c:v>2</c:v>
                </c:pt>
                <c:pt idx="7">
                  <c:v>2</c:v>
                </c:pt>
                <c:pt idx="8">
                  <c:v>2</c:v>
                </c:pt>
                <c:pt idx="9">
                  <c:v>2</c:v>
                </c:pt>
                <c:pt idx="10">
                  <c:v>2</c:v>
                </c:pt>
                <c:pt idx="11">
                  <c:v>2</c:v>
                </c:pt>
              </c:numCache>
            </c:numRef>
          </c:val>
          <c:extLst>
            <c:ext xmlns:c16="http://schemas.microsoft.com/office/drawing/2014/chart" uri="{C3380CC4-5D6E-409C-BE32-E72D297353CC}">
              <c16:uniqueId val="{00000000-476D-4E53-B5DA-174E5748082B}"/>
            </c:ext>
          </c:extLst>
        </c:ser>
        <c:dLbls>
          <c:showLegendKey val="0"/>
          <c:showVal val="0"/>
          <c:showCatName val="0"/>
          <c:showSerName val="0"/>
          <c:showPercent val="0"/>
          <c:showBubbleSize val="0"/>
        </c:dLbls>
        <c:gapWidth val="219"/>
        <c:overlap val="-27"/>
        <c:axId val="495528088"/>
        <c:axId val="495527760"/>
      </c:barChart>
      <c:dateAx>
        <c:axId val="495528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527760"/>
        <c:crosses val="autoZero"/>
        <c:auto val="1"/>
        <c:lblOffset val="100"/>
        <c:baseTimeUnit val="months"/>
      </c:dateAx>
      <c:valAx>
        <c:axId val="495527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528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71</c:v>
                </c:pt>
                <c:pt idx="1">
                  <c:v>151</c:v>
                </c:pt>
                <c:pt idx="2">
                  <c:v>110</c:v>
                </c:pt>
                <c:pt idx="3">
                  <c:v>66</c:v>
                </c:pt>
                <c:pt idx="4">
                  <c:v>76</c:v>
                </c:pt>
                <c:pt idx="5">
                  <c:v>64</c:v>
                </c:pt>
                <c:pt idx="6">
                  <c:v>54</c:v>
                </c:pt>
                <c:pt idx="7">
                  <c:v>50</c:v>
                </c:pt>
                <c:pt idx="8">
                  <c:v>53</c:v>
                </c:pt>
                <c:pt idx="9">
                  <c:v>53</c:v>
                </c:pt>
                <c:pt idx="10">
                  <c:v>54</c:v>
                </c:pt>
                <c:pt idx="11">
                  <c:v>42</c:v>
                </c:pt>
              </c:numCache>
            </c:numRef>
          </c:val>
          <c:extLst>
            <c:ext xmlns:c16="http://schemas.microsoft.com/office/drawing/2014/chart" uri="{C3380CC4-5D6E-409C-BE32-E72D297353CC}">
              <c16:uniqueId val="{00000000-5CF1-4737-881B-97937D73CC64}"/>
            </c:ext>
          </c:extLst>
        </c:ser>
        <c:dLbls>
          <c:showLegendKey val="0"/>
          <c:showVal val="0"/>
          <c:showCatName val="0"/>
          <c:showSerName val="0"/>
          <c:showPercent val="0"/>
          <c:showBubbleSize val="0"/>
        </c:dLbls>
        <c:gapWidth val="219"/>
        <c:overlap val="-27"/>
        <c:axId val="495526448"/>
        <c:axId val="495524480"/>
      </c:barChart>
      <c:catAx>
        <c:axId val="495526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524480"/>
        <c:crosses val="autoZero"/>
        <c:auto val="1"/>
        <c:lblAlgn val="ctr"/>
        <c:lblOffset val="100"/>
        <c:noMultiLvlLbl val="0"/>
      </c:catAx>
      <c:valAx>
        <c:axId val="495524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526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8</c:v>
                </c:pt>
                <c:pt idx="1">
                  <c:v>18</c:v>
                </c:pt>
                <c:pt idx="2">
                  <c:v>10</c:v>
                </c:pt>
                <c:pt idx="3">
                  <c:v>12</c:v>
                </c:pt>
                <c:pt idx="4">
                  <c:v>31</c:v>
                </c:pt>
                <c:pt idx="5">
                  <c:v>24</c:v>
                </c:pt>
                <c:pt idx="6">
                  <c:v>48</c:v>
                </c:pt>
                <c:pt idx="7">
                  <c:v>12</c:v>
                </c:pt>
                <c:pt idx="8">
                  <c:v>21</c:v>
                </c:pt>
                <c:pt idx="9">
                  <c:v>28</c:v>
                </c:pt>
                <c:pt idx="10">
                  <c:v>69</c:v>
                </c:pt>
                <c:pt idx="11">
                  <c:v>2</c:v>
                </c:pt>
              </c:numCache>
            </c:numRef>
          </c:val>
          <c:extLst>
            <c:ext xmlns:c16="http://schemas.microsoft.com/office/drawing/2014/chart" uri="{C3380CC4-5D6E-409C-BE32-E72D297353CC}">
              <c16:uniqueId val="{00000000-E870-435D-944B-EAA7316BDF79}"/>
            </c:ext>
          </c:extLst>
        </c:ser>
        <c:dLbls>
          <c:showLegendKey val="0"/>
          <c:showVal val="0"/>
          <c:showCatName val="0"/>
          <c:showSerName val="0"/>
          <c:showPercent val="0"/>
          <c:showBubbleSize val="0"/>
        </c:dLbls>
        <c:gapWidth val="219"/>
        <c:overlap val="-27"/>
        <c:axId val="495529072"/>
        <c:axId val="495530056"/>
      </c:barChart>
      <c:dateAx>
        <c:axId val="495529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530056"/>
        <c:crosses val="autoZero"/>
        <c:auto val="1"/>
        <c:lblOffset val="100"/>
        <c:baseTimeUnit val="months"/>
      </c:dateAx>
      <c:valAx>
        <c:axId val="495530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529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616</c:v>
                </c:pt>
                <c:pt idx="1">
                  <c:v>739</c:v>
                </c:pt>
                <c:pt idx="2">
                  <c:v>643</c:v>
                </c:pt>
                <c:pt idx="3">
                  <c:v>566</c:v>
                </c:pt>
                <c:pt idx="4">
                  <c:v>640</c:v>
                </c:pt>
                <c:pt idx="5">
                  <c:v>550</c:v>
                </c:pt>
                <c:pt idx="6">
                  <c:v>463</c:v>
                </c:pt>
                <c:pt idx="7">
                  <c:v>445</c:v>
                </c:pt>
                <c:pt idx="8">
                  <c:v>600</c:v>
                </c:pt>
                <c:pt idx="9">
                  <c:v>558</c:v>
                </c:pt>
                <c:pt idx="10">
                  <c:v>429</c:v>
                </c:pt>
                <c:pt idx="11">
                  <c:v>426</c:v>
                </c:pt>
              </c:numCache>
            </c:numRef>
          </c:val>
          <c:extLst>
            <c:ext xmlns:c16="http://schemas.microsoft.com/office/drawing/2014/chart" uri="{C3380CC4-5D6E-409C-BE32-E72D297353CC}">
              <c16:uniqueId val="{00000000-3C5D-480A-BBB7-0DE14CBC32B4}"/>
            </c:ext>
          </c:extLst>
        </c:ser>
        <c:dLbls>
          <c:showLegendKey val="0"/>
          <c:showVal val="0"/>
          <c:showCatName val="0"/>
          <c:showSerName val="0"/>
          <c:showPercent val="0"/>
          <c:showBubbleSize val="0"/>
        </c:dLbls>
        <c:gapWidth val="219"/>
        <c:overlap val="-27"/>
        <c:axId val="523539352"/>
        <c:axId val="523538040"/>
      </c:barChart>
      <c:dateAx>
        <c:axId val="523539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538040"/>
        <c:crosses val="autoZero"/>
        <c:auto val="1"/>
        <c:lblOffset val="100"/>
        <c:baseTimeUnit val="months"/>
      </c:dateAx>
      <c:valAx>
        <c:axId val="523538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539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69</c:v>
                </c:pt>
                <c:pt idx="1">
                  <c:v>55</c:v>
                </c:pt>
                <c:pt idx="2">
                  <c:v>105</c:v>
                </c:pt>
                <c:pt idx="3">
                  <c:v>101</c:v>
                </c:pt>
                <c:pt idx="4">
                  <c:v>99</c:v>
                </c:pt>
                <c:pt idx="5">
                  <c:v>96</c:v>
                </c:pt>
                <c:pt idx="6">
                  <c:v>95</c:v>
                </c:pt>
                <c:pt idx="7">
                  <c:v>108</c:v>
                </c:pt>
                <c:pt idx="8">
                  <c:v>104</c:v>
                </c:pt>
                <c:pt idx="9">
                  <c:v>94</c:v>
                </c:pt>
                <c:pt idx="10">
                  <c:v>154</c:v>
                </c:pt>
                <c:pt idx="11">
                  <c:v>88</c:v>
                </c:pt>
              </c:numCache>
            </c:numRef>
          </c:val>
          <c:extLst>
            <c:ext xmlns:c16="http://schemas.microsoft.com/office/drawing/2014/chart" uri="{C3380CC4-5D6E-409C-BE32-E72D297353CC}">
              <c16:uniqueId val="{00000000-3643-42C1-A1EB-23B530FB7E43}"/>
            </c:ext>
          </c:extLst>
        </c:ser>
        <c:dLbls>
          <c:showLegendKey val="0"/>
          <c:showVal val="0"/>
          <c:showCatName val="0"/>
          <c:showSerName val="0"/>
          <c:showPercent val="0"/>
          <c:showBubbleSize val="0"/>
        </c:dLbls>
        <c:gapWidth val="219"/>
        <c:overlap val="-27"/>
        <c:axId val="523538368"/>
        <c:axId val="523539024"/>
      </c:barChart>
      <c:catAx>
        <c:axId val="523538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539024"/>
        <c:crosses val="autoZero"/>
        <c:auto val="1"/>
        <c:lblAlgn val="ctr"/>
        <c:lblOffset val="100"/>
        <c:noMultiLvlLbl val="0"/>
      </c:catAx>
      <c:valAx>
        <c:axId val="523539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538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1395</c:v>
                </c:pt>
                <c:pt idx="1">
                  <c:v>1174</c:v>
                </c:pt>
                <c:pt idx="2">
                  <c:v>2109</c:v>
                </c:pt>
                <c:pt idx="3">
                  <c:v>2222</c:v>
                </c:pt>
                <c:pt idx="4">
                  <c:v>2187</c:v>
                </c:pt>
                <c:pt idx="5">
                  <c:v>2125</c:v>
                </c:pt>
                <c:pt idx="6">
                  <c:v>2107</c:v>
                </c:pt>
                <c:pt idx="7">
                  <c:v>2382</c:v>
                </c:pt>
                <c:pt idx="8">
                  <c:v>2395</c:v>
                </c:pt>
                <c:pt idx="9">
                  <c:v>2072</c:v>
                </c:pt>
                <c:pt idx="10">
                  <c:v>3236</c:v>
                </c:pt>
                <c:pt idx="11">
                  <c:v>1940</c:v>
                </c:pt>
              </c:numCache>
            </c:numRef>
          </c:val>
          <c:extLst>
            <c:ext xmlns:c16="http://schemas.microsoft.com/office/drawing/2014/chart" uri="{C3380CC4-5D6E-409C-BE32-E72D297353CC}">
              <c16:uniqueId val="{00000000-A948-42E4-9820-F3EBA2B2280C}"/>
            </c:ext>
          </c:extLst>
        </c:ser>
        <c:dLbls>
          <c:showLegendKey val="0"/>
          <c:showVal val="0"/>
          <c:showCatName val="0"/>
          <c:showSerName val="0"/>
          <c:showPercent val="0"/>
          <c:showBubbleSize val="0"/>
        </c:dLbls>
        <c:gapWidth val="219"/>
        <c:overlap val="-27"/>
        <c:axId val="233672448"/>
        <c:axId val="233671792"/>
      </c:barChart>
      <c:catAx>
        <c:axId val="233672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671792"/>
        <c:crosses val="autoZero"/>
        <c:auto val="1"/>
        <c:lblAlgn val="ctr"/>
        <c:lblOffset val="100"/>
        <c:noMultiLvlLbl val="0"/>
      </c:catAx>
      <c:valAx>
        <c:axId val="23367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672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1212</c:v>
                </c:pt>
                <c:pt idx="1">
                  <c:v>99369</c:v>
                </c:pt>
                <c:pt idx="2">
                  <c:v>85918</c:v>
                </c:pt>
                <c:pt idx="3">
                  <c:v>83046</c:v>
                </c:pt>
                <c:pt idx="4">
                  <c:v>93468</c:v>
                </c:pt>
                <c:pt idx="5">
                  <c:v>80116</c:v>
                </c:pt>
                <c:pt idx="6">
                  <c:v>87511</c:v>
                </c:pt>
                <c:pt idx="7">
                  <c:v>79848</c:v>
                </c:pt>
                <c:pt idx="8">
                  <c:v>80227</c:v>
                </c:pt>
                <c:pt idx="9">
                  <c:v>75033</c:v>
                </c:pt>
                <c:pt idx="10">
                  <c:v>70850</c:v>
                </c:pt>
                <c:pt idx="11">
                  <c:v>72834</c:v>
                </c:pt>
                <c:pt idx="12">
                  <c:v>65299</c:v>
                </c:pt>
              </c:numCache>
            </c:numRef>
          </c:val>
          <c:extLst>
            <c:ext xmlns:c16="http://schemas.microsoft.com/office/drawing/2014/chart" uri="{C3380CC4-5D6E-409C-BE32-E72D297353CC}">
              <c16:uniqueId val="{00000000-FF17-48B2-A88E-39578366036A}"/>
            </c:ext>
          </c:extLst>
        </c:ser>
        <c:dLbls>
          <c:showLegendKey val="0"/>
          <c:showVal val="0"/>
          <c:showCatName val="0"/>
          <c:showSerName val="0"/>
          <c:showPercent val="0"/>
          <c:showBubbleSize val="0"/>
        </c:dLbls>
        <c:gapWidth val="219"/>
        <c:overlap val="-27"/>
        <c:axId val="233676056"/>
        <c:axId val="233676384"/>
      </c:barChart>
      <c:catAx>
        <c:axId val="233676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676384"/>
        <c:crosses val="autoZero"/>
        <c:auto val="1"/>
        <c:lblAlgn val="ctr"/>
        <c:lblOffset val="100"/>
        <c:noMultiLvlLbl val="0"/>
      </c:catAx>
      <c:valAx>
        <c:axId val="233676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676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c:v>
                </c:pt>
                <c:pt idx="1">
                  <c:v>22</c:v>
                </c:pt>
                <c:pt idx="2">
                  <c:v>114</c:v>
                </c:pt>
                <c:pt idx="3">
                  <c:v>65</c:v>
                </c:pt>
                <c:pt idx="4">
                  <c:v>5</c:v>
                </c:pt>
                <c:pt idx="5">
                  <c:v>27</c:v>
                </c:pt>
                <c:pt idx="6">
                  <c:v>6</c:v>
                </c:pt>
                <c:pt idx="7">
                  <c:v>43</c:v>
                </c:pt>
                <c:pt idx="8">
                  <c:v>52</c:v>
                </c:pt>
                <c:pt idx="9">
                  <c:v>50</c:v>
                </c:pt>
                <c:pt idx="10">
                  <c:v>35</c:v>
                </c:pt>
                <c:pt idx="11">
                  <c:v>80</c:v>
                </c:pt>
              </c:numCache>
            </c:numRef>
          </c:val>
          <c:extLst>
            <c:ext xmlns:c16="http://schemas.microsoft.com/office/drawing/2014/chart" uri="{C3380CC4-5D6E-409C-BE32-E72D297353CC}">
              <c16:uniqueId val="{00000000-A7F8-402A-8F27-60A5F5D68A00}"/>
            </c:ext>
          </c:extLst>
        </c:ser>
        <c:dLbls>
          <c:showLegendKey val="0"/>
          <c:showVal val="0"/>
          <c:showCatName val="0"/>
          <c:showSerName val="0"/>
          <c:showPercent val="0"/>
          <c:showBubbleSize val="0"/>
        </c:dLbls>
        <c:gapWidth val="219"/>
        <c:overlap val="-27"/>
        <c:axId val="500454200"/>
        <c:axId val="500454528"/>
      </c:barChart>
      <c:dateAx>
        <c:axId val="500454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454528"/>
        <c:crosses val="autoZero"/>
        <c:auto val="1"/>
        <c:lblOffset val="100"/>
        <c:baseTimeUnit val="months"/>
      </c:dateAx>
      <c:valAx>
        <c:axId val="500454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454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32</c:v>
                </c:pt>
                <c:pt idx="1">
                  <c:v>34</c:v>
                </c:pt>
                <c:pt idx="2">
                  <c:v>39</c:v>
                </c:pt>
                <c:pt idx="3">
                  <c:v>23</c:v>
                </c:pt>
                <c:pt idx="4">
                  <c:v>26</c:v>
                </c:pt>
                <c:pt idx="5">
                  <c:v>17</c:v>
                </c:pt>
                <c:pt idx="6">
                  <c:v>31</c:v>
                </c:pt>
                <c:pt idx="7">
                  <c:v>22</c:v>
                </c:pt>
                <c:pt idx="8">
                  <c:v>42</c:v>
                </c:pt>
                <c:pt idx="9">
                  <c:v>26</c:v>
                </c:pt>
                <c:pt idx="10">
                  <c:v>56</c:v>
                </c:pt>
                <c:pt idx="11">
                  <c:v>36</c:v>
                </c:pt>
              </c:numCache>
            </c:numRef>
          </c:val>
          <c:extLst>
            <c:ext xmlns:c16="http://schemas.microsoft.com/office/drawing/2014/chart" uri="{C3380CC4-5D6E-409C-BE32-E72D297353CC}">
              <c16:uniqueId val="{00000000-3284-421C-B739-EDEC37556525}"/>
            </c:ext>
          </c:extLst>
        </c:ser>
        <c:dLbls>
          <c:showLegendKey val="0"/>
          <c:showVal val="0"/>
          <c:showCatName val="0"/>
          <c:showSerName val="0"/>
          <c:showPercent val="0"/>
          <c:showBubbleSize val="0"/>
        </c:dLbls>
        <c:gapWidth val="219"/>
        <c:overlap val="-27"/>
        <c:axId val="529452704"/>
        <c:axId val="529452376"/>
      </c:barChart>
      <c:dateAx>
        <c:axId val="529452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9452376"/>
        <c:crosses val="autoZero"/>
        <c:auto val="1"/>
        <c:lblOffset val="100"/>
        <c:baseTimeUnit val="months"/>
      </c:dateAx>
      <c:valAx>
        <c:axId val="529452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9452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514</c:v>
                </c:pt>
                <c:pt idx="1">
                  <c:v>521</c:v>
                </c:pt>
                <c:pt idx="2">
                  <c:v>596</c:v>
                </c:pt>
                <c:pt idx="3">
                  <c:v>378</c:v>
                </c:pt>
                <c:pt idx="4">
                  <c:v>452</c:v>
                </c:pt>
                <c:pt idx="5">
                  <c:v>293</c:v>
                </c:pt>
                <c:pt idx="6">
                  <c:v>530</c:v>
                </c:pt>
                <c:pt idx="7">
                  <c:v>355</c:v>
                </c:pt>
                <c:pt idx="8">
                  <c:v>767</c:v>
                </c:pt>
                <c:pt idx="9">
                  <c:v>505</c:v>
                </c:pt>
                <c:pt idx="10">
                  <c:v>1120</c:v>
                </c:pt>
                <c:pt idx="11">
                  <c:v>700</c:v>
                </c:pt>
              </c:numCache>
            </c:numRef>
          </c:val>
          <c:extLst>
            <c:ext xmlns:c16="http://schemas.microsoft.com/office/drawing/2014/chart" uri="{C3380CC4-5D6E-409C-BE32-E72D297353CC}">
              <c16:uniqueId val="{00000000-E5EB-4959-B2E1-5037E45A4223}"/>
            </c:ext>
          </c:extLst>
        </c:ser>
        <c:dLbls>
          <c:showLegendKey val="0"/>
          <c:showVal val="0"/>
          <c:showCatName val="0"/>
          <c:showSerName val="0"/>
          <c:showPercent val="0"/>
          <c:showBubbleSize val="0"/>
        </c:dLbls>
        <c:gapWidth val="219"/>
        <c:overlap val="-27"/>
        <c:axId val="485417664"/>
        <c:axId val="485417336"/>
      </c:barChart>
      <c:catAx>
        <c:axId val="485417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417336"/>
        <c:crosses val="autoZero"/>
        <c:auto val="1"/>
        <c:lblAlgn val="ctr"/>
        <c:lblOffset val="100"/>
        <c:noMultiLvlLbl val="0"/>
      </c:catAx>
      <c:valAx>
        <c:axId val="485417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417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11319</c:v>
                </c:pt>
                <c:pt idx="1">
                  <c:v>14012</c:v>
                </c:pt>
                <c:pt idx="2">
                  <c:v>118067</c:v>
                </c:pt>
                <c:pt idx="3">
                  <c:v>49571</c:v>
                </c:pt>
                <c:pt idx="4">
                  <c:v>10510</c:v>
                </c:pt>
                <c:pt idx="5">
                  <c:v>12731</c:v>
                </c:pt>
                <c:pt idx="6">
                  <c:v>12644</c:v>
                </c:pt>
                <c:pt idx="7">
                  <c:v>87347</c:v>
                </c:pt>
                <c:pt idx="8">
                  <c:v>63632</c:v>
                </c:pt>
                <c:pt idx="9">
                  <c:v>59234</c:v>
                </c:pt>
                <c:pt idx="10">
                  <c:v>46128</c:v>
                </c:pt>
                <c:pt idx="11">
                  <c:v>109596</c:v>
                </c:pt>
              </c:numCache>
            </c:numRef>
          </c:val>
          <c:extLst>
            <c:ext xmlns:c16="http://schemas.microsoft.com/office/drawing/2014/chart" uri="{C3380CC4-5D6E-409C-BE32-E72D297353CC}">
              <c16:uniqueId val="{00000000-FB22-4440-9BE6-D6631CB9E8B9}"/>
            </c:ext>
          </c:extLst>
        </c:ser>
        <c:dLbls>
          <c:showLegendKey val="0"/>
          <c:showVal val="0"/>
          <c:showCatName val="0"/>
          <c:showSerName val="0"/>
          <c:showPercent val="0"/>
          <c:showBubbleSize val="0"/>
        </c:dLbls>
        <c:gapWidth val="219"/>
        <c:overlap val="-27"/>
        <c:axId val="531614592"/>
        <c:axId val="390493768"/>
      </c:barChart>
      <c:dateAx>
        <c:axId val="531614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493768"/>
        <c:crosses val="autoZero"/>
        <c:auto val="1"/>
        <c:lblOffset val="100"/>
        <c:baseTimeUnit val="months"/>
      </c:dateAx>
      <c:valAx>
        <c:axId val="390493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1614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894AC-F25F-45E1-8D39-4322741AE818}"/>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8BE3586A-9CEF-4008-BCBE-EDB3E3919817}"/>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159239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25E19-92AD-4595-8841-FCD75B06CF66}"/>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77370E1D-E15F-4424-960C-89E7B518913A}"/>
              </a:ext>
            </a:extLst>
          </p:cNvPr>
          <p:cNvGraphicFramePr>
            <a:graphicFrameLocks noGrp="1"/>
          </p:cNvGraphicFramePr>
          <p:nvPr>
            <p:ph type="chart" sz="quarter" idx="13"/>
            <p:extLst>
              <p:ext uri="{D42A27DB-BD31-4B8C-83A1-F6EECF244321}">
                <p14:modId xmlns:p14="http://schemas.microsoft.com/office/powerpoint/2010/main" val="28988754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FBCDB6-2EC7-451B-AEC1-470A30B3F69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58900F0-9B4A-48BB-826D-4FA22BE836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0075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D366F-ABB7-48C2-8413-DCDF83DF9CD6}"/>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A41E05CD-F02A-4D2F-A43A-919C5AF2A52D}"/>
              </a:ext>
            </a:extLst>
          </p:cNvPr>
          <p:cNvGraphicFramePr>
            <a:graphicFrameLocks noGrp="1"/>
          </p:cNvGraphicFramePr>
          <p:nvPr>
            <p:ph type="tbl" sz="quarter" idx="13"/>
            <p:extLst>
              <p:ext uri="{D42A27DB-BD31-4B8C-83A1-F6EECF244321}">
                <p14:modId xmlns:p14="http://schemas.microsoft.com/office/powerpoint/2010/main" val="895676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591644278"/>
                    </a:ext>
                  </a:extLst>
                </a:gridCol>
                <a:gridCol w="905256">
                  <a:extLst>
                    <a:ext uri="{9D8B030D-6E8A-4147-A177-3AD203B41FA5}">
                      <a16:colId xmlns:a16="http://schemas.microsoft.com/office/drawing/2014/main" val="1674752925"/>
                    </a:ext>
                  </a:extLst>
                </a:gridCol>
                <a:gridCol w="905256">
                  <a:extLst>
                    <a:ext uri="{9D8B030D-6E8A-4147-A177-3AD203B41FA5}">
                      <a16:colId xmlns:a16="http://schemas.microsoft.com/office/drawing/2014/main" val="170362012"/>
                    </a:ext>
                  </a:extLst>
                </a:gridCol>
                <a:gridCol w="905256">
                  <a:extLst>
                    <a:ext uri="{9D8B030D-6E8A-4147-A177-3AD203B41FA5}">
                      <a16:colId xmlns:a16="http://schemas.microsoft.com/office/drawing/2014/main" val="169297173"/>
                    </a:ext>
                  </a:extLst>
                </a:gridCol>
                <a:gridCol w="905256">
                  <a:extLst>
                    <a:ext uri="{9D8B030D-6E8A-4147-A177-3AD203B41FA5}">
                      <a16:colId xmlns:a16="http://schemas.microsoft.com/office/drawing/2014/main" val="1314580749"/>
                    </a:ext>
                  </a:extLst>
                </a:gridCol>
                <a:gridCol w="905256">
                  <a:extLst>
                    <a:ext uri="{9D8B030D-6E8A-4147-A177-3AD203B41FA5}">
                      <a16:colId xmlns:a16="http://schemas.microsoft.com/office/drawing/2014/main" val="1898488492"/>
                    </a:ext>
                  </a:extLst>
                </a:gridCol>
                <a:gridCol w="905256">
                  <a:extLst>
                    <a:ext uri="{9D8B030D-6E8A-4147-A177-3AD203B41FA5}">
                      <a16:colId xmlns:a16="http://schemas.microsoft.com/office/drawing/2014/main" val="2234376621"/>
                    </a:ext>
                  </a:extLst>
                </a:gridCol>
                <a:gridCol w="905256">
                  <a:extLst>
                    <a:ext uri="{9D8B030D-6E8A-4147-A177-3AD203B41FA5}">
                      <a16:colId xmlns:a16="http://schemas.microsoft.com/office/drawing/2014/main" val="1824874446"/>
                    </a:ext>
                  </a:extLst>
                </a:gridCol>
                <a:gridCol w="905256">
                  <a:extLst>
                    <a:ext uri="{9D8B030D-6E8A-4147-A177-3AD203B41FA5}">
                      <a16:colId xmlns:a16="http://schemas.microsoft.com/office/drawing/2014/main" val="2236090836"/>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14707235"/>
                  </a:ext>
                </a:extLst>
              </a:tr>
              <a:tr h="370840">
                <a:tc>
                  <a:txBody>
                    <a:bodyPr/>
                    <a:lstStyle/>
                    <a:p>
                      <a:r>
                        <a:rPr lang="en-US" sz="1000"/>
                        <a:t>7566</a:t>
                      </a:r>
                    </a:p>
                  </a:txBody>
                  <a:tcPr/>
                </a:tc>
                <a:tc>
                  <a:txBody>
                    <a:bodyPr/>
                    <a:lstStyle/>
                    <a:p>
                      <a:r>
                        <a:rPr lang="en-US" sz="1000"/>
                        <a:t>10</a:t>
                      </a:r>
                    </a:p>
                  </a:txBody>
                  <a:tcPr/>
                </a:tc>
                <a:tc>
                  <a:txBody>
                    <a:bodyPr/>
                    <a:lstStyle/>
                    <a:p>
                      <a:r>
                        <a:rPr lang="en-US" sz="1000"/>
                        <a:t>20</a:t>
                      </a:r>
                    </a:p>
                  </a:txBody>
                  <a:tcPr/>
                </a:tc>
                <a:tc>
                  <a:txBody>
                    <a:bodyPr/>
                    <a:lstStyle/>
                    <a:p>
                      <a:r>
                        <a:rPr lang="en-US" sz="1000"/>
                        <a:t>453</a:t>
                      </a:r>
                    </a:p>
                  </a:txBody>
                  <a:tcPr/>
                </a:tc>
                <a:tc>
                  <a:txBody>
                    <a:bodyPr/>
                    <a:lstStyle/>
                    <a:p>
                      <a:r>
                        <a:rPr lang="en-US" sz="1000"/>
                        <a:t>18</a:t>
                      </a:r>
                    </a:p>
                  </a:txBody>
                  <a:tcPr/>
                </a:tc>
                <a:tc>
                  <a:txBody>
                    <a:bodyPr/>
                    <a:lstStyle/>
                    <a:p>
                      <a:r>
                        <a:rPr lang="en-US" sz="1000"/>
                        <a:t>27</a:t>
                      </a:r>
                    </a:p>
                  </a:txBody>
                  <a:tcPr/>
                </a:tc>
                <a:tc>
                  <a:txBody>
                    <a:bodyPr/>
                    <a:lstStyle/>
                    <a:p>
                      <a:r>
                        <a:rPr lang="en-US" sz="1000"/>
                        <a:t>0</a:t>
                      </a:r>
                    </a:p>
                  </a:txBody>
                  <a:tcPr/>
                </a:tc>
                <a:tc>
                  <a:txBody>
                    <a:bodyPr/>
                    <a:lstStyle/>
                    <a:p>
                      <a:r>
                        <a:rPr lang="en-US" sz="1000"/>
                        <a:t>0.3293 %</a:t>
                      </a:r>
                    </a:p>
                  </a:txBody>
                  <a:tcPr/>
                </a:tc>
                <a:tc>
                  <a:txBody>
                    <a:bodyPr/>
                    <a:lstStyle/>
                    <a:p>
                      <a:r>
                        <a:rPr lang="en-US" sz="1000"/>
                        <a:t>0.0 %</a:t>
                      </a:r>
                    </a:p>
                  </a:txBody>
                  <a:tcPr/>
                </a:tc>
                <a:extLst>
                  <a:ext uri="{0D108BD9-81ED-4DB2-BD59-A6C34878D82A}">
                    <a16:rowId xmlns:a16="http://schemas.microsoft.com/office/drawing/2014/main" val="862744580"/>
                  </a:ext>
                </a:extLst>
              </a:tr>
            </a:tbl>
          </a:graphicData>
        </a:graphic>
      </p:graphicFrame>
      <p:sp>
        <p:nvSpPr>
          <p:cNvPr id="4" name="Text Placeholder 3">
            <a:extLst>
              <a:ext uri="{FF2B5EF4-FFF2-40B4-BE49-F238E27FC236}">
                <a16:creationId xmlns:a16="http://schemas.microsoft.com/office/drawing/2014/main" id="{2EBBA8B9-C485-4FFF-A7EE-C56883FF01B7}"/>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3360849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1CA1E-9783-4D92-A6AB-A4C6314664BB}"/>
              </a:ext>
            </a:extLst>
          </p:cNvPr>
          <p:cNvSpPr>
            <a:spLocks noGrp="1"/>
          </p:cNvSpPr>
          <p:nvPr>
            <p:ph type="title"/>
          </p:nvPr>
        </p:nvSpPr>
        <p:spPr/>
        <p:txBody>
          <a:bodyPr/>
          <a:lstStyle/>
          <a:p>
            <a:r>
              <a:rPr lang="en-US"/>
              <a:t>Facebook Fans Gained | Philadelphia Insurance</a:t>
            </a:r>
          </a:p>
        </p:txBody>
      </p:sp>
      <p:graphicFrame>
        <p:nvGraphicFramePr>
          <p:cNvPr id="6" name="Chart Placeholder 5">
            <a:extLst>
              <a:ext uri="{FF2B5EF4-FFF2-40B4-BE49-F238E27FC236}">
                <a16:creationId xmlns:a16="http://schemas.microsoft.com/office/drawing/2014/main" id="{C71F5618-197A-4555-A310-0DA20A0B8946}"/>
              </a:ext>
            </a:extLst>
          </p:cNvPr>
          <p:cNvGraphicFramePr>
            <a:graphicFrameLocks noGrp="1"/>
          </p:cNvGraphicFramePr>
          <p:nvPr>
            <p:ph type="chart" sz="quarter" idx="13"/>
            <p:extLst>
              <p:ext uri="{D42A27DB-BD31-4B8C-83A1-F6EECF244321}">
                <p14:modId xmlns:p14="http://schemas.microsoft.com/office/powerpoint/2010/main" val="4254112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7FD338-25DD-4706-A804-CF72A7486CF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76A2B2D-1A59-4DDA-ADF4-D8F280959F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39962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BF563-B06F-49FE-8402-EBAEFE38B618}"/>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1D33C00A-0C0A-4E80-99CD-63DF79551843}"/>
              </a:ext>
            </a:extLst>
          </p:cNvPr>
          <p:cNvGraphicFramePr>
            <a:graphicFrameLocks noGrp="1"/>
          </p:cNvGraphicFramePr>
          <p:nvPr>
            <p:ph type="chart" sz="quarter" idx="13"/>
            <p:extLst>
              <p:ext uri="{D42A27DB-BD31-4B8C-83A1-F6EECF244321}">
                <p14:modId xmlns:p14="http://schemas.microsoft.com/office/powerpoint/2010/main" val="7926524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E12BA9-B52F-4EFF-9939-6A9E8FE09153}"/>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873B271-D0AB-45E0-97EC-F158EC5C7F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73555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AA764-B8B7-4E26-B0C8-FB9B6633296B}"/>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D855011B-5507-47E6-830A-CC11B9E5A06D}"/>
              </a:ext>
            </a:extLst>
          </p:cNvPr>
          <p:cNvGraphicFramePr>
            <a:graphicFrameLocks noGrp="1"/>
          </p:cNvGraphicFramePr>
          <p:nvPr>
            <p:ph type="chart" sz="quarter" idx="13"/>
            <p:extLst>
              <p:ext uri="{D42A27DB-BD31-4B8C-83A1-F6EECF244321}">
                <p14:modId xmlns:p14="http://schemas.microsoft.com/office/powerpoint/2010/main" val="37115950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7EACB6-45A7-4D1D-A1AC-04004FF846C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F133358-43BF-4C03-A8C9-6AACC97F5A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01491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3F4F8-5F82-4957-996E-1736B34D2FF8}"/>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C901120D-74ED-4F81-80A6-F71A71E6C1C4}"/>
              </a:ext>
            </a:extLst>
          </p:cNvPr>
          <p:cNvGraphicFramePr>
            <a:graphicFrameLocks noGrp="1"/>
          </p:cNvGraphicFramePr>
          <p:nvPr>
            <p:ph type="chart" sz="quarter" idx="13"/>
            <p:extLst>
              <p:ext uri="{D42A27DB-BD31-4B8C-83A1-F6EECF244321}">
                <p14:modId xmlns:p14="http://schemas.microsoft.com/office/powerpoint/2010/main" val="19156350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EECF50-9396-41A7-8066-B649BE0541F2}"/>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CAF50C0D-CB31-41C8-8E21-5E1AE45B00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11295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ACAF2-D294-4C1E-ABFC-E75335DAC02B}"/>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51344A45-4783-4D56-84D0-E6B8094156C9}"/>
              </a:ext>
            </a:extLst>
          </p:cNvPr>
          <p:cNvGraphicFramePr>
            <a:graphicFrameLocks noGrp="1"/>
          </p:cNvGraphicFramePr>
          <p:nvPr>
            <p:ph type="tbl" sz="quarter" idx="13"/>
            <p:extLst>
              <p:ext uri="{D42A27DB-BD31-4B8C-83A1-F6EECF244321}">
                <p14:modId xmlns:p14="http://schemas.microsoft.com/office/powerpoint/2010/main" val="3347313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734797928"/>
                    </a:ext>
                  </a:extLst>
                </a:gridCol>
                <a:gridCol w="1481328">
                  <a:extLst>
                    <a:ext uri="{9D8B030D-6E8A-4147-A177-3AD203B41FA5}">
                      <a16:colId xmlns:a16="http://schemas.microsoft.com/office/drawing/2014/main" val="2840390837"/>
                    </a:ext>
                  </a:extLst>
                </a:gridCol>
                <a:gridCol w="329184">
                  <a:extLst>
                    <a:ext uri="{9D8B030D-6E8A-4147-A177-3AD203B41FA5}">
                      <a16:colId xmlns:a16="http://schemas.microsoft.com/office/drawing/2014/main" val="2646331955"/>
                    </a:ext>
                  </a:extLst>
                </a:gridCol>
                <a:gridCol w="329184">
                  <a:extLst>
                    <a:ext uri="{9D8B030D-6E8A-4147-A177-3AD203B41FA5}">
                      <a16:colId xmlns:a16="http://schemas.microsoft.com/office/drawing/2014/main" val="2950571116"/>
                    </a:ext>
                  </a:extLst>
                </a:gridCol>
                <a:gridCol w="329184">
                  <a:extLst>
                    <a:ext uri="{9D8B030D-6E8A-4147-A177-3AD203B41FA5}">
                      <a16:colId xmlns:a16="http://schemas.microsoft.com/office/drawing/2014/main" val="2048279232"/>
                    </a:ext>
                  </a:extLst>
                </a:gridCol>
                <a:gridCol w="329184">
                  <a:extLst>
                    <a:ext uri="{9D8B030D-6E8A-4147-A177-3AD203B41FA5}">
                      <a16:colId xmlns:a16="http://schemas.microsoft.com/office/drawing/2014/main" val="567396632"/>
                    </a:ext>
                  </a:extLst>
                </a:gridCol>
                <a:gridCol w="329184">
                  <a:extLst>
                    <a:ext uri="{9D8B030D-6E8A-4147-A177-3AD203B41FA5}">
                      <a16:colId xmlns:a16="http://schemas.microsoft.com/office/drawing/2014/main" val="149575367"/>
                    </a:ext>
                  </a:extLst>
                </a:gridCol>
                <a:gridCol w="329184">
                  <a:extLst>
                    <a:ext uri="{9D8B030D-6E8A-4147-A177-3AD203B41FA5}">
                      <a16:colId xmlns:a16="http://schemas.microsoft.com/office/drawing/2014/main" val="2029249244"/>
                    </a:ext>
                  </a:extLst>
                </a:gridCol>
                <a:gridCol w="329184">
                  <a:extLst>
                    <a:ext uri="{9D8B030D-6E8A-4147-A177-3AD203B41FA5}">
                      <a16:colId xmlns:a16="http://schemas.microsoft.com/office/drawing/2014/main" val="728301009"/>
                    </a:ext>
                  </a:extLst>
                </a:gridCol>
                <a:gridCol w="329184">
                  <a:extLst>
                    <a:ext uri="{9D8B030D-6E8A-4147-A177-3AD203B41FA5}">
                      <a16:colId xmlns:a16="http://schemas.microsoft.com/office/drawing/2014/main" val="224644464"/>
                    </a:ext>
                  </a:extLst>
                </a:gridCol>
                <a:gridCol w="329184">
                  <a:extLst>
                    <a:ext uri="{9D8B030D-6E8A-4147-A177-3AD203B41FA5}">
                      <a16:colId xmlns:a16="http://schemas.microsoft.com/office/drawing/2014/main" val="2042368899"/>
                    </a:ext>
                  </a:extLst>
                </a:gridCol>
                <a:gridCol w="329184">
                  <a:extLst>
                    <a:ext uri="{9D8B030D-6E8A-4147-A177-3AD203B41FA5}">
                      <a16:colId xmlns:a16="http://schemas.microsoft.com/office/drawing/2014/main" val="2404472240"/>
                    </a:ext>
                  </a:extLst>
                </a:gridCol>
                <a:gridCol w="329184">
                  <a:extLst>
                    <a:ext uri="{9D8B030D-6E8A-4147-A177-3AD203B41FA5}">
                      <a16:colId xmlns:a16="http://schemas.microsoft.com/office/drawing/2014/main" val="8195608"/>
                    </a:ext>
                  </a:extLst>
                </a:gridCol>
                <a:gridCol w="329184">
                  <a:extLst>
                    <a:ext uri="{9D8B030D-6E8A-4147-A177-3AD203B41FA5}">
                      <a16:colId xmlns:a16="http://schemas.microsoft.com/office/drawing/2014/main" val="2522586964"/>
                    </a:ext>
                  </a:extLst>
                </a:gridCol>
                <a:gridCol w="329184">
                  <a:extLst>
                    <a:ext uri="{9D8B030D-6E8A-4147-A177-3AD203B41FA5}">
                      <a16:colId xmlns:a16="http://schemas.microsoft.com/office/drawing/2014/main" val="189462946"/>
                    </a:ext>
                  </a:extLst>
                </a:gridCol>
                <a:gridCol w="329184">
                  <a:extLst>
                    <a:ext uri="{9D8B030D-6E8A-4147-A177-3AD203B41FA5}">
                      <a16:colId xmlns:a16="http://schemas.microsoft.com/office/drawing/2014/main" val="484875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94850445"/>
                  </a:ext>
                </a:extLst>
              </a:tr>
            </a:tbl>
          </a:graphicData>
        </a:graphic>
      </p:graphicFrame>
      <p:sp>
        <p:nvSpPr>
          <p:cNvPr id="4" name="Text Placeholder 3">
            <a:extLst>
              <a:ext uri="{FF2B5EF4-FFF2-40B4-BE49-F238E27FC236}">
                <a16:creationId xmlns:a16="http://schemas.microsoft.com/office/drawing/2014/main" id="{34000BC0-0D47-4AE1-81EA-CF48959F9F0C}"/>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1384652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5452C-55B9-44B7-B901-2AB08BE36076}"/>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68ECEAA8-6FD0-4B5B-8019-BCE8217C0C35}"/>
              </a:ext>
            </a:extLst>
          </p:cNvPr>
          <p:cNvGraphicFramePr>
            <a:graphicFrameLocks noGrp="1"/>
          </p:cNvGraphicFramePr>
          <p:nvPr>
            <p:ph type="tbl" sz="quarter" idx="13"/>
            <p:extLst>
              <p:ext uri="{D42A27DB-BD31-4B8C-83A1-F6EECF244321}">
                <p14:modId xmlns:p14="http://schemas.microsoft.com/office/powerpoint/2010/main" val="442692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885691354"/>
                    </a:ext>
                  </a:extLst>
                </a:gridCol>
                <a:gridCol w="1481328">
                  <a:extLst>
                    <a:ext uri="{9D8B030D-6E8A-4147-A177-3AD203B41FA5}">
                      <a16:colId xmlns:a16="http://schemas.microsoft.com/office/drawing/2014/main" val="2048392652"/>
                    </a:ext>
                  </a:extLst>
                </a:gridCol>
                <a:gridCol w="329184">
                  <a:extLst>
                    <a:ext uri="{9D8B030D-6E8A-4147-A177-3AD203B41FA5}">
                      <a16:colId xmlns:a16="http://schemas.microsoft.com/office/drawing/2014/main" val="1260596295"/>
                    </a:ext>
                  </a:extLst>
                </a:gridCol>
                <a:gridCol w="329184">
                  <a:extLst>
                    <a:ext uri="{9D8B030D-6E8A-4147-A177-3AD203B41FA5}">
                      <a16:colId xmlns:a16="http://schemas.microsoft.com/office/drawing/2014/main" val="2003586322"/>
                    </a:ext>
                  </a:extLst>
                </a:gridCol>
                <a:gridCol w="329184">
                  <a:extLst>
                    <a:ext uri="{9D8B030D-6E8A-4147-A177-3AD203B41FA5}">
                      <a16:colId xmlns:a16="http://schemas.microsoft.com/office/drawing/2014/main" val="1945555902"/>
                    </a:ext>
                  </a:extLst>
                </a:gridCol>
                <a:gridCol w="329184">
                  <a:extLst>
                    <a:ext uri="{9D8B030D-6E8A-4147-A177-3AD203B41FA5}">
                      <a16:colId xmlns:a16="http://schemas.microsoft.com/office/drawing/2014/main" val="163276836"/>
                    </a:ext>
                  </a:extLst>
                </a:gridCol>
                <a:gridCol w="329184">
                  <a:extLst>
                    <a:ext uri="{9D8B030D-6E8A-4147-A177-3AD203B41FA5}">
                      <a16:colId xmlns:a16="http://schemas.microsoft.com/office/drawing/2014/main" val="4214665520"/>
                    </a:ext>
                  </a:extLst>
                </a:gridCol>
                <a:gridCol w="329184">
                  <a:extLst>
                    <a:ext uri="{9D8B030D-6E8A-4147-A177-3AD203B41FA5}">
                      <a16:colId xmlns:a16="http://schemas.microsoft.com/office/drawing/2014/main" val="2110405802"/>
                    </a:ext>
                  </a:extLst>
                </a:gridCol>
                <a:gridCol w="329184">
                  <a:extLst>
                    <a:ext uri="{9D8B030D-6E8A-4147-A177-3AD203B41FA5}">
                      <a16:colId xmlns:a16="http://schemas.microsoft.com/office/drawing/2014/main" val="4058607468"/>
                    </a:ext>
                  </a:extLst>
                </a:gridCol>
                <a:gridCol w="329184">
                  <a:extLst>
                    <a:ext uri="{9D8B030D-6E8A-4147-A177-3AD203B41FA5}">
                      <a16:colId xmlns:a16="http://schemas.microsoft.com/office/drawing/2014/main" val="718915805"/>
                    </a:ext>
                  </a:extLst>
                </a:gridCol>
                <a:gridCol w="329184">
                  <a:extLst>
                    <a:ext uri="{9D8B030D-6E8A-4147-A177-3AD203B41FA5}">
                      <a16:colId xmlns:a16="http://schemas.microsoft.com/office/drawing/2014/main" val="3987085272"/>
                    </a:ext>
                  </a:extLst>
                </a:gridCol>
                <a:gridCol w="329184">
                  <a:extLst>
                    <a:ext uri="{9D8B030D-6E8A-4147-A177-3AD203B41FA5}">
                      <a16:colId xmlns:a16="http://schemas.microsoft.com/office/drawing/2014/main" val="4180146219"/>
                    </a:ext>
                  </a:extLst>
                </a:gridCol>
                <a:gridCol w="329184">
                  <a:extLst>
                    <a:ext uri="{9D8B030D-6E8A-4147-A177-3AD203B41FA5}">
                      <a16:colId xmlns:a16="http://schemas.microsoft.com/office/drawing/2014/main" val="1980926834"/>
                    </a:ext>
                  </a:extLst>
                </a:gridCol>
                <a:gridCol w="329184">
                  <a:extLst>
                    <a:ext uri="{9D8B030D-6E8A-4147-A177-3AD203B41FA5}">
                      <a16:colId xmlns:a16="http://schemas.microsoft.com/office/drawing/2014/main" val="3054311855"/>
                    </a:ext>
                  </a:extLst>
                </a:gridCol>
                <a:gridCol w="329184">
                  <a:extLst>
                    <a:ext uri="{9D8B030D-6E8A-4147-A177-3AD203B41FA5}">
                      <a16:colId xmlns:a16="http://schemas.microsoft.com/office/drawing/2014/main" val="175849072"/>
                    </a:ext>
                  </a:extLst>
                </a:gridCol>
                <a:gridCol w="329184">
                  <a:extLst>
                    <a:ext uri="{9D8B030D-6E8A-4147-A177-3AD203B41FA5}">
                      <a16:colId xmlns:a16="http://schemas.microsoft.com/office/drawing/2014/main" val="4235343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22440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- 2024-12-13 12:45:08</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accept our 15th Best Places to Work in PA award! 🏆 Here’s a snapshot of #TEAMPHLY at the awards ceremony. A big thank you to our employees for making PHLY a great place to work. 
Explore our open roles: bit.ly/PHLYCareers 🌟 #BestPlacesPA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https://quintly-eu-image-storage.s3.amazonaws.com/d123f9c23f3abec6e562a564c92f236a/beaa5d80bfc88717a55f1d21cbea233c.jpg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742687742"/>
                  </a:ext>
                </a:extLst>
              </a:tr>
            </a:tbl>
          </a:graphicData>
        </a:graphic>
      </p:graphicFrame>
      <p:sp>
        <p:nvSpPr>
          <p:cNvPr id="4" name="Text Placeholder 3">
            <a:extLst>
              <a:ext uri="{FF2B5EF4-FFF2-40B4-BE49-F238E27FC236}">
                <a16:creationId xmlns:a16="http://schemas.microsoft.com/office/drawing/2014/main" id="{C73FB6D9-1C74-421A-ACA0-EBE16F472FD6}"/>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26844069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04450-41DA-405A-9D46-A0E1BCBE6AAC}"/>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A2CC7D8B-E145-4F5D-9ECE-0BE6060F5438}"/>
              </a:ext>
            </a:extLst>
          </p:cNvPr>
          <p:cNvGraphicFramePr>
            <a:graphicFrameLocks noGrp="1"/>
          </p:cNvGraphicFramePr>
          <p:nvPr>
            <p:ph type="tbl" sz="quarter" idx="13"/>
            <p:extLst>
              <p:ext uri="{D42A27DB-BD31-4B8C-83A1-F6EECF244321}">
                <p14:modId xmlns:p14="http://schemas.microsoft.com/office/powerpoint/2010/main" val="3313845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16052464"/>
                    </a:ext>
                  </a:extLst>
                </a:gridCol>
                <a:gridCol w="1481328">
                  <a:extLst>
                    <a:ext uri="{9D8B030D-6E8A-4147-A177-3AD203B41FA5}">
                      <a16:colId xmlns:a16="http://schemas.microsoft.com/office/drawing/2014/main" val="4270255208"/>
                    </a:ext>
                  </a:extLst>
                </a:gridCol>
                <a:gridCol w="329184">
                  <a:extLst>
                    <a:ext uri="{9D8B030D-6E8A-4147-A177-3AD203B41FA5}">
                      <a16:colId xmlns:a16="http://schemas.microsoft.com/office/drawing/2014/main" val="890186450"/>
                    </a:ext>
                  </a:extLst>
                </a:gridCol>
                <a:gridCol w="329184">
                  <a:extLst>
                    <a:ext uri="{9D8B030D-6E8A-4147-A177-3AD203B41FA5}">
                      <a16:colId xmlns:a16="http://schemas.microsoft.com/office/drawing/2014/main" val="2691636594"/>
                    </a:ext>
                  </a:extLst>
                </a:gridCol>
                <a:gridCol w="329184">
                  <a:extLst>
                    <a:ext uri="{9D8B030D-6E8A-4147-A177-3AD203B41FA5}">
                      <a16:colId xmlns:a16="http://schemas.microsoft.com/office/drawing/2014/main" val="178956952"/>
                    </a:ext>
                  </a:extLst>
                </a:gridCol>
                <a:gridCol w="329184">
                  <a:extLst>
                    <a:ext uri="{9D8B030D-6E8A-4147-A177-3AD203B41FA5}">
                      <a16:colId xmlns:a16="http://schemas.microsoft.com/office/drawing/2014/main" val="2182370945"/>
                    </a:ext>
                  </a:extLst>
                </a:gridCol>
                <a:gridCol w="329184">
                  <a:extLst>
                    <a:ext uri="{9D8B030D-6E8A-4147-A177-3AD203B41FA5}">
                      <a16:colId xmlns:a16="http://schemas.microsoft.com/office/drawing/2014/main" val="3584878765"/>
                    </a:ext>
                  </a:extLst>
                </a:gridCol>
                <a:gridCol w="329184">
                  <a:extLst>
                    <a:ext uri="{9D8B030D-6E8A-4147-A177-3AD203B41FA5}">
                      <a16:colId xmlns:a16="http://schemas.microsoft.com/office/drawing/2014/main" val="767538050"/>
                    </a:ext>
                  </a:extLst>
                </a:gridCol>
                <a:gridCol w="329184">
                  <a:extLst>
                    <a:ext uri="{9D8B030D-6E8A-4147-A177-3AD203B41FA5}">
                      <a16:colId xmlns:a16="http://schemas.microsoft.com/office/drawing/2014/main" val="3243252099"/>
                    </a:ext>
                  </a:extLst>
                </a:gridCol>
                <a:gridCol w="329184">
                  <a:extLst>
                    <a:ext uri="{9D8B030D-6E8A-4147-A177-3AD203B41FA5}">
                      <a16:colId xmlns:a16="http://schemas.microsoft.com/office/drawing/2014/main" val="841630300"/>
                    </a:ext>
                  </a:extLst>
                </a:gridCol>
                <a:gridCol w="329184">
                  <a:extLst>
                    <a:ext uri="{9D8B030D-6E8A-4147-A177-3AD203B41FA5}">
                      <a16:colId xmlns:a16="http://schemas.microsoft.com/office/drawing/2014/main" val="709482038"/>
                    </a:ext>
                  </a:extLst>
                </a:gridCol>
                <a:gridCol w="329184">
                  <a:extLst>
                    <a:ext uri="{9D8B030D-6E8A-4147-A177-3AD203B41FA5}">
                      <a16:colId xmlns:a16="http://schemas.microsoft.com/office/drawing/2014/main" val="4247315165"/>
                    </a:ext>
                  </a:extLst>
                </a:gridCol>
                <a:gridCol w="329184">
                  <a:extLst>
                    <a:ext uri="{9D8B030D-6E8A-4147-A177-3AD203B41FA5}">
                      <a16:colId xmlns:a16="http://schemas.microsoft.com/office/drawing/2014/main" val="258159956"/>
                    </a:ext>
                  </a:extLst>
                </a:gridCol>
                <a:gridCol w="329184">
                  <a:extLst>
                    <a:ext uri="{9D8B030D-6E8A-4147-A177-3AD203B41FA5}">
                      <a16:colId xmlns:a16="http://schemas.microsoft.com/office/drawing/2014/main" val="2516105252"/>
                    </a:ext>
                  </a:extLst>
                </a:gridCol>
                <a:gridCol w="329184">
                  <a:extLst>
                    <a:ext uri="{9D8B030D-6E8A-4147-A177-3AD203B41FA5}">
                      <a16:colId xmlns:a16="http://schemas.microsoft.com/office/drawing/2014/main" val="3113579716"/>
                    </a:ext>
                  </a:extLst>
                </a:gridCol>
                <a:gridCol w="329184">
                  <a:extLst>
                    <a:ext uri="{9D8B030D-6E8A-4147-A177-3AD203B41FA5}">
                      <a16:colId xmlns:a16="http://schemas.microsoft.com/office/drawing/2014/main" val="2634749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16412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- 2024-12-31 10:11:02</a:t>
                      </a:r>
                      <a:r>
                        <a:rPr kumimoji="0" lang="en-US" sz="1000" b="0" i="0" u="none" strike="noStrike" kern="1200" cap="none" spc="0" normalizeH="0" baseline="0" noProof="0">
                          <a:ln>
                            <a:noFill/>
                          </a:ln>
                          <a:solidFill>
                            <a:prstClr val="black"/>
                          </a:solidFill>
                          <a:effectLst/>
                          <a:uLnTx/>
                          <a:uFillTx/>
                          <a:latin typeface="Calibri"/>
                          <a:ea typeface="+mn-ea"/>
                          <a:cs typeface="+mn-cs"/>
                        </a:rPr>
                        <a:t>
 As we prepare for the new year, PHLY offices are closing at 12 p.m. today and will be closed on Wednesday, January 1st. Regular business hours resume on Thursday, January 2nd. Everyone on #TEAMPHLY wishes you a safe and happy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https://quintly-eu-image-storage.s3.amazonaws.com/d123f9c23f3abec6e562a564c92f236a/79c765107bd23c7a15cb515ecd0d724b.jpg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883157433"/>
                  </a:ext>
                </a:extLst>
              </a:tr>
            </a:tbl>
          </a:graphicData>
        </a:graphic>
      </p:graphicFrame>
      <p:sp>
        <p:nvSpPr>
          <p:cNvPr id="4" name="Text Placeholder 3">
            <a:extLst>
              <a:ext uri="{FF2B5EF4-FFF2-40B4-BE49-F238E27FC236}">
                <a16:creationId xmlns:a16="http://schemas.microsoft.com/office/drawing/2014/main" id="{0E76500E-A3ED-471C-B4B7-1B108C1C9728}"/>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16402077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53A21-EC73-4DB4-B4F0-3D23170498BD}"/>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B4A872A9-6213-43C3-A529-64A1A98662A2}"/>
              </a:ext>
            </a:extLst>
          </p:cNvPr>
          <p:cNvGraphicFramePr>
            <a:graphicFrameLocks noGrp="1"/>
          </p:cNvGraphicFramePr>
          <p:nvPr>
            <p:ph type="tbl" sz="quarter" idx="13"/>
            <p:extLst>
              <p:ext uri="{D42A27DB-BD31-4B8C-83A1-F6EECF244321}">
                <p14:modId xmlns:p14="http://schemas.microsoft.com/office/powerpoint/2010/main" val="3113309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966989248"/>
                    </a:ext>
                  </a:extLst>
                </a:gridCol>
                <a:gridCol w="1481328">
                  <a:extLst>
                    <a:ext uri="{9D8B030D-6E8A-4147-A177-3AD203B41FA5}">
                      <a16:colId xmlns:a16="http://schemas.microsoft.com/office/drawing/2014/main" val="2938711140"/>
                    </a:ext>
                  </a:extLst>
                </a:gridCol>
                <a:gridCol w="329184">
                  <a:extLst>
                    <a:ext uri="{9D8B030D-6E8A-4147-A177-3AD203B41FA5}">
                      <a16:colId xmlns:a16="http://schemas.microsoft.com/office/drawing/2014/main" val="3074804713"/>
                    </a:ext>
                  </a:extLst>
                </a:gridCol>
                <a:gridCol w="329184">
                  <a:extLst>
                    <a:ext uri="{9D8B030D-6E8A-4147-A177-3AD203B41FA5}">
                      <a16:colId xmlns:a16="http://schemas.microsoft.com/office/drawing/2014/main" val="1752764614"/>
                    </a:ext>
                  </a:extLst>
                </a:gridCol>
                <a:gridCol w="329184">
                  <a:extLst>
                    <a:ext uri="{9D8B030D-6E8A-4147-A177-3AD203B41FA5}">
                      <a16:colId xmlns:a16="http://schemas.microsoft.com/office/drawing/2014/main" val="4155170436"/>
                    </a:ext>
                  </a:extLst>
                </a:gridCol>
                <a:gridCol w="329184">
                  <a:extLst>
                    <a:ext uri="{9D8B030D-6E8A-4147-A177-3AD203B41FA5}">
                      <a16:colId xmlns:a16="http://schemas.microsoft.com/office/drawing/2014/main" val="2486381120"/>
                    </a:ext>
                  </a:extLst>
                </a:gridCol>
                <a:gridCol w="329184">
                  <a:extLst>
                    <a:ext uri="{9D8B030D-6E8A-4147-A177-3AD203B41FA5}">
                      <a16:colId xmlns:a16="http://schemas.microsoft.com/office/drawing/2014/main" val="1597917028"/>
                    </a:ext>
                  </a:extLst>
                </a:gridCol>
                <a:gridCol w="329184">
                  <a:extLst>
                    <a:ext uri="{9D8B030D-6E8A-4147-A177-3AD203B41FA5}">
                      <a16:colId xmlns:a16="http://schemas.microsoft.com/office/drawing/2014/main" val="1655826158"/>
                    </a:ext>
                  </a:extLst>
                </a:gridCol>
                <a:gridCol w="329184">
                  <a:extLst>
                    <a:ext uri="{9D8B030D-6E8A-4147-A177-3AD203B41FA5}">
                      <a16:colId xmlns:a16="http://schemas.microsoft.com/office/drawing/2014/main" val="318340452"/>
                    </a:ext>
                  </a:extLst>
                </a:gridCol>
                <a:gridCol w="329184">
                  <a:extLst>
                    <a:ext uri="{9D8B030D-6E8A-4147-A177-3AD203B41FA5}">
                      <a16:colId xmlns:a16="http://schemas.microsoft.com/office/drawing/2014/main" val="2520222117"/>
                    </a:ext>
                  </a:extLst>
                </a:gridCol>
                <a:gridCol w="329184">
                  <a:extLst>
                    <a:ext uri="{9D8B030D-6E8A-4147-A177-3AD203B41FA5}">
                      <a16:colId xmlns:a16="http://schemas.microsoft.com/office/drawing/2014/main" val="754139030"/>
                    </a:ext>
                  </a:extLst>
                </a:gridCol>
                <a:gridCol w="329184">
                  <a:extLst>
                    <a:ext uri="{9D8B030D-6E8A-4147-A177-3AD203B41FA5}">
                      <a16:colId xmlns:a16="http://schemas.microsoft.com/office/drawing/2014/main" val="248809123"/>
                    </a:ext>
                  </a:extLst>
                </a:gridCol>
                <a:gridCol w="329184">
                  <a:extLst>
                    <a:ext uri="{9D8B030D-6E8A-4147-A177-3AD203B41FA5}">
                      <a16:colId xmlns:a16="http://schemas.microsoft.com/office/drawing/2014/main" val="1919082161"/>
                    </a:ext>
                  </a:extLst>
                </a:gridCol>
                <a:gridCol w="329184">
                  <a:extLst>
                    <a:ext uri="{9D8B030D-6E8A-4147-A177-3AD203B41FA5}">
                      <a16:colId xmlns:a16="http://schemas.microsoft.com/office/drawing/2014/main" val="3035136559"/>
                    </a:ext>
                  </a:extLst>
                </a:gridCol>
                <a:gridCol w="329184">
                  <a:extLst>
                    <a:ext uri="{9D8B030D-6E8A-4147-A177-3AD203B41FA5}">
                      <a16:colId xmlns:a16="http://schemas.microsoft.com/office/drawing/2014/main" val="3839543979"/>
                    </a:ext>
                  </a:extLst>
                </a:gridCol>
                <a:gridCol w="329184">
                  <a:extLst>
                    <a:ext uri="{9D8B030D-6E8A-4147-A177-3AD203B41FA5}">
                      <a16:colId xmlns:a16="http://schemas.microsoft.com/office/drawing/2014/main" val="2933110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34452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- 2024-12-12 15:16:39</a:t>
                      </a:r>
                      <a:r>
                        <a:rPr kumimoji="0" lang="en-US" sz="1000" b="0" i="0" u="none" strike="noStrike" kern="1200" cap="none" spc="0" normalizeH="0" baseline="0" noProof="0">
                          <a:ln>
                            <a:noFill/>
                          </a:ln>
                          <a:solidFill>
                            <a:prstClr val="black"/>
                          </a:solidFill>
                          <a:effectLst/>
                          <a:uLnTx/>
                          <a:uFillTx/>
                          <a:latin typeface="Calibri"/>
                          <a:ea typeface="+mn-ea"/>
                          <a:cs typeface="+mn-cs"/>
                        </a:rPr>
                        <a:t>
 To kick off the holiday season, #TEAMPHLY gathered together for brunch in the Home Office! 🥞🍳 
Hosted by PHLY Executive Leadership from departments and regions across the country, employees enjoyed a catered hot breakfast while mingling and networking with each other. 
It was the perfect way to celebrate the #holidayseason and show appreciation for the hard work of our team.  🎉🤝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https://quintly-eu-image-storage.s3.amazonaws.com/d123f9c23f3abec6e562a564c92f236a/fb3d365d660ce4b28557368e865282b6.jpg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122179255"/>
                  </a:ext>
                </a:extLst>
              </a:tr>
            </a:tbl>
          </a:graphicData>
        </a:graphic>
      </p:graphicFrame>
      <p:sp>
        <p:nvSpPr>
          <p:cNvPr id="4" name="Text Placeholder 3">
            <a:extLst>
              <a:ext uri="{FF2B5EF4-FFF2-40B4-BE49-F238E27FC236}">
                <a16:creationId xmlns:a16="http://schemas.microsoft.com/office/drawing/2014/main" id="{50344E55-34F5-4730-8B36-13A460D523DB}"/>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23931387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72EC2-EA5D-40E3-89A6-2BFB041C2661}"/>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E2F2FF7D-D104-47B3-868B-2DCD117B3D69}"/>
              </a:ext>
            </a:extLst>
          </p:cNvPr>
          <p:cNvGraphicFramePr>
            <a:graphicFrameLocks noGrp="1"/>
          </p:cNvGraphicFramePr>
          <p:nvPr>
            <p:ph type="tbl" sz="quarter" idx="13"/>
            <p:extLst>
              <p:ext uri="{D42A27DB-BD31-4B8C-83A1-F6EECF244321}">
                <p14:modId xmlns:p14="http://schemas.microsoft.com/office/powerpoint/2010/main" val="2437172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90365863"/>
                    </a:ext>
                  </a:extLst>
                </a:gridCol>
                <a:gridCol w="1481328">
                  <a:extLst>
                    <a:ext uri="{9D8B030D-6E8A-4147-A177-3AD203B41FA5}">
                      <a16:colId xmlns:a16="http://schemas.microsoft.com/office/drawing/2014/main" val="1418631638"/>
                    </a:ext>
                  </a:extLst>
                </a:gridCol>
                <a:gridCol w="329184">
                  <a:extLst>
                    <a:ext uri="{9D8B030D-6E8A-4147-A177-3AD203B41FA5}">
                      <a16:colId xmlns:a16="http://schemas.microsoft.com/office/drawing/2014/main" val="1207454576"/>
                    </a:ext>
                  </a:extLst>
                </a:gridCol>
                <a:gridCol w="329184">
                  <a:extLst>
                    <a:ext uri="{9D8B030D-6E8A-4147-A177-3AD203B41FA5}">
                      <a16:colId xmlns:a16="http://schemas.microsoft.com/office/drawing/2014/main" val="378457509"/>
                    </a:ext>
                  </a:extLst>
                </a:gridCol>
                <a:gridCol w="329184">
                  <a:extLst>
                    <a:ext uri="{9D8B030D-6E8A-4147-A177-3AD203B41FA5}">
                      <a16:colId xmlns:a16="http://schemas.microsoft.com/office/drawing/2014/main" val="4057116929"/>
                    </a:ext>
                  </a:extLst>
                </a:gridCol>
                <a:gridCol w="329184">
                  <a:extLst>
                    <a:ext uri="{9D8B030D-6E8A-4147-A177-3AD203B41FA5}">
                      <a16:colId xmlns:a16="http://schemas.microsoft.com/office/drawing/2014/main" val="2559874406"/>
                    </a:ext>
                  </a:extLst>
                </a:gridCol>
                <a:gridCol w="329184">
                  <a:extLst>
                    <a:ext uri="{9D8B030D-6E8A-4147-A177-3AD203B41FA5}">
                      <a16:colId xmlns:a16="http://schemas.microsoft.com/office/drawing/2014/main" val="3584751189"/>
                    </a:ext>
                  </a:extLst>
                </a:gridCol>
                <a:gridCol w="329184">
                  <a:extLst>
                    <a:ext uri="{9D8B030D-6E8A-4147-A177-3AD203B41FA5}">
                      <a16:colId xmlns:a16="http://schemas.microsoft.com/office/drawing/2014/main" val="3579570494"/>
                    </a:ext>
                  </a:extLst>
                </a:gridCol>
                <a:gridCol w="329184">
                  <a:extLst>
                    <a:ext uri="{9D8B030D-6E8A-4147-A177-3AD203B41FA5}">
                      <a16:colId xmlns:a16="http://schemas.microsoft.com/office/drawing/2014/main" val="2695638291"/>
                    </a:ext>
                  </a:extLst>
                </a:gridCol>
                <a:gridCol w="329184">
                  <a:extLst>
                    <a:ext uri="{9D8B030D-6E8A-4147-A177-3AD203B41FA5}">
                      <a16:colId xmlns:a16="http://schemas.microsoft.com/office/drawing/2014/main" val="3182683204"/>
                    </a:ext>
                  </a:extLst>
                </a:gridCol>
                <a:gridCol w="329184">
                  <a:extLst>
                    <a:ext uri="{9D8B030D-6E8A-4147-A177-3AD203B41FA5}">
                      <a16:colId xmlns:a16="http://schemas.microsoft.com/office/drawing/2014/main" val="142615585"/>
                    </a:ext>
                  </a:extLst>
                </a:gridCol>
                <a:gridCol w="329184">
                  <a:extLst>
                    <a:ext uri="{9D8B030D-6E8A-4147-A177-3AD203B41FA5}">
                      <a16:colId xmlns:a16="http://schemas.microsoft.com/office/drawing/2014/main" val="3099345838"/>
                    </a:ext>
                  </a:extLst>
                </a:gridCol>
                <a:gridCol w="329184">
                  <a:extLst>
                    <a:ext uri="{9D8B030D-6E8A-4147-A177-3AD203B41FA5}">
                      <a16:colId xmlns:a16="http://schemas.microsoft.com/office/drawing/2014/main" val="1703172057"/>
                    </a:ext>
                  </a:extLst>
                </a:gridCol>
                <a:gridCol w="329184">
                  <a:extLst>
                    <a:ext uri="{9D8B030D-6E8A-4147-A177-3AD203B41FA5}">
                      <a16:colId xmlns:a16="http://schemas.microsoft.com/office/drawing/2014/main" val="1956030514"/>
                    </a:ext>
                  </a:extLst>
                </a:gridCol>
                <a:gridCol w="329184">
                  <a:extLst>
                    <a:ext uri="{9D8B030D-6E8A-4147-A177-3AD203B41FA5}">
                      <a16:colId xmlns:a16="http://schemas.microsoft.com/office/drawing/2014/main" val="1058109889"/>
                    </a:ext>
                  </a:extLst>
                </a:gridCol>
                <a:gridCol w="329184">
                  <a:extLst>
                    <a:ext uri="{9D8B030D-6E8A-4147-A177-3AD203B41FA5}">
                      <a16:colId xmlns:a16="http://schemas.microsoft.com/office/drawing/2014/main" val="3327319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21878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- 2024-12-27 14:03:03</a:t>
                      </a:r>
                      <a:r>
                        <a:rPr kumimoji="0" lang="en-US" sz="1000" b="0" i="0" u="none" strike="noStrike" kern="1200" cap="none" spc="0" normalizeH="0" baseline="0" noProof="0">
                          <a:ln>
                            <a:noFill/>
                          </a:ln>
                          <a:solidFill>
                            <a:prstClr val="black"/>
                          </a:solidFill>
                          <a:effectLst/>
                          <a:uLnTx/>
                          <a:uFillTx/>
                          <a:latin typeface="Calibri"/>
                          <a:ea typeface="+mn-ea"/>
                          <a:cs typeface="+mn-cs"/>
                        </a:rPr>
                        <a:t>
 During the #holidayseason, many families go without and cannot afford to buy presents. To make the holidays a little brighter, we teamed up with The Salvation Army International to bring joy to families in need. #TEAMPHLY stepped into roles of personal shoppers and helped distribute toys, ensuring children in the community have presents under the tree.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https://quintly-eu-image-storage.s3.amazonaws.com/d123f9c23f3abec6e562a564c92f236a/671d750a6c5932a1e517eb0cb47c9482.jpg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819432181"/>
                  </a:ext>
                </a:extLst>
              </a:tr>
            </a:tbl>
          </a:graphicData>
        </a:graphic>
      </p:graphicFrame>
      <p:sp>
        <p:nvSpPr>
          <p:cNvPr id="4" name="Text Placeholder 3">
            <a:extLst>
              <a:ext uri="{FF2B5EF4-FFF2-40B4-BE49-F238E27FC236}">
                <a16:creationId xmlns:a16="http://schemas.microsoft.com/office/drawing/2014/main" id="{6B51317D-9097-4B78-A85F-1B79D6A4B830}"/>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18555287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EAE73-6400-40A0-A612-25B6182D8272}"/>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AD5EAADB-716A-40BF-9E60-C709EBE2F62A}"/>
              </a:ext>
            </a:extLst>
          </p:cNvPr>
          <p:cNvGraphicFramePr>
            <a:graphicFrameLocks noGrp="1"/>
          </p:cNvGraphicFramePr>
          <p:nvPr>
            <p:ph type="tbl" sz="quarter" idx="13"/>
            <p:extLst>
              <p:ext uri="{D42A27DB-BD31-4B8C-83A1-F6EECF244321}">
                <p14:modId xmlns:p14="http://schemas.microsoft.com/office/powerpoint/2010/main" val="3760587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23155367"/>
                    </a:ext>
                  </a:extLst>
                </a:gridCol>
                <a:gridCol w="1481328">
                  <a:extLst>
                    <a:ext uri="{9D8B030D-6E8A-4147-A177-3AD203B41FA5}">
                      <a16:colId xmlns:a16="http://schemas.microsoft.com/office/drawing/2014/main" val="2638596002"/>
                    </a:ext>
                  </a:extLst>
                </a:gridCol>
                <a:gridCol w="329184">
                  <a:extLst>
                    <a:ext uri="{9D8B030D-6E8A-4147-A177-3AD203B41FA5}">
                      <a16:colId xmlns:a16="http://schemas.microsoft.com/office/drawing/2014/main" val="599984175"/>
                    </a:ext>
                  </a:extLst>
                </a:gridCol>
                <a:gridCol w="329184">
                  <a:extLst>
                    <a:ext uri="{9D8B030D-6E8A-4147-A177-3AD203B41FA5}">
                      <a16:colId xmlns:a16="http://schemas.microsoft.com/office/drawing/2014/main" val="1658064357"/>
                    </a:ext>
                  </a:extLst>
                </a:gridCol>
                <a:gridCol w="329184">
                  <a:extLst>
                    <a:ext uri="{9D8B030D-6E8A-4147-A177-3AD203B41FA5}">
                      <a16:colId xmlns:a16="http://schemas.microsoft.com/office/drawing/2014/main" val="1131127991"/>
                    </a:ext>
                  </a:extLst>
                </a:gridCol>
                <a:gridCol w="329184">
                  <a:extLst>
                    <a:ext uri="{9D8B030D-6E8A-4147-A177-3AD203B41FA5}">
                      <a16:colId xmlns:a16="http://schemas.microsoft.com/office/drawing/2014/main" val="3773625294"/>
                    </a:ext>
                  </a:extLst>
                </a:gridCol>
                <a:gridCol w="329184">
                  <a:extLst>
                    <a:ext uri="{9D8B030D-6E8A-4147-A177-3AD203B41FA5}">
                      <a16:colId xmlns:a16="http://schemas.microsoft.com/office/drawing/2014/main" val="1562987276"/>
                    </a:ext>
                  </a:extLst>
                </a:gridCol>
                <a:gridCol w="329184">
                  <a:extLst>
                    <a:ext uri="{9D8B030D-6E8A-4147-A177-3AD203B41FA5}">
                      <a16:colId xmlns:a16="http://schemas.microsoft.com/office/drawing/2014/main" val="446980760"/>
                    </a:ext>
                  </a:extLst>
                </a:gridCol>
                <a:gridCol w="329184">
                  <a:extLst>
                    <a:ext uri="{9D8B030D-6E8A-4147-A177-3AD203B41FA5}">
                      <a16:colId xmlns:a16="http://schemas.microsoft.com/office/drawing/2014/main" val="4252065984"/>
                    </a:ext>
                  </a:extLst>
                </a:gridCol>
                <a:gridCol w="329184">
                  <a:extLst>
                    <a:ext uri="{9D8B030D-6E8A-4147-A177-3AD203B41FA5}">
                      <a16:colId xmlns:a16="http://schemas.microsoft.com/office/drawing/2014/main" val="782237335"/>
                    </a:ext>
                  </a:extLst>
                </a:gridCol>
                <a:gridCol w="329184">
                  <a:extLst>
                    <a:ext uri="{9D8B030D-6E8A-4147-A177-3AD203B41FA5}">
                      <a16:colId xmlns:a16="http://schemas.microsoft.com/office/drawing/2014/main" val="2829622757"/>
                    </a:ext>
                  </a:extLst>
                </a:gridCol>
                <a:gridCol w="329184">
                  <a:extLst>
                    <a:ext uri="{9D8B030D-6E8A-4147-A177-3AD203B41FA5}">
                      <a16:colId xmlns:a16="http://schemas.microsoft.com/office/drawing/2014/main" val="33696272"/>
                    </a:ext>
                  </a:extLst>
                </a:gridCol>
                <a:gridCol w="329184">
                  <a:extLst>
                    <a:ext uri="{9D8B030D-6E8A-4147-A177-3AD203B41FA5}">
                      <a16:colId xmlns:a16="http://schemas.microsoft.com/office/drawing/2014/main" val="2343261750"/>
                    </a:ext>
                  </a:extLst>
                </a:gridCol>
                <a:gridCol w="329184">
                  <a:extLst>
                    <a:ext uri="{9D8B030D-6E8A-4147-A177-3AD203B41FA5}">
                      <a16:colId xmlns:a16="http://schemas.microsoft.com/office/drawing/2014/main" val="1424019381"/>
                    </a:ext>
                  </a:extLst>
                </a:gridCol>
                <a:gridCol w="329184">
                  <a:extLst>
                    <a:ext uri="{9D8B030D-6E8A-4147-A177-3AD203B41FA5}">
                      <a16:colId xmlns:a16="http://schemas.microsoft.com/office/drawing/2014/main" val="3134170276"/>
                    </a:ext>
                  </a:extLst>
                </a:gridCol>
                <a:gridCol w="329184">
                  <a:extLst>
                    <a:ext uri="{9D8B030D-6E8A-4147-A177-3AD203B41FA5}">
                      <a16:colId xmlns:a16="http://schemas.microsoft.com/office/drawing/2014/main" val="791322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53710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- 2024-12-20 14:09:34</a:t>
                      </a:r>
                      <a:r>
                        <a:rPr kumimoji="0" lang="en-US" sz="1000" b="0" i="0" u="none" strike="noStrike" kern="1200" cap="none" spc="0" normalizeH="0" baseline="0" noProof="0">
                          <a:ln>
                            <a:noFill/>
                          </a:ln>
                          <a:solidFill>
                            <a:prstClr val="black"/>
                          </a:solidFill>
                          <a:effectLst/>
                          <a:uLnTx/>
                          <a:uFillTx/>
                          <a:latin typeface="Calibri"/>
                          <a:ea typeface="+mn-ea"/>
                          <a:cs typeface="+mn-cs"/>
                        </a:rPr>
                        <a:t>
 ✨ To wrap up the year, #TEAMPHLY celebrated the holiday season with an unforgettable night at LumiNature at the Philadelphia Zoo! 
Home Office employees and their loved ones strolled through one of the biggest and brightest light shows of the season. From dazzling displays to festive fun, it was the perfect way to end the year as a team!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https://quintly-eu-image-storage.s3.amazonaws.com/d123f9c23f3abec6e562a564c92f236a/a0a1732fb94ae206fa17eff07704e2ab.jpg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724061160"/>
                  </a:ext>
                </a:extLst>
              </a:tr>
            </a:tbl>
          </a:graphicData>
        </a:graphic>
      </p:graphicFrame>
      <p:sp>
        <p:nvSpPr>
          <p:cNvPr id="4" name="Text Placeholder 3">
            <a:extLst>
              <a:ext uri="{FF2B5EF4-FFF2-40B4-BE49-F238E27FC236}">
                <a16:creationId xmlns:a16="http://schemas.microsoft.com/office/drawing/2014/main" id="{D52954EC-20FA-4F9D-98D7-A34A4E96E783}"/>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23803011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5AEC0-45EC-4779-A63F-564E4833C1B6}"/>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085DA94C-1B44-4810-94E3-1B35908FDDFA}"/>
              </a:ext>
            </a:extLst>
          </p:cNvPr>
          <p:cNvGraphicFramePr>
            <a:graphicFrameLocks noGrp="1"/>
          </p:cNvGraphicFramePr>
          <p:nvPr>
            <p:ph type="chart" sz="quarter" idx="13"/>
            <p:extLst>
              <p:ext uri="{D42A27DB-BD31-4B8C-83A1-F6EECF244321}">
                <p14:modId xmlns:p14="http://schemas.microsoft.com/office/powerpoint/2010/main" val="29248728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E18A54-DB3F-4BD4-A5A3-A51C565CECF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4358415-B2F5-4F95-B706-F32C84D855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01254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A5CF3-EC76-4FC1-BF7E-E916BF6B5C24}"/>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69DCAE08-2246-46EA-AB30-15AE5EFB405D}"/>
              </a:ext>
            </a:extLst>
          </p:cNvPr>
          <p:cNvGraphicFramePr>
            <a:graphicFrameLocks noGrp="1"/>
          </p:cNvGraphicFramePr>
          <p:nvPr>
            <p:ph type="tbl" sz="quarter" idx="13"/>
            <p:extLst>
              <p:ext uri="{D42A27DB-BD31-4B8C-83A1-F6EECF244321}">
                <p14:modId xmlns:p14="http://schemas.microsoft.com/office/powerpoint/2010/main" val="438223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534717918"/>
                    </a:ext>
                  </a:extLst>
                </a:gridCol>
                <a:gridCol w="576072">
                  <a:extLst>
                    <a:ext uri="{9D8B030D-6E8A-4147-A177-3AD203B41FA5}">
                      <a16:colId xmlns:a16="http://schemas.microsoft.com/office/drawing/2014/main" val="3154856334"/>
                    </a:ext>
                  </a:extLst>
                </a:gridCol>
                <a:gridCol w="576072">
                  <a:extLst>
                    <a:ext uri="{9D8B030D-6E8A-4147-A177-3AD203B41FA5}">
                      <a16:colId xmlns:a16="http://schemas.microsoft.com/office/drawing/2014/main" val="2933061980"/>
                    </a:ext>
                  </a:extLst>
                </a:gridCol>
                <a:gridCol w="576072">
                  <a:extLst>
                    <a:ext uri="{9D8B030D-6E8A-4147-A177-3AD203B41FA5}">
                      <a16:colId xmlns:a16="http://schemas.microsoft.com/office/drawing/2014/main" val="2975780670"/>
                    </a:ext>
                  </a:extLst>
                </a:gridCol>
                <a:gridCol w="576072">
                  <a:extLst>
                    <a:ext uri="{9D8B030D-6E8A-4147-A177-3AD203B41FA5}">
                      <a16:colId xmlns:a16="http://schemas.microsoft.com/office/drawing/2014/main" val="3414102384"/>
                    </a:ext>
                  </a:extLst>
                </a:gridCol>
                <a:gridCol w="576072">
                  <a:extLst>
                    <a:ext uri="{9D8B030D-6E8A-4147-A177-3AD203B41FA5}">
                      <a16:colId xmlns:a16="http://schemas.microsoft.com/office/drawing/2014/main" val="4218018585"/>
                    </a:ext>
                  </a:extLst>
                </a:gridCol>
                <a:gridCol w="576072">
                  <a:extLst>
                    <a:ext uri="{9D8B030D-6E8A-4147-A177-3AD203B41FA5}">
                      <a16:colId xmlns:a16="http://schemas.microsoft.com/office/drawing/2014/main" val="3400472879"/>
                    </a:ext>
                  </a:extLst>
                </a:gridCol>
                <a:gridCol w="576072">
                  <a:extLst>
                    <a:ext uri="{9D8B030D-6E8A-4147-A177-3AD203B41FA5}">
                      <a16:colId xmlns:a16="http://schemas.microsoft.com/office/drawing/2014/main" val="2229139304"/>
                    </a:ext>
                  </a:extLst>
                </a:gridCol>
                <a:gridCol w="576072">
                  <a:extLst>
                    <a:ext uri="{9D8B030D-6E8A-4147-A177-3AD203B41FA5}">
                      <a16:colId xmlns:a16="http://schemas.microsoft.com/office/drawing/2014/main" val="771218373"/>
                    </a:ext>
                  </a:extLst>
                </a:gridCol>
                <a:gridCol w="576072">
                  <a:extLst>
                    <a:ext uri="{9D8B030D-6E8A-4147-A177-3AD203B41FA5}">
                      <a16:colId xmlns:a16="http://schemas.microsoft.com/office/drawing/2014/main" val="1236184580"/>
                    </a:ext>
                  </a:extLst>
                </a:gridCol>
                <a:gridCol w="576072">
                  <a:extLst>
                    <a:ext uri="{9D8B030D-6E8A-4147-A177-3AD203B41FA5}">
                      <a16:colId xmlns:a16="http://schemas.microsoft.com/office/drawing/2014/main" val="3304114601"/>
                    </a:ext>
                  </a:extLst>
                </a:gridCol>
                <a:gridCol w="576072">
                  <a:extLst>
                    <a:ext uri="{9D8B030D-6E8A-4147-A177-3AD203B41FA5}">
                      <a16:colId xmlns:a16="http://schemas.microsoft.com/office/drawing/2014/main" val="2596777670"/>
                    </a:ext>
                  </a:extLst>
                </a:gridCol>
                <a:gridCol w="576072">
                  <a:extLst>
                    <a:ext uri="{9D8B030D-6E8A-4147-A177-3AD203B41FA5}">
                      <a16:colId xmlns:a16="http://schemas.microsoft.com/office/drawing/2014/main" val="330519916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555834493"/>
                  </a:ext>
                </a:extLst>
              </a:tr>
              <a:tr h="370840">
                <a:tc>
                  <a:txBody>
                    <a:bodyPr/>
                    <a:lstStyle/>
                    <a:p>
                      <a:r>
                        <a:rPr lang="en-US" sz="1000"/>
                        <a:t>3939</a:t>
                      </a:r>
                    </a:p>
                  </a:txBody>
                  <a:tcPr/>
                </a:tc>
                <a:tc>
                  <a:txBody>
                    <a:bodyPr/>
                    <a:lstStyle/>
                    <a:p>
                      <a:r>
                        <a:rPr lang="en-US" sz="1000"/>
                        <a:t>-44</a:t>
                      </a:r>
                    </a:p>
                  </a:txBody>
                  <a:tcPr/>
                </a:tc>
                <a:tc>
                  <a:txBody>
                    <a:bodyPr/>
                    <a:lstStyle/>
                    <a:p>
                      <a:r>
                        <a:rPr lang="en-US" sz="1000"/>
                        <a:t>29</a:t>
                      </a:r>
                    </a:p>
                  </a:txBody>
                  <a:tcPr/>
                </a:tc>
                <a:tc>
                  <a:txBody>
                    <a:bodyPr/>
                    <a:lstStyle/>
                    <a:p>
                      <a:r>
                        <a:rPr lang="en-US" sz="1000"/>
                        <a:t>20</a:t>
                      </a:r>
                    </a:p>
                  </a:txBody>
                  <a:tcPr/>
                </a:tc>
                <a:tc>
                  <a:txBody>
                    <a:bodyPr/>
                    <a:lstStyle/>
                    <a:p>
                      <a:r>
                        <a:rPr lang="en-US" sz="1000"/>
                        <a:t>0</a:t>
                      </a:r>
                    </a:p>
                  </a:txBody>
                  <a:tcPr/>
                </a:tc>
                <a:tc>
                  <a:txBody>
                    <a:bodyPr/>
                    <a:lstStyle/>
                    <a:p>
                      <a:r>
                        <a:rPr lang="en-US" sz="1000"/>
                        <a:t>9</a:t>
                      </a:r>
                    </a:p>
                  </a:txBody>
                  <a:tcPr/>
                </a:tc>
                <a:tc>
                  <a:txBody>
                    <a:bodyPr/>
                    <a:lstStyle/>
                    <a:p>
                      <a:r>
                        <a:rPr lang="en-US" sz="1000"/>
                        <a:t>2</a:t>
                      </a:r>
                    </a:p>
                  </a:txBody>
                  <a:tcPr/>
                </a:tc>
                <a:tc>
                  <a:txBody>
                    <a:bodyPr/>
                    <a:lstStyle/>
                    <a:p>
                      <a:r>
                        <a:rPr lang="en-US" sz="1000"/>
                        <a:t>2</a:t>
                      </a:r>
                    </a:p>
                  </a:txBody>
                  <a:tcPr/>
                </a:tc>
                <a:tc>
                  <a:txBody>
                    <a:bodyPr/>
                    <a:lstStyle/>
                    <a:p>
                      <a:r>
                        <a:rPr lang="en-US" sz="1000"/>
                        <a:t>34</a:t>
                      </a:r>
                    </a:p>
                  </a:txBody>
                  <a:tcPr/>
                </a:tc>
                <a:tc>
                  <a:txBody>
                    <a:bodyPr/>
                    <a:lstStyle/>
                    <a:p>
                      <a:r>
                        <a:rPr lang="en-US" sz="1000"/>
                        <a:t>6</a:t>
                      </a:r>
                    </a:p>
                  </a:txBody>
                  <a:tcPr/>
                </a:tc>
                <a:tc>
                  <a:txBody>
                    <a:bodyPr/>
                    <a:lstStyle/>
                    <a:p>
                      <a:r>
                        <a:rPr lang="en-US" sz="1000"/>
                        <a:t>2</a:t>
                      </a:r>
                    </a:p>
                  </a:txBody>
                  <a:tcPr/>
                </a:tc>
                <a:tc>
                  <a:txBody>
                    <a:bodyPr/>
                    <a:lstStyle/>
                    <a:p>
                      <a:r>
                        <a:rPr lang="en-US" sz="1000"/>
                        <a:t>0.0530 %</a:t>
                      </a:r>
                    </a:p>
                  </a:txBody>
                  <a:tcPr/>
                </a:tc>
                <a:tc>
                  <a:txBody>
                    <a:bodyPr/>
                    <a:lstStyle/>
                    <a:p>
                      <a:r>
                        <a:rPr lang="en-US" sz="1000"/>
                        <a:t>0.0 %</a:t>
                      </a:r>
                    </a:p>
                  </a:txBody>
                  <a:tcPr/>
                </a:tc>
                <a:extLst>
                  <a:ext uri="{0D108BD9-81ED-4DB2-BD59-A6C34878D82A}">
                    <a16:rowId xmlns:a16="http://schemas.microsoft.com/office/drawing/2014/main" val="3937291426"/>
                  </a:ext>
                </a:extLst>
              </a:tr>
            </a:tbl>
          </a:graphicData>
        </a:graphic>
      </p:graphicFrame>
      <p:sp>
        <p:nvSpPr>
          <p:cNvPr id="4" name="Text Placeholder 3">
            <a:extLst>
              <a:ext uri="{FF2B5EF4-FFF2-40B4-BE49-F238E27FC236}">
                <a16:creationId xmlns:a16="http://schemas.microsoft.com/office/drawing/2014/main" id="{FAC1D8FB-79D5-47A3-8AD2-FF72D76EA5B7}"/>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29702081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54849-203E-4D77-8D96-AFCF7E95791F}"/>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16E57D26-6707-4324-96F1-BCC0C5A76D31}"/>
              </a:ext>
            </a:extLst>
          </p:cNvPr>
          <p:cNvGraphicFramePr>
            <a:graphicFrameLocks noGrp="1"/>
          </p:cNvGraphicFramePr>
          <p:nvPr>
            <p:ph type="chart" sz="quarter" idx="13"/>
            <p:extLst>
              <p:ext uri="{D42A27DB-BD31-4B8C-83A1-F6EECF244321}">
                <p14:modId xmlns:p14="http://schemas.microsoft.com/office/powerpoint/2010/main" val="40656917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AB7F8B-7506-4059-BC6D-3A1495B9E44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2A3D07D-FFCC-4571-BA3C-780F34A6B0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08369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F6F27-61BF-4182-A230-45DC0491408C}"/>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DDD6D1DF-1E86-487E-848B-CBDEEB857E82}"/>
              </a:ext>
            </a:extLst>
          </p:cNvPr>
          <p:cNvGraphicFramePr>
            <a:graphicFrameLocks noGrp="1"/>
          </p:cNvGraphicFramePr>
          <p:nvPr>
            <p:ph type="chart" sz="quarter" idx="13"/>
            <p:extLst>
              <p:ext uri="{D42A27DB-BD31-4B8C-83A1-F6EECF244321}">
                <p14:modId xmlns:p14="http://schemas.microsoft.com/office/powerpoint/2010/main" val="23617719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778C9E-4EF8-403C-A847-D0E91C53897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82E31648-4818-446B-82BF-16EE3B1BFD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73418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05B4F-B8B1-4E08-A311-7E6593760553}"/>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7047EB97-52FF-4FE0-8CDB-4E9995CED6D3}"/>
              </a:ext>
            </a:extLst>
          </p:cNvPr>
          <p:cNvGraphicFramePr>
            <a:graphicFrameLocks noGrp="1"/>
          </p:cNvGraphicFramePr>
          <p:nvPr>
            <p:ph type="chart" sz="quarter" idx="13"/>
            <p:extLst>
              <p:ext uri="{D42A27DB-BD31-4B8C-83A1-F6EECF244321}">
                <p14:modId xmlns:p14="http://schemas.microsoft.com/office/powerpoint/2010/main" val="18079669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252D68-C5F5-4627-B0AE-6FEF2B179232}"/>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8A13AB3-DAB4-404A-80AA-7E6EE35306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86045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7D918-2E5D-4659-B494-A0DBAAE601AD}"/>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AB1C0B7E-1773-4B11-850D-92C00F6E2D63}"/>
              </a:ext>
            </a:extLst>
          </p:cNvPr>
          <p:cNvGraphicFramePr>
            <a:graphicFrameLocks noGrp="1"/>
          </p:cNvGraphicFramePr>
          <p:nvPr>
            <p:ph type="chart" sz="quarter" idx="13"/>
            <p:extLst>
              <p:ext uri="{D42A27DB-BD31-4B8C-83A1-F6EECF244321}">
                <p14:modId xmlns:p14="http://schemas.microsoft.com/office/powerpoint/2010/main" val="36384049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AC921A-7D8E-4008-A90A-F169728D477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FDD4810-7895-476F-8D5A-7198EAD78A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8874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E887A-0F28-4FFA-A3EB-2C6AC1B14730}"/>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FFC335B9-0065-4A01-8A43-F7FD49277FD4}"/>
              </a:ext>
            </a:extLst>
          </p:cNvPr>
          <p:cNvGraphicFramePr>
            <a:graphicFrameLocks noGrp="1"/>
          </p:cNvGraphicFramePr>
          <p:nvPr>
            <p:ph type="tbl" sz="quarter" idx="13"/>
            <p:extLst>
              <p:ext uri="{D42A27DB-BD31-4B8C-83A1-F6EECF244321}">
                <p14:modId xmlns:p14="http://schemas.microsoft.com/office/powerpoint/2010/main" val="809587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1983346006"/>
                    </a:ext>
                  </a:extLst>
                </a:gridCol>
                <a:gridCol w="2468880">
                  <a:extLst>
                    <a:ext uri="{9D8B030D-6E8A-4147-A177-3AD203B41FA5}">
                      <a16:colId xmlns:a16="http://schemas.microsoft.com/office/drawing/2014/main" val="1987173520"/>
                    </a:ext>
                  </a:extLst>
                </a:gridCol>
                <a:gridCol w="2468880">
                  <a:extLst>
                    <a:ext uri="{9D8B030D-6E8A-4147-A177-3AD203B41FA5}">
                      <a16:colId xmlns:a16="http://schemas.microsoft.com/office/drawing/2014/main" val="4016469860"/>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2325708803"/>
                  </a:ext>
                </a:extLst>
              </a:tr>
              <a:tr h="370840">
                <a:tc>
                  <a:txBody>
                    <a:bodyPr/>
                    <a:lstStyle/>
                    <a:p>
                      <a:r>
                        <a:rPr lang="en-US" sz="1000" b="1"/>
                        <a:t>@VFES</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565726419"/>
                  </a:ext>
                </a:extLst>
              </a:tr>
              <a:tr h="370840">
                <a:tc>
                  <a:txBody>
                    <a:bodyPr/>
                    <a:lstStyle/>
                    <a:p>
                      <a:r>
                        <a:rPr lang="en-US" sz="1000" b="1"/>
                        <a:t>@TMNA_Services</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3069807299"/>
                  </a:ext>
                </a:extLst>
              </a:tr>
            </a:tbl>
          </a:graphicData>
        </a:graphic>
      </p:graphicFrame>
      <p:sp>
        <p:nvSpPr>
          <p:cNvPr id="4" name="Text Placeholder 3">
            <a:extLst>
              <a:ext uri="{FF2B5EF4-FFF2-40B4-BE49-F238E27FC236}">
                <a16:creationId xmlns:a16="http://schemas.microsoft.com/office/drawing/2014/main" id="{633B7D69-C57A-41B7-9F87-33F2ED645464}"/>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7241472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435E2-6D3C-4799-9CCF-CF4F27625E88}"/>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9AA61D35-9D1A-4783-B530-2C52A10DEDFB}"/>
              </a:ext>
            </a:extLst>
          </p:cNvPr>
          <p:cNvGraphicFramePr>
            <a:graphicFrameLocks noGrp="1"/>
          </p:cNvGraphicFramePr>
          <p:nvPr>
            <p:ph type="tbl" sz="quarter" idx="13"/>
            <p:extLst>
              <p:ext uri="{D42A27DB-BD31-4B8C-83A1-F6EECF244321}">
                <p14:modId xmlns:p14="http://schemas.microsoft.com/office/powerpoint/2010/main" val="2049972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18528400"/>
                    </a:ext>
                  </a:extLst>
                </a:gridCol>
                <a:gridCol w="1152144">
                  <a:extLst>
                    <a:ext uri="{9D8B030D-6E8A-4147-A177-3AD203B41FA5}">
                      <a16:colId xmlns:a16="http://schemas.microsoft.com/office/drawing/2014/main" val="1374471313"/>
                    </a:ext>
                  </a:extLst>
                </a:gridCol>
                <a:gridCol w="1152144">
                  <a:extLst>
                    <a:ext uri="{9D8B030D-6E8A-4147-A177-3AD203B41FA5}">
                      <a16:colId xmlns:a16="http://schemas.microsoft.com/office/drawing/2014/main" val="749693406"/>
                    </a:ext>
                  </a:extLst>
                </a:gridCol>
                <a:gridCol w="1152144">
                  <a:extLst>
                    <a:ext uri="{9D8B030D-6E8A-4147-A177-3AD203B41FA5}">
                      <a16:colId xmlns:a16="http://schemas.microsoft.com/office/drawing/2014/main" val="2861940866"/>
                    </a:ext>
                  </a:extLst>
                </a:gridCol>
                <a:gridCol w="1152144">
                  <a:extLst>
                    <a:ext uri="{9D8B030D-6E8A-4147-A177-3AD203B41FA5}">
                      <a16:colId xmlns:a16="http://schemas.microsoft.com/office/drawing/2014/main" val="1105232739"/>
                    </a:ext>
                  </a:extLst>
                </a:gridCol>
                <a:gridCol w="1152144">
                  <a:extLst>
                    <a:ext uri="{9D8B030D-6E8A-4147-A177-3AD203B41FA5}">
                      <a16:colId xmlns:a16="http://schemas.microsoft.com/office/drawing/2014/main" val="4203329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588039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- 2024-12-24 10:10:00</a:t>
                      </a:r>
                      <a:r>
                        <a:rPr kumimoji="0" lang="en-US" sz="1000" b="0" i="0" u="none" strike="noStrike" kern="1200" cap="none" spc="0" normalizeH="0" baseline="0" noProof="0">
                          <a:ln>
                            <a:noFill/>
                          </a:ln>
                          <a:solidFill>
                            <a:prstClr val="black"/>
                          </a:solidFill>
                          <a:effectLst/>
                          <a:uLnTx/>
                          <a:uFillTx/>
                          <a:latin typeface="Calibri"/>
                          <a:ea typeface="+mn-ea"/>
                          <a:cs typeface="+mn-cs"/>
                        </a:rPr>
                        <a:t>
 In preparation for the #Christmas holiday, PHLY offices are closing at 12 p.m. today and will be closed on Wednesday, December 25th. Regular business hours resume on Thursday, December 26th. Everyone on #TEAMPHLY wishes you a safe and happy holiday! https://t.co/DWl4ZdYj7U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0.1524 %</a:t>
                      </a:r>
                    </a:p>
                  </a:txBody>
                  <a:tcPr/>
                </a:tc>
                <a:extLst>
                  <a:ext uri="{0D108BD9-81ED-4DB2-BD59-A6C34878D82A}">
                    <a16:rowId xmlns:a16="http://schemas.microsoft.com/office/drawing/2014/main" val="3096375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- 2024-12-19 15:20:02</a:t>
                      </a:r>
                      <a:r>
                        <a:rPr kumimoji="0" lang="en-US" sz="1000" b="0" i="0" u="none" strike="noStrike" kern="1200" cap="none" spc="0" normalizeH="0" baseline="0" noProof="0">
                          <a:ln>
                            <a:noFill/>
                          </a:ln>
                          <a:solidFill>
                            <a:prstClr val="black"/>
                          </a:solidFill>
                          <a:effectLst/>
                          <a:uLnTx/>
                          <a:uFillTx/>
                          <a:latin typeface="Calibri"/>
                          <a:ea typeface="+mn-ea"/>
                          <a:cs typeface="+mn-cs"/>
                        </a:rPr>
                        <a:t>
 Home Office employees spent their afternoon volunteering to make the season brighter at Ivy Senior Residence! 🎄✨ In partnership with the @SalArmyPhilly, #TEAMPHLY helped prepare and serve food to the residents for their community Christmas meal. https://t.co/ZYliUIkAeK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0.1270 %</a:t>
                      </a:r>
                    </a:p>
                  </a:txBody>
                  <a:tcPr/>
                </a:tc>
                <a:extLst>
                  <a:ext uri="{0D108BD9-81ED-4DB2-BD59-A6C34878D82A}">
                    <a16:rowId xmlns:a16="http://schemas.microsoft.com/office/drawing/2014/main" val="3794452404"/>
                  </a:ext>
                </a:extLst>
              </a:tr>
            </a:tbl>
          </a:graphicData>
        </a:graphic>
      </p:graphicFrame>
      <p:sp>
        <p:nvSpPr>
          <p:cNvPr id="4" name="Text Placeholder 3">
            <a:extLst>
              <a:ext uri="{FF2B5EF4-FFF2-40B4-BE49-F238E27FC236}">
                <a16:creationId xmlns:a16="http://schemas.microsoft.com/office/drawing/2014/main" id="{2EABA35B-A39A-41B9-B6F7-2C49D098F34A}"/>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34047469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243A3-C9B7-4C1D-A477-ECB17639ADC9}"/>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6E806204-C483-4115-BD57-D04A39A8A3B9}"/>
              </a:ext>
            </a:extLst>
          </p:cNvPr>
          <p:cNvGraphicFramePr>
            <a:graphicFrameLocks noGrp="1"/>
          </p:cNvGraphicFramePr>
          <p:nvPr>
            <p:ph type="tbl" sz="quarter" idx="13"/>
            <p:extLst>
              <p:ext uri="{D42A27DB-BD31-4B8C-83A1-F6EECF244321}">
                <p14:modId xmlns:p14="http://schemas.microsoft.com/office/powerpoint/2010/main" val="4146309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78011105"/>
                    </a:ext>
                  </a:extLst>
                </a:gridCol>
                <a:gridCol w="1152144">
                  <a:extLst>
                    <a:ext uri="{9D8B030D-6E8A-4147-A177-3AD203B41FA5}">
                      <a16:colId xmlns:a16="http://schemas.microsoft.com/office/drawing/2014/main" val="3452108269"/>
                    </a:ext>
                  </a:extLst>
                </a:gridCol>
                <a:gridCol w="1152144">
                  <a:extLst>
                    <a:ext uri="{9D8B030D-6E8A-4147-A177-3AD203B41FA5}">
                      <a16:colId xmlns:a16="http://schemas.microsoft.com/office/drawing/2014/main" val="2274088804"/>
                    </a:ext>
                  </a:extLst>
                </a:gridCol>
                <a:gridCol w="1152144">
                  <a:extLst>
                    <a:ext uri="{9D8B030D-6E8A-4147-A177-3AD203B41FA5}">
                      <a16:colId xmlns:a16="http://schemas.microsoft.com/office/drawing/2014/main" val="2176458609"/>
                    </a:ext>
                  </a:extLst>
                </a:gridCol>
                <a:gridCol w="1152144">
                  <a:extLst>
                    <a:ext uri="{9D8B030D-6E8A-4147-A177-3AD203B41FA5}">
                      <a16:colId xmlns:a16="http://schemas.microsoft.com/office/drawing/2014/main" val="1045306293"/>
                    </a:ext>
                  </a:extLst>
                </a:gridCol>
                <a:gridCol w="1152144">
                  <a:extLst>
                    <a:ext uri="{9D8B030D-6E8A-4147-A177-3AD203B41FA5}">
                      <a16:colId xmlns:a16="http://schemas.microsoft.com/office/drawing/2014/main" val="1747125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566409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- 2024-12-17 13:28:50</a:t>
                      </a:r>
                      <a:r>
                        <a:rPr kumimoji="0" lang="en-US" sz="1000" b="0" i="0" u="none" strike="noStrike" kern="1200" cap="none" spc="0" normalizeH="0" baseline="0" noProof="0">
                          <a:ln>
                            <a:noFill/>
                          </a:ln>
                          <a:solidFill>
                            <a:prstClr val="black"/>
                          </a:solidFill>
                          <a:effectLst/>
                          <a:uLnTx/>
                          <a:uFillTx/>
                          <a:latin typeface="Calibri"/>
                          <a:ea typeface="+mn-ea"/>
                          <a:cs typeface="+mn-cs"/>
                        </a:rPr>
                        <a:t>
 ❄️ Before the weather outside gets frightful, make sure your organization is prepared. From frozen pipes to icy roads &amp;amp; walkways, winter can bring costly challenges.
Check out these tips to prevent losses &amp;amp; keep operations running smoothly this season ➡️ https://t.co/BWWBMKXDYd https://t.co/Q9y6FSv995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0.0762 %</a:t>
                      </a:r>
                    </a:p>
                  </a:txBody>
                  <a:tcPr/>
                </a:tc>
                <a:extLst>
                  <a:ext uri="{0D108BD9-81ED-4DB2-BD59-A6C34878D82A}">
                    <a16:rowId xmlns:a16="http://schemas.microsoft.com/office/drawing/2014/main" val="4144926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- 2024-12-18 15:52:30</a:t>
                      </a:r>
                      <a:r>
                        <a:rPr kumimoji="0" lang="en-US" sz="1000" b="0" i="0" u="none" strike="noStrike" kern="1200" cap="none" spc="0" normalizeH="0" baseline="0" noProof="0">
                          <a:ln>
                            <a:noFill/>
                          </a:ln>
                          <a:solidFill>
                            <a:prstClr val="black"/>
                          </a:solidFill>
                          <a:effectLst/>
                          <a:uLnTx/>
                          <a:uFillTx/>
                          <a:latin typeface="Calibri"/>
                          <a:ea typeface="+mn-ea"/>
                          <a:cs typeface="+mn-cs"/>
                        </a:rPr>
                        <a:t>
 PHLY is proud to partner with the #PhiladelphiaEagles to honor non-profits doing great work before @Eagles home games. Congrats to Shoot Basketballs Not People @CSFPhiladelphia &amp;amp; @DrexelUniv Center for Nonviolence &amp;amp; Social Justice for being highlighted at this week's game! https://t.co/C2jVcAISvi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0.0762 %</a:t>
                      </a:r>
                    </a:p>
                  </a:txBody>
                  <a:tcPr/>
                </a:tc>
                <a:extLst>
                  <a:ext uri="{0D108BD9-81ED-4DB2-BD59-A6C34878D82A}">
                    <a16:rowId xmlns:a16="http://schemas.microsoft.com/office/drawing/2014/main" val="3252291534"/>
                  </a:ext>
                </a:extLst>
              </a:tr>
            </a:tbl>
          </a:graphicData>
        </a:graphic>
      </p:graphicFrame>
      <p:sp>
        <p:nvSpPr>
          <p:cNvPr id="4" name="Text Placeholder 3">
            <a:extLst>
              <a:ext uri="{FF2B5EF4-FFF2-40B4-BE49-F238E27FC236}">
                <a16:creationId xmlns:a16="http://schemas.microsoft.com/office/drawing/2014/main" id="{39CEDC8C-5B28-4FCB-BDEF-11D7871257F4}"/>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3384455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F5C2C-B7EB-445D-BE6A-BF766FDCC77F}"/>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587F58E7-C736-43B3-8CCD-B59448795A84}"/>
              </a:ext>
            </a:extLst>
          </p:cNvPr>
          <p:cNvGraphicFramePr>
            <a:graphicFrameLocks noGrp="1"/>
          </p:cNvGraphicFramePr>
          <p:nvPr>
            <p:ph type="tbl" sz="quarter" idx="13"/>
            <p:extLst>
              <p:ext uri="{D42A27DB-BD31-4B8C-83A1-F6EECF244321}">
                <p14:modId xmlns:p14="http://schemas.microsoft.com/office/powerpoint/2010/main" val="216399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53552279"/>
                    </a:ext>
                  </a:extLst>
                </a:gridCol>
                <a:gridCol w="1152144">
                  <a:extLst>
                    <a:ext uri="{9D8B030D-6E8A-4147-A177-3AD203B41FA5}">
                      <a16:colId xmlns:a16="http://schemas.microsoft.com/office/drawing/2014/main" val="2294458525"/>
                    </a:ext>
                  </a:extLst>
                </a:gridCol>
                <a:gridCol w="1152144">
                  <a:extLst>
                    <a:ext uri="{9D8B030D-6E8A-4147-A177-3AD203B41FA5}">
                      <a16:colId xmlns:a16="http://schemas.microsoft.com/office/drawing/2014/main" val="3803891470"/>
                    </a:ext>
                  </a:extLst>
                </a:gridCol>
                <a:gridCol w="1152144">
                  <a:extLst>
                    <a:ext uri="{9D8B030D-6E8A-4147-A177-3AD203B41FA5}">
                      <a16:colId xmlns:a16="http://schemas.microsoft.com/office/drawing/2014/main" val="1137210145"/>
                    </a:ext>
                  </a:extLst>
                </a:gridCol>
                <a:gridCol w="1152144">
                  <a:extLst>
                    <a:ext uri="{9D8B030D-6E8A-4147-A177-3AD203B41FA5}">
                      <a16:colId xmlns:a16="http://schemas.microsoft.com/office/drawing/2014/main" val="1427400196"/>
                    </a:ext>
                  </a:extLst>
                </a:gridCol>
                <a:gridCol w="1152144">
                  <a:extLst>
                    <a:ext uri="{9D8B030D-6E8A-4147-A177-3AD203B41FA5}">
                      <a16:colId xmlns:a16="http://schemas.microsoft.com/office/drawing/2014/main" val="1307390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275090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- 2024-12-31 09:32:00</a:t>
                      </a:r>
                      <a:r>
                        <a:rPr kumimoji="0" lang="en-US" sz="1000" b="0" i="0" u="none" strike="noStrike" kern="1200" cap="none" spc="0" normalizeH="0" baseline="0" noProof="0">
                          <a:ln>
                            <a:noFill/>
                          </a:ln>
                          <a:solidFill>
                            <a:prstClr val="black"/>
                          </a:solidFill>
                          <a:effectLst/>
                          <a:uLnTx/>
                          <a:uFillTx/>
                          <a:latin typeface="Calibri"/>
                          <a:ea typeface="+mn-ea"/>
                          <a:cs typeface="+mn-cs"/>
                        </a:rPr>
                        <a:t>
 As we prepare for the new year, PHLY offices are closing at 12 p.m. today and will be closed on Wednesday, January 1st. Regular business hours resume on Thursday, January 2nd. Everyone on #TEAMPHLY wishes you a safe and happy new year! https://t.co/lENdQvrsXv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0.0762 %</a:t>
                      </a:r>
                    </a:p>
                  </a:txBody>
                  <a:tcPr/>
                </a:tc>
                <a:extLst>
                  <a:ext uri="{0D108BD9-81ED-4DB2-BD59-A6C34878D82A}">
                    <a16:rowId xmlns:a16="http://schemas.microsoft.com/office/drawing/2014/main" val="855256880"/>
                  </a:ext>
                </a:extLst>
              </a:tr>
            </a:tbl>
          </a:graphicData>
        </a:graphic>
      </p:graphicFrame>
      <p:sp>
        <p:nvSpPr>
          <p:cNvPr id="4" name="Text Placeholder 3">
            <a:extLst>
              <a:ext uri="{FF2B5EF4-FFF2-40B4-BE49-F238E27FC236}">
                <a16:creationId xmlns:a16="http://schemas.microsoft.com/office/drawing/2014/main" id="{720D3D0D-8824-4D85-B80C-034FCA72D47D}"/>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34986342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26641-1461-4D18-93C9-8C946F290753}"/>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59F87FB9-BD93-4565-A4EF-A075EBF66A5E}"/>
              </a:ext>
            </a:extLst>
          </p:cNvPr>
          <p:cNvGraphicFramePr>
            <a:graphicFrameLocks noGrp="1"/>
          </p:cNvGraphicFramePr>
          <p:nvPr>
            <p:ph type="tbl" sz="quarter" idx="13"/>
            <p:extLst>
              <p:ext uri="{D42A27DB-BD31-4B8C-83A1-F6EECF244321}">
                <p14:modId xmlns:p14="http://schemas.microsoft.com/office/powerpoint/2010/main" val="3937447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215220174"/>
                    </a:ext>
                  </a:extLst>
                </a:gridCol>
                <a:gridCol w="576072">
                  <a:extLst>
                    <a:ext uri="{9D8B030D-6E8A-4147-A177-3AD203B41FA5}">
                      <a16:colId xmlns:a16="http://schemas.microsoft.com/office/drawing/2014/main" val="1236187310"/>
                    </a:ext>
                  </a:extLst>
                </a:gridCol>
                <a:gridCol w="576072">
                  <a:extLst>
                    <a:ext uri="{9D8B030D-6E8A-4147-A177-3AD203B41FA5}">
                      <a16:colId xmlns:a16="http://schemas.microsoft.com/office/drawing/2014/main" val="3039255095"/>
                    </a:ext>
                  </a:extLst>
                </a:gridCol>
                <a:gridCol w="576072">
                  <a:extLst>
                    <a:ext uri="{9D8B030D-6E8A-4147-A177-3AD203B41FA5}">
                      <a16:colId xmlns:a16="http://schemas.microsoft.com/office/drawing/2014/main" val="2920886543"/>
                    </a:ext>
                  </a:extLst>
                </a:gridCol>
                <a:gridCol w="576072">
                  <a:extLst>
                    <a:ext uri="{9D8B030D-6E8A-4147-A177-3AD203B41FA5}">
                      <a16:colId xmlns:a16="http://schemas.microsoft.com/office/drawing/2014/main" val="1979115515"/>
                    </a:ext>
                  </a:extLst>
                </a:gridCol>
                <a:gridCol w="576072">
                  <a:extLst>
                    <a:ext uri="{9D8B030D-6E8A-4147-A177-3AD203B41FA5}">
                      <a16:colId xmlns:a16="http://schemas.microsoft.com/office/drawing/2014/main" val="1903006735"/>
                    </a:ext>
                  </a:extLst>
                </a:gridCol>
                <a:gridCol w="576072">
                  <a:extLst>
                    <a:ext uri="{9D8B030D-6E8A-4147-A177-3AD203B41FA5}">
                      <a16:colId xmlns:a16="http://schemas.microsoft.com/office/drawing/2014/main" val="3747195918"/>
                    </a:ext>
                  </a:extLst>
                </a:gridCol>
                <a:gridCol w="576072">
                  <a:extLst>
                    <a:ext uri="{9D8B030D-6E8A-4147-A177-3AD203B41FA5}">
                      <a16:colId xmlns:a16="http://schemas.microsoft.com/office/drawing/2014/main" val="3084134418"/>
                    </a:ext>
                  </a:extLst>
                </a:gridCol>
                <a:gridCol w="576072">
                  <a:extLst>
                    <a:ext uri="{9D8B030D-6E8A-4147-A177-3AD203B41FA5}">
                      <a16:colId xmlns:a16="http://schemas.microsoft.com/office/drawing/2014/main" val="3501676094"/>
                    </a:ext>
                  </a:extLst>
                </a:gridCol>
                <a:gridCol w="576072">
                  <a:extLst>
                    <a:ext uri="{9D8B030D-6E8A-4147-A177-3AD203B41FA5}">
                      <a16:colId xmlns:a16="http://schemas.microsoft.com/office/drawing/2014/main" val="1455060522"/>
                    </a:ext>
                  </a:extLst>
                </a:gridCol>
                <a:gridCol w="576072">
                  <a:extLst>
                    <a:ext uri="{9D8B030D-6E8A-4147-A177-3AD203B41FA5}">
                      <a16:colId xmlns:a16="http://schemas.microsoft.com/office/drawing/2014/main" val="465563974"/>
                    </a:ext>
                  </a:extLst>
                </a:gridCol>
                <a:gridCol w="576072">
                  <a:extLst>
                    <a:ext uri="{9D8B030D-6E8A-4147-A177-3AD203B41FA5}">
                      <a16:colId xmlns:a16="http://schemas.microsoft.com/office/drawing/2014/main" val="3916891973"/>
                    </a:ext>
                  </a:extLst>
                </a:gridCol>
                <a:gridCol w="576072">
                  <a:extLst>
                    <a:ext uri="{9D8B030D-6E8A-4147-A177-3AD203B41FA5}">
                      <a16:colId xmlns:a16="http://schemas.microsoft.com/office/drawing/2014/main" val="425874888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2618636166"/>
                  </a:ext>
                </a:extLst>
              </a:tr>
              <a:tr h="370840">
                <a:tc>
                  <a:txBody>
                    <a:bodyPr/>
                    <a:lstStyle/>
                    <a:p>
                      <a:r>
                        <a:rPr lang="en-US" sz="1000"/>
                        <a:t>46268</a:t>
                      </a:r>
                    </a:p>
                  </a:txBody>
                  <a:tcPr/>
                </a:tc>
                <a:tc>
                  <a:txBody>
                    <a:bodyPr/>
                    <a:lstStyle/>
                    <a:p>
                      <a:r>
                        <a:rPr lang="en-US" sz="1000"/>
                        <a:t>426</a:t>
                      </a:r>
                    </a:p>
                  </a:txBody>
                  <a:tcPr/>
                </a:tc>
                <a:tc>
                  <a:txBody>
                    <a:bodyPr/>
                    <a:lstStyle/>
                    <a:p>
                      <a:r>
                        <a:rPr lang="en-US" sz="1000"/>
                        <a:t>22</a:t>
                      </a:r>
                    </a:p>
                  </a:txBody>
                  <a:tcPr/>
                </a:tc>
                <a:tc>
                  <a:txBody>
                    <a:bodyPr/>
                    <a:lstStyle/>
                    <a:p>
                      <a:r>
                        <a:rPr lang="en-US" sz="1000"/>
                        <a:t>1777</a:t>
                      </a:r>
                    </a:p>
                  </a:txBody>
                  <a:tcPr/>
                </a:tc>
                <a:tc>
                  <a:txBody>
                    <a:bodyPr/>
                    <a:lstStyle/>
                    <a:p>
                      <a:r>
                        <a:rPr lang="en-US" sz="1000"/>
                        <a:t>80.772727272727</a:t>
                      </a:r>
                    </a:p>
                  </a:txBody>
                  <a:tcPr/>
                </a:tc>
                <a:tc>
                  <a:txBody>
                    <a:bodyPr/>
                    <a:lstStyle/>
                    <a:p>
                      <a:r>
                        <a:rPr lang="en-US" sz="1000"/>
                        <a:t>40</a:t>
                      </a:r>
                    </a:p>
                  </a:txBody>
                  <a:tcPr/>
                </a:tc>
                <a:tc>
                  <a:txBody>
                    <a:bodyPr/>
                    <a:lstStyle/>
                    <a:p>
                      <a:r>
                        <a:rPr lang="en-US" sz="1000"/>
                        <a:t>123</a:t>
                      </a:r>
                    </a:p>
                  </a:txBody>
                  <a:tcPr/>
                </a:tc>
                <a:tc>
                  <a:txBody>
                    <a:bodyPr/>
                    <a:lstStyle/>
                    <a:p>
                      <a:r>
                        <a:rPr lang="en-US" sz="1000"/>
                        <a:t>5.5909090909091</a:t>
                      </a:r>
                    </a:p>
                  </a:txBody>
                  <a:tcPr/>
                </a:tc>
                <a:tc>
                  <a:txBody>
                    <a:bodyPr/>
                    <a:lstStyle/>
                    <a:p>
                      <a:r>
                        <a:rPr lang="en-US" sz="1000"/>
                        <a:t>10324</a:t>
                      </a:r>
                    </a:p>
                  </a:txBody>
                  <a:tcPr/>
                </a:tc>
                <a:tc>
                  <a:txBody>
                    <a:bodyPr/>
                    <a:lstStyle/>
                    <a:p>
                      <a:r>
                        <a:rPr lang="en-US" sz="1000"/>
                        <a:t>469.27272727273</a:t>
                      </a:r>
                    </a:p>
                  </a:txBody>
                  <a:tcPr/>
                </a:tc>
                <a:tc>
                  <a:txBody>
                    <a:bodyPr/>
                    <a:lstStyle/>
                    <a:p>
                      <a:r>
                        <a:rPr lang="en-US" sz="1000"/>
                        <a:t>59055</a:t>
                      </a:r>
                    </a:p>
                  </a:txBody>
                  <a:tcPr/>
                </a:tc>
                <a:tc>
                  <a:txBody>
                    <a:bodyPr/>
                    <a:lstStyle/>
                    <a:p>
                      <a:r>
                        <a:rPr lang="en-US" sz="1000"/>
                        <a:t>2684.3181818182</a:t>
                      </a:r>
                    </a:p>
                  </a:txBody>
                  <a:tcPr/>
                </a:tc>
                <a:tc>
                  <a:txBody>
                    <a:bodyPr/>
                    <a:lstStyle/>
                    <a:p>
                      <a:r>
                        <a:rPr lang="en-US" sz="1000"/>
                        <a:t>15.028328352819 %</a:t>
                      </a:r>
                    </a:p>
                  </a:txBody>
                  <a:tcPr/>
                </a:tc>
                <a:extLst>
                  <a:ext uri="{0D108BD9-81ED-4DB2-BD59-A6C34878D82A}">
                    <a16:rowId xmlns:a16="http://schemas.microsoft.com/office/drawing/2014/main" val="4214826180"/>
                  </a:ext>
                </a:extLst>
              </a:tr>
            </a:tbl>
          </a:graphicData>
        </a:graphic>
      </p:graphicFrame>
      <p:sp>
        <p:nvSpPr>
          <p:cNvPr id="4" name="Text Placeholder 3">
            <a:extLst>
              <a:ext uri="{FF2B5EF4-FFF2-40B4-BE49-F238E27FC236}">
                <a16:creationId xmlns:a16="http://schemas.microsoft.com/office/drawing/2014/main" id="{9BABEA06-8E0F-4DE5-9708-9CF1D1C018A0}"/>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21947719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D1A78-861A-4FF8-9678-E9E302366FC3}"/>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2677290E-33C1-45D8-A1E6-5E401C1C3B36}"/>
              </a:ext>
            </a:extLst>
          </p:cNvPr>
          <p:cNvGraphicFramePr>
            <a:graphicFrameLocks noGrp="1"/>
          </p:cNvGraphicFramePr>
          <p:nvPr>
            <p:ph type="chart" sz="quarter" idx="13"/>
            <p:extLst>
              <p:ext uri="{D42A27DB-BD31-4B8C-83A1-F6EECF244321}">
                <p14:modId xmlns:p14="http://schemas.microsoft.com/office/powerpoint/2010/main" val="33671385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626609-B153-420A-872D-C5E5C82982AF}"/>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3574898-B5B6-4131-B9D7-3B396B9979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69365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BB69-187E-4082-8B2B-528FCDB124C5}"/>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01B6201E-4D66-4025-9EFD-6F8A8E5AC03F}"/>
              </a:ext>
            </a:extLst>
          </p:cNvPr>
          <p:cNvGraphicFramePr>
            <a:graphicFrameLocks noGrp="1"/>
          </p:cNvGraphicFramePr>
          <p:nvPr>
            <p:ph type="chart" sz="quarter" idx="13"/>
            <p:extLst>
              <p:ext uri="{D42A27DB-BD31-4B8C-83A1-F6EECF244321}">
                <p14:modId xmlns:p14="http://schemas.microsoft.com/office/powerpoint/2010/main" val="24568438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167409-C194-445B-B49B-C2512629B94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C812733-CEC5-454A-A8BC-BDB5F14DFD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95220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C812D-70DC-41BD-9F42-8481841C1EDC}"/>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66D80D04-9069-4915-A500-E5092786323A}"/>
              </a:ext>
            </a:extLst>
          </p:cNvPr>
          <p:cNvGraphicFramePr>
            <a:graphicFrameLocks noGrp="1"/>
          </p:cNvGraphicFramePr>
          <p:nvPr>
            <p:ph type="chart" sz="quarter" idx="13"/>
            <p:extLst>
              <p:ext uri="{D42A27DB-BD31-4B8C-83A1-F6EECF244321}">
                <p14:modId xmlns:p14="http://schemas.microsoft.com/office/powerpoint/2010/main" val="30956444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4E43E0-7437-46E6-BA4F-1AA43292DBE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4F94BB9D-E7D7-4AC2-A4F0-729D4B90F1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58438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19952-EDA5-488E-B8CF-AEF52DCD01D3}"/>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45ACA0F5-867C-479F-A871-BEB027DDC788}"/>
              </a:ext>
            </a:extLst>
          </p:cNvPr>
          <p:cNvGraphicFramePr>
            <a:graphicFrameLocks noGrp="1"/>
          </p:cNvGraphicFramePr>
          <p:nvPr>
            <p:ph type="chart" sz="quarter" idx="13"/>
            <p:extLst>
              <p:ext uri="{D42A27DB-BD31-4B8C-83A1-F6EECF244321}">
                <p14:modId xmlns:p14="http://schemas.microsoft.com/office/powerpoint/2010/main" val="6331181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AAFE24-F078-478E-9C3B-662D6414E732}"/>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71C80731-7601-477A-A726-78B848A589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58141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C5056-F892-4EF2-AE01-02F00468F32B}"/>
              </a:ext>
            </a:extLst>
          </p:cNvPr>
          <p:cNvSpPr>
            <a:spLocks noGrp="1"/>
          </p:cNvSpPr>
          <p:nvPr>
            <p:ph type="title"/>
          </p:nvPr>
        </p:nvSpPr>
        <p:spPr/>
        <p:txBody>
          <a:bodyPr/>
          <a:lstStyle/>
          <a:p>
            <a:r>
              <a:rPr lang="en-US"/>
              <a:t>LinkedIn Posts Table | Philadelphia Insurance - 1 of 5</a:t>
            </a:r>
          </a:p>
        </p:txBody>
      </p:sp>
      <p:graphicFrame>
        <p:nvGraphicFramePr>
          <p:cNvPr id="5" name="Table Placeholder 4">
            <a:extLst>
              <a:ext uri="{FF2B5EF4-FFF2-40B4-BE49-F238E27FC236}">
                <a16:creationId xmlns:a16="http://schemas.microsoft.com/office/drawing/2014/main" id="{1332B475-5292-4886-9900-92A770B2C9F3}"/>
              </a:ext>
            </a:extLst>
          </p:cNvPr>
          <p:cNvGraphicFramePr>
            <a:graphicFrameLocks noGrp="1"/>
          </p:cNvGraphicFramePr>
          <p:nvPr>
            <p:ph type="tbl" sz="quarter" idx="13"/>
            <p:extLst>
              <p:ext uri="{D42A27DB-BD31-4B8C-83A1-F6EECF244321}">
                <p14:modId xmlns:p14="http://schemas.microsoft.com/office/powerpoint/2010/main" val="71825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48734971"/>
                    </a:ext>
                  </a:extLst>
                </a:gridCol>
                <a:gridCol w="658368">
                  <a:extLst>
                    <a:ext uri="{9D8B030D-6E8A-4147-A177-3AD203B41FA5}">
                      <a16:colId xmlns:a16="http://schemas.microsoft.com/office/drawing/2014/main" val="844931064"/>
                    </a:ext>
                  </a:extLst>
                </a:gridCol>
                <a:gridCol w="658368">
                  <a:extLst>
                    <a:ext uri="{9D8B030D-6E8A-4147-A177-3AD203B41FA5}">
                      <a16:colId xmlns:a16="http://schemas.microsoft.com/office/drawing/2014/main" val="2592693766"/>
                    </a:ext>
                  </a:extLst>
                </a:gridCol>
                <a:gridCol w="658368">
                  <a:extLst>
                    <a:ext uri="{9D8B030D-6E8A-4147-A177-3AD203B41FA5}">
                      <a16:colId xmlns:a16="http://schemas.microsoft.com/office/drawing/2014/main" val="1180920508"/>
                    </a:ext>
                  </a:extLst>
                </a:gridCol>
                <a:gridCol w="658368">
                  <a:extLst>
                    <a:ext uri="{9D8B030D-6E8A-4147-A177-3AD203B41FA5}">
                      <a16:colId xmlns:a16="http://schemas.microsoft.com/office/drawing/2014/main" val="3561359488"/>
                    </a:ext>
                  </a:extLst>
                </a:gridCol>
                <a:gridCol w="658368">
                  <a:extLst>
                    <a:ext uri="{9D8B030D-6E8A-4147-A177-3AD203B41FA5}">
                      <a16:colId xmlns:a16="http://schemas.microsoft.com/office/drawing/2014/main" val="1004572707"/>
                    </a:ext>
                  </a:extLst>
                </a:gridCol>
                <a:gridCol w="658368">
                  <a:extLst>
                    <a:ext uri="{9D8B030D-6E8A-4147-A177-3AD203B41FA5}">
                      <a16:colId xmlns:a16="http://schemas.microsoft.com/office/drawing/2014/main" val="1608077850"/>
                    </a:ext>
                  </a:extLst>
                </a:gridCol>
                <a:gridCol w="658368">
                  <a:extLst>
                    <a:ext uri="{9D8B030D-6E8A-4147-A177-3AD203B41FA5}">
                      <a16:colId xmlns:a16="http://schemas.microsoft.com/office/drawing/2014/main" val="397383250"/>
                    </a:ext>
                  </a:extLst>
                </a:gridCol>
                <a:gridCol w="658368">
                  <a:extLst>
                    <a:ext uri="{9D8B030D-6E8A-4147-A177-3AD203B41FA5}">
                      <a16:colId xmlns:a16="http://schemas.microsoft.com/office/drawing/2014/main" val="3250242652"/>
                    </a:ext>
                  </a:extLst>
                </a:gridCol>
                <a:gridCol w="658368">
                  <a:extLst>
                    <a:ext uri="{9D8B030D-6E8A-4147-A177-3AD203B41FA5}">
                      <a16:colId xmlns:a16="http://schemas.microsoft.com/office/drawing/2014/main" val="2144615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783704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- 2024-12-13 12:38:13</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accept our 15th Best Places to Work in PA award! 🏆 Here’s a snapshot of #TEAMPHLY at the awards ceremony. A big thank you to our employees for making PHLY a great place to work. 
Explore our open roles: bit.ly/PHLYCareers 🌟 #BestPlacesPA #insurancecareers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11.916126832595 %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03542092"/>
                  </a:ext>
                </a:extLst>
              </a:tr>
            </a:tbl>
          </a:graphicData>
        </a:graphic>
      </p:graphicFrame>
      <p:sp>
        <p:nvSpPr>
          <p:cNvPr id="4" name="Text Placeholder 3">
            <a:extLst>
              <a:ext uri="{FF2B5EF4-FFF2-40B4-BE49-F238E27FC236}">
                <a16:creationId xmlns:a16="http://schemas.microsoft.com/office/drawing/2014/main" id="{59F49283-BE33-45FC-838F-127E36C8498E}"/>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15695559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430F2-EA1F-4651-B805-8AC836CBA0C1}"/>
              </a:ext>
            </a:extLst>
          </p:cNvPr>
          <p:cNvSpPr>
            <a:spLocks noGrp="1"/>
          </p:cNvSpPr>
          <p:nvPr>
            <p:ph type="title"/>
          </p:nvPr>
        </p:nvSpPr>
        <p:spPr/>
        <p:txBody>
          <a:bodyPr/>
          <a:lstStyle/>
          <a:p>
            <a:r>
              <a:rPr lang="en-US"/>
              <a:t>LinkedIn Posts Table | Philadelphia Insurance - 2 of 5</a:t>
            </a:r>
          </a:p>
        </p:txBody>
      </p:sp>
      <p:graphicFrame>
        <p:nvGraphicFramePr>
          <p:cNvPr id="5" name="Table Placeholder 4">
            <a:extLst>
              <a:ext uri="{FF2B5EF4-FFF2-40B4-BE49-F238E27FC236}">
                <a16:creationId xmlns:a16="http://schemas.microsoft.com/office/drawing/2014/main" id="{71FF57F9-C526-46DD-8C33-64DF0F4398E0}"/>
              </a:ext>
            </a:extLst>
          </p:cNvPr>
          <p:cNvGraphicFramePr>
            <a:graphicFrameLocks noGrp="1"/>
          </p:cNvGraphicFramePr>
          <p:nvPr>
            <p:ph type="tbl" sz="quarter" idx="13"/>
            <p:extLst>
              <p:ext uri="{D42A27DB-BD31-4B8C-83A1-F6EECF244321}">
                <p14:modId xmlns:p14="http://schemas.microsoft.com/office/powerpoint/2010/main" val="2116954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04689202"/>
                    </a:ext>
                  </a:extLst>
                </a:gridCol>
                <a:gridCol w="658368">
                  <a:extLst>
                    <a:ext uri="{9D8B030D-6E8A-4147-A177-3AD203B41FA5}">
                      <a16:colId xmlns:a16="http://schemas.microsoft.com/office/drawing/2014/main" val="574169007"/>
                    </a:ext>
                  </a:extLst>
                </a:gridCol>
                <a:gridCol w="658368">
                  <a:extLst>
                    <a:ext uri="{9D8B030D-6E8A-4147-A177-3AD203B41FA5}">
                      <a16:colId xmlns:a16="http://schemas.microsoft.com/office/drawing/2014/main" val="70803734"/>
                    </a:ext>
                  </a:extLst>
                </a:gridCol>
                <a:gridCol w="658368">
                  <a:extLst>
                    <a:ext uri="{9D8B030D-6E8A-4147-A177-3AD203B41FA5}">
                      <a16:colId xmlns:a16="http://schemas.microsoft.com/office/drawing/2014/main" val="2698897099"/>
                    </a:ext>
                  </a:extLst>
                </a:gridCol>
                <a:gridCol w="658368">
                  <a:extLst>
                    <a:ext uri="{9D8B030D-6E8A-4147-A177-3AD203B41FA5}">
                      <a16:colId xmlns:a16="http://schemas.microsoft.com/office/drawing/2014/main" val="948716256"/>
                    </a:ext>
                  </a:extLst>
                </a:gridCol>
                <a:gridCol w="658368">
                  <a:extLst>
                    <a:ext uri="{9D8B030D-6E8A-4147-A177-3AD203B41FA5}">
                      <a16:colId xmlns:a16="http://schemas.microsoft.com/office/drawing/2014/main" val="3094479348"/>
                    </a:ext>
                  </a:extLst>
                </a:gridCol>
                <a:gridCol w="658368">
                  <a:extLst>
                    <a:ext uri="{9D8B030D-6E8A-4147-A177-3AD203B41FA5}">
                      <a16:colId xmlns:a16="http://schemas.microsoft.com/office/drawing/2014/main" val="1132681366"/>
                    </a:ext>
                  </a:extLst>
                </a:gridCol>
                <a:gridCol w="658368">
                  <a:extLst>
                    <a:ext uri="{9D8B030D-6E8A-4147-A177-3AD203B41FA5}">
                      <a16:colId xmlns:a16="http://schemas.microsoft.com/office/drawing/2014/main" val="1689149741"/>
                    </a:ext>
                  </a:extLst>
                </a:gridCol>
                <a:gridCol w="658368">
                  <a:extLst>
                    <a:ext uri="{9D8B030D-6E8A-4147-A177-3AD203B41FA5}">
                      <a16:colId xmlns:a16="http://schemas.microsoft.com/office/drawing/2014/main" val="1455899561"/>
                    </a:ext>
                  </a:extLst>
                </a:gridCol>
                <a:gridCol w="658368">
                  <a:extLst>
                    <a:ext uri="{9D8B030D-6E8A-4147-A177-3AD203B41FA5}">
                      <a16:colId xmlns:a16="http://schemas.microsoft.com/office/drawing/2014/main" val="3816112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836607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- 2024-12-12 15:03:40</a:t>
                      </a:r>
                      <a:r>
                        <a:rPr kumimoji="0" lang="en-US" sz="1000" b="0" i="0" u="none" strike="noStrike" kern="1200" cap="none" spc="0" normalizeH="0" baseline="0" noProof="0">
                          <a:ln>
                            <a:noFill/>
                          </a:ln>
                          <a:solidFill>
                            <a:prstClr val="black"/>
                          </a:solidFill>
                          <a:effectLst/>
                          <a:uLnTx/>
                          <a:uFillTx/>
                          <a:latin typeface="Calibri"/>
                          <a:ea typeface="+mn-ea"/>
                          <a:cs typeface="+mn-cs"/>
                        </a:rPr>
                        <a:t>
 To kick off the holiday season, #TEAMPHLY gathered together for brunch in the Home Office! 🥞🍳 
Hosted by PHLY Executive Leadership from departments and regions across the country, employees enjoyed a catered hot breakfast while mingling and networking with each other. 
It was the perfect way to celebrate the #holidayseason and show appreciation for the hard work of our team. 🎉🤝 #insurance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49.11859935244 %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41496529"/>
                  </a:ext>
                </a:extLst>
              </a:tr>
            </a:tbl>
          </a:graphicData>
        </a:graphic>
      </p:graphicFrame>
      <p:sp>
        <p:nvSpPr>
          <p:cNvPr id="4" name="Text Placeholder 3">
            <a:extLst>
              <a:ext uri="{FF2B5EF4-FFF2-40B4-BE49-F238E27FC236}">
                <a16:creationId xmlns:a16="http://schemas.microsoft.com/office/drawing/2014/main" id="{B863D264-C231-42EF-B124-049D925A255A}"/>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24265923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591A8-5035-44D8-8CFB-2EA806E09313}"/>
              </a:ext>
            </a:extLst>
          </p:cNvPr>
          <p:cNvSpPr>
            <a:spLocks noGrp="1"/>
          </p:cNvSpPr>
          <p:nvPr>
            <p:ph type="title"/>
          </p:nvPr>
        </p:nvSpPr>
        <p:spPr/>
        <p:txBody>
          <a:bodyPr/>
          <a:lstStyle/>
          <a:p>
            <a:r>
              <a:rPr lang="en-US"/>
              <a:t>LinkedIn Posts Table | Philadelphia Insurance - 3 of 5</a:t>
            </a:r>
          </a:p>
        </p:txBody>
      </p:sp>
      <p:graphicFrame>
        <p:nvGraphicFramePr>
          <p:cNvPr id="5" name="Table Placeholder 4">
            <a:extLst>
              <a:ext uri="{FF2B5EF4-FFF2-40B4-BE49-F238E27FC236}">
                <a16:creationId xmlns:a16="http://schemas.microsoft.com/office/drawing/2014/main" id="{398FA17D-6EB4-4B5A-8EB0-B56899115C62}"/>
              </a:ext>
            </a:extLst>
          </p:cNvPr>
          <p:cNvGraphicFramePr>
            <a:graphicFrameLocks noGrp="1"/>
          </p:cNvGraphicFramePr>
          <p:nvPr>
            <p:ph type="tbl" sz="quarter" idx="13"/>
            <p:extLst>
              <p:ext uri="{D42A27DB-BD31-4B8C-83A1-F6EECF244321}">
                <p14:modId xmlns:p14="http://schemas.microsoft.com/office/powerpoint/2010/main" val="1757450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0253360"/>
                    </a:ext>
                  </a:extLst>
                </a:gridCol>
                <a:gridCol w="658368">
                  <a:extLst>
                    <a:ext uri="{9D8B030D-6E8A-4147-A177-3AD203B41FA5}">
                      <a16:colId xmlns:a16="http://schemas.microsoft.com/office/drawing/2014/main" val="2359078537"/>
                    </a:ext>
                  </a:extLst>
                </a:gridCol>
                <a:gridCol w="658368">
                  <a:extLst>
                    <a:ext uri="{9D8B030D-6E8A-4147-A177-3AD203B41FA5}">
                      <a16:colId xmlns:a16="http://schemas.microsoft.com/office/drawing/2014/main" val="864436770"/>
                    </a:ext>
                  </a:extLst>
                </a:gridCol>
                <a:gridCol w="658368">
                  <a:extLst>
                    <a:ext uri="{9D8B030D-6E8A-4147-A177-3AD203B41FA5}">
                      <a16:colId xmlns:a16="http://schemas.microsoft.com/office/drawing/2014/main" val="4022529699"/>
                    </a:ext>
                  </a:extLst>
                </a:gridCol>
                <a:gridCol w="658368">
                  <a:extLst>
                    <a:ext uri="{9D8B030D-6E8A-4147-A177-3AD203B41FA5}">
                      <a16:colId xmlns:a16="http://schemas.microsoft.com/office/drawing/2014/main" val="2112940408"/>
                    </a:ext>
                  </a:extLst>
                </a:gridCol>
                <a:gridCol w="658368">
                  <a:extLst>
                    <a:ext uri="{9D8B030D-6E8A-4147-A177-3AD203B41FA5}">
                      <a16:colId xmlns:a16="http://schemas.microsoft.com/office/drawing/2014/main" val="595528956"/>
                    </a:ext>
                  </a:extLst>
                </a:gridCol>
                <a:gridCol w="658368">
                  <a:extLst>
                    <a:ext uri="{9D8B030D-6E8A-4147-A177-3AD203B41FA5}">
                      <a16:colId xmlns:a16="http://schemas.microsoft.com/office/drawing/2014/main" val="231625158"/>
                    </a:ext>
                  </a:extLst>
                </a:gridCol>
                <a:gridCol w="658368">
                  <a:extLst>
                    <a:ext uri="{9D8B030D-6E8A-4147-A177-3AD203B41FA5}">
                      <a16:colId xmlns:a16="http://schemas.microsoft.com/office/drawing/2014/main" val="2065222129"/>
                    </a:ext>
                  </a:extLst>
                </a:gridCol>
                <a:gridCol w="658368">
                  <a:extLst>
                    <a:ext uri="{9D8B030D-6E8A-4147-A177-3AD203B41FA5}">
                      <a16:colId xmlns:a16="http://schemas.microsoft.com/office/drawing/2014/main" val="1799580685"/>
                    </a:ext>
                  </a:extLst>
                </a:gridCol>
                <a:gridCol w="658368">
                  <a:extLst>
                    <a:ext uri="{9D8B030D-6E8A-4147-A177-3AD203B41FA5}">
                      <a16:colId xmlns:a16="http://schemas.microsoft.com/office/drawing/2014/main" val="2582264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374088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- 2024-12-20 14:26:33</a:t>
                      </a:r>
                      <a:r>
                        <a:rPr kumimoji="0" lang="en-US" sz="1000" b="0" i="0" u="none" strike="noStrike" kern="1200" cap="none" spc="0" normalizeH="0" baseline="0" noProof="0">
                          <a:ln>
                            <a:noFill/>
                          </a:ln>
                          <a:solidFill>
                            <a:prstClr val="black"/>
                          </a:solidFill>
                          <a:effectLst/>
                          <a:uLnTx/>
                          <a:uFillTx/>
                          <a:latin typeface="Calibri"/>
                          <a:ea typeface="+mn-ea"/>
                          <a:cs typeface="+mn-cs"/>
                        </a:rPr>
                        <a:t>
 ✨ To wrap up the year, #TEAMPHLY celebrated the holiday season with an unforgettable night at LumiNature at the Philadelphia Zoo! 
Home Office employees and their loved ones strolled through one of the biggest and brightest light shows of the season. From dazzling displays to festive fun, it was the perfect way to end the year as a team!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36.374622356495 %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10904301"/>
                  </a:ext>
                </a:extLst>
              </a:tr>
            </a:tbl>
          </a:graphicData>
        </a:graphic>
      </p:graphicFrame>
      <p:sp>
        <p:nvSpPr>
          <p:cNvPr id="4" name="Text Placeholder 3">
            <a:extLst>
              <a:ext uri="{FF2B5EF4-FFF2-40B4-BE49-F238E27FC236}">
                <a16:creationId xmlns:a16="http://schemas.microsoft.com/office/drawing/2014/main" id="{567D1484-4DF5-4391-9611-3A59C6661DF7}"/>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35048945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1CBFD-F0EB-4E39-9AC2-8EFBDA5B5113}"/>
              </a:ext>
            </a:extLst>
          </p:cNvPr>
          <p:cNvSpPr>
            <a:spLocks noGrp="1"/>
          </p:cNvSpPr>
          <p:nvPr>
            <p:ph type="title"/>
          </p:nvPr>
        </p:nvSpPr>
        <p:spPr/>
        <p:txBody>
          <a:bodyPr/>
          <a:lstStyle/>
          <a:p>
            <a:r>
              <a:rPr lang="en-US"/>
              <a:t>LinkedIn Posts Table | Philadelphia Insurance - 4 of 5</a:t>
            </a:r>
          </a:p>
        </p:txBody>
      </p:sp>
      <p:graphicFrame>
        <p:nvGraphicFramePr>
          <p:cNvPr id="5" name="Table Placeholder 4">
            <a:extLst>
              <a:ext uri="{FF2B5EF4-FFF2-40B4-BE49-F238E27FC236}">
                <a16:creationId xmlns:a16="http://schemas.microsoft.com/office/drawing/2014/main" id="{13D84DAC-42FA-4866-817A-94E8ED256863}"/>
              </a:ext>
            </a:extLst>
          </p:cNvPr>
          <p:cNvGraphicFramePr>
            <a:graphicFrameLocks noGrp="1"/>
          </p:cNvGraphicFramePr>
          <p:nvPr>
            <p:ph type="tbl" sz="quarter" idx="13"/>
            <p:extLst>
              <p:ext uri="{D42A27DB-BD31-4B8C-83A1-F6EECF244321}">
                <p14:modId xmlns:p14="http://schemas.microsoft.com/office/powerpoint/2010/main" val="566679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41501094"/>
                    </a:ext>
                  </a:extLst>
                </a:gridCol>
                <a:gridCol w="658368">
                  <a:extLst>
                    <a:ext uri="{9D8B030D-6E8A-4147-A177-3AD203B41FA5}">
                      <a16:colId xmlns:a16="http://schemas.microsoft.com/office/drawing/2014/main" val="2875732147"/>
                    </a:ext>
                  </a:extLst>
                </a:gridCol>
                <a:gridCol w="658368">
                  <a:extLst>
                    <a:ext uri="{9D8B030D-6E8A-4147-A177-3AD203B41FA5}">
                      <a16:colId xmlns:a16="http://schemas.microsoft.com/office/drawing/2014/main" val="3800231041"/>
                    </a:ext>
                  </a:extLst>
                </a:gridCol>
                <a:gridCol w="658368">
                  <a:extLst>
                    <a:ext uri="{9D8B030D-6E8A-4147-A177-3AD203B41FA5}">
                      <a16:colId xmlns:a16="http://schemas.microsoft.com/office/drawing/2014/main" val="2472922792"/>
                    </a:ext>
                  </a:extLst>
                </a:gridCol>
                <a:gridCol w="658368">
                  <a:extLst>
                    <a:ext uri="{9D8B030D-6E8A-4147-A177-3AD203B41FA5}">
                      <a16:colId xmlns:a16="http://schemas.microsoft.com/office/drawing/2014/main" val="4225115824"/>
                    </a:ext>
                  </a:extLst>
                </a:gridCol>
                <a:gridCol w="658368">
                  <a:extLst>
                    <a:ext uri="{9D8B030D-6E8A-4147-A177-3AD203B41FA5}">
                      <a16:colId xmlns:a16="http://schemas.microsoft.com/office/drawing/2014/main" val="3100718964"/>
                    </a:ext>
                  </a:extLst>
                </a:gridCol>
                <a:gridCol w="658368">
                  <a:extLst>
                    <a:ext uri="{9D8B030D-6E8A-4147-A177-3AD203B41FA5}">
                      <a16:colId xmlns:a16="http://schemas.microsoft.com/office/drawing/2014/main" val="528252775"/>
                    </a:ext>
                  </a:extLst>
                </a:gridCol>
                <a:gridCol w="658368">
                  <a:extLst>
                    <a:ext uri="{9D8B030D-6E8A-4147-A177-3AD203B41FA5}">
                      <a16:colId xmlns:a16="http://schemas.microsoft.com/office/drawing/2014/main" val="2630839106"/>
                    </a:ext>
                  </a:extLst>
                </a:gridCol>
                <a:gridCol w="658368">
                  <a:extLst>
                    <a:ext uri="{9D8B030D-6E8A-4147-A177-3AD203B41FA5}">
                      <a16:colId xmlns:a16="http://schemas.microsoft.com/office/drawing/2014/main" val="2411984971"/>
                    </a:ext>
                  </a:extLst>
                </a:gridCol>
                <a:gridCol w="658368">
                  <a:extLst>
                    <a:ext uri="{9D8B030D-6E8A-4147-A177-3AD203B41FA5}">
                      <a16:colId xmlns:a16="http://schemas.microsoft.com/office/drawing/2014/main" val="3710167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881470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- 2024-12-31 09:30:04</a:t>
                      </a:r>
                      <a:r>
                        <a:rPr kumimoji="0" lang="en-US" sz="1000" b="0" i="0" u="none" strike="noStrike" kern="1200" cap="none" spc="0" normalizeH="0" baseline="0" noProof="0">
                          <a:ln>
                            <a:noFill/>
                          </a:ln>
                          <a:solidFill>
                            <a:prstClr val="black"/>
                          </a:solidFill>
                          <a:effectLst/>
                          <a:uLnTx/>
                          <a:uFillTx/>
                          <a:latin typeface="Calibri"/>
                          <a:ea typeface="+mn-ea"/>
                          <a:cs typeface="+mn-cs"/>
                        </a:rPr>
                        <a:t>
 As we prepare for the new year, PHLY offices are closing at 12 p.m. today and will be closed on Wednesday, January 1st. Regular business hours resume on Thursday, January 2nd. Everyone on #TEAMPHLY wishes you a safe and happy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8.7434304825609 %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86880122"/>
                  </a:ext>
                </a:extLst>
              </a:tr>
            </a:tbl>
          </a:graphicData>
        </a:graphic>
      </p:graphicFrame>
      <p:sp>
        <p:nvSpPr>
          <p:cNvPr id="4" name="Text Placeholder 3">
            <a:extLst>
              <a:ext uri="{FF2B5EF4-FFF2-40B4-BE49-F238E27FC236}">
                <a16:creationId xmlns:a16="http://schemas.microsoft.com/office/drawing/2014/main" id="{1DCE11A8-AC28-49B4-9944-560C64C13100}"/>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10386859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189E4-F1A2-4C52-928E-EE16F5D45E7E}"/>
              </a:ext>
            </a:extLst>
          </p:cNvPr>
          <p:cNvSpPr>
            <a:spLocks noGrp="1"/>
          </p:cNvSpPr>
          <p:nvPr>
            <p:ph type="title"/>
          </p:nvPr>
        </p:nvSpPr>
        <p:spPr/>
        <p:txBody>
          <a:bodyPr/>
          <a:lstStyle/>
          <a:p>
            <a:r>
              <a:rPr lang="en-US"/>
              <a:t>LinkedIn Posts Table | Philadelphia Insurance - 5 of 5</a:t>
            </a:r>
          </a:p>
        </p:txBody>
      </p:sp>
      <p:graphicFrame>
        <p:nvGraphicFramePr>
          <p:cNvPr id="5" name="Table Placeholder 4">
            <a:extLst>
              <a:ext uri="{FF2B5EF4-FFF2-40B4-BE49-F238E27FC236}">
                <a16:creationId xmlns:a16="http://schemas.microsoft.com/office/drawing/2014/main" id="{397C9BA4-2311-4132-80FA-4040DDAD4A74}"/>
              </a:ext>
            </a:extLst>
          </p:cNvPr>
          <p:cNvGraphicFramePr>
            <a:graphicFrameLocks noGrp="1"/>
          </p:cNvGraphicFramePr>
          <p:nvPr>
            <p:ph type="tbl" sz="quarter" idx="13"/>
            <p:extLst>
              <p:ext uri="{D42A27DB-BD31-4B8C-83A1-F6EECF244321}">
                <p14:modId xmlns:p14="http://schemas.microsoft.com/office/powerpoint/2010/main" val="1534420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45854782"/>
                    </a:ext>
                  </a:extLst>
                </a:gridCol>
                <a:gridCol w="658368">
                  <a:extLst>
                    <a:ext uri="{9D8B030D-6E8A-4147-A177-3AD203B41FA5}">
                      <a16:colId xmlns:a16="http://schemas.microsoft.com/office/drawing/2014/main" val="1604896067"/>
                    </a:ext>
                  </a:extLst>
                </a:gridCol>
                <a:gridCol w="658368">
                  <a:extLst>
                    <a:ext uri="{9D8B030D-6E8A-4147-A177-3AD203B41FA5}">
                      <a16:colId xmlns:a16="http://schemas.microsoft.com/office/drawing/2014/main" val="655118025"/>
                    </a:ext>
                  </a:extLst>
                </a:gridCol>
                <a:gridCol w="658368">
                  <a:extLst>
                    <a:ext uri="{9D8B030D-6E8A-4147-A177-3AD203B41FA5}">
                      <a16:colId xmlns:a16="http://schemas.microsoft.com/office/drawing/2014/main" val="1303745090"/>
                    </a:ext>
                  </a:extLst>
                </a:gridCol>
                <a:gridCol w="658368">
                  <a:extLst>
                    <a:ext uri="{9D8B030D-6E8A-4147-A177-3AD203B41FA5}">
                      <a16:colId xmlns:a16="http://schemas.microsoft.com/office/drawing/2014/main" val="662571893"/>
                    </a:ext>
                  </a:extLst>
                </a:gridCol>
                <a:gridCol w="658368">
                  <a:extLst>
                    <a:ext uri="{9D8B030D-6E8A-4147-A177-3AD203B41FA5}">
                      <a16:colId xmlns:a16="http://schemas.microsoft.com/office/drawing/2014/main" val="1400729696"/>
                    </a:ext>
                  </a:extLst>
                </a:gridCol>
                <a:gridCol w="658368">
                  <a:extLst>
                    <a:ext uri="{9D8B030D-6E8A-4147-A177-3AD203B41FA5}">
                      <a16:colId xmlns:a16="http://schemas.microsoft.com/office/drawing/2014/main" val="842853723"/>
                    </a:ext>
                  </a:extLst>
                </a:gridCol>
                <a:gridCol w="658368">
                  <a:extLst>
                    <a:ext uri="{9D8B030D-6E8A-4147-A177-3AD203B41FA5}">
                      <a16:colId xmlns:a16="http://schemas.microsoft.com/office/drawing/2014/main" val="3487652013"/>
                    </a:ext>
                  </a:extLst>
                </a:gridCol>
                <a:gridCol w="658368">
                  <a:extLst>
                    <a:ext uri="{9D8B030D-6E8A-4147-A177-3AD203B41FA5}">
                      <a16:colId xmlns:a16="http://schemas.microsoft.com/office/drawing/2014/main" val="2518372265"/>
                    </a:ext>
                  </a:extLst>
                </a:gridCol>
                <a:gridCol w="658368">
                  <a:extLst>
                    <a:ext uri="{9D8B030D-6E8A-4147-A177-3AD203B41FA5}">
                      <a16:colId xmlns:a16="http://schemas.microsoft.com/office/drawing/2014/main" val="3873698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787995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- 2024-12-05 14:35:40</a:t>
                      </a:r>
                      <a:r>
                        <a:rPr kumimoji="0" lang="en-US" sz="1000" b="0" i="0" u="none" strike="noStrike" kern="1200" cap="none" spc="0" normalizeH="0" baseline="0" noProof="0">
                          <a:ln>
                            <a:noFill/>
                          </a:ln>
                          <a:solidFill>
                            <a:prstClr val="black"/>
                          </a:solidFill>
                          <a:effectLst/>
                          <a:uLnTx/>
                          <a:uFillTx/>
                          <a:latin typeface="Calibri"/>
                          <a:ea typeface="+mn-ea"/>
                          <a:cs typeface="+mn-cs"/>
                        </a:rPr>
                        <a:t>
 We were excited to sponsor City Year Philadelphia’s annual Women’s Leadership Luncheon! 
Yesterday, #TEAMPHLY joined a room full of inspiring individuals to champion the incredible work of City Year Success Coaches. 💼🍎 These coaches play a vital role in helping students in under-resourced schools access the high-quality #education they deserve. 
Held in the Crystal Tea Room of The Wanamaker Building, the event featured a panel of women discussing the impactful work being done in the community. #womensleadership #nonprofitsupport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22.493609769952 %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76644250"/>
                  </a:ext>
                </a:extLst>
              </a:tr>
            </a:tbl>
          </a:graphicData>
        </a:graphic>
      </p:graphicFrame>
      <p:sp>
        <p:nvSpPr>
          <p:cNvPr id="4" name="Text Placeholder 3">
            <a:extLst>
              <a:ext uri="{FF2B5EF4-FFF2-40B4-BE49-F238E27FC236}">
                <a16:creationId xmlns:a16="http://schemas.microsoft.com/office/drawing/2014/main" id="{DAB99D58-43BA-44B2-AAB3-96084418BA49}"/>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3854154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2E1EB-2107-425A-98DC-C4C9CA6F4602}"/>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77D44545-0958-45EE-AF00-2530E2F0A075}"/>
              </a:ext>
            </a:extLst>
          </p:cNvPr>
          <p:cNvGraphicFramePr>
            <a:graphicFrameLocks noGrp="1"/>
          </p:cNvGraphicFramePr>
          <p:nvPr>
            <p:ph type="tbl" sz="quarter" idx="13"/>
            <p:extLst>
              <p:ext uri="{D42A27DB-BD31-4B8C-83A1-F6EECF244321}">
                <p14:modId xmlns:p14="http://schemas.microsoft.com/office/powerpoint/2010/main" val="2833986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628267470"/>
                    </a:ext>
                  </a:extLst>
                </a:gridCol>
                <a:gridCol w="576072">
                  <a:extLst>
                    <a:ext uri="{9D8B030D-6E8A-4147-A177-3AD203B41FA5}">
                      <a16:colId xmlns:a16="http://schemas.microsoft.com/office/drawing/2014/main" val="4099879643"/>
                    </a:ext>
                  </a:extLst>
                </a:gridCol>
                <a:gridCol w="576072">
                  <a:extLst>
                    <a:ext uri="{9D8B030D-6E8A-4147-A177-3AD203B41FA5}">
                      <a16:colId xmlns:a16="http://schemas.microsoft.com/office/drawing/2014/main" val="402899565"/>
                    </a:ext>
                  </a:extLst>
                </a:gridCol>
                <a:gridCol w="576072">
                  <a:extLst>
                    <a:ext uri="{9D8B030D-6E8A-4147-A177-3AD203B41FA5}">
                      <a16:colId xmlns:a16="http://schemas.microsoft.com/office/drawing/2014/main" val="3003413573"/>
                    </a:ext>
                  </a:extLst>
                </a:gridCol>
                <a:gridCol w="576072">
                  <a:extLst>
                    <a:ext uri="{9D8B030D-6E8A-4147-A177-3AD203B41FA5}">
                      <a16:colId xmlns:a16="http://schemas.microsoft.com/office/drawing/2014/main" val="251212880"/>
                    </a:ext>
                  </a:extLst>
                </a:gridCol>
                <a:gridCol w="576072">
                  <a:extLst>
                    <a:ext uri="{9D8B030D-6E8A-4147-A177-3AD203B41FA5}">
                      <a16:colId xmlns:a16="http://schemas.microsoft.com/office/drawing/2014/main" val="3805420088"/>
                    </a:ext>
                  </a:extLst>
                </a:gridCol>
                <a:gridCol w="576072">
                  <a:extLst>
                    <a:ext uri="{9D8B030D-6E8A-4147-A177-3AD203B41FA5}">
                      <a16:colId xmlns:a16="http://schemas.microsoft.com/office/drawing/2014/main" val="2125419130"/>
                    </a:ext>
                  </a:extLst>
                </a:gridCol>
                <a:gridCol w="576072">
                  <a:extLst>
                    <a:ext uri="{9D8B030D-6E8A-4147-A177-3AD203B41FA5}">
                      <a16:colId xmlns:a16="http://schemas.microsoft.com/office/drawing/2014/main" val="2190910274"/>
                    </a:ext>
                  </a:extLst>
                </a:gridCol>
                <a:gridCol w="576072">
                  <a:extLst>
                    <a:ext uri="{9D8B030D-6E8A-4147-A177-3AD203B41FA5}">
                      <a16:colId xmlns:a16="http://schemas.microsoft.com/office/drawing/2014/main" val="474973203"/>
                    </a:ext>
                  </a:extLst>
                </a:gridCol>
                <a:gridCol w="576072">
                  <a:extLst>
                    <a:ext uri="{9D8B030D-6E8A-4147-A177-3AD203B41FA5}">
                      <a16:colId xmlns:a16="http://schemas.microsoft.com/office/drawing/2014/main" val="320381399"/>
                    </a:ext>
                  </a:extLst>
                </a:gridCol>
                <a:gridCol w="576072">
                  <a:extLst>
                    <a:ext uri="{9D8B030D-6E8A-4147-A177-3AD203B41FA5}">
                      <a16:colId xmlns:a16="http://schemas.microsoft.com/office/drawing/2014/main" val="419778594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242835189"/>
                  </a:ext>
                </a:extLst>
              </a:tr>
              <a:tr h="370840">
                <a:tc>
                  <a:txBody>
                    <a:bodyPr/>
                    <a:lstStyle/>
                    <a:p>
                      <a:r>
                        <a:rPr lang="en-US" sz="1000"/>
                        <a:t>phlyinsurance</a:t>
                      </a:r>
                    </a:p>
                  </a:txBody>
                  <a:tcPr/>
                </a:tc>
                <a:tc>
                  <a:txBody>
                    <a:bodyPr/>
                    <a:lstStyle/>
                    <a:p>
                      <a:r>
                        <a:rPr lang="en-US" sz="1000"/>
                        <a:t>3850</a:t>
                      </a:r>
                    </a:p>
                  </a:txBody>
                  <a:tcPr/>
                </a:tc>
                <a:tc>
                  <a:txBody>
                    <a:bodyPr/>
                    <a:lstStyle/>
                    <a:p>
                      <a:r>
                        <a:rPr lang="en-US" sz="1000"/>
                        <a:t>80</a:t>
                      </a:r>
                    </a:p>
                  </a:txBody>
                  <a:tcPr/>
                </a:tc>
                <a:tc>
                  <a:txBody>
                    <a:bodyPr/>
                    <a:lstStyle/>
                    <a:p>
                      <a:r>
                        <a:rPr lang="en-US" sz="1000"/>
                        <a:t>11</a:t>
                      </a:r>
                    </a:p>
                  </a:txBody>
                  <a:tcPr/>
                </a:tc>
                <a:tc>
                  <a:txBody>
                    <a:bodyPr/>
                    <a:lstStyle/>
                    <a:p>
                      <a:r>
                        <a:rPr lang="en-US" sz="1000"/>
                        <a:t>8</a:t>
                      </a:r>
                    </a:p>
                  </a:txBody>
                  <a:tcPr/>
                </a:tc>
                <a:tc>
                  <a:txBody>
                    <a:bodyPr/>
                    <a:lstStyle/>
                    <a:p>
                      <a:r>
                        <a:rPr lang="en-US" sz="1000"/>
                        <a:t>0</a:t>
                      </a:r>
                    </a:p>
                  </a:txBody>
                  <a:tcPr/>
                </a:tc>
                <a:tc>
                  <a:txBody>
                    <a:bodyPr/>
                    <a:lstStyle/>
                    <a:p>
                      <a:r>
                        <a:rPr lang="en-US" sz="1000"/>
                        <a:t>1</a:t>
                      </a:r>
                    </a:p>
                  </a:txBody>
                  <a:tcPr/>
                </a:tc>
                <a:tc>
                  <a:txBody>
                    <a:bodyPr/>
                    <a:lstStyle/>
                    <a:p>
                      <a:r>
                        <a:rPr lang="en-US" sz="1000"/>
                        <a:t>20</a:t>
                      </a:r>
                    </a:p>
                  </a:txBody>
                  <a:tcPr/>
                </a:tc>
                <a:tc>
                  <a:txBody>
                    <a:bodyPr/>
                    <a:lstStyle/>
                    <a:p>
                      <a:r>
                        <a:rPr lang="en-US" sz="1000"/>
                        <a:t>687</a:t>
                      </a:r>
                    </a:p>
                  </a:txBody>
                  <a:tcPr/>
                </a:tc>
                <a:tc>
                  <a:txBody>
                    <a:bodyPr/>
                    <a:lstStyle/>
                    <a:p>
                      <a:r>
                        <a:rPr lang="en-US" sz="1000"/>
                        <a:t>13</a:t>
                      </a:r>
                    </a:p>
                  </a:txBody>
                  <a:tcPr/>
                </a:tc>
                <a:tc>
                  <a:txBody>
                    <a:bodyPr/>
                    <a:lstStyle/>
                    <a:p>
                      <a:r>
                        <a:rPr lang="en-US" sz="1000"/>
                        <a:t>0.9186 %</a:t>
                      </a:r>
                    </a:p>
                  </a:txBody>
                  <a:tcPr/>
                </a:tc>
                <a:extLst>
                  <a:ext uri="{0D108BD9-81ED-4DB2-BD59-A6C34878D82A}">
                    <a16:rowId xmlns:a16="http://schemas.microsoft.com/office/drawing/2014/main" val="2804445279"/>
                  </a:ext>
                </a:extLst>
              </a:tr>
            </a:tbl>
          </a:graphicData>
        </a:graphic>
      </p:graphicFrame>
      <p:sp>
        <p:nvSpPr>
          <p:cNvPr id="4" name="Text Placeholder 3">
            <a:extLst>
              <a:ext uri="{FF2B5EF4-FFF2-40B4-BE49-F238E27FC236}">
                <a16:creationId xmlns:a16="http://schemas.microsoft.com/office/drawing/2014/main" id="{42FB9C9B-B3FC-43E0-A435-6AA5A1FB175D}"/>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6254207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135D9-6106-4455-970A-4AD3541F0C8C}"/>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CAE4A2D4-0BA8-4264-ADE5-EB8636778C56}"/>
              </a:ext>
            </a:extLst>
          </p:cNvPr>
          <p:cNvGraphicFramePr>
            <a:graphicFrameLocks noGrp="1"/>
          </p:cNvGraphicFramePr>
          <p:nvPr>
            <p:ph type="chart" sz="quarter" idx="13"/>
            <p:extLst>
              <p:ext uri="{D42A27DB-BD31-4B8C-83A1-F6EECF244321}">
                <p14:modId xmlns:p14="http://schemas.microsoft.com/office/powerpoint/2010/main" val="7537491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F77C15-F6BB-4D2E-B6D1-D17129C3B7C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C4A3F526-A525-45FD-A3C1-85D93331EF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19027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EC1C6-AFB7-4446-86FB-83B7C9502ACA}"/>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F594BF6D-9C5C-49DB-892B-103A85EC2325}"/>
              </a:ext>
            </a:extLst>
          </p:cNvPr>
          <p:cNvGraphicFramePr>
            <a:graphicFrameLocks noGrp="1"/>
          </p:cNvGraphicFramePr>
          <p:nvPr>
            <p:ph type="chart" sz="quarter" idx="13"/>
            <p:extLst>
              <p:ext uri="{D42A27DB-BD31-4B8C-83A1-F6EECF244321}">
                <p14:modId xmlns:p14="http://schemas.microsoft.com/office/powerpoint/2010/main" val="2816082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857939-7DAC-436D-AD7C-DA79412CA79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E145FE2-D677-4024-8FE6-DA3B3A8BB8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27146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6B76F-4BFA-48EA-989B-DB072EE04640}"/>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F2D3A654-A1F6-4CF5-A355-4243DC9FBB30}"/>
              </a:ext>
            </a:extLst>
          </p:cNvPr>
          <p:cNvGraphicFramePr>
            <a:graphicFrameLocks noGrp="1"/>
          </p:cNvGraphicFramePr>
          <p:nvPr>
            <p:ph type="chart" sz="quarter" idx="13"/>
            <p:extLst>
              <p:ext uri="{D42A27DB-BD31-4B8C-83A1-F6EECF244321}">
                <p14:modId xmlns:p14="http://schemas.microsoft.com/office/powerpoint/2010/main" val="26088288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E4015D-21E7-48B9-A92E-89DF5C27BBA2}"/>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00E114A-551A-411B-9DE6-DA03550C7A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48707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4FE91-7B90-4F4D-9085-36C223D1DCFB}"/>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799216BF-B92E-4B70-811E-3D823EFB8CEC}"/>
              </a:ext>
            </a:extLst>
          </p:cNvPr>
          <p:cNvGraphicFramePr>
            <a:graphicFrameLocks noGrp="1"/>
          </p:cNvGraphicFramePr>
          <p:nvPr>
            <p:ph type="chart" sz="quarter" idx="13"/>
            <p:extLst>
              <p:ext uri="{D42A27DB-BD31-4B8C-83A1-F6EECF244321}">
                <p14:modId xmlns:p14="http://schemas.microsoft.com/office/powerpoint/2010/main" val="34139524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9166DE-D287-433C-AE23-75B00D308773}"/>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3AFE5A7-5B1E-4AC6-8522-8DB7E68B0C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14930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E5C6E-029C-425B-B4FB-2448CCE27BCC}"/>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8D2E3311-C91B-4D27-8F30-3C72825F3107}"/>
              </a:ext>
            </a:extLst>
          </p:cNvPr>
          <p:cNvGraphicFramePr>
            <a:graphicFrameLocks noGrp="1"/>
          </p:cNvGraphicFramePr>
          <p:nvPr>
            <p:ph type="tbl" sz="quarter" idx="13"/>
            <p:extLst>
              <p:ext uri="{D42A27DB-BD31-4B8C-83A1-F6EECF244321}">
                <p14:modId xmlns:p14="http://schemas.microsoft.com/office/powerpoint/2010/main" val="836222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97748298"/>
                    </a:ext>
                  </a:extLst>
                </a:gridCol>
                <a:gridCol w="987552">
                  <a:extLst>
                    <a:ext uri="{9D8B030D-6E8A-4147-A177-3AD203B41FA5}">
                      <a16:colId xmlns:a16="http://schemas.microsoft.com/office/drawing/2014/main" val="3502540878"/>
                    </a:ext>
                  </a:extLst>
                </a:gridCol>
                <a:gridCol w="987552">
                  <a:extLst>
                    <a:ext uri="{9D8B030D-6E8A-4147-A177-3AD203B41FA5}">
                      <a16:colId xmlns:a16="http://schemas.microsoft.com/office/drawing/2014/main" val="3837987739"/>
                    </a:ext>
                  </a:extLst>
                </a:gridCol>
                <a:gridCol w="987552">
                  <a:extLst>
                    <a:ext uri="{9D8B030D-6E8A-4147-A177-3AD203B41FA5}">
                      <a16:colId xmlns:a16="http://schemas.microsoft.com/office/drawing/2014/main" val="3786910913"/>
                    </a:ext>
                  </a:extLst>
                </a:gridCol>
                <a:gridCol w="987552">
                  <a:extLst>
                    <a:ext uri="{9D8B030D-6E8A-4147-A177-3AD203B41FA5}">
                      <a16:colId xmlns:a16="http://schemas.microsoft.com/office/drawing/2014/main" val="3204941511"/>
                    </a:ext>
                  </a:extLst>
                </a:gridCol>
                <a:gridCol w="987552">
                  <a:extLst>
                    <a:ext uri="{9D8B030D-6E8A-4147-A177-3AD203B41FA5}">
                      <a16:colId xmlns:a16="http://schemas.microsoft.com/office/drawing/2014/main" val="890372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68530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- 2024-12-12 15:21:09</a:t>
                      </a:r>
                      <a:r>
                        <a:rPr kumimoji="0" lang="en-US" sz="1000" b="0" i="0" u="none" strike="noStrike" kern="1200" cap="none" spc="0" normalizeH="0" baseline="0" noProof="0">
                          <a:ln>
                            <a:noFill/>
                          </a:ln>
                          <a:solidFill>
                            <a:prstClr val="black"/>
                          </a:solidFill>
                          <a:effectLst/>
                          <a:uLnTx/>
                          <a:uFillTx/>
                          <a:latin typeface="Calibri"/>
                          <a:ea typeface="+mn-ea"/>
                          <a:cs typeface="+mn-cs"/>
                        </a:rPr>
                        <a:t>
 To kick off the holiday season, #TEAMPHLY gathered together for brunch in the Home Office! 🥞🍳 
Hosted by PHLY Executive Leadership from departments and regions across the country, employees enjoyed a catered hot breakfast while mingling and networking with each other. 
It was the perfect way to celebrate the #holidayseason and show appreciation for the hard work of our team. 🎉🤝
#happyholidays #brunch #tistheseason🎄 #festivevibes✨ #insurance #insurancecareers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12/21/2024 01:14:34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747371728"/>
                  </a:ext>
                </a:extLst>
              </a:tr>
            </a:tbl>
          </a:graphicData>
        </a:graphic>
      </p:graphicFrame>
      <p:sp>
        <p:nvSpPr>
          <p:cNvPr id="4" name="Text Placeholder 3">
            <a:extLst>
              <a:ext uri="{FF2B5EF4-FFF2-40B4-BE49-F238E27FC236}">
                <a16:creationId xmlns:a16="http://schemas.microsoft.com/office/drawing/2014/main" id="{B2FED653-A4B2-47BA-83F7-F0402B098D97}"/>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11948914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10677-39CF-4FC3-8D3A-720258097844}"/>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72236F99-AB43-4113-9B3E-05AFBC004EB9}"/>
              </a:ext>
            </a:extLst>
          </p:cNvPr>
          <p:cNvGraphicFramePr>
            <a:graphicFrameLocks noGrp="1"/>
          </p:cNvGraphicFramePr>
          <p:nvPr>
            <p:ph type="tbl" sz="quarter" idx="13"/>
            <p:extLst>
              <p:ext uri="{D42A27DB-BD31-4B8C-83A1-F6EECF244321}">
                <p14:modId xmlns:p14="http://schemas.microsoft.com/office/powerpoint/2010/main" val="2484539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82478190"/>
                    </a:ext>
                  </a:extLst>
                </a:gridCol>
                <a:gridCol w="987552">
                  <a:extLst>
                    <a:ext uri="{9D8B030D-6E8A-4147-A177-3AD203B41FA5}">
                      <a16:colId xmlns:a16="http://schemas.microsoft.com/office/drawing/2014/main" val="2064721798"/>
                    </a:ext>
                  </a:extLst>
                </a:gridCol>
                <a:gridCol w="987552">
                  <a:extLst>
                    <a:ext uri="{9D8B030D-6E8A-4147-A177-3AD203B41FA5}">
                      <a16:colId xmlns:a16="http://schemas.microsoft.com/office/drawing/2014/main" val="2028813422"/>
                    </a:ext>
                  </a:extLst>
                </a:gridCol>
                <a:gridCol w="987552">
                  <a:extLst>
                    <a:ext uri="{9D8B030D-6E8A-4147-A177-3AD203B41FA5}">
                      <a16:colId xmlns:a16="http://schemas.microsoft.com/office/drawing/2014/main" val="1701278113"/>
                    </a:ext>
                  </a:extLst>
                </a:gridCol>
                <a:gridCol w="987552">
                  <a:extLst>
                    <a:ext uri="{9D8B030D-6E8A-4147-A177-3AD203B41FA5}">
                      <a16:colId xmlns:a16="http://schemas.microsoft.com/office/drawing/2014/main" val="1872819011"/>
                    </a:ext>
                  </a:extLst>
                </a:gridCol>
                <a:gridCol w="987552">
                  <a:extLst>
                    <a:ext uri="{9D8B030D-6E8A-4147-A177-3AD203B41FA5}">
                      <a16:colId xmlns:a16="http://schemas.microsoft.com/office/drawing/2014/main" val="386081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50443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- 2024-12-20 14:19:41</a:t>
                      </a:r>
                      <a:r>
                        <a:rPr kumimoji="0" lang="en-US" sz="1000" b="0" i="0" u="none" strike="noStrike" kern="1200" cap="none" spc="0" normalizeH="0" baseline="0" noProof="0">
                          <a:ln>
                            <a:noFill/>
                          </a:ln>
                          <a:solidFill>
                            <a:prstClr val="black"/>
                          </a:solidFill>
                          <a:effectLst/>
                          <a:uLnTx/>
                          <a:uFillTx/>
                          <a:latin typeface="Calibri"/>
                          <a:ea typeface="+mn-ea"/>
                          <a:cs typeface="+mn-cs"/>
                        </a:rPr>
                        <a:t>
 ✨ To wrap up the year, #TEAMPHLY celebrated the holiday season with an unforgettable night at LumiNature at the philadelphiazoo! 
Home Office employees and their loved ones strolled through one of the biggest and brightest light shows of the season. 
From dazzling displays to festive fun, it was the perfect way to end the year as a team! 🎄🦁🎁
#phillyzoo #luminature #holidayseason #holidaymagic #lightshows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12/29/2024 19:15:14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865584100"/>
                  </a:ext>
                </a:extLst>
              </a:tr>
            </a:tbl>
          </a:graphicData>
        </a:graphic>
      </p:graphicFrame>
      <p:sp>
        <p:nvSpPr>
          <p:cNvPr id="4" name="Text Placeholder 3">
            <a:extLst>
              <a:ext uri="{FF2B5EF4-FFF2-40B4-BE49-F238E27FC236}">
                <a16:creationId xmlns:a16="http://schemas.microsoft.com/office/drawing/2014/main" id="{6DD778AE-6013-4B34-87D7-6ECC926D42A0}"/>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12278740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2B60E-DE36-4AA6-BB07-F61CA875718B}"/>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BC5718A8-96DD-41CE-9F36-31C8C0895EBA}"/>
              </a:ext>
            </a:extLst>
          </p:cNvPr>
          <p:cNvGraphicFramePr>
            <a:graphicFrameLocks noGrp="1"/>
          </p:cNvGraphicFramePr>
          <p:nvPr>
            <p:ph type="tbl" sz="quarter" idx="13"/>
            <p:extLst>
              <p:ext uri="{D42A27DB-BD31-4B8C-83A1-F6EECF244321}">
                <p14:modId xmlns:p14="http://schemas.microsoft.com/office/powerpoint/2010/main" val="2383379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8705892"/>
                    </a:ext>
                  </a:extLst>
                </a:gridCol>
                <a:gridCol w="987552">
                  <a:extLst>
                    <a:ext uri="{9D8B030D-6E8A-4147-A177-3AD203B41FA5}">
                      <a16:colId xmlns:a16="http://schemas.microsoft.com/office/drawing/2014/main" val="1923122015"/>
                    </a:ext>
                  </a:extLst>
                </a:gridCol>
                <a:gridCol w="987552">
                  <a:extLst>
                    <a:ext uri="{9D8B030D-6E8A-4147-A177-3AD203B41FA5}">
                      <a16:colId xmlns:a16="http://schemas.microsoft.com/office/drawing/2014/main" val="1745434007"/>
                    </a:ext>
                  </a:extLst>
                </a:gridCol>
                <a:gridCol w="987552">
                  <a:extLst>
                    <a:ext uri="{9D8B030D-6E8A-4147-A177-3AD203B41FA5}">
                      <a16:colId xmlns:a16="http://schemas.microsoft.com/office/drawing/2014/main" val="539151374"/>
                    </a:ext>
                  </a:extLst>
                </a:gridCol>
                <a:gridCol w="987552">
                  <a:extLst>
                    <a:ext uri="{9D8B030D-6E8A-4147-A177-3AD203B41FA5}">
                      <a16:colId xmlns:a16="http://schemas.microsoft.com/office/drawing/2014/main" val="1936679978"/>
                    </a:ext>
                  </a:extLst>
                </a:gridCol>
                <a:gridCol w="987552">
                  <a:extLst>
                    <a:ext uri="{9D8B030D-6E8A-4147-A177-3AD203B41FA5}">
                      <a16:colId xmlns:a16="http://schemas.microsoft.com/office/drawing/2014/main" val="837045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71395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- 2024-12-19 14:53:28</a:t>
                      </a:r>
                      <a:r>
                        <a:rPr kumimoji="0" lang="en-US" sz="1000" b="0" i="0" u="none" strike="noStrike" kern="1200" cap="none" spc="0" normalizeH="0" baseline="0" noProof="0">
                          <a:ln>
                            <a:noFill/>
                          </a:ln>
                          <a:solidFill>
                            <a:prstClr val="black"/>
                          </a:solidFill>
                          <a:effectLst/>
                          <a:uLnTx/>
                          <a:uFillTx/>
                          <a:latin typeface="Calibri"/>
                          <a:ea typeface="+mn-ea"/>
                          <a:cs typeface="+mn-cs"/>
                        </a:rPr>
                        <a:t>
 Home Office employees spent their afternoon #volunteering to make the season brighter at Ivy Senior Residence! 🎄✨ 
In partnership with the salarmyphilly, #TEAMPHLY helped prepare and serve food to the residents for their community Christmas meal. 🍽️❤️ 
It’s moments like these that remind us of the power of giving back during the #holidays.
#holidayseason #communitysupport #givingbacktothecommunity #givingseason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12/27/2024 07:15:04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233354223"/>
                  </a:ext>
                </a:extLst>
              </a:tr>
            </a:tbl>
          </a:graphicData>
        </a:graphic>
      </p:graphicFrame>
      <p:sp>
        <p:nvSpPr>
          <p:cNvPr id="4" name="Text Placeholder 3">
            <a:extLst>
              <a:ext uri="{FF2B5EF4-FFF2-40B4-BE49-F238E27FC236}">
                <a16:creationId xmlns:a16="http://schemas.microsoft.com/office/drawing/2014/main" id="{C3E54650-D5AC-4270-9224-91CA76F01D13}"/>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23396293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CDCE8-FD95-49CF-848D-21A8071D9A1B}"/>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0209415F-ADDC-4E1F-95E6-522C07A75665}"/>
              </a:ext>
            </a:extLst>
          </p:cNvPr>
          <p:cNvGraphicFramePr>
            <a:graphicFrameLocks noGrp="1"/>
          </p:cNvGraphicFramePr>
          <p:nvPr>
            <p:ph type="tbl" sz="quarter" idx="13"/>
            <p:extLst>
              <p:ext uri="{D42A27DB-BD31-4B8C-83A1-F6EECF244321}">
                <p14:modId xmlns:p14="http://schemas.microsoft.com/office/powerpoint/2010/main" val="3605494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524223438"/>
                    </a:ext>
                  </a:extLst>
                </a:gridCol>
                <a:gridCol w="987552">
                  <a:extLst>
                    <a:ext uri="{9D8B030D-6E8A-4147-A177-3AD203B41FA5}">
                      <a16:colId xmlns:a16="http://schemas.microsoft.com/office/drawing/2014/main" val="169358779"/>
                    </a:ext>
                  </a:extLst>
                </a:gridCol>
                <a:gridCol w="987552">
                  <a:extLst>
                    <a:ext uri="{9D8B030D-6E8A-4147-A177-3AD203B41FA5}">
                      <a16:colId xmlns:a16="http://schemas.microsoft.com/office/drawing/2014/main" val="4161816210"/>
                    </a:ext>
                  </a:extLst>
                </a:gridCol>
                <a:gridCol w="987552">
                  <a:extLst>
                    <a:ext uri="{9D8B030D-6E8A-4147-A177-3AD203B41FA5}">
                      <a16:colId xmlns:a16="http://schemas.microsoft.com/office/drawing/2014/main" val="2432304473"/>
                    </a:ext>
                  </a:extLst>
                </a:gridCol>
                <a:gridCol w="987552">
                  <a:extLst>
                    <a:ext uri="{9D8B030D-6E8A-4147-A177-3AD203B41FA5}">
                      <a16:colId xmlns:a16="http://schemas.microsoft.com/office/drawing/2014/main" val="3006157720"/>
                    </a:ext>
                  </a:extLst>
                </a:gridCol>
                <a:gridCol w="987552">
                  <a:extLst>
                    <a:ext uri="{9D8B030D-6E8A-4147-A177-3AD203B41FA5}">
                      <a16:colId xmlns:a16="http://schemas.microsoft.com/office/drawing/2014/main" val="1889826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04696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- 2024-12-05 14:50:51</a:t>
                      </a:r>
                      <a:r>
                        <a:rPr kumimoji="0" lang="en-US" sz="1000" b="0" i="0" u="none" strike="noStrike" kern="1200" cap="none" spc="0" normalizeH="0" baseline="0" noProof="0">
                          <a:ln>
                            <a:noFill/>
                          </a:ln>
                          <a:solidFill>
                            <a:prstClr val="black"/>
                          </a:solidFill>
                          <a:effectLst/>
                          <a:uLnTx/>
                          <a:uFillTx/>
                          <a:latin typeface="Calibri"/>
                          <a:ea typeface="+mn-ea"/>
                          <a:cs typeface="+mn-cs"/>
                        </a:rPr>
                        <a:t>
 We were excited to sponsor cityyearphilly’s annual Women’s Leadership Luncheon!
Yesterday, #TEAMPHLY joined a room full of inspiring individuals to champion the incredible work of City Year Success Coaches. 💼🍎 These coaches play a vital role in helping students in under-resourced schools access the high-quality education they deserve.
Held in the Crystal Tea Room of The Wanamaker Building, the event featured a panel of women discussing the impactful work being done in the community.
#501c3 #socialimpact #communitymatters #communitysupport #nfp #supportnonprofits #insurancework #insurancecareers #philadelphia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12/26/2024 01:14:11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010387534"/>
                  </a:ext>
                </a:extLst>
              </a:tr>
            </a:tbl>
          </a:graphicData>
        </a:graphic>
      </p:graphicFrame>
      <p:sp>
        <p:nvSpPr>
          <p:cNvPr id="4" name="Text Placeholder 3">
            <a:extLst>
              <a:ext uri="{FF2B5EF4-FFF2-40B4-BE49-F238E27FC236}">
                <a16:creationId xmlns:a16="http://schemas.microsoft.com/office/drawing/2014/main" id="{48C7DF4D-1908-48EC-AF3B-519AC7FDF13D}"/>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17984845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D7C9E-77BD-4517-BA39-331051721CCB}"/>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3C05A874-4B47-4EB7-86FC-DFAFF478CC16}"/>
              </a:ext>
            </a:extLst>
          </p:cNvPr>
          <p:cNvGraphicFramePr>
            <a:graphicFrameLocks noGrp="1"/>
          </p:cNvGraphicFramePr>
          <p:nvPr>
            <p:ph type="tbl" sz="quarter" idx="13"/>
            <p:extLst>
              <p:ext uri="{D42A27DB-BD31-4B8C-83A1-F6EECF244321}">
                <p14:modId xmlns:p14="http://schemas.microsoft.com/office/powerpoint/2010/main" val="4279794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192164231"/>
                    </a:ext>
                  </a:extLst>
                </a:gridCol>
                <a:gridCol w="987552">
                  <a:extLst>
                    <a:ext uri="{9D8B030D-6E8A-4147-A177-3AD203B41FA5}">
                      <a16:colId xmlns:a16="http://schemas.microsoft.com/office/drawing/2014/main" val="99347238"/>
                    </a:ext>
                  </a:extLst>
                </a:gridCol>
                <a:gridCol w="987552">
                  <a:extLst>
                    <a:ext uri="{9D8B030D-6E8A-4147-A177-3AD203B41FA5}">
                      <a16:colId xmlns:a16="http://schemas.microsoft.com/office/drawing/2014/main" val="871658319"/>
                    </a:ext>
                  </a:extLst>
                </a:gridCol>
                <a:gridCol w="987552">
                  <a:extLst>
                    <a:ext uri="{9D8B030D-6E8A-4147-A177-3AD203B41FA5}">
                      <a16:colId xmlns:a16="http://schemas.microsoft.com/office/drawing/2014/main" val="4283116821"/>
                    </a:ext>
                  </a:extLst>
                </a:gridCol>
                <a:gridCol w="987552">
                  <a:extLst>
                    <a:ext uri="{9D8B030D-6E8A-4147-A177-3AD203B41FA5}">
                      <a16:colId xmlns:a16="http://schemas.microsoft.com/office/drawing/2014/main" val="1901167220"/>
                    </a:ext>
                  </a:extLst>
                </a:gridCol>
                <a:gridCol w="987552">
                  <a:extLst>
                    <a:ext uri="{9D8B030D-6E8A-4147-A177-3AD203B41FA5}">
                      <a16:colId xmlns:a16="http://schemas.microsoft.com/office/drawing/2014/main" val="3079137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61699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- 2024-12-13 12:43:31</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accept our 15th Best Places to Work in PA award! 🏆 
Here’s a snapshot of #TEAMPHLY at the awards ceremony. A big thank you to our employees for making PHLY a great place to work. 🙌
Explore our open roles ➡ bit.ly/PHLYCareers 🌟 (link in bio) 🔗 bestcompaniesgp 
#BestPlacesPA #insurancecareers #joinourteam #bestplacestowork #insurancecareers #workplaceculture #insurancelife #bestcompanies #employeeengagement #happyemployees #businessawards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12/26/2024 01:14:11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980542563"/>
                  </a:ext>
                </a:extLst>
              </a:tr>
            </a:tbl>
          </a:graphicData>
        </a:graphic>
      </p:graphicFrame>
      <p:sp>
        <p:nvSpPr>
          <p:cNvPr id="4" name="Text Placeholder 3">
            <a:extLst>
              <a:ext uri="{FF2B5EF4-FFF2-40B4-BE49-F238E27FC236}">
                <a16:creationId xmlns:a16="http://schemas.microsoft.com/office/drawing/2014/main" id="{80AB7CC4-22C8-4AC5-9930-9DF9DC6A56E4}"/>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31770148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14C38-1FD5-48DA-8251-2B93A5B79966}"/>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BE4F961A-4CD6-4254-A984-DF955CD39FE3}"/>
              </a:ext>
            </a:extLst>
          </p:cNvPr>
          <p:cNvGraphicFramePr>
            <a:graphicFrameLocks noGrp="1"/>
          </p:cNvGraphicFramePr>
          <p:nvPr>
            <p:ph type="tbl" sz="quarter" idx="13"/>
            <p:extLst>
              <p:ext uri="{D42A27DB-BD31-4B8C-83A1-F6EECF244321}">
                <p14:modId xmlns:p14="http://schemas.microsoft.com/office/powerpoint/2010/main" val="1622341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223211483"/>
                    </a:ext>
                  </a:extLst>
                </a:gridCol>
                <a:gridCol w="905256">
                  <a:extLst>
                    <a:ext uri="{9D8B030D-6E8A-4147-A177-3AD203B41FA5}">
                      <a16:colId xmlns:a16="http://schemas.microsoft.com/office/drawing/2014/main" val="15392834"/>
                    </a:ext>
                  </a:extLst>
                </a:gridCol>
                <a:gridCol w="411480">
                  <a:extLst>
                    <a:ext uri="{9D8B030D-6E8A-4147-A177-3AD203B41FA5}">
                      <a16:colId xmlns:a16="http://schemas.microsoft.com/office/drawing/2014/main" val="4140337156"/>
                    </a:ext>
                  </a:extLst>
                </a:gridCol>
                <a:gridCol w="905256">
                  <a:extLst>
                    <a:ext uri="{9D8B030D-6E8A-4147-A177-3AD203B41FA5}">
                      <a16:colId xmlns:a16="http://schemas.microsoft.com/office/drawing/2014/main" val="3020775075"/>
                    </a:ext>
                  </a:extLst>
                </a:gridCol>
                <a:gridCol w="905256">
                  <a:extLst>
                    <a:ext uri="{9D8B030D-6E8A-4147-A177-3AD203B41FA5}">
                      <a16:colId xmlns:a16="http://schemas.microsoft.com/office/drawing/2014/main" val="2545409798"/>
                    </a:ext>
                  </a:extLst>
                </a:gridCol>
                <a:gridCol w="905256">
                  <a:extLst>
                    <a:ext uri="{9D8B030D-6E8A-4147-A177-3AD203B41FA5}">
                      <a16:colId xmlns:a16="http://schemas.microsoft.com/office/drawing/2014/main" val="2652440988"/>
                    </a:ext>
                  </a:extLst>
                </a:gridCol>
                <a:gridCol w="905256">
                  <a:extLst>
                    <a:ext uri="{9D8B030D-6E8A-4147-A177-3AD203B41FA5}">
                      <a16:colId xmlns:a16="http://schemas.microsoft.com/office/drawing/2014/main" val="1490109353"/>
                    </a:ext>
                  </a:extLst>
                </a:gridCol>
                <a:gridCol w="905256">
                  <a:extLst>
                    <a:ext uri="{9D8B030D-6E8A-4147-A177-3AD203B41FA5}">
                      <a16:colId xmlns:a16="http://schemas.microsoft.com/office/drawing/2014/main" val="1317205417"/>
                    </a:ext>
                  </a:extLst>
                </a:gridCol>
                <a:gridCol w="905256">
                  <a:extLst>
                    <a:ext uri="{9D8B030D-6E8A-4147-A177-3AD203B41FA5}">
                      <a16:colId xmlns:a16="http://schemas.microsoft.com/office/drawing/2014/main" val="3604130098"/>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550087590"/>
                  </a:ext>
                </a:extLst>
              </a:tr>
              <a:tr h="370840">
                <a:tc>
                  <a:txBody>
                    <a:bodyPr/>
                    <a:lstStyle/>
                    <a:p>
                      <a:r>
                        <a:rPr lang="en-US" sz="1000"/>
                        <a:t>9</a:t>
                      </a:r>
                    </a:p>
                  </a:txBody>
                  <a:tcPr/>
                </a:tc>
                <a:tc>
                  <a:txBody>
                    <a:bodyPr/>
                    <a:lstStyle/>
                    <a:p>
                      <a:r>
                        <a:rPr lang="en-US" sz="1000"/>
                        <a:t>0.6098 %</a:t>
                      </a:r>
                    </a:p>
                  </a:txBody>
                  <a:tcPr/>
                </a:tc>
                <a:tc>
                  <a:txBody>
                    <a:bodyPr/>
                    <a:lstStyle/>
                    <a:p>
                      <a:r>
                        <a:rPr lang="en-US" sz="1000"/>
                        <a:t>0.00</a:t>
                      </a:r>
                    </a:p>
                  </a:txBody>
                  <a:tcPr/>
                </a:tc>
                <a:tc>
                  <a:txBody>
                    <a:bodyPr/>
                    <a:lstStyle/>
                    <a:p>
                      <a:r>
                        <a:rPr lang="en-US" sz="1000"/>
                        <a:t>169.89</a:t>
                      </a:r>
                    </a:p>
                  </a:txBody>
                  <a:tcPr/>
                </a:tc>
                <a:tc>
                  <a:txBody>
                    <a:bodyPr/>
                    <a:lstStyle/>
                    <a:p>
                      <a:r>
                        <a:rPr lang="en-US" sz="1000"/>
                        <a:t>167.33</a:t>
                      </a:r>
                    </a:p>
                  </a:txBody>
                  <a:tcPr/>
                </a:tc>
                <a:tc>
                  <a:txBody>
                    <a:bodyPr/>
                    <a:lstStyle/>
                    <a:p>
                      <a:r>
                        <a:rPr lang="en-US" sz="1000"/>
                        <a:t>93.78</a:t>
                      </a:r>
                    </a:p>
                  </a:txBody>
                  <a:tcPr/>
                </a:tc>
                <a:tc>
                  <a:txBody>
                    <a:bodyPr/>
                    <a:lstStyle/>
                    <a:p>
                      <a:r>
                        <a:rPr lang="en-US" sz="1000"/>
                        <a:t>93.78</a:t>
                      </a:r>
                    </a:p>
                  </a:txBody>
                  <a:tcPr/>
                </a:tc>
                <a:tc>
                  <a:txBody>
                    <a:bodyPr/>
                    <a:lstStyle/>
                    <a:p>
                      <a:r>
                        <a:rPr lang="en-US" sz="1000"/>
                        <a:t>1529</a:t>
                      </a:r>
                    </a:p>
                  </a:txBody>
                  <a:tcPr/>
                </a:tc>
                <a:tc>
                  <a:txBody>
                    <a:bodyPr/>
                    <a:lstStyle/>
                    <a:p>
                      <a:r>
                        <a:rPr lang="en-US" sz="1000"/>
                        <a:t>844</a:t>
                      </a:r>
                    </a:p>
                  </a:txBody>
                  <a:tcPr/>
                </a:tc>
                <a:extLst>
                  <a:ext uri="{0D108BD9-81ED-4DB2-BD59-A6C34878D82A}">
                    <a16:rowId xmlns:a16="http://schemas.microsoft.com/office/drawing/2014/main" val="1751311748"/>
                  </a:ext>
                </a:extLst>
              </a:tr>
            </a:tbl>
          </a:graphicData>
        </a:graphic>
      </p:graphicFrame>
      <p:sp>
        <p:nvSpPr>
          <p:cNvPr id="4" name="Text Placeholder 3">
            <a:extLst>
              <a:ext uri="{FF2B5EF4-FFF2-40B4-BE49-F238E27FC236}">
                <a16:creationId xmlns:a16="http://schemas.microsoft.com/office/drawing/2014/main" id="{905A12C0-6ADD-46CA-BA4E-D650B2FCC515}"/>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10633109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2DF07-6038-45A8-BEB2-E3C7C8B409AA}"/>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341A52E2-B01B-49BD-B889-03F65111DB05}"/>
              </a:ext>
            </a:extLst>
          </p:cNvPr>
          <p:cNvGraphicFramePr>
            <a:graphicFrameLocks noGrp="1"/>
          </p:cNvGraphicFramePr>
          <p:nvPr>
            <p:ph type="tbl" sz="quarter" idx="13"/>
            <p:extLst>
              <p:ext uri="{D42A27DB-BD31-4B8C-83A1-F6EECF244321}">
                <p14:modId xmlns:p14="http://schemas.microsoft.com/office/powerpoint/2010/main" val="2738914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58390750"/>
                    </a:ext>
                  </a:extLst>
                </a:gridCol>
                <a:gridCol w="1399032">
                  <a:extLst>
                    <a:ext uri="{9D8B030D-6E8A-4147-A177-3AD203B41FA5}">
                      <a16:colId xmlns:a16="http://schemas.microsoft.com/office/drawing/2014/main" val="2690686113"/>
                    </a:ext>
                  </a:extLst>
                </a:gridCol>
                <a:gridCol w="658368">
                  <a:extLst>
                    <a:ext uri="{9D8B030D-6E8A-4147-A177-3AD203B41FA5}">
                      <a16:colId xmlns:a16="http://schemas.microsoft.com/office/drawing/2014/main" val="3137937798"/>
                    </a:ext>
                  </a:extLst>
                </a:gridCol>
                <a:gridCol w="658368">
                  <a:extLst>
                    <a:ext uri="{9D8B030D-6E8A-4147-A177-3AD203B41FA5}">
                      <a16:colId xmlns:a16="http://schemas.microsoft.com/office/drawing/2014/main" val="4280745148"/>
                    </a:ext>
                  </a:extLst>
                </a:gridCol>
                <a:gridCol w="658368">
                  <a:extLst>
                    <a:ext uri="{9D8B030D-6E8A-4147-A177-3AD203B41FA5}">
                      <a16:colId xmlns:a16="http://schemas.microsoft.com/office/drawing/2014/main" val="4132647285"/>
                    </a:ext>
                  </a:extLst>
                </a:gridCol>
                <a:gridCol w="658368">
                  <a:extLst>
                    <a:ext uri="{9D8B030D-6E8A-4147-A177-3AD203B41FA5}">
                      <a16:colId xmlns:a16="http://schemas.microsoft.com/office/drawing/2014/main" val="1063069233"/>
                    </a:ext>
                  </a:extLst>
                </a:gridCol>
                <a:gridCol w="658368">
                  <a:extLst>
                    <a:ext uri="{9D8B030D-6E8A-4147-A177-3AD203B41FA5}">
                      <a16:colId xmlns:a16="http://schemas.microsoft.com/office/drawing/2014/main" val="830162378"/>
                    </a:ext>
                  </a:extLst>
                </a:gridCol>
                <a:gridCol w="658368">
                  <a:extLst>
                    <a:ext uri="{9D8B030D-6E8A-4147-A177-3AD203B41FA5}">
                      <a16:colId xmlns:a16="http://schemas.microsoft.com/office/drawing/2014/main" val="2277369058"/>
                    </a:ext>
                  </a:extLst>
                </a:gridCol>
                <a:gridCol w="658368">
                  <a:extLst>
                    <a:ext uri="{9D8B030D-6E8A-4147-A177-3AD203B41FA5}">
                      <a16:colId xmlns:a16="http://schemas.microsoft.com/office/drawing/2014/main" val="2215575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391530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- 2024-12-19 15:04:30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https://quintly-eu-image-storage.s3.amazonaws.com/c303562b672a3318c686cfcc37b7e67a/fdcdae271bea9d9431f806bab1787a18.jpg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1169350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- 2024-12-19 15:00:34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https://quintly-eu-image-storage.s3.amazonaws.com/c303562b672a3318c686cfcc37b7e67a/8d74d0ce1da698d4c74ae2641d3f0124.jpg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1067376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- 2024-12-19 14:56:14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https://quintly-eu-image-storage.s3.amazonaws.com/c303562b672a3318c686cfcc37b7e67a/bf8abd1f874d1155401364a95239c9e7.jpg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979365644"/>
                  </a:ext>
                </a:extLst>
              </a:tr>
            </a:tbl>
          </a:graphicData>
        </a:graphic>
      </p:graphicFrame>
      <p:sp>
        <p:nvSpPr>
          <p:cNvPr id="4" name="Text Placeholder 3">
            <a:extLst>
              <a:ext uri="{FF2B5EF4-FFF2-40B4-BE49-F238E27FC236}">
                <a16:creationId xmlns:a16="http://schemas.microsoft.com/office/drawing/2014/main" id="{D19AA603-0443-4F2D-96EF-A31FEC8105DD}"/>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16455491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DF944-8F91-4D33-BA9B-C524C603CE1F}"/>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88D3A3B4-430C-43B2-823C-D647B07BE599}"/>
              </a:ext>
            </a:extLst>
          </p:cNvPr>
          <p:cNvGraphicFramePr>
            <a:graphicFrameLocks noGrp="1"/>
          </p:cNvGraphicFramePr>
          <p:nvPr>
            <p:ph type="tbl" sz="quarter" idx="13"/>
            <p:extLst>
              <p:ext uri="{D42A27DB-BD31-4B8C-83A1-F6EECF244321}">
                <p14:modId xmlns:p14="http://schemas.microsoft.com/office/powerpoint/2010/main" val="2631610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26798395"/>
                    </a:ext>
                  </a:extLst>
                </a:gridCol>
                <a:gridCol w="1399032">
                  <a:extLst>
                    <a:ext uri="{9D8B030D-6E8A-4147-A177-3AD203B41FA5}">
                      <a16:colId xmlns:a16="http://schemas.microsoft.com/office/drawing/2014/main" val="2486425289"/>
                    </a:ext>
                  </a:extLst>
                </a:gridCol>
                <a:gridCol w="658368">
                  <a:extLst>
                    <a:ext uri="{9D8B030D-6E8A-4147-A177-3AD203B41FA5}">
                      <a16:colId xmlns:a16="http://schemas.microsoft.com/office/drawing/2014/main" val="1388961925"/>
                    </a:ext>
                  </a:extLst>
                </a:gridCol>
                <a:gridCol w="658368">
                  <a:extLst>
                    <a:ext uri="{9D8B030D-6E8A-4147-A177-3AD203B41FA5}">
                      <a16:colId xmlns:a16="http://schemas.microsoft.com/office/drawing/2014/main" val="607044984"/>
                    </a:ext>
                  </a:extLst>
                </a:gridCol>
                <a:gridCol w="658368">
                  <a:extLst>
                    <a:ext uri="{9D8B030D-6E8A-4147-A177-3AD203B41FA5}">
                      <a16:colId xmlns:a16="http://schemas.microsoft.com/office/drawing/2014/main" val="1724042297"/>
                    </a:ext>
                  </a:extLst>
                </a:gridCol>
                <a:gridCol w="658368">
                  <a:extLst>
                    <a:ext uri="{9D8B030D-6E8A-4147-A177-3AD203B41FA5}">
                      <a16:colId xmlns:a16="http://schemas.microsoft.com/office/drawing/2014/main" val="2645306641"/>
                    </a:ext>
                  </a:extLst>
                </a:gridCol>
                <a:gridCol w="658368">
                  <a:extLst>
                    <a:ext uri="{9D8B030D-6E8A-4147-A177-3AD203B41FA5}">
                      <a16:colId xmlns:a16="http://schemas.microsoft.com/office/drawing/2014/main" val="2791643111"/>
                    </a:ext>
                  </a:extLst>
                </a:gridCol>
                <a:gridCol w="658368">
                  <a:extLst>
                    <a:ext uri="{9D8B030D-6E8A-4147-A177-3AD203B41FA5}">
                      <a16:colId xmlns:a16="http://schemas.microsoft.com/office/drawing/2014/main" val="3695059944"/>
                    </a:ext>
                  </a:extLst>
                </a:gridCol>
                <a:gridCol w="658368">
                  <a:extLst>
                    <a:ext uri="{9D8B030D-6E8A-4147-A177-3AD203B41FA5}">
                      <a16:colId xmlns:a16="http://schemas.microsoft.com/office/drawing/2014/main" val="265928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743680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- 2024-12-13 10:10:57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https://quintly-eu-image-storage.s3.amazonaws.com/c303562b672a3318c686cfcc37b7e67a/2c39eca0b1f18d349e14d1d4ee125ad0.jpg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123182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- 2024-12-11 11:45:43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https://quintly-eu-image-storage.s3.amazonaws.com/c303562b672a3318c686cfcc37b7e67a/71b969b00fd7e1509e14be544ff178ab.jpg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extLst>
                  <a:ext uri="{0D108BD9-81ED-4DB2-BD59-A6C34878D82A}">
                    <a16:rowId xmlns:a16="http://schemas.microsoft.com/office/drawing/2014/main" val="2717881994"/>
                  </a:ext>
                </a:extLst>
              </a:tr>
            </a:tbl>
          </a:graphicData>
        </a:graphic>
      </p:graphicFrame>
      <p:sp>
        <p:nvSpPr>
          <p:cNvPr id="4" name="Text Placeholder 3">
            <a:extLst>
              <a:ext uri="{FF2B5EF4-FFF2-40B4-BE49-F238E27FC236}">
                <a16:creationId xmlns:a16="http://schemas.microsoft.com/office/drawing/2014/main" id="{6C0FC50C-707D-4F26-977A-01E640A3C7A9}"/>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427137434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3134</Words>
  <Application>Microsoft Office PowerPoint</Application>
  <PresentationFormat>On-screen Show (4:3)</PresentationFormat>
  <Paragraphs>676</Paragraphs>
  <Slides>46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46</vt:i4>
      </vt:variant>
    </vt:vector>
  </HeadingPairs>
  <TitlesOfParts>
    <vt:vector size="49" baseType="lpstr">
      <vt:lpstr>Calibri</vt:lpstr>
      <vt:lpstr>Arial</vt:lpstr>
      <vt:lpstr>quintly_template</vt:lpstr>
      <vt:lpstr>PHLY Social Media</vt:lpstr>
      <vt:lpstr>Overall Overall Audience | Philadelphia Insurance</vt:lpstr>
      <vt:lpstr>Facebook Facebook Key Metrics | Philadelphia Insurance</vt:lpstr>
      <vt:lpstr>Facebook Fans Gained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5</vt:lpstr>
      <vt:lpstr>LinkedIn Posts Table | Philadelphia Insurance - 2 of 5</vt:lpstr>
      <vt:lpstr>LinkedIn Posts Table | Philadelphia Insurance - 3 of 5</vt:lpstr>
      <vt:lpstr>LinkedIn Posts Table | Philadelphia Insurance - 4 of 5</vt:lpstr>
      <vt:lpstr>LinkedIn Posts Table | Philadelphia Insurance - 5 of 5</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Born</dc:creator>
  <cp:lastModifiedBy>Frederik Born</cp:lastModifiedBy>
  <cp:revision>1</cp:revision>
  <dcterms:created xsi:type="dcterms:W3CDTF">2025-01-10T19:35:27Z</dcterms:created>
  <dcterms:modified xsi:type="dcterms:W3CDTF">2025-01-10T19:36:16Z</dcterms:modified>
</cp:coreProperties>
</file>