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45627</c:v>
                </c:pt>
              </c:numCache>
            </c:numRef>
          </c:cat>
          <c:val>
            <c:numRef>
              <c:f>Sheet1!$B$2</c:f>
              <c:numCache>
                <c:formatCode>General</c:formatCode>
                <c:ptCount val="1"/>
                <c:pt idx="0">
                  <c:v>194</c:v>
                </c:pt>
              </c:numCache>
            </c:numRef>
          </c:val>
          <c:extLst>
            <c:ext xmlns:c16="http://schemas.microsoft.com/office/drawing/2014/chart" uri="{C3380CC4-5D6E-409C-BE32-E72D297353CC}">
              <c16:uniqueId val="{00000000-CB50-4D8A-BF8F-2F9916136B4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45627</c:v>
                </c:pt>
              </c:numCache>
            </c:numRef>
          </c:cat>
          <c:val>
            <c:numRef>
              <c:f>Sheet1!$C$2</c:f>
              <c:numCache>
                <c:formatCode>General</c:formatCode>
                <c:ptCount val="1"/>
                <c:pt idx="0">
                  <c:v>591</c:v>
                </c:pt>
              </c:numCache>
            </c:numRef>
          </c:val>
          <c:extLst>
            <c:ext xmlns:c16="http://schemas.microsoft.com/office/drawing/2014/chart" uri="{C3380CC4-5D6E-409C-BE32-E72D297353CC}">
              <c16:uniqueId val="{00000001-CB50-4D8A-BF8F-2F9916136B4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45627</c:v>
                </c:pt>
              </c:numCache>
            </c:numRef>
          </c:cat>
          <c:val>
            <c:numRef>
              <c:f>Sheet1!$D$2</c:f>
              <c:numCache>
                <c:formatCode>General</c:formatCode>
                <c:ptCount val="1"/>
                <c:pt idx="0">
                  <c:v>24714</c:v>
                </c:pt>
              </c:numCache>
            </c:numRef>
          </c:val>
          <c:extLst>
            <c:ext xmlns:c16="http://schemas.microsoft.com/office/drawing/2014/chart" uri="{C3380CC4-5D6E-409C-BE32-E72D297353CC}">
              <c16:uniqueId val="{00000002-CB50-4D8A-BF8F-2F9916136B4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45627</c:v>
                </c:pt>
              </c:numCache>
            </c:numRef>
          </c:cat>
          <c:val>
            <c:numRef>
              <c:f>Sheet1!$E$2</c:f>
              <c:numCache>
                <c:formatCode>General</c:formatCode>
                <c:ptCount val="1"/>
                <c:pt idx="0">
                  <c:v>198</c:v>
                </c:pt>
              </c:numCache>
            </c:numRef>
          </c:val>
          <c:extLst>
            <c:ext xmlns:c16="http://schemas.microsoft.com/office/drawing/2014/chart" uri="{C3380CC4-5D6E-409C-BE32-E72D297353CC}">
              <c16:uniqueId val="{00000003-CB50-4D8A-BF8F-2F9916136B4B}"/>
            </c:ext>
          </c:extLst>
        </c:ser>
        <c:dLbls>
          <c:showLegendKey val="0"/>
          <c:showVal val="0"/>
          <c:showCatName val="0"/>
          <c:showSerName val="0"/>
          <c:showPercent val="0"/>
          <c:showBubbleSize val="0"/>
        </c:dLbls>
        <c:gapWidth val="219"/>
        <c:overlap val="-27"/>
        <c:axId val="389839696"/>
        <c:axId val="249815592"/>
      </c:barChart>
      <c:dateAx>
        <c:axId val="389839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815592"/>
        <c:crosses val="autoZero"/>
        <c:auto val="1"/>
        <c:lblOffset val="100"/>
        <c:baseTimeUnit val="days"/>
      </c:dateAx>
      <c:valAx>
        <c:axId val="24981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83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1</c:v>
                </c:pt>
                <c:pt idx="2">
                  <c:v>2</c:v>
                </c:pt>
                <c:pt idx="3">
                  <c:v>3</c:v>
                </c:pt>
                <c:pt idx="4">
                  <c:v>0</c:v>
                </c:pt>
                <c:pt idx="5">
                  <c:v>1</c:v>
                </c:pt>
                <c:pt idx="6">
                  <c:v>1</c:v>
                </c:pt>
                <c:pt idx="7">
                  <c:v>2</c:v>
                </c:pt>
                <c:pt idx="8">
                  <c:v>1</c:v>
                </c:pt>
                <c:pt idx="9">
                  <c:v>1</c:v>
                </c:pt>
                <c:pt idx="10">
                  <c:v>11</c:v>
                </c:pt>
                <c:pt idx="11">
                  <c:v>0</c:v>
                </c:pt>
              </c:numCache>
            </c:numRef>
          </c:val>
          <c:extLst>
            <c:ext xmlns:c16="http://schemas.microsoft.com/office/drawing/2014/chart" uri="{C3380CC4-5D6E-409C-BE32-E72D297353CC}">
              <c16:uniqueId val="{00000000-160F-4792-96C9-B2D782D5E6EC}"/>
            </c:ext>
          </c:extLst>
        </c:ser>
        <c:dLbls>
          <c:showLegendKey val="0"/>
          <c:showVal val="0"/>
          <c:showCatName val="0"/>
          <c:showSerName val="0"/>
          <c:showPercent val="0"/>
          <c:showBubbleSize val="0"/>
        </c:dLbls>
        <c:gapWidth val="219"/>
        <c:overlap val="-27"/>
        <c:axId val="80236728"/>
        <c:axId val="400423864"/>
      </c:barChart>
      <c:dateAx>
        <c:axId val="80236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23864"/>
        <c:crosses val="autoZero"/>
        <c:auto val="1"/>
        <c:lblOffset val="100"/>
        <c:baseTimeUnit val="months"/>
      </c:dateAx>
      <c:valAx>
        <c:axId val="400423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23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7</c:v>
                </c:pt>
                <c:pt idx="2">
                  <c:v>5</c:v>
                </c:pt>
                <c:pt idx="3">
                  <c:v>6</c:v>
                </c:pt>
                <c:pt idx="4">
                  <c:v>5</c:v>
                </c:pt>
                <c:pt idx="5">
                  <c:v>5</c:v>
                </c:pt>
                <c:pt idx="6">
                  <c:v>2</c:v>
                </c:pt>
                <c:pt idx="7">
                  <c:v>3</c:v>
                </c:pt>
                <c:pt idx="8">
                  <c:v>2</c:v>
                </c:pt>
                <c:pt idx="9">
                  <c:v>6</c:v>
                </c:pt>
                <c:pt idx="10">
                  <c:v>8</c:v>
                </c:pt>
                <c:pt idx="11">
                  <c:v>5</c:v>
                </c:pt>
              </c:numCache>
            </c:numRef>
          </c:val>
          <c:extLst>
            <c:ext xmlns:c16="http://schemas.microsoft.com/office/drawing/2014/chart" uri="{C3380CC4-5D6E-409C-BE32-E72D297353CC}">
              <c16:uniqueId val="{00000000-2790-4BB2-8C9F-ED446BD40ECA}"/>
            </c:ext>
          </c:extLst>
        </c:ser>
        <c:dLbls>
          <c:showLegendKey val="0"/>
          <c:showVal val="0"/>
          <c:showCatName val="0"/>
          <c:showSerName val="0"/>
          <c:showPercent val="0"/>
          <c:showBubbleSize val="0"/>
        </c:dLbls>
        <c:gapWidth val="219"/>
        <c:overlap val="-27"/>
        <c:axId val="400426816"/>
        <c:axId val="400428456"/>
      </c:barChart>
      <c:dateAx>
        <c:axId val="400426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28456"/>
        <c:crosses val="autoZero"/>
        <c:auto val="1"/>
        <c:lblOffset val="100"/>
        <c:baseTimeUnit val="months"/>
      </c:dateAx>
      <c:valAx>
        <c:axId val="40042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2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534</c:v>
                </c:pt>
                <c:pt idx="1">
                  <c:v>848</c:v>
                </c:pt>
                <c:pt idx="2">
                  <c:v>875</c:v>
                </c:pt>
                <c:pt idx="3">
                  <c:v>751</c:v>
                </c:pt>
                <c:pt idx="4">
                  <c:v>964</c:v>
                </c:pt>
                <c:pt idx="5">
                  <c:v>836</c:v>
                </c:pt>
                <c:pt idx="6">
                  <c:v>551</c:v>
                </c:pt>
                <c:pt idx="7">
                  <c:v>553</c:v>
                </c:pt>
                <c:pt idx="8">
                  <c:v>541</c:v>
                </c:pt>
                <c:pt idx="9">
                  <c:v>637</c:v>
                </c:pt>
                <c:pt idx="10">
                  <c:v>2097</c:v>
                </c:pt>
                <c:pt idx="11">
                  <c:v>498</c:v>
                </c:pt>
              </c:numCache>
            </c:numRef>
          </c:val>
          <c:extLst>
            <c:ext xmlns:c16="http://schemas.microsoft.com/office/drawing/2014/chart" uri="{C3380CC4-5D6E-409C-BE32-E72D297353CC}">
              <c16:uniqueId val="{00000000-A3FA-4BF2-92CA-D28A5EF42D09}"/>
            </c:ext>
          </c:extLst>
        </c:ser>
        <c:ser>
          <c:idx val="1"/>
          <c:order val="1"/>
          <c:tx>
            <c:strRef>
              <c:f>Sheet1!$C$1</c:f>
              <c:strCache>
                <c:ptCount val="1"/>
                <c:pt idx="0">
                  <c:v>First Insurance Company of Hawaii, LTD</c:v>
                </c:pt>
              </c:strCache>
            </c:strRef>
          </c:tx>
          <c:spPr>
            <a:solidFill>
              <a:schemeClr val="accent2"/>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Sheet1!$C$2:$C$13</c:f>
              <c:numCache>
                <c:formatCode>General</c:formatCode>
                <c:ptCount val="12"/>
                <c:pt idx="0">
                  <c:v>94</c:v>
                </c:pt>
                <c:pt idx="1">
                  <c:v>84</c:v>
                </c:pt>
                <c:pt idx="2">
                  <c:v>132</c:v>
                </c:pt>
                <c:pt idx="3">
                  <c:v>125</c:v>
                </c:pt>
                <c:pt idx="4">
                  <c:v>59</c:v>
                </c:pt>
                <c:pt idx="5">
                  <c:v>42</c:v>
                </c:pt>
                <c:pt idx="6">
                  <c:v>54</c:v>
                </c:pt>
                <c:pt idx="7">
                  <c:v>95</c:v>
                </c:pt>
                <c:pt idx="8">
                  <c:v>51</c:v>
                </c:pt>
                <c:pt idx="9">
                  <c:v>259</c:v>
                </c:pt>
                <c:pt idx="10">
                  <c:v>83</c:v>
                </c:pt>
                <c:pt idx="11">
                  <c:v>84</c:v>
                </c:pt>
              </c:numCache>
            </c:numRef>
          </c:val>
          <c:extLst>
            <c:ext xmlns:c16="http://schemas.microsoft.com/office/drawing/2014/chart" uri="{C3380CC4-5D6E-409C-BE32-E72D297353CC}">
              <c16:uniqueId val="{00000001-A3FA-4BF2-92CA-D28A5EF42D09}"/>
            </c:ext>
          </c:extLst>
        </c:ser>
        <c:ser>
          <c:idx val="2"/>
          <c:order val="2"/>
          <c:tx>
            <c:strRef>
              <c:f>Sheet1!$D$1</c:f>
              <c:strCache>
                <c:ptCount val="1"/>
                <c:pt idx="0">
                  <c:v>Tokio Marine America</c:v>
                </c:pt>
              </c:strCache>
            </c:strRef>
          </c:tx>
          <c:spPr>
            <a:solidFill>
              <a:schemeClr val="accent3"/>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Sheet1!$D$2:$D$13</c:f>
              <c:numCache>
                <c:formatCode>General</c:formatCode>
                <c:ptCount val="12"/>
                <c:pt idx="0">
                  <c:v>92</c:v>
                </c:pt>
                <c:pt idx="1">
                  <c:v>133</c:v>
                </c:pt>
                <c:pt idx="2">
                  <c:v>118</c:v>
                </c:pt>
                <c:pt idx="3">
                  <c:v>107</c:v>
                </c:pt>
                <c:pt idx="4">
                  <c:v>149</c:v>
                </c:pt>
                <c:pt idx="5">
                  <c:v>92</c:v>
                </c:pt>
                <c:pt idx="6">
                  <c:v>105</c:v>
                </c:pt>
                <c:pt idx="7">
                  <c:v>69</c:v>
                </c:pt>
                <c:pt idx="8">
                  <c:v>52</c:v>
                </c:pt>
                <c:pt idx="9">
                  <c:v>62</c:v>
                </c:pt>
                <c:pt idx="10">
                  <c:v>56</c:v>
                </c:pt>
                <c:pt idx="11">
                  <c:v>45</c:v>
                </c:pt>
              </c:numCache>
            </c:numRef>
          </c:val>
          <c:extLst>
            <c:ext xmlns:c16="http://schemas.microsoft.com/office/drawing/2014/chart" uri="{C3380CC4-5D6E-409C-BE32-E72D297353CC}">
              <c16:uniqueId val="{00000002-A3FA-4BF2-92CA-D28A5EF42D09}"/>
            </c:ext>
          </c:extLst>
        </c:ser>
        <c:ser>
          <c:idx val="3"/>
          <c:order val="3"/>
          <c:tx>
            <c:strRef>
              <c:f>Sheet1!$E$1</c:f>
              <c:strCache>
                <c:ptCount val="1"/>
                <c:pt idx="0">
                  <c:v>Tokio Marine North America Services</c:v>
                </c:pt>
              </c:strCache>
            </c:strRef>
          </c:tx>
          <c:spPr>
            <a:solidFill>
              <a:schemeClr val="accent4"/>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Sheet1!$E$2:$E$13</c:f>
              <c:numCache>
                <c:formatCode>General</c:formatCode>
                <c:ptCount val="12"/>
                <c:pt idx="0">
                  <c:v>51</c:v>
                </c:pt>
                <c:pt idx="1">
                  <c:v>79</c:v>
                </c:pt>
                <c:pt idx="2">
                  <c:v>69</c:v>
                </c:pt>
                <c:pt idx="3">
                  <c:v>107</c:v>
                </c:pt>
                <c:pt idx="4">
                  <c:v>95</c:v>
                </c:pt>
                <c:pt idx="5">
                  <c:v>81</c:v>
                </c:pt>
                <c:pt idx="6">
                  <c:v>35</c:v>
                </c:pt>
                <c:pt idx="7">
                  <c:v>41</c:v>
                </c:pt>
                <c:pt idx="8">
                  <c:v>16</c:v>
                </c:pt>
                <c:pt idx="9">
                  <c:v>93</c:v>
                </c:pt>
                <c:pt idx="10">
                  <c:v>146</c:v>
                </c:pt>
                <c:pt idx="11">
                  <c:v>64</c:v>
                </c:pt>
              </c:numCache>
            </c:numRef>
          </c:val>
          <c:extLst>
            <c:ext xmlns:c16="http://schemas.microsoft.com/office/drawing/2014/chart" uri="{C3380CC4-5D6E-409C-BE32-E72D297353CC}">
              <c16:uniqueId val="{00000003-A3FA-4BF2-92CA-D28A5EF42D09}"/>
            </c:ext>
          </c:extLst>
        </c:ser>
        <c:dLbls>
          <c:showLegendKey val="0"/>
          <c:showVal val="0"/>
          <c:showCatName val="0"/>
          <c:showSerName val="0"/>
          <c:showPercent val="0"/>
          <c:showBubbleSize val="0"/>
        </c:dLbls>
        <c:gapWidth val="219"/>
        <c:overlap val="-27"/>
        <c:axId val="398551376"/>
        <c:axId val="398547112"/>
      </c:barChart>
      <c:catAx>
        <c:axId val="398551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47112"/>
        <c:crosses val="autoZero"/>
        <c:auto val="1"/>
        <c:lblAlgn val="ctr"/>
        <c:lblOffset val="100"/>
        <c:noMultiLvlLbl val="0"/>
      </c:catAx>
      <c:valAx>
        <c:axId val="39854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5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1040</c:v>
                </c:pt>
                <c:pt idx="1">
                  <c:v>1361</c:v>
                </c:pt>
                <c:pt idx="2">
                  <c:v>1576</c:v>
                </c:pt>
                <c:pt idx="3">
                  <c:v>1525</c:v>
                </c:pt>
                <c:pt idx="4">
                  <c:v>1324</c:v>
                </c:pt>
                <c:pt idx="5">
                  <c:v>1391</c:v>
                </c:pt>
                <c:pt idx="6">
                  <c:v>1020</c:v>
                </c:pt>
                <c:pt idx="7">
                  <c:v>1352</c:v>
                </c:pt>
                <c:pt idx="8">
                  <c:v>1039</c:v>
                </c:pt>
                <c:pt idx="9">
                  <c:v>1388</c:v>
                </c:pt>
                <c:pt idx="10">
                  <c:v>1929</c:v>
                </c:pt>
                <c:pt idx="11">
                  <c:v>1305</c:v>
                </c:pt>
              </c:numCache>
            </c:numRef>
          </c:val>
          <c:extLst>
            <c:ext xmlns:c16="http://schemas.microsoft.com/office/drawing/2014/chart" uri="{C3380CC4-5D6E-409C-BE32-E72D297353CC}">
              <c16:uniqueId val="{00000000-2E85-4F76-A7B0-50106AAF6FDE}"/>
            </c:ext>
          </c:extLst>
        </c:ser>
        <c:dLbls>
          <c:showLegendKey val="0"/>
          <c:showVal val="0"/>
          <c:showCatName val="0"/>
          <c:showSerName val="0"/>
          <c:showPercent val="0"/>
          <c:showBubbleSize val="0"/>
        </c:dLbls>
        <c:gapWidth val="219"/>
        <c:overlap val="-27"/>
        <c:axId val="401031064"/>
        <c:axId val="401036312"/>
      </c:barChart>
      <c:dateAx>
        <c:axId val="401031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36312"/>
        <c:crosses val="autoZero"/>
        <c:auto val="1"/>
        <c:lblOffset val="100"/>
        <c:baseTimeUnit val="months"/>
      </c:dateAx>
      <c:valAx>
        <c:axId val="40103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3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0</c:v>
                </c:pt>
                <c:pt idx="2">
                  <c:v>7</c:v>
                </c:pt>
                <c:pt idx="3">
                  <c:v>-6</c:v>
                </c:pt>
                <c:pt idx="4">
                  <c:v>0</c:v>
                </c:pt>
                <c:pt idx="5">
                  <c:v>3</c:v>
                </c:pt>
                <c:pt idx="6">
                  <c:v>-1</c:v>
                </c:pt>
                <c:pt idx="7">
                  <c:v>2</c:v>
                </c:pt>
                <c:pt idx="8">
                  <c:v>1</c:v>
                </c:pt>
                <c:pt idx="9">
                  <c:v>6</c:v>
                </c:pt>
                <c:pt idx="10">
                  <c:v>2</c:v>
                </c:pt>
                <c:pt idx="11">
                  <c:v>-10</c:v>
                </c:pt>
              </c:numCache>
            </c:numRef>
          </c:val>
          <c:extLst>
            <c:ext xmlns:c16="http://schemas.microsoft.com/office/drawing/2014/chart" uri="{C3380CC4-5D6E-409C-BE32-E72D297353CC}">
              <c16:uniqueId val="{00000000-2594-4C75-BD82-5B7BBFA2ACA9}"/>
            </c:ext>
          </c:extLst>
        </c:ser>
        <c:dLbls>
          <c:showLegendKey val="0"/>
          <c:showVal val="0"/>
          <c:showCatName val="0"/>
          <c:showSerName val="0"/>
          <c:showPercent val="0"/>
          <c:showBubbleSize val="0"/>
        </c:dLbls>
        <c:gapWidth val="219"/>
        <c:overlap val="-27"/>
        <c:axId val="486047288"/>
        <c:axId val="486043024"/>
      </c:barChart>
      <c:dateAx>
        <c:axId val="486047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43024"/>
        <c:crosses val="autoZero"/>
        <c:auto val="1"/>
        <c:lblOffset val="100"/>
        <c:baseTimeUnit val="months"/>
      </c:dateAx>
      <c:valAx>
        <c:axId val="486043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4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0</c:v>
                </c:pt>
                <c:pt idx="1">
                  <c:v>1</c:v>
                </c:pt>
                <c:pt idx="2">
                  <c:v>1</c:v>
                </c:pt>
                <c:pt idx="3">
                  <c:v>1</c:v>
                </c:pt>
                <c:pt idx="4">
                  <c:v>0</c:v>
                </c:pt>
                <c:pt idx="5">
                  <c:v>0</c:v>
                </c:pt>
                <c:pt idx="6">
                  <c:v>1</c:v>
                </c:pt>
                <c:pt idx="7">
                  <c:v>1</c:v>
                </c:pt>
                <c:pt idx="8">
                  <c:v>1</c:v>
                </c:pt>
                <c:pt idx="9">
                  <c:v>1</c:v>
                </c:pt>
                <c:pt idx="10">
                  <c:v>1</c:v>
                </c:pt>
                <c:pt idx="11">
                  <c:v>0</c:v>
                </c:pt>
              </c:numCache>
            </c:numRef>
          </c:val>
          <c:extLst>
            <c:ext xmlns:c16="http://schemas.microsoft.com/office/drawing/2014/chart" uri="{C3380CC4-5D6E-409C-BE32-E72D297353CC}">
              <c16:uniqueId val="{00000000-2D01-4517-AAA2-3A862024FBE1}"/>
            </c:ext>
          </c:extLst>
        </c:ser>
        <c:dLbls>
          <c:showLegendKey val="0"/>
          <c:showVal val="0"/>
          <c:showCatName val="0"/>
          <c:showSerName val="0"/>
          <c:showPercent val="0"/>
          <c:showBubbleSize val="0"/>
        </c:dLbls>
        <c:gapWidth val="219"/>
        <c:overlap val="-27"/>
        <c:axId val="487724664"/>
        <c:axId val="487725320"/>
      </c:barChart>
      <c:dateAx>
        <c:axId val="48772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725320"/>
        <c:crosses val="autoZero"/>
        <c:auto val="1"/>
        <c:lblOffset val="100"/>
        <c:baseTimeUnit val="months"/>
      </c:dateAx>
      <c:valAx>
        <c:axId val="48772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72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c:v>
                </c:pt>
                <c:pt idx="1">
                  <c:v>11</c:v>
                </c:pt>
                <c:pt idx="2">
                  <c:v>16</c:v>
                </c:pt>
                <c:pt idx="3">
                  <c:v>16</c:v>
                </c:pt>
                <c:pt idx="4">
                  <c:v>13</c:v>
                </c:pt>
                <c:pt idx="5">
                  <c:v>12</c:v>
                </c:pt>
                <c:pt idx="6">
                  <c:v>16</c:v>
                </c:pt>
                <c:pt idx="7">
                  <c:v>13</c:v>
                </c:pt>
                <c:pt idx="8">
                  <c:v>7</c:v>
                </c:pt>
                <c:pt idx="9">
                  <c:v>23</c:v>
                </c:pt>
                <c:pt idx="10">
                  <c:v>21</c:v>
                </c:pt>
                <c:pt idx="11">
                  <c:v>10</c:v>
                </c:pt>
              </c:numCache>
            </c:numRef>
          </c:val>
          <c:extLst>
            <c:ext xmlns:c16="http://schemas.microsoft.com/office/drawing/2014/chart" uri="{C3380CC4-5D6E-409C-BE32-E72D297353CC}">
              <c16:uniqueId val="{00000000-25F0-411B-AC7E-10FA11C5042C}"/>
            </c:ext>
          </c:extLst>
        </c:ser>
        <c:dLbls>
          <c:showLegendKey val="0"/>
          <c:showVal val="0"/>
          <c:showCatName val="0"/>
          <c:showSerName val="0"/>
          <c:showPercent val="0"/>
          <c:showBubbleSize val="0"/>
        </c:dLbls>
        <c:gapWidth val="219"/>
        <c:overlap val="-27"/>
        <c:axId val="487727616"/>
        <c:axId val="487720728"/>
      </c:barChart>
      <c:catAx>
        <c:axId val="48772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720728"/>
        <c:crosses val="autoZero"/>
        <c:auto val="1"/>
        <c:lblAlgn val="ctr"/>
        <c:lblOffset val="100"/>
        <c:noMultiLvlLbl val="0"/>
      </c:catAx>
      <c:valAx>
        <c:axId val="487720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72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616</c:v>
                </c:pt>
                <c:pt idx="1">
                  <c:v>739</c:v>
                </c:pt>
                <c:pt idx="2">
                  <c:v>643</c:v>
                </c:pt>
                <c:pt idx="3">
                  <c:v>566</c:v>
                </c:pt>
                <c:pt idx="4">
                  <c:v>640</c:v>
                </c:pt>
                <c:pt idx="5">
                  <c:v>550</c:v>
                </c:pt>
                <c:pt idx="6">
                  <c:v>463</c:v>
                </c:pt>
                <c:pt idx="7">
                  <c:v>445</c:v>
                </c:pt>
                <c:pt idx="8">
                  <c:v>600</c:v>
                </c:pt>
                <c:pt idx="9">
                  <c:v>558</c:v>
                </c:pt>
                <c:pt idx="10">
                  <c:v>429</c:v>
                </c:pt>
                <c:pt idx="11">
                  <c:v>426</c:v>
                </c:pt>
              </c:numCache>
            </c:numRef>
          </c:val>
          <c:extLst>
            <c:ext xmlns:c16="http://schemas.microsoft.com/office/drawing/2014/chart" uri="{C3380CC4-5D6E-409C-BE32-E72D297353CC}">
              <c16:uniqueId val="{00000000-4781-40C7-B2DE-8C6E461EBA9E}"/>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Sheet1!$C$2:$C$13</c:f>
              <c:numCache>
                <c:formatCode>General</c:formatCode>
                <c:ptCount val="12"/>
                <c:pt idx="0">
                  <c:v>41</c:v>
                </c:pt>
                <c:pt idx="1">
                  <c:v>33</c:v>
                </c:pt>
                <c:pt idx="2">
                  <c:v>51</c:v>
                </c:pt>
                <c:pt idx="3">
                  <c:v>41</c:v>
                </c:pt>
                <c:pt idx="4">
                  <c:v>59</c:v>
                </c:pt>
                <c:pt idx="5">
                  <c:v>50</c:v>
                </c:pt>
                <c:pt idx="6">
                  <c:v>49</c:v>
                </c:pt>
                <c:pt idx="7">
                  <c:v>55</c:v>
                </c:pt>
                <c:pt idx="8">
                  <c:v>17</c:v>
                </c:pt>
                <c:pt idx="9">
                  <c:v>41</c:v>
                </c:pt>
                <c:pt idx="10">
                  <c:v>32</c:v>
                </c:pt>
                <c:pt idx="11">
                  <c:v>11</c:v>
                </c:pt>
              </c:numCache>
            </c:numRef>
          </c:val>
          <c:extLst>
            <c:ext xmlns:c16="http://schemas.microsoft.com/office/drawing/2014/chart" uri="{C3380CC4-5D6E-409C-BE32-E72D297353CC}">
              <c16:uniqueId val="{00000001-4781-40C7-B2DE-8C6E461EBA9E}"/>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Sheet1!$D$2:$D$13</c:f>
              <c:numCache>
                <c:formatCode>General</c:formatCode>
                <c:ptCount val="12"/>
                <c:pt idx="0">
                  <c:v>538</c:v>
                </c:pt>
                <c:pt idx="1">
                  <c:v>524</c:v>
                </c:pt>
                <c:pt idx="2">
                  <c:v>732</c:v>
                </c:pt>
                <c:pt idx="3">
                  <c:v>1005</c:v>
                </c:pt>
                <c:pt idx="4">
                  <c:v>856</c:v>
                </c:pt>
                <c:pt idx="5">
                  <c:v>991</c:v>
                </c:pt>
                <c:pt idx="6">
                  <c:v>700</c:v>
                </c:pt>
                <c:pt idx="7">
                  <c:v>1041</c:v>
                </c:pt>
                <c:pt idx="8">
                  <c:v>798</c:v>
                </c:pt>
                <c:pt idx="9">
                  <c:v>157</c:v>
                </c:pt>
                <c:pt idx="10">
                  <c:v>682</c:v>
                </c:pt>
                <c:pt idx="11">
                  <c:v>122</c:v>
                </c:pt>
              </c:numCache>
            </c:numRef>
          </c:val>
          <c:extLst>
            <c:ext xmlns:c16="http://schemas.microsoft.com/office/drawing/2014/chart" uri="{C3380CC4-5D6E-409C-BE32-E72D297353CC}">
              <c16:uniqueId val="{00000002-4781-40C7-B2DE-8C6E461EBA9E}"/>
            </c:ext>
          </c:extLst>
        </c:ser>
        <c:ser>
          <c:idx val="3"/>
          <c:order val="3"/>
          <c:tx>
            <c:strRef>
              <c:f>Sheet1!$E$1</c:f>
              <c:strCache>
                <c:ptCount val="1"/>
                <c:pt idx="0">
                  <c:v>Tokio Marine America</c:v>
                </c:pt>
              </c:strCache>
            </c:strRef>
          </c:tx>
          <c:spPr>
            <a:solidFill>
              <a:schemeClr val="accent4"/>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Sheet1!$E$2:$E$13</c:f>
              <c:numCache>
                <c:formatCode>General</c:formatCode>
                <c:ptCount val="12"/>
                <c:pt idx="0">
                  <c:v>132</c:v>
                </c:pt>
                <c:pt idx="1">
                  <c:v>85</c:v>
                </c:pt>
                <c:pt idx="2">
                  <c:v>134</c:v>
                </c:pt>
                <c:pt idx="3">
                  <c:v>267</c:v>
                </c:pt>
                <c:pt idx="4">
                  <c:v>214</c:v>
                </c:pt>
                <c:pt idx="5">
                  <c:v>126</c:v>
                </c:pt>
                <c:pt idx="6">
                  <c:v>203</c:v>
                </c:pt>
                <c:pt idx="7">
                  <c:v>131</c:v>
                </c:pt>
                <c:pt idx="8">
                  <c:v>114</c:v>
                </c:pt>
                <c:pt idx="9">
                  <c:v>135</c:v>
                </c:pt>
                <c:pt idx="10">
                  <c:v>109</c:v>
                </c:pt>
                <c:pt idx="11">
                  <c:v>631</c:v>
                </c:pt>
              </c:numCache>
            </c:numRef>
          </c:val>
          <c:extLst>
            <c:ext xmlns:c16="http://schemas.microsoft.com/office/drawing/2014/chart" uri="{C3380CC4-5D6E-409C-BE32-E72D297353CC}">
              <c16:uniqueId val="{00000003-4781-40C7-B2DE-8C6E461EBA9E}"/>
            </c:ext>
          </c:extLst>
        </c:ser>
        <c:dLbls>
          <c:showLegendKey val="0"/>
          <c:showVal val="0"/>
          <c:showCatName val="0"/>
          <c:showSerName val="0"/>
          <c:showPercent val="0"/>
          <c:showBubbleSize val="0"/>
        </c:dLbls>
        <c:gapWidth val="219"/>
        <c:overlap val="-27"/>
        <c:axId val="397030512"/>
        <c:axId val="397025264"/>
      </c:barChart>
      <c:dateAx>
        <c:axId val="397030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25264"/>
        <c:crosses val="autoZero"/>
        <c:auto val="1"/>
        <c:lblOffset val="100"/>
        <c:baseTimeUnit val="months"/>
      </c:dateAx>
      <c:valAx>
        <c:axId val="39702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3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40</c:v>
                </c:pt>
                <c:pt idx="1">
                  <c:v>49</c:v>
                </c:pt>
                <c:pt idx="2">
                  <c:v>27</c:v>
                </c:pt>
                <c:pt idx="3">
                  <c:v>30</c:v>
                </c:pt>
                <c:pt idx="4">
                  <c:v>49</c:v>
                </c:pt>
                <c:pt idx="5">
                  <c:v>38</c:v>
                </c:pt>
                <c:pt idx="6">
                  <c:v>60</c:v>
                </c:pt>
                <c:pt idx="7">
                  <c:v>48</c:v>
                </c:pt>
                <c:pt idx="8">
                  <c:v>22</c:v>
                </c:pt>
                <c:pt idx="9">
                  <c:v>28</c:v>
                </c:pt>
                <c:pt idx="10">
                  <c:v>20</c:v>
                </c:pt>
                <c:pt idx="11">
                  <c:v>73</c:v>
                </c:pt>
              </c:numCache>
            </c:numRef>
          </c:val>
          <c:extLst>
            <c:ext xmlns:c16="http://schemas.microsoft.com/office/drawing/2014/chart" uri="{C3380CC4-5D6E-409C-BE32-E72D297353CC}">
              <c16:uniqueId val="{00000000-1D56-4B08-A8AB-979ECB82C362}"/>
            </c:ext>
          </c:extLst>
        </c:ser>
        <c:ser>
          <c:idx val="1"/>
          <c:order val="1"/>
          <c:tx>
            <c:strRef>
              <c:f>Sheet1!$C$1</c:f>
              <c:strCache>
                <c:ptCount val="1"/>
                <c:pt idx="0">
                  <c:v>firstinshi</c:v>
                </c:pt>
              </c:strCache>
            </c:strRef>
          </c:tx>
          <c:spPr>
            <a:solidFill>
              <a:schemeClr val="accent2"/>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Sheet1!$C$2:$C$13</c:f>
              <c:numCache>
                <c:formatCode>General</c:formatCode>
                <c:ptCount val="12"/>
                <c:pt idx="0">
                  <c:v>-7</c:v>
                </c:pt>
                <c:pt idx="1">
                  <c:v>9</c:v>
                </c:pt>
                <c:pt idx="2">
                  <c:v>13</c:v>
                </c:pt>
                <c:pt idx="3">
                  <c:v>-3</c:v>
                </c:pt>
                <c:pt idx="4">
                  <c:v>84</c:v>
                </c:pt>
                <c:pt idx="5">
                  <c:v>9</c:v>
                </c:pt>
                <c:pt idx="6">
                  <c:v>-13</c:v>
                </c:pt>
                <c:pt idx="7">
                  <c:v>0</c:v>
                </c:pt>
                <c:pt idx="8">
                  <c:v>0</c:v>
                </c:pt>
                <c:pt idx="9">
                  <c:v>1</c:v>
                </c:pt>
                <c:pt idx="10">
                  <c:v>10</c:v>
                </c:pt>
                <c:pt idx="11">
                  <c:v>0</c:v>
                </c:pt>
              </c:numCache>
            </c:numRef>
          </c:val>
          <c:extLst>
            <c:ext xmlns:c16="http://schemas.microsoft.com/office/drawing/2014/chart" uri="{C3380CC4-5D6E-409C-BE32-E72D297353CC}">
              <c16:uniqueId val="{00000001-1D56-4B08-A8AB-979ECB82C362}"/>
            </c:ext>
          </c:extLst>
        </c:ser>
        <c:ser>
          <c:idx val="2"/>
          <c:order val="2"/>
          <c:tx>
            <c:strRef>
              <c:f>Sheet1!$D$1</c:f>
              <c:strCache>
                <c:ptCount val="1"/>
                <c:pt idx="0">
                  <c:v>phlyinsurance</c:v>
                </c:pt>
              </c:strCache>
            </c:strRef>
          </c:tx>
          <c:spPr>
            <a:solidFill>
              <a:schemeClr val="accent3"/>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Sheet1!$D$2:$D$13</c:f>
              <c:numCache>
                <c:formatCode>General</c:formatCode>
                <c:ptCount val="12"/>
                <c:pt idx="0">
                  <c:v>-2</c:v>
                </c:pt>
                <c:pt idx="1">
                  <c:v>22</c:v>
                </c:pt>
                <c:pt idx="2">
                  <c:v>114</c:v>
                </c:pt>
                <c:pt idx="3">
                  <c:v>65</c:v>
                </c:pt>
                <c:pt idx="4">
                  <c:v>5</c:v>
                </c:pt>
                <c:pt idx="5">
                  <c:v>27</c:v>
                </c:pt>
                <c:pt idx="6">
                  <c:v>6</c:v>
                </c:pt>
                <c:pt idx="7">
                  <c:v>43</c:v>
                </c:pt>
                <c:pt idx="8">
                  <c:v>52</c:v>
                </c:pt>
                <c:pt idx="9">
                  <c:v>50</c:v>
                </c:pt>
                <c:pt idx="10">
                  <c:v>35</c:v>
                </c:pt>
                <c:pt idx="11">
                  <c:v>80</c:v>
                </c:pt>
              </c:numCache>
            </c:numRef>
          </c:val>
          <c:extLst>
            <c:ext xmlns:c16="http://schemas.microsoft.com/office/drawing/2014/chart" uri="{C3380CC4-5D6E-409C-BE32-E72D297353CC}">
              <c16:uniqueId val="{00000002-1D56-4B08-A8AB-979ECB82C362}"/>
            </c:ext>
          </c:extLst>
        </c:ser>
        <c:ser>
          <c:idx val="3"/>
          <c:order val="3"/>
          <c:tx>
            <c:strRef>
              <c:f>Sheet1!$E$1</c:f>
              <c:strCache>
                <c:ptCount val="1"/>
                <c:pt idx="0">
                  <c:v>tmna_services</c:v>
                </c:pt>
              </c:strCache>
            </c:strRef>
          </c:tx>
          <c:spPr>
            <a:solidFill>
              <a:schemeClr val="accent4"/>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Sheet1!$E$2:$E$13</c:f>
              <c:numCache>
                <c:formatCode>General</c:formatCode>
                <c:ptCount val="12"/>
                <c:pt idx="0">
                  <c:v>2</c:v>
                </c:pt>
                <c:pt idx="1">
                  <c:v>3</c:v>
                </c:pt>
                <c:pt idx="2">
                  <c:v>4</c:v>
                </c:pt>
                <c:pt idx="3">
                  <c:v>3</c:v>
                </c:pt>
                <c:pt idx="4">
                  <c:v>3</c:v>
                </c:pt>
                <c:pt idx="5">
                  <c:v>1</c:v>
                </c:pt>
                <c:pt idx="6">
                  <c:v>5</c:v>
                </c:pt>
                <c:pt idx="7">
                  <c:v>1</c:v>
                </c:pt>
                <c:pt idx="8">
                  <c:v>3</c:v>
                </c:pt>
                <c:pt idx="9">
                  <c:v>12</c:v>
                </c:pt>
                <c:pt idx="10">
                  <c:v>13</c:v>
                </c:pt>
                <c:pt idx="11">
                  <c:v>0</c:v>
                </c:pt>
              </c:numCache>
            </c:numRef>
          </c:val>
          <c:extLst>
            <c:ext xmlns:c16="http://schemas.microsoft.com/office/drawing/2014/chart" uri="{C3380CC4-5D6E-409C-BE32-E72D297353CC}">
              <c16:uniqueId val="{00000003-1D56-4B08-A8AB-979ECB82C362}"/>
            </c:ext>
          </c:extLst>
        </c:ser>
        <c:ser>
          <c:idx val="4"/>
          <c:order val="4"/>
          <c:tx>
            <c:strRef>
              <c:f>Sheet1!$F$1</c:f>
              <c:strCache>
                <c:ptCount val="1"/>
                <c:pt idx="0">
                  <c:v>thehartford</c:v>
                </c:pt>
              </c:strCache>
            </c:strRef>
          </c:tx>
          <c:spPr>
            <a:solidFill>
              <a:schemeClr val="accent5"/>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Sheet1!$F$2:$F$13</c:f>
              <c:numCache>
                <c:formatCode>General</c:formatCode>
                <c:ptCount val="12"/>
                <c:pt idx="0">
                  <c:v>89</c:v>
                </c:pt>
                <c:pt idx="1">
                  <c:v>103</c:v>
                </c:pt>
                <c:pt idx="2">
                  <c:v>136</c:v>
                </c:pt>
                <c:pt idx="3">
                  <c:v>82</c:v>
                </c:pt>
                <c:pt idx="4">
                  <c:v>73</c:v>
                </c:pt>
                <c:pt idx="5">
                  <c:v>87</c:v>
                </c:pt>
                <c:pt idx="6">
                  <c:v>91</c:v>
                </c:pt>
                <c:pt idx="7">
                  <c:v>109</c:v>
                </c:pt>
                <c:pt idx="8">
                  <c:v>120</c:v>
                </c:pt>
                <c:pt idx="9">
                  <c:v>140</c:v>
                </c:pt>
                <c:pt idx="10">
                  <c:v>102</c:v>
                </c:pt>
                <c:pt idx="11">
                  <c:v>120</c:v>
                </c:pt>
              </c:numCache>
            </c:numRef>
          </c:val>
          <c:extLst>
            <c:ext xmlns:c16="http://schemas.microsoft.com/office/drawing/2014/chart" uri="{C3380CC4-5D6E-409C-BE32-E72D297353CC}">
              <c16:uniqueId val="{00000004-1D56-4B08-A8AB-979ECB82C362}"/>
            </c:ext>
          </c:extLst>
        </c:ser>
        <c:ser>
          <c:idx val="5"/>
          <c:order val="5"/>
          <c:tx>
            <c:strRef>
              <c:f>Sheet1!$G$1</c:f>
              <c:strCache>
                <c:ptCount val="1"/>
                <c:pt idx="0">
                  <c:v>tmamerica</c:v>
                </c:pt>
              </c:strCache>
            </c:strRef>
          </c:tx>
          <c:spPr>
            <a:solidFill>
              <a:schemeClr val="accent6"/>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Sheet1!$G$2:$G$13</c:f>
              <c:numCache>
                <c:formatCode>General</c:formatCode>
                <c:ptCount val="12"/>
                <c:pt idx="0">
                  <c:v>4</c:v>
                </c:pt>
                <c:pt idx="1">
                  <c:v>2</c:v>
                </c:pt>
                <c:pt idx="2">
                  <c:v>1</c:v>
                </c:pt>
                <c:pt idx="3">
                  <c:v>7</c:v>
                </c:pt>
                <c:pt idx="4">
                  <c:v>6</c:v>
                </c:pt>
                <c:pt idx="5">
                  <c:v>8</c:v>
                </c:pt>
                <c:pt idx="6">
                  <c:v>3</c:v>
                </c:pt>
                <c:pt idx="7">
                  <c:v>3</c:v>
                </c:pt>
                <c:pt idx="8">
                  <c:v>10</c:v>
                </c:pt>
                <c:pt idx="9">
                  <c:v>0</c:v>
                </c:pt>
                <c:pt idx="10">
                  <c:v>10</c:v>
                </c:pt>
                <c:pt idx="11">
                  <c:v>7</c:v>
                </c:pt>
              </c:numCache>
            </c:numRef>
          </c:val>
          <c:extLst>
            <c:ext xmlns:c16="http://schemas.microsoft.com/office/drawing/2014/chart" uri="{C3380CC4-5D6E-409C-BE32-E72D297353CC}">
              <c16:uniqueId val="{00000005-1D56-4B08-A8AB-979ECB82C362}"/>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Sheet1!$H$2:$H$13</c:f>
              <c:numCache>
                <c:formatCode>General</c:formatCode>
                <c:ptCount val="12"/>
                <c:pt idx="0">
                  <c:v>155</c:v>
                </c:pt>
                <c:pt idx="1">
                  <c:v>242</c:v>
                </c:pt>
                <c:pt idx="2">
                  <c:v>304</c:v>
                </c:pt>
                <c:pt idx="3">
                  <c:v>269</c:v>
                </c:pt>
                <c:pt idx="4">
                  <c:v>254</c:v>
                </c:pt>
                <c:pt idx="5">
                  <c:v>157</c:v>
                </c:pt>
                <c:pt idx="6">
                  <c:v>159</c:v>
                </c:pt>
                <c:pt idx="7">
                  <c:v>146</c:v>
                </c:pt>
                <c:pt idx="8">
                  <c:v>36</c:v>
                </c:pt>
                <c:pt idx="9">
                  <c:v>13</c:v>
                </c:pt>
                <c:pt idx="10">
                  <c:v>20</c:v>
                </c:pt>
                <c:pt idx="11">
                  <c:v>-6</c:v>
                </c:pt>
              </c:numCache>
            </c:numRef>
          </c:val>
          <c:extLst>
            <c:ext xmlns:c16="http://schemas.microsoft.com/office/drawing/2014/chart" uri="{C3380CC4-5D6E-409C-BE32-E72D297353CC}">
              <c16:uniqueId val="{00000006-1D56-4B08-A8AB-979ECB82C362}"/>
            </c:ext>
          </c:extLst>
        </c:ser>
        <c:dLbls>
          <c:showLegendKey val="0"/>
          <c:showVal val="0"/>
          <c:showCatName val="0"/>
          <c:showSerName val="0"/>
          <c:showPercent val="0"/>
          <c:showBubbleSize val="0"/>
        </c:dLbls>
        <c:gapWidth val="219"/>
        <c:overlap val="-27"/>
        <c:axId val="258382472"/>
        <c:axId val="258386408"/>
      </c:barChart>
      <c:dateAx>
        <c:axId val="258382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386408"/>
        <c:crosses val="autoZero"/>
        <c:auto val="1"/>
        <c:lblOffset val="100"/>
        <c:baseTimeUnit val="months"/>
      </c:dateAx>
      <c:valAx>
        <c:axId val="258386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38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48</c:v>
                </c:pt>
                <c:pt idx="1">
                  <c:v>73</c:v>
                </c:pt>
                <c:pt idx="2">
                  <c:v>0</c:v>
                </c:pt>
                <c:pt idx="3">
                  <c:v>25</c:v>
                </c:pt>
                <c:pt idx="4">
                  <c:v>66</c:v>
                </c:pt>
                <c:pt idx="5">
                  <c:v>67</c:v>
                </c:pt>
                <c:pt idx="6">
                  <c:v>74</c:v>
                </c:pt>
                <c:pt idx="7">
                  <c:v>60</c:v>
                </c:pt>
                <c:pt idx="8">
                  <c:v>53</c:v>
                </c:pt>
                <c:pt idx="9">
                  <c:v>62</c:v>
                </c:pt>
                <c:pt idx="10">
                  <c:v>41</c:v>
                </c:pt>
                <c:pt idx="11">
                  <c:v>35</c:v>
                </c:pt>
              </c:numCache>
            </c:numRef>
          </c:val>
          <c:extLst>
            <c:ext xmlns:c16="http://schemas.microsoft.com/office/drawing/2014/chart" uri="{C3380CC4-5D6E-409C-BE32-E72D297353CC}">
              <c16:uniqueId val="{00000000-2D26-4779-A533-8A7EB85C5C89}"/>
            </c:ext>
          </c:extLst>
        </c:ser>
        <c:ser>
          <c:idx val="1"/>
          <c:order val="1"/>
          <c:tx>
            <c:strRef>
              <c:f>Sheet1!$C$1</c:f>
              <c:strCache>
                <c:ptCount val="1"/>
                <c:pt idx="0">
                  <c:v>firstinshi</c:v>
                </c:pt>
              </c:strCache>
            </c:strRef>
          </c:tx>
          <c:spPr>
            <a:solidFill>
              <a:schemeClr val="accent2"/>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Sheet1!$C$2:$C$13</c:f>
              <c:numCache>
                <c:formatCode>General</c:formatCode>
                <c:ptCount val="12"/>
                <c:pt idx="0">
                  <c:v>30</c:v>
                </c:pt>
                <c:pt idx="1">
                  <c:v>33</c:v>
                </c:pt>
                <c:pt idx="2">
                  <c:v>48</c:v>
                </c:pt>
                <c:pt idx="3">
                  <c:v>32</c:v>
                </c:pt>
                <c:pt idx="4">
                  <c:v>43</c:v>
                </c:pt>
                <c:pt idx="5">
                  <c:v>89</c:v>
                </c:pt>
                <c:pt idx="6">
                  <c:v>29</c:v>
                </c:pt>
                <c:pt idx="7">
                  <c:v>28</c:v>
                </c:pt>
                <c:pt idx="8">
                  <c:v>45</c:v>
                </c:pt>
                <c:pt idx="9">
                  <c:v>48</c:v>
                </c:pt>
                <c:pt idx="10">
                  <c:v>65</c:v>
                </c:pt>
                <c:pt idx="11">
                  <c:v>34</c:v>
                </c:pt>
              </c:numCache>
            </c:numRef>
          </c:val>
          <c:extLst>
            <c:ext xmlns:c16="http://schemas.microsoft.com/office/drawing/2014/chart" uri="{C3380CC4-5D6E-409C-BE32-E72D297353CC}">
              <c16:uniqueId val="{00000001-2D26-4779-A533-8A7EB85C5C89}"/>
            </c:ext>
          </c:extLst>
        </c:ser>
        <c:ser>
          <c:idx val="2"/>
          <c:order val="2"/>
          <c:tx>
            <c:strRef>
              <c:f>Sheet1!$D$1</c:f>
              <c:strCache>
                <c:ptCount val="1"/>
                <c:pt idx="0">
                  <c:v>phlyinsurance</c:v>
                </c:pt>
              </c:strCache>
            </c:strRef>
          </c:tx>
          <c:spPr>
            <a:solidFill>
              <a:schemeClr val="accent3"/>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Sheet1!$D$2:$D$13</c:f>
              <c:numCache>
                <c:formatCode>General</c:formatCode>
                <c:ptCount val="12"/>
                <c:pt idx="0">
                  <c:v>33</c:v>
                </c:pt>
                <c:pt idx="1">
                  <c:v>34</c:v>
                </c:pt>
                <c:pt idx="2">
                  <c:v>37</c:v>
                </c:pt>
                <c:pt idx="3">
                  <c:v>29</c:v>
                </c:pt>
                <c:pt idx="4">
                  <c:v>27</c:v>
                </c:pt>
                <c:pt idx="5">
                  <c:v>15</c:v>
                </c:pt>
                <c:pt idx="6">
                  <c:v>27</c:v>
                </c:pt>
                <c:pt idx="7">
                  <c:v>25</c:v>
                </c:pt>
                <c:pt idx="8">
                  <c:v>41</c:v>
                </c:pt>
                <c:pt idx="9">
                  <c:v>28</c:v>
                </c:pt>
                <c:pt idx="10">
                  <c:v>56</c:v>
                </c:pt>
                <c:pt idx="11">
                  <c:v>35</c:v>
                </c:pt>
              </c:numCache>
            </c:numRef>
          </c:val>
          <c:extLst>
            <c:ext xmlns:c16="http://schemas.microsoft.com/office/drawing/2014/chart" uri="{C3380CC4-5D6E-409C-BE32-E72D297353CC}">
              <c16:uniqueId val="{00000002-2D26-4779-A533-8A7EB85C5C89}"/>
            </c:ext>
          </c:extLst>
        </c:ser>
        <c:ser>
          <c:idx val="3"/>
          <c:order val="3"/>
          <c:tx>
            <c:strRef>
              <c:f>Sheet1!$E$1</c:f>
              <c:strCache>
                <c:ptCount val="1"/>
                <c:pt idx="0">
                  <c:v>tmna_services</c:v>
                </c:pt>
              </c:strCache>
            </c:strRef>
          </c:tx>
          <c:spPr>
            <a:solidFill>
              <a:schemeClr val="accent4"/>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Sheet1!$E$2:$E$13</c:f>
              <c:numCache>
                <c:formatCode>General</c:formatCode>
                <c:ptCount val="12"/>
                <c:pt idx="0">
                  <c:v>18</c:v>
                </c:pt>
                <c:pt idx="1">
                  <c:v>23</c:v>
                </c:pt>
                <c:pt idx="2">
                  <c:v>19</c:v>
                </c:pt>
                <c:pt idx="3">
                  <c:v>26</c:v>
                </c:pt>
                <c:pt idx="4">
                  <c:v>20</c:v>
                </c:pt>
                <c:pt idx="5">
                  <c:v>22</c:v>
                </c:pt>
                <c:pt idx="6">
                  <c:v>13</c:v>
                </c:pt>
                <c:pt idx="7">
                  <c:v>22</c:v>
                </c:pt>
                <c:pt idx="8">
                  <c:v>18</c:v>
                </c:pt>
                <c:pt idx="9">
                  <c:v>26</c:v>
                </c:pt>
                <c:pt idx="10">
                  <c:v>28</c:v>
                </c:pt>
                <c:pt idx="11">
                  <c:v>25</c:v>
                </c:pt>
              </c:numCache>
            </c:numRef>
          </c:val>
          <c:extLst>
            <c:ext xmlns:c16="http://schemas.microsoft.com/office/drawing/2014/chart" uri="{C3380CC4-5D6E-409C-BE32-E72D297353CC}">
              <c16:uniqueId val="{00000003-2D26-4779-A533-8A7EB85C5C89}"/>
            </c:ext>
          </c:extLst>
        </c:ser>
        <c:ser>
          <c:idx val="4"/>
          <c:order val="4"/>
          <c:tx>
            <c:strRef>
              <c:f>Sheet1!$F$1</c:f>
              <c:strCache>
                <c:ptCount val="1"/>
                <c:pt idx="0">
                  <c:v>thehartford</c:v>
                </c:pt>
              </c:strCache>
            </c:strRef>
          </c:tx>
          <c:spPr>
            <a:solidFill>
              <a:schemeClr val="accent5"/>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Sheet1!$F$2:$F$13</c:f>
              <c:numCache>
                <c:formatCode>General</c:formatCode>
                <c:ptCount val="12"/>
                <c:pt idx="0">
                  <c:v>37</c:v>
                </c:pt>
                <c:pt idx="1">
                  <c:v>44</c:v>
                </c:pt>
                <c:pt idx="2">
                  <c:v>76</c:v>
                </c:pt>
                <c:pt idx="3">
                  <c:v>32</c:v>
                </c:pt>
                <c:pt idx="4">
                  <c:v>43</c:v>
                </c:pt>
                <c:pt idx="5">
                  <c:v>62</c:v>
                </c:pt>
                <c:pt idx="6">
                  <c:v>35</c:v>
                </c:pt>
                <c:pt idx="7">
                  <c:v>39</c:v>
                </c:pt>
                <c:pt idx="8">
                  <c:v>63</c:v>
                </c:pt>
                <c:pt idx="9">
                  <c:v>69</c:v>
                </c:pt>
                <c:pt idx="10">
                  <c:v>89</c:v>
                </c:pt>
                <c:pt idx="11">
                  <c:v>42</c:v>
                </c:pt>
              </c:numCache>
            </c:numRef>
          </c:val>
          <c:extLst>
            <c:ext xmlns:c16="http://schemas.microsoft.com/office/drawing/2014/chart" uri="{C3380CC4-5D6E-409C-BE32-E72D297353CC}">
              <c16:uniqueId val="{00000004-2D26-4779-A533-8A7EB85C5C89}"/>
            </c:ext>
          </c:extLst>
        </c:ser>
        <c:ser>
          <c:idx val="5"/>
          <c:order val="5"/>
          <c:tx>
            <c:strRef>
              <c:f>Sheet1!$G$1</c:f>
              <c:strCache>
                <c:ptCount val="1"/>
                <c:pt idx="0">
                  <c:v>tmamerica</c:v>
                </c:pt>
              </c:strCache>
            </c:strRef>
          </c:tx>
          <c:spPr>
            <a:solidFill>
              <a:schemeClr val="accent6"/>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Sheet1!$G$2:$G$13</c:f>
              <c:numCache>
                <c:formatCode>General</c:formatCode>
                <c:ptCount val="12"/>
                <c:pt idx="0">
                  <c:v>5</c:v>
                </c:pt>
                <c:pt idx="1">
                  <c:v>6</c:v>
                </c:pt>
                <c:pt idx="2">
                  <c:v>7</c:v>
                </c:pt>
                <c:pt idx="3">
                  <c:v>5</c:v>
                </c:pt>
                <c:pt idx="4">
                  <c:v>9</c:v>
                </c:pt>
                <c:pt idx="5">
                  <c:v>5</c:v>
                </c:pt>
                <c:pt idx="6">
                  <c:v>6</c:v>
                </c:pt>
                <c:pt idx="7">
                  <c:v>7</c:v>
                </c:pt>
                <c:pt idx="8">
                  <c:v>9</c:v>
                </c:pt>
                <c:pt idx="9">
                  <c:v>7</c:v>
                </c:pt>
                <c:pt idx="10">
                  <c:v>7</c:v>
                </c:pt>
                <c:pt idx="11">
                  <c:v>7</c:v>
                </c:pt>
              </c:numCache>
            </c:numRef>
          </c:val>
          <c:extLst>
            <c:ext xmlns:c16="http://schemas.microsoft.com/office/drawing/2014/chart" uri="{C3380CC4-5D6E-409C-BE32-E72D297353CC}">
              <c16:uniqueId val="{00000005-2D26-4779-A533-8A7EB85C5C89}"/>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Sheet1!$H$2:$H$13</c:f>
              <c:numCache>
                <c:formatCode>General</c:formatCode>
                <c:ptCount val="12"/>
                <c:pt idx="0">
                  <c:v>60</c:v>
                </c:pt>
                <c:pt idx="1">
                  <c:v>66</c:v>
                </c:pt>
                <c:pt idx="2">
                  <c:v>67</c:v>
                </c:pt>
                <c:pt idx="3">
                  <c:v>45</c:v>
                </c:pt>
                <c:pt idx="4">
                  <c:v>52</c:v>
                </c:pt>
                <c:pt idx="5">
                  <c:v>73</c:v>
                </c:pt>
                <c:pt idx="6">
                  <c:v>51</c:v>
                </c:pt>
                <c:pt idx="7">
                  <c:v>61</c:v>
                </c:pt>
                <c:pt idx="8">
                  <c:v>66</c:v>
                </c:pt>
                <c:pt idx="9">
                  <c:v>63</c:v>
                </c:pt>
                <c:pt idx="10">
                  <c:v>66</c:v>
                </c:pt>
                <c:pt idx="11">
                  <c:v>63</c:v>
                </c:pt>
              </c:numCache>
            </c:numRef>
          </c:val>
          <c:extLst>
            <c:ext xmlns:c16="http://schemas.microsoft.com/office/drawing/2014/chart" uri="{C3380CC4-5D6E-409C-BE32-E72D297353CC}">
              <c16:uniqueId val="{00000006-2D26-4779-A533-8A7EB85C5C89}"/>
            </c:ext>
          </c:extLst>
        </c:ser>
        <c:dLbls>
          <c:showLegendKey val="0"/>
          <c:showVal val="0"/>
          <c:showCatName val="0"/>
          <c:showSerName val="0"/>
          <c:showPercent val="0"/>
          <c:showBubbleSize val="0"/>
        </c:dLbls>
        <c:gapWidth val="219"/>
        <c:overlap val="-27"/>
        <c:axId val="258382144"/>
        <c:axId val="258386736"/>
      </c:barChart>
      <c:dateAx>
        <c:axId val="258382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386736"/>
        <c:crosses val="autoZero"/>
        <c:auto val="1"/>
        <c:lblOffset val="100"/>
        <c:baseTimeUnit val="months"/>
      </c:dateAx>
      <c:valAx>
        <c:axId val="25838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38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0</c:v>
                </c:pt>
                <c:pt idx="1">
                  <c:v>245</c:v>
                </c:pt>
                <c:pt idx="2">
                  <c:v>0</c:v>
                </c:pt>
                <c:pt idx="3">
                  <c:v>0</c:v>
                </c:pt>
                <c:pt idx="4">
                  <c:v>359</c:v>
                </c:pt>
                <c:pt idx="5">
                  <c:v>164</c:v>
                </c:pt>
                <c:pt idx="6">
                  <c:v>151</c:v>
                </c:pt>
                <c:pt idx="7">
                  <c:v>368</c:v>
                </c:pt>
                <c:pt idx="8">
                  <c:v>344</c:v>
                </c:pt>
                <c:pt idx="9">
                  <c:v>175</c:v>
                </c:pt>
                <c:pt idx="10">
                  <c:v>68</c:v>
                </c:pt>
                <c:pt idx="11">
                  <c:v>184</c:v>
                </c:pt>
              </c:numCache>
            </c:numRef>
          </c:val>
          <c:extLst>
            <c:ext xmlns:c16="http://schemas.microsoft.com/office/drawing/2014/chart" uri="{C3380CC4-5D6E-409C-BE32-E72D297353CC}">
              <c16:uniqueId val="{00000000-DB1E-425F-87E3-6493F62060C2}"/>
            </c:ext>
          </c:extLst>
        </c:ser>
        <c:ser>
          <c:idx val="1"/>
          <c:order val="1"/>
          <c:tx>
            <c:strRef>
              <c:f>Sheet1!$C$1</c:f>
              <c:strCache>
                <c:ptCount val="1"/>
                <c:pt idx="0">
                  <c:v>firstinshi</c:v>
                </c:pt>
              </c:strCache>
            </c:strRef>
          </c:tx>
          <c:spPr>
            <a:solidFill>
              <a:schemeClr val="accent2"/>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Sheet1!$C$2:$C$13</c:f>
              <c:numCache>
                <c:formatCode>General</c:formatCode>
                <c:ptCount val="12"/>
                <c:pt idx="0">
                  <c:v>261</c:v>
                </c:pt>
                <c:pt idx="1">
                  <c:v>263</c:v>
                </c:pt>
                <c:pt idx="2">
                  <c:v>573</c:v>
                </c:pt>
                <c:pt idx="3">
                  <c:v>314</c:v>
                </c:pt>
                <c:pt idx="4">
                  <c:v>300</c:v>
                </c:pt>
                <c:pt idx="5">
                  <c:v>670</c:v>
                </c:pt>
                <c:pt idx="6">
                  <c:v>163</c:v>
                </c:pt>
                <c:pt idx="7">
                  <c:v>221</c:v>
                </c:pt>
                <c:pt idx="8">
                  <c:v>318</c:v>
                </c:pt>
                <c:pt idx="9">
                  <c:v>475</c:v>
                </c:pt>
                <c:pt idx="10">
                  <c:v>644</c:v>
                </c:pt>
                <c:pt idx="11">
                  <c:v>310</c:v>
                </c:pt>
              </c:numCache>
            </c:numRef>
          </c:val>
          <c:extLst>
            <c:ext xmlns:c16="http://schemas.microsoft.com/office/drawing/2014/chart" uri="{C3380CC4-5D6E-409C-BE32-E72D297353CC}">
              <c16:uniqueId val="{00000001-DB1E-425F-87E3-6493F62060C2}"/>
            </c:ext>
          </c:extLst>
        </c:ser>
        <c:ser>
          <c:idx val="2"/>
          <c:order val="2"/>
          <c:tx>
            <c:strRef>
              <c:f>Sheet1!$D$1</c:f>
              <c:strCache>
                <c:ptCount val="1"/>
                <c:pt idx="0">
                  <c:v>phlyinsurance</c:v>
                </c:pt>
              </c:strCache>
            </c:strRef>
          </c:tx>
          <c:spPr>
            <a:solidFill>
              <a:schemeClr val="accent3"/>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Sheet1!$D$2:$D$13</c:f>
              <c:numCache>
                <c:formatCode>General</c:formatCode>
                <c:ptCount val="12"/>
                <c:pt idx="0">
                  <c:v>514</c:v>
                </c:pt>
                <c:pt idx="1">
                  <c:v>521</c:v>
                </c:pt>
                <c:pt idx="2">
                  <c:v>596</c:v>
                </c:pt>
                <c:pt idx="3">
                  <c:v>378</c:v>
                </c:pt>
                <c:pt idx="4">
                  <c:v>452</c:v>
                </c:pt>
                <c:pt idx="5">
                  <c:v>293</c:v>
                </c:pt>
                <c:pt idx="6">
                  <c:v>530</c:v>
                </c:pt>
                <c:pt idx="7">
                  <c:v>355</c:v>
                </c:pt>
                <c:pt idx="8">
                  <c:v>767</c:v>
                </c:pt>
                <c:pt idx="9">
                  <c:v>505</c:v>
                </c:pt>
                <c:pt idx="10">
                  <c:v>1120</c:v>
                </c:pt>
                <c:pt idx="11">
                  <c:v>700</c:v>
                </c:pt>
              </c:numCache>
            </c:numRef>
          </c:val>
          <c:extLst>
            <c:ext xmlns:c16="http://schemas.microsoft.com/office/drawing/2014/chart" uri="{C3380CC4-5D6E-409C-BE32-E72D297353CC}">
              <c16:uniqueId val="{00000002-DB1E-425F-87E3-6493F62060C2}"/>
            </c:ext>
          </c:extLst>
        </c:ser>
        <c:ser>
          <c:idx val="3"/>
          <c:order val="3"/>
          <c:tx>
            <c:strRef>
              <c:f>Sheet1!$E$1</c:f>
              <c:strCache>
                <c:ptCount val="1"/>
                <c:pt idx="0">
                  <c:v>tmna_services</c:v>
                </c:pt>
              </c:strCache>
            </c:strRef>
          </c:tx>
          <c:spPr>
            <a:solidFill>
              <a:schemeClr val="accent4"/>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Sheet1!$E$2:$E$13</c:f>
              <c:numCache>
                <c:formatCode>General</c:formatCode>
                <c:ptCount val="12"/>
                <c:pt idx="0">
                  <c:v>160</c:v>
                </c:pt>
                <c:pt idx="1">
                  <c:v>182</c:v>
                </c:pt>
                <c:pt idx="2">
                  <c:v>173</c:v>
                </c:pt>
                <c:pt idx="3">
                  <c:v>351</c:v>
                </c:pt>
                <c:pt idx="4">
                  <c:v>225</c:v>
                </c:pt>
                <c:pt idx="5">
                  <c:v>291</c:v>
                </c:pt>
                <c:pt idx="6">
                  <c:v>140</c:v>
                </c:pt>
                <c:pt idx="7">
                  <c:v>228</c:v>
                </c:pt>
                <c:pt idx="8">
                  <c:v>107</c:v>
                </c:pt>
                <c:pt idx="9">
                  <c:v>351</c:v>
                </c:pt>
                <c:pt idx="10">
                  <c:v>421</c:v>
                </c:pt>
                <c:pt idx="11">
                  <c:v>282</c:v>
                </c:pt>
              </c:numCache>
            </c:numRef>
          </c:val>
          <c:extLst>
            <c:ext xmlns:c16="http://schemas.microsoft.com/office/drawing/2014/chart" uri="{C3380CC4-5D6E-409C-BE32-E72D297353CC}">
              <c16:uniqueId val="{00000003-DB1E-425F-87E3-6493F62060C2}"/>
            </c:ext>
          </c:extLst>
        </c:ser>
        <c:ser>
          <c:idx val="4"/>
          <c:order val="4"/>
          <c:tx>
            <c:strRef>
              <c:f>Sheet1!$F$1</c:f>
              <c:strCache>
                <c:ptCount val="1"/>
                <c:pt idx="0">
                  <c:v>thehartford</c:v>
                </c:pt>
              </c:strCache>
            </c:strRef>
          </c:tx>
          <c:spPr>
            <a:solidFill>
              <a:schemeClr val="accent5"/>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Sheet1!$F$2:$F$13</c:f>
              <c:numCache>
                <c:formatCode>General</c:formatCode>
                <c:ptCount val="12"/>
                <c:pt idx="0">
                  <c:v>510</c:v>
                </c:pt>
                <c:pt idx="1">
                  <c:v>1065</c:v>
                </c:pt>
                <c:pt idx="2">
                  <c:v>927</c:v>
                </c:pt>
                <c:pt idx="3">
                  <c:v>875</c:v>
                </c:pt>
                <c:pt idx="4">
                  <c:v>732</c:v>
                </c:pt>
                <c:pt idx="5">
                  <c:v>779</c:v>
                </c:pt>
                <c:pt idx="6">
                  <c:v>600</c:v>
                </c:pt>
                <c:pt idx="7">
                  <c:v>858</c:v>
                </c:pt>
                <c:pt idx="8">
                  <c:v>2241</c:v>
                </c:pt>
                <c:pt idx="9">
                  <c:v>1179</c:v>
                </c:pt>
                <c:pt idx="10">
                  <c:v>1074</c:v>
                </c:pt>
                <c:pt idx="11">
                  <c:v>1186</c:v>
                </c:pt>
              </c:numCache>
            </c:numRef>
          </c:val>
          <c:extLst>
            <c:ext xmlns:c16="http://schemas.microsoft.com/office/drawing/2014/chart" uri="{C3380CC4-5D6E-409C-BE32-E72D297353CC}">
              <c16:uniqueId val="{00000004-DB1E-425F-87E3-6493F62060C2}"/>
            </c:ext>
          </c:extLst>
        </c:ser>
        <c:ser>
          <c:idx val="5"/>
          <c:order val="5"/>
          <c:tx>
            <c:strRef>
              <c:f>Sheet1!$G$1</c:f>
              <c:strCache>
                <c:ptCount val="1"/>
                <c:pt idx="0">
                  <c:v>tmamerica</c:v>
                </c:pt>
              </c:strCache>
            </c:strRef>
          </c:tx>
          <c:spPr>
            <a:solidFill>
              <a:schemeClr val="accent6"/>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Sheet1!$G$2:$G$13</c:f>
              <c:numCache>
                <c:formatCode>General</c:formatCode>
                <c:ptCount val="12"/>
                <c:pt idx="0">
                  <c:v>65</c:v>
                </c:pt>
                <c:pt idx="1">
                  <c:v>74</c:v>
                </c:pt>
                <c:pt idx="2">
                  <c:v>85</c:v>
                </c:pt>
                <c:pt idx="3">
                  <c:v>66</c:v>
                </c:pt>
                <c:pt idx="4">
                  <c:v>145</c:v>
                </c:pt>
                <c:pt idx="5">
                  <c:v>72</c:v>
                </c:pt>
                <c:pt idx="6">
                  <c:v>103</c:v>
                </c:pt>
                <c:pt idx="7">
                  <c:v>96</c:v>
                </c:pt>
                <c:pt idx="8">
                  <c:v>116</c:v>
                </c:pt>
                <c:pt idx="9">
                  <c:v>101</c:v>
                </c:pt>
                <c:pt idx="10">
                  <c:v>91</c:v>
                </c:pt>
                <c:pt idx="11">
                  <c:v>93</c:v>
                </c:pt>
              </c:numCache>
            </c:numRef>
          </c:val>
          <c:extLst>
            <c:ext xmlns:c16="http://schemas.microsoft.com/office/drawing/2014/chart" uri="{C3380CC4-5D6E-409C-BE32-E72D297353CC}">
              <c16:uniqueId val="{00000005-DB1E-425F-87E3-6493F62060C2}"/>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Sheet1!$H$2:$H$13</c:f>
              <c:numCache>
                <c:formatCode>General</c:formatCode>
                <c:ptCount val="12"/>
                <c:pt idx="0">
                  <c:v>604</c:v>
                </c:pt>
                <c:pt idx="1">
                  <c:v>580</c:v>
                </c:pt>
                <c:pt idx="2">
                  <c:v>442</c:v>
                </c:pt>
                <c:pt idx="3">
                  <c:v>299</c:v>
                </c:pt>
                <c:pt idx="4">
                  <c:v>723</c:v>
                </c:pt>
                <c:pt idx="5">
                  <c:v>1374</c:v>
                </c:pt>
                <c:pt idx="6">
                  <c:v>738</c:v>
                </c:pt>
                <c:pt idx="7">
                  <c:v>623</c:v>
                </c:pt>
                <c:pt idx="8">
                  <c:v>1211</c:v>
                </c:pt>
                <c:pt idx="9">
                  <c:v>273</c:v>
                </c:pt>
                <c:pt idx="10">
                  <c:v>635</c:v>
                </c:pt>
                <c:pt idx="11">
                  <c:v>866</c:v>
                </c:pt>
              </c:numCache>
            </c:numRef>
          </c:val>
          <c:extLst>
            <c:ext xmlns:c16="http://schemas.microsoft.com/office/drawing/2014/chart" uri="{C3380CC4-5D6E-409C-BE32-E72D297353CC}">
              <c16:uniqueId val="{00000006-DB1E-425F-87E3-6493F62060C2}"/>
            </c:ext>
          </c:extLst>
        </c:ser>
        <c:dLbls>
          <c:showLegendKey val="0"/>
          <c:showVal val="0"/>
          <c:showCatName val="0"/>
          <c:showSerName val="0"/>
          <c:showPercent val="0"/>
          <c:showBubbleSize val="0"/>
        </c:dLbls>
        <c:gapWidth val="219"/>
        <c:overlap val="-27"/>
        <c:axId val="258387064"/>
        <c:axId val="258383784"/>
      </c:barChart>
      <c:catAx>
        <c:axId val="258387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383784"/>
        <c:crosses val="autoZero"/>
        <c:auto val="1"/>
        <c:lblAlgn val="ctr"/>
        <c:lblOffset val="100"/>
        <c:noMultiLvlLbl val="0"/>
      </c:catAx>
      <c:valAx>
        <c:axId val="25838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38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1972</c:v>
                </c:pt>
                <c:pt idx="1">
                  <c:v>3695</c:v>
                </c:pt>
                <c:pt idx="2">
                  <c:v>3949</c:v>
                </c:pt>
                <c:pt idx="3">
                  <c:v>4168</c:v>
                </c:pt>
                <c:pt idx="4">
                  <c:v>4884</c:v>
                </c:pt>
                <c:pt idx="5">
                  <c:v>3784</c:v>
                </c:pt>
                <c:pt idx="6">
                  <c:v>3488</c:v>
                </c:pt>
                <c:pt idx="7">
                  <c:v>4414</c:v>
                </c:pt>
                <c:pt idx="8">
                  <c:v>3078</c:v>
                </c:pt>
                <c:pt idx="9">
                  <c:v>4620</c:v>
                </c:pt>
                <c:pt idx="10">
                  <c:v>6595</c:v>
                </c:pt>
                <c:pt idx="11">
                  <c:v>4191</c:v>
                </c:pt>
              </c:numCache>
            </c:numRef>
          </c:val>
          <c:extLst>
            <c:ext xmlns:c16="http://schemas.microsoft.com/office/drawing/2014/chart" uri="{C3380CC4-5D6E-409C-BE32-E72D297353CC}">
              <c16:uniqueId val="{00000000-E85C-4071-9731-8C0AE02D98DB}"/>
            </c:ext>
          </c:extLst>
        </c:ser>
        <c:dLbls>
          <c:showLegendKey val="0"/>
          <c:showVal val="0"/>
          <c:showCatName val="0"/>
          <c:showSerName val="0"/>
          <c:showPercent val="0"/>
          <c:showBubbleSize val="0"/>
        </c:dLbls>
        <c:gapWidth val="219"/>
        <c:overlap val="-27"/>
        <c:axId val="398554328"/>
        <c:axId val="398547440"/>
      </c:barChart>
      <c:dateAx>
        <c:axId val="398554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47440"/>
        <c:crosses val="autoZero"/>
        <c:auto val="1"/>
        <c:lblOffset val="100"/>
        <c:baseTimeUnit val="months"/>
      </c:dateAx>
      <c:valAx>
        <c:axId val="398547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54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15D2C-B462-4F45-AE08-946E058ADE5E}"/>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DB85E1BF-773E-454A-A8BC-F25FB29E8BD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366001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A92DB-BDC8-4731-B090-B0806E229876}"/>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A589BCAA-59A2-49A3-B7CA-C448CBF7B18C}"/>
              </a:ext>
            </a:extLst>
          </p:cNvPr>
          <p:cNvGraphicFramePr>
            <a:graphicFrameLocks noGrp="1"/>
          </p:cNvGraphicFramePr>
          <p:nvPr>
            <p:ph type="chart" sz="quarter" idx="13"/>
            <p:extLst>
              <p:ext uri="{D42A27DB-BD31-4B8C-83A1-F6EECF244321}">
                <p14:modId xmlns:p14="http://schemas.microsoft.com/office/powerpoint/2010/main" val="3551873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247D8B-4244-4E1C-94FE-A4D446B99434}"/>
              </a:ext>
            </a:extLst>
          </p:cNvPr>
          <p:cNvSpPr>
            <a:spLocks noGrp="1"/>
          </p:cNvSpPr>
          <p:nvPr>
            <p:ph type="body" sz="quarter" idx="14"/>
          </p:nvPr>
        </p:nvSpPr>
        <p:spPr/>
        <p:txBody>
          <a:bodyPr/>
          <a:lstStyle/>
          <a:p>
            <a:r>
              <a:rPr lang="en-US"/>
              <a:t>12/01/2024 - 12/31/2024</a:t>
            </a:r>
          </a:p>
        </p:txBody>
      </p:sp>
      <p:sp>
        <p:nvSpPr>
          <p:cNvPr id="5" name="Footer Placeholder 4">
            <a:extLst>
              <a:ext uri="{FF2B5EF4-FFF2-40B4-BE49-F238E27FC236}">
                <a16:creationId xmlns:a16="http://schemas.microsoft.com/office/drawing/2014/main" id="{4A1C2BA4-97A5-4019-AFD8-CB548D085D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8431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617DE-D3D7-481D-A5E1-CA6C6322FEFC}"/>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A7C811E8-D53D-47D7-96DA-3CCF15213FF3}"/>
              </a:ext>
            </a:extLst>
          </p:cNvPr>
          <p:cNvGraphicFramePr>
            <a:graphicFrameLocks noGrp="1"/>
          </p:cNvGraphicFramePr>
          <p:nvPr>
            <p:ph type="tbl" sz="quarter" idx="13"/>
            <p:extLst>
              <p:ext uri="{D42A27DB-BD31-4B8C-83A1-F6EECF244321}">
                <p14:modId xmlns:p14="http://schemas.microsoft.com/office/powerpoint/2010/main" val="392460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1132341"/>
                    </a:ext>
                  </a:extLst>
                </a:gridCol>
                <a:gridCol w="905256">
                  <a:extLst>
                    <a:ext uri="{9D8B030D-6E8A-4147-A177-3AD203B41FA5}">
                      <a16:colId xmlns:a16="http://schemas.microsoft.com/office/drawing/2014/main" val="1043453317"/>
                    </a:ext>
                  </a:extLst>
                </a:gridCol>
                <a:gridCol w="905256">
                  <a:extLst>
                    <a:ext uri="{9D8B030D-6E8A-4147-A177-3AD203B41FA5}">
                      <a16:colId xmlns:a16="http://schemas.microsoft.com/office/drawing/2014/main" val="2913527862"/>
                    </a:ext>
                  </a:extLst>
                </a:gridCol>
                <a:gridCol w="905256">
                  <a:extLst>
                    <a:ext uri="{9D8B030D-6E8A-4147-A177-3AD203B41FA5}">
                      <a16:colId xmlns:a16="http://schemas.microsoft.com/office/drawing/2014/main" val="490194531"/>
                    </a:ext>
                  </a:extLst>
                </a:gridCol>
                <a:gridCol w="905256">
                  <a:extLst>
                    <a:ext uri="{9D8B030D-6E8A-4147-A177-3AD203B41FA5}">
                      <a16:colId xmlns:a16="http://schemas.microsoft.com/office/drawing/2014/main" val="1591273925"/>
                    </a:ext>
                  </a:extLst>
                </a:gridCol>
                <a:gridCol w="905256">
                  <a:extLst>
                    <a:ext uri="{9D8B030D-6E8A-4147-A177-3AD203B41FA5}">
                      <a16:colId xmlns:a16="http://schemas.microsoft.com/office/drawing/2014/main" val="3602465599"/>
                    </a:ext>
                  </a:extLst>
                </a:gridCol>
                <a:gridCol w="905256">
                  <a:extLst>
                    <a:ext uri="{9D8B030D-6E8A-4147-A177-3AD203B41FA5}">
                      <a16:colId xmlns:a16="http://schemas.microsoft.com/office/drawing/2014/main" val="52231137"/>
                    </a:ext>
                  </a:extLst>
                </a:gridCol>
                <a:gridCol w="905256">
                  <a:extLst>
                    <a:ext uri="{9D8B030D-6E8A-4147-A177-3AD203B41FA5}">
                      <a16:colId xmlns:a16="http://schemas.microsoft.com/office/drawing/2014/main" val="1999982339"/>
                    </a:ext>
                  </a:extLst>
                </a:gridCol>
                <a:gridCol w="905256">
                  <a:extLst>
                    <a:ext uri="{9D8B030D-6E8A-4147-A177-3AD203B41FA5}">
                      <a16:colId xmlns:a16="http://schemas.microsoft.com/office/drawing/2014/main" val="159843603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14375346"/>
                  </a:ext>
                </a:extLst>
              </a:tr>
              <a:tr h="370840">
                <a:tc>
                  <a:txBody>
                    <a:bodyPr/>
                    <a:lstStyle/>
                    <a:p>
                      <a:r>
                        <a:rPr lang="en-US" sz="1000"/>
                        <a:t>194</a:t>
                      </a:r>
                    </a:p>
                  </a:txBody>
                  <a:tcPr/>
                </a:tc>
                <a:tc>
                  <a:txBody>
                    <a:bodyPr/>
                    <a:lstStyle/>
                    <a:p>
                      <a:r>
                        <a:rPr lang="en-US" sz="1000"/>
                        <a:t>26</a:t>
                      </a:r>
                    </a:p>
                  </a:txBody>
                  <a:tcPr/>
                </a:tc>
                <a:tc>
                  <a:txBody>
                    <a:bodyPr/>
                    <a:lstStyle/>
                    <a:p>
                      <a:r>
                        <a:rPr lang="en-US" sz="1000"/>
                        <a:t>142</a:t>
                      </a:r>
                    </a:p>
                  </a:txBody>
                  <a:tcPr/>
                </a:tc>
                <a:tc>
                  <a:txBody>
                    <a:bodyPr/>
                    <a:lstStyle/>
                    <a:p>
                      <a:r>
                        <a:rPr lang="en-US" sz="1000"/>
                        <a:t>820</a:t>
                      </a:r>
                    </a:p>
                  </a:txBody>
                  <a:tcPr/>
                </a:tc>
                <a:tc>
                  <a:txBody>
                    <a:bodyPr/>
                    <a:lstStyle/>
                    <a:p>
                      <a:r>
                        <a:rPr lang="en-US" sz="1000"/>
                        <a:t>41</a:t>
                      </a:r>
                    </a:p>
                  </a:txBody>
                  <a:tcPr/>
                </a:tc>
                <a:tc>
                  <a:txBody>
                    <a:bodyPr/>
                    <a:lstStyle/>
                    <a:p>
                      <a:r>
                        <a:rPr lang="en-US" sz="1000"/>
                        <a:t>16</a:t>
                      </a:r>
                    </a:p>
                  </a:txBody>
                  <a:tcPr/>
                </a:tc>
                <a:tc>
                  <a:txBody>
                    <a:bodyPr/>
                    <a:lstStyle/>
                    <a:p>
                      <a:r>
                        <a:rPr lang="en-US" sz="1000"/>
                        <a:t>0</a:t>
                      </a:r>
                    </a:p>
                  </a:txBody>
                  <a:tcPr/>
                </a:tc>
                <a:tc>
                  <a:txBody>
                    <a:bodyPr/>
                    <a:lstStyle/>
                    <a:p>
                      <a:r>
                        <a:rPr lang="en-US" sz="1000"/>
                        <a:t>3.4122 %</a:t>
                      </a:r>
                    </a:p>
                  </a:txBody>
                  <a:tcPr/>
                </a:tc>
                <a:tc>
                  <a:txBody>
                    <a:bodyPr/>
                    <a:lstStyle/>
                    <a:p>
                      <a:r>
                        <a:rPr lang="en-US" sz="1000"/>
                        <a:t>0.0 %</a:t>
                      </a:r>
                    </a:p>
                  </a:txBody>
                  <a:tcPr/>
                </a:tc>
                <a:extLst>
                  <a:ext uri="{0D108BD9-81ED-4DB2-BD59-A6C34878D82A}">
                    <a16:rowId xmlns:a16="http://schemas.microsoft.com/office/drawing/2014/main" val="46771072"/>
                  </a:ext>
                </a:extLst>
              </a:tr>
            </a:tbl>
          </a:graphicData>
        </a:graphic>
      </p:graphicFrame>
      <p:sp>
        <p:nvSpPr>
          <p:cNvPr id="4" name="Text Placeholder 3">
            <a:extLst>
              <a:ext uri="{FF2B5EF4-FFF2-40B4-BE49-F238E27FC236}">
                <a16:creationId xmlns:a16="http://schemas.microsoft.com/office/drawing/2014/main" id="{1DBF6F37-B816-44BC-8A3C-CFD25371449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564521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3AB91-9D5C-441A-8877-97B858791D97}"/>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9B167081-17C3-43BF-ABBE-6BAE6BA17669}"/>
              </a:ext>
            </a:extLst>
          </p:cNvPr>
          <p:cNvGraphicFramePr>
            <a:graphicFrameLocks noGrp="1"/>
          </p:cNvGraphicFramePr>
          <p:nvPr>
            <p:ph type="chart" sz="quarter" idx="13"/>
            <p:extLst>
              <p:ext uri="{D42A27DB-BD31-4B8C-83A1-F6EECF244321}">
                <p14:modId xmlns:p14="http://schemas.microsoft.com/office/powerpoint/2010/main" val="353800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525645-268D-4E32-87DF-DE0A6CEA2B9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D489F17-7C94-4CBB-A441-0407C6335E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5230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8D16B-3421-4204-8AF7-B9E82A9A1F41}"/>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00F75EE6-F26B-4879-85B7-7AE4950DB9C6}"/>
              </a:ext>
            </a:extLst>
          </p:cNvPr>
          <p:cNvGraphicFramePr>
            <a:graphicFrameLocks noGrp="1"/>
          </p:cNvGraphicFramePr>
          <p:nvPr>
            <p:ph type="chart" sz="quarter" idx="13"/>
            <p:extLst>
              <p:ext uri="{D42A27DB-BD31-4B8C-83A1-F6EECF244321}">
                <p14:modId xmlns:p14="http://schemas.microsoft.com/office/powerpoint/2010/main" val="1645377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BFD4C2-52DC-4853-B8FC-E345B848B6D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4D912D6-2C08-4A9B-8941-7A96F44724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4738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98476-DD21-4542-A902-9EEAD15EA2AC}"/>
              </a:ext>
            </a:extLst>
          </p:cNvPr>
          <p:cNvSpPr>
            <a:spLocks noGrp="1"/>
          </p:cNvSpPr>
          <p:nvPr>
            <p:ph type="title"/>
          </p:nvPr>
        </p:nvSpPr>
        <p:spPr/>
        <p:txBody>
          <a:bodyPr/>
          <a:lstStyle/>
          <a:p>
            <a:r>
              <a:rPr lang="en-US"/>
              <a:t>Facebook Total Interactions Per Month | All profiles</a:t>
            </a:r>
          </a:p>
        </p:txBody>
      </p:sp>
      <p:graphicFrame>
        <p:nvGraphicFramePr>
          <p:cNvPr id="6" name="Chart Placeholder 5">
            <a:extLst>
              <a:ext uri="{FF2B5EF4-FFF2-40B4-BE49-F238E27FC236}">
                <a16:creationId xmlns:a16="http://schemas.microsoft.com/office/drawing/2014/main" id="{87B9EBE9-DFAB-48B4-844B-189205ECA598}"/>
              </a:ext>
            </a:extLst>
          </p:cNvPr>
          <p:cNvGraphicFramePr>
            <a:graphicFrameLocks noGrp="1"/>
          </p:cNvGraphicFramePr>
          <p:nvPr>
            <p:ph type="chart" sz="quarter" idx="13"/>
            <p:extLst>
              <p:ext uri="{D42A27DB-BD31-4B8C-83A1-F6EECF244321}">
                <p14:modId xmlns:p14="http://schemas.microsoft.com/office/powerpoint/2010/main" val="130316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28EC0C-0766-4EE6-88AA-4ED120E7211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1C8D1E7-7068-445E-B250-77F1C91D79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6169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458B0-DEFC-4169-A60E-F1105424BEE1}"/>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F88DCE89-F9E6-4721-8996-616BCC137F73}"/>
              </a:ext>
            </a:extLst>
          </p:cNvPr>
          <p:cNvGraphicFramePr>
            <a:graphicFrameLocks noGrp="1"/>
          </p:cNvGraphicFramePr>
          <p:nvPr>
            <p:ph type="chart" sz="quarter" idx="13"/>
            <p:extLst>
              <p:ext uri="{D42A27DB-BD31-4B8C-83A1-F6EECF244321}">
                <p14:modId xmlns:p14="http://schemas.microsoft.com/office/powerpoint/2010/main" val="3133382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D047B0-62A5-4385-BEE7-476D86E701D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4CBC2C7-4E8B-4C65-8F2E-B0FA32662A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4972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CFAAF-8253-4F23-A75C-26B9BB9981C9}"/>
              </a:ext>
            </a:extLst>
          </p:cNvPr>
          <p:cNvSpPr>
            <a:spLocks noGrp="1"/>
          </p:cNvSpPr>
          <p:nvPr>
            <p:ph type="title"/>
          </p:nvPr>
        </p:nvSpPr>
        <p:spPr/>
        <p:txBody>
          <a:bodyPr/>
          <a:lstStyle/>
          <a:p>
            <a:r>
              <a:rPr lang="en-US"/>
              <a:t>Facebook Own Posts Table | TMNAS - 1 of 5</a:t>
            </a:r>
          </a:p>
        </p:txBody>
      </p:sp>
      <p:graphicFrame>
        <p:nvGraphicFramePr>
          <p:cNvPr id="5" name="Table Placeholder 4">
            <a:extLst>
              <a:ext uri="{FF2B5EF4-FFF2-40B4-BE49-F238E27FC236}">
                <a16:creationId xmlns:a16="http://schemas.microsoft.com/office/drawing/2014/main" id="{CEA154C2-AE39-4A3E-9A96-3458EA20EE37}"/>
              </a:ext>
            </a:extLst>
          </p:cNvPr>
          <p:cNvGraphicFramePr>
            <a:graphicFrameLocks noGrp="1"/>
          </p:cNvGraphicFramePr>
          <p:nvPr>
            <p:ph type="tbl" sz="quarter" idx="13"/>
            <p:extLst>
              <p:ext uri="{D42A27DB-BD31-4B8C-83A1-F6EECF244321}">
                <p14:modId xmlns:p14="http://schemas.microsoft.com/office/powerpoint/2010/main" val="343369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91495384"/>
                    </a:ext>
                  </a:extLst>
                </a:gridCol>
                <a:gridCol w="822960">
                  <a:extLst>
                    <a:ext uri="{9D8B030D-6E8A-4147-A177-3AD203B41FA5}">
                      <a16:colId xmlns:a16="http://schemas.microsoft.com/office/drawing/2014/main" val="3710356148"/>
                    </a:ext>
                  </a:extLst>
                </a:gridCol>
                <a:gridCol w="822960">
                  <a:extLst>
                    <a:ext uri="{9D8B030D-6E8A-4147-A177-3AD203B41FA5}">
                      <a16:colId xmlns:a16="http://schemas.microsoft.com/office/drawing/2014/main" val="3032398128"/>
                    </a:ext>
                  </a:extLst>
                </a:gridCol>
                <a:gridCol w="822960">
                  <a:extLst>
                    <a:ext uri="{9D8B030D-6E8A-4147-A177-3AD203B41FA5}">
                      <a16:colId xmlns:a16="http://schemas.microsoft.com/office/drawing/2014/main" val="2306056819"/>
                    </a:ext>
                  </a:extLst>
                </a:gridCol>
                <a:gridCol w="822960">
                  <a:extLst>
                    <a:ext uri="{9D8B030D-6E8A-4147-A177-3AD203B41FA5}">
                      <a16:colId xmlns:a16="http://schemas.microsoft.com/office/drawing/2014/main" val="3021991930"/>
                    </a:ext>
                  </a:extLst>
                </a:gridCol>
                <a:gridCol w="822960">
                  <a:extLst>
                    <a:ext uri="{9D8B030D-6E8A-4147-A177-3AD203B41FA5}">
                      <a16:colId xmlns:a16="http://schemas.microsoft.com/office/drawing/2014/main" val="3191985775"/>
                    </a:ext>
                  </a:extLst>
                </a:gridCol>
                <a:gridCol w="822960">
                  <a:extLst>
                    <a:ext uri="{9D8B030D-6E8A-4147-A177-3AD203B41FA5}">
                      <a16:colId xmlns:a16="http://schemas.microsoft.com/office/drawing/2014/main" val="645724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05594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- 2024-11-26 16:13:28</a:t>
                      </a:r>
                      <a:r>
                        <a:rPr kumimoji="0" lang="en-US" sz="1000" b="0" i="0" u="none" strike="noStrike" kern="1200" cap="none" spc="0" normalizeH="0" baseline="0" noProof="0">
                          <a:ln>
                            <a:noFill/>
                          </a:ln>
                          <a:solidFill>
                            <a:prstClr val="black"/>
                          </a:solidFill>
                          <a:effectLst/>
                          <a:uLnTx/>
                          <a:uFillTx/>
                          <a:latin typeface="Calibri"/>
                          <a:ea typeface="+mn-ea"/>
                          <a:cs typeface="+mn-cs"/>
                        </a:rPr>
                        <a:t>
 CONTEST CLOSED! Congrats to jessecover_ for winning!!!
🍂 THANKSGIVING GIVEAWAY ALERT! 🍂
The holiday season is here, and we're celebrating by giving you a chance to win an Amazon Gift Card! 🎉
Here's how to enter:
1. Make sure you're following us
2. Like this post ❤️
3. Tag a friend or a coworker that you're thankful for 
Hurry! Entries close on 12/1, and the lucky winner will be announced on 12/2! 
Don't miss out on making your holiday season extra sweet. Enter now!
#thanksgivinggiveaway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710307802"/>
                  </a:ext>
                </a:extLst>
              </a:tr>
            </a:tbl>
          </a:graphicData>
        </a:graphic>
      </p:graphicFrame>
      <p:sp>
        <p:nvSpPr>
          <p:cNvPr id="4" name="Text Placeholder 3">
            <a:extLst>
              <a:ext uri="{FF2B5EF4-FFF2-40B4-BE49-F238E27FC236}">
                <a16:creationId xmlns:a16="http://schemas.microsoft.com/office/drawing/2014/main" id="{65781B27-4215-4174-A34E-706117F6B81E}"/>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329792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9F52A-B5FA-44BC-B397-3F84AF4C6B28}"/>
              </a:ext>
            </a:extLst>
          </p:cNvPr>
          <p:cNvSpPr>
            <a:spLocks noGrp="1"/>
          </p:cNvSpPr>
          <p:nvPr>
            <p:ph type="title"/>
          </p:nvPr>
        </p:nvSpPr>
        <p:spPr/>
        <p:txBody>
          <a:bodyPr/>
          <a:lstStyle/>
          <a:p>
            <a:r>
              <a:rPr lang="en-US"/>
              <a:t>Facebook Own Posts Table | TMNAS - 2 of 5</a:t>
            </a:r>
          </a:p>
        </p:txBody>
      </p:sp>
      <p:graphicFrame>
        <p:nvGraphicFramePr>
          <p:cNvPr id="5" name="Table Placeholder 4">
            <a:extLst>
              <a:ext uri="{FF2B5EF4-FFF2-40B4-BE49-F238E27FC236}">
                <a16:creationId xmlns:a16="http://schemas.microsoft.com/office/drawing/2014/main" id="{B1F42647-48BF-4062-AD6A-1EF067797F4D}"/>
              </a:ext>
            </a:extLst>
          </p:cNvPr>
          <p:cNvGraphicFramePr>
            <a:graphicFrameLocks noGrp="1"/>
          </p:cNvGraphicFramePr>
          <p:nvPr>
            <p:ph type="tbl" sz="quarter" idx="13"/>
            <p:extLst>
              <p:ext uri="{D42A27DB-BD31-4B8C-83A1-F6EECF244321}">
                <p14:modId xmlns:p14="http://schemas.microsoft.com/office/powerpoint/2010/main" val="859374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49837442"/>
                    </a:ext>
                  </a:extLst>
                </a:gridCol>
                <a:gridCol w="822960">
                  <a:extLst>
                    <a:ext uri="{9D8B030D-6E8A-4147-A177-3AD203B41FA5}">
                      <a16:colId xmlns:a16="http://schemas.microsoft.com/office/drawing/2014/main" val="3976809024"/>
                    </a:ext>
                  </a:extLst>
                </a:gridCol>
                <a:gridCol w="822960">
                  <a:extLst>
                    <a:ext uri="{9D8B030D-6E8A-4147-A177-3AD203B41FA5}">
                      <a16:colId xmlns:a16="http://schemas.microsoft.com/office/drawing/2014/main" val="2157315734"/>
                    </a:ext>
                  </a:extLst>
                </a:gridCol>
                <a:gridCol w="822960">
                  <a:extLst>
                    <a:ext uri="{9D8B030D-6E8A-4147-A177-3AD203B41FA5}">
                      <a16:colId xmlns:a16="http://schemas.microsoft.com/office/drawing/2014/main" val="3841348861"/>
                    </a:ext>
                  </a:extLst>
                </a:gridCol>
                <a:gridCol w="822960">
                  <a:extLst>
                    <a:ext uri="{9D8B030D-6E8A-4147-A177-3AD203B41FA5}">
                      <a16:colId xmlns:a16="http://schemas.microsoft.com/office/drawing/2014/main" val="4069433292"/>
                    </a:ext>
                  </a:extLst>
                </a:gridCol>
                <a:gridCol w="822960">
                  <a:extLst>
                    <a:ext uri="{9D8B030D-6E8A-4147-A177-3AD203B41FA5}">
                      <a16:colId xmlns:a16="http://schemas.microsoft.com/office/drawing/2014/main" val="2696352787"/>
                    </a:ext>
                  </a:extLst>
                </a:gridCol>
                <a:gridCol w="822960">
                  <a:extLst>
                    <a:ext uri="{9D8B030D-6E8A-4147-A177-3AD203B41FA5}">
                      <a16:colId xmlns:a16="http://schemas.microsoft.com/office/drawing/2014/main" val="124024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8302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- 2024-11-22 15:17:47</a:t>
                      </a:r>
                      <a:r>
                        <a:rPr kumimoji="0" lang="en-US" sz="1000" b="0" i="0" u="none" strike="noStrike" kern="1200" cap="none" spc="0" normalizeH="0" baseline="0" noProof="0">
                          <a:ln>
                            <a:noFill/>
                          </a:ln>
                          <a:solidFill>
                            <a:prstClr val="black"/>
                          </a:solidFill>
                          <a:effectLst/>
                          <a:uLnTx/>
                          <a:uFillTx/>
                          <a:latin typeface="Calibri"/>
                          <a:ea typeface="+mn-ea"/>
                          <a:cs typeface="+mn-cs"/>
                        </a:rPr>
                        <a:t>
 We are beyond excited to congratulate our CEO, John W. Glomb, Jr., on being named the 2024 Executive of the Year by Saint Joseph's University - Erivan K. Haub School of Business and Maguire Academy of Insurance &amp; Risk Management!  
Last night, John was honored at a special reception supporting student programs and initiatives at SJU's Maguire Academy. Recognized for his exceptional leadership and significant contributions to the insurance industry, John has made a lasting impact through his roles at TMNAS, Philadelphia Insurance Companies, and TMNA, Inc., as well as his Executive Officer role at Tokio Marine Holdings. 
This prestigious award honors those who exemplify integrity, inspire critical thinking, and demonstrate an unwavering commitment to social justice. Congratulations, John! 👏
📸 Photo Credit: Melissa Kelly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09112783"/>
                  </a:ext>
                </a:extLst>
              </a:tr>
            </a:tbl>
          </a:graphicData>
        </a:graphic>
      </p:graphicFrame>
      <p:sp>
        <p:nvSpPr>
          <p:cNvPr id="4" name="Text Placeholder 3">
            <a:extLst>
              <a:ext uri="{FF2B5EF4-FFF2-40B4-BE49-F238E27FC236}">
                <a16:creationId xmlns:a16="http://schemas.microsoft.com/office/drawing/2014/main" id="{B5564F65-98ED-4933-AD02-8E010810D164}"/>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836031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A1483-CDA3-446E-A28A-AA69598E3EBB}"/>
              </a:ext>
            </a:extLst>
          </p:cNvPr>
          <p:cNvSpPr>
            <a:spLocks noGrp="1"/>
          </p:cNvSpPr>
          <p:nvPr>
            <p:ph type="title"/>
          </p:nvPr>
        </p:nvSpPr>
        <p:spPr/>
        <p:txBody>
          <a:bodyPr/>
          <a:lstStyle/>
          <a:p>
            <a:r>
              <a:rPr lang="en-US"/>
              <a:t>Facebook Own Posts Table | TMNAS - 3 of 5</a:t>
            </a:r>
          </a:p>
        </p:txBody>
      </p:sp>
      <p:graphicFrame>
        <p:nvGraphicFramePr>
          <p:cNvPr id="5" name="Table Placeholder 4">
            <a:extLst>
              <a:ext uri="{FF2B5EF4-FFF2-40B4-BE49-F238E27FC236}">
                <a16:creationId xmlns:a16="http://schemas.microsoft.com/office/drawing/2014/main" id="{AD7B9313-EE34-4708-9CBD-B26CD21FC3C4}"/>
              </a:ext>
            </a:extLst>
          </p:cNvPr>
          <p:cNvGraphicFramePr>
            <a:graphicFrameLocks noGrp="1"/>
          </p:cNvGraphicFramePr>
          <p:nvPr>
            <p:ph type="tbl" sz="quarter" idx="13"/>
            <p:extLst>
              <p:ext uri="{D42A27DB-BD31-4B8C-83A1-F6EECF244321}">
                <p14:modId xmlns:p14="http://schemas.microsoft.com/office/powerpoint/2010/main" val="2551577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40104629"/>
                    </a:ext>
                  </a:extLst>
                </a:gridCol>
                <a:gridCol w="822960">
                  <a:extLst>
                    <a:ext uri="{9D8B030D-6E8A-4147-A177-3AD203B41FA5}">
                      <a16:colId xmlns:a16="http://schemas.microsoft.com/office/drawing/2014/main" val="588834584"/>
                    </a:ext>
                  </a:extLst>
                </a:gridCol>
                <a:gridCol w="822960">
                  <a:extLst>
                    <a:ext uri="{9D8B030D-6E8A-4147-A177-3AD203B41FA5}">
                      <a16:colId xmlns:a16="http://schemas.microsoft.com/office/drawing/2014/main" val="2225800312"/>
                    </a:ext>
                  </a:extLst>
                </a:gridCol>
                <a:gridCol w="822960">
                  <a:extLst>
                    <a:ext uri="{9D8B030D-6E8A-4147-A177-3AD203B41FA5}">
                      <a16:colId xmlns:a16="http://schemas.microsoft.com/office/drawing/2014/main" val="4216728294"/>
                    </a:ext>
                  </a:extLst>
                </a:gridCol>
                <a:gridCol w="822960">
                  <a:extLst>
                    <a:ext uri="{9D8B030D-6E8A-4147-A177-3AD203B41FA5}">
                      <a16:colId xmlns:a16="http://schemas.microsoft.com/office/drawing/2014/main" val="836872045"/>
                    </a:ext>
                  </a:extLst>
                </a:gridCol>
                <a:gridCol w="822960">
                  <a:extLst>
                    <a:ext uri="{9D8B030D-6E8A-4147-A177-3AD203B41FA5}">
                      <a16:colId xmlns:a16="http://schemas.microsoft.com/office/drawing/2014/main" val="1589216961"/>
                    </a:ext>
                  </a:extLst>
                </a:gridCol>
                <a:gridCol w="822960">
                  <a:extLst>
                    <a:ext uri="{9D8B030D-6E8A-4147-A177-3AD203B41FA5}">
                      <a16:colId xmlns:a16="http://schemas.microsoft.com/office/drawing/2014/main" val="2722989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8473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- 2024-10-02 16:44:15</a:t>
                      </a:r>
                      <a:r>
                        <a:rPr kumimoji="0" lang="en-US" sz="1000" b="0" i="0" u="none" strike="noStrike" kern="1200" cap="none" spc="0" normalizeH="0" baseline="0" noProof="0">
                          <a:ln>
                            <a:noFill/>
                          </a:ln>
                          <a:solidFill>
                            <a:prstClr val="black"/>
                          </a:solidFill>
                          <a:effectLst/>
                          <a:uLnTx/>
                          <a:uFillTx/>
                          <a:latin typeface="Calibri"/>
                          <a:ea typeface="+mn-ea"/>
                          <a:cs typeface="+mn-cs"/>
                        </a:rPr>
                        <a:t>
 That's a wrap on another successful Healthy Picnic &amp; Wellness Fair! We joined forces with Philadelphia Insurance Companies to create a day focused on employee well-being. Employees enjoyed a variety of healthy lunch options, the chance to connect with many health and wellness vendors, and an exciting raffle with all proceeds going to Unite For HER. A big thank you to everyone who came out and made this event a great one!
93.3 WMMR Philadelphia Unite For HER Exos  American Diabetes Association - Eastern Pennsylvania &amp; Delaware American Heart Association - Pennsylvania  Livongo by Teladoc Health Independence Blue Cross Optum College Tuition Benefit Fidelity Investments EyeMed Vision Care MetLife Genomic ACI Specialty Benefits Marsh McLennan Agency - East 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55410319"/>
                  </a:ext>
                </a:extLst>
              </a:tr>
            </a:tbl>
          </a:graphicData>
        </a:graphic>
      </p:graphicFrame>
      <p:sp>
        <p:nvSpPr>
          <p:cNvPr id="4" name="Text Placeholder 3">
            <a:extLst>
              <a:ext uri="{FF2B5EF4-FFF2-40B4-BE49-F238E27FC236}">
                <a16:creationId xmlns:a16="http://schemas.microsoft.com/office/drawing/2014/main" id="{5A916842-35C0-46A4-B3CF-69CB3853CE4D}"/>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126429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6DA7A-3503-48A1-8B7F-FAA9FF4D557F}"/>
              </a:ext>
            </a:extLst>
          </p:cNvPr>
          <p:cNvSpPr>
            <a:spLocks noGrp="1"/>
          </p:cNvSpPr>
          <p:nvPr>
            <p:ph type="title"/>
          </p:nvPr>
        </p:nvSpPr>
        <p:spPr/>
        <p:txBody>
          <a:bodyPr/>
          <a:lstStyle/>
          <a:p>
            <a:r>
              <a:rPr lang="en-US"/>
              <a:t>Facebook Own Posts Table | TMNAS - 4 of 5</a:t>
            </a:r>
          </a:p>
        </p:txBody>
      </p:sp>
      <p:graphicFrame>
        <p:nvGraphicFramePr>
          <p:cNvPr id="5" name="Table Placeholder 4">
            <a:extLst>
              <a:ext uri="{FF2B5EF4-FFF2-40B4-BE49-F238E27FC236}">
                <a16:creationId xmlns:a16="http://schemas.microsoft.com/office/drawing/2014/main" id="{5EAD54F7-845D-4D82-82A5-5BC159ADD1D0}"/>
              </a:ext>
            </a:extLst>
          </p:cNvPr>
          <p:cNvGraphicFramePr>
            <a:graphicFrameLocks noGrp="1"/>
          </p:cNvGraphicFramePr>
          <p:nvPr>
            <p:ph type="tbl" sz="quarter" idx="13"/>
            <p:extLst>
              <p:ext uri="{D42A27DB-BD31-4B8C-83A1-F6EECF244321}">
                <p14:modId xmlns:p14="http://schemas.microsoft.com/office/powerpoint/2010/main" val="3740711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47741189"/>
                    </a:ext>
                  </a:extLst>
                </a:gridCol>
                <a:gridCol w="822960">
                  <a:extLst>
                    <a:ext uri="{9D8B030D-6E8A-4147-A177-3AD203B41FA5}">
                      <a16:colId xmlns:a16="http://schemas.microsoft.com/office/drawing/2014/main" val="2830623143"/>
                    </a:ext>
                  </a:extLst>
                </a:gridCol>
                <a:gridCol w="822960">
                  <a:extLst>
                    <a:ext uri="{9D8B030D-6E8A-4147-A177-3AD203B41FA5}">
                      <a16:colId xmlns:a16="http://schemas.microsoft.com/office/drawing/2014/main" val="1924049162"/>
                    </a:ext>
                  </a:extLst>
                </a:gridCol>
                <a:gridCol w="822960">
                  <a:extLst>
                    <a:ext uri="{9D8B030D-6E8A-4147-A177-3AD203B41FA5}">
                      <a16:colId xmlns:a16="http://schemas.microsoft.com/office/drawing/2014/main" val="1470323080"/>
                    </a:ext>
                  </a:extLst>
                </a:gridCol>
                <a:gridCol w="822960">
                  <a:extLst>
                    <a:ext uri="{9D8B030D-6E8A-4147-A177-3AD203B41FA5}">
                      <a16:colId xmlns:a16="http://schemas.microsoft.com/office/drawing/2014/main" val="567510753"/>
                    </a:ext>
                  </a:extLst>
                </a:gridCol>
                <a:gridCol w="822960">
                  <a:extLst>
                    <a:ext uri="{9D8B030D-6E8A-4147-A177-3AD203B41FA5}">
                      <a16:colId xmlns:a16="http://schemas.microsoft.com/office/drawing/2014/main" val="3280015999"/>
                    </a:ext>
                  </a:extLst>
                </a:gridCol>
                <a:gridCol w="822960">
                  <a:extLst>
                    <a:ext uri="{9D8B030D-6E8A-4147-A177-3AD203B41FA5}">
                      <a16:colId xmlns:a16="http://schemas.microsoft.com/office/drawing/2014/main" val="3695319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6205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- 2024-12-11 15:31:32</a:t>
                      </a:r>
                      <a:r>
                        <a:rPr kumimoji="0" lang="en-US" sz="1000" b="0" i="0" u="none" strike="noStrike" kern="1200" cap="none" spc="0" normalizeH="0" baseline="0" noProof="0">
                          <a:ln>
                            <a:noFill/>
                          </a:ln>
                          <a:solidFill>
                            <a:prstClr val="black"/>
                          </a:solidFill>
                          <a:effectLst/>
                          <a:uLnTx/>
                          <a:uFillTx/>
                          <a:latin typeface="Calibri"/>
                          <a:ea typeface="+mn-ea"/>
                          <a:cs typeface="+mn-cs"/>
                        </a:rPr>
                        <a:t>
 Another festive and recognition-filled TMNAS Holiday Party &amp; Awards Ceremony is in the books! Our Bala Cynwyd office celebrated in style with a spread of delicious hors d'oeuvres and lively mingling while our Honolulu office enjoyed a delightful brunch!  The highlight of the event was our hybrid Annual Awards Ceremony which showcased many employee achievements throughout 2024.  We look forward to sharing our winners with you soon! We hope all of our employees had a wonderful time embracing the holiday spirit and connecting with colleagues near and far!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703169564"/>
                  </a:ext>
                </a:extLst>
              </a:tr>
            </a:tbl>
          </a:graphicData>
        </a:graphic>
      </p:graphicFrame>
      <p:sp>
        <p:nvSpPr>
          <p:cNvPr id="4" name="Text Placeholder 3">
            <a:extLst>
              <a:ext uri="{FF2B5EF4-FFF2-40B4-BE49-F238E27FC236}">
                <a16:creationId xmlns:a16="http://schemas.microsoft.com/office/drawing/2014/main" id="{01E079FA-6112-4761-BD6E-2A07C2E3349A}"/>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836841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E75E3-F491-487D-995E-9F4BEA033E1B}"/>
              </a:ext>
            </a:extLst>
          </p:cNvPr>
          <p:cNvSpPr>
            <a:spLocks noGrp="1"/>
          </p:cNvSpPr>
          <p:nvPr>
            <p:ph type="title"/>
          </p:nvPr>
        </p:nvSpPr>
        <p:spPr/>
        <p:txBody>
          <a:bodyPr/>
          <a:lstStyle/>
          <a:p>
            <a:r>
              <a:rPr lang="en-US"/>
              <a:t>Facebook Own Posts Table | TMNAS - 5 of 5</a:t>
            </a:r>
          </a:p>
        </p:txBody>
      </p:sp>
      <p:graphicFrame>
        <p:nvGraphicFramePr>
          <p:cNvPr id="5" name="Table Placeholder 4">
            <a:extLst>
              <a:ext uri="{FF2B5EF4-FFF2-40B4-BE49-F238E27FC236}">
                <a16:creationId xmlns:a16="http://schemas.microsoft.com/office/drawing/2014/main" id="{FDA32652-C0DE-4655-BA4B-AD053A137AFC}"/>
              </a:ext>
            </a:extLst>
          </p:cNvPr>
          <p:cNvGraphicFramePr>
            <a:graphicFrameLocks noGrp="1"/>
          </p:cNvGraphicFramePr>
          <p:nvPr>
            <p:ph type="tbl" sz="quarter" idx="13"/>
            <p:extLst>
              <p:ext uri="{D42A27DB-BD31-4B8C-83A1-F6EECF244321}">
                <p14:modId xmlns:p14="http://schemas.microsoft.com/office/powerpoint/2010/main" val="3724724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06887557"/>
                    </a:ext>
                  </a:extLst>
                </a:gridCol>
                <a:gridCol w="822960">
                  <a:extLst>
                    <a:ext uri="{9D8B030D-6E8A-4147-A177-3AD203B41FA5}">
                      <a16:colId xmlns:a16="http://schemas.microsoft.com/office/drawing/2014/main" val="941722241"/>
                    </a:ext>
                  </a:extLst>
                </a:gridCol>
                <a:gridCol w="822960">
                  <a:extLst>
                    <a:ext uri="{9D8B030D-6E8A-4147-A177-3AD203B41FA5}">
                      <a16:colId xmlns:a16="http://schemas.microsoft.com/office/drawing/2014/main" val="1631143131"/>
                    </a:ext>
                  </a:extLst>
                </a:gridCol>
                <a:gridCol w="822960">
                  <a:extLst>
                    <a:ext uri="{9D8B030D-6E8A-4147-A177-3AD203B41FA5}">
                      <a16:colId xmlns:a16="http://schemas.microsoft.com/office/drawing/2014/main" val="1371388681"/>
                    </a:ext>
                  </a:extLst>
                </a:gridCol>
                <a:gridCol w="822960">
                  <a:extLst>
                    <a:ext uri="{9D8B030D-6E8A-4147-A177-3AD203B41FA5}">
                      <a16:colId xmlns:a16="http://schemas.microsoft.com/office/drawing/2014/main" val="4194187985"/>
                    </a:ext>
                  </a:extLst>
                </a:gridCol>
                <a:gridCol w="822960">
                  <a:extLst>
                    <a:ext uri="{9D8B030D-6E8A-4147-A177-3AD203B41FA5}">
                      <a16:colId xmlns:a16="http://schemas.microsoft.com/office/drawing/2014/main" val="2825094680"/>
                    </a:ext>
                  </a:extLst>
                </a:gridCol>
                <a:gridCol w="822960">
                  <a:extLst>
                    <a:ext uri="{9D8B030D-6E8A-4147-A177-3AD203B41FA5}">
                      <a16:colId xmlns:a16="http://schemas.microsoft.com/office/drawing/2014/main" val="2515075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8230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- 2024-11-04 16:07:13</a:t>
                      </a:r>
                      <a:r>
                        <a:rPr kumimoji="0" lang="en-US" sz="1000" b="0" i="0" u="none" strike="noStrike" kern="1200" cap="none" spc="0" normalizeH="0" baseline="0" noProof="0">
                          <a:ln>
                            <a:noFill/>
                          </a:ln>
                          <a:solidFill>
                            <a:prstClr val="black"/>
                          </a:solidFill>
                          <a:effectLst/>
                          <a:uLnTx/>
                          <a:uFillTx/>
                          <a:latin typeface="Calibri"/>
                          <a:ea typeface="+mn-ea"/>
                          <a:cs typeface="+mn-cs"/>
                        </a:rPr>
                        <a:t>
 The 2024-2025 Tokio Marine Next Generation Leadership Program has officially commenced! The program’s first offsite in Jersey City, NJ included an overview of the Tokio Marine Group strategy, debriefing 360 evaluation assessments, an inclusive leadership workshop, and further development planning. Participants also enjoyed exciting teambuilding activities, such as an NYC scavenger hunt and a sushi-rolling workshop.
Twelve companies within the Group were represented, including First Insurance Company of Hawaii, LTD, Philadelphia Insurance Companies, PURE Insurance, Reliance Matrix, Tokio Marine America, TMHCC, TMMA, TMNAS, TM Newa, TMNF, Tokio Marine Seguradora, and TMX.
Participants are now gearing up for their second offsite in March in Tokyo, 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27850160"/>
                  </a:ext>
                </a:extLst>
              </a:tr>
            </a:tbl>
          </a:graphicData>
        </a:graphic>
      </p:graphicFrame>
      <p:sp>
        <p:nvSpPr>
          <p:cNvPr id="4" name="Text Placeholder 3">
            <a:extLst>
              <a:ext uri="{FF2B5EF4-FFF2-40B4-BE49-F238E27FC236}">
                <a16:creationId xmlns:a16="http://schemas.microsoft.com/office/drawing/2014/main" id="{279EAC99-93E7-424A-8FF7-F2BF9B264FE3}"/>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7305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613D0-2057-45A3-A3F0-19B18EAE491B}"/>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9427C1B2-7D7D-4782-9883-E34175F369FE}"/>
              </a:ext>
            </a:extLst>
          </p:cNvPr>
          <p:cNvGraphicFramePr>
            <a:graphicFrameLocks noGrp="1"/>
          </p:cNvGraphicFramePr>
          <p:nvPr>
            <p:ph type="tbl" sz="quarter" idx="13"/>
            <p:extLst>
              <p:ext uri="{D42A27DB-BD31-4B8C-83A1-F6EECF244321}">
                <p14:modId xmlns:p14="http://schemas.microsoft.com/office/powerpoint/2010/main" val="936178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92910235"/>
                    </a:ext>
                  </a:extLst>
                </a:gridCol>
                <a:gridCol w="576072">
                  <a:extLst>
                    <a:ext uri="{9D8B030D-6E8A-4147-A177-3AD203B41FA5}">
                      <a16:colId xmlns:a16="http://schemas.microsoft.com/office/drawing/2014/main" val="1606108730"/>
                    </a:ext>
                  </a:extLst>
                </a:gridCol>
                <a:gridCol w="576072">
                  <a:extLst>
                    <a:ext uri="{9D8B030D-6E8A-4147-A177-3AD203B41FA5}">
                      <a16:colId xmlns:a16="http://schemas.microsoft.com/office/drawing/2014/main" val="2008882154"/>
                    </a:ext>
                  </a:extLst>
                </a:gridCol>
                <a:gridCol w="576072">
                  <a:extLst>
                    <a:ext uri="{9D8B030D-6E8A-4147-A177-3AD203B41FA5}">
                      <a16:colId xmlns:a16="http://schemas.microsoft.com/office/drawing/2014/main" val="2445733955"/>
                    </a:ext>
                  </a:extLst>
                </a:gridCol>
                <a:gridCol w="576072">
                  <a:extLst>
                    <a:ext uri="{9D8B030D-6E8A-4147-A177-3AD203B41FA5}">
                      <a16:colId xmlns:a16="http://schemas.microsoft.com/office/drawing/2014/main" val="2133642268"/>
                    </a:ext>
                  </a:extLst>
                </a:gridCol>
                <a:gridCol w="576072">
                  <a:extLst>
                    <a:ext uri="{9D8B030D-6E8A-4147-A177-3AD203B41FA5}">
                      <a16:colId xmlns:a16="http://schemas.microsoft.com/office/drawing/2014/main" val="4003684560"/>
                    </a:ext>
                  </a:extLst>
                </a:gridCol>
                <a:gridCol w="576072">
                  <a:extLst>
                    <a:ext uri="{9D8B030D-6E8A-4147-A177-3AD203B41FA5}">
                      <a16:colId xmlns:a16="http://schemas.microsoft.com/office/drawing/2014/main" val="2427189889"/>
                    </a:ext>
                  </a:extLst>
                </a:gridCol>
                <a:gridCol w="576072">
                  <a:extLst>
                    <a:ext uri="{9D8B030D-6E8A-4147-A177-3AD203B41FA5}">
                      <a16:colId xmlns:a16="http://schemas.microsoft.com/office/drawing/2014/main" val="997458623"/>
                    </a:ext>
                  </a:extLst>
                </a:gridCol>
                <a:gridCol w="576072">
                  <a:extLst>
                    <a:ext uri="{9D8B030D-6E8A-4147-A177-3AD203B41FA5}">
                      <a16:colId xmlns:a16="http://schemas.microsoft.com/office/drawing/2014/main" val="2444179976"/>
                    </a:ext>
                  </a:extLst>
                </a:gridCol>
                <a:gridCol w="576072">
                  <a:extLst>
                    <a:ext uri="{9D8B030D-6E8A-4147-A177-3AD203B41FA5}">
                      <a16:colId xmlns:a16="http://schemas.microsoft.com/office/drawing/2014/main" val="614277043"/>
                    </a:ext>
                  </a:extLst>
                </a:gridCol>
                <a:gridCol w="576072">
                  <a:extLst>
                    <a:ext uri="{9D8B030D-6E8A-4147-A177-3AD203B41FA5}">
                      <a16:colId xmlns:a16="http://schemas.microsoft.com/office/drawing/2014/main" val="4284122481"/>
                    </a:ext>
                  </a:extLst>
                </a:gridCol>
                <a:gridCol w="576072">
                  <a:extLst>
                    <a:ext uri="{9D8B030D-6E8A-4147-A177-3AD203B41FA5}">
                      <a16:colId xmlns:a16="http://schemas.microsoft.com/office/drawing/2014/main" val="877048319"/>
                    </a:ext>
                  </a:extLst>
                </a:gridCol>
                <a:gridCol w="576072">
                  <a:extLst>
                    <a:ext uri="{9D8B030D-6E8A-4147-A177-3AD203B41FA5}">
                      <a16:colId xmlns:a16="http://schemas.microsoft.com/office/drawing/2014/main" val="41974310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42185106"/>
                  </a:ext>
                </a:extLst>
              </a:tr>
              <a:tr h="370840">
                <a:tc>
                  <a:txBody>
                    <a:bodyPr/>
                    <a:lstStyle/>
                    <a:p>
                      <a:r>
                        <a:rPr lang="en-US" sz="1000"/>
                        <a:t>198</a:t>
                      </a:r>
                    </a:p>
                  </a:txBody>
                  <a:tcPr/>
                </a:tc>
                <a:tc>
                  <a:txBody>
                    <a:bodyPr/>
                    <a:lstStyle/>
                    <a:p>
                      <a:r>
                        <a:rPr lang="en-US" sz="1000"/>
                        <a:t>6</a:t>
                      </a:r>
                    </a:p>
                  </a:txBody>
                  <a:tcPr/>
                </a:tc>
                <a:tc>
                  <a:txBody>
                    <a:bodyPr/>
                    <a:lstStyle/>
                    <a:p>
                      <a:r>
                        <a:rPr lang="en-US" sz="1000"/>
                        <a:t>295</a:t>
                      </a:r>
                    </a:p>
                  </a:txBody>
                  <a:tcPr/>
                </a:tc>
                <a:tc>
                  <a:txBody>
                    <a:bodyPr/>
                    <a:lstStyle/>
                    <a:p>
                      <a:r>
                        <a:rPr lang="en-US" sz="1000"/>
                        <a:t>141</a:t>
                      </a:r>
                    </a:p>
                  </a:txBody>
                  <a:tcPr/>
                </a:tc>
                <a:tc>
                  <a:txBody>
                    <a:bodyPr/>
                    <a:lstStyle/>
                    <a:p>
                      <a:r>
                        <a:rPr lang="en-US" sz="1000"/>
                        <a:t>0</a:t>
                      </a:r>
                    </a:p>
                  </a:txBody>
                  <a:tcPr/>
                </a:tc>
                <a:tc>
                  <a:txBody>
                    <a:bodyPr/>
                    <a:lstStyle/>
                    <a:p>
                      <a:r>
                        <a:rPr lang="en-US" sz="1000"/>
                        <a:t>154</a:t>
                      </a:r>
                    </a:p>
                  </a:txBody>
                  <a:tcPr/>
                </a:tc>
                <a:tc>
                  <a:txBody>
                    <a:bodyPr/>
                    <a:lstStyle/>
                    <a:p>
                      <a:r>
                        <a:rPr lang="en-US" sz="1000"/>
                        <a:t>4</a:t>
                      </a:r>
                    </a:p>
                  </a:txBody>
                  <a:tcPr/>
                </a:tc>
                <a:tc>
                  <a:txBody>
                    <a:bodyPr/>
                    <a:lstStyle/>
                    <a:p>
                      <a:r>
                        <a:rPr lang="en-US" sz="1000"/>
                        <a:t>2</a:t>
                      </a:r>
                    </a:p>
                  </a:txBody>
                  <a:tcPr/>
                </a:tc>
                <a:tc>
                  <a:txBody>
                    <a:bodyPr/>
                    <a:lstStyle/>
                    <a:p>
                      <a:r>
                        <a:rPr lang="en-US" sz="1000"/>
                        <a:t>57</a:t>
                      </a:r>
                    </a:p>
                  </a:txBody>
                  <a:tcPr/>
                </a:tc>
                <a:tc>
                  <a:txBody>
                    <a:bodyPr/>
                    <a:lstStyle/>
                    <a:p>
                      <a:r>
                        <a:rPr lang="en-US" sz="1000"/>
                        <a:t>105</a:t>
                      </a:r>
                    </a:p>
                  </a:txBody>
                  <a:tcPr/>
                </a:tc>
                <a:tc>
                  <a:txBody>
                    <a:bodyPr/>
                    <a:lstStyle/>
                    <a:p>
                      <a:r>
                        <a:rPr lang="en-US" sz="1000"/>
                        <a:t>21</a:t>
                      </a:r>
                    </a:p>
                  </a:txBody>
                  <a:tcPr/>
                </a:tc>
                <a:tc>
                  <a:txBody>
                    <a:bodyPr/>
                    <a:lstStyle/>
                    <a:p>
                      <a:r>
                        <a:rPr lang="en-US" sz="1000"/>
                        <a:t>0.5965 %</a:t>
                      </a:r>
                    </a:p>
                  </a:txBody>
                  <a:tcPr/>
                </a:tc>
                <a:tc>
                  <a:txBody>
                    <a:bodyPr/>
                    <a:lstStyle/>
                    <a:p>
                      <a:r>
                        <a:rPr lang="en-US" sz="1000"/>
                        <a:t>0.0 %</a:t>
                      </a:r>
                    </a:p>
                  </a:txBody>
                  <a:tcPr/>
                </a:tc>
                <a:extLst>
                  <a:ext uri="{0D108BD9-81ED-4DB2-BD59-A6C34878D82A}">
                    <a16:rowId xmlns:a16="http://schemas.microsoft.com/office/drawing/2014/main" val="3858578601"/>
                  </a:ext>
                </a:extLst>
              </a:tr>
            </a:tbl>
          </a:graphicData>
        </a:graphic>
      </p:graphicFrame>
      <p:sp>
        <p:nvSpPr>
          <p:cNvPr id="4" name="Text Placeholder 3">
            <a:extLst>
              <a:ext uri="{FF2B5EF4-FFF2-40B4-BE49-F238E27FC236}">
                <a16:creationId xmlns:a16="http://schemas.microsoft.com/office/drawing/2014/main" id="{419558D9-140E-4B1C-834F-6327166C857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488166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9357F-589D-48E9-ACDA-C27FF40E9A43}"/>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3FBF3C2C-2FFE-459C-BB92-1176B3E873FE}"/>
              </a:ext>
            </a:extLst>
          </p:cNvPr>
          <p:cNvGraphicFramePr>
            <a:graphicFrameLocks noGrp="1"/>
          </p:cNvGraphicFramePr>
          <p:nvPr>
            <p:ph type="chart" sz="quarter" idx="13"/>
            <p:extLst>
              <p:ext uri="{D42A27DB-BD31-4B8C-83A1-F6EECF244321}">
                <p14:modId xmlns:p14="http://schemas.microsoft.com/office/powerpoint/2010/main" val="594261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11AE0B-7C75-4BB9-BAC3-FCBD425B30C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739D07E-352D-42EB-8446-883FD966EC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4244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0692B-3BB5-4268-9907-B232E99C6C7C}"/>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F4F9D9E7-BD9E-49DD-8209-5CA2E2F6D5EE}"/>
              </a:ext>
            </a:extLst>
          </p:cNvPr>
          <p:cNvGraphicFramePr>
            <a:graphicFrameLocks noGrp="1"/>
          </p:cNvGraphicFramePr>
          <p:nvPr>
            <p:ph type="chart" sz="quarter" idx="13"/>
            <p:extLst>
              <p:ext uri="{D42A27DB-BD31-4B8C-83A1-F6EECF244321}">
                <p14:modId xmlns:p14="http://schemas.microsoft.com/office/powerpoint/2010/main" val="1097743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DA4067-84FF-4268-96D3-637ACA695D5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7BE5CCC-1727-4C83-B1E0-418B5DD3A1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89568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E087B-1B04-4732-844F-1587A88C86A2}"/>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2DEB5873-6545-4280-9AD5-27BE47E2511D}"/>
              </a:ext>
            </a:extLst>
          </p:cNvPr>
          <p:cNvGraphicFramePr>
            <a:graphicFrameLocks noGrp="1"/>
          </p:cNvGraphicFramePr>
          <p:nvPr>
            <p:ph type="chart" sz="quarter" idx="13"/>
            <p:extLst>
              <p:ext uri="{D42A27DB-BD31-4B8C-83A1-F6EECF244321}">
                <p14:modId xmlns:p14="http://schemas.microsoft.com/office/powerpoint/2010/main" val="85257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C4754B-7562-480B-AE39-7F2E3909E49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2CE217B-740C-4539-9EB9-DACA97F890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7899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27C4D-B6C3-4B8D-8ACF-EAD073BD6954}"/>
              </a:ext>
            </a:extLst>
          </p:cNvPr>
          <p:cNvSpPr>
            <a:spLocks noGrp="1"/>
          </p:cNvSpPr>
          <p:nvPr>
            <p:ph type="title"/>
          </p:nvPr>
        </p:nvSpPr>
        <p:spPr/>
        <p:txBody>
          <a:bodyPr/>
          <a:lstStyle/>
          <a:p>
            <a:r>
              <a:rPr lang="en-US"/>
              <a:t>Twitter Own and Retweeted Tweets Table | TMNAS - 1 of 2</a:t>
            </a:r>
          </a:p>
        </p:txBody>
      </p:sp>
      <p:graphicFrame>
        <p:nvGraphicFramePr>
          <p:cNvPr id="5" name="Table Placeholder 4">
            <a:extLst>
              <a:ext uri="{FF2B5EF4-FFF2-40B4-BE49-F238E27FC236}">
                <a16:creationId xmlns:a16="http://schemas.microsoft.com/office/drawing/2014/main" id="{681B6457-F8BE-4CCD-B50E-3EAF2DC02FB1}"/>
              </a:ext>
            </a:extLst>
          </p:cNvPr>
          <p:cNvGraphicFramePr>
            <a:graphicFrameLocks noGrp="1"/>
          </p:cNvGraphicFramePr>
          <p:nvPr>
            <p:ph type="tbl" sz="quarter" idx="13"/>
            <p:extLst>
              <p:ext uri="{D42A27DB-BD31-4B8C-83A1-F6EECF244321}">
                <p14:modId xmlns:p14="http://schemas.microsoft.com/office/powerpoint/2010/main" val="1823815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62130139"/>
                    </a:ext>
                  </a:extLst>
                </a:gridCol>
                <a:gridCol w="1152144">
                  <a:extLst>
                    <a:ext uri="{9D8B030D-6E8A-4147-A177-3AD203B41FA5}">
                      <a16:colId xmlns:a16="http://schemas.microsoft.com/office/drawing/2014/main" val="2227806515"/>
                    </a:ext>
                  </a:extLst>
                </a:gridCol>
                <a:gridCol w="1152144">
                  <a:extLst>
                    <a:ext uri="{9D8B030D-6E8A-4147-A177-3AD203B41FA5}">
                      <a16:colId xmlns:a16="http://schemas.microsoft.com/office/drawing/2014/main" val="142703029"/>
                    </a:ext>
                  </a:extLst>
                </a:gridCol>
                <a:gridCol w="1152144">
                  <a:extLst>
                    <a:ext uri="{9D8B030D-6E8A-4147-A177-3AD203B41FA5}">
                      <a16:colId xmlns:a16="http://schemas.microsoft.com/office/drawing/2014/main" val="2163593281"/>
                    </a:ext>
                  </a:extLst>
                </a:gridCol>
                <a:gridCol w="1152144">
                  <a:extLst>
                    <a:ext uri="{9D8B030D-6E8A-4147-A177-3AD203B41FA5}">
                      <a16:colId xmlns:a16="http://schemas.microsoft.com/office/drawing/2014/main" val="1973870012"/>
                    </a:ext>
                  </a:extLst>
                </a:gridCol>
                <a:gridCol w="1152144">
                  <a:extLst>
                    <a:ext uri="{9D8B030D-6E8A-4147-A177-3AD203B41FA5}">
                      <a16:colId xmlns:a16="http://schemas.microsoft.com/office/drawing/2014/main" val="1915968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185143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- 2024-11-26 16:08:38</a:t>
                      </a:r>
                      <a:r>
                        <a:rPr kumimoji="0" lang="en-US" sz="1000" b="0" i="0" u="none" strike="noStrike" kern="1200" cap="none" spc="0" normalizeH="0" baseline="0" noProof="0">
                          <a:ln>
                            <a:noFill/>
                          </a:ln>
                          <a:solidFill>
                            <a:prstClr val="black"/>
                          </a:solidFill>
                          <a:effectLst/>
                          <a:uLnTx/>
                          <a:uFillTx/>
                          <a:latin typeface="Calibri"/>
                          <a:ea typeface="+mn-ea"/>
                          <a:cs typeface="+mn-cs"/>
                        </a:rPr>
                        <a:t>
 🍂THANKSGIVING GIVEAWAY ALERT! 🍂
The holiday season is here, and we're celebrating by giving you a chance to win an Amazon Gift Card! 🎉
Here's how to enter:
1. Make sure you're following us
2. Like this post ❤️
3. Tag a friend or a coworker that you're thankful for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2.3923 %</a:t>
                      </a:r>
                    </a:p>
                  </a:txBody>
                  <a:tcPr/>
                </a:tc>
                <a:extLst>
                  <a:ext uri="{0D108BD9-81ED-4DB2-BD59-A6C34878D82A}">
                    <a16:rowId xmlns:a16="http://schemas.microsoft.com/office/drawing/2014/main" val="570449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- 2024-10-07 16:58:11</a:t>
                      </a:r>
                      <a:r>
                        <a:rPr kumimoji="0" lang="en-US" sz="1000" b="0" i="0" u="none" strike="noStrike" kern="1200" cap="none" spc="0" normalizeH="0" baseline="0" noProof="0">
                          <a:ln>
                            <a:noFill/>
                          </a:ln>
                          <a:solidFill>
                            <a:prstClr val="black"/>
                          </a:solidFill>
                          <a:effectLst/>
                          <a:uLnTx/>
                          <a:uFillTx/>
                          <a:latin typeface="Calibri"/>
                          <a:ea typeface="+mn-ea"/>
                          <a:cs typeface="+mn-cs"/>
                        </a:rPr>
                        <a:t>
 During our recent 2024 Healthy Week activities, we joined hands with @PHLYINS at our Bala Cynwyd office for a meaningful volunteer event with @Rise2030.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1.4778 %</a:t>
                      </a:r>
                    </a:p>
                  </a:txBody>
                  <a:tcPr/>
                </a:tc>
                <a:extLst>
                  <a:ext uri="{0D108BD9-81ED-4DB2-BD59-A6C34878D82A}">
                    <a16:rowId xmlns:a16="http://schemas.microsoft.com/office/drawing/2014/main" val="3532919480"/>
                  </a:ext>
                </a:extLst>
              </a:tr>
            </a:tbl>
          </a:graphicData>
        </a:graphic>
      </p:graphicFrame>
      <p:sp>
        <p:nvSpPr>
          <p:cNvPr id="4" name="Text Placeholder 3">
            <a:extLst>
              <a:ext uri="{FF2B5EF4-FFF2-40B4-BE49-F238E27FC236}">
                <a16:creationId xmlns:a16="http://schemas.microsoft.com/office/drawing/2014/main" id="{AB83C174-7012-4405-9121-5FEE1E67190B}"/>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919619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D9D96-05BA-4A3C-B7E2-6056F401665E}"/>
              </a:ext>
            </a:extLst>
          </p:cNvPr>
          <p:cNvSpPr>
            <a:spLocks noGrp="1"/>
          </p:cNvSpPr>
          <p:nvPr>
            <p:ph type="title"/>
          </p:nvPr>
        </p:nvSpPr>
        <p:spPr/>
        <p:txBody>
          <a:bodyPr/>
          <a:lstStyle/>
          <a:p>
            <a:r>
              <a:rPr lang="en-US"/>
              <a:t>Twitter Own and Retweeted Tweets Table | TMNAS - 2 of 2</a:t>
            </a:r>
          </a:p>
        </p:txBody>
      </p:sp>
      <p:graphicFrame>
        <p:nvGraphicFramePr>
          <p:cNvPr id="5" name="Table Placeholder 4">
            <a:extLst>
              <a:ext uri="{FF2B5EF4-FFF2-40B4-BE49-F238E27FC236}">
                <a16:creationId xmlns:a16="http://schemas.microsoft.com/office/drawing/2014/main" id="{D9266EAC-8272-429E-A5B8-0CE965F52EC7}"/>
              </a:ext>
            </a:extLst>
          </p:cNvPr>
          <p:cNvGraphicFramePr>
            <a:graphicFrameLocks noGrp="1"/>
          </p:cNvGraphicFramePr>
          <p:nvPr>
            <p:ph type="tbl" sz="quarter" idx="13"/>
            <p:extLst>
              <p:ext uri="{D42A27DB-BD31-4B8C-83A1-F6EECF244321}">
                <p14:modId xmlns:p14="http://schemas.microsoft.com/office/powerpoint/2010/main" val="2930846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30998049"/>
                    </a:ext>
                  </a:extLst>
                </a:gridCol>
                <a:gridCol w="1152144">
                  <a:extLst>
                    <a:ext uri="{9D8B030D-6E8A-4147-A177-3AD203B41FA5}">
                      <a16:colId xmlns:a16="http://schemas.microsoft.com/office/drawing/2014/main" val="2355387407"/>
                    </a:ext>
                  </a:extLst>
                </a:gridCol>
                <a:gridCol w="1152144">
                  <a:extLst>
                    <a:ext uri="{9D8B030D-6E8A-4147-A177-3AD203B41FA5}">
                      <a16:colId xmlns:a16="http://schemas.microsoft.com/office/drawing/2014/main" val="1208616709"/>
                    </a:ext>
                  </a:extLst>
                </a:gridCol>
                <a:gridCol w="1152144">
                  <a:extLst>
                    <a:ext uri="{9D8B030D-6E8A-4147-A177-3AD203B41FA5}">
                      <a16:colId xmlns:a16="http://schemas.microsoft.com/office/drawing/2014/main" val="4274807880"/>
                    </a:ext>
                  </a:extLst>
                </a:gridCol>
                <a:gridCol w="1152144">
                  <a:extLst>
                    <a:ext uri="{9D8B030D-6E8A-4147-A177-3AD203B41FA5}">
                      <a16:colId xmlns:a16="http://schemas.microsoft.com/office/drawing/2014/main" val="797182917"/>
                    </a:ext>
                  </a:extLst>
                </a:gridCol>
                <a:gridCol w="1152144">
                  <a:extLst>
                    <a:ext uri="{9D8B030D-6E8A-4147-A177-3AD203B41FA5}">
                      <a16:colId xmlns:a16="http://schemas.microsoft.com/office/drawing/2014/main" val="1775170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258810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- 2024-10-21 15:34:43</a:t>
                      </a:r>
                      <a:r>
                        <a:rPr kumimoji="0" lang="en-US" sz="1000" b="0" i="0" u="none" strike="noStrike" kern="1200" cap="none" spc="0" normalizeH="0" baseline="0" noProof="0">
                          <a:ln>
                            <a:noFill/>
                          </a:ln>
                          <a:solidFill>
                            <a:prstClr val="black"/>
                          </a:solidFill>
                          <a:effectLst/>
                          <a:uLnTx/>
                          <a:uFillTx/>
                          <a:latin typeface="Calibri"/>
                          <a:ea typeface="+mn-ea"/>
                          <a:cs typeface="+mn-cs"/>
                        </a:rPr>
                        <a:t>
 🍁 FALL GIVEAWAY ALERT! 🍁
What’s your favorite fall activity? 🍂🍎 Whether it's cozying up with a pumpkin spice latte, enjoying a crisp hike, or apple picking, share it with us in the comments for a chance to win some fall goodies!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1.4706 %</a:t>
                      </a:r>
                    </a:p>
                  </a:txBody>
                  <a:tcPr/>
                </a:tc>
                <a:extLst>
                  <a:ext uri="{0D108BD9-81ED-4DB2-BD59-A6C34878D82A}">
                    <a16:rowId xmlns:a16="http://schemas.microsoft.com/office/drawing/2014/main" val="4289510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- 2024-11-13 17:03:02</a:t>
                      </a:r>
                      <a:r>
                        <a:rPr kumimoji="0" lang="en-US" sz="1000" b="0" i="0" u="none" strike="noStrike" kern="1200" cap="none" spc="0" normalizeH="0" baseline="0" noProof="0">
                          <a:ln>
                            <a:noFill/>
                          </a:ln>
                          <a:solidFill>
                            <a:prstClr val="black"/>
                          </a:solidFill>
                          <a:effectLst/>
                          <a:uLnTx/>
                          <a:uFillTx/>
                          <a:latin typeface="Calibri"/>
                          <a:ea typeface="+mn-ea"/>
                          <a:cs typeface="+mn-cs"/>
                        </a:rPr>
                        <a:t>
 TMNAS and @PHLYINS employees came together to participate in the @alzassociation's Philadelphia Walk to End Alzheimer's at Citizens Bank 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1.4493 %</a:t>
                      </a:r>
                    </a:p>
                  </a:txBody>
                  <a:tcPr/>
                </a:tc>
                <a:extLst>
                  <a:ext uri="{0D108BD9-81ED-4DB2-BD59-A6C34878D82A}">
                    <a16:rowId xmlns:a16="http://schemas.microsoft.com/office/drawing/2014/main" val="1727395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- 2024-11-22 15:14:27</a:t>
                      </a:r>
                      <a:r>
                        <a:rPr kumimoji="0" lang="en-US" sz="1000" b="0" i="0" u="none" strike="noStrike" kern="1200" cap="none" spc="0" normalizeH="0" baseline="0" noProof="0">
                          <a:ln>
                            <a:noFill/>
                          </a:ln>
                          <a:solidFill>
                            <a:prstClr val="black"/>
                          </a:solidFill>
                          <a:effectLst/>
                          <a:uLnTx/>
                          <a:uFillTx/>
                          <a:latin typeface="Calibri"/>
                          <a:ea typeface="+mn-ea"/>
                          <a:cs typeface="+mn-cs"/>
                        </a:rPr>
                        <a:t>
 We are beyond excited to congratulate our CEO, John W. Glomb, Jr., on being named the 2024 Executive of the Year by @saintjosephs Maguire Academy of Insurance &amp;amp;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1.4354 %</a:t>
                      </a:r>
                    </a:p>
                  </a:txBody>
                  <a:tcPr/>
                </a:tc>
                <a:extLst>
                  <a:ext uri="{0D108BD9-81ED-4DB2-BD59-A6C34878D82A}">
                    <a16:rowId xmlns:a16="http://schemas.microsoft.com/office/drawing/2014/main" val="3918237174"/>
                  </a:ext>
                </a:extLst>
              </a:tr>
            </a:tbl>
          </a:graphicData>
        </a:graphic>
      </p:graphicFrame>
      <p:sp>
        <p:nvSpPr>
          <p:cNvPr id="4" name="Text Placeholder 3">
            <a:extLst>
              <a:ext uri="{FF2B5EF4-FFF2-40B4-BE49-F238E27FC236}">
                <a16:creationId xmlns:a16="http://schemas.microsoft.com/office/drawing/2014/main" id="{5208AAF3-1B76-4618-B236-9213227C6A8A}"/>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075343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EC3B2-0E68-4E6E-A05D-C8FE65DA9DD6}"/>
              </a:ext>
            </a:extLst>
          </p:cNvPr>
          <p:cNvSpPr>
            <a:spLocks noGrp="1"/>
          </p:cNvSpPr>
          <p:nvPr>
            <p:ph type="title"/>
          </p:nvPr>
        </p:nvSpPr>
        <p:spPr/>
        <p:txBody>
          <a:bodyPr/>
          <a:lstStyle/>
          <a:p>
            <a:r>
              <a:rPr lang="en-US"/>
              <a:t>LinkedIn LinkedIn Followers Change | All profiles</a:t>
            </a:r>
          </a:p>
        </p:txBody>
      </p:sp>
      <p:graphicFrame>
        <p:nvGraphicFramePr>
          <p:cNvPr id="6" name="Chart Placeholder 5">
            <a:extLst>
              <a:ext uri="{FF2B5EF4-FFF2-40B4-BE49-F238E27FC236}">
                <a16:creationId xmlns:a16="http://schemas.microsoft.com/office/drawing/2014/main" id="{4F52B9FB-20DC-4C8B-877E-F637D1D0EC56}"/>
              </a:ext>
            </a:extLst>
          </p:cNvPr>
          <p:cNvGraphicFramePr>
            <a:graphicFrameLocks noGrp="1"/>
          </p:cNvGraphicFramePr>
          <p:nvPr>
            <p:ph type="chart" sz="quarter" idx="13"/>
            <p:extLst>
              <p:ext uri="{D42A27DB-BD31-4B8C-83A1-F6EECF244321}">
                <p14:modId xmlns:p14="http://schemas.microsoft.com/office/powerpoint/2010/main" val="2751050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1A3A4C-3F99-4798-A261-FFDA3E590CE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75F6BAA-D4BC-485F-BA2E-77978F69EB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32164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8906E-BEFF-4A61-95AC-8A403A073CD4}"/>
              </a:ext>
            </a:extLst>
          </p:cNvPr>
          <p:cNvSpPr>
            <a:spLocks noGrp="1"/>
          </p:cNvSpPr>
          <p:nvPr>
            <p:ph type="title"/>
          </p:nvPr>
        </p:nvSpPr>
        <p:spPr/>
        <p:txBody>
          <a:bodyPr/>
          <a:lstStyle/>
          <a:p>
            <a:r>
              <a:rPr lang="en-US"/>
              <a:t>Instagram Key Metrics Table | All profiles</a:t>
            </a:r>
          </a:p>
        </p:txBody>
      </p:sp>
      <p:graphicFrame>
        <p:nvGraphicFramePr>
          <p:cNvPr id="5" name="Table Placeholder 4">
            <a:extLst>
              <a:ext uri="{FF2B5EF4-FFF2-40B4-BE49-F238E27FC236}">
                <a16:creationId xmlns:a16="http://schemas.microsoft.com/office/drawing/2014/main" id="{0A30D6B0-293E-4022-AAB9-749E3EA913F7}"/>
              </a:ext>
            </a:extLst>
          </p:cNvPr>
          <p:cNvGraphicFramePr>
            <a:graphicFrameLocks noGrp="1"/>
          </p:cNvGraphicFramePr>
          <p:nvPr>
            <p:ph type="tbl" sz="quarter" idx="13"/>
            <p:extLst>
              <p:ext uri="{D42A27DB-BD31-4B8C-83A1-F6EECF244321}">
                <p14:modId xmlns:p14="http://schemas.microsoft.com/office/powerpoint/2010/main" val="895196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82797356"/>
                    </a:ext>
                  </a:extLst>
                </a:gridCol>
                <a:gridCol w="576072">
                  <a:extLst>
                    <a:ext uri="{9D8B030D-6E8A-4147-A177-3AD203B41FA5}">
                      <a16:colId xmlns:a16="http://schemas.microsoft.com/office/drawing/2014/main" val="469828558"/>
                    </a:ext>
                  </a:extLst>
                </a:gridCol>
                <a:gridCol w="576072">
                  <a:extLst>
                    <a:ext uri="{9D8B030D-6E8A-4147-A177-3AD203B41FA5}">
                      <a16:colId xmlns:a16="http://schemas.microsoft.com/office/drawing/2014/main" val="250018661"/>
                    </a:ext>
                  </a:extLst>
                </a:gridCol>
                <a:gridCol w="576072">
                  <a:extLst>
                    <a:ext uri="{9D8B030D-6E8A-4147-A177-3AD203B41FA5}">
                      <a16:colId xmlns:a16="http://schemas.microsoft.com/office/drawing/2014/main" val="4014242402"/>
                    </a:ext>
                  </a:extLst>
                </a:gridCol>
                <a:gridCol w="576072">
                  <a:extLst>
                    <a:ext uri="{9D8B030D-6E8A-4147-A177-3AD203B41FA5}">
                      <a16:colId xmlns:a16="http://schemas.microsoft.com/office/drawing/2014/main" val="3407355483"/>
                    </a:ext>
                  </a:extLst>
                </a:gridCol>
                <a:gridCol w="576072">
                  <a:extLst>
                    <a:ext uri="{9D8B030D-6E8A-4147-A177-3AD203B41FA5}">
                      <a16:colId xmlns:a16="http://schemas.microsoft.com/office/drawing/2014/main" val="2225563238"/>
                    </a:ext>
                  </a:extLst>
                </a:gridCol>
                <a:gridCol w="576072">
                  <a:extLst>
                    <a:ext uri="{9D8B030D-6E8A-4147-A177-3AD203B41FA5}">
                      <a16:colId xmlns:a16="http://schemas.microsoft.com/office/drawing/2014/main" val="4072249851"/>
                    </a:ext>
                  </a:extLst>
                </a:gridCol>
                <a:gridCol w="576072">
                  <a:extLst>
                    <a:ext uri="{9D8B030D-6E8A-4147-A177-3AD203B41FA5}">
                      <a16:colId xmlns:a16="http://schemas.microsoft.com/office/drawing/2014/main" val="1458681312"/>
                    </a:ext>
                  </a:extLst>
                </a:gridCol>
                <a:gridCol w="576072">
                  <a:extLst>
                    <a:ext uri="{9D8B030D-6E8A-4147-A177-3AD203B41FA5}">
                      <a16:colId xmlns:a16="http://schemas.microsoft.com/office/drawing/2014/main" val="1781708918"/>
                    </a:ext>
                  </a:extLst>
                </a:gridCol>
                <a:gridCol w="576072">
                  <a:extLst>
                    <a:ext uri="{9D8B030D-6E8A-4147-A177-3AD203B41FA5}">
                      <a16:colId xmlns:a16="http://schemas.microsoft.com/office/drawing/2014/main" val="3936606514"/>
                    </a:ext>
                  </a:extLst>
                </a:gridCol>
                <a:gridCol w="576072">
                  <a:extLst>
                    <a:ext uri="{9D8B030D-6E8A-4147-A177-3AD203B41FA5}">
                      <a16:colId xmlns:a16="http://schemas.microsoft.com/office/drawing/2014/main" val="282754231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624442847"/>
                  </a:ext>
                </a:extLst>
              </a:tr>
              <a:tr h="370840">
                <a:tc>
                  <a:txBody>
                    <a:bodyPr/>
                    <a:lstStyle/>
                    <a:p>
                      <a:r>
                        <a:rPr lang="en-US" sz="1000"/>
                        <a:t>travelersinsurance</a:t>
                      </a:r>
                    </a:p>
                  </a:txBody>
                  <a:tcPr/>
                </a:tc>
                <a:tc>
                  <a:txBody>
                    <a:bodyPr/>
                    <a:lstStyle/>
                    <a:p>
                      <a:r>
                        <a:rPr lang="en-US" sz="1000"/>
                        <a:t>18517</a:t>
                      </a:r>
                    </a:p>
                  </a:txBody>
                  <a:tcPr/>
                </a:tc>
                <a:tc>
                  <a:txBody>
                    <a:bodyPr/>
                    <a:lstStyle/>
                    <a:p>
                      <a:r>
                        <a:rPr lang="en-US" sz="1000"/>
                        <a:t>1749</a:t>
                      </a:r>
                    </a:p>
                  </a:txBody>
                  <a:tcPr/>
                </a:tc>
                <a:tc>
                  <a:txBody>
                    <a:bodyPr/>
                    <a:lstStyle/>
                    <a:p>
                      <a:r>
                        <a:rPr lang="en-US" sz="1000"/>
                        <a:t>101</a:t>
                      </a:r>
                    </a:p>
                  </a:txBody>
                  <a:tcPr/>
                </a:tc>
                <a:tc>
                  <a:txBody>
                    <a:bodyPr/>
                    <a:lstStyle/>
                    <a:p>
                      <a:r>
                        <a:rPr lang="en-US" sz="1000"/>
                        <a:t>30</a:t>
                      </a:r>
                    </a:p>
                  </a:txBody>
                  <a:tcPr/>
                </a:tc>
                <a:tc>
                  <a:txBody>
                    <a:bodyPr/>
                    <a:lstStyle/>
                    <a:p>
                      <a:r>
                        <a:rPr lang="en-US" sz="1000"/>
                        <a:t>0</a:t>
                      </a:r>
                    </a:p>
                  </a:txBody>
                  <a:tcPr/>
                </a:tc>
                <a:tc>
                  <a:txBody>
                    <a:bodyPr/>
                    <a:lstStyle/>
                    <a:p>
                      <a:r>
                        <a:rPr lang="en-US" sz="1000"/>
                        <a:t>84</a:t>
                      </a:r>
                    </a:p>
                  </a:txBody>
                  <a:tcPr/>
                </a:tc>
                <a:tc>
                  <a:txBody>
                    <a:bodyPr/>
                    <a:lstStyle/>
                    <a:p>
                      <a:r>
                        <a:rPr lang="en-US" sz="1000"/>
                        <a:t>215</a:t>
                      </a:r>
                    </a:p>
                  </a:txBody>
                  <a:tcPr/>
                </a:tc>
                <a:tc>
                  <a:txBody>
                    <a:bodyPr/>
                    <a:lstStyle/>
                    <a:p>
                      <a:r>
                        <a:rPr lang="en-US" sz="1000"/>
                        <a:t>12785</a:t>
                      </a:r>
                    </a:p>
                  </a:txBody>
                  <a:tcPr/>
                </a:tc>
                <a:tc>
                  <a:txBody>
                    <a:bodyPr/>
                    <a:lstStyle/>
                    <a:p>
                      <a:r>
                        <a:rPr lang="en-US" sz="1000"/>
                        <a:t>586</a:t>
                      </a:r>
                    </a:p>
                  </a:txBody>
                  <a:tcPr/>
                </a:tc>
                <a:tc>
                  <a:txBody>
                    <a:bodyPr/>
                    <a:lstStyle/>
                    <a:p>
                      <a:r>
                        <a:rPr lang="en-US" sz="1000"/>
                        <a:t>0.3525 %</a:t>
                      </a:r>
                    </a:p>
                  </a:txBody>
                  <a:tcPr/>
                </a:tc>
                <a:extLst>
                  <a:ext uri="{0D108BD9-81ED-4DB2-BD59-A6C34878D82A}">
                    <a16:rowId xmlns:a16="http://schemas.microsoft.com/office/drawing/2014/main" val="2156087347"/>
                  </a:ext>
                </a:extLst>
              </a:tr>
              <a:tr h="370840">
                <a:tc>
                  <a:txBody>
                    <a:bodyPr/>
                    <a:lstStyle/>
                    <a:p>
                      <a:r>
                        <a:rPr lang="en-US" sz="1000"/>
                        <a:t>thehartford</a:t>
                      </a:r>
                    </a:p>
                  </a:txBody>
                  <a:tcPr/>
                </a:tc>
                <a:tc>
                  <a:txBody>
                    <a:bodyPr/>
                    <a:lstStyle/>
                    <a:p>
                      <a:r>
                        <a:rPr lang="en-US" sz="1000"/>
                        <a:t>11099</a:t>
                      </a:r>
                    </a:p>
                  </a:txBody>
                  <a:tcPr/>
                </a:tc>
                <a:tc>
                  <a:txBody>
                    <a:bodyPr/>
                    <a:lstStyle/>
                    <a:p>
                      <a:r>
                        <a:rPr lang="en-US" sz="1000"/>
                        <a:t>1252</a:t>
                      </a:r>
                    </a:p>
                  </a:txBody>
                  <a:tcPr/>
                </a:tc>
                <a:tc>
                  <a:txBody>
                    <a:bodyPr/>
                    <a:lstStyle/>
                    <a:p>
                      <a:r>
                        <a:rPr lang="en-US" sz="1000"/>
                        <a:t>221</a:t>
                      </a:r>
                    </a:p>
                  </a:txBody>
                  <a:tcPr/>
                </a:tc>
                <a:tc>
                  <a:txBody>
                    <a:bodyPr/>
                    <a:lstStyle/>
                    <a:p>
                      <a:r>
                        <a:rPr lang="en-US" sz="1000"/>
                        <a:t>69</a:t>
                      </a:r>
                    </a:p>
                  </a:txBody>
                  <a:tcPr/>
                </a:tc>
                <a:tc>
                  <a:txBody>
                    <a:bodyPr/>
                    <a:lstStyle/>
                    <a:p>
                      <a:r>
                        <a:rPr lang="en-US" sz="1000"/>
                        <a:t>0</a:t>
                      </a:r>
                    </a:p>
                  </a:txBody>
                  <a:tcPr/>
                </a:tc>
                <a:tc>
                  <a:txBody>
                    <a:bodyPr/>
                    <a:lstStyle/>
                    <a:p>
                      <a:r>
                        <a:rPr lang="en-US" sz="1000"/>
                        <a:t>41</a:t>
                      </a:r>
                    </a:p>
                  </a:txBody>
                  <a:tcPr/>
                </a:tc>
                <a:tc>
                  <a:txBody>
                    <a:bodyPr/>
                    <a:lstStyle/>
                    <a:p>
                      <a:r>
                        <a:rPr lang="en-US" sz="1000"/>
                        <a:t>331</a:t>
                      </a:r>
                    </a:p>
                  </a:txBody>
                  <a:tcPr/>
                </a:tc>
                <a:tc>
                  <a:txBody>
                    <a:bodyPr/>
                    <a:lstStyle/>
                    <a:p>
                      <a:r>
                        <a:rPr lang="en-US" sz="1000"/>
                        <a:t>17582</a:t>
                      </a:r>
                    </a:p>
                  </a:txBody>
                  <a:tcPr/>
                </a:tc>
                <a:tc>
                  <a:txBody>
                    <a:bodyPr/>
                    <a:lstStyle/>
                    <a:p>
                      <a:r>
                        <a:rPr lang="en-US" sz="1000"/>
                        <a:t>430</a:t>
                      </a:r>
                    </a:p>
                  </a:txBody>
                  <a:tcPr/>
                </a:tc>
                <a:tc>
                  <a:txBody>
                    <a:bodyPr/>
                    <a:lstStyle/>
                    <a:p>
                      <a:r>
                        <a:rPr lang="en-US" sz="1000"/>
                        <a:t>0.5196 %</a:t>
                      </a:r>
                    </a:p>
                  </a:txBody>
                  <a:tcPr/>
                </a:tc>
                <a:extLst>
                  <a:ext uri="{0D108BD9-81ED-4DB2-BD59-A6C34878D82A}">
                    <a16:rowId xmlns:a16="http://schemas.microsoft.com/office/drawing/2014/main" val="81776753"/>
                  </a:ext>
                </a:extLst>
              </a:tr>
              <a:tr h="370840">
                <a:tc>
                  <a:txBody>
                    <a:bodyPr/>
                    <a:lstStyle/>
                    <a:p>
                      <a:r>
                        <a:rPr lang="en-US" sz="1000"/>
                        <a:t>chubbna</a:t>
                      </a:r>
                    </a:p>
                  </a:txBody>
                  <a:tcPr/>
                </a:tc>
                <a:tc>
                  <a:txBody>
                    <a:bodyPr/>
                    <a:lstStyle/>
                    <a:p>
                      <a:r>
                        <a:rPr lang="en-US" sz="1000"/>
                        <a:t>8156</a:t>
                      </a:r>
                    </a:p>
                  </a:txBody>
                  <a:tcPr/>
                </a:tc>
                <a:tc>
                  <a:txBody>
                    <a:bodyPr/>
                    <a:lstStyle/>
                    <a:p>
                      <a:r>
                        <a:rPr lang="en-US" sz="1000"/>
                        <a:t>484</a:t>
                      </a:r>
                    </a:p>
                  </a:txBody>
                  <a:tcPr/>
                </a:tc>
                <a:tc>
                  <a:txBody>
                    <a:bodyPr/>
                    <a:lstStyle/>
                    <a:p>
                      <a:r>
                        <a:rPr lang="en-US" sz="1000"/>
                        <a:t>18</a:t>
                      </a:r>
                    </a:p>
                  </a:txBody>
                  <a:tcPr/>
                </a:tc>
                <a:tc>
                  <a:txBody>
                    <a:bodyPr/>
                    <a:lstStyle/>
                    <a:p>
                      <a:r>
                        <a:rPr lang="en-US" sz="1000"/>
                        <a:t>16</a:t>
                      </a:r>
                    </a:p>
                  </a:txBody>
                  <a:tcPr/>
                </a:tc>
                <a:tc>
                  <a:txBody>
                    <a:bodyPr/>
                    <a:lstStyle/>
                    <a:p>
                      <a:r>
                        <a:rPr lang="en-US" sz="1000"/>
                        <a:t>0</a:t>
                      </a:r>
                    </a:p>
                  </a:txBody>
                  <a:tcPr/>
                </a:tc>
                <a:tc>
                  <a:txBody>
                    <a:bodyPr/>
                    <a:lstStyle/>
                    <a:p>
                      <a:r>
                        <a:rPr lang="en-US" sz="1000"/>
                        <a:t>49</a:t>
                      </a:r>
                    </a:p>
                  </a:txBody>
                  <a:tcPr/>
                </a:tc>
                <a:tc>
                  <a:txBody>
                    <a:bodyPr/>
                    <a:lstStyle/>
                    <a:p>
                      <a:r>
                        <a:rPr lang="en-US" sz="1000"/>
                        <a:t>83</a:t>
                      </a:r>
                    </a:p>
                  </a:txBody>
                  <a:tcPr/>
                </a:tc>
                <a:tc>
                  <a:txBody>
                    <a:bodyPr/>
                    <a:lstStyle/>
                    <a:p>
                      <a:r>
                        <a:rPr lang="en-US" sz="1000"/>
                        <a:t>4352</a:t>
                      </a:r>
                    </a:p>
                  </a:txBody>
                  <a:tcPr/>
                </a:tc>
                <a:tc>
                  <a:txBody>
                    <a:bodyPr/>
                    <a:lstStyle/>
                    <a:p>
                      <a:r>
                        <a:rPr lang="en-US" sz="1000"/>
                        <a:t>105</a:t>
                      </a:r>
                    </a:p>
                  </a:txBody>
                  <a:tcPr/>
                </a:tc>
                <a:tc>
                  <a:txBody>
                    <a:bodyPr/>
                    <a:lstStyle/>
                    <a:p>
                      <a:r>
                        <a:rPr lang="en-US" sz="1000"/>
                        <a:t>0.6785 %</a:t>
                      </a:r>
                    </a:p>
                  </a:txBody>
                  <a:tcPr/>
                </a:tc>
                <a:extLst>
                  <a:ext uri="{0D108BD9-81ED-4DB2-BD59-A6C34878D82A}">
                    <a16:rowId xmlns:a16="http://schemas.microsoft.com/office/drawing/2014/main" val="961450950"/>
                  </a:ext>
                </a:extLst>
              </a:tr>
              <a:tr h="370840">
                <a:tc>
                  <a:txBody>
                    <a:bodyPr/>
                    <a:lstStyle/>
                    <a:p>
                      <a:r>
                        <a:rPr lang="en-US" sz="1000"/>
                        <a:t>phlyinsurance</a:t>
                      </a:r>
                    </a:p>
                  </a:txBody>
                  <a:tcPr/>
                </a:tc>
                <a:tc>
                  <a:txBody>
                    <a:bodyPr/>
                    <a:lstStyle/>
                    <a:p>
                      <a:r>
                        <a:rPr lang="en-US" sz="1000"/>
                        <a:t>3850</a:t>
                      </a:r>
                    </a:p>
                  </a:txBody>
                  <a:tcPr/>
                </a:tc>
                <a:tc>
                  <a:txBody>
                    <a:bodyPr/>
                    <a:lstStyle/>
                    <a:p>
                      <a:r>
                        <a:rPr lang="en-US" sz="1000"/>
                        <a:t>497</a:t>
                      </a:r>
                    </a:p>
                  </a:txBody>
                  <a:tcPr/>
                </a:tc>
                <a:tc>
                  <a:txBody>
                    <a:bodyPr/>
                    <a:lstStyle/>
                    <a:p>
                      <a:r>
                        <a:rPr lang="en-US" sz="1000"/>
                        <a:t>146</a:t>
                      </a:r>
                    </a:p>
                  </a:txBody>
                  <a:tcPr/>
                </a:tc>
                <a:tc>
                  <a:txBody>
                    <a:bodyPr/>
                    <a:lstStyle/>
                    <a:p>
                      <a:r>
                        <a:rPr lang="en-US" sz="1000"/>
                        <a:t>59</a:t>
                      </a:r>
                    </a:p>
                  </a:txBody>
                  <a:tcPr/>
                </a:tc>
                <a:tc>
                  <a:txBody>
                    <a:bodyPr/>
                    <a:lstStyle/>
                    <a:p>
                      <a:r>
                        <a:rPr lang="en-US" sz="1000"/>
                        <a:t>0</a:t>
                      </a:r>
                    </a:p>
                  </a:txBody>
                  <a:tcPr/>
                </a:tc>
                <a:tc>
                  <a:txBody>
                    <a:bodyPr/>
                    <a:lstStyle/>
                    <a:p>
                      <a:r>
                        <a:rPr lang="en-US" sz="1000"/>
                        <a:t>46</a:t>
                      </a:r>
                    </a:p>
                  </a:txBody>
                  <a:tcPr/>
                </a:tc>
                <a:tc>
                  <a:txBody>
                    <a:bodyPr/>
                    <a:lstStyle/>
                    <a:p>
                      <a:r>
                        <a:rPr lang="en-US" sz="1000"/>
                        <a:t>251</a:t>
                      </a:r>
                    </a:p>
                  </a:txBody>
                  <a:tcPr/>
                </a:tc>
                <a:tc>
                  <a:txBody>
                    <a:bodyPr/>
                    <a:lstStyle/>
                    <a:p>
                      <a:r>
                        <a:rPr lang="en-US" sz="1000"/>
                        <a:t>8000</a:t>
                      </a:r>
                    </a:p>
                  </a:txBody>
                  <a:tcPr/>
                </a:tc>
                <a:tc>
                  <a:txBody>
                    <a:bodyPr/>
                    <a:lstStyle/>
                    <a:p>
                      <a:r>
                        <a:rPr lang="en-US" sz="1000"/>
                        <a:t>166</a:t>
                      </a:r>
                    </a:p>
                  </a:txBody>
                  <a:tcPr/>
                </a:tc>
                <a:tc>
                  <a:txBody>
                    <a:bodyPr/>
                    <a:lstStyle/>
                    <a:p>
                      <a:r>
                        <a:rPr lang="en-US" sz="1000"/>
                        <a:t>0.9035 %</a:t>
                      </a:r>
                    </a:p>
                  </a:txBody>
                  <a:tcPr/>
                </a:tc>
                <a:extLst>
                  <a:ext uri="{0D108BD9-81ED-4DB2-BD59-A6C34878D82A}">
                    <a16:rowId xmlns:a16="http://schemas.microsoft.com/office/drawing/2014/main" val="2071605351"/>
                  </a:ext>
                </a:extLst>
              </a:tr>
              <a:tr h="370840">
                <a:tc>
                  <a:txBody>
                    <a:bodyPr/>
                    <a:lstStyle/>
                    <a:p>
                      <a:r>
                        <a:rPr lang="en-US" sz="1000"/>
                        <a:t>firstinshi</a:t>
                      </a:r>
                    </a:p>
                  </a:txBody>
                  <a:tcPr/>
                </a:tc>
                <a:tc>
                  <a:txBody>
                    <a:bodyPr/>
                    <a:lstStyle/>
                    <a:p>
                      <a:r>
                        <a:rPr lang="en-US" sz="1000"/>
                        <a:t>2943</a:t>
                      </a:r>
                    </a:p>
                  </a:txBody>
                  <a:tcPr/>
                </a:tc>
                <a:tc>
                  <a:txBody>
                    <a:bodyPr/>
                    <a:lstStyle/>
                    <a:p>
                      <a:r>
                        <a:rPr lang="en-US" sz="1000"/>
                        <a:t>103</a:t>
                      </a:r>
                    </a:p>
                  </a:txBody>
                  <a:tcPr/>
                </a:tc>
                <a:tc>
                  <a:txBody>
                    <a:bodyPr/>
                    <a:lstStyle/>
                    <a:p>
                      <a:r>
                        <a:rPr lang="en-US" sz="1000"/>
                        <a:t>41</a:t>
                      </a:r>
                    </a:p>
                  </a:txBody>
                  <a:tcPr/>
                </a:tc>
                <a:tc>
                  <a:txBody>
                    <a:bodyPr/>
                    <a:lstStyle/>
                    <a:p>
                      <a:r>
                        <a:rPr lang="en-US" sz="1000"/>
                        <a:t>50</a:t>
                      </a:r>
                    </a:p>
                  </a:txBody>
                  <a:tcPr/>
                </a:tc>
                <a:tc>
                  <a:txBody>
                    <a:bodyPr/>
                    <a:lstStyle/>
                    <a:p>
                      <a:r>
                        <a:rPr lang="en-US" sz="1000"/>
                        <a:t>0</a:t>
                      </a:r>
                    </a:p>
                  </a:txBody>
                  <a:tcPr/>
                </a:tc>
                <a:tc>
                  <a:txBody>
                    <a:bodyPr/>
                    <a:lstStyle/>
                    <a:p>
                      <a:r>
                        <a:rPr lang="en-US" sz="1000"/>
                        <a:t>25</a:t>
                      </a:r>
                    </a:p>
                  </a:txBody>
                  <a:tcPr/>
                </a:tc>
                <a:tc>
                  <a:txBody>
                    <a:bodyPr/>
                    <a:lstStyle/>
                    <a:p>
                      <a:r>
                        <a:rPr lang="en-US" sz="1000"/>
                        <a:t>116</a:t>
                      </a:r>
                    </a:p>
                  </a:txBody>
                  <a:tcPr/>
                </a:tc>
                <a:tc>
                  <a:txBody>
                    <a:bodyPr/>
                    <a:lstStyle/>
                    <a:p>
                      <a:r>
                        <a:rPr lang="en-US" sz="1000"/>
                        <a:t>3990</a:t>
                      </a:r>
                    </a:p>
                  </a:txBody>
                  <a:tcPr/>
                </a:tc>
                <a:tc>
                  <a:txBody>
                    <a:bodyPr/>
                    <a:lstStyle/>
                    <a:p>
                      <a:r>
                        <a:rPr lang="en-US" sz="1000"/>
                        <a:t>1107</a:t>
                      </a:r>
                    </a:p>
                  </a:txBody>
                  <a:tcPr/>
                </a:tc>
                <a:tc>
                  <a:txBody>
                    <a:bodyPr/>
                    <a:lstStyle/>
                    <a:p>
                      <a:r>
                        <a:rPr lang="en-US" sz="1000"/>
                        <a:t>1.5199 %</a:t>
                      </a:r>
                    </a:p>
                  </a:txBody>
                  <a:tcPr/>
                </a:tc>
                <a:extLst>
                  <a:ext uri="{0D108BD9-81ED-4DB2-BD59-A6C34878D82A}">
                    <a16:rowId xmlns:a16="http://schemas.microsoft.com/office/drawing/2014/main" val="1977831023"/>
                  </a:ext>
                </a:extLst>
              </a:tr>
              <a:tr h="370840">
                <a:tc>
                  <a:txBody>
                    <a:bodyPr/>
                    <a:lstStyle/>
                    <a:p>
                      <a:r>
                        <a:rPr lang="en-US" sz="1000"/>
                        <a:t>tmna_services</a:t>
                      </a:r>
                    </a:p>
                  </a:txBody>
                  <a:tcPr/>
                </a:tc>
                <a:tc>
                  <a:txBody>
                    <a:bodyPr/>
                    <a:lstStyle/>
                    <a:p>
                      <a:r>
                        <a:rPr lang="en-US" sz="1000"/>
                        <a:t>591</a:t>
                      </a:r>
                    </a:p>
                  </a:txBody>
                  <a:tcPr/>
                </a:tc>
                <a:tc>
                  <a:txBody>
                    <a:bodyPr/>
                    <a:lstStyle/>
                    <a:p>
                      <a:r>
                        <a:rPr lang="en-US" sz="1000"/>
                        <a:t>50</a:t>
                      </a:r>
                    </a:p>
                  </a:txBody>
                  <a:tcPr/>
                </a:tc>
                <a:tc>
                  <a:txBody>
                    <a:bodyPr/>
                    <a:lstStyle/>
                    <a:p>
                      <a:r>
                        <a:rPr lang="en-US" sz="1000"/>
                        <a:t>53</a:t>
                      </a:r>
                    </a:p>
                  </a:txBody>
                  <a:tcPr/>
                </a:tc>
                <a:tc>
                  <a:txBody>
                    <a:bodyPr/>
                    <a:lstStyle/>
                    <a:p>
                      <a:r>
                        <a:rPr lang="en-US" sz="1000"/>
                        <a:t>73</a:t>
                      </a:r>
                    </a:p>
                  </a:txBody>
                  <a:tcPr/>
                </a:tc>
                <a:tc>
                  <a:txBody>
                    <a:bodyPr/>
                    <a:lstStyle/>
                    <a:p>
                      <a:r>
                        <a:rPr lang="en-US" sz="1000"/>
                        <a:t>0</a:t>
                      </a:r>
                    </a:p>
                  </a:txBody>
                  <a:tcPr/>
                </a:tc>
                <a:tc>
                  <a:txBody>
                    <a:bodyPr/>
                    <a:lstStyle/>
                    <a:p>
                      <a:r>
                        <a:rPr lang="en-US" sz="1000"/>
                        <a:t>16</a:t>
                      </a:r>
                    </a:p>
                  </a:txBody>
                  <a:tcPr/>
                </a:tc>
                <a:tc>
                  <a:txBody>
                    <a:bodyPr/>
                    <a:lstStyle/>
                    <a:p>
                      <a:r>
                        <a:rPr lang="en-US" sz="1000"/>
                        <a:t>142</a:t>
                      </a:r>
                    </a:p>
                  </a:txBody>
                  <a:tcPr/>
                </a:tc>
                <a:tc>
                  <a:txBody>
                    <a:bodyPr/>
                    <a:lstStyle/>
                    <a:p>
                      <a:r>
                        <a:rPr lang="en-US" sz="1000"/>
                        <a:t>3129</a:t>
                      </a:r>
                    </a:p>
                  </a:txBody>
                  <a:tcPr/>
                </a:tc>
                <a:tc>
                  <a:txBody>
                    <a:bodyPr/>
                    <a:lstStyle/>
                    <a:p>
                      <a:r>
                        <a:rPr lang="en-US" sz="1000"/>
                        <a:t>71</a:t>
                      </a:r>
                    </a:p>
                  </a:txBody>
                  <a:tcPr/>
                </a:tc>
                <a:tc>
                  <a:txBody>
                    <a:bodyPr/>
                    <a:lstStyle/>
                    <a:p>
                      <a:r>
                        <a:rPr lang="en-US" sz="1000"/>
                        <a:t>3.9815 %</a:t>
                      </a:r>
                    </a:p>
                  </a:txBody>
                  <a:tcPr/>
                </a:tc>
                <a:extLst>
                  <a:ext uri="{0D108BD9-81ED-4DB2-BD59-A6C34878D82A}">
                    <a16:rowId xmlns:a16="http://schemas.microsoft.com/office/drawing/2014/main" val="856138624"/>
                  </a:ext>
                </a:extLst>
              </a:tr>
              <a:tr h="370840">
                <a:tc>
                  <a:txBody>
                    <a:bodyPr/>
                    <a:lstStyle/>
                    <a:p>
                      <a:r>
                        <a:rPr lang="en-US" sz="1000"/>
                        <a:t>tmamerica</a:t>
                      </a:r>
                    </a:p>
                  </a:txBody>
                  <a:tcPr/>
                </a:tc>
                <a:tc>
                  <a:txBody>
                    <a:bodyPr/>
                    <a:lstStyle/>
                    <a:p>
                      <a:r>
                        <a:rPr lang="en-US" sz="1000"/>
                        <a:t>588</a:t>
                      </a:r>
                    </a:p>
                  </a:txBody>
                  <a:tcPr/>
                </a:tc>
                <a:tc>
                  <a:txBody>
                    <a:bodyPr/>
                    <a:lstStyle/>
                    <a:p>
                      <a:r>
                        <a:rPr lang="en-US" sz="1000"/>
                        <a:t>61</a:t>
                      </a:r>
                    </a:p>
                  </a:txBody>
                  <a:tcPr/>
                </a:tc>
                <a:tc>
                  <a:txBody>
                    <a:bodyPr/>
                    <a:lstStyle/>
                    <a:p>
                      <a:r>
                        <a:rPr lang="en-US" sz="1000"/>
                        <a:t>89</a:t>
                      </a:r>
                    </a:p>
                  </a:txBody>
                  <a:tcPr/>
                </a:tc>
                <a:tc>
                  <a:txBody>
                    <a:bodyPr/>
                    <a:lstStyle/>
                    <a:p>
                      <a:r>
                        <a:rPr lang="en-US" sz="1000"/>
                        <a:t>59</a:t>
                      </a:r>
                    </a:p>
                  </a:txBody>
                  <a:tcPr/>
                </a:tc>
                <a:tc>
                  <a:txBody>
                    <a:bodyPr/>
                    <a:lstStyle/>
                    <a:p>
                      <a:r>
                        <a:rPr lang="en-US" sz="1000"/>
                        <a:t>0</a:t>
                      </a:r>
                    </a:p>
                  </a:txBody>
                  <a:tcPr/>
                </a:tc>
                <a:tc>
                  <a:txBody>
                    <a:bodyPr/>
                    <a:lstStyle/>
                    <a:p>
                      <a:r>
                        <a:rPr lang="en-US" sz="1000"/>
                        <a:t>12</a:t>
                      </a:r>
                    </a:p>
                  </a:txBody>
                  <a:tcPr/>
                </a:tc>
                <a:tc>
                  <a:txBody>
                    <a:bodyPr/>
                    <a:lstStyle/>
                    <a:p>
                      <a:r>
                        <a:rPr lang="en-US" sz="1000"/>
                        <a:t>160</a:t>
                      </a:r>
                    </a:p>
                  </a:txBody>
                  <a:tcPr/>
                </a:tc>
                <a:tc>
                  <a:txBody>
                    <a:bodyPr/>
                    <a:lstStyle/>
                    <a:p>
                      <a:r>
                        <a:rPr lang="en-US" sz="1000"/>
                        <a:t>1129</a:t>
                      </a:r>
                    </a:p>
                  </a:txBody>
                  <a:tcPr/>
                </a:tc>
                <a:tc>
                  <a:txBody>
                    <a:bodyPr/>
                    <a:lstStyle/>
                    <a:p>
                      <a:r>
                        <a:rPr lang="en-US" sz="1000"/>
                        <a:t>24</a:t>
                      </a:r>
                    </a:p>
                  </a:txBody>
                  <a:tcPr/>
                </a:tc>
                <a:tc>
                  <a:txBody>
                    <a:bodyPr/>
                    <a:lstStyle/>
                    <a:p>
                      <a:r>
                        <a:rPr lang="en-US" sz="1000"/>
                        <a:t>1.2938 %</a:t>
                      </a:r>
                    </a:p>
                  </a:txBody>
                  <a:tcPr/>
                </a:tc>
                <a:extLst>
                  <a:ext uri="{0D108BD9-81ED-4DB2-BD59-A6C34878D82A}">
                    <a16:rowId xmlns:a16="http://schemas.microsoft.com/office/drawing/2014/main" val="725765366"/>
                  </a:ext>
                </a:extLst>
              </a:tr>
            </a:tbl>
          </a:graphicData>
        </a:graphic>
      </p:graphicFrame>
      <p:sp>
        <p:nvSpPr>
          <p:cNvPr id="4" name="Text Placeholder 3">
            <a:extLst>
              <a:ext uri="{FF2B5EF4-FFF2-40B4-BE49-F238E27FC236}">
                <a16:creationId xmlns:a16="http://schemas.microsoft.com/office/drawing/2014/main" id="{C0E6025A-8BB3-4922-932B-989AC819F15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137951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B8732-99E7-443E-8F5A-F4C129371933}"/>
              </a:ext>
            </a:extLst>
          </p:cNvPr>
          <p:cNvSpPr>
            <a:spLocks noGrp="1"/>
          </p:cNvSpPr>
          <p:nvPr>
            <p:ph type="title"/>
          </p:nvPr>
        </p:nvSpPr>
        <p:spPr/>
        <p:txBody>
          <a:bodyPr/>
          <a:lstStyle/>
          <a:p>
            <a:r>
              <a:rPr lang="en-US"/>
              <a:t>Instagram Followers Change | All profiles</a:t>
            </a:r>
          </a:p>
        </p:txBody>
      </p:sp>
      <p:graphicFrame>
        <p:nvGraphicFramePr>
          <p:cNvPr id="6" name="Chart Placeholder 5">
            <a:extLst>
              <a:ext uri="{FF2B5EF4-FFF2-40B4-BE49-F238E27FC236}">
                <a16:creationId xmlns:a16="http://schemas.microsoft.com/office/drawing/2014/main" id="{0372ACC2-C2C4-4769-92EE-256DCDED6201}"/>
              </a:ext>
            </a:extLst>
          </p:cNvPr>
          <p:cNvGraphicFramePr>
            <a:graphicFrameLocks noGrp="1"/>
          </p:cNvGraphicFramePr>
          <p:nvPr>
            <p:ph type="chart" sz="quarter" idx="13"/>
            <p:extLst>
              <p:ext uri="{D42A27DB-BD31-4B8C-83A1-F6EECF244321}">
                <p14:modId xmlns:p14="http://schemas.microsoft.com/office/powerpoint/2010/main" val="3801838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15E51C-AB8C-40D8-BE24-3A8A4106BD3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963C03C-7A1E-41E6-BE37-D40AAA5739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7091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14A28-993C-4E0D-BBE0-8D442AD6B031}"/>
              </a:ext>
            </a:extLst>
          </p:cNvPr>
          <p:cNvSpPr>
            <a:spLocks noGrp="1"/>
          </p:cNvSpPr>
          <p:nvPr>
            <p:ph type="title"/>
          </p:nvPr>
        </p:nvSpPr>
        <p:spPr/>
        <p:txBody>
          <a:bodyPr/>
          <a:lstStyle/>
          <a:p>
            <a:r>
              <a:rPr lang="en-US"/>
              <a:t>Instagram Average Interactions Per Post | All profiles</a:t>
            </a:r>
          </a:p>
        </p:txBody>
      </p:sp>
      <p:graphicFrame>
        <p:nvGraphicFramePr>
          <p:cNvPr id="6" name="Chart Placeholder 5">
            <a:extLst>
              <a:ext uri="{FF2B5EF4-FFF2-40B4-BE49-F238E27FC236}">
                <a16:creationId xmlns:a16="http://schemas.microsoft.com/office/drawing/2014/main" id="{944F23C0-969C-4B3C-AF78-F547A16AECAE}"/>
              </a:ext>
            </a:extLst>
          </p:cNvPr>
          <p:cNvGraphicFramePr>
            <a:graphicFrameLocks noGrp="1"/>
          </p:cNvGraphicFramePr>
          <p:nvPr>
            <p:ph type="chart" sz="quarter" idx="13"/>
            <p:extLst>
              <p:ext uri="{D42A27DB-BD31-4B8C-83A1-F6EECF244321}">
                <p14:modId xmlns:p14="http://schemas.microsoft.com/office/powerpoint/2010/main" val="1520924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EEED5A-FD3F-46B7-A2BD-EB1ABD6F58C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169ABFD-E6ED-4BE7-A9A3-A8E184FE49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5827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6C440-28A1-4ECD-B10B-0EC38CA2DE91}"/>
              </a:ext>
            </a:extLst>
          </p:cNvPr>
          <p:cNvSpPr>
            <a:spLocks noGrp="1"/>
          </p:cNvSpPr>
          <p:nvPr>
            <p:ph type="title"/>
          </p:nvPr>
        </p:nvSpPr>
        <p:spPr/>
        <p:txBody>
          <a:bodyPr/>
          <a:lstStyle/>
          <a:p>
            <a:r>
              <a:rPr lang="en-US"/>
              <a:t>Instagram Total Interactions Per Month | All profiles</a:t>
            </a:r>
          </a:p>
        </p:txBody>
      </p:sp>
      <p:graphicFrame>
        <p:nvGraphicFramePr>
          <p:cNvPr id="6" name="Chart Placeholder 5">
            <a:extLst>
              <a:ext uri="{FF2B5EF4-FFF2-40B4-BE49-F238E27FC236}">
                <a16:creationId xmlns:a16="http://schemas.microsoft.com/office/drawing/2014/main" id="{39E655B3-67CE-4247-A190-DAFBA57DF23E}"/>
              </a:ext>
            </a:extLst>
          </p:cNvPr>
          <p:cNvGraphicFramePr>
            <a:graphicFrameLocks noGrp="1"/>
          </p:cNvGraphicFramePr>
          <p:nvPr>
            <p:ph type="chart" sz="quarter" idx="13"/>
            <p:extLst>
              <p:ext uri="{D42A27DB-BD31-4B8C-83A1-F6EECF244321}">
                <p14:modId xmlns:p14="http://schemas.microsoft.com/office/powerpoint/2010/main" val="265910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33A04A-4B56-448C-8175-78F98932661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88FBF7E-1BAC-412F-A4DE-E1D1403663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6214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E695-588D-4DC0-97E8-946926720B30}"/>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369E441A-CA70-4CDC-BA25-FC447EE51E5D}"/>
              </a:ext>
            </a:extLst>
          </p:cNvPr>
          <p:cNvGraphicFramePr>
            <a:graphicFrameLocks noGrp="1"/>
          </p:cNvGraphicFramePr>
          <p:nvPr>
            <p:ph type="chart" sz="quarter" idx="13"/>
            <p:extLst>
              <p:ext uri="{D42A27DB-BD31-4B8C-83A1-F6EECF244321}">
                <p14:modId xmlns:p14="http://schemas.microsoft.com/office/powerpoint/2010/main" val="1892527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A6C581-22EB-4971-80E3-9F59A028140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C49B6C7-847B-4C7C-8851-7BCA454FB2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4947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2C4A5-D0CF-4220-A230-247190C4D868}"/>
              </a:ext>
            </a:extLst>
          </p:cNvPr>
          <p:cNvSpPr>
            <a:spLocks noGrp="1"/>
          </p:cNvSpPr>
          <p:nvPr>
            <p:ph type="title"/>
          </p:nvPr>
        </p:nvSpPr>
        <p:spPr/>
        <p:txBody>
          <a:bodyPr/>
          <a:lstStyle/>
          <a:p>
            <a:r>
              <a:rPr lang="en-US"/>
              <a:t>Instagram Instagram Top Posts | All profiles - 1 of 5</a:t>
            </a:r>
          </a:p>
        </p:txBody>
      </p:sp>
      <p:graphicFrame>
        <p:nvGraphicFramePr>
          <p:cNvPr id="5" name="Table Placeholder 4">
            <a:extLst>
              <a:ext uri="{FF2B5EF4-FFF2-40B4-BE49-F238E27FC236}">
                <a16:creationId xmlns:a16="http://schemas.microsoft.com/office/drawing/2014/main" id="{E798EE97-4F92-4804-9C12-D8D35F53DDC4}"/>
              </a:ext>
            </a:extLst>
          </p:cNvPr>
          <p:cNvGraphicFramePr>
            <a:graphicFrameLocks noGrp="1"/>
          </p:cNvGraphicFramePr>
          <p:nvPr>
            <p:ph type="tbl" sz="quarter" idx="13"/>
            <p:extLst>
              <p:ext uri="{D42A27DB-BD31-4B8C-83A1-F6EECF244321}">
                <p14:modId xmlns:p14="http://schemas.microsoft.com/office/powerpoint/2010/main" val="2973827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47845845"/>
                    </a:ext>
                  </a:extLst>
                </a:gridCol>
                <a:gridCol w="1975104">
                  <a:extLst>
                    <a:ext uri="{9D8B030D-6E8A-4147-A177-3AD203B41FA5}">
                      <a16:colId xmlns:a16="http://schemas.microsoft.com/office/drawing/2014/main" val="1810785381"/>
                    </a:ext>
                  </a:extLst>
                </a:gridCol>
                <a:gridCol w="905256">
                  <a:extLst>
                    <a:ext uri="{9D8B030D-6E8A-4147-A177-3AD203B41FA5}">
                      <a16:colId xmlns:a16="http://schemas.microsoft.com/office/drawing/2014/main" val="172164021"/>
                    </a:ext>
                  </a:extLst>
                </a:gridCol>
                <a:gridCol w="905256">
                  <a:extLst>
                    <a:ext uri="{9D8B030D-6E8A-4147-A177-3AD203B41FA5}">
                      <a16:colId xmlns:a16="http://schemas.microsoft.com/office/drawing/2014/main" val="276975108"/>
                    </a:ext>
                  </a:extLst>
                </a:gridCol>
                <a:gridCol w="905256">
                  <a:extLst>
                    <a:ext uri="{9D8B030D-6E8A-4147-A177-3AD203B41FA5}">
                      <a16:colId xmlns:a16="http://schemas.microsoft.com/office/drawing/2014/main" val="3829896379"/>
                    </a:ext>
                  </a:extLst>
                </a:gridCol>
                <a:gridCol w="905256">
                  <a:extLst>
                    <a:ext uri="{9D8B030D-6E8A-4147-A177-3AD203B41FA5}">
                      <a16:colId xmlns:a16="http://schemas.microsoft.com/office/drawing/2014/main" val="1479763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39938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- 2024-11-04 16:00:31</a:t>
                      </a:r>
                      <a:r>
                        <a:rPr kumimoji="0" lang="en-US" sz="1000" b="0" i="0" u="none" strike="noStrike" kern="1200" cap="none" spc="0" normalizeH="0" baseline="0" noProof="0">
                          <a:ln>
                            <a:noFill/>
                          </a:ln>
                          <a:solidFill>
                            <a:prstClr val="black"/>
                          </a:solidFill>
                          <a:effectLst/>
                          <a:uLnTx/>
                          <a:uFillTx/>
                          <a:latin typeface="Calibri"/>
                          <a:ea typeface="+mn-ea"/>
                          <a:cs typeface="+mn-cs"/>
                        </a:rPr>
                        <a:t>
 *CLOSED* This Thanksgiving season, we’re overflowing with gratitude and want to pass it on! All week long, enter our Thanksgiving giveaway for a chance to win a 0 gift card to foodlandhi. Whether you want to use it for a delicious turkey, a sweet pie, or some cozy fall decor, the choice is yours!
HERE’S HOW TO ENTER: 
1) Like the post.
2) Follow firstinshi.
3) Tag someone who will be at your Thanksgiving table this year.
We will randomly select a winner on Monday, November 11, 2024. The winner will be contacted via Direct Message and have 48 hours to claim their prize. Multiple entries are welcome, limit one tag per comment. For complete contest rules, tap our link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https://quintly-eu-image-storage.s3.amazonaws.com/9c0ea75272bce814e62013e6b40a6bcc/5e2c9da108df26bb5519191e81a9bbdc.jpg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897188185"/>
                  </a:ext>
                </a:extLst>
              </a:tr>
            </a:tbl>
          </a:graphicData>
        </a:graphic>
      </p:graphicFrame>
      <p:sp>
        <p:nvSpPr>
          <p:cNvPr id="4" name="Text Placeholder 3">
            <a:extLst>
              <a:ext uri="{FF2B5EF4-FFF2-40B4-BE49-F238E27FC236}">
                <a16:creationId xmlns:a16="http://schemas.microsoft.com/office/drawing/2014/main" id="{066F89CC-8F12-40A9-BC79-AC613BC46111}"/>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5770864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EF5F7-2DB5-44D7-9ED8-BEEC6B07B5F6}"/>
              </a:ext>
            </a:extLst>
          </p:cNvPr>
          <p:cNvSpPr>
            <a:spLocks noGrp="1"/>
          </p:cNvSpPr>
          <p:nvPr>
            <p:ph type="title"/>
          </p:nvPr>
        </p:nvSpPr>
        <p:spPr/>
        <p:txBody>
          <a:bodyPr/>
          <a:lstStyle/>
          <a:p>
            <a:r>
              <a:rPr lang="en-US"/>
              <a:t>Instagram Instagram Top Posts | All profiles - 2 of 5</a:t>
            </a:r>
          </a:p>
        </p:txBody>
      </p:sp>
      <p:graphicFrame>
        <p:nvGraphicFramePr>
          <p:cNvPr id="5" name="Table Placeholder 4">
            <a:extLst>
              <a:ext uri="{FF2B5EF4-FFF2-40B4-BE49-F238E27FC236}">
                <a16:creationId xmlns:a16="http://schemas.microsoft.com/office/drawing/2014/main" id="{99D02C0F-1931-4D0E-9DFC-B26B223D8F63}"/>
              </a:ext>
            </a:extLst>
          </p:cNvPr>
          <p:cNvGraphicFramePr>
            <a:graphicFrameLocks noGrp="1"/>
          </p:cNvGraphicFramePr>
          <p:nvPr>
            <p:ph type="tbl" sz="quarter" idx="13"/>
            <p:extLst>
              <p:ext uri="{D42A27DB-BD31-4B8C-83A1-F6EECF244321}">
                <p14:modId xmlns:p14="http://schemas.microsoft.com/office/powerpoint/2010/main" val="1721885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32490321"/>
                    </a:ext>
                  </a:extLst>
                </a:gridCol>
                <a:gridCol w="1975104">
                  <a:extLst>
                    <a:ext uri="{9D8B030D-6E8A-4147-A177-3AD203B41FA5}">
                      <a16:colId xmlns:a16="http://schemas.microsoft.com/office/drawing/2014/main" val="736190061"/>
                    </a:ext>
                  </a:extLst>
                </a:gridCol>
                <a:gridCol w="905256">
                  <a:extLst>
                    <a:ext uri="{9D8B030D-6E8A-4147-A177-3AD203B41FA5}">
                      <a16:colId xmlns:a16="http://schemas.microsoft.com/office/drawing/2014/main" val="3892551807"/>
                    </a:ext>
                  </a:extLst>
                </a:gridCol>
                <a:gridCol w="905256">
                  <a:extLst>
                    <a:ext uri="{9D8B030D-6E8A-4147-A177-3AD203B41FA5}">
                      <a16:colId xmlns:a16="http://schemas.microsoft.com/office/drawing/2014/main" val="3825283000"/>
                    </a:ext>
                  </a:extLst>
                </a:gridCol>
                <a:gridCol w="905256">
                  <a:extLst>
                    <a:ext uri="{9D8B030D-6E8A-4147-A177-3AD203B41FA5}">
                      <a16:colId xmlns:a16="http://schemas.microsoft.com/office/drawing/2014/main" val="2908041129"/>
                    </a:ext>
                  </a:extLst>
                </a:gridCol>
                <a:gridCol w="905256">
                  <a:extLst>
                    <a:ext uri="{9D8B030D-6E8A-4147-A177-3AD203B41FA5}">
                      <a16:colId xmlns:a16="http://schemas.microsoft.com/office/drawing/2014/main" val="1428140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56987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thehartford - 2024-11-14 09:00:08</a:t>
                      </a:r>
                      <a:r>
                        <a:rPr kumimoji="0" lang="en-US" sz="1000" b="0" i="0" u="none" strike="noStrike" kern="1200" cap="none" spc="0" normalizeH="0" baseline="0" noProof="0">
                          <a:ln>
                            <a:noFill/>
                          </a:ln>
                          <a:solidFill>
                            <a:prstClr val="black"/>
                          </a:solidFill>
                          <a:effectLst/>
                          <a:uLnTx/>
                          <a:uFillTx/>
                          <a:latin typeface="Calibri"/>
                          <a:ea typeface="+mn-ea"/>
                          <a:cs typeface="+mn-cs"/>
                        </a:rPr>
                        <a:t>
 Today is National Seat Belt Day and we’re partnering with iihs_autosafety to remind everyone how important it is for all vehicle occupants to buckle up, every trip every time.
#seatbelt #seatbeltsafety #buckleup #carsafety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https://quintly-eu-image-storage.s3.amazonaws.com/af09aca0c871c594bec1a9a8b3659c9e/0fd1b99bdba63f3657a8cc04a6b9f841.jpg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3944004"/>
                  </a:ext>
                </a:extLst>
              </a:tr>
            </a:tbl>
          </a:graphicData>
        </a:graphic>
      </p:graphicFrame>
      <p:sp>
        <p:nvSpPr>
          <p:cNvPr id="4" name="Text Placeholder 3">
            <a:extLst>
              <a:ext uri="{FF2B5EF4-FFF2-40B4-BE49-F238E27FC236}">
                <a16:creationId xmlns:a16="http://schemas.microsoft.com/office/drawing/2014/main" id="{CA4B9423-B79F-4B78-81BF-F93B97212B97}"/>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316918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8EFE3-472F-4910-A16A-376FFF9AEBFE}"/>
              </a:ext>
            </a:extLst>
          </p:cNvPr>
          <p:cNvSpPr>
            <a:spLocks noGrp="1"/>
          </p:cNvSpPr>
          <p:nvPr>
            <p:ph type="title"/>
          </p:nvPr>
        </p:nvSpPr>
        <p:spPr/>
        <p:txBody>
          <a:bodyPr/>
          <a:lstStyle/>
          <a:p>
            <a:r>
              <a:rPr lang="en-US"/>
              <a:t>Instagram Instagram Top Posts | All profiles - 3 of 5</a:t>
            </a:r>
          </a:p>
        </p:txBody>
      </p:sp>
      <p:graphicFrame>
        <p:nvGraphicFramePr>
          <p:cNvPr id="5" name="Table Placeholder 4">
            <a:extLst>
              <a:ext uri="{FF2B5EF4-FFF2-40B4-BE49-F238E27FC236}">
                <a16:creationId xmlns:a16="http://schemas.microsoft.com/office/drawing/2014/main" id="{C4DA91CC-BF61-40CD-8663-DC91C08E5C57}"/>
              </a:ext>
            </a:extLst>
          </p:cNvPr>
          <p:cNvGraphicFramePr>
            <a:graphicFrameLocks noGrp="1"/>
          </p:cNvGraphicFramePr>
          <p:nvPr>
            <p:ph type="tbl" sz="quarter" idx="13"/>
            <p:extLst>
              <p:ext uri="{D42A27DB-BD31-4B8C-83A1-F6EECF244321}">
                <p14:modId xmlns:p14="http://schemas.microsoft.com/office/powerpoint/2010/main" val="1257608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69105065"/>
                    </a:ext>
                  </a:extLst>
                </a:gridCol>
                <a:gridCol w="1975104">
                  <a:extLst>
                    <a:ext uri="{9D8B030D-6E8A-4147-A177-3AD203B41FA5}">
                      <a16:colId xmlns:a16="http://schemas.microsoft.com/office/drawing/2014/main" val="3202758130"/>
                    </a:ext>
                  </a:extLst>
                </a:gridCol>
                <a:gridCol w="905256">
                  <a:extLst>
                    <a:ext uri="{9D8B030D-6E8A-4147-A177-3AD203B41FA5}">
                      <a16:colId xmlns:a16="http://schemas.microsoft.com/office/drawing/2014/main" val="1098979109"/>
                    </a:ext>
                  </a:extLst>
                </a:gridCol>
                <a:gridCol w="905256">
                  <a:extLst>
                    <a:ext uri="{9D8B030D-6E8A-4147-A177-3AD203B41FA5}">
                      <a16:colId xmlns:a16="http://schemas.microsoft.com/office/drawing/2014/main" val="891310129"/>
                    </a:ext>
                  </a:extLst>
                </a:gridCol>
                <a:gridCol w="905256">
                  <a:extLst>
                    <a:ext uri="{9D8B030D-6E8A-4147-A177-3AD203B41FA5}">
                      <a16:colId xmlns:a16="http://schemas.microsoft.com/office/drawing/2014/main" val="3835280143"/>
                    </a:ext>
                  </a:extLst>
                </a:gridCol>
                <a:gridCol w="905256">
                  <a:extLst>
                    <a:ext uri="{9D8B030D-6E8A-4147-A177-3AD203B41FA5}">
                      <a16:colId xmlns:a16="http://schemas.microsoft.com/office/drawing/2014/main" val="2618569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52526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- 2024-10-24 11:26:51</a:t>
                      </a:r>
                      <a:r>
                        <a:rPr kumimoji="0" lang="en-US" sz="1000" b="0" i="0" u="none" strike="noStrike" kern="1200" cap="none" spc="0" normalizeH="0" baseline="0" noProof="0">
                          <a:ln>
                            <a:noFill/>
                          </a:ln>
                          <a:solidFill>
                            <a:prstClr val="black"/>
                          </a:solidFill>
                          <a:effectLst/>
                          <a:uLnTx/>
                          <a:uFillTx/>
                          <a:latin typeface="Calibri"/>
                          <a:ea typeface="+mn-ea"/>
                          <a:cs typeface="+mn-cs"/>
                        </a:rPr>
                        <a:t>
 The past few weeks have been memorable for the TMNAS team, to say the least! Last week the Tokio Marine Group held its first ever Global Women’s Conference in Tokyo Japan, with 60 women and allies from 33 Tokio Marine Group companies attending.
Some members of TMNA Services helped support the conference (Christine Hernandez, Juliana Bush, Rachel Kimmel, Lexie Rutt, Bethany Sawhill), while others had the pleasure of being participants, including our very own HR Manager, Paige Liscka, and Enterprise Architect, Nina Wong!
Participants had the opportunity to hear from senior Tokio Marine leaders, engage in meaningful discussions around women empowerment and DE&amp;I in the workplace, and connect with global colleagues.
This is an exciting step to further advance Diversity, Equity, and Inclusion at TMNAS and the Tokio Marine Group! We're proud of our team’s hard work in orchestrating this special event and we look forward to hearing more about Paige and Nina's 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https://quintly-eu-image-storage.s3.amazonaws.com/10429b35b14158eee4bb6fd8424b954e/582ffb639d1a50c73f4d10558977b1ce.jpg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696320736"/>
                  </a:ext>
                </a:extLst>
              </a:tr>
            </a:tbl>
          </a:graphicData>
        </a:graphic>
      </p:graphicFrame>
      <p:sp>
        <p:nvSpPr>
          <p:cNvPr id="4" name="Text Placeholder 3">
            <a:extLst>
              <a:ext uri="{FF2B5EF4-FFF2-40B4-BE49-F238E27FC236}">
                <a16:creationId xmlns:a16="http://schemas.microsoft.com/office/drawing/2014/main" id="{C9D2ED39-9C82-42B2-A94D-9E2854661D26}"/>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1749068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B7EAA-7752-41C5-B1CC-A8E2385AC37C}"/>
              </a:ext>
            </a:extLst>
          </p:cNvPr>
          <p:cNvSpPr>
            <a:spLocks noGrp="1"/>
          </p:cNvSpPr>
          <p:nvPr>
            <p:ph type="title"/>
          </p:nvPr>
        </p:nvSpPr>
        <p:spPr/>
        <p:txBody>
          <a:bodyPr/>
          <a:lstStyle/>
          <a:p>
            <a:r>
              <a:rPr lang="en-US"/>
              <a:t>Instagram Instagram Top Posts | All profiles - 4 of 5</a:t>
            </a:r>
          </a:p>
        </p:txBody>
      </p:sp>
      <p:graphicFrame>
        <p:nvGraphicFramePr>
          <p:cNvPr id="5" name="Table Placeholder 4">
            <a:extLst>
              <a:ext uri="{FF2B5EF4-FFF2-40B4-BE49-F238E27FC236}">
                <a16:creationId xmlns:a16="http://schemas.microsoft.com/office/drawing/2014/main" id="{80B8E364-0CB9-4EF7-A0E5-E924701D8BC3}"/>
              </a:ext>
            </a:extLst>
          </p:cNvPr>
          <p:cNvGraphicFramePr>
            <a:graphicFrameLocks noGrp="1"/>
          </p:cNvGraphicFramePr>
          <p:nvPr>
            <p:ph type="tbl" sz="quarter" idx="13"/>
            <p:extLst>
              <p:ext uri="{D42A27DB-BD31-4B8C-83A1-F6EECF244321}">
                <p14:modId xmlns:p14="http://schemas.microsoft.com/office/powerpoint/2010/main" val="1656611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7884645"/>
                    </a:ext>
                  </a:extLst>
                </a:gridCol>
                <a:gridCol w="1975104">
                  <a:extLst>
                    <a:ext uri="{9D8B030D-6E8A-4147-A177-3AD203B41FA5}">
                      <a16:colId xmlns:a16="http://schemas.microsoft.com/office/drawing/2014/main" val="1365195238"/>
                    </a:ext>
                  </a:extLst>
                </a:gridCol>
                <a:gridCol w="905256">
                  <a:extLst>
                    <a:ext uri="{9D8B030D-6E8A-4147-A177-3AD203B41FA5}">
                      <a16:colId xmlns:a16="http://schemas.microsoft.com/office/drawing/2014/main" val="1825611591"/>
                    </a:ext>
                  </a:extLst>
                </a:gridCol>
                <a:gridCol w="905256">
                  <a:extLst>
                    <a:ext uri="{9D8B030D-6E8A-4147-A177-3AD203B41FA5}">
                      <a16:colId xmlns:a16="http://schemas.microsoft.com/office/drawing/2014/main" val="3499816659"/>
                    </a:ext>
                  </a:extLst>
                </a:gridCol>
                <a:gridCol w="905256">
                  <a:extLst>
                    <a:ext uri="{9D8B030D-6E8A-4147-A177-3AD203B41FA5}">
                      <a16:colId xmlns:a16="http://schemas.microsoft.com/office/drawing/2014/main" val="2926199642"/>
                    </a:ext>
                  </a:extLst>
                </a:gridCol>
                <a:gridCol w="905256">
                  <a:extLst>
                    <a:ext uri="{9D8B030D-6E8A-4147-A177-3AD203B41FA5}">
                      <a16:colId xmlns:a16="http://schemas.microsoft.com/office/drawing/2014/main" val="500060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81877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- 2024-11-26 16:18:28</a:t>
                      </a:r>
                      <a:r>
                        <a:rPr kumimoji="0" lang="en-US" sz="1000" b="0" i="0" u="none" strike="noStrike" kern="1200" cap="none" spc="0" normalizeH="0" baseline="0" noProof="0">
                          <a:ln>
                            <a:noFill/>
                          </a:ln>
                          <a:solidFill>
                            <a:prstClr val="black"/>
                          </a:solidFill>
                          <a:effectLst/>
                          <a:uLnTx/>
                          <a:uFillTx/>
                          <a:latin typeface="Calibri"/>
                          <a:ea typeface="+mn-ea"/>
                          <a:cs typeface="+mn-cs"/>
                        </a:rPr>
                        <a:t>
 CONTEST CLOSED! Congrats to jessecover_ for winning!!!
🍂 THANKSGIVING GIVEAWAY ALERT! 🍂
The holiday season is here, and we're celebrating by giving you a chance to win an Amazon Gift Card! 🎉
Here's how to enter:
1. Make sure you're following us
2. Like this post ❤️
3. Tag a friend or a coworker that you're thankful for 
Hurry! Entries close on 12/1, and the lucky winner will be announced on 12/2! 
Don't miss out on making your holiday season extra sweet. Enter now!
#ThanksgivingGiveaway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https://quintly-eu-image-storage.s3.amazonaws.com/10429b35b14158eee4bb6fd8424b954e/770641fdd48d74d0538a90b2d2de8a5b.jpg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931078432"/>
                  </a:ext>
                </a:extLst>
              </a:tr>
            </a:tbl>
          </a:graphicData>
        </a:graphic>
      </p:graphicFrame>
      <p:sp>
        <p:nvSpPr>
          <p:cNvPr id="4" name="Text Placeholder 3">
            <a:extLst>
              <a:ext uri="{FF2B5EF4-FFF2-40B4-BE49-F238E27FC236}">
                <a16:creationId xmlns:a16="http://schemas.microsoft.com/office/drawing/2014/main" id="{A4C82188-2016-470E-8107-FD860979562B}"/>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441413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0EAD2-A041-4BB0-AA44-0413B8FC5718}"/>
              </a:ext>
            </a:extLst>
          </p:cNvPr>
          <p:cNvSpPr>
            <a:spLocks noGrp="1"/>
          </p:cNvSpPr>
          <p:nvPr>
            <p:ph type="title"/>
          </p:nvPr>
        </p:nvSpPr>
        <p:spPr/>
        <p:txBody>
          <a:bodyPr/>
          <a:lstStyle/>
          <a:p>
            <a:r>
              <a:rPr lang="en-US"/>
              <a:t>Instagram Instagram Top Posts | All profiles - 5 of 5</a:t>
            </a:r>
          </a:p>
        </p:txBody>
      </p:sp>
      <p:graphicFrame>
        <p:nvGraphicFramePr>
          <p:cNvPr id="5" name="Table Placeholder 4">
            <a:extLst>
              <a:ext uri="{FF2B5EF4-FFF2-40B4-BE49-F238E27FC236}">
                <a16:creationId xmlns:a16="http://schemas.microsoft.com/office/drawing/2014/main" id="{D0C2BFB8-69F2-45A3-861D-3E0407EAB635}"/>
              </a:ext>
            </a:extLst>
          </p:cNvPr>
          <p:cNvGraphicFramePr>
            <a:graphicFrameLocks noGrp="1"/>
          </p:cNvGraphicFramePr>
          <p:nvPr>
            <p:ph type="tbl" sz="quarter" idx="13"/>
            <p:extLst>
              <p:ext uri="{D42A27DB-BD31-4B8C-83A1-F6EECF244321}">
                <p14:modId xmlns:p14="http://schemas.microsoft.com/office/powerpoint/2010/main" val="576105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75829049"/>
                    </a:ext>
                  </a:extLst>
                </a:gridCol>
                <a:gridCol w="1975104">
                  <a:extLst>
                    <a:ext uri="{9D8B030D-6E8A-4147-A177-3AD203B41FA5}">
                      <a16:colId xmlns:a16="http://schemas.microsoft.com/office/drawing/2014/main" val="1993234314"/>
                    </a:ext>
                  </a:extLst>
                </a:gridCol>
                <a:gridCol w="905256">
                  <a:extLst>
                    <a:ext uri="{9D8B030D-6E8A-4147-A177-3AD203B41FA5}">
                      <a16:colId xmlns:a16="http://schemas.microsoft.com/office/drawing/2014/main" val="2833917072"/>
                    </a:ext>
                  </a:extLst>
                </a:gridCol>
                <a:gridCol w="905256">
                  <a:extLst>
                    <a:ext uri="{9D8B030D-6E8A-4147-A177-3AD203B41FA5}">
                      <a16:colId xmlns:a16="http://schemas.microsoft.com/office/drawing/2014/main" val="2950983915"/>
                    </a:ext>
                  </a:extLst>
                </a:gridCol>
                <a:gridCol w="905256">
                  <a:extLst>
                    <a:ext uri="{9D8B030D-6E8A-4147-A177-3AD203B41FA5}">
                      <a16:colId xmlns:a16="http://schemas.microsoft.com/office/drawing/2014/main" val="3282277276"/>
                    </a:ext>
                  </a:extLst>
                </a:gridCol>
                <a:gridCol w="905256">
                  <a:extLst>
                    <a:ext uri="{9D8B030D-6E8A-4147-A177-3AD203B41FA5}">
                      <a16:colId xmlns:a16="http://schemas.microsoft.com/office/drawing/2014/main" val="3722169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0915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- 2024-11-12 15:55:00</a:t>
                      </a:r>
                      <a:r>
                        <a:rPr kumimoji="0" lang="en-US" sz="1000" b="0" i="0" u="none" strike="noStrike" kern="1200" cap="none" spc="0" normalizeH="0" baseline="0" noProof="0">
                          <a:ln>
                            <a:noFill/>
                          </a:ln>
                          <a:solidFill>
                            <a:prstClr val="black"/>
                          </a:solidFill>
                          <a:effectLst/>
                          <a:uLnTx/>
                          <a:uFillTx/>
                          <a:latin typeface="Calibri"/>
                          <a:ea typeface="+mn-ea"/>
                          <a:cs typeface="+mn-cs"/>
                        </a:rPr>
                        <a:t>
 A big round of applause to our two teams for successfully completing our 2024 Tokio Marine Emerging Leaders Program (ELP)! Last week, our teams traveled to Jersey City, NJ to present their ELP projects to CEOs and executives across the Tokio Marine Group. Their presentations were the final products of an intensive six-month research and development project to improve a business process within TMNAS. Both teams did a fantastic job, and we are so proud of their hard work and contributions! 
We'd like to thank our team advisors, Steve Endres and Scott Yurko, for their unwavering guidance and support throughout this program!
Congratulations to: Nikunj Choudhary, Joshua Forman, Michael Vogel, Daniel Wasson, Maarten Dauwe, Joseph Wang, Naveen Kumar Karakavalasa, Melissa Gaspari, Anitha Muniswamappa, Michael Palmieri!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https://quintly-eu-image-storage.s3.amazonaws.com/10429b35b14158eee4bb6fd8424b954e/bb204ac6081e489aebeac15f24999716.jpg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716047018"/>
                  </a:ext>
                </a:extLst>
              </a:tr>
            </a:tbl>
          </a:graphicData>
        </a:graphic>
      </p:graphicFrame>
      <p:sp>
        <p:nvSpPr>
          <p:cNvPr id="4" name="Text Placeholder 3">
            <a:extLst>
              <a:ext uri="{FF2B5EF4-FFF2-40B4-BE49-F238E27FC236}">
                <a16:creationId xmlns:a16="http://schemas.microsoft.com/office/drawing/2014/main" id="{ECEF7DA5-388D-4C6D-B412-7E5E3940764D}"/>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2797228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B949C-B615-49F4-A04A-0736E3755CC9}"/>
              </a:ext>
            </a:extLst>
          </p:cNvPr>
          <p:cNvSpPr>
            <a:spLocks noGrp="1"/>
          </p:cNvSpPr>
          <p:nvPr>
            <p:ph type="title"/>
          </p:nvPr>
        </p:nvSpPr>
        <p:spPr/>
        <p:txBody>
          <a:bodyPr/>
          <a:lstStyle/>
          <a:p>
            <a:r>
              <a:rPr lang="en-US"/>
              <a:t>Instagram Stories Key Metrics Table | All profiles</a:t>
            </a:r>
          </a:p>
        </p:txBody>
      </p:sp>
      <p:graphicFrame>
        <p:nvGraphicFramePr>
          <p:cNvPr id="5" name="Table Placeholder 4">
            <a:extLst>
              <a:ext uri="{FF2B5EF4-FFF2-40B4-BE49-F238E27FC236}">
                <a16:creationId xmlns:a16="http://schemas.microsoft.com/office/drawing/2014/main" id="{D5A8470D-133A-4757-A47E-D0344E7F35D0}"/>
              </a:ext>
            </a:extLst>
          </p:cNvPr>
          <p:cNvGraphicFramePr>
            <a:graphicFrameLocks noGrp="1"/>
          </p:cNvGraphicFramePr>
          <p:nvPr>
            <p:ph type="tbl" sz="quarter" idx="13"/>
            <p:extLst>
              <p:ext uri="{D42A27DB-BD31-4B8C-83A1-F6EECF244321}">
                <p14:modId xmlns:p14="http://schemas.microsoft.com/office/powerpoint/2010/main" val="3435576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53532464"/>
                    </a:ext>
                  </a:extLst>
                </a:gridCol>
                <a:gridCol w="1234440">
                  <a:extLst>
                    <a:ext uri="{9D8B030D-6E8A-4147-A177-3AD203B41FA5}">
                      <a16:colId xmlns:a16="http://schemas.microsoft.com/office/drawing/2014/main" val="2627400724"/>
                    </a:ext>
                  </a:extLst>
                </a:gridCol>
                <a:gridCol w="576072">
                  <a:extLst>
                    <a:ext uri="{9D8B030D-6E8A-4147-A177-3AD203B41FA5}">
                      <a16:colId xmlns:a16="http://schemas.microsoft.com/office/drawing/2014/main" val="483065897"/>
                    </a:ext>
                  </a:extLst>
                </a:gridCol>
                <a:gridCol w="1234440">
                  <a:extLst>
                    <a:ext uri="{9D8B030D-6E8A-4147-A177-3AD203B41FA5}">
                      <a16:colId xmlns:a16="http://schemas.microsoft.com/office/drawing/2014/main" val="1318661873"/>
                    </a:ext>
                  </a:extLst>
                </a:gridCol>
                <a:gridCol w="1234440">
                  <a:extLst>
                    <a:ext uri="{9D8B030D-6E8A-4147-A177-3AD203B41FA5}">
                      <a16:colId xmlns:a16="http://schemas.microsoft.com/office/drawing/2014/main" val="1455191880"/>
                    </a:ext>
                  </a:extLst>
                </a:gridCol>
                <a:gridCol w="1234440">
                  <a:extLst>
                    <a:ext uri="{9D8B030D-6E8A-4147-A177-3AD203B41FA5}">
                      <a16:colId xmlns:a16="http://schemas.microsoft.com/office/drawing/2014/main" val="97457852"/>
                    </a:ext>
                  </a:extLst>
                </a:gridCol>
                <a:gridCol w="1234440">
                  <a:extLst>
                    <a:ext uri="{9D8B030D-6E8A-4147-A177-3AD203B41FA5}">
                      <a16:colId xmlns:a16="http://schemas.microsoft.com/office/drawing/2014/main" val="26348973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793172410"/>
                  </a:ext>
                </a:extLst>
              </a:tr>
              <a:tr h="370840">
                <a:tc>
                  <a:txBody>
                    <a:bodyPr/>
                    <a:lstStyle/>
                    <a:p>
                      <a:r>
                        <a:rPr lang="en-US" sz="1000"/>
                        <a:t>210</a:t>
                      </a:r>
                    </a:p>
                  </a:txBody>
                  <a:tcPr/>
                </a:tc>
                <a:tc>
                  <a:txBody>
                    <a:bodyPr/>
                    <a:lstStyle/>
                    <a:p>
                      <a:r>
                        <a:rPr lang="en-US" sz="1000"/>
                        <a:t>0.7555 %</a:t>
                      </a:r>
                    </a:p>
                  </a:txBody>
                  <a:tcPr/>
                </a:tc>
                <a:tc>
                  <a:txBody>
                    <a:bodyPr/>
                    <a:lstStyle/>
                    <a:p>
                      <a:r>
                        <a:rPr lang="en-US" sz="1000"/>
                        <a:t>0.34</a:t>
                      </a:r>
                    </a:p>
                  </a:txBody>
                  <a:tcPr/>
                </a:tc>
                <a:tc>
                  <a:txBody>
                    <a:bodyPr/>
                    <a:lstStyle/>
                    <a:p>
                      <a:r>
                        <a:rPr lang="en-US" sz="1000"/>
                        <a:t>71.50</a:t>
                      </a:r>
                    </a:p>
                  </a:txBody>
                  <a:tcPr/>
                </a:tc>
                <a:tc>
                  <a:txBody>
                    <a:bodyPr/>
                    <a:lstStyle/>
                    <a:p>
                      <a:r>
                        <a:rPr lang="en-US" sz="1000"/>
                        <a:t>49.56</a:t>
                      </a:r>
                    </a:p>
                  </a:txBody>
                  <a:tcPr/>
                </a:tc>
                <a:tc>
                  <a:txBody>
                    <a:bodyPr/>
                    <a:lstStyle/>
                    <a:p>
                      <a:r>
                        <a:rPr lang="en-US" sz="1000"/>
                        <a:t>15016</a:t>
                      </a:r>
                    </a:p>
                  </a:txBody>
                  <a:tcPr/>
                </a:tc>
                <a:tc>
                  <a:txBody>
                    <a:bodyPr/>
                    <a:lstStyle/>
                    <a:p>
                      <a:r>
                        <a:rPr lang="en-US" sz="1000"/>
                        <a:t>10408</a:t>
                      </a:r>
                    </a:p>
                  </a:txBody>
                  <a:tcPr/>
                </a:tc>
                <a:extLst>
                  <a:ext uri="{0D108BD9-81ED-4DB2-BD59-A6C34878D82A}">
                    <a16:rowId xmlns:a16="http://schemas.microsoft.com/office/drawing/2014/main" val="3487350354"/>
                  </a:ext>
                </a:extLst>
              </a:tr>
              <a:tr h="370840">
                <a:tc>
                  <a:txBody>
                    <a:bodyPr/>
                    <a:lstStyle/>
                    <a:p>
                      <a:r>
                        <a:rPr lang="en-US" sz="1000"/>
                        <a:t>212</a:t>
                      </a:r>
                    </a:p>
                  </a:txBody>
                  <a:tcPr/>
                </a:tc>
                <a:tc>
                  <a:txBody>
                    <a:bodyPr/>
                    <a:lstStyle/>
                    <a:p>
                      <a:r>
                        <a:rPr lang="en-US" sz="1000"/>
                        <a:t>0.7204 %</a:t>
                      </a:r>
                    </a:p>
                  </a:txBody>
                  <a:tcPr/>
                </a:tc>
                <a:tc>
                  <a:txBody>
                    <a:bodyPr/>
                    <a:lstStyle/>
                    <a:p>
                      <a:r>
                        <a:rPr lang="en-US" sz="1000"/>
                        <a:t>0.11</a:t>
                      </a:r>
                    </a:p>
                  </a:txBody>
                  <a:tcPr/>
                </a:tc>
                <a:tc>
                  <a:txBody>
                    <a:bodyPr/>
                    <a:lstStyle/>
                    <a:p>
                      <a:r>
                        <a:rPr lang="en-US" sz="1000"/>
                        <a:t>139.96</a:t>
                      </a:r>
                    </a:p>
                  </a:txBody>
                  <a:tcPr/>
                </a:tc>
                <a:tc>
                  <a:txBody>
                    <a:bodyPr/>
                    <a:lstStyle/>
                    <a:p>
                      <a:r>
                        <a:rPr lang="en-US" sz="1000"/>
                        <a:t>97.39</a:t>
                      </a:r>
                    </a:p>
                  </a:txBody>
                  <a:tcPr/>
                </a:tc>
                <a:tc>
                  <a:txBody>
                    <a:bodyPr/>
                    <a:lstStyle/>
                    <a:p>
                      <a:r>
                        <a:rPr lang="en-US" sz="1000"/>
                        <a:t>29672</a:t>
                      </a:r>
                    </a:p>
                  </a:txBody>
                  <a:tcPr/>
                </a:tc>
                <a:tc>
                  <a:txBody>
                    <a:bodyPr/>
                    <a:lstStyle/>
                    <a:p>
                      <a:r>
                        <a:rPr lang="en-US" sz="1000"/>
                        <a:t>20646</a:t>
                      </a:r>
                    </a:p>
                  </a:txBody>
                  <a:tcPr/>
                </a:tc>
                <a:extLst>
                  <a:ext uri="{0D108BD9-81ED-4DB2-BD59-A6C34878D82A}">
                    <a16:rowId xmlns:a16="http://schemas.microsoft.com/office/drawing/2014/main" val="3460568455"/>
                  </a:ext>
                </a:extLst>
              </a:tr>
              <a:tr h="370840">
                <a:tc>
                  <a:txBody>
                    <a:bodyPr/>
                    <a:lstStyle/>
                    <a:p>
                      <a:r>
                        <a:rPr lang="en-US" sz="1000"/>
                        <a:t>116</a:t>
                      </a:r>
                    </a:p>
                  </a:txBody>
                  <a:tcPr/>
                </a:tc>
                <a:tc>
                  <a:txBody>
                    <a:bodyPr/>
                    <a:lstStyle/>
                    <a:p>
                      <a:r>
                        <a:rPr lang="en-US" sz="1000"/>
                        <a:t>0.7094 %</a:t>
                      </a:r>
                    </a:p>
                  </a:txBody>
                  <a:tcPr/>
                </a:tc>
                <a:tc>
                  <a:txBody>
                    <a:bodyPr/>
                    <a:lstStyle/>
                    <a:p>
                      <a:r>
                        <a:rPr lang="en-US" sz="1000"/>
                        <a:t>0.07</a:t>
                      </a:r>
                    </a:p>
                  </a:txBody>
                  <a:tcPr/>
                </a:tc>
                <a:tc>
                  <a:txBody>
                    <a:bodyPr/>
                    <a:lstStyle/>
                    <a:p>
                      <a:r>
                        <a:rPr lang="en-US" sz="1000"/>
                        <a:t>80.40</a:t>
                      </a:r>
                    </a:p>
                  </a:txBody>
                  <a:tcPr/>
                </a:tc>
                <a:tc>
                  <a:txBody>
                    <a:bodyPr/>
                    <a:lstStyle/>
                    <a:p>
                      <a:r>
                        <a:rPr lang="en-US" sz="1000"/>
                        <a:t>55.83</a:t>
                      </a:r>
                    </a:p>
                  </a:txBody>
                  <a:tcPr/>
                </a:tc>
                <a:tc>
                  <a:txBody>
                    <a:bodyPr/>
                    <a:lstStyle/>
                    <a:p>
                      <a:r>
                        <a:rPr lang="en-US" sz="1000"/>
                        <a:t>9326</a:t>
                      </a:r>
                    </a:p>
                  </a:txBody>
                  <a:tcPr/>
                </a:tc>
                <a:tc>
                  <a:txBody>
                    <a:bodyPr/>
                    <a:lstStyle/>
                    <a:p>
                      <a:r>
                        <a:rPr lang="en-US" sz="1000"/>
                        <a:t>6476</a:t>
                      </a:r>
                    </a:p>
                  </a:txBody>
                  <a:tcPr/>
                </a:tc>
                <a:extLst>
                  <a:ext uri="{0D108BD9-81ED-4DB2-BD59-A6C34878D82A}">
                    <a16:rowId xmlns:a16="http://schemas.microsoft.com/office/drawing/2014/main" val="1720480937"/>
                  </a:ext>
                </a:extLst>
              </a:tr>
              <a:tr h="370840">
                <a:tc>
                  <a:txBody>
                    <a:bodyPr/>
                    <a:lstStyle/>
                    <a:p>
                      <a:r>
                        <a:rPr lang="en-US" sz="1000"/>
                        <a:t>11</a:t>
                      </a:r>
                    </a:p>
                  </a:txBody>
                  <a:tcPr/>
                </a:tc>
                <a:tc>
                  <a:txBody>
                    <a:bodyPr/>
                    <a:lstStyle/>
                    <a:p>
                      <a:r>
                        <a:rPr lang="en-US" sz="1000"/>
                        <a:t>0.5879 %</a:t>
                      </a:r>
                    </a:p>
                  </a:txBody>
                  <a:tcPr/>
                </a:tc>
                <a:tc>
                  <a:txBody>
                    <a:bodyPr/>
                    <a:lstStyle/>
                    <a:p>
                      <a:r>
                        <a:rPr lang="en-US" sz="1000"/>
                        <a:t>0.09</a:t>
                      </a:r>
                    </a:p>
                  </a:txBody>
                  <a:tcPr/>
                </a:tc>
                <a:tc>
                  <a:txBody>
                    <a:bodyPr/>
                    <a:lstStyle/>
                    <a:p>
                      <a:r>
                        <a:rPr lang="en-US" sz="1000"/>
                        <a:t>83.00</a:t>
                      </a:r>
                    </a:p>
                  </a:txBody>
                  <a:tcPr/>
                </a:tc>
                <a:tc>
                  <a:txBody>
                    <a:bodyPr/>
                    <a:lstStyle/>
                    <a:p>
                      <a:r>
                        <a:rPr lang="en-US" sz="1000"/>
                        <a:t>48.91</a:t>
                      </a:r>
                    </a:p>
                  </a:txBody>
                  <a:tcPr/>
                </a:tc>
                <a:tc>
                  <a:txBody>
                    <a:bodyPr/>
                    <a:lstStyle/>
                    <a:p>
                      <a:r>
                        <a:rPr lang="en-US" sz="1000"/>
                        <a:t>913</a:t>
                      </a:r>
                    </a:p>
                  </a:txBody>
                  <a:tcPr/>
                </a:tc>
                <a:tc>
                  <a:txBody>
                    <a:bodyPr/>
                    <a:lstStyle/>
                    <a:p>
                      <a:r>
                        <a:rPr lang="en-US" sz="1000"/>
                        <a:t>538</a:t>
                      </a:r>
                    </a:p>
                  </a:txBody>
                  <a:tcPr/>
                </a:tc>
                <a:extLst>
                  <a:ext uri="{0D108BD9-81ED-4DB2-BD59-A6C34878D82A}">
                    <a16:rowId xmlns:a16="http://schemas.microsoft.com/office/drawing/2014/main" val="519970371"/>
                  </a:ext>
                </a:extLst>
              </a:tr>
            </a:tbl>
          </a:graphicData>
        </a:graphic>
      </p:graphicFrame>
      <p:sp>
        <p:nvSpPr>
          <p:cNvPr id="4" name="Text Placeholder 3">
            <a:extLst>
              <a:ext uri="{FF2B5EF4-FFF2-40B4-BE49-F238E27FC236}">
                <a16:creationId xmlns:a16="http://schemas.microsoft.com/office/drawing/2014/main" id="{234F8E71-9ADB-48C6-A56B-B916B91DC2E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2609242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2501</Words>
  <Application>Microsoft Office PowerPoint</Application>
  <PresentationFormat>On-screen Show (4:3)</PresentationFormat>
  <Paragraphs>412</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All profiles</vt:lpstr>
      <vt:lpstr>Facebook Facebook Impressions | TMNAS</vt:lpstr>
      <vt:lpstr>Facebook Own Posts Table | TMNAS - 1 of 5</vt:lpstr>
      <vt:lpstr>Facebook Own Posts Table | TMNAS - 2 of 5</vt:lpstr>
      <vt:lpstr>Facebook Own Posts Table | TMNAS - 3 of 5</vt:lpstr>
      <vt:lpstr>Facebook Own Posts Table | TMNAS - 4 of 5</vt:lpstr>
      <vt:lpstr>Facebook Own Posts Table | TMNAS - 5 of 5</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2</vt:lpstr>
      <vt:lpstr>Twitter Own and Retweeted Tweets Table | TMNAS - 2 of 2</vt:lpstr>
      <vt:lpstr>LinkedIn LinkedIn Followers Change | All profiles</vt:lpstr>
      <vt:lpstr>Instagram Key Metrics Table | All profiles</vt:lpstr>
      <vt:lpstr>Instagram Followers Change | All profiles</vt:lpstr>
      <vt:lpstr>Instagram Average Interactions Per Post | All profiles</vt:lpstr>
      <vt:lpstr>Instagram Total Interactions Per Month | All profiles</vt:lpstr>
      <vt:lpstr>Instagram Impressions | TMNAS</vt:lpstr>
      <vt:lpstr>Instagram Instagram Top Posts | All profiles - 1 of 5</vt:lpstr>
      <vt:lpstr>Instagram Instagram Top Posts | All profiles - 2 of 5</vt:lpstr>
      <vt:lpstr>Instagram Instagram Top Posts | All profiles - 3 of 5</vt:lpstr>
      <vt:lpstr>Instagram Instagram Top Posts | All profiles - 4 of 5</vt:lpstr>
      <vt:lpstr>Instagram Instagram Top Posts | All profiles - 5 of 5</vt:lpstr>
      <vt:lpstr>Instagram Stories Key Metrics Table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Born</dc:creator>
  <cp:lastModifiedBy>Frederik Born</cp:lastModifiedBy>
  <cp:revision>1</cp:revision>
  <dcterms:created xsi:type="dcterms:W3CDTF">2025-01-10T18:21:49Z</dcterms:created>
  <dcterms:modified xsi:type="dcterms:W3CDTF">2025-01-10T18:22:36Z</dcterms:modified>
</cp:coreProperties>
</file>