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c:v>
                </c:pt>
                <c:pt idx="1">
                  <c:v>172</c:v>
                </c:pt>
                <c:pt idx="2">
                  <c:v>174</c:v>
                </c:pt>
                <c:pt idx="3">
                  <c:v>177</c:v>
                </c:pt>
                <c:pt idx="4">
                  <c:v>177</c:v>
                </c:pt>
                <c:pt idx="5">
                  <c:v>178</c:v>
                </c:pt>
                <c:pt idx="6">
                  <c:v>179</c:v>
                </c:pt>
                <c:pt idx="7">
                  <c:v>181</c:v>
                </c:pt>
                <c:pt idx="8">
                  <c:v>182</c:v>
                </c:pt>
                <c:pt idx="9">
                  <c:v>183</c:v>
                </c:pt>
                <c:pt idx="10">
                  <c:v>194</c:v>
                </c:pt>
                <c:pt idx="11">
                  <c:v>194</c:v>
                </c:pt>
              </c:numCache>
            </c:numRef>
          </c:val>
          <c:extLst>
            <c:ext xmlns:c16="http://schemas.microsoft.com/office/drawing/2014/chart" uri="{C3380CC4-5D6E-409C-BE32-E72D297353CC}">
              <c16:uniqueId val="{00000000-F635-4201-8523-AC73B7763363}"/>
            </c:ext>
          </c:extLst>
        </c:ser>
        <c:ser>
          <c:idx val="1"/>
          <c:order val="1"/>
          <c:tx>
            <c:strRef>
              <c:f>Sheet1!$C$1</c:f>
              <c:strCache>
                <c:ptCount val="1"/>
                <c:pt idx="0">
                  <c:v>instagram</c:v>
                </c:pt>
              </c:strCache>
            </c:strRef>
          </c:tx>
          <c:spPr>
            <a:solidFill>
              <a:schemeClr val="accent2"/>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Sheet1!$C$2:$C$13</c:f>
              <c:numCache>
                <c:formatCode>General</c:formatCode>
                <c:ptCount val="12"/>
                <c:pt idx="0">
                  <c:v>543</c:v>
                </c:pt>
                <c:pt idx="1">
                  <c:v>546</c:v>
                </c:pt>
                <c:pt idx="2">
                  <c:v>550</c:v>
                </c:pt>
                <c:pt idx="3">
                  <c:v>553</c:v>
                </c:pt>
                <c:pt idx="4">
                  <c:v>556</c:v>
                </c:pt>
                <c:pt idx="5">
                  <c:v>557</c:v>
                </c:pt>
                <c:pt idx="6">
                  <c:v>562</c:v>
                </c:pt>
                <c:pt idx="7">
                  <c:v>563</c:v>
                </c:pt>
                <c:pt idx="8">
                  <c:v>566</c:v>
                </c:pt>
                <c:pt idx="9">
                  <c:v>578</c:v>
                </c:pt>
                <c:pt idx="10">
                  <c:v>591</c:v>
                </c:pt>
                <c:pt idx="11">
                  <c:v>591</c:v>
                </c:pt>
              </c:numCache>
            </c:numRef>
          </c:val>
          <c:extLst>
            <c:ext xmlns:c16="http://schemas.microsoft.com/office/drawing/2014/chart" uri="{C3380CC4-5D6E-409C-BE32-E72D297353CC}">
              <c16:uniqueId val="{00000001-F635-4201-8523-AC73B7763363}"/>
            </c:ext>
          </c:extLst>
        </c:ser>
        <c:ser>
          <c:idx val="2"/>
          <c:order val="2"/>
          <c:tx>
            <c:strRef>
              <c:f>Sheet1!$D$1</c:f>
              <c:strCache>
                <c:ptCount val="1"/>
                <c:pt idx="0">
                  <c:v>linkedIn</c:v>
                </c:pt>
              </c:strCache>
            </c:strRef>
          </c:tx>
          <c:spPr>
            <a:solidFill>
              <a:schemeClr val="accent3"/>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Sheet1!$D$2:$D$13</c:f>
              <c:numCache>
                <c:formatCode>General</c:formatCode>
                <c:ptCount val="12"/>
                <c:pt idx="0">
                  <c:v>17106</c:v>
                </c:pt>
                <c:pt idx="1">
                  <c:v>17630</c:v>
                </c:pt>
                <c:pt idx="2">
                  <c:v>18362</c:v>
                </c:pt>
                <c:pt idx="3">
                  <c:v>19367</c:v>
                </c:pt>
                <c:pt idx="4">
                  <c:v>20223</c:v>
                </c:pt>
                <c:pt idx="5">
                  <c:v>21214</c:v>
                </c:pt>
                <c:pt idx="6">
                  <c:v>21914</c:v>
                </c:pt>
                <c:pt idx="7">
                  <c:v>22955</c:v>
                </c:pt>
                <c:pt idx="8">
                  <c:v>23753</c:v>
                </c:pt>
                <c:pt idx="9">
                  <c:v>23910</c:v>
                </c:pt>
                <c:pt idx="10">
                  <c:v>24592</c:v>
                </c:pt>
                <c:pt idx="11">
                  <c:v>24714</c:v>
                </c:pt>
              </c:numCache>
            </c:numRef>
          </c:val>
          <c:extLst>
            <c:ext xmlns:c16="http://schemas.microsoft.com/office/drawing/2014/chart" uri="{C3380CC4-5D6E-409C-BE32-E72D297353CC}">
              <c16:uniqueId val="{00000002-F635-4201-8523-AC73B7763363}"/>
            </c:ext>
          </c:extLst>
        </c:ser>
        <c:ser>
          <c:idx val="3"/>
          <c:order val="3"/>
          <c:tx>
            <c:strRef>
              <c:f>Sheet1!$E$1</c:f>
              <c:strCache>
                <c:ptCount val="1"/>
                <c:pt idx="0">
                  <c:v>twitter</c:v>
                </c:pt>
              </c:strCache>
            </c:strRef>
          </c:tx>
          <c:spPr>
            <a:solidFill>
              <a:schemeClr val="accent4"/>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Sheet1!$E$2:$E$13</c:f>
              <c:numCache>
                <c:formatCode>General</c:formatCode>
                <c:ptCount val="12"/>
                <c:pt idx="0">
                  <c:v>194</c:v>
                </c:pt>
                <c:pt idx="1">
                  <c:v>194</c:v>
                </c:pt>
                <c:pt idx="2">
                  <c:v>201</c:v>
                </c:pt>
                <c:pt idx="3">
                  <c:v>195</c:v>
                </c:pt>
                <c:pt idx="4">
                  <c:v>195</c:v>
                </c:pt>
                <c:pt idx="5">
                  <c:v>198</c:v>
                </c:pt>
                <c:pt idx="6">
                  <c:v>197</c:v>
                </c:pt>
                <c:pt idx="7">
                  <c:v>199</c:v>
                </c:pt>
                <c:pt idx="8">
                  <c:v>200</c:v>
                </c:pt>
                <c:pt idx="9">
                  <c:v>206</c:v>
                </c:pt>
                <c:pt idx="10">
                  <c:v>208</c:v>
                </c:pt>
                <c:pt idx="11">
                  <c:v>198</c:v>
                </c:pt>
              </c:numCache>
            </c:numRef>
          </c:val>
          <c:extLst>
            <c:ext xmlns:c16="http://schemas.microsoft.com/office/drawing/2014/chart" uri="{C3380CC4-5D6E-409C-BE32-E72D297353CC}">
              <c16:uniqueId val="{00000003-F635-4201-8523-AC73B7763363}"/>
            </c:ext>
          </c:extLst>
        </c:ser>
        <c:dLbls>
          <c:showLegendKey val="0"/>
          <c:showVal val="0"/>
          <c:showCatName val="0"/>
          <c:showSerName val="0"/>
          <c:showPercent val="0"/>
          <c:showBubbleSize val="0"/>
        </c:dLbls>
        <c:gapWidth val="219"/>
        <c:overlap val="-27"/>
        <c:axId val="399835768"/>
        <c:axId val="399836752"/>
      </c:barChart>
      <c:dateAx>
        <c:axId val="399835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36752"/>
        <c:crosses val="autoZero"/>
        <c:auto val="1"/>
        <c:lblOffset val="100"/>
        <c:baseTimeUnit val="months"/>
      </c:dateAx>
      <c:valAx>
        <c:axId val="39983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3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45566</c:v>
                </c:pt>
                <c:pt idx="1">
                  <c:v>45597</c:v>
                </c:pt>
                <c:pt idx="2">
                  <c:v>45627</c:v>
                </c:pt>
              </c:numCache>
            </c:numRef>
          </c:cat>
          <c:val>
            <c:numRef>
              <c:f>Sheet1!$B$2:$B$4</c:f>
              <c:numCache>
                <c:formatCode>General</c:formatCode>
                <c:ptCount val="3"/>
                <c:pt idx="0">
                  <c:v>1</c:v>
                </c:pt>
                <c:pt idx="1">
                  <c:v>11</c:v>
                </c:pt>
                <c:pt idx="2">
                  <c:v>0</c:v>
                </c:pt>
              </c:numCache>
            </c:numRef>
          </c:val>
          <c:extLst>
            <c:ext xmlns:c16="http://schemas.microsoft.com/office/drawing/2014/chart" uri="{C3380CC4-5D6E-409C-BE32-E72D297353CC}">
              <c16:uniqueId val="{00000000-A8C2-4875-BE7E-9202FCC601AA}"/>
            </c:ext>
          </c:extLst>
        </c:ser>
        <c:dLbls>
          <c:showLegendKey val="0"/>
          <c:showVal val="0"/>
          <c:showCatName val="0"/>
          <c:showSerName val="0"/>
          <c:showPercent val="0"/>
          <c:showBubbleSize val="0"/>
        </c:dLbls>
        <c:gapWidth val="219"/>
        <c:overlap val="-27"/>
        <c:axId val="405211432"/>
        <c:axId val="405213400"/>
      </c:barChart>
      <c:dateAx>
        <c:axId val="405211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13400"/>
        <c:crosses val="autoZero"/>
        <c:auto val="1"/>
        <c:lblOffset val="100"/>
        <c:baseTimeUnit val="months"/>
      </c:dateAx>
      <c:valAx>
        <c:axId val="40521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1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45566</c:v>
                </c:pt>
                <c:pt idx="1">
                  <c:v>45597</c:v>
                </c:pt>
                <c:pt idx="2">
                  <c:v>45627</c:v>
                </c:pt>
              </c:numCache>
            </c:numRef>
          </c:cat>
          <c:val>
            <c:numRef>
              <c:f>Sheet1!$B$2:$B$4</c:f>
              <c:numCache>
                <c:formatCode>General</c:formatCode>
                <c:ptCount val="3"/>
                <c:pt idx="0">
                  <c:v>6</c:v>
                </c:pt>
                <c:pt idx="1">
                  <c:v>8</c:v>
                </c:pt>
                <c:pt idx="2">
                  <c:v>5</c:v>
                </c:pt>
              </c:numCache>
            </c:numRef>
          </c:val>
          <c:extLst>
            <c:ext xmlns:c16="http://schemas.microsoft.com/office/drawing/2014/chart" uri="{C3380CC4-5D6E-409C-BE32-E72D297353CC}">
              <c16:uniqueId val="{00000000-D59F-4C71-998A-3F80A1B76C2F}"/>
            </c:ext>
          </c:extLst>
        </c:ser>
        <c:dLbls>
          <c:showLegendKey val="0"/>
          <c:showVal val="0"/>
          <c:showCatName val="0"/>
          <c:showSerName val="0"/>
          <c:showPercent val="0"/>
          <c:showBubbleSize val="0"/>
        </c:dLbls>
        <c:gapWidth val="219"/>
        <c:overlap val="-27"/>
        <c:axId val="404717824"/>
        <c:axId val="404719464"/>
      </c:barChart>
      <c:dateAx>
        <c:axId val="40471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19464"/>
        <c:crosses val="autoZero"/>
        <c:auto val="1"/>
        <c:lblOffset val="100"/>
        <c:baseTimeUnit val="months"/>
      </c:dateAx>
      <c:valAx>
        <c:axId val="40471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1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2024-10</c:v>
                </c:pt>
                <c:pt idx="1">
                  <c:v>2024-11</c:v>
                </c:pt>
                <c:pt idx="2">
                  <c:v>2024-12</c:v>
                </c:pt>
              </c:strCache>
            </c:strRef>
          </c:cat>
          <c:val>
            <c:numRef>
              <c:f>Sheet1!$B$2:$B$4</c:f>
              <c:numCache>
                <c:formatCode>General</c:formatCode>
                <c:ptCount val="3"/>
                <c:pt idx="0">
                  <c:v>637</c:v>
                </c:pt>
                <c:pt idx="1">
                  <c:v>2097</c:v>
                </c:pt>
                <c:pt idx="2">
                  <c:v>498</c:v>
                </c:pt>
              </c:numCache>
            </c:numRef>
          </c:val>
          <c:extLst>
            <c:ext xmlns:c16="http://schemas.microsoft.com/office/drawing/2014/chart" uri="{C3380CC4-5D6E-409C-BE32-E72D297353CC}">
              <c16:uniqueId val="{00000000-78D0-479C-A5FC-D71C949CCD98}"/>
            </c:ext>
          </c:extLst>
        </c:ser>
        <c:ser>
          <c:idx val="1"/>
          <c:order val="1"/>
          <c:tx>
            <c:strRef>
              <c:f>Sheet1!$C$1</c:f>
              <c:strCache>
                <c:ptCount val="1"/>
                <c:pt idx="0">
                  <c:v>First Insurance Company of Hawaii, LTD</c:v>
                </c:pt>
              </c:strCache>
            </c:strRef>
          </c:tx>
          <c:spPr>
            <a:solidFill>
              <a:schemeClr val="accent2"/>
            </a:solidFill>
            <a:ln>
              <a:noFill/>
            </a:ln>
            <a:effectLst/>
          </c:spPr>
          <c:invertIfNegative val="0"/>
          <c:cat>
            <c:strRef>
              <c:f>Sheet1!$A$2:$A$4</c:f>
              <c:strCache>
                <c:ptCount val="3"/>
                <c:pt idx="0">
                  <c:v>2024-10</c:v>
                </c:pt>
                <c:pt idx="1">
                  <c:v>2024-11</c:v>
                </c:pt>
                <c:pt idx="2">
                  <c:v>2024-12</c:v>
                </c:pt>
              </c:strCache>
            </c:strRef>
          </c:cat>
          <c:val>
            <c:numRef>
              <c:f>Sheet1!$C$2:$C$4</c:f>
              <c:numCache>
                <c:formatCode>General</c:formatCode>
                <c:ptCount val="3"/>
                <c:pt idx="0">
                  <c:v>259</c:v>
                </c:pt>
                <c:pt idx="1">
                  <c:v>83</c:v>
                </c:pt>
                <c:pt idx="2">
                  <c:v>84</c:v>
                </c:pt>
              </c:numCache>
            </c:numRef>
          </c:val>
          <c:extLst>
            <c:ext xmlns:c16="http://schemas.microsoft.com/office/drawing/2014/chart" uri="{C3380CC4-5D6E-409C-BE32-E72D297353CC}">
              <c16:uniqueId val="{00000001-78D0-479C-A5FC-D71C949CCD98}"/>
            </c:ext>
          </c:extLst>
        </c:ser>
        <c:ser>
          <c:idx val="2"/>
          <c:order val="2"/>
          <c:tx>
            <c:strRef>
              <c:f>Sheet1!$D$1</c:f>
              <c:strCache>
                <c:ptCount val="1"/>
                <c:pt idx="0">
                  <c:v>Tokio Marine America</c:v>
                </c:pt>
              </c:strCache>
            </c:strRef>
          </c:tx>
          <c:spPr>
            <a:solidFill>
              <a:schemeClr val="accent3"/>
            </a:solidFill>
            <a:ln>
              <a:noFill/>
            </a:ln>
            <a:effectLst/>
          </c:spPr>
          <c:invertIfNegative val="0"/>
          <c:cat>
            <c:strRef>
              <c:f>Sheet1!$A$2:$A$4</c:f>
              <c:strCache>
                <c:ptCount val="3"/>
                <c:pt idx="0">
                  <c:v>2024-10</c:v>
                </c:pt>
                <c:pt idx="1">
                  <c:v>2024-11</c:v>
                </c:pt>
                <c:pt idx="2">
                  <c:v>2024-12</c:v>
                </c:pt>
              </c:strCache>
            </c:strRef>
          </c:cat>
          <c:val>
            <c:numRef>
              <c:f>Sheet1!$D$2:$D$4</c:f>
              <c:numCache>
                <c:formatCode>General</c:formatCode>
                <c:ptCount val="3"/>
                <c:pt idx="0">
                  <c:v>62</c:v>
                </c:pt>
                <c:pt idx="1">
                  <c:v>56</c:v>
                </c:pt>
                <c:pt idx="2">
                  <c:v>45</c:v>
                </c:pt>
              </c:numCache>
            </c:numRef>
          </c:val>
          <c:extLst>
            <c:ext xmlns:c16="http://schemas.microsoft.com/office/drawing/2014/chart" uri="{C3380CC4-5D6E-409C-BE32-E72D297353CC}">
              <c16:uniqueId val="{00000002-78D0-479C-A5FC-D71C949CCD98}"/>
            </c:ext>
          </c:extLst>
        </c:ser>
        <c:ser>
          <c:idx val="3"/>
          <c:order val="3"/>
          <c:tx>
            <c:strRef>
              <c:f>Sheet1!$E$1</c:f>
              <c:strCache>
                <c:ptCount val="1"/>
                <c:pt idx="0">
                  <c:v>Tokio Marine North America Services</c:v>
                </c:pt>
              </c:strCache>
            </c:strRef>
          </c:tx>
          <c:spPr>
            <a:solidFill>
              <a:schemeClr val="accent4"/>
            </a:solidFill>
            <a:ln>
              <a:noFill/>
            </a:ln>
            <a:effectLst/>
          </c:spPr>
          <c:invertIfNegative val="0"/>
          <c:cat>
            <c:strRef>
              <c:f>Sheet1!$A$2:$A$4</c:f>
              <c:strCache>
                <c:ptCount val="3"/>
                <c:pt idx="0">
                  <c:v>2024-10</c:v>
                </c:pt>
                <c:pt idx="1">
                  <c:v>2024-11</c:v>
                </c:pt>
                <c:pt idx="2">
                  <c:v>2024-12</c:v>
                </c:pt>
              </c:strCache>
            </c:strRef>
          </c:cat>
          <c:val>
            <c:numRef>
              <c:f>Sheet1!$E$2:$E$4</c:f>
              <c:numCache>
                <c:formatCode>General</c:formatCode>
                <c:ptCount val="3"/>
                <c:pt idx="0">
                  <c:v>93</c:v>
                </c:pt>
                <c:pt idx="1">
                  <c:v>146</c:v>
                </c:pt>
                <c:pt idx="2">
                  <c:v>64</c:v>
                </c:pt>
              </c:numCache>
            </c:numRef>
          </c:val>
          <c:extLst>
            <c:ext xmlns:c16="http://schemas.microsoft.com/office/drawing/2014/chart" uri="{C3380CC4-5D6E-409C-BE32-E72D297353CC}">
              <c16:uniqueId val="{00000003-78D0-479C-A5FC-D71C949CCD98}"/>
            </c:ext>
          </c:extLst>
        </c:ser>
        <c:dLbls>
          <c:showLegendKey val="0"/>
          <c:showVal val="0"/>
          <c:showCatName val="0"/>
          <c:showSerName val="0"/>
          <c:showPercent val="0"/>
          <c:showBubbleSize val="0"/>
        </c:dLbls>
        <c:gapWidth val="219"/>
        <c:overlap val="-27"/>
        <c:axId val="404719792"/>
        <c:axId val="404720120"/>
      </c:barChart>
      <c:catAx>
        <c:axId val="40471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20120"/>
        <c:crosses val="autoZero"/>
        <c:auto val="1"/>
        <c:lblAlgn val="ctr"/>
        <c:lblOffset val="100"/>
        <c:noMultiLvlLbl val="0"/>
      </c:catAx>
      <c:valAx>
        <c:axId val="40472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1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45566</c:v>
                </c:pt>
                <c:pt idx="1">
                  <c:v>45597</c:v>
                </c:pt>
                <c:pt idx="2">
                  <c:v>45627</c:v>
                </c:pt>
              </c:numCache>
            </c:numRef>
          </c:cat>
          <c:val>
            <c:numRef>
              <c:f>Sheet1!$B$2:$B$4</c:f>
              <c:numCache>
                <c:formatCode>General</c:formatCode>
                <c:ptCount val="3"/>
                <c:pt idx="0">
                  <c:v>1388</c:v>
                </c:pt>
                <c:pt idx="1">
                  <c:v>1929</c:v>
                </c:pt>
                <c:pt idx="2">
                  <c:v>1305</c:v>
                </c:pt>
              </c:numCache>
            </c:numRef>
          </c:val>
          <c:extLst>
            <c:ext xmlns:c16="http://schemas.microsoft.com/office/drawing/2014/chart" uri="{C3380CC4-5D6E-409C-BE32-E72D297353CC}">
              <c16:uniqueId val="{00000000-1D02-43AE-A35F-94FB422EB46B}"/>
            </c:ext>
          </c:extLst>
        </c:ser>
        <c:dLbls>
          <c:showLegendKey val="0"/>
          <c:showVal val="0"/>
          <c:showCatName val="0"/>
          <c:showSerName val="0"/>
          <c:showPercent val="0"/>
          <c:showBubbleSize val="0"/>
        </c:dLbls>
        <c:gapWidth val="219"/>
        <c:overlap val="-27"/>
        <c:axId val="405210448"/>
        <c:axId val="405210776"/>
      </c:barChart>
      <c:dateAx>
        <c:axId val="40521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10776"/>
        <c:crosses val="autoZero"/>
        <c:auto val="1"/>
        <c:lblOffset val="100"/>
        <c:baseTimeUnit val="months"/>
      </c:dateAx>
      <c:valAx>
        <c:axId val="40521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1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45566</c:v>
                </c:pt>
                <c:pt idx="1">
                  <c:v>45597</c:v>
                </c:pt>
                <c:pt idx="2">
                  <c:v>45627</c:v>
                </c:pt>
              </c:numCache>
            </c:numRef>
          </c:cat>
          <c:val>
            <c:numRef>
              <c:f>Sheet1!$B$2:$B$4</c:f>
              <c:numCache>
                <c:formatCode>General</c:formatCode>
                <c:ptCount val="3"/>
                <c:pt idx="0">
                  <c:v>6</c:v>
                </c:pt>
                <c:pt idx="1">
                  <c:v>2</c:v>
                </c:pt>
                <c:pt idx="2">
                  <c:v>-10</c:v>
                </c:pt>
              </c:numCache>
            </c:numRef>
          </c:val>
          <c:extLst>
            <c:ext xmlns:c16="http://schemas.microsoft.com/office/drawing/2014/chart" uri="{C3380CC4-5D6E-409C-BE32-E72D297353CC}">
              <c16:uniqueId val="{00000000-0924-4DFA-8F07-D40A3EB9F0B0}"/>
            </c:ext>
          </c:extLst>
        </c:ser>
        <c:dLbls>
          <c:showLegendKey val="0"/>
          <c:showVal val="0"/>
          <c:showCatName val="0"/>
          <c:showSerName val="0"/>
          <c:showPercent val="0"/>
          <c:showBubbleSize val="0"/>
        </c:dLbls>
        <c:gapWidth val="219"/>
        <c:overlap val="-27"/>
        <c:axId val="491435680"/>
        <c:axId val="491439944"/>
      </c:barChart>
      <c:dateAx>
        <c:axId val="491435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39944"/>
        <c:crosses val="autoZero"/>
        <c:auto val="1"/>
        <c:lblOffset val="100"/>
        <c:baseTimeUnit val="months"/>
      </c:dateAx>
      <c:valAx>
        <c:axId val="49143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3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45566</c:v>
                </c:pt>
                <c:pt idx="1">
                  <c:v>45597</c:v>
                </c:pt>
                <c:pt idx="2">
                  <c:v>45627</c:v>
                </c:pt>
              </c:numCache>
            </c:numRef>
          </c:cat>
          <c:val>
            <c:numRef>
              <c:f>Sheet1!$B$2:$B$4</c:f>
              <c:numCache>
                <c:formatCode>General</c:formatCode>
                <c:ptCount val="3"/>
                <c:pt idx="0">
                  <c:v>1</c:v>
                </c:pt>
                <c:pt idx="1">
                  <c:v>1</c:v>
                </c:pt>
                <c:pt idx="2">
                  <c:v>0</c:v>
                </c:pt>
              </c:numCache>
            </c:numRef>
          </c:val>
          <c:extLst>
            <c:ext xmlns:c16="http://schemas.microsoft.com/office/drawing/2014/chart" uri="{C3380CC4-5D6E-409C-BE32-E72D297353CC}">
              <c16:uniqueId val="{00000000-A8B1-488D-B17C-87B9DAFADCD5}"/>
            </c:ext>
          </c:extLst>
        </c:ser>
        <c:dLbls>
          <c:showLegendKey val="0"/>
          <c:showVal val="0"/>
          <c:showCatName val="0"/>
          <c:showSerName val="0"/>
          <c:showPercent val="0"/>
          <c:showBubbleSize val="0"/>
        </c:dLbls>
        <c:gapWidth val="219"/>
        <c:overlap val="-27"/>
        <c:axId val="491436008"/>
        <c:axId val="491436664"/>
      </c:barChart>
      <c:dateAx>
        <c:axId val="491436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36664"/>
        <c:crosses val="autoZero"/>
        <c:auto val="1"/>
        <c:lblOffset val="100"/>
        <c:baseTimeUnit val="months"/>
      </c:dateAx>
      <c:valAx>
        <c:axId val="49143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3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Sheet1!$A$2:$A$4</c:f>
              <c:strCache>
                <c:ptCount val="3"/>
                <c:pt idx="0">
                  <c:v>2024-10</c:v>
                </c:pt>
                <c:pt idx="1">
                  <c:v>2024-11</c:v>
                </c:pt>
                <c:pt idx="2">
                  <c:v>2024-12</c:v>
                </c:pt>
              </c:strCache>
            </c:strRef>
          </c:cat>
          <c:val>
            <c:numRef>
              <c:f>Sheet1!$B$2:$B$4</c:f>
              <c:numCache>
                <c:formatCode>General</c:formatCode>
                <c:ptCount val="3"/>
                <c:pt idx="0">
                  <c:v>23</c:v>
                </c:pt>
                <c:pt idx="1">
                  <c:v>21</c:v>
                </c:pt>
                <c:pt idx="2">
                  <c:v>10</c:v>
                </c:pt>
              </c:numCache>
            </c:numRef>
          </c:val>
          <c:extLst>
            <c:ext xmlns:c16="http://schemas.microsoft.com/office/drawing/2014/chart" uri="{C3380CC4-5D6E-409C-BE32-E72D297353CC}">
              <c16:uniqueId val="{00000000-B60B-407E-86F5-9D442D532D91}"/>
            </c:ext>
          </c:extLst>
        </c:ser>
        <c:dLbls>
          <c:showLegendKey val="0"/>
          <c:showVal val="0"/>
          <c:showCatName val="0"/>
          <c:showSerName val="0"/>
          <c:showPercent val="0"/>
          <c:showBubbleSize val="0"/>
        </c:dLbls>
        <c:gapWidth val="219"/>
        <c:overlap val="-27"/>
        <c:axId val="494013392"/>
        <c:axId val="494013720"/>
      </c:barChart>
      <c:catAx>
        <c:axId val="49401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13720"/>
        <c:crosses val="autoZero"/>
        <c:auto val="1"/>
        <c:lblAlgn val="ctr"/>
        <c:lblOffset val="100"/>
        <c:noMultiLvlLbl val="0"/>
      </c:catAx>
      <c:valAx>
        <c:axId val="49401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1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Sheet1!$A$2:$A$4</c:f>
              <c:numCache>
                <c:formatCode>m/d/yyyy</c:formatCode>
                <c:ptCount val="3"/>
                <c:pt idx="0">
                  <c:v>45566</c:v>
                </c:pt>
                <c:pt idx="1">
                  <c:v>45597</c:v>
                </c:pt>
                <c:pt idx="2">
                  <c:v>45627</c:v>
                </c:pt>
              </c:numCache>
            </c:numRef>
          </c:cat>
          <c:val>
            <c:numRef>
              <c:f>Sheet1!$B$2:$B$4</c:f>
              <c:numCache>
                <c:formatCode>General</c:formatCode>
                <c:ptCount val="3"/>
                <c:pt idx="0">
                  <c:v>558</c:v>
                </c:pt>
                <c:pt idx="1">
                  <c:v>429</c:v>
                </c:pt>
                <c:pt idx="2">
                  <c:v>426</c:v>
                </c:pt>
              </c:numCache>
            </c:numRef>
          </c:val>
          <c:extLst>
            <c:ext xmlns:c16="http://schemas.microsoft.com/office/drawing/2014/chart" uri="{C3380CC4-5D6E-409C-BE32-E72D297353CC}">
              <c16:uniqueId val="{00000000-A96B-412C-8A08-FF38A7C8194B}"/>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Sheet1!$A$2:$A$4</c:f>
              <c:numCache>
                <c:formatCode>m/d/yyyy</c:formatCode>
                <c:ptCount val="3"/>
                <c:pt idx="0">
                  <c:v>45566</c:v>
                </c:pt>
                <c:pt idx="1">
                  <c:v>45597</c:v>
                </c:pt>
                <c:pt idx="2">
                  <c:v>45627</c:v>
                </c:pt>
              </c:numCache>
            </c:numRef>
          </c:cat>
          <c:val>
            <c:numRef>
              <c:f>Sheet1!$C$2:$C$4</c:f>
              <c:numCache>
                <c:formatCode>General</c:formatCode>
                <c:ptCount val="3"/>
                <c:pt idx="0">
                  <c:v>41</c:v>
                </c:pt>
                <c:pt idx="1">
                  <c:v>32</c:v>
                </c:pt>
                <c:pt idx="2">
                  <c:v>11</c:v>
                </c:pt>
              </c:numCache>
            </c:numRef>
          </c:val>
          <c:extLst>
            <c:ext xmlns:c16="http://schemas.microsoft.com/office/drawing/2014/chart" uri="{C3380CC4-5D6E-409C-BE32-E72D297353CC}">
              <c16:uniqueId val="{00000001-A96B-412C-8A08-FF38A7C8194B}"/>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numRef>
              <c:f>Sheet1!$A$2:$A$4</c:f>
              <c:numCache>
                <c:formatCode>m/d/yyyy</c:formatCode>
                <c:ptCount val="3"/>
                <c:pt idx="0">
                  <c:v>45566</c:v>
                </c:pt>
                <c:pt idx="1">
                  <c:v>45597</c:v>
                </c:pt>
                <c:pt idx="2">
                  <c:v>45627</c:v>
                </c:pt>
              </c:numCache>
            </c:numRef>
          </c:cat>
          <c:val>
            <c:numRef>
              <c:f>Sheet1!$D$2:$D$4</c:f>
              <c:numCache>
                <c:formatCode>General</c:formatCode>
                <c:ptCount val="3"/>
                <c:pt idx="0">
                  <c:v>157</c:v>
                </c:pt>
                <c:pt idx="1">
                  <c:v>682</c:v>
                </c:pt>
                <c:pt idx="2">
                  <c:v>122</c:v>
                </c:pt>
              </c:numCache>
            </c:numRef>
          </c:val>
          <c:extLst>
            <c:ext xmlns:c16="http://schemas.microsoft.com/office/drawing/2014/chart" uri="{C3380CC4-5D6E-409C-BE32-E72D297353CC}">
              <c16:uniqueId val="{00000002-A96B-412C-8A08-FF38A7C8194B}"/>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Sheet1!$A$2:$A$4</c:f>
              <c:numCache>
                <c:formatCode>m/d/yyyy</c:formatCode>
                <c:ptCount val="3"/>
                <c:pt idx="0">
                  <c:v>45566</c:v>
                </c:pt>
                <c:pt idx="1">
                  <c:v>45597</c:v>
                </c:pt>
                <c:pt idx="2">
                  <c:v>45627</c:v>
                </c:pt>
              </c:numCache>
            </c:numRef>
          </c:cat>
          <c:val>
            <c:numRef>
              <c:f>Sheet1!$E$2:$E$4</c:f>
              <c:numCache>
                <c:formatCode>General</c:formatCode>
                <c:ptCount val="3"/>
                <c:pt idx="0">
                  <c:v>135</c:v>
                </c:pt>
                <c:pt idx="1">
                  <c:v>109</c:v>
                </c:pt>
                <c:pt idx="2">
                  <c:v>631</c:v>
                </c:pt>
              </c:numCache>
            </c:numRef>
          </c:val>
          <c:extLst>
            <c:ext xmlns:c16="http://schemas.microsoft.com/office/drawing/2014/chart" uri="{C3380CC4-5D6E-409C-BE32-E72D297353CC}">
              <c16:uniqueId val="{00000003-A96B-412C-8A08-FF38A7C8194B}"/>
            </c:ext>
          </c:extLst>
        </c:ser>
        <c:dLbls>
          <c:showLegendKey val="0"/>
          <c:showVal val="0"/>
          <c:showCatName val="0"/>
          <c:showSerName val="0"/>
          <c:showPercent val="0"/>
          <c:showBubbleSize val="0"/>
        </c:dLbls>
        <c:gapWidth val="219"/>
        <c:overlap val="-27"/>
        <c:axId val="491447488"/>
        <c:axId val="491448800"/>
      </c:barChart>
      <c:dateAx>
        <c:axId val="491447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48800"/>
        <c:crosses val="autoZero"/>
        <c:auto val="1"/>
        <c:lblOffset val="100"/>
        <c:baseTimeUnit val="months"/>
      </c:dateAx>
      <c:valAx>
        <c:axId val="49144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4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Sheet1!$A$2:$A$4</c:f>
              <c:numCache>
                <c:formatCode>m/d/yyyy</c:formatCode>
                <c:ptCount val="3"/>
                <c:pt idx="0">
                  <c:v>45566</c:v>
                </c:pt>
                <c:pt idx="1">
                  <c:v>45597</c:v>
                </c:pt>
                <c:pt idx="2">
                  <c:v>45627</c:v>
                </c:pt>
              </c:numCache>
            </c:numRef>
          </c:cat>
          <c:val>
            <c:numRef>
              <c:f>Sheet1!$B$2:$B$4</c:f>
              <c:numCache>
                <c:formatCode>General</c:formatCode>
                <c:ptCount val="3"/>
                <c:pt idx="0">
                  <c:v>28</c:v>
                </c:pt>
                <c:pt idx="1">
                  <c:v>20</c:v>
                </c:pt>
                <c:pt idx="2">
                  <c:v>73</c:v>
                </c:pt>
              </c:numCache>
            </c:numRef>
          </c:val>
          <c:extLst>
            <c:ext xmlns:c16="http://schemas.microsoft.com/office/drawing/2014/chart" uri="{C3380CC4-5D6E-409C-BE32-E72D297353CC}">
              <c16:uniqueId val="{00000000-79A9-408F-A0EF-4E1F33655495}"/>
            </c:ext>
          </c:extLst>
        </c:ser>
        <c:ser>
          <c:idx val="1"/>
          <c:order val="1"/>
          <c:tx>
            <c:strRef>
              <c:f>Sheet1!$C$1</c:f>
              <c:strCache>
                <c:ptCount val="1"/>
                <c:pt idx="0">
                  <c:v>firstinshi</c:v>
                </c:pt>
              </c:strCache>
            </c:strRef>
          </c:tx>
          <c:spPr>
            <a:solidFill>
              <a:schemeClr val="accent2"/>
            </a:solidFill>
            <a:ln>
              <a:noFill/>
            </a:ln>
            <a:effectLst/>
          </c:spPr>
          <c:invertIfNegative val="0"/>
          <c:cat>
            <c:numRef>
              <c:f>Sheet1!$A$2:$A$4</c:f>
              <c:numCache>
                <c:formatCode>m/d/yyyy</c:formatCode>
                <c:ptCount val="3"/>
                <c:pt idx="0">
                  <c:v>45566</c:v>
                </c:pt>
                <c:pt idx="1">
                  <c:v>45597</c:v>
                </c:pt>
                <c:pt idx="2">
                  <c:v>45627</c:v>
                </c:pt>
              </c:numCache>
            </c:numRef>
          </c:cat>
          <c:val>
            <c:numRef>
              <c:f>Sheet1!$C$2:$C$4</c:f>
              <c:numCache>
                <c:formatCode>General</c:formatCode>
                <c:ptCount val="3"/>
                <c:pt idx="0">
                  <c:v>1</c:v>
                </c:pt>
                <c:pt idx="1">
                  <c:v>10</c:v>
                </c:pt>
                <c:pt idx="2">
                  <c:v>0</c:v>
                </c:pt>
              </c:numCache>
            </c:numRef>
          </c:val>
          <c:extLst>
            <c:ext xmlns:c16="http://schemas.microsoft.com/office/drawing/2014/chart" uri="{C3380CC4-5D6E-409C-BE32-E72D297353CC}">
              <c16:uniqueId val="{00000001-79A9-408F-A0EF-4E1F33655495}"/>
            </c:ext>
          </c:extLst>
        </c:ser>
        <c:ser>
          <c:idx val="2"/>
          <c:order val="2"/>
          <c:tx>
            <c:strRef>
              <c:f>Sheet1!$D$1</c:f>
              <c:strCache>
                <c:ptCount val="1"/>
                <c:pt idx="0">
                  <c:v>phlyinsurance</c:v>
                </c:pt>
              </c:strCache>
            </c:strRef>
          </c:tx>
          <c:spPr>
            <a:solidFill>
              <a:schemeClr val="accent3"/>
            </a:solidFill>
            <a:ln>
              <a:noFill/>
            </a:ln>
            <a:effectLst/>
          </c:spPr>
          <c:invertIfNegative val="0"/>
          <c:cat>
            <c:numRef>
              <c:f>Sheet1!$A$2:$A$4</c:f>
              <c:numCache>
                <c:formatCode>m/d/yyyy</c:formatCode>
                <c:ptCount val="3"/>
                <c:pt idx="0">
                  <c:v>45566</c:v>
                </c:pt>
                <c:pt idx="1">
                  <c:v>45597</c:v>
                </c:pt>
                <c:pt idx="2">
                  <c:v>45627</c:v>
                </c:pt>
              </c:numCache>
            </c:numRef>
          </c:cat>
          <c:val>
            <c:numRef>
              <c:f>Sheet1!$D$2:$D$4</c:f>
              <c:numCache>
                <c:formatCode>General</c:formatCode>
                <c:ptCount val="3"/>
                <c:pt idx="0">
                  <c:v>50</c:v>
                </c:pt>
                <c:pt idx="1">
                  <c:v>35</c:v>
                </c:pt>
                <c:pt idx="2">
                  <c:v>80</c:v>
                </c:pt>
              </c:numCache>
            </c:numRef>
          </c:val>
          <c:extLst>
            <c:ext xmlns:c16="http://schemas.microsoft.com/office/drawing/2014/chart" uri="{C3380CC4-5D6E-409C-BE32-E72D297353CC}">
              <c16:uniqueId val="{00000002-79A9-408F-A0EF-4E1F33655495}"/>
            </c:ext>
          </c:extLst>
        </c:ser>
        <c:ser>
          <c:idx val="3"/>
          <c:order val="3"/>
          <c:tx>
            <c:strRef>
              <c:f>Sheet1!$E$1</c:f>
              <c:strCache>
                <c:ptCount val="1"/>
                <c:pt idx="0">
                  <c:v>tmna_services</c:v>
                </c:pt>
              </c:strCache>
            </c:strRef>
          </c:tx>
          <c:spPr>
            <a:solidFill>
              <a:schemeClr val="accent4"/>
            </a:solidFill>
            <a:ln>
              <a:noFill/>
            </a:ln>
            <a:effectLst/>
          </c:spPr>
          <c:invertIfNegative val="0"/>
          <c:cat>
            <c:numRef>
              <c:f>Sheet1!$A$2:$A$4</c:f>
              <c:numCache>
                <c:formatCode>m/d/yyyy</c:formatCode>
                <c:ptCount val="3"/>
                <c:pt idx="0">
                  <c:v>45566</c:v>
                </c:pt>
                <c:pt idx="1">
                  <c:v>45597</c:v>
                </c:pt>
                <c:pt idx="2">
                  <c:v>45627</c:v>
                </c:pt>
              </c:numCache>
            </c:numRef>
          </c:cat>
          <c:val>
            <c:numRef>
              <c:f>Sheet1!$E$2:$E$4</c:f>
              <c:numCache>
                <c:formatCode>General</c:formatCode>
                <c:ptCount val="3"/>
                <c:pt idx="0">
                  <c:v>12</c:v>
                </c:pt>
                <c:pt idx="1">
                  <c:v>13</c:v>
                </c:pt>
                <c:pt idx="2">
                  <c:v>0</c:v>
                </c:pt>
              </c:numCache>
            </c:numRef>
          </c:val>
          <c:extLst>
            <c:ext xmlns:c16="http://schemas.microsoft.com/office/drawing/2014/chart" uri="{C3380CC4-5D6E-409C-BE32-E72D297353CC}">
              <c16:uniqueId val="{00000003-79A9-408F-A0EF-4E1F33655495}"/>
            </c:ext>
          </c:extLst>
        </c:ser>
        <c:ser>
          <c:idx val="4"/>
          <c:order val="4"/>
          <c:tx>
            <c:strRef>
              <c:f>Sheet1!$F$1</c:f>
              <c:strCache>
                <c:ptCount val="1"/>
                <c:pt idx="0">
                  <c:v>thehartford</c:v>
                </c:pt>
              </c:strCache>
            </c:strRef>
          </c:tx>
          <c:spPr>
            <a:solidFill>
              <a:schemeClr val="accent5"/>
            </a:solidFill>
            <a:ln>
              <a:noFill/>
            </a:ln>
            <a:effectLst/>
          </c:spPr>
          <c:invertIfNegative val="0"/>
          <c:cat>
            <c:numRef>
              <c:f>Sheet1!$A$2:$A$4</c:f>
              <c:numCache>
                <c:formatCode>m/d/yyyy</c:formatCode>
                <c:ptCount val="3"/>
                <c:pt idx="0">
                  <c:v>45566</c:v>
                </c:pt>
                <c:pt idx="1">
                  <c:v>45597</c:v>
                </c:pt>
                <c:pt idx="2">
                  <c:v>45627</c:v>
                </c:pt>
              </c:numCache>
            </c:numRef>
          </c:cat>
          <c:val>
            <c:numRef>
              <c:f>Sheet1!$F$2:$F$4</c:f>
              <c:numCache>
                <c:formatCode>General</c:formatCode>
                <c:ptCount val="3"/>
                <c:pt idx="0">
                  <c:v>140</c:v>
                </c:pt>
                <c:pt idx="1">
                  <c:v>102</c:v>
                </c:pt>
                <c:pt idx="2">
                  <c:v>120</c:v>
                </c:pt>
              </c:numCache>
            </c:numRef>
          </c:val>
          <c:extLst>
            <c:ext xmlns:c16="http://schemas.microsoft.com/office/drawing/2014/chart" uri="{C3380CC4-5D6E-409C-BE32-E72D297353CC}">
              <c16:uniqueId val="{00000004-79A9-408F-A0EF-4E1F33655495}"/>
            </c:ext>
          </c:extLst>
        </c:ser>
        <c:ser>
          <c:idx val="5"/>
          <c:order val="5"/>
          <c:tx>
            <c:strRef>
              <c:f>Sheet1!$G$1</c:f>
              <c:strCache>
                <c:ptCount val="1"/>
                <c:pt idx="0">
                  <c:v>tmamerica</c:v>
                </c:pt>
              </c:strCache>
            </c:strRef>
          </c:tx>
          <c:spPr>
            <a:solidFill>
              <a:schemeClr val="accent6"/>
            </a:solidFill>
            <a:ln>
              <a:noFill/>
            </a:ln>
            <a:effectLst/>
          </c:spPr>
          <c:invertIfNegative val="0"/>
          <c:cat>
            <c:numRef>
              <c:f>Sheet1!$A$2:$A$4</c:f>
              <c:numCache>
                <c:formatCode>m/d/yyyy</c:formatCode>
                <c:ptCount val="3"/>
                <c:pt idx="0">
                  <c:v>45566</c:v>
                </c:pt>
                <c:pt idx="1">
                  <c:v>45597</c:v>
                </c:pt>
                <c:pt idx="2">
                  <c:v>45627</c:v>
                </c:pt>
              </c:numCache>
            </c:numRef>
          </c:cat>
          <c:val>
            <c:numRef>
              <c:f>Sheet1!$G$2:$G$4</c:f>
              <c:numCache>
                <c:formatCode>General</c:formatCode>
                <c:ptCount val="3"/>
                <c:pt idx="0">
                  <c:v>0</c:v>
                </c:pt>
                <c:pt idx="1">
                  <c:v>10</c:v>
                </c:pt>
                <c:pt idx="2">
                  <c:v>7</c:v>
                </c:pt>
              </c:numCache>
            </c:numRef>
          </c:val>
          <c:extLst>
            <c:ext xmlns:c16="http://schemas.microsoft.com/office/drawing/2014/chart" uri="{C3380CC4-5D6E-409C-BE32-E72D297353CC}">
              <c16:uniqueId val="{00000005-79A9-408F-A0EF-4E1F33655495}"/>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Sheet1!$A$2:$A$4</c:f>
              <c:numCache>
                <c:formatCode>m/d/yyyy</c:formatCode>
                <c:ptCount val="3"/>
                <c:pt idx="0">
                  <c:v>45566</c:v>
                </c:pt>
                <c:pt idx="1">
                  <c:v>45597</c:v>
                </c:pt>
                <c:pt idx="2">
                  <c:v>45627</c:v>
                </c:pt>
              </c:numCache>
            </c:numRef>
          </c:cat>
          <c:val>
            <c:numRef>
              <c:f>Sheet1!$H$2:$H$4</c:f>
              <c:numCache>
                <c:formatCode>General</c:formatCode>
                <c:ptCount val="3"/>
                <c:pt idx="0">
                  <c:v>13</c:v>
                </c:pt>
                <c:pt idx="1">
                  <c:v>20</c:v>
                </c:pt>
                <c:pt idx="2">
                  <c:v>-6</c:v>
                </c:pt>
              </c:numCache>
            </c:numRef>
          </c:val>
          <c:extLst>
            <c:ext xmlns:c16="http://schemas.microsoft.com/office/drawing/2014/chart" uri="{C3380CC4-5D6E-409C-BE32-E72D297353CC}">
              <c16:uniqueId val="{00000006-79A9-408F-A0EF-4E1F33655495}"/>
            </c:ext>
          </c:extLst>
        </c:ser>
        <c:dLbls>
          <c:showLegendKey val="0"/>
          <c:showVal val="0"/>
          <c:showCatName val="0"/>
          <c:showSerName val="0"/>
          <c:showPercent val="0"/>
          <c:showBubbleSize val="0"/>
        </c:dLbls>
        <c:gapWidth val="219"/>
        <c:overlap val="-27"/>
        <c:axId val="265336328"/>
        <c:axId val="265332064"/>
      </c:barChart>
      <c:dateAx>
        <c:axId val="265336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32064"/>
        <c:crosses val="autoZero"/>
        <c:auto val="1"/>
        <c:lblOffset val="100"/>
        <c:baseTimeUnit val="months"/>
      </c:dateAx>
      <c:valAx>
        <c:axId val="26533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3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Sheet1!$A$2:$A$4</c:f>
              <c:numCache>
                <c:formatCode>m/d/yyyy</c:formatCode>
                <c:ptCount val="3"/>
                <c:pt idx="0">
                  <c:v>45566</c:v>
                </c:pt>
                <c:pt idx="1">
                  <c:v>45597</c:v>
                </c:pt>
                <c:pt idx="2">
                  <c:v>45627</c:v>
                </c:pt>
              </c:numCache>
            </c:numRef>
          </c:cat>
          <c:val>
            <c:numRef>
              <c:f>Sheet1!$B$2:$B$4</c:f>
              <c:numCache>
                <c:formatCode>General</c:formatCode>
                <c:ptCount val="3"/>
                <c:pt idx="0">
                  <c:v>62</c:v>
                </c:pt>
                <c:pt idx="1">
                  <c:v>41</c:v>
                </c:pt>
                <c:pt idx="2">
                  <c:v>35</c:v>
                </c:pt>
              </c:numCache>
            </c:numRef>
          </c:val>
          <c:extLst>
            <c:ext xmlns:c16="http://schemas.microsoft.com/office/drawing/2014/chart" uri="{C3380CC4-5D6E-409C-BE32-E72D297353CC}">
              <c16:uniqueId val="{00000000-8498-4EEA-8E0E-03C19873F015}"/>
            </c:ext>
          </c:extLst>
        </c:ser>
        <c:ser>
          <c:idx val="1"/>
          <c:order val="1"/>
          <c:tx>
            <c:strRef>
              <c:f>Sheet1!$C$1</c:f>
              <c:strCache>
                <c:ptCount val="1"/>
                <c:pt idx="0">
                  <c:v>firstinshi</c:v>
                </c:pt>
              </c:strCache>
            </c:strRef>
          </c:tx>
          <c:spPr>
            <a:solidFill>
              <a:schemeClr val="accent2"/>
            </a:solidFill>
            <a:ln>
              <a:noFill/>
            </a:ln>
            <a:effectLst/>
          </c:spPr>
          <c:invertIfNegative val="0"/>
          <c:cat>
            <c:numRef>
              <c:f>Sheet1!$A$2:$A$4</c:f>
              <c:numCache>
                <c:formatCode>m/d/yyyy</c:formatCode>
                <c:ptCount val="3"/>
                <c:pt idx="0">
                  <c:v>45566</c:v>
                </c:pt>
                <c:pt idx="1">
                  <c:v>45597</c:v>
                </c:pt>
                <c:pt idx="2">
                  <c:v>45627</c:v>
                </c:pt>
              </c:numCache>
            </c:numRef>
          </c:cat>
          <c:val>
            <c:numRef>
              <c:f>Sheet1!$C$2:$C$4</c:f>
              <c:numCache>
                <c:formatCode>General</c:formatCode>
                <c:ptCount val="3"/>
                <c:pt idx="0">
                  <c:v>48</c:v>
                </c:pt>
                <c:pt idx="1">
                  <c:v>65</c:v>
                </c:pt>
                <c:pt idx="2">
                  <c:v>34</c:v>
                </c:pt>
              </c:numCache>
            </c:numRef>
          </c:val>
          <c:extLst>
            <c:ext xmlns:c16="http://schemas.microsoft.com/office/drawing/2014/chart" uri="{C3380CC4-5D6E-409C-BE32-E72D297353CC}">
              <c16:uniqueId val="{00000001-8498-4EEA-8E0E-03C19873F015}"/>
            </c:ext>
          </c:extLst>
        </c:ser>
        <c:ser>
          <c:idx val="2"/>
          <c:order val="2"/>
          <c:tx>
            <c:strRef>
              <c:f>Sheet1!$D$1</c:f>
              <c:strCache>
                <c:ptCount val="1"/>
                <c:pt idx="0">
                  <c:v>phlyinsurance</c:v>
                </c:pt>
              </c:strCache>
            </c:strRef>
          </c:tx>
          <c:spPr>
            <a:solidFill>
              <a:schemeClr val="accent3"/>
            </a:solidFill>
            <a:ln>
              <a:noFill/>
            </a:ln>
            <a:effectLst/>
          </c:spPr>
          <c:invertIfNegative val="0"/>
          <c:cat>
            <c:numRef>
              <c:f>Sheet1!$A$2:$A$4</c:f>
              <c:numCache>
                <c:formatCode>m/d/yyyy</c:formatCode>
                <c:ptCount val="3"/>
                <c:pt idx="0">
                  <c:v>45566</c:v>
                </c:pt>
                <c:pt idx="1">
                  <c:v>45597</c:v>
                </c:pt>
                <c:pt idx="2">
                  <c:v>45627</c:v>
                </c:pt>
              </c:numCache>
            </c:numRef>
          </c:cat>
          <c:val>
            <c:numRef>
              <c:f>Sheet1!$D$2:$D$4</c:f>
              <c:numCache>
                <c:formatCode>General</c:formatCode>
                <c:ptCount val="3"/>
                <c:pt idx="0">
                  <c:v>28</c:v>
                </c:pt>
                <c:pt idx="1">
                  <c:v>56</c:v>
                </c:pt>
                <c:pt idx="2">
                  <c:v>35</c:v>
                </c:pt>
              </c:numCache>
            </c:numRef>
          </c:val>
          <c:extLst>
            <c:ext xmlns:c16="http://schemas.microsoft.com/office/drawing/2014/chart" uri="{C3380CC4-5D6E-409C-BE32-E72D297353CC}">
              <c16:uniqueId val="{00000002-8498-4EEA-8E0E-03C19873F015}"/>
            </c:ext>
          </c:extLst>
        </c:ser>
        <c:ser>
          <c:idx val="3"/>
          <c:order val="3"/>
          <c:tx>
            <c:strRef>
              <c:f>Sheet1!$E$1</c:f>
              <c:strCache>
                <c:ptCount val="1"/>
                <c:pt idx="0">
                  <c:v>tmna_services</c:v>
                </c:pt>
              </c:strCache>
            </c:strRef>
          </c:tx>
          <c:spPr>
            <a:solidFill>
              <a:schemeClr val="accent4"/>
            </a:solidFill>
            <a:ln>
              <a:noFill/>
            </a:ln>
            <a:effectLst/>
          </c:spPr>
          <c:invertIfNegative val="0"/>
          <c:cat>
            <c:numRef>
              <c:f>Sheet1!$A$2:$A$4</c:f>
              <c:numCache>
                <c:formatCode>m/d/yyyy</c:formatCode>
                <c:ptCount val="3"/>
                <c:pt idx="0">
                  <c:v>45566</c:v>
                </c:pt>
                <c:pt idx="1">
                  <c:v>45597</c:v>
                </c:pt>
                <c:pt idx="2">
                  <c:v>45627</c:v>
                </c:pt>
              </c:numCache>
            </c:numRef>
          </c:cat>
          <c:val>
            <c:numRef>
              <c:f>Sheet1!$E$2:$E$4</c:f>
              <c:numCache>
                <c:formatCode>General</c:formatCode>
                <c:ptCount val="3"/>
                <c:pt idx="0">
                  <c:v>26</c:v>
                </c:pt>
                <c:pt idx="1">
                  <c:v>28</c:v>
                </c:pt>
                <c:pt idx="2">
                  <c:v>25</c:v>
                </c:pt>
              </c:numCache>
            </c:numRef>
          </c:val>
          <c:extLst>
            <c:ext xmlns:c16="http://schemas.microsoft.com/office/drawing/2014/chart" uri="{C3380CC4-5D6E-409C-BE32-E72D297353CC}">
              <c16:uniqueId val="{00000003-8498-4EEA-8E0E-03C19873F015}"/>
            </c:ext>
          </c:extLst>
        </c:ser>
        <c:ser>
          <c:idx val="4"/>
          <c:order val="4"/>
          <c:tx>
            <c:strRef>
              <c:f>Sheet1!$F$1</c:f>
              <c:strCache>
                <c:ptCount val="1"/>
                <c:pt idx="0">
                  <c:v>thehartford</c:v>
                </c:pt>
              </c:strCache>
            </c:strRef>
          </c:tx>
          <c:spPr>
            <a:solidFill>
              <a:schemeClr val="accent5"/>
            </a:solidFill>
            <a:ln>
              <a:noFill/>
            </a:ln>
            <a:effectLst/>
          </c:spPr>
          <c:invertIfNegative val="0"/>
          <c:cat>
            <c:numRef>
              <c:f>Sheet1!$A$2:$A$4</c:f>
              <c:numCache>
                <c:formatCode>m/d/yyyy</c:formatCode>
                <c:ptCount val="3"/>
                <c:pt idx="0">
                  <c:v>45566</c:v>
                </c:pt>
                <c:pt idx="1">
                  <c:v>45597</c:v>
                </c:pt>
                <c:pt idx="2">
                  <c:v>45627</c:v>
                </c:pt>
              </c:numCache>
            </c:numRef>
          </c:cat>
          <c:val>
            <c:numRef>
              <c:f>Sheet1!$F$2:$F$4</c:f>
              <c:numCache>
                <c:formatCode>General</c:formatCode>
                <c:ptCount val="3"/>
                <c:pt idx="0">
                  <c:v>69</c:v>
                </c:pt>
                <c:pt idx="1">
                  <c:v>89</c:v>
                </c:pt>
                <c:pt idx="2">
                  <c:v>42</c:v>
                </c:pt>
              </c:numCache>
            </c:numRef>
          </c:val>
          <c:extLst>
            <c:ext xmlns:c16="http://schemas.microsoft.com/office/drawing/2014/chart" uri="{C3380CC4-5D6E-409C-BE32-E72D297353CC}">
              <c16:uniqueId val="{00000004-8498-4EEA-8E0E-03C19873F015}"/>
            </c:ext>
          </c:extLst>
        </c:ser>
        <c:ser>
          <c:idx val="5"/>
          <c:order val="5"/>
          <c:tx>
            <c:strRef>
              <c:f>Sheet1!$G$1</c:f>
              <c:strCache>
                <c:ptCount val="1"/>
                <c:pt idx="0">
                  <c:v>tmamerica</c:v>
                </c:pt>
              </c:strCache>
            </c:strRef>
          </c:tx>
          <c:spPr>
            <a:solidFill>
              <a:schemeClr val="accent6"/>
            </a:solidFill>
            <a:ln>
              <a:noFill/>
            </a:ln>
            <a:effectLst/>
          </c:spPr>
          <c:invertIfNegative val="0"/>
          <c:cat>
            <c:numRef>
              <c:f>Sheet1!$A$2:$A$4</c:f>
              <c:numCache>
                <c:formatCode>m/d/yyyy</c:formatCode>
                <c:ptCount val="3"/>
                <c:pt idx="0">
                  <c:v>45566</c:v>
                </c:pt>
                <c:pt idx="1">
                  <c:v>45597</c:v>
                </c:pt>
                <c:pt idx="2">
                  <c:v>45627</c:v>
                </c:pt>
              </c:numCache>
            </c:numRef>
          </c:cat>
          <c:val>
            <c:numRef>
              <c:f>Sheet1!$G$2:$G$4</c:f>
              <c:numCache>
                <c:formatCode>General</c:formatCode>
                <c:ptCount val="3"/>
                <c:pt idx="0">
                  <c:v>7</c:v>
                </c:pt>
                <c:pt idx="1">
                  <c:v>7</c:v>
                </c:pt>
                <c:pt idx="2">
                  <c:v>7</c:v>
                </c:pt>
              </c:numCache>
            </c:numRef>
          </c:val>
          <c:extLst>
            <c:ext xmlns:c16="http://schemas.microsoft.com/office/drawing/2014/chart" uri="{C3380CC4-5D6E-409C-BE32-E72D297353CC}">
              <c16:uniqueId val="{00000005-8498-4EEA-8E0E-03C19873F015}"/>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Sheet1!$A$2:$A$4</c:f>
              <c:numCache>
                <c:formatCode>m/d/yyyy</c:formatCode>
                <c:ptCount val="3"/>
                <c:pt idx="0">
                  <c:v>45566</c:v>
                </c:pt>
                <c:pt idx="1">
                  <c:v>45597</c:v>
                </c:pt>
                <c:pt idx="2">
                  <c:v>45627</c:v>
                </c:pt>
              </c:numCache>
            </c:numRef>
          </c:cat>
          <c:val>
            <c:numRef>
              <c:f>Sheet1!$H$2:$H$4</c:f>
              <c:numCache>
                <c:formatCode>General</c:formatCode>
                <c:ptCount val="3"/>
                <c:pt idx="0">
                  <c:v>63</c:v>
                </c:pt>
                <c:pt idx="1">
                  <c:v>66</c:v>
                </c:pt>
                <c:pt idx="2">
                  <c:v>63</c:v>
                </c:pt>
              </c:numCache>
            </c:numRef>
          </c:val>
          <c:extLst>
            <c:ext xmlns:c16="http://schemas.microsoft.com/office/drawing/2014/chart" uri="{C3380CC4-5D6E-409C-BE32-E72D297353CC}">
              <c16:uniqueId val="{00000006-8498-4EEA-8E0E-03C19873F015}"/>
            </c:ext>
          </c:extLst>
        </c:ser>
        <c:dLbls>
          <c:showLegendKey val="0"/>
          <c:showVal val="0"/>
          <c:showCatName val="0"/>
          <c:showSerName val="0"/>
          <c:showPercent val="0"/>
          <c:showBubbleSize val="0"/>
        </c:dLbls>
        <c:gapWidth val="219"/>
        <c:overlap val="-27"/>
        <c:axId val="274486976"/>
        <c:axId val="274485992"/>
      </c:barChart>
      <c:dateAx>
        <c:axId val="27448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85992"/>
        <c:crosses val="autoZero"/>
        <c:auto val="1"/>
        <c:lblOffset val="100"/>
        <c:baseTimeUnit val="months"/>
      </c:dateAx>
      <c:valAx>
        <c:axId val="27448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8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Sheet1!$A$2:$A$4</c:f>
              <c:strCache>
                <c:ptCount val="3"/>
                <c:pt idx="0">
                  <c:v>2024-10</c:v>
                </c:pt>
                <c:pt idx="1">
                  <c:v>2024-11</c:v>
                </c:pt>
                <c:pt idx="2">
                  <c:v>2024-12</c:v>
                </c:pt>
              </c:strCache>
            </c:strRef>
          </c:cat>
          <c:val>
            <c:numRef>
              <c:f>Sheet1!$B$2:$B$4</c:f>
              <c:numCache>
                <c:formatCode>General</c:formatCode>
                <c:ptCount val="3"/>
                <c:pt idx="0">
                  <c:v>175</c:v>
                </c:pt>
                <c:pt idx="1">
                  <c:v>68</c:v>
                </c:pt>
                <c:pt idx="2">
                  <c:v>184</c:v>
                </c:pt>
              </c:numCache>
            </c:numRef>
          </c:val>
          <c:extLst>
            <c:ext xmlns:c16="http://schemas.microsoft.com/office/drawing/2014/chart" uri="{C3380CC4-5D6E-409C-BE32-E72D297353CC}">
              <c16:uniqueId val="{00000000-5BCE-43B9-841E-D84983AA6B9B}"/>
            </c:ext>
          </c:extLst>
        </c:ser>
        <c:ser>
          <c:idx val="1"/>
          <c:order val="1"/>
          <c:tx>
            <c:strRef>
              <c:f>Sheet1!$C$1</c:f>
              <c:strCache>
                <c:ptCount val="1"/>
                <c:pt idx="0">
                  <c:v>firstinshi</c:v>
                </c:pt>
              </c:strCache>
            </c:strRef>
          </c:tx>
          <c:spPr>
            <a:solidFill>
              <a:schemeClr val="accent2"/>
            </a:solidFill>
            <a:ln>
              <a:noFill/>
            </a:ln>
            <a:effectLst/>
          </c:spPr>
          <c:invertIfNegative val="0"/>
          <c:cat>
            <c:strRef>
              <c:f>Sheet1!$A$2:$A$4</c:f>
              <c:strCache>
                <c:ptCount val="3"/>
                <c:pt idx="0">
                  <c:v>2024-10</c:v>
                </c:pt>
                <c:pt idx="1">
                  <c:v>2024-11</c:v>
                </c:pt>
                <c:pt idx="2">
                  <c:v>2024-12</c:v>
                </c:pt>
              </c:strCache>
            </c:strRef>
          </c:cat>
          <c:val>
            <c:numRef>
              <c:f>Sheet1!$C$2:$C$4</c:f>
              <c:numCache>
                <c:formatCode>General</c:formatCode>
                <c:ptCount val="3"/>
                <c:pt idx="0">
                  <c:v>475</c:v>
                </c:pt>
                <c:pt idx="1">
                  <c:v>644</c:v>
                </c:pt>
                <c:pt idx="2">
                  <c:v>310</c:v>
                </c:pt>
              </c:numCache>
            </c:numRef>
          </c:val>
          <c:extLst>
            <c:ext xmlns:c16="http://schemas.microsoft.com/office/drawing/2014/chart" uri="{C3380CC4-5D6E-409C-BE32-E72D297353CC}">
              <c16:uniqueId val="{00000001-5BCE-43B9-841E-D84983AA6B9B}"/>
            </c:ext>
          </c:extLst>
        </c:ser>
        <c:ser>
          <c:idx val="2"/>
          <c:order val="2"/>
          <c:tx>
            <c:strRef>
              <c:f>Sheet1!$D$1</c:f>
              <c:strCache>
                <c:ptCount val="1"/>
                <c:pt idx="0">
                  <c:v>phlyinsurance</c:v>
                </c:pt>
              </c:strCache>
            </c:strRef>
          </c:tx>
          <c:spPr>
            <a:solidFill>
              <a:schemeClr val="accent3"/>
            </a:solidFill>
            <a:ln>
              <a:noFill/>
            </a:ln>
            <a:effectLst/>
          </c:spPr>
          <c:invertIfNegative val="0"/>
          <c:cat>
            <c:strRef>
              <c:f>Sheet1!$A$2:$A$4</c:f>
              <c:strCache>
                <c:ptCount val="3"/>
                <c:pt idx="0">
                  <c:v>2024-10</c:v>
                </c:pt>
                <c:pt idx="1">
                  <c:v>2024-11</c:v>
                </c:pt>
                <c:pt idx="2">
                  <c:v>2024-12</c:v>
                </c:pt>
              </c:strCache>
            </c:strRef>
          </c:cat>
          <c:val>
            <c:numRef>
              <c:f>Sheet1!$D$2:$D$4</c:f>
              <c:numCache>
                <c:formatCode>General</c:formatCode>
                <c:ptCount val="3"/>
                <c:pt idx="0">
                  <c:v>505</c:v>
                </c:pt>
                <c:pt idx="1">
                  <c:v>1120</c:v>
                </c:pt>
                <c:pt idx="2">
                  <c:v>700</c:v>
                </c:pt>
              </c:numCache>
            </c:numRef>
          </c:val>
          <c:extLst>
            <c:ext xmlns:c16="http://schemas.microsoft.com/office/drawing/2014/chart" uri="{C3380CC4-5D6E-409C-BE32-E72D297353CC}">
              <c16:uniqueId val="{00000002-5BCE-43B9-841E-D84983AA6B9B}"/>
            </c:ext>
          </c:extLst>
        </c:ser>
        <c:ser>
          <c:idx val="3"/>
          <c:order val="3"/>
          <c:tx>
            <c:strRef>
              <c:f>Sheet1!$E$1</c:f>
              <c:strCache>
                <c:ptCount val="1"/>
                <c:pt idx="0">
                  <c:v>tmna_services</c:v>
                </c:pt>
              </c:strCache>
            </c:strRef>
          </c:tx>
          <c:spPr>
            <a:solidFill>
              <a:schemeClr val="accent4"/>
            </a:solidFill>
            <a:ln>
              <a:noFill/>
            </a:ln>
            <a:effectLst/>
          </c:spPr>
          <c:invertIfNegative val="0"/>
          <c:cat>
            <c:strRef>
              <c:f>Sheet1!$A$2:$A$4</c:f>
              <c:strCache>
                <c:ptCount val="3"/>
                <c:pt idx="0">
                  <c:v>2024-10</c:v>
                </c:pt>
                <c:pt idx="1">
                  <c:v>2024-11</c:v>
                </c:pt>
                <c:pt idx="2">
                  <c:v>2024-12</c:v>
                </c:pt>
              </c:strCache>
            </c:strRef>
          </c:cat>
          <c:val>
            <c:numRef>
              <c:f>Sheet1!$E$2:$E$4</c:f>
              <c:numCache>
                <c:formatCode>General</c:formatCode>
                <c:ptCount val="3"/>
                <c:pt idx="0">
                  <c:v>351</c:v>
                </c:pt>
                <c:pt idx="1">
                  <c:v>421</c:v>
                </c:pt>
                <c:pt idx="2">
                  <c:v>282</c:v>
                </c:pt>
              </c:numCache>
            </c:numRef>
          </c:val>
          <c:extLst>
            <c:ext xmlns:c16="http://schemas.microsoft.com/office/drawing/2014/chart" uri="{C3380CC4-5D6E-409C-BE32-E72D297353CC}">
              <c16:uniqueId val="{00000003-5BCE-43B9-841E-D84983AA6B9B}"/>
            </c:ext>
          </c:extLst>
        </c:ser>
        <c:ser>
          <c:idx val="4"/>
          <c:order val="4"/>
          <c:tx>
            <c:strRef>
              <c:f>Sheet1!$F$1</c:f>
              <c:strCache>
                <c:ptCount val="1"/>
                <c:pt idx="0">
                  <c:v>thehartford</c:v>
                </c:pt>
              </c:strCache>
            </c:strRef>
          </c:tx>
          <c:spPr>
            <a:solidFill>
              <a:schemeClr val="accent5"/>
            </a:solidFill>
            <a:ln>
              <a:noFill/>
            </a:ln>
            <a:effectLst/>
          </c:spPr>
          <c:invertIfNegative val="0"/>
          <c:cat>
            <c:strRef>
              <c:f>Sheet1!$A$2:$A$4</c:f>
              <c:strCache>
                <c:ptCount val="3"/>
                <c:pt idx="0">
                  <c:v>2024-10</c:v>
                </c:pt>
                <c:pt idx="1">
                  <c:v>2024-11</c:v>
                </c:pt>
                <c:pt idx="2">
                  <c:v>2024-12</c:v>
                </c:pt>
              </c:strCache>
            </c:strRef>
          </c:cat>
          <c:val>
            <c:numRef>
              <c:f>Sheet1!$F$2:$F$4</c:f>
              <c:numCache>
                <c:formatCode>General</c:formatCode>
                <c:ptCount val="3"/>
                <c:pt idx="0">
                  <c:v>1179</c:v>
                </c:pt>
                <c:pt idx="1">
                  <c:v>1074</c:v>
                </c:pt>
                <c:pt idx="2">
                  <c:v>1186</c:v>
                </c:pt>
              </c:numCache>
            </c:numRef>
          </c:val>
          <c:extLst>
            <c:ext xmlns:c16="http://schemas.microsoft.com/office/drawing/2014/chart" uri="{C3380CC4-5D6E-409C-BE32-E72D297353CC}">
              <c16:uniqueId val="{00000004-5BCE-43B9-841E-D84983AA6B9B}"/>
            </c:ext>
          </c:extLst>
        </c:ser>
        <c:ser>
          <c:idx val="5"/>
          <c:order val="5"/>
          <c:tx>
            <c:strRef>
              <c:f>Sheet1!$G$1</c:f>
              <c:strCache>
                <c:ptCount val="1"/>
                <c:pt idx="0">
                  <c:v>tmamerica</c:v>
                </c:pt>
              </c:strCache>
            </c:strRef>
          </c:tx>
          <c:spPr>
            <a:solidFill>
              <a:schemeClr val="accent6"/>
            </a:solidFill>
            <a:ln>
              <a:noFill/>
            </a:ln>
            <a:effectLst/>
          </c:spPr>
          <c:invertIfNegative val="0"/>
          <c:cat>
            <c:strRef>
              <c:f>Sheet1!$A$2:$A$4</c:f>
              <c:strCache>
                <c:ptCount val="3"/>
                <c:pt idx="0">
                  <c:v>2024-10</c:v>
                </c:pt>
                <c:pt idx="1">
                  <c:v>2024-11</c:v>
                </c:pt>
                <c:pt idx="2">
                  <c:v>2024-12</c:v>
                </c:pt>
              </c:strCache>
            </c:strRef>
          </c:cat>
          <c:val>
            <c:numRef>
              <c:f>Sheet1!$G$2:$G$4</c:f>
              <c:numCache>
                <c:formatCode>General</c:formatCode>
                <c:ptCount val="3"/>
                <c:pt idx="0">
                  <c:v>101</c:v>
                </c:pt>
                <c:pt idx="1">
                  <c:v>91</c:v>
                </c:pt>
                <c:pt idx="2">
                  <c:v>93</c:v>
                </c:pt>
              </c:numCache>
            </c:numRef>
          </c:val>
          <c:extLst>
            <c:ext xmlns:c16="http://schemas.microsoft.com/office/drawing/2014/chart" uri="{C3380CC4-5D6E-409C-BE32-E72D297353CC}">
              <c16:uniqueId val="{00000005-5BCE-43B9-841E-D84983AA6B9B}"/>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strRef>
              <c:f>Sheet1!$A$2:$A$4</c:f>
              <c:strCache>
                <c:ptCount val="3"/>
                <c:pt idx="0">
                  <c:v>2024-10</c:v>
                </c:pt>
                <c:pt idx="1">
                  <c:v>2024-11</c:v>
                </c:pt>
                <c:pt idx="2">
                  <c:v>2024-12</c:v>
                </c:pt>
              </c:strCache>
            </c:strRef>
          </c:cat>
          <c:val>
            <c:numRef>
              <c:f>Sheet1!$H$2:$H$4</c:f>
              <c:numCache>
                <c:formatCode>General</c:formatCode>
                <c:ptCount val="3"/>
                <c:pt idx="0">
                  <c:v>273</c:v>
                </c:pt>
                <c:pt idx="1">
                  <c:v>635</c:v>
                </c:pt>
                <c:pt idx="2">
                  <c:v>866</c:v>
                </c:pt>
              </c:numCache>
            </c:numRef>
          </c:val>
          <c:extLst>
            <c:ext xmlns:c16="http://schemas.microsoft.com/office/drawing/2014/chart" uri="{C3380CC4-5D6E-409C-BE32-E72D297353CC}">
              <c16:uniqueId val="{00000006-5BCE-43B9-841E-D84983AA6B9B}"/>
            </c:ext>
          </c:extLst>
        </c:ser>
        <c:dLbls>
          <c:showLegendKey val="0"/>
          <c:showVal val="0"/>
          <c:showCatName val="0"/>
          <c:showSerName val="0"/>
          <c:showPercent val="0"/>
          <c:showBubbleSize val="0"/>
        </c:dLbls>
        <c:gapWidth val="219"/>
        <c:overlap val="-27"/>
        <c:axId val="274488288"/>
        <c:axId val="274487632"/>
      </c:barChart>
      <c:catAx>
        <c:axId val="27448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87632"/>
        <c:crosses val="autoZero"/>
        <c:auto val="1"/>
        <c:lblAlgn val="ctr"/>
        <c:lblOffset val="100"/>
        <c:noMultiLvlLbl val="0"/>
      </c:catAx>
      <c:valAx>
        <c:axId val="27448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8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1972</c:v>
                </c:pt>
                <c:pt idx="1">
                  <c:v>3695</c:v>
                </c:pt>
                <c:pt idx="2">
                  <c:v>3949</c:v>
                </c:pt>
                <c:pt idx="3">
                  <c:v>4168</c:v>
                </c:pt>
                <c:pt idx="4">
                  <c:v>4884</c:v>
                </c:pt>
                <c:pt idx="5">
                  <c:v>3784</c:v>
                </c:pt>
                <c:pt idx="6">
                  <c:v>3488</c:v>
                </c:pt>
                <c:pt idx="7">
                  <c:v>4414</c:v>
                </c:pt>
                <c:pt idx="8">
                  <c:v>3078</c:v>
                </c:pt>
                <c:pt idx="9">
                  <c:v>4620</c:v>
                </c:pt>
                <c:pt idx="10">
                  <c:v>6595</c:v>
                </c:pt>
                <c:pt idx="11">
                  <c:v>4191</c:v>
                </c:pt>
              </c:numCache>
            </c:numRef>
          </c:val>
          <c:extLst>
            <c:ext xmlns:c16="http://schemas.microsoft.com/office/drawing/2014/chart" uri="{C3380CC4-5D6E-409C-BE32-E72D297353CC}">
              <c16:uniqueId val="{00000000-42FF-420A-8511-E42A48075412}"/>
            </c:ext>
          </c:extLst>
        </c:ser>
        <c:dLbls>
          <c:showLegendKey val="0"/>
          <c:showVal val="0"/>
          <c:showCatName val="0"/>
          <c:showSerName val="0"/>
          <c:showPercent val="0"/>
          <c:showBubbleSize val="0"/>
        </c:dLbls>
        <c:gapWidth val="219"/>
        <c:overlap val="-27"/>
        <c:axId val="274488944"/>
        <c:axId val="274480744"/>
      </c:barChart>
      <c:dateAx>
        <c:axId val="274488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80744"/>
        <c:crosses val="autoZero"/>
        <c:auto val="1"/>
        <c:lblOffset val="100"/>
        <c:baseTimeUnit val="months"/>
      </c:dateAx>
      <c:valAx>
        <c:axId val="27448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8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80BF3-81BC-486E-BEC6-9E4CB0AB47F4}"/>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29619181-FBC8-4418-9C5E-2B31B869FA6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630549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59117-CF80-45B0-82EA-62A17021E07F}"/>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E51044BC-898A-4CEF-B182-08C3606F3ADF}"/>
              </a:ext>
            </a:extLst>
          </p:cNvPr>
          <p:cNvGraphicFramePr>
            <a:graphicFrameLocks noGrp="1"/>
          </p:cNvGraphicFramePr>
          <p:nvPr>
            <p:ph type="chart" sz="quarter" idx="13"/>
            <p:extLst>
              <p:ext uri="{D42A27DB-BD31-4B8C-83A1-F6EECF244321}">
                <p14:modId xmlns:p14="http://schemas.microsoft.com/office/powerpoint/2010/main" val="39119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82B72D-EEFF-4D83-AFCD-4422F0022D9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F4A12BB-2778-4439-AB81-8135885605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8666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7F45-471B-4C85-9399-9D5B11862903}"/>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DC4BBC07-9B0E-48D0-9A9B-719B982AB3D9}"/>
              </a:ext>
            </a:extLst>
          </p:cNvPr>
          <p:cNvGraphicFramePr>
            <a:graphicFrameLocks noGrp="1"/>
          </p:cNvGraphicFramePr>
          <p:nvPr>
            <p:ph type="tbl" sz="quarter" idx="13"/>
            <p:extLst>
              <p:ext uri="{D42A27DB-BD31-4B8C-83A1-F6EECF244321}">
                <p14:modId xmlns:p14="http://schemas.microsoft.com/office/powerpoint/2010/main" val="2534989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25442534"/>
                    </a:ext>
                  </a:extLst>
                </a:gridCol>
                <a:gridCol w="905256">
                  <a:extLst>
                    <a:ext uri="{9D8B030D-6E8A-4147-A177-3AD203B41FA5}">
                      <a16:colId xmlns:a16="http://schemas.microsoft.com/office/drawing/2014/main" val="957933633"/>
                    </a:ext>
                  </a:extLst>
                </a:gridCol>
                <a:gridCol w="905256">
                  <a:extLst>
                    <a:ext uri="{9D8B030D-6E8A-4147-A177-3AD203B41FA5}">
                      <a16:colId xmlns:a16="http://schemas.microsoft.com/office/drawing/2014/main" val="12571126"/>
                    </a:ext>
                  </a:extLst>
                </a:gridCol>
                <a:gridCol w="905256">
                  <a:extLst>
                    <a:ext uri="{9D8B030D-6E8A-4147-A177-3AD203B41FA5}">
                      <a16:colId xmlns:a16="http://schemas.microsoft.com/office/drawing/2014/main" val="160191450"/>
                    </a:ext>
                  </a:extLst>
                </a:gridCol>
                <a:gridCol w="905256">
                  <a:extLst>
                    <a:ext uri="{9D8B030D-6E8A-4147-A177-3AD203B41FA5}">
                      <a16:colId xmlns:a16="http://schemas.microsoft.com/office/drawing/2014/main" val="902911277"/>
                    </a:ext>
                  </a:extLst>
                </a:gridCol>
                <a:gridCol w="905256">
                  <a:extLst>
                    <a:ext uri="{9D8B030D-6E8A-4147-A177-3AD203B41FA5}">
                      <a16:colId xmlns:a16="http://schemas.microsoft.com/office/drawing/2014/main" val="3225769814"/>
                    </a:ext>
                  </a:extLst>
                </a:gridCol>
                <a:gridCol w="905256">
                  <a:extLst>
                    <a:ext uri="{9D8B030D-6E8A-4147-A177-3AD203B41FA5}">
                      <a16:colId xmlns:a16="http://schemas.microsoft.com/office/drawing/2014/main" val="1175972917"/>
                    </a:ext>
                  </a:extLst>
                </a:gridCol>
                <a:gridCol w="905256">
                  <a:extLst>
                    <a:ext uri="{9D8B030D-6E8A-4147-A177-3AD203B41FA5}">
                      <a16:colId xmlns:a16="http://schemas.microsoft.com/office/drawing/2014/main" val="1455402856"/>
                    </a:ext>
                  </a:extLst>
                </a:gridCol>
                <a:gridCol w="905256">
                  <a:extLst>
                    <a:ext uri="{9D8B030D-6E8A-4147-A177-3AD203B41FA5}">
                      <a16:colId xmlns:a16="http://schemas.microsoft.com/office/drawing/2014/main" val="38047892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95570767"/>
                  </a:ext>
                </a:extLst>
              </a:tr>
              <a:tr h="370840">
                <a:tc>
                  <a:txBody>
                    <a:bodyPr/>
                    <a:lstStyle/>
                    <a:p>
                      <a:r>
                        <a:rPr lang="en-US" sz="1000"/>
                        <a:t>194</a:t>
                      </a:r>
                    </a:p>
                  </a:txBody>
                  <a:tcPr/>
                </a:tc>
                <a:tc>
                  <a:txBody>
                    <a:bodyPr/>
                    <a:lstStyle/>
                    <a:p>
                      <a:r>
                        <a:rPr lang="en-US" sz="1000"/>
                        <a:t>12</a:t>
                      </a:r>
                    </a:p>
                  </a:txBody>
                  <a:tcPr/>
                </a:tc>
                <a:tc>
                  <a:txBody>
                    <a:bodyPr/>
                    <a:lstStyle/>
                    <a:p>
                      <a:r>
                        <a:rPr lang="en-US" sz="1000"/>
                        <a:t>40</a:t>
                      </a:r>
                    </a:p>
                  </a:txBody>
                  <a:tcPr/>
                </a:tc>
                <a:tc>
                  <a:txBody>
                    <a:bodyPr/>
                    <a:lstStyle/>
                    <a:p>
                      <a:r>
                        <a:rPr lang="en-US" sz="1000"/>
                        <a:t>271</a:t>
                      </a:r>
                    </a:p>
                  </a:txBody>
                  <a:tcPr/>
                </a:tc>
                <a:tc>
                  <a:txBody>
                    <a:bodyPr/>
                    <a:lstStyle/>
                    <a:p>
                      <a:r>
                        <a:rPr lang="en-US" sz="1000"/>
                        <a:t>25</a:t>
                      </a:r>
                    </a:p>
                  </a:txBody>
                  <a:tcPr/>
                </a:tc>
                <a:tc>
                  <a:txBody>
                    <a:bodyPr/>
                    <a:lstStyle/>
                    <a:p>
                      <a:r>
                        <a:rPr lang="en-US" sz="1000"/>
                        <a:t>7</a:t>
                      </a:r>
                    </a:p>
                  </a:txBody>
                  <a:tcPr/>
                </a:tc>
                <a:tc>
                  <a:txBody>
                    <a:bodyPr/>
                    <a:lstStyle/>
                    <a:p>
                      <a:r>
                        <a:rPr lang="en-US" sz="1000"/>
                        <a:t>0</a:t>
                      </a:r>
                    </a:p>
                  </a:txBody>
                  <a:tcPr/>
                </a:tc>
                <a:tc>
                  <a:txBody>
                    <a:bodyPr/>
                    <a:lstStyle/>
                    <a:p>
                      <a:r>
                        <a:rPr lang="en-US" sz="1000"/>
                        <a:t>4.0293 %</a:t>
                      </a:r>
                    </a:p>
                  </a:txBody>
                  <a:tcPr/>
                </a:tc>
                <a:tc>
                  <a:txBody>
                    <a:bodyPr/>
                    <a:lstStyle/>
                    <a:p>
                      <a:r>
                        <a:rPr lang="en-US" sz="1000"/>
                        <a:t>0.0 %</a:t>
                      </a:r>
                    </a:p>
                  </a:txBody>
                  <a:tcPr/>
                </a:tc>
                <a:extLst>
                  <a:ext uri="{0D108BD9-81ED-4DB2-BD59-A6C34878D82A}">
                    <a16:rowId xmlns:a16="http://schemas.microsoft.com/office/drawing/2014/main" val="3350196591"/>
                  </a:ext>
                </a:extLst>
              </a:tr>
            </a:tbl>
          </a:graphicData>
        </a:graphic>
      </p:graphicFrame>
      <p:sp>
        <p:nvSpPr>
          <p:cNvPr id="4" name="Text Placeholder 3">
            <a:extLst>
              <a:ext uri="{FF2B5EF4-FFF2-40B4-BE49-F238E27FC236}">
                <a16:creationId xmlns:a16="http://schemas.microsoft.com/office/drawing/2014/main" id="{7A3911B6-0B55-4F4F-AEA8-3BB52B27066A}"/>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98979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C5A41-6D98-4799-870E-986E58741C2F}"/>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88624EF4-6918-4767-9268-C6F6806CD943}"/>
              </a:ext>
            </a:extLst>
          </p:cNvPr>
          <p:cNvGraphicFramePr>
            <a:graphicFrameLocks noGrp="1"/>
          </p:cNvGraphicFramePr>
          <p:nvPr>
            <p:ph type="chart" sz="quarter" idx="13"/>
            <p:extLst>
              <p:ext uri="{D42A27DB-BD31-4B8C-83A1-F6EECF244321}">
                <p14:modId xmlns:p14="http://schemas.microsoft.com/office/powerpoint/2010/main" val="1082035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9FA2AD-3D6C-40DC-ADB5-FB7BB9DA5B35}"/>
              </a:ext>
            </a:extLst>
          </p:cNvPr>
          <p:cNvSpPr>
            <a:spLocks noGrp="1"/>
          </p:cNvSpPr>
          <p:nvPr>
            <p:ph type="body" sz="quarter" idx="14"/>
          </p:nvPr>
        </p:nvSpPr>
        <p:spPr/>
        <p:txBody>
          <a:bodyPr/>
          <a:lstStyle/>
          <a:p>
            <a:r>
              <a:rPr lang="en-US"/>
              <a:t>10/01/2024 - 12/31/2024</a:t>
            </a:r>
          </a:p>
        </p:txBody>
      </p:sp>
      <p:sp>
        <p:nvSpPr>
          <p:cNvPr id="5" name="Footer Placeholder 4">
            <a:extLst>
              <a:ext uri="{FF2B5EF4-FFF2-40B4-BE49-F238E27FC236}">
                <a16:creationId xmlns:a16="http://schemas.microsoft.com/office/drawing/2014/main" id="{E3930AD7-838B-41FC-B0B5-159AF446AA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6734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44487-AF19-49AF-A8BF-6BF2C2ECDF07}"/>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D64B6EFF-4BA7-41A7-8D22-224BD684F1C4}"/>
              </a:ext>
            </a:extLst>
          </p:cNvPr>
          <p:cNvGraphicFramePr>
            <a:graphicFrameLocks noGrp="1"/>
          </p:cNvGraphicFramePr>
          <p:nvPr>
            <p:ph type="chart" sz="quarter" idx="13"/>
            <p:extLst>
              <p:ext uri="{D42A27DB-BD31-4B8C-83A1-F6EECF244321}">
                <p14:modId xmlns:p14="http://schemas.microsoft.com/office/powerpoint/2010/main" val="3469778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CD5AF0-58ED-4CA2-B66C-265B4133684B}"/>
              </a:ext>
            </a:extLst>
          </p:cNvPr>
          <p:cNvSpPr>
            <a:spLocks noGrp="1"/>
          </p:cNvSpPr>
          <p:nvPr>
            <p:ph type="body" sz="quarter" idx="14"/>
          </p:nvPr>
        </p:nvSpPr>
        <p:spPr/>
        <p:txBody>
          <a:bodyPr/>
          <a:lstStyle/>
          <a:p>
            <a:r>
              <a:rPr lang="en-US"/>
              <a:t>10/01/2024 - 12/31/2024</a:t>
            </a:r>
          </a:p>
        </p:txBody>
      </p:sp>
      <p:sp>
        <p:nvSpPr>
          <p:cNvPr id="5" name="Footer Placeholder 4">
            <a:extLst>
              <a:ext uri="{FF2B5EF4-FFF2-40B4-BE49-F238E27FC236}">
                <a16:creationId xmlns:a16="http://schemas.microsoft.com/office/drawing/2014/main" id="{47C59330-5A04-479F-9614-9B00F616D9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2204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034F8-E8D3-42C7-A33E-23E91EEBF992}"/>
              </a:ext>
            </a:extLst>
          </p:cNvPr>
          <p:cNvSpPr>
            <a:spLocks noGrp="1"/>
          </p:cNvSpPr>
          <p:nvPr>
            <p:ph type="title"/>
          </p:nvPr>
        </p:nvSpPr>
        <p:spPr/>
        <p:txBody>
          <a:bodyPr/>
          <a:lstStyle/>
          <a:p>
            <a:r>
              <a:rPr lang="en-US"/>
              <a:t>Facebook Total Interactions Per Month | All profiles</a:t>
            </a:r>
          </a:p>
        </p:txBody>
      </p:sp>
      <p:graphicFrame>
        <p:nvGraphicFramePr>
          <p:cNvPr id="6" name="Chart Placeholder 5">
            <a:extLst>
              <a:ext uri="{FF2B5EF4-FFF2-40B4-BE49-F238E27FC236}">
                <a16:creationId xmlns:a16="http://schemas.microsoft.com/office/drawing/2014/main" id="{C61F3C63-9903-459F-81E9-B6DFC26DF73E}"/>
              </a:ext>
            </a:extLst>
          </p:cNvPr>
          <p:cNvGraphicFramePr>
            <a:graphicFrameLocks noGrp="1"/>
          </p:cNvGraphicFramePr>
          <p:nvPr>
            <p:ph type="chart" sz="quarter" idx="13"/>
            <p:extLst>
              <p:ext uri="{D42A27DB-BD31-4B8C-83A1-F6EECF244321}">
                <p14:modId xmlns:p14="http://schemas.microsoft.com/office/powerpoint/2010/main" val="2008839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D9311B-12B4-4223-B58A-A47472411B7B}"/>
              </a:ext>
            </a:extLst>
          </p:cNvPr>
          <p:cNvSpPr>
            <a:spLocks noGrp="1"/>
          </p:cNvSpPr>
          <p:nvPr>
            <p:ph type="body" sz="quarter" idx="14"/>
          </p:nvPr>
        </p:nvSpPr>
        <p:spPr/>
        <p:txBody>
          <a:bodyPr/>
          <a:lstStyle/>
          <a:p>
            <a:r>
              <a:rPr lang="en-US"/>
              <a:t>10/01/2024 - 12/31/2024</a:t>
            </a:r>
          </a:p>
        </p:txBody>
      </p:sp>
      <p:sp>
        <p:nvSpPr>
          <p:cNvPr id="5" name="Footer Placeholder 4">
            <a:extLst>
              <a:ext uri="{FF2B5EF4-FFF2-40B4-BE49-F238E27FC236}">
                <a16:creationId xmlns:a16="http://schemas.microsoft.com/office/drawing/2014/main" id="{28E23AE0-18B0-44C2-A828-3E51D85CC5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21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F4F5E-A15D-458C-87CB-D3DEA20A054F}"/>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53F19EF8-F180-4F59-89E3-139EC7132FC0}"/>
              </a:ext>
            </a:extLst>
          </p:cNvPr>
          <p:cNvGraphicFramePr>
            <a:graphicFrameLocks noGrp="1"/>
          </p:cNvGraphicFramePr>
          <p:nvPr>
            <p:ph type="chart" sz="quarter" idx="13"/>
            <p:extLst>
              <p:ext uri="{D42A27DB-BD31-4B8C-83A1-F6EECF244321}">
                <p14:modId xmlns:p14="http://schemas.microsoft.com/office/powerpoint/2010/main" val="1084157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859813-3313-418F-B9A2-445282746F5D}"/>
              </a:ext>
            </a:extLst>
          </p:cNvPr>
          <p:cNvSpPr>
            <a:spLocks noGrp="1"/>
          </p:cNvSpPr>
          <p:nvPr>
            <p:ph type="body" sz="quarter" idx="14"/>
          </p:nvPr>
        </p:nvSpPr>
        <p:spPr/>
        <p:txBody>
          <a:bodyPr/>
          <a:lstStyle/>
          <a:p>
            <a:r>
              <a:rPr lang="en-US"/>
              <a:t>10/01/2024 - 12/31/2024</a:t>
            </a:r>
          </a:p>
        </p:txBody>
      </p:sp>
      <p:sp>
        <p:nvSpPr>
          <p:cNvPr id="5" name="Footer Placeholder 4">
            <a:extLst>
              <a:ext uri="{FF2B5EF4-FFF2-40B4-BE49-F238E27FC236}">
                <a16:creationId xmlns:a16="http://schemas.microsoft.com/office/drawing/2014/main" id="{67D7BDD8-E044-48FE-9C8A-39D6256EB4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05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DEFA-91E4-41B6-8DA9-298A480FF10E}"/>
              </a:ext>
            </a:extLst>
          </p:cNvPr>
          <p:cNvSpPr>
            <a:spLocks noGrp="1"/>
          </p:cNvSpPr>
          <p:nvPr>
            <p:ph type="title"/>
          </p:nvPr>
        </p:nvSpPr>
        <p:spPr/>
        <p:txBody>
          <a:bodyPr/>
          <a:lstStyle/>
          <a:p>
            <a:r>
              <a:rPr lang="en-US"/>
              <a:t>Facebook Own Posts Table | TMNAS - 1 of 5</a:t>
            </a:r>
          </a:p>
        </p:txBody>
      </p:sp>
      <p:graphicFrame>
        <p:nvGraphicFramePr>
          <p:cNvPr id="5" name="Table Placeholder 4">
            <a:extLst>
              <a:ext uri="{FF2B5EF4-FFF2-40B4-BE49-F238E27FC236}">
                <a16:creationId xmlns:a16="http://schemas.microsoft.com/office/drawing/2014/main" id="{672202C6-BDFC-47EB-A10D-4BA0AD5E1342}"/>
              </a:ext>
            </a:extLst>
          </p:cNvPr>
          <p:cNvGraphicFramePr>
            <a:graphicFrameLocks noGrp="1"/>
          </p:cNvGraphicFramePr>
          <p:nvPr>
            <p:ph type="tbl" sz="quarter" idx="13"/>
            <p:extLst>
              <p:ext uri="{D42A27DB-BD31-4B8C-83A1-F6EECF244321}">
                <p14:modId xmlns:p14="http://schemas.microsoft.com/office/powerpoint/2010/main" val="1963372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42542012"/>
                    </a:ext>
                  </a:extLst>
                </a:gridCol>
                <a:gridCol w="822960">
                  <a:extLst>
                    <a:ext uri="{9D8B030D-6E8A-4147-A177-3AD203B41FA5}">
                      <a16:colId xmlns:a16="http://schemas.microsoft.com/office/drawing/2014/main" val="1572450950"/>
                    </a:ext>
                  </a:extLst>
                </a:gridCol>
                <a:gridCol w="822960">
                  <a:extLst>
                    <a:ext uri="{9D8B030D-6E8A-4147-A177-3AD203B41FA5}">
                      <a16:colId xmlns:a16="http://schemas.microsoft.com/office/drawing/2014/main" val="1599404169"/>
                    </a:ext>
                  </a:extLst>
                </a:gridCol>
                <a:gridCol w="822960">
                  <a:extLst>
                    <a:ext uri="{9D8B030D-6E8A-4147-A177-3AD203B41FA5}">
                      <a16:colId xmlns:a16="http://schemas.microsoft.com/office/drawing/2014/main" val="353078656"/>
                    </a:ext>
                  </a:extLst>
                </a:gridCol>
                <a:gridCol w="822960">
                  <a:extLst>
                    <a:ext uri="{9D8B030D-6E8A-4147-A177-3AD203B41FA5}">
                      <a16:colId xmlns:a16="http://schemas.microsoft.com/office/drawing/2014/main" val="1108972751"/>
                    </a:ext>
                  </a:extLst>
                </a:gridCol>
                <a:gridCol w="822960">
                  <a:extLst>
                    <a:ext uri="{9D8B030D-6E8A-4147-A177-3AD203B41FA5}">
                      <a16:colId xmlns:a16="http://schemas.microsoft.com/office/drawing/2014/main" val="2448384256"/>
                    </a:ext>
                  </a:extLst>
                </a:gridCol>
                <a:gridCol w="822960">
                  <a:extLst>
                    <a:ext uri="{9D8B030D-6E8A-4147-A177-3AD203B41FA5}">
                      <a16:colId xmlns:a16="http://schemas.microsoft.com/office/drawing/2014/main" val="3927922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32020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- 2024-11-26 16:13:28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66343497"/>
                  </a:ext>
                </a:extLst>
              </a:tr>
            </a:tbl>
          </a:graphicData>
        </a:graphic>
      </p:graphicFrame>
      <p:sp>
        <p:nvSpPr>
          <p:cNvPr id="4" name="Text Placeholder 3">
            <a:extLst>
              <a:ext uri="{FF2B5EF4-FFF2-40B4-BE49-F238E27FC236}">
                <a16:creationId xmlns:a16="http://schemas.microsoft.com/office/drawing/2014/main" id="{FA3ECE5E-7EBE-4119-8E5F-E89953ABB6FD}"/>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184011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BEAC1-EEA6-4CB2-BAC8-B9CA64ACCDFC}"/>
              </a:ext>
            </a:extLst>
          </p:cNvPr>
          <p:cNvSpPr>
            <a:spLocks noGrp="1"/>
          </p:cNvSpPr>
          <p:nvPr>
            <p:ph type="title"/>
          </p:nvPr>
        </p:nvSpPr>
        <p:spPr/>
        <p:txBody>
          <a:bodyPr/>
          <a:lstStyle/>
          <a:p>
            <a:r>
              <a:rPr lang="en-US"/>
              <a:t>Facebook Own Posts Table | TMNAS - 2 of 5</a:t>
            </a:r>
          </a:p>
        </p:txBody>
      </p:sp>
      <p:graphicFrame>
        <p:nvGraphicFramePr>
          <p:cNvPr id="5" name="Table Placeholder 4">
            <a:extLst>
              <a:ext uri="{FF2B5EF4-FFF2-40B4-BE49-F238E27FC236}">
                <a16:creationId xmlns:a16="http://schemas.microsoft.com/office/drawing/2014/main" id="{99447E54-0BF1-4C6A-8D3D-D973B8870020}"/>
              </a:ext>
            </a:extLst>
          </p:cNvPr>
          <p:cNvGraphicFramePr>
            <a:graphicFrameLocks noGrp="1"/>
          </p:cNvGraphicFramePr>
          <p:nvPr>
            <p:ph type="tbl" sz="quarter" idx="13"/>
            <p:extLst>
              <p:ext uri="{D42A27DB-BD31-4B8C-83A1-F6EECF244321}">
                <p14:modId xmlns:p14="http://schemas.microsoft.com/office/powerpoint/2010/main" val="3634918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3693624"/>
                    </a:ext>
                  </a:extLst>
                </a:gridCol>
                <a:gridCol w="822960">
                  <a:extLst>
                    <a:ext uri="{9D8B030D-6E8A-4147-A177-3AD203B41FA5}">
                      <a16:colId xmlns:a16="http://schemas.microsoft.com/office/drawing/2014/main" val="3318733134"/>
                    </a:ext>
                  </a:extLst>
                </a:gridCol>
                <a:gridCol w="822960">
                  <a:extLst>
                    <a:ext uri="{9D8B030D-6E8A-4147-A177-3AD203B41FA5}">
                      <a16:colId xmlns:a16="http://schemas.microsoft.com/office/drawing/2014/main" val="4151984628"/>
                    </a:ext>
                  </a:extLst>
                </a:gridCol>
                <a:gridCol w="822960">
                  <a:extLst>
                    <a:ext uri="{9D8B030D-6E8A-4147-A177-3AD203B41FA5}">
                      <a16:colId xmlns:a16="http://schemas.microsoft.com/office/drawing/2014/main" val="3037312621"/>
                    </a:ext>
                  </a:extLst>
                </a:gridCol>
                <a:gridCol w="822960">
                  <a:extLst>
                    <a:ext uri="{9D8B030D-6E8A-4147-A177-3AD203B41FA5}">
                      <a16:colId xmlns:a16="http://schemas.microsoft.com/office/drawing/2014/main" val="3929460561"/>
                    </a:ext>
                  </a:extLst>
                </a:gridCol>
                <a:gridCol w="822960">
                  <a:extLst>
                    <a:ext uri="{9D8B030D-6E8A-4147-A177-3AD203B41FA5}">
                      <a16:colId xmlns:a16="http://schemas.microsoft.com/office/drawing/2014/main" val="1547610636"/>
                    </a:ext>
                  </a:extLst>
                </a:gridCol>
                <a:gridCol w="822960">
                  <a:extLst>
                    <a:ext uri="{9D8B030D-6E8A-4147-A177-3AD203B41FA5}">
                      <a16:colId xmlns:a16="http://schemas.microsoft.com/office/drawing/2014/main" val="1273457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37219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- 2024-11-22 15:17:47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 Joseph's University - Erivan K. Haub School of Business and Maguire Academy of Insurance &amp; Risk Management!  
Last night, John was honored at a special reception supporting student programs and initiatives at SJU's Maguire Academy. Recognized for his exceptional leadership and significant contributions to the insurance industry, John has made a lasting impact through his roles at TMNAS, Philadelphia Insurance Companies, and TMNA, Inc., as well as his Executive Officer role at Tokio Marine Holdings. 
This prestigious award honors those who exemplify integrity, inspire critical thinking, and demonstrate an unwavering commitment to social justice. Congratulations, John! 👏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40695989"/>
                  </a:ext>
                </a:extLst>
              </a:tr>
            </a:tbl>
          </a:graphicData>
        </a:graphic>
      </p:graphicFrame>
      <p:sp>
        <p:nvSpPr>
          <p:cNvPr id="4" name="Text Placeholder 3">
            <a:extLst>
              <a:ext uri="{FF2B5EF4-FFF2-40B4-BE49-F238E27FC236}">
                <a16:creationId xmlns:a16="http://schemas.microsoft.com/office/drawing/2014/main" id="{2EF19E9D-123C-42CE-8817-91CED0429B2C}"/>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38710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B7367-5A32-4726-8E40-F6E6A4933036}"/>
              </a:ext>
            </a:extLst>
          </p:cNvPr>
          <p:cNvSpPr>
            <a:spLocks noGrp="1"/>
          </p:cNvSpPr>
          <p:nvPr>
            <p:ph type="title"/>
          </p:nvPr>
        </p:nvSpPr>
        <p:spPr/>
        <p:txBody>
          <a:bodyPr/>
          <a:lstStyle/>
          <a:p>
            <a:r>
              <a:rPr lang="en-US"/>
              <a:t>Facebook Own Posts Table | TMNAS - 3 of 5</a:t>
            </a:r>
          </a:p>
        </p:txBody>
      </p:sp>
      <p:graphicFrame>
        <p:nvGraphicFramePr>
          <p:cNvPr id="5" name="Table Placeholder 4">
            <a:extLst>
              <a:ext uri="{FF2B5EF4-FFF2-40B4-BE49-F238E27FC236}">
                <a16:creationId xmlns:a16="http://schemas.microsoft.com/office/drawing/2014/main" id="{9777729B-48DA-48E9-B2F7-F6DE6B16166B}"/>
              </a:ext>
            </a:extLst>
          </p:cNvPr>
          <p:cNvGraphicFramePr>
            <a:graphicFrameLocks noGrp="1"/>
          </p:cNvGraphicFramePr>
          <p:nvPr>
            <p:ph type="tbl" sz="quarter" idx="13"/>
            <p:extLst>
              <p:ext uri="{D42A27DB-BD31-4B8C-83A1-F6EECF244321}">
                <p14:modId xmlns:p14="http://schemas.microsoft.com/office/powerpoint/2010/main" val="1163773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27990017"/>
                    </a:ext>
                  </a:extLst>
                </a:gridCol>
                <a:gridCol w="822960">
                  <a:extLst>
                    <a:ext uri="{9D8B030D-6E8A-4147-A177-3AD203B41FA5}">
                      <a16:colId xmlns:a16="http://schemas.microsoft.com/office/drawing/2014/main" val="308549005"/>
                    </a:ext>
                  </a:extLst>
                </a:gridCol>
                <a:gridCol w="822960">
                  <a:extLst>
                    <a:ext uri="{9D8B030D-6E8A-4147-A177-3AD203B41FA5}">
                      <a16:colId xmlns:a16="http://schemas.microsoft.com/office/drawing/2014/main" val="2440115509"/>
                    </a:ext>
                  </a:extLst>
                </a:gridCol>
                <a:gridCol w="822960">
                  <a:extLst>
                    <a:ext uri="{9D8B030D-6E8A-4147-A177-3AD203B41FA5}">
                      <a16:colId xmlns:a16="http://schemas.microsoft.com/office/drawing/2014/main" val="1815780811"/>
                    </a:ext>
                  </a:extLst>
                </a:gridCol>
                <a:gridCol w="822960">
                  <a:extLst>
                    <a:ext uri="{9D8B030D-6E8A-4147-A177-3AD203B41FA5}">
                      <a16:colId xmlns:a16="http://schemas.microsoft.com/office/drawing/2014/main" val="1243598597"/>
                    </a:ext>
                  </a:extLst>
                </a:gridCol>
                <a:gridCol w="822960">
                  <a:extLst>
                    <a:ext uri="{9D8B030D-6E8A-4147-A177-3AD203B41FA5}">
                      <a16:colId xmlns:a16="http://schemas.microsoft.com/office/drawing/2014/main" val="3891762976"/>
                    </a:ext>
                  </a:extLst>
                </a:gridCol>
                <a:gridCol w="822960">
                  <a:extLst>
                    <a:ext uri="{9D8B030D-6E8A-4147-A177-3AD203B41FA5}">
                      <a16:colId xmlns:a16="http://schemas.microsoft.com/office/drawing/2014/main" val="585058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53074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- 2024-10-02 16:44:15</a:t>
                      </a:r>
                      <a:r>
                        <a:rPr kumimoji="0" lang="en-US" sz="1000" b="0" i="0" u="none" strike="noStrike" kern="1200" cap="none" spc="0" normalizeH="0" baseline="0" noProof="0">
                          <a:ln>
                            <a:noFill/>
                          </a:ln>
                          <a:solidFill>
                            <a:prstClr val="black"/>
                          </a:solidFill>
                          <a:effectLst/>
                          <a:uLnTx/>
                          <a:uFillTx/>
                          <a:latin typeface="Calibri"/>
                          <a:ea typeface="+mn-ea"/>
                          <a:cs typeface="+mn-cs"/>
                        </a:rPr>
                        <a:t>
 That's a wrap on another successful Healthy Picnic &amp; Wellness Fair! We joined forces with Philadelphia Insurance Companies to create a day focused on employee well-being. Employees enjoyed a variety of healthy lunch options, the chance to connect with many health and wellness vendors, and an exciting raffle with all proceeds going to Unite For HER. A big thank you to everyone who came out and made this event a great one!
93.3 WMMR Philadelphia Unite For HER Exos  American Diabetes Association - Eastern Pennsylvania &amp; Delaware American Heart Association - Pennsylvania  Livongo by Teladoc Health Independence Blue Cross Optum College Tuition Benefit Fidelity Investments EyeMed Vision Care MetLife Genomic ACI Specialty Benefits Marsh McLennan Agency - East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01098627"/>
                  </a:ext>
                </a:extLst>
              </a:tr>
            </a:tbl>
          </a:graphicData>
        </a:graphic>
      </p:graphicFrame>
      <p:sp>
        <p:nvSpPr>
          <p:cNvPr id="4" name="Text Placeholder 3">
            <a:extLst>
              <a:ext uri="{FF2B5EF4-FFF2-40B4-BE49-F238E27FC236}">
                <a16:creationId xmlns:a16="http://schemas.microsoft.com/office/drawing/2014/main" id="{80493B5F-BB65-4061-B834-2F6497DD8017}"/>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626416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7BFEA-037E-4724-ACE0-9862DF99F115}"/>
              </a:ext>
            </a:extLst>
          </p:cNvPr>
          <p:cNvSpPr>
            <a:spLocks noGrp="1"/>
          </p:cNvSpPr>
          <p:nvPr>
            <p:ph type="title"/>
          </p:nvPr>
        </p:nvSpPr>
        <p:spPr/>
        <p:txBody>
          <a:bodyPr/>
          <a:lstStyle/>
          <a:p>
            <a:r>
              <a:rPr lang="en-US"/>
              <a:t>Facebook Own Posts Table | TMNAS - 4 of 5</a:t>
            </a:r>
          </a:p>
        </p:txBody>
      </p:sp>
      <p:graphicFrame>
        <p:nvGraphicFramePr>
          <p:cNvPr id="5" name="Table Placeholder 4">
            <a:extLst>
              <a:ext uri="{FF2B5EF4-FFF2-40B4-BE49-F238E27FC236}">
                <a16:creationId xmlns:a16="http://schemas.microsoft.com/office/drawing/2014/main" id="{E357FA28-6C74-4203-B789-27B11710C135}"/>
              </a:ext>
            </a:extLst>
          </p:cNvPr>
          <p:cNvGraphicFramePr>
            <a:graphicFrameLocks noGrp="1"/>
          </p:cNvGraphicFramePr>
          <p:nvPr>
            <p:ph type="tbl" sz="quarter" idx="13"/>
            <p:extLst>
              <p:ext uri="{D42A27DB-BD31-4B8C-83A1-F6EECF244321}">
                <p14:modId xmlns:p14="http://schemas.microsoft.com/office/powerpoint/2010/main" val="1259585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17264181"/>
                    </a:ext>
                  </a:extLst>
                </a:gridCol>
                <a:gridCol w="822960">
                  <a:extLst>
                    <a:ext uri="{9D8B030D-6E8A-4147-A177-3AD203B41FA5}">
                      <a16:colId xmlns:a16="http://schemas.microsoft.com/office/drawing/2014/main" val="673285665"/>
                    </a:ext>
                  </a:extLst>
                </a:gridCol>
                <a:gridCol w="822960">
                  <a:extLst>
                    <a:ext uri="{9D8B030D-6E8A-4147-A177-3AD203B41FA5}">
                      <a16:colId xmlns:a16="http://schemas.microsoft.com/office/drawing/2014/main" val="1814782660"/>
                    </a:ext>
                  </a:extLst>
                </a:gridCol>
                <a:gridCol w="822960">
                  <a:extLst>
                    <a:ext uri="{9D8B030D-6E8A-4147-A177-3AD203B41FA5}">
                      <a16:colId xmlns:a16="http://schemas.microsoft.com/office/drawing/2014/main" val="204472389"/>
                    </a:ext>
                  </a:extLst>
                </a:gridCol>
                <a:gridCol w="822960">
                  <a:extLst>
                    <a:ext uri="{9D8B030D-6E8A-4147-A177-3AD203B41FA5}">
                      <a16:colId xmlns:a16="http://schemas.microsoft.com/office/drawing/2014/main" val="3157146433"/>
                    </a:ext>
                  </a:extLst>
                </a:gridCol>
                <a:gridCol w="822960">
                  <a:extLst>
                    <a:ext uri="{9D8B030D-6E8A-4147-A177-3AD203B41FA5}">
                      <a16:colId xmlns:a16="http://schemas.microsoft.com/office/drawing/2014/main" val="2891032709"/>
                    </a:ext>
                  </a:extLst>
                </a:gridCol>
                <a:gridCol w="822960">
                  <a:extLst>
                    <a:ext uri="{9D8B030D-6E8A-4147-A177-3AD203B41FA5}">
                      <a16:colId xmlns:a16="http://schemas.microsoft.com/office/drawing/2014/main" val="4049834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0843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- 2024-12-11 15:31:32</a:t>
                      </a:r>
                      <a:r>
                        <a:rPr kumimoji="0" lang="en-US" sz="1000" b="0" i="0" u="none" strike="noStrike" kern="1200" cap="none" spc="0" normalizeH="0" baseline="0" noProof="0">
                          <a:ln>
                            <a:noFill/>
                          </a:ln>
                          <a:solidFill>
                            <a:prstClr val="black"/>
                          </a:solidFill>
                          <a:effectLst/>
                          <a:uLnTx/>
                          <a:uFillTx/>
                          <a:latin typeface="Calibri"/>
                          <a:ea typeface="+mn-ea"/>
                          <a:cs typeface="+mn-cs"/>
                        </a:rPr>
                        <a:t>
 Another festive and recognition-filled TMNAS Holiday Party &amp; Awards Ceremony is in the books! Our Bala Cynwyd office celebrated in style with a spread of delicious hors d'oeuvres and lively mingling while our Honolulu office enjoyed a delightful brunch!  The highlight of the event was our hybrid Annual Awards Ceremony which showcased many employee achievements throughout 2024.  We look forward to sharing our winners with you soon! We hope all of our employees had a wonderful time embracing the holiday spirit and connecting with colleagues near and far!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73393045"/>
                  </a:ext>
                </a:extLst>
              </a:tr>
            </a:tbl>
          </a:graphicData>
        </a:graphic>
      </p:graphicFrame>
      <p:sp>
        <p:nvSpPr>
          <p:cNvPr id="4" name="Text Placeholder 3">
            <a:extLst>
              <a:ext uri="{FF2B5EF4-FFF2-40B4-BE49-F238E27FC236}">
                <a16:creationId xmlns:a16="http://schemas.microsoft.com/office/drawing/2014/main" id="{8FB2D038-0BC6-498D-9D9B-C122C2776CD3}"/>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283125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CF057-9C10-4F17-9502-014392DEA33E}"/>
              </a:ext>
            </a:extLst>
          </p:cNvPr>
          <p:cNvSpPr>
            <a:spLocks noGrp="1"/>
          </p:cNvSpPr>
          <p:nvPr>
            <p:ph type="title"/>
          </p:nvPr>
        </p:nvSpPr>
        <p:spPr/>
        <p:txBody>
          <a:bodyPr/>
          <a:lstStyle/>
          <a:p>
            <a:r>
              <a:rPr lang="en-US"/>
              <a:t>Facebook Own Posts Table | TMNAS - 5 of 5</a:t>
            </a:r>
          </a:p>
        </p:txBody>
      </p:sp>
      <p:graphicFrame>
        <p:nvGraphicFramePr>
          <p:cNvPr id="5" name="Table Placeholder 4">
            <a:extLst>
              <a:ext uri="{FF2B5EF4-FFF2-40B4-BE49-F238E27FC236}">
                <a16:creationId xmlns:a16="http://schemas.microsoft.com/office/drawing/2014/main" id="{90B6D500-A9CC-437C-9D46-2169D99BDA3F}"/>
              </a:ext>
            </a:extLst>
          </p:cNvPr>
          <p:cNvGraphicFramePr>
            <a:graphicFrameLocks noGrp="1"/>
          </p:cNvGraphicFramePr>
          <p:nvPr>
            <p:ph type="tbl" sz="quarter" idx="13"/>
            <p:extLst>
              <p:ext uri="{D42A27DB-BD31-4B8C-83A1-F6EECF244321}">
                <p14:modId xmlns:p14="http://schemas.microsoft.com/office/powerpoint/2010/main" val="2383566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66337666"/>
                    </a:ext>
                  </a:extLst>
                </a:gridCol>
                <a:gridCol w="822960">
                  <a:extLst>
                    <a:ext uri="{9D8B030D-6E8A-4147-A177-3AD203B41FA5}">
                      <a16:colId xmlns:a16="http://schemas.microsoft.com/office/drawing/2014/main" val="202269240"/>
                    </a:ext>
                  </a:extLst>
                </a:gridCol>
                <a:gridCol w="822960">
                  <a:extLst>
                    <a:ext uri="{9D8B030D-6E8A-4147-A177-3AD203B41FA5}">
                      <a16:colId xmlns:a16="http://schemas.microsoft.com/office/drawing/2014/main" val="1398761817"/>
                    </a:ext>
                  </a:extLst>
                </a:gridCol>
                <a:gridCol w="822960">
                  <a:extLst>
                    <a:ext uri="{9D8B030D-6E8A-4147-A177-3AD203B41FA5}">
                      <a16:colId xmlns:a16="http://schemas.microsoft.com/office/drawing/2014/main" val="3123300180"/>
                    </a:ext>
                  </a:extLst>
                </a:gridCol>
                <a:gridCol w="822960">
                  <a:extLst>
                    <a:ext uri="{9D8B030D-6E8A-4147-A177-3AD203B41FA5}">
                      <a16:colId xmlns:a16="http://schemas.microsoft.com/office/drawing/2014/main" val="1627013157"/>
                    </a:ext>
                  </a:extLst>
                </a:gridCol>
                <a:gridCol w="822960">
                  <a:extLst>
                    <a:ext uri="{9D8B030D-6E8A-4147-A177-3AD203B41FA5}">
                      <a16:colId xmlns:a16="http://schemas.microsoft.com/office/drawing/2014/main" val="314574392"/>
                    </a:ext>
                  </a:extLst>
                </a:gridCol>
                <a:gridCol w="822960">
                  <a:extLst>
                    <a:ext uri="{9D8B030D-6E8A-4147-A177-3AD203B41FA5}">
                      <a16:colId xmlns:a16="http://schemas.microsoft.com/office/drawing/2014/main" val="2004566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33881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- 2024-11-04 16:07:13</a:t>
                      </a:r>
                      <a:r>
                        <a:rPr kumimoji="0" lang="en-US" sz="1000" b="0" i="0" u="none" strike="noStrike" kern="1200" cap="none" spc="0" normalizeH="0" baseline="0" noProof="0">
                          <a:ln>
                            <a:noFill/>
                          </a:ln>
                          <a:solidFill>
                            <a:prstClr val="black"/>
                          </a:solidFill>
                          <a:effectLst/>
                          <a:uLnTx/>
                          <a:uFillTx/>
                          <a:latin typeface="Calibri"/>
                          <a:ea typeface="+mn-ea"/>
                          <a:cs typeface="+mn-cs"/>
                        </a:rPr>
                        <a:t>
 The 2024-2025 Tokio Marine Next Generation Leadership Program has officially commenced! The program’s first offsite in Jersey City, NJ included an overview of the Tokio Marine Group strategy, debriefing 360 evaluation assessments, an inclusive leadership workshop, and further development planning. Participants also enjoyed exciting teambuilding activities, such as an NYC scavenger hunt and a sushi-rolling workshop.
Twelve companies within the Group were represented, including First Insurance Company of Hawaii, LTD, Philadelphia Insurance Companies, PURE Insurance, Reliance Matrix, Tokio Marine America, TMHCC, TMMA, TMNAS, TM Newa, TMNF, Tokio Marine Seguradora, and TMX.
Participants are now gearing up for their second offsite in March in Tokyo, 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01170258"/>
                  </a:ext>
                </a:extLst>
              </a:tr>
            </a:tbl>
          </a:graphicData>
        </a:graphic>
      </p:graphicFrame>
      <p:sp>
        <p:nvSpPr>
          <p:cNvPr id="4" name="Text Placeholder 3">
            <a:extLst>
              <a:ext uri="{FF2B5EF4-FFF2-40B4-BE49-F238E27FC236}">
                <a16:creationId xmlns:a16="http://schemas.microsoft.com/office/drawing/2014/main" id="{F15DC2EB-F5EB-410E-8509-7A7613250EB1}"/>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964741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8EF4-4A9C-487F-A0F8-E8272EB58116}"/>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982022BE-46B7-4A48-A77B-B4A019E78BE5}"/>
              </a:ext>
            </a:extLst>
          </p:cNvPr>
          <p:cNvGraphicFramePr>
            <a:graphicFrameLocks noGrp="1"/>
          </p:cNvGraphicFramePr>
          <p:nvPr>
            <p:ph type="tbl" sz="quarter" idx="13"/>
            <p:extLst>
              <p:ext uri="{D42A27DB-BD31-4B8C-83A1-F6EECF244321}">
                <p14:modId xmlns:p14="http://schemas.microsoft.com/office/powerpoint/2010/main" val="3965015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13699849"/>
                    </a:ext>
                  </a:extLst>
                </a:gridCol>
                <a:gridCol w="576072">
                  <a:extLst>
                    <a:ext uri="{9D8B030D-6E8A-4147-A177-3AD203B41FA5}">
                      <a16:colId xmlns:a16="http://schemas.microsoft.com/office/drawing/2014/main" val="1593418466"/>
                    </a:ext>
                  </a:extLst>
                </a:gridCol>
                <a:gridCol w="576072">
                  <a:extLst>
                    <a:ext uri="{9D8B030D-6E8A-4147-A177-3AD203B41FA5}">
                      <a16:colId xmlns:a16="http://schemas.microsoft.com/office/drawing/2014/main" val="2173264867"/>
                    </a:ext>
                  </a:extLst>
                </a:gridCol>
                <a:gridCol w="576072">
                  <a:extLst>
                    <a:ext uri="{9D8B030D-6E8A-4147-A177-3AD203B41FA5}">
                      <a16:colId xmlns:a16="http://schemas.microsoft.com/office/drawing/2014/main" val="565649097"/>
                    </a:ext>
                  </a:extLst>
                </a:gridCol>
                <a:gridCol w="576072">
                  <a:extLst>
                    <a:ext uri="{9D8B030D-6E8A-4147-A177-3AD203B41FA5}">
                      <a16:colId xmlns:a16="http://schemas.microsoft.com/office/drawing/2014/main" val="762771122"/>
                    </a:ext>
                  </a:extLst>
                </a:gridCol>
                <a:gridCol w="576072">
                  <a:extLst>
                    <a:ext uri="{9D8B030D-6E8A-4147-A177-3AD203B41FA5}">
                      <a16:colId xmlns:a16="http://schemas.microsoft.com/office/drawing/2014/main" val="1875722743"/>
                    </a:ext>
                  </a:extLst>
                </a:gridCol>
                <a:gridCol w="576072">
                  <a:extLst>
                    <a:ext uri="{9D8B030D-6E8A-4147-A177-3AD203B41FA5}">
                      <a16:colId xmlns:a16="http://schemas.microsoft.com/office/drawing/2014/main" val="3578564732"/>
                    </a:ext>
                  </a:extLst>
                </a:gridCol>
                <a:gridCol w="576072">
                  <a:extLst>
                    <a:ext uri="{9D8B030D-6E8A-4147-A177-3AD203B41FA5}">
                      <a16:colId xmlns:a16="http://schemas.microsoft.com/office/drawing/2014/main" val="2037660050"/>
                    </a:ext>
                  </a:extLst>
                </a:gridCol>
                <a:gridCol w="576072">
                  <a:extLst>
                    <a:ext uri="{9D8B030D-6E8A-4147-A177-3AD203B41FA5}">
                      <a16:colId xmlns:a16="http://schemas.microsoft.com/office/drawing/2014/main" val="2770040529"/>
                    </a:ext>
                  </a:extLst>
                </a:gridCol>
                <a:gridCol w="576072">
                  <a:extLst>
                    <a:ext uri="{9D8B030D-6E8A-4147-A177-3AD203B41FA5}">
                      <a16:colId xmlns:a16="http://schemas.microsoft.com/office/drawing/2014/main" val="28186378"/>
                    </a:ext>
                  </a:extLst>
                </a:gridCol>
                <a:gridCol w="576072">
                  <a:extLst>
                    <a:ext uri="{9D8B030D-6E8A-4147-A177-3AD203B41FA5}">
                      <a16:colId xmlns:a16="http://schemas.microsoft.com/office/drawing/2014/main" val="286678975"/>
                    </a:ext>
                  </a:extLst>
                </a:gridCol>
                <a:gridCol w="576072">
                  <a:extLst>
                    <a:ext uri="{9D8B030D-6E8A-4147-A177-3AD203B41FA5}">
                      <a16:colId xmlns:a16="http://schemas.microsoft.com/office/drawing/2014/main" val="904629963"/>
                    </a:ext>
                  </a:extLst>
                </a:gridCol>
                <a:gridCol w="576072">
                  <a:extLst>
                    <a:ext uri="{9D8B030D-6E8A-4147-A177-3AD203B41FA5}">
                      <a16:colId xmlns:a16="http://schemas.microsoft.com/office/drawing/2014/main" val="426081716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65546139"/>
                  </a:ext>
                </a:extLst>
              </a:tr>
              <a:tr h="370840">
                <a:tc>
                  <a:txBody>
                    <a:bodyPr/>
                    <a:lstStyle/>
                    <a:p>
                      <a:r>
                        <a:rPr lang="en-US" sz="1000"/>
                        <a:t>198</a:t>
                      </a:r>
                    </a:p>
                  </a:txBody>
                  <a:tcPr/>
                </a:tc>
                <a:tc>
                  <a:txBody>
                    <a:bodyPr/>
                    <a:lstStyle/>
                    <a:p>
                      <a:r>
                        <a:rPr lang="en-US" sz="1000"/>
                        <a:t>-2</a:t>
                      </a:r>
                    </a:p>
                  </a:txBody>
                  <a:tcPr/>
                </a:tc>
                <a:tc>
                  <a:txBody>
                    <a:bodyPr/>
                    <a:lstStyle/>
                    <a:p>
                      <a:r>
                        <a:rPr lang="en-US" sz="1000"/>
                        <a:t>98</a:t>
                      </a:r>
                    </a:p>
                  </a:txBody>
                  <a:tcPr/>
                </a:tc>
                <a:tc>
                  <a:txBody>
                    <a:bodyPr/>
                    <a:lstStyle/>
                    <a:p>
                      <a:r>
                        <a:rPr lang="en-US" sz="1000"/>
                        <a:t>41</a:t>
                      </a:r>
                    </a:p>
                  </a:txBody>
                  <a:tcPr/>
                </a:tc>
                <a:tc>
                  <a:txBody>
                    <a:bodyPr/>
                    <a:lstStyle/>
                    <a:p>
                      <a:r>
                        <a:rPr lang="en-US" sz="1000"/>
                        <a:t>0</a:t>
                      </a:r>
                    </a:p>
                  </a:txBody>
                  <a:tcPr/>
                </a:tc>
                <a:tc>
                  <a:txBody>
                    <a:bodyPr/>
                    <a:lstStyle/>
                    <a:p>
                      <a:r>
                        <a:rPr lang="en-US" sz="1000"/>
                        <a:t>57</a:t>
                      </a:r>
                    </a:p>
                  </a:txBody>
                  <a:tcPr/>
                </a:tc>
                <a:tc>
                  <a:txBody>
                    <a:bodyPr/>
                    <a:lstStyle/>
                    <a:p>
                      <a:r>
                        <a:rPr lang="en-US" sz="1000"/>
                        <a:t>3</a:t>
                      </a:r>
                    </a:p>
                  </a:txBody>
                  <a:tcPr/>
                </a:tc>
                <a:tc>
                  <a:txBody>
                    <a:bodyPr/>
                    <a:lstStyle/>
                    <a:p>
                      <a:r>
                        <a:rPr lang="en-US" sz="1000"/>
                        <a:t>1</a:t>
                      </a:r>
                    </a:p>
                  </a:txBody>
                  <a:tcPr/>
                </a:tc>
                <a:tc>
                  <a:txBody>
                    <a:bodyPr/>
                    <a:lstStyle/>
                    <a:p>
                      <a:r>
                        <a:rPr lang="en-US" sz="1000"/>
                        <a:t>17</a:t>
                      </a:r>
                    </a:p>
                  </a:txBody>
                  <a:tcPr/>
                </a:tc>
                <a:tc>
                  <a:txBody>
                    <a:bodyPr/>
                    <a:lstStyle/>
                    <a:p>
                      <a:r>
                        <a:rPr lang="en-US" sz="1000"/>
                        <a:t>36</a:t>
                      </a:r>
                    </a:p>
                  </a:txBody>
                  <a:tcPr/>
                </a:tc>
                <a:tc>
                  <a:txBody>
                    <a:bodyPr/>
                    <a:lstStyle/>
                    <a:p>
                      <a:r>
                        <a:rPr lang="en-US" sz="1000"/>
                        <a:t>9</a:t>
                      </a:r>
                    </a:p>
                  </a:txBody>
                  <a:tcPr/>
                </a:tc>
                <a:tc>
                  <a:txBody>
                    <a:bodyPr/>
                    <a:lstStyle/>
                    <a:p>
                      <a:r>
                        <a:rPr lang="en-US" sz="1000"/>
                        <a:t>0.6618 %</a:t>
                      </a:r>
                    </a:p>
                  </a:txBody>
                  <a:tcPr/>
                </a:tc>
                <a:tc>
                  <a:txBody>
                    <a:bodyPr/>
                    <a:lstStyle/>
                    <a:p>
                      <a:r>
                        <a:rPr lang="en-US" sz="1000"/>
                        <a:t>0.0 %</a:t>
                      </a:r>
                    </a:p>
                  </a:txBody>
                  <a:tcPr/>
                </a:tc>
                <a:extLst>
                  <a:ext uri="{0D108BD9-81ED-4DB2-BD59-A6C34878D82A}">
                    <a16:rowId xmlns:a16="http://schemas.microsoft.com/office/drawing/2014/main" val="1403579646"/>
                  </a:ext>
                </a:extLst>
              </a:tr>
            </a:tbl>
          </a:graphicData>
        </a:graphic>
      </p:graphicFrame>
      <p:sp>
        <p:nvSpPr>
          <p:cNvPr id="4" name="Text Placeholder 3">
            <a:extLst>
              <a:ext uri="{FF2B5EF4-FFF2-40B4-BE49-F238E27FC236}">
                <a16:creationId xmlns:a16="http://schemas.microsoft.com/office/drawing/2014/main" id="{1905B121-F1FD-4E10-B86D-DC97E7C1094E}"/>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4293196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538E0-E7D0-4E05-865A-26E43C20A029}"/>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5ECBDBA6-FDF8-415A-8042-5FF085742803}"/>
              </a:ext>
            </a:extLst>
          </p:cNvPr>
          <p:cNvGraphicFramePr>
            <a:graphicFrameLocks noGrp="1"/>
          </p:cNvGraphicFramePr>
          <p:nvPr>
            <p:ph type="chart" sz="quarter" idx="13"/>
            <p:extLst>
              <p:ext uri="{D42A27DB-BD31-4B8C-83A1-F6EECF244321}">
                <p14:modId xmlns:p14="http://schemas.microsoft.com/office/powerpoint/2010/main" val="3331997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280C26-B780-4E6F-A443-9C467F51E58F}"/>
              </a:ext>
            </a:extLst>
          </p:cNvPr>
          <p:cNvSpPr>
            <a:spLocks noGrp="1"/>
          </p:cNvSpPr>
          <p:nvPr>
            <p:ph type="body" sz="quarter" idx="14"/>
          </p:nvPr>
        </p:nvSpPr>
        <p:spPr/>
        <p:txBody>
          <a:bodyPr/>
          <a:lstStyle/>
          <a:p>
            <a:r>
              <a:rPr lang="en-US"/>
              <a:t>10/01/2024 - 12/31/2024</a:t>
            </a:r>
          </a:p>
        </p:txBody>
      </p:sp>
      <p:sp>
        <p:nvSpPr>
          <p:cNvPr id="5" name="Footer Placeholder 4">
            <a:extLst>
              <a:ext uri="{FF2B5EF4-FFF2-40B4-BE49-F238E27FC236}">
                <a16:creationId xmlns:a16="http://schemas.microsoft.com/office/drawing/2014/main" id="{B5F2896C-BADB-40B1-8209-CCEB53A6B6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5669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F52D3-5680-41FB-B9F3-FA99DE876AA8}"/>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1B5BC957-D2DA-4BAE-A835-FE68E4310351}"/>
              </a:ext>
            </a:extLst>
          </p:cNvPr>
          <p:cNvGraphicFramePr>
            <a:graphicFrameLocks noGrp="1"/>
          </p:cNvGraphicFramePr>
          <p:nvPr>
            <p:ph type="chart" sz="quarter" idx="13"/>
            <p:extLst>
              <p:ext uri="{D42A27DB-BD31-4B8C-83A1-F6EECF244321}">
                <p14:modId xmlns:p14="http://schemas.microsoft.com/office/powerpoint/2010/main" val="1630617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4A0244-2EC5-47EA-9BE3-0417C254410E}"/>
              </a:ext>
            </a:extLst>
          </p:cNvPr>
          <p:cNvSpPr>
            <a:spLocks noGrp="1"/>
          </p:cNvSpPr>
          <p:nvPr>
            <p:ph type="body" sz="quarter" idx="14"/>
          </p:nvPr>
        </p:nvSpPr>
        <p:spPr/>
        <p:txBody>
          <a:bodyPr/>
          <a:lstStyle/>
          <a:p>
            <a:r>
              <a:rPr lang="en-US"/>
              <a:t>10/01/2024 - 12/31/2024</a:t>
            </a:r>
          </a:p>
        </p:txBody>
      </p:sp>
      <p:sp>
        <p:nvSpPr>
          <p:cNvPr id="5" name="Footer Placeholder 4">
            <a:extLst>
              <a:ext uri="{FF2B5EF4-FFF2-40B4-BE49-F238E27FC236}">
                <a16:creationId xmlns:a16="http://schemas.microsoft.com/office/drawing/2014/main" id="{C5B545C5-A55F-4DF3-93DB-00182882E3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6662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6403D-77C3-4DD5-B468-85BDC49546E3}"/>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EA91AA56-3B19-4F9F-B6CA-03AE1B075A60}"/>
              </a:ext>
            </a:extLst>
          </p:cNvPr>
          <p:cNvGraphicFramePr>
            <a:graphicFrameLocks noGrp="1"/>
          </p:cNvGraphicFramePr>
          <p:nvPr>
            <p:ph type="chart" sz="quarter" idx="13"/>
            <p:extLst>
              <p:ext uri="{D42A27DB-BD31-4B8C-83A1-F6EECF244321}">
                <p14:modId xmlns:p14="http://schemas.microsoft.com/office/powerpoint/2010/main" val="1052886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081197-4A43-4811-B003-2D562244FBE6}"/>
              </a:ext>
            </a:extLst>
          </p:cNvPr>
          <p:cNvSpPr>
            <a:spLocks noGrp="1"/>
          </p:cNvSpPr>
          <p:nvPr>
            <p:ph type="body" sz="quarter" idx="14"/>
          </p:nvPr>
        </p:nvSpPr>
        <p:spPr/>
        <p:txBody>
          <a:bodyPr/>
          <a:lstStyle/>
          <a:p>
            <a:r>
              <a:rPr lang="en-US"/>
              <a:t>10/01/2024 - 12/31/2024</a:t>
            </a:r>
          </a:p>
        </p:txBody>
      </p:sp>
      <p:sp>
        <p:nvSpPr>
          <p:cNvPr id="5" name="Footer Placeholder 4">
            <a:extLst>
              <a:ext uri="{FF2B5EF4-FFF2-40B4-BE49-F238E27FC236}">
                <a16:creationId xmlns:a16="http://schemas.microsoft.com/office/drawing/2014/main" id="{ADF1C887-62F7-45F0-8A64-D27CB389AC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6730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9A644-3D8A-463A-8A18-ADD7BBA9CA66}"/>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9603915A-8967-4F5B-A884-E7EBDA13508E}"/>
              </a:ext>
            </a:extLst>
          </p:cNvPr>
          <p:cNvGraphicFramePr>
            <a:graphicFrameLocks noGrp="1"/>
          </p:cNvGraphicFramePr>
          <p:nvPr>
            <p:ph type="tbl" sz="quarter" idx="13"/>
            <p:extLst>
              <p:ext uri="{D42A27DB-BD31-4B8C-83A1-F6EECF244321}">
                <p14:modId xmlns:p14="http://schemas.microsoft.com/office/powerpoint/2010/main" val="543078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4583928"/>
                    </a:ext>
                  </a:extLst>
                </a:gridCol>
                <a:gridCol w="1152144">
                  <a:extLst>
                    <a:ext uri="{9D8B030D-6E8A-4147-A177-3AD203B41FA5}">
                      <a16:colId xmlns:a16="http://schemas.microsoft.com/office/drawing/2014/main" val="819445141"/>
                    </a:ext>
                  </a:extLst>
                </a:gridCol>
                <a:gridCol w="1152144">
                  <a:extLst>
                    <a:ext uri="{9D8B030D-6E8A-4147-A177-3AD203B41FA5}">
                      <a16:colId xmlns:a16="http://schemas.microsoft.com/office/drawing/2014/main" val="3304135931"/>
                    </a:ext>
                  </a:extLst>
                </a:gridCol>
                <a:gridCol w="1152144">
                  <a:extLst>
                    <a:ext uri="{9D8B030D-6E8A-4147-A177-3AD203B41FA5}">
                      <a16:colId xmlns:a16="http://schemas.microsoft.com/office/drawing/2014/main" val="3211867451"/>
                    </a:ext>
                  </a:extLst>
                </a:gridCol>
                <a:gridCol w="1152144">
                  <a:extLst>
                    <a:ext uri="{9D8B030D-6E8A-4147-A177-3AD203B41FA5}">
                      <a16:colId xmlns:a16="http://schemas.microsoft.com/office/drawing/2014/main" val="4081546668"/>
                    </a:ext>
                  </a:extLst>
                </a:gridCol>
                <a:gridCol w="1152144">
                  <a:extLst>
                    <a:ext uri="{9D8B030D-6E8A-4147-A177-3AD203B41FA5}">
                      <a16:colId xmlns:a16="http://schemas.microsoft.com/office/drawing/2014/main" val="658444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8031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- 2024-11-26 16:08:38</a:t>
                      </a:r>
                      <a:r>
                        <a:rPr kumimoji="0" lang="en-US" sz="1000" b="0" i="0" u="none" strike="noStrike" kern="1200" cap="none" spc="0" normalizeH="0" baseline="0" noProof="0">
                          <a:ln>
                            <a:noFill/>
                          </a:ln>
                          <a:solidFill>
                            <a:prstClr val="black"/>
                          </a:solidFill>
                          <a:effectLst/>
                          <a:uLnTx/>
                          <a:uFillTx/>
                          <a:latin typeface="Calibri"/>
                          <a:ea typeface="+mn-ea"/>
                          <a:cs typeface="+mn-cs"/>
                        </a:rPr>
                        <a:t>
 🍂THANKSGIVING GIVEAWAY ALERT! 🍂
The holiday season is here, and we're celebrating by giving you a chance to win an Amazon Gift Card! 🎉
Here's how to enter:
1. Make sure you're following us
2. Like this post ❤️
3. Tag a friend or a coworker that you're thankful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2.3923 %</a:t>
                      </a:r>
                    </a:p>
                  </a:txBody>
                  <a:tcPr/>
                </a:tc>
                <a:extLst>
                  <a:ext uri="{0D108BD9-81ED-4DB2-BD59-A6C34878D82A}">
                    <a16:rowId xmlns:a16="http://schemas.microsoft.com/office/drawing/2014/main" val="260877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- 2024-10-07 16:58:11</a:t>
                      </a:r>
                      <a:r>
                        <a:rPr kumimoji="0" lang="en-US" sz="1000" b="0" i="0" u="none" strike="noStrike" kern="1200" cap="none" spc="0" normalizeH="0" baseline="0" noProof="0">
                          <a:ln>
                            <a:noFill/>
                          </a:ln>
                          <a:solidFill>
                            <a:prstClr val="black"/>
                          </a:solidFill>
                          <a:effectLst/>
                          <a:uLnTx/>
                          <a:uFillTx/>
                          <a:latin typeface="Calibri"/>
                          <a:ea typeface="+mn-ea"/>
                          <a:cs typeface="+mn-cs"/>
                        </a:rPr>
                        <a:t>
 During our recent 2024 Healthy Week activities, we joined hands with @PHLYINS at our Bala Cynwyd office for a meaningful volunteer event with @Rise2030.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1.4778 %</a:t>
                      </a:r>
                    </a:p>
                  </a:txBody>
                  <a:tcPr/>
                </a:tc>
                <a:extLst>
                  <a:ext uri="{0D108BD9-81ED-4DB2-BD59-A6C34878D82A}">
                    <a16:rowId xmlns:a16="http://schemas.microsoft.com/office/drawing/2014/main" val="298097972"/>
                  </a:ext>
                </a:extLst>
              </a:tr>
            </a:tbl>
          </a:graphicData>
        </a:graphic>
      </p:graphicFrame>
      <p:sp>
        <p:nvSpPr>
          <p:cNvPr id="4" name="Text Placeholder 3">
            <a:extLst>
              <a:ext uri="{FF2B5EF4-FFF2-40B4-BE49-F238E27FC236}">
                <a16:creationId xmlns:a16="http://schemas.microsoft.com/office/drawing/2014/main" id="{B195E276-2BE7-469B-9BB0-728D263E4D99}"/>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275109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DA93F-FC7C-40D6-87BF-196B5C130247}"/>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7E761A5F-BEAB-42AE-852B-397DFA5DCB07}"/>
              </a:ext>
            </a:extLst>
          </p:cNvPr>
          <p:cNvGraphicFramePr>
            <a:graphicFrameLocks noGrp="1"/>
          </p:cNvGraphicFramePr>
          <p:nvPr>
            <p:ph type="tbl" sz="quarter" idx="13"/>
            <p:extLst>
              <p:ext uri="{D42A27DB-BD31-4B8C-83A1-F6EECF244321}">
                <p14:modId xmlns:p14="http://schemas.microsoft.com/office/powerpoint/2010/main" val="2179857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58706196"/>
                    </a:ext>
                  </a:extLst>
                </a:gridCol>
                <a:gridCol w="1152144">
                  <a:extLst>
                    <a:ext uri="{9D8B030D-6E8A-4147-A177-3AD203B41FA5}">
                      <a16:colId xmlns:a16="http://schemas.microsoft.com/office/drawing/2014/main" val="3526610120"/>
                    </a:ext>
                  </a:extLst>
                </a:gridCol>
                <a:gridCol w="1152144">
                  <a:extLst>
                    <a:ext uri="{9D8B030D-6E8A-4147-A177-3AD203B41FA5}">
                      <a16:colId xmlns:a16="http://schemas.microsoft.com/office/drawing/2014/main" val="2122128292"/>
                    </a:ext>
                  </a:extLst>
                </a:gridCol>
                <a:gridCol w="1152144">
                  <a:extLst>
                    <a:ext uri="{9D8B030D-6E8A-4147-A177-3AD203B41FA5}">
                      <a16:colId xmlns:a16="http://schemas.microsoft.com/office/drawing/2014/main" val="2161033114"/>
                    </a:ext>
                  </a:extLst>
                </a:gridCol>
                <a:gridCol w="1152144">
                  <a:extLst>
                    <a:ext uri="{9D8B030D-6E8A-4147-A177-3AD203B41FA5}">
                      <a16:colId xmlns:a16="http://schemas.microsoft.com/office/drawing/2014/main" val="3719650871"/>
                    </a:ext>
                  </a:extLst>
                </a:gridCol>
                <a:gridCol w="1152144">
                  <a:extLst>
                    <a:ext uri="{9D8B030D-6E8A-4147-A177-3AD203B41FA5}">
                      <a16:colId xmlns:a16="http://schemas.microsoft.com/office/drawing/2014/main" val="1257273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14663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- 2024-10-21 15:34:43</a:t>
                      </a:r>
                      <a:r>
                        <a:rPr kumimoji="0" lang="en-US" sz="1000" b="0" i="0" u="none" strike="noStrike" kern="1200" cap="none" spc="0" normalizeH="0" baseline="0" noProof="0">
                          <a:ln>
                            <a:noFill/>
                          </a:ln>
                          <a:solidFill>
                            <a:prstClr val="black"/>
                          </a:solidFill>
                          <a:effectLst/>
                          <a:uLnTx/>
                          <a:uFillTx/>
                          <a:latin typeface="Calibri"/>
                          <a:ea typeface="+mn-ea"/>
                          <a:cs typeface="+mn-cs"/>
                        </a:rPr>
                        <a:t>
 🍁 FALL GIVEAWAY ALERT! 🍁
What’s your favorite fall activity? 🍂🍎 Whether it's cozying up with a pumpkin spice latte, enjoying a crisp hike, or apple picking, share it with us in the comments for a chance to win some fall goodies!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1.4706 %</a:t>
                      </a:r>
                    </a:p>
                  </a:txBody>
                  <a:tcPr/>
                </a:tc>
                <a:extLst>
                  <a:ext uri="{0D108BD9-81ED-4DB2-BD59-A6C34878D82A}">
                    <a16:rowId xmlns:a16="http://schemas.microsoft.com/office/drawing/2014/main" val="416999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- 2024-11-13 17:03:02</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@PHLYINS employees came together to participate in the @alzassociation's Philadelphia Walk to End Alzheimer's at Citizens Bank 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1.4493 %</a:t>
                      </a:r>
                    </a:p>
                  </a:txBody>
                  <a:tcPr/>
                </a:tc>
                <a:extLst>
                  <a:ext uri="{0D108BD9-81ED-4DB2-BD59-A6C34878D82A}">
                    <a16:rowId xmlns:a16="http://schemas.microsoft.com/office/drawing/2014/main" val="142733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- 2024-11-22 15:14:27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@saintjosephs Maguire Academy of Insurance &amp;amp;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1.4354 %</a:t>
                      </a:r>
                    </a:p>
                  </a:txBody>
                  <a:tcPr/>
                </a:tc>
                <a:extLst>
                  <a:ext uri="{0D108BD9-81ED-4DB2-BD59-A6C34878D82A}">
                    <a16:rowId xmlns:a16="http://schemas.microsoft.com/office/drawing/2014/main" val="1926953271"/>
                  </a:ext>
                </a:extLst>
              </a:tr>
            </a:tbl>
          </a:graphicData>
        </a:graphic>
      </p:graphicFrame>
      <p:sp>
        <p:nvSpPr>
          <p:cNvPr id="4" name="Text Placeholder 3">
            <a:extLst>
              <a:ext uri="{FF2B5EF4-FFF2-40B4-BE49-F238E27FC236}">
                <a16:creationId xmlns:a16="http://schemas.microsoft.com/office/drawing/2014/main" id="{1B465C57-DC9B-42C0-A779-BCCBE1D343D8}"/>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295555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B5DE1-CE65-4960-83E2-B1D64AF653CB}"/>
              </a:ext>
            </a:extLst>
          </p:cNvPr>
          <p:cNvSpPr>
            <a:spLocks noGrp="1"/>
          </p:cNvSpPr>
          <p:nvPr>
            <p:ph type="title"/>
          </p:nvPr>
        </p:nvSpPr>
        <p:spPr/>
        <p:txBody>
          <a:bodyPr/>
          <a:lstStyle/>
          <a:p>
            <a:r>
              <a:rPr lang="en-US"/>
              <a:t>LinkedIn LinkedIn Followers Change | All profiles</a:t>
            </a:r>
          </a:p>
        </p:txBody>
      </p:sp>
      <p:graphicFrame>
        <p:nvGraphicFramePr>
          <p:cNvPr id="6" name="Chart Placeholder 5">
            <a:extLst>
              <a:ext uri="{FF2B5EF4-FFF2-40B4-BE49-F238E27FC236}">
                <a16:creationId xmlns:a16="http://schemas.microsoft.com/office/drawing/2014/main" id="{6C8EB74F-BEED-4339-A734-D22754766B8B}"/>
              </a:ext>
            </a:extLst>
          </p:cNvPr>
          <p:cNvGraphicFramePr>
            <a:graphicFrameLocks noGrp="1"/>
          </p:cNvGraphicFramePr>
          <p:nvPr>
            <p:ph type="chart" sz="quarter" idx="13"/>
            <p:extLst>
              <p:ext uri="{D42A27DB-BD31-4B8C-83A1-F6EECF244321}">
                <p14:modId xmlns:p14="http://schemas.microsoft.com/office/powerpoint/2010/main" val="4098355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0CD44B-2651-490E-B6FA-6694FC459D6E}"/>
              </a:ext>
            </a:extLst>
          </p:cNvPr>
          <p:cNvSpPr>
            <a:spLocks noGrp="1"/>
          </p:cNvSpPr>
          <p:nvPr>
            <p:ph type="body" sz="quarter" idx="14"/>
          </p:nvPr>
        </p:nvSpPr>
        <p:spPr/>
        <p:txBody>
          <a:bodyPr/>
          <a:lstStyle/>
          <a:p>
            <a:r>
              <a:rPr lang="en-US"/>
              <a:t>10/01/2024 - 12/31/2024</a:t>
            </a:r>
          </a:p>
        </p:txBody>
      </p:sp>
      <p:sp>
        <p:nvSpPr>
          <p:cNvPr id="5" name="Footer Placeholder 4">
            <a:extLst>
              <a:ext uri="{FF2B5EF4-FFF2-40B4-BE49-F238E27FC236}">
                <a16:creationId xmlns:a16="http://schemas.microsoft.com/office/drawing/2014/main" id="{944386FD-0722-42C3-A93D-50BCD4C8A7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2111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3BA9-7454-47C2-AF21-1DD869101FC1}"/>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372B0EAB-1CD8-46FB-8493-84ED66846293}"/>
              </a:ext>
            </a:extLst>
          </p:cNvPr>
          <p:cNvGraphicFramePr>
            <a:graphicFrameLocks noGrp="1"/>
          </p:cNvGraphicFramePr>
          <p:nvPr>
            <p:ph type="tbl" sz="quarter" idx="13"/>
            <p:extLst>
              <p:ext uri="{D42A27DB-BD31-4B8C-83A1-F6EECF244321}">
                <p14:modId xmlns:p14="http://schemas.microsoft.com/office/powerpoint/2010/main" val="1251227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39621030"/>
                    </a:ext>
                  </a:extLst>
                </a:gridCol>
                <a:gridCol w="576072">
                  <a:extLst>
                    <a:ext uri="{9D8B030D-6E8A-4147-A177-3AD203B41FA5}">
                      <a16:colId xmlns:a16="http://schemas.microsoft.com/office/drawing/2014/main" val="1558207541"/>
                    </a:ext>
                  </a:extLst>
                </a:gridCol>
                <a:gridCol w="576072">
                  <a:extLst>
                    <a:ext uri="{9D8B030D-6E8A-4147-A177-3AD203B41FA5}">
                      <a16:colId xmlns:a16="http://schemas.microsoft.com/office/drawing/2014/main" val="2662549003"/>
                    </a:ext>
                  </a:extLst>
                </a:gridCol>
                <a:gridCol w="576072">
                  <a:extLst>
                    <a:ext uri="{9D8B030D-6E8A-4147-A177-3AD203B41FA5}">
                      <a16:colId xmlns:a16="http://schemas.microsoft.com/office/drawing/2014/main" val="106254400"/>
                    </a:ext>
                  </a:extLst>
                </a:gridCol>
                <a:gridCol w="576072">
                  <a:extLst>
                    <a:ext uri="{9D8B030D-6E8A-4147-A177-3AD203B41FA5}">
                      <a16:colId xmlns:a16="http://schemas.microsoft.com/office/drawing/2014/main" val="1828486384"/>
                    </a:ext>
                  </a:extLst>
                </a:gridCol>
                <a:gridCol w="576072">
                  <a:extLst>
                    <a:ext uri="{9D8B030D-6E8A-4147-A177-3AD203B41FA5}">
                      <a16:colId xmlns:a16="http://schemas.microsoft.com/office/drawing/2014/main" val="3625874322"/>
                    </a:ext>
                  </a:extLst>
                </a:gridCol>
                <a:gridCol w="576072">
                  <a:extLst>
                    <a:ext uri="{9D8B030D-6E8A-4147-A177-3AD203B41FA5}">
                      <a16:colId xmlns:a16="http://schemas.microsoft.com/office/drawing/2014/main" val="1260887408"/>
                    </a:ext>
                  </a:extLst>
                </a:gridCol>
                <a:gridCol w="576072">
                  <a:extLst>
                    <a:ext uri="{9D8B030D-6E8A-4147-A177-3AD203B41FA5}">
                      <a16:colId xmlns:a16="http://schemas.microsoft.com/office/drawing/2014/main" val="1686294835"/>
                    </a:ext>
                  </a:extLst>
                </a:gridCol>
                <a:gridCol w="576072">
                  <a:extLst>
                    <a:ext uri="{9D8B030D-6E8A-4147-A177-3AD203B41FA5}">
                      <a16:colId xmlns:a16="http://schemas.microsoft.com/office/drawing/2014/main" val="1747018654"/>
                    </a:ext>
                  </a:extLst>
                </a:gridCol>
                <a:gridCol w="576072">
                  <a:extLst>
                    <a:ext uri="{9D8B030D-6E8A-4147-A177-3AD203B41FA5}">
                      <a16:colId xmlns:a16="http://schemas.microsoft.com/office/drawing/2014/main" val="3355592130"/>
                    </a:ext>
                  </a:extLst>
                </a:gridCol>
                <a:gridCol w="576072">
                  <a:extLst>
                    <a:ext uri="{9D8B030D-6E8A-4147-A177-3AD203B41FA5}">
                      <a16:colId xmlns:a16="http://schemas.microsoft.com/office/drawing/2014/main" val="38342255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921693483"/>
                  </a:ext>
                </a:extLst>
              </a:tr>
              <a:tr h="370840">
                <a:tc>
                  <a:txBody>
                    <a:bodyPr/>
                    <a:lstStyle/>
                    <a:p>
                      <a:r>
                        <a:rPr lang="en-US" sz="1000"/>
                        <a:t>travelersinsurance</a:t>
                      </a:r>
                    </a:p>
                  </a:txBody>
                  <a:tcPr/>
                </a:tc>
                <a:tc>
                  <a:txBody>
                    <a:bodyPr/>
                    <a:lstStyle/>
                    <a:p>
                      <a:r>
                        <a:rPr lang="en-US" sz="1000"/>
                        <a:t>18517</a:t>
                      </a:r>
                    </a:p>
                  </a:txBody>
                  <a:tcPr/>
                </a:tc>
                <a:tc>
                  <a:txBody>
                    <a:bodyPr/>
                    <a:lstStyle/>
                    <a:p>
                      <a:r>
                        <a:rPr lang="en-US" sz="1000"/>
                        <a:t>27</a:t>
                      </a:r>
                    </a:p>
                  </a:txBody>
                  <a:tcPr/>
                </a:tc>
                <a:tc>
                  <a:txBody>
                    <a:bodyPr/>
                    <a:lstStyle/>
                    <a:p>
                      <a:r>
                        <a:rPr lang="en-US" sz="1000"/>
                        <a:t>19</a:t>
                      </a:r>
                    </a:p>
                  </a:txBody>
                  <a:tcPr/>
                </a:tc>
                <a:tc>
                  <a:txBody>
                    <a:bodyPr/>
                    <a:lstStyle/>
                    <a:p>
                      <a:r>
                        <a:rPr lang="en-US" sz="1000"/>
                        <a:t>6</a:t>
                      </a:r>
                    </a:p>
                  </a:txBody>
                  <a:tcPr/>
                </a:tc>
                <a:tc>
                  <a:txBody>
                    <a:bodyPr/>
                    <a:lstStyle/>
                    <a:p>
                      <a:r>
                        <a:rPr lang="en-US" sz="1000"/>
                        <a:t>0</a:t>
                      </a:r>
                    </a:p>
                  </a:txBody>
                  <a:tcPr/>
                </a:tc>
                <a:tc>
                  <a:txBody>
                    <a:bodyPr/>
                    <a:lstStyle/>
                    <a:p>
                      <a:r>
                        <a:rPr lang="en-US" sz="1000"/>
                        <a:t>23</a:t>
                      </a:r>
                    </a:p>
                  </a:txBody>
                  <a:tcPr/>
                </a:tc>
                <a:tc>
                  <a:txBody>
                    <a:bodyPr/>
                    <a:lstStyle/>
                    <a:p>
                      <a:r>
                        <a:rPr lang="en-US" sz="1000"/>
                        <a:t>48</a:t>
                      </a:r>
                    </a:p>
                  </a:txBody>
                  <a:tcPr/>
                </a:tc>
                <a:tc>
                  <a:txBody>
                    <a:bodyPr/>
                    <a:lstStyle/>
                    <a:p>
                      <a:r>
                        <a:rPr lang="en-US" sz="1000"/>
                        <a:t>2924</a:t>
                      </a:r>
                    </a:p>
                  </a:txBody>
                  <a:tcPr/>
                </a:tc>
                <a:tc>
                  <a:txBody>
                    <a:bodyPr/>
                    <a:lstStyle/>
                    <a:p>
                      <a:r>
                        <a:rPr lang="en-US" sz="1000"/>
                        <a:t>176</a:t>
                      </a:r>
                    </a:p>
                  </a:txBody>
                  <a:tcPr/>
                </a:tc>
                <a:tc>
                  <a:txBody>
                    <a:bodyPr/>
                    <a:lstStyle/>
                    <a:p>
                      <a:r>
                        <a:rPr lang="en-US" sz="1000"/>
                        <a:t>0.3490 %</a:t>
                      </a:r>
                    </a:p>
                  </a:txBody>
                  <a:tcPr/>
                </a:tc>
                <a:extLst>
                  <a:ext uri="{0D108BD9-81ED-4DB2-BD59-A6C34878D82A}">
                    <a16:rowId xmlns:a16="http://schemas.microsoft.com/office/drawing/2014/main" val="910876460"/>
                  </a:ext>
                </a:extLst>
              </a:tr>
              <a:tr h="370840">
                <a:tc>
                  <a:txBody>
                    <a:bodyPr/>
                    <a:lstStyle/>
                    <a:p>
                      <a:r>
                        <a:rPr lang="en-US" sz="1000"/>
                        <a:t>thehartford</a:t>
                      </a:r>
                    </a:p>
                  </a:txBody>
                  <a:tcPr/>
                </a:tc>
                <a:tc>
                  <a:txBody>
                    <a:bodyPr/>
                    <a:lstStyle/>
                    <a:p>
                      <a:r>
                        <a:rPr lang="en-US" sz="1000"/>
                        <a:t>11099</a:t>
                      </a:r>
                    </a:p>
                  </a:txBody>
                  <a:tcPr/>
                </a:tc>
                <a:tc>
                  <a:txBody>
                    <a:bodyPr/>
                    <a:lstStyle/>
                    <a:p>
                      <a:r>
                        <a:rPr lang="en-US" sz="1000"/>
                        <a:t>362</a:t>
                      </a:r>
                    </a:p>
                  </a:txBody>
                  <a:tcPr/>
                </a:tc>
                <a:tc>
                  <a:txBody>
                    <a:bodyPr/>
                    <a:lstStyle/>
                    <a:p>
                      <a:r>
                        <a:rPr lang="en-US" sz="1000"/>
                        <a:t>62</a:t>
                      </a:r>
                    </a:p>
                  </a:txBody>
                  <a:tcPr/>
                </a:tc>
                <a:tc>
                  <a:txBody>
                    <a:bodyPr/>
                    <a:lstStyle/>
                    <a:p>
                      <a:r>
                        <a:rPr lang="en-US" sz="1000"/>
                        <a:t>21</a:t>
                      </a:r>
                    </a:p>
                  </a:txBody>
                  <a:tcPr/>
                </a:tc>
                <a:tc>
                  <a:txBody>
                    <a:bodyPr/>
                    <a:lstStyle/>
                    <a:p>
                      <a:r>
                        <a:rPr lang="en-US" sz="1000"/>
                        <a:t>0</a:t>
                      </a:r>
                    </a:p>
                  </a:txBody>
                  <a:tcPr/>
                </a:tc>
                <a:tc>
                  <a:txBody>
                    <a:bodyPr/>
                    <a:lstStyle/>
                    <a:p>
                      <a:r>
                        <a:rPr lang="en-US" sz="1000"/>
                        <a:t>17</a:t>
                      </a:r>
                    </a:p>
                  </a:txBody>
                  <a:tcPr/>
                </a:tc>
                <a:tc>
                  <a:txBody>
                    <a:bodyPr/>
                    <a:lstStyle/>
                    <a:p>
                      <a:r>
                        <a:rPr lang="en-US" sz="1000"/>
                        <a:t>100</a:t>
                      </a:r>
                    </a:p>
                  </a:txBody>
                  <a:tcPr/>
                </a:tc>
                <a:tc>
                  <a:txBody>
                    <a:bodyPr/>
                    <a:lstStyle/>
                    <a:p>
                      <a:r>
                        <a:rPr lang="en-US" sz="1000"/>
                        <a:t>6505</a:t>
                      </a:r>
                    </a:p>
                  </a:txBody>
                  <a:tcPr/>
                </a:tc>
                <a:tc>
                  <a:txBody>
                    <a:bodyPr/>
                    <a:lstStyle/>
                    <a:p>
                      <a:r>
                        <a:rPr lang="en-US" sz="1000"/>
                        <a:t>125</a:t>
                      </a:r>
                    </a:p>
                  </a:txBody>
                  <a:tcPr/>
                </a:tc>
                <a:tc>
                  <a:txBody>
                    <a:bodyPr/>
                    <a:lstStyle/>
                    <a:p>
                      <a:r>
                        <a:rPr lang="en-US" sz="1000"/>
                        <a:t>0.6073 %</a:t>
                      </a:r>
                    </a:p>
                  </a:txBody>
                  <a:tcPr/>
                </a:tc>
                <a:extLst>
                  <a:ext uri="{0D108BD9-81ED-4DB2-BD59-A6C34878D82A}">
                    <a16:rowId xmlns:a16="http://schemas.microsoft.com/office/drawing/2014/main" val="2952217622"/>
                  </a:ext>
                </a:extLst>
              </a:tr>
              <a:tr h="370840">
                <a:tc>
                  <a:txBody>
                    <a:bodyPr/>
                    <a:lstStyle/>
                    <a:p>
                      <a:r>
                        <a:rPr lang="en-US" sz="1000"/>
                        <a:t>chubbna</a:t>
                      </a:r>
                    </a:p>
                  </a:txBody>
                  <a:tcPr/>
                </a:tc>
                <a:tc>
                  <a:txBody>
                    <a:bodyPr/>
                    <a:lstStyle/>
                    <a:p>
                      <a:r>
                        <a:rPr lang="en-US" sz="1000"/>
                        <a:t>8156</a:t>
                      </a:r>
                    </a:p>
                  </a:txBody>
                  <a:tcPr/>
                </a:tc>
                <a:tc>
                  <a:txBody>
                    <a:bodyPr/>
                    <a:lstStyle/>
                    <a:p>
                      <a:r>
                        <a:rPr lang="en-US" sz="1000"/>
                        <a:t>121</a:t>
                      </a:r>
                    </a:p>
                  </a:txBody>
                  <a:tcPr/>
                </a:tc>
                <a:tc>
                  <a:txBody>
                    <a:bodyPr/>
                    <a:lstStyle/>
                    <a:p>
                      <a:r>
                        <a:rPr lang="en-US" sz="1000"/>
                        <a:t>6</a:t>
                      </a:r>
                    </a:p>
                  </a:txBody>
                  <a:tcPr/>
                </a:tc>
                <a:tc>
                  <a:txBody>
                    <a:bodyPr/>
                    <a:lstStyle/>
                    <a:p>
                      <a:r>
                        <a:rPr lang="en-US" sz="1000"/>
                        <a:t>3</a:t>
                      </a:r>
                    </a:p>
                  </a:txBody>
                  <a:tcPr/>
                </a:tc>
                <a:tc>
                  <a:txBody>
                    <a:bodyPr/>
                    <a:lstStyle/>
                    <a:p>
                      <a:r>
                        <a:rPr lang="en-US" sz="1000"/>
                        <a:t>0</a:t>
                      </a:r>
                    </a:p>
                  </a:txBody>
                  <a:tcPr/>
                </a:tc>
                <a:tc>
                  <a:txBody>
                    <a:bodyPr/>
                    <a:lstStyle/>
                    <a:p>
                      <a:r>
                        <a:rPr lang="en-US" sz="1000"/>
                        <a:t>23</a:t>
                      </a:r>
                    </a:p>
                  </a:txBody>
                  <a:tcPr/>
                </a:tc>
                <a:tc>
                  <a:txBody>
                    <a:bodyPr/>
                    <a:lstStyle/>
                    <a:p>
                      <a:r>
                        <a:rPr lang="en-US" sz="1000"/>
                        <a:t>32</a:t>
                      </a:r>
                    </a:p>
                  </a:txBody>
                  <a:tcPr/>
                </a:tc>
                <a:tc>
                  <a:txBody>
                    <a:bodyPr/>
                    <a:lstStyle/>
                    <a:p>
                      <a:r>
                        <a:rPr lang="en-US" sz="1000"/>
                        <a:t>1262</a:t>
                      </a:r>
                    </a:p>
                  </a:txBody>
                  <a:tcPr/>
                </a:tc>
                <a:tc>
                  <a:txBody>
                    <a:bodyPr/>
                    <a:lstStyle/>
                    <a:p>
                      <a:r>
                        <a:rPr lang="en-US" sz="1000"/>
                        <a:t>33</a:t>
                      </a:r>
                    </a:p>
                  </a:txBody>
                  <a:tcPr/>
                </a:tc>
                <a:tc>
                  <a:txBody>
                    <a:bodyPr/>
                    <a:lstStyle/>
                    <a:p>
                      <a:r>
                        <a:rPr lang="en-US" sz="1000"/>
                        <a:t>0.4999 %</a:t>
                      </a:r>
                    </a:p>
                  </a:txBody>
                  <a:tcPr/>
                </a:tc>
                <a:extLst>
                  <a:ext uri="{0D108BD9-81ED-4DB2-BD59-A6C34878D82A}">
                    <a16:rowId xmlns:a16="http://schemas.microsoft.com/office/drawing/2014/main" val="2770439198"/>
                  </a:ext>
                </a:extLst>
              </a:tr>
              <a:tr h="370840">
                <a:tc>
                  <a:txBody>
                    <a:bodyPr/>
                    <a:lstStyle/>
                    <a:p>
                      <a:r>
                        <a:rPr lang="en-US" sz="1000"/>
                        <a:t>phlyinsurance</a:t>
                      </a:r>
                    </a:p>
                  </a:txBody>
                  <a:tcPr/>
                </a:tc>
                <a:tc>
                  <a:txBody>
                    <a:bodyPr/>
                    <a:lstStyle/>
                    <a:p>
                      <a:r>
                        <a:rPr lang="en-US" sz="1000"/>
                        <a:t>3850</a:t>
                      </a:r>
                    </a:p>
                  </a:txBody>
                  <a:tcPr/>
                </a:tc>
                <a:tc>
                  <a:txBody>
                    <a:bodyPr/>
                    <a:lstStyle/>
                    <a:p>
                      <a:r>
                        <a:rPr lang="en-US" sz="1000"/>
                        <a:t>165</a:t>
                      </a:r>
                    </a:p>
                  </a:txBody>
                  <a:tcPr/>
                </a:tc>
                <a:tc>
                  <a:txBody>
                    <a:bodyPr/>
                    <a:lstStyle/>
                    <a:p>
                      <a:r>
                        <a:rPr lang="en-US" sz="1000"/>
                        <a:t>35</a:t>
                      </a:r>
                    </a:p>
                  </a:txBody>
                  <a:tcPr/>
                </a:tc>
                <a:tc>
                  <a:txBody>
                    <a:bodyPr/>
                    <a:lstStyle/>
                    <a:p>
                      <a:r>
                        <a:rPr lang="en-US" sz="1000"/>
                        <a:t>23</a:t>
                      </a:r>
                    </a:p>
                  </a:txBody>
                  <a:tcPr/>
                </a:tc>
                <a:tc>
                  <a:txBody>
                    <a:bodyPr/>
                    <a:lstStyle/>
                    <a:p>
                      <a:r>
                        <a:rPr lang="en-US" sz="1000"/>
                        <a:t>0</a:t>
                      </a:r>
                    </a:p>
                  </a:txBody>
                  <a:tcPr/>
                </a:tc>
                <a:tc>
                  <a:txBody>
                    <a:bodyPr/>
                    <a:lstStyle/>
                    <a:p>
                      <a:r>
                        <a:rPr lang="en-US" sz="1000"/>
                        <a:t>5</a:t>
                      </a:r>
                    </a:p>
                  </a:txBody>
                  <a:tcPr/>
                </a:tc>
                <a:tc>
                  <a:txBody>
                    <a:bodyPr/>
                    <a:lstStyle/>
                    <a:p>
                      <a:r>
                        <a:rPr lang="en-US" sz="1000"/>
                        <a:t>63</a:t>
                      </a:r>
                    </a:p>
                  </a:txBody>
                  <a:tcPr/>
                </a:tc>
                <a:tc>
                  <a:txBody>
                    <a:bodyPr/>
                    <a:lstStyle/>
                    <a:p>
                      <a:r>
                        <a:rPr lang="en-US" sz="1000"/>
                        <a:t>2382</a:t>
                      </a:r>
                    </a:p>
                  </a:txBody>
                  <a:tcPr/>
                </a:tc>
                <a:tc>
                  <a:txBody>
                    <a:bodyPr/>
                    <a:lstStyle/>
                    <a:p>
                      <a:r>
                        <a:rPr lang="en-US" sz="1000"/>
                        <a:t>98</a:t>
                      </a:r>
                    </a:p>
                  </a:txBody>
                  <a:tcPr/>
                </a:tc>
                <a:tc>
                  <a:txBody>
                    <a:bodyPr/>
                    <a:lstStyle/>
                    <a:p>
                      <a:r>
                        <a:rPr lang="en-US" sz="1000"/>
                        <a:t>1.0450 %</a:t>
                      </a:r>
                    </a:p>
                  </a:txBody>
                  <a:tcPr/>
                </a:tc>
                <a:extLst>
                  <a:ext uri="{0D108BD9-81ED-4DB2-BD59-A6C34878D82A}">
                    <a16:rowId xmlns:a16="http://schemas.microsoft.com/office/drawing/2014/main" val="528575310"/>
                  </a:ext>
                </a:extLst>
              </a:tr>
              <a:tr h="370840">
                <a:tc>
                  <a:txBody>
                    <a:bodyPr/>
                    <a:lstStyle/>
                    <a:p>
                      <a:r>
                        <a:rPr lang="en-US" sz="1000"/>
                        <a:t>firstinshi</a:t>
                      </a:r>
                    </a:p>
                  </a:txBody>
                  <a:tcPr/>
                </a:tc>
                <a:tc>
                  <a:txBody>
                    <a:bodyPr/>
                    <a:lstStyle/>
                    <a:p>
                      <a:r>
                        <a:rPr lang="en-US" sz="1000"/>
                        <a:t>2943</a:t>
                      </a:r>
                    </a:p>
                  </a:txBody>
                  <a:tcPr/>
                </a:tc>
                <a:tc>
                  <a:txBody>
                    <a:bodyPr/>
                    <a:lstStyle/>
                    <a:p>
                      <a:r>
                        <a:rPr lang="en-US" sz="1000"/>
                        <a:t>11</a:t>
                      </a:r>
                    </a:p>
                  </a:txBody>
                  <a:tcPr/>
                </a:tc>
                <a:tc>
                  <a:txBody>
                    <a:bodyPr/>
                    <a:lstStyle/>
                    <a:p>
                      <a:r>
                        <a:rPr lang="en-US" sz="1000"/>
                        <a:t>8</a:t>
                      </a:r>
                    </a:p>
                  </a:txBody>
                  <a:tcPr/>
                </a:tc>
                <a:tc>
                  <a:txBody>
                    <a:bodyPr/>
                    <a:lstStyle/>
                    <a:p>
                      <a:r>
                        <a:rPr lang="en-US" sz="1000"/>
                        <a:t>17</a:t>
                      </a:r>
                    </a:p>
                  </a:txBody>
                  <a:tcPr/>
                </a:tc>
                <a:tc>
                  <a:txBody>
                    <a:bodyPr/>
                    <a:lstStyle/>
                    <a:p>
                      <a:r>
                        <a:rPr lang="en-US" sz="1000"/>
                        <a:t>0</a:t>
                      </a:r>
                    </a:p>
                  </a:txBody>
                  <a:tcPr/>
                </a:tc>
                <a:tc>
                  <a:txBody>
                    <a:bodyPr/>
                    <a:lstStyle/>
                    <a:p>
                      <a:r>
                        <a:rPr lang="en-US" sz="1000"/>
                        <a:t>7</a:t>
                      </a:r>
                    </a:p>
                  </a:txBody>
                  <a:tcPr/>
                </a:tc>
                <a:tc>
                  <a:txBody>
                    <a:bodyPr/>
                    <a:lstStyle/>
                    <a:p>
                      <a:r>
                        <a:rPr lang="en-US" sz="1000"/>
                        <a:t>32</a:t>
                      </a:r>
                    </a:p>
                  </a:txBody>
                  <a:tcPr/>
                </a:tc>
                <a:tc>
                  <a:txBody>
                    <a:bodyPr/>
                    <a:lstStyle/>
                    <a:p>
                      <a:r>
                        <a:rPr lang="en-US" sz="1000"/>
                        <a:t>1093</a:t>
                      </a:r>
                    </a:p>
                  </a:txBody>
                  <a:tcPr/>
                </a:tc>
                <a:tc>
                  <a:txBody>
                    <a:bodyPr/>
                    <a:lstStyle/>
                    <a:p>
                      <a:r>
                        <a:rPr lang="en-US" sz="1000"/>
                        <a:t>496</a:t>
                      </a:r>
                    </a:p>
                  </a:txBody>
                  <a:tcPr/>
                </a:tc>
                <a:tc>
                  <a:txBody>
                    <a:bodyPr/>
                    <a:lstStyle/>
                    <a:p>
                      <a:r>
                        <a:rPr lang="en-US" sz="1000"/>
                        <a:t>1.6907 %</a:t>
                      </a:r>
                    </a:p>
                  </a:txBody>
                  <a:tcPr/>
                </a:tc>
                <a:extLst>
                  <a:ext uri="{0D108BD9-81ED-4DB2-BD59-A6C34878D82A}">
                    <a16:rowId xmlns:a16="http://schemas.microsoft.com/office/drawing/2014/main" val="3271247374"/>
                  </a:ext>
                </a:extLst>
              </a:tr>
              <a:tr h="370840">
                <a:tc>
                  <a:txBody>
                    <a:bodyPr/>
                    <a:lstStyle/>
                    <a:p>
                      <a:r>
                        <a:rPr lang="en-US" sz="1000"/>
                        <a:t>tmna_services</a:t>
                      </a:r>
                    </a:p>
                  </a:txBody>
                  <a:tcPr/>
                </a:tc>
                <a:tc>
                  <a:txBody>
                    <a:bodyPr/>
                    <a:lstStyle/>
                    <a:p>
                      <a:r>
                        <a:rPr lang="en-US" sz="1000"/>
                        <a:t>591</a:t>
                      </a:r>
                    </a:p>
                  </a:txBody>
                  <a:tcPr/>
                </a:tc>
                <a:tc>
                  <a:txBody>
                    <a:bodyPr/>
                    <a:lstStyle/>
                    <a:p>
                      <a:r>
                        <a:rPr lang="en-US" sz="1000"/>
                        <a:t>25</a:t>
                      </a:r>
                    </a:p>
                  </a:txBody>
                  <a:tcPr/>
                </a:tc>
                <a:tc>
                  <a:txBody>
                    <a:bodyPr/>
                    <a:lstStyle/>
                    <a:p>
                      <a:r>
                        <a:rPr lang="en-US" sz="1000"/>
                        <a:t>15</a:t>
                      </a:r>
                    </a:p>
                  </a:txBody>
                  <a:tcPr/>
                </a:tc>
                <a:tc>
                  <a:txBody>
                    <a:bodyPr/>
                    <a:lstStyle/>
                    <a:p>
                      <a:r>
                        <a:rPr lang="en-US" sz="1000"/>
                        <a:t>24</a:t>
                      </a:r>
                    </a:p>
                  </a:txBody>
                  <a:tcPr/>
                </a:tc>
                <a:tc>
                  <a:txBody>
                    <a:bodyPr/>
                    <a:lstStyle/>
                    <a:p>
                      <a:r>
                        <a:rPr lang="en-US" sz="1000"/>
                        <a:t>0</a:t>
                      </a:r>
                    </a:p>
                  </a:txBody>
                  <a:tcPr/>
                </a:tc>
                <a:tc>
                  <a:txBody>
                    <a:bodyPr/>
                    <a:lstStyle/>
                    <a:p>
                      <a:r>
                        <a:rPr lang="en-US" sz="1000"/>
                        <a:t>2</a:t>
                      </a:r>
                    </a:p>
                  </a:txBody>
                  <a:tcPr/>
                </a:tc>
                <a:tc>
                  <a:txBody>
                    <a:bodyPr/>
                    <a:lstStyle/>
                    <a:p>
                      <a:r>
                        <a:rPr lang="en-US" sz="1000"/>
                        <a:t>41</a:t>
                      </a:r>
                    </a:p>
                  </a:txBody>
                  <a:tcPr/>
                </a:tc>
                <a:tc>
                  <a:txBody>
                    <a:bodyPr/>
                    <a:lstStyle/>
                    <a:p>
                      <a:r>
                        <a:rPr lang="en-US" sz="1000"/>
                        <a:t>1055</a:t>
                      </a:r>
                    </a:p>
                  </a:txBody>
                  <a:tcPr/>
                </a:tc>
                <a:tc>
                  <a:txBody>
                    <a:bodyPr/>
                    <a:lstStyle/>
                    <a:p>
                      <a:r>
                        <a:rPr lang="en-US" sz="1000"/>
                        <a:t>47</a:t>
                      </a:r>
                    </a:p>
                  </a:txBody>
                  <a:tcPr/>
                </a:tc>
                <a:tc>
                  <a:txBody>
                    <a:bodyPr/>
                    <a:lstStyle/>
                    <a:p>
                      <a:r>
                        <a:rPr lang="en-US" sz="1000"/>
                        <a:t>4.6502 %</a:t>
                      </a:r>
                    </a:p>
                  </a:txBody>
                  <a:tcPr/>
                </a:tc>
                <a:extLst>
                  <a:ext uri="{0D108BD9-81ED-4DB2-BD59-A6C34878D82A}">
                    <a16:rowId xmlns:a16="http://schemas.microsoft.com/office/drawing/2014/main" val="2702731587"/>
                  </a:ext>
                </a:extLst>
              </a:tr>
              <a:tr h="370840">
                <a:tc>
                  <a:txBody>
                    <a:bodyPr/>
                    <a:lstStyle/>
                    <a:p>
                      <a:r>
                        <a:rPr lang="en-US" sz="1000"/>
                        <a:t>tmamerica</a:t>
                      </a:r>
                    </a:p>
                  </a:txBody>
                  <a:tcPr/>
                </a:tc>
                <a:tc>
                  <a:txBody>
                    <a:bodyPr/>
                    <a:lstStyle/>
                    <a:p>
                      <a:r>
                        <a:rPr lang="en-US" sz="1000"/>
                        <a:t>588</a:t>
                      </a:r>
                    </a:p>
                  </a:txBody>
                  <a:tcPr/>
                </a:tc>
                <a:tc>
                  <a:txBody>
                    <a:bodyPr/>
                    <a:lstStyle/>
                    <a:p>
                      <a:r>
                        <a:rPr lang="en-US" sz="1000"/>
                        <a:t>17</a:t>
                      </a:r>
                    </a:p>
                  </a:txBody>
                  <a:tcPr/>
                </a:tc>
                <a:tc>
                  <a:txBody>
                    <a:bodyPr/>
                    <a:lstStyle/>
                    <a:p>
                      <a:r>
                        <a:rPr lang="en-US" sz="1000"/>
                        <a:t>25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40</a:t>
                      </a:r>
                    </a:p>
                  </a:txBody>
                  <a:tcPr/>
                </a:tc>
                <a:tc>
                  <a:txBody>
                    <a:bodyPr/>
                    <a:lstStyle/>
                    <a:p>
                      <a:r>
                        <a:rPr lang="en-US" sz="1000"/>
                        <a:t>279</a:t>
                      </a:r>
                    </a:p>
                  </a:txBody>
                  <a:tcPr/>
                </a:tc>
                <a:tc>
                  <a:txBody>
                    <a:bodyPr/>
                    <a:lstStyle/>
                    <a:p>
                      <a:r>
                        <a:rPr lang="en-US" sz="1000"/>
                        <a:t>6</a:t>
                      </a:r>
                    </a:p>
                  </a:txBody>
                  <a:tcPr/>
                </a:tc>
                <a:tc>
                  <a:txBody>
                    <a:bodyPr/>
                    <a:lstStyle/>
                    <a:p>
                      <a:r>
                        <a:rPr lang="en-US" sz="1000"/>
                        <a:t>1.2306 %</a:t>
                      </a:r>
                    </a:p>
                  </a:txBody>
                  <a:tcPr/>
                </a:tc>
                <a:extLst>
                  <a:ext uri="{0D108BD9-81ED-4DB2-BD59-A6C34878D82A}">
                    <a16:rowId xmlns:a16="http://schemas.microsoft.com/office/drawing/2014/main" val="1353512707"/>
                  </a:ext>
                </a:extLst>
              </a:tr>
            </a:tbl>
          </a:graphicData>
        </a:graphic>
      </p:graphicFrame>
      <p:sp>
        <p:nvSpPr>
          <p:cNvPr id="4" name="Text Placeholder 3">
            <a:extLst>
              <a:ext uri="{FF2B5EF4-FFF2-40B4-BE49-F238E27FC236}">
                <a16:creationId xmlns:a16="http://schemas.microsoft.com/office/drawing/2014/main" id="{81A8BC98-DAE1-4776-8EA2-6A1941D5DE8E}"/>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800633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4FD3D-54D3-4401-B19F-2AD572C155E9}"/>
              </a:ext>
            </a:extLst>
          </p:cNvPr>
          <p:cNvSpPr>
            <a:spLocks noGrp="1"/>
          </p:cNvSpPr>
          <p:nvPr>
            <p:ph type="title"/>
          </p:nvPr>
        </p:nvSpPr>
        <p:spPr/>
        <p:txBody>
          <a:bodyPr/>
          <a:lstStyle/>
          <a:p>
            <a:r>
              <a:rPr lang="en-US"/>
              <a:t>Instagram Followers Change | All profiles</a:t>
            </a:r>
          </a:p>
        </p:txBody>
      </p:sp>
      <p:graphicFrame>
        <p:nvGraphicFramePr>
          <p:cNvPr id="6" name="Chart Placeholder 5">
            <a:extLst>
              <a:ext uri="{FF2B5EF4-FFF2-40B4-BE49-F238E27FC236}">
                <a16:creationId xmlns:a16="http://schemas.microsoft.com/office/drawing/2014/main" id="{6FB36AF8-B67B-489E-8F3E-FFCB5E845DA4}"/>
              </a:ext>
            </a:extLst>
          </p:cNvPr>
          <p:cNvGraphicFramePr>
            <a:graphicFrameLocks noGrp="1"/>
          </p:cNvGraphicFramePr>
          <p:nvPr>
            <p:ph type="chart" sz="quarter" idx="13"/>
            <p:extLst>
              <p:ext uri="{D42A27DB-BD31-4B8C-83A1-F6EECF244321}">
                <p14:modId xmlns:p14="http://schemas.microsoft.com/office/powerpoint/2010/main" val="1727305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9AEE8D-E2EB-4916-9164-341661C1F078}"/>
              </a:ext>
            </a:extLst>
          </p:cNvPr>
          <p:cNvSpPr>
            <a:spLocks noGrp="1"/>
          </p:cNvSpPr>
          <p:nvPr>
            <p:ph type="body" sz="quarter" idx="14"/>
          </p:nvPr>
        </p:nvSpPr>
        <p:spPr/>
        <p:txBody>
          <a:bodyPr/>
          <a:lstStyle/>
          <a:p>
            <a:r>
              <a:rPr lang="en-US"/>
              <a:t>10/01/2024 - 12/31/2024</a:t>
            </a:r>
          </a:p>
        </p:txBody>
      </p:sp>
      <p:sp>
        <p:nvSpPr>
          <p:cNvPr id="5" name="Footer Placeholder 4">
            <a:extLst>
              <a:ext uri="{FF2B5EF4-FFF2-40B4-BE49-F238E27FC236}">
                <a16:creationId xmlns:a16="http://schemas.microsoft.com/office/drawing/2014/main" id="{A46D7196-84CB-432B-81A3-8ECD43E52D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9949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FB1F-7257-4F0D-95CF-3C696E46348F}"/>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49AB49A6-3323-44AD-83D6-7AE4F3F898F7}"/>
              </a:ext>
            </a:extLst>
          </p:cNvPr>
          <p:cNvGraphicFramePr>
            <a:graphicFrameLocks noGrp="1"/>
          </p:cNvGraphicFramePr>
          <p:nvPr>
            <p:ph type="chart" sz="quarter" idx="13"/>
            <p:extLst>
              <p:ext uri="{D42A27DB-BD31-4B8C-83A1-F6EECF244321}">
                <p14:modId xmlns:p14="http://schemas.microsoft.com/office/powerpoint/2010/main" val="550523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C1916C-E0CE-4B9D-8781-62DE8AF4CB4C}"/>
              </a:ext>
            </a:extLst>
          </p:cNvPr>
          <p:cNvSpPr>
            <a:spLocks noGrp="1"/>
          </p:cNvSpPr>
          <p:nvPr>
            <p:ph type="body" sz="quarter" idx="14"/>
          </p:nvPr>
        </p:nvSpPr>
        <p:spPr/>
        <p:txBody>
          <a:bodyPr/>
          <a:lstStyle/>
          <a:p>
            <a:r>
              <a:rPr lang="en-US"/>
              <a:t>10/01/2024 - 12/31/2024</a:t>
            </a:r>
          </a:p>
        </p:txBody>
      </p:sp>
      <p:sp>
        <p:nvSpPr>
          <p:cNvPr id="5" name="Footer Placeholder 4">
            <a:extLst>
              <a:ext uri="{FF2B5EF4-FFF2-40B4-BE49-F238E27FC236}">
                <a16:creationId xmlns:a16="http://schemas.microsoft.com/office/drawing/2014/main" id="{A6517FE1-D973-4CD3-B16A-ABE30241A5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2491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90A4C-0DFE-41E9-AA6B-8F4427B84DE8}"/>
              </a:ext>
            </a:extLst>
          </p:cNvPr>
          <p:cNvSpPr>
            <a:spLocks noGrp="1"/>
          </p:cNvSpPr>
          <p:nvPr>
            <p:ph type="title"/>
          </p:nvPr>
        </p:nvSpPr>
        <p:spPr/>
        <p:txBody>
          <a:bodyPr/>
          <a:lstStyle/>
          <a:p>
            <a:r>
              <a:rPr lang="en-US"/>
              <a:t>Instagram Total Interactions Per Month | All profiles</a:t>
            </a:r>
          </a:p>
        </p:txBody>
      </p:sp>
      <p:graphicFrame>
        <p:nvGraphicFramePr>
          <p:cNvPr id="6" name="Chart Placeholder 5">
            <a:extLst>
              <a:ext uri="{FF2B5EF4-FFF2-40B4-BE49-F238E27FC236}">
                <a16:creationId xmlns:a16="http://schemas.microsoft.com/office/drawing/2014/main" id="{9BE6FC42-F557-48DE-8F70-398D1CEBF3F5}"/>
              </a:ext>
            </a:extLst>
          </p:cNvPr>
          <p:cNvGraphicFramePr>
            <a:graphicFrameLocks noGrp="1"/>
          </p:cNvGraphicFramePr>
          <p:nvPr>
            <p:ph type="chart" sz="quarter" idx="13"/>
            <p:extLst>
              <p:ext uri="{D42A27DB-BD31-4B8C-83A1-F6EECF244321}">
                <p14:modId xmlns:p14="http://schemas.microsoft.com/office/powerpoint/2010/main" val="1093678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46157-FA2B-43F4-B84F-480EF5B0E32D}"/>
              </a:ext>
            </a:extLst>
          </p:cNvPr>
          <p:cNvSpPr>
            <a:spLocks noGrp="1"/>
          </p:cNvSpPr>
          <p:nvPr>
            <p:ph type="body" sz="quarter" idx="14"/>
          </p:nvPr>
        </p:nvSpPr>
        <p:spPr/>
        <p:txBody>
          <a:bodyPr/>
          <a:lstStyle/>
          <a:p>
            <a:r>
              <a:rPr lang="en-US"/>
              <a:t>10/01/2024 - 12/31/2024</a:t>
            </a:r>
          </a:p>
        </p:txBody>
      </p:sp>
      <p:sp>
        <p:nvSpPr>
          <p:cNvPr id="5" name="Footer Placeholder 4">
            <a:extLst>
              <a:ext uri="{FF2B5EF4-FFF2-40B4-BE49-F238E27FC236}">
                <a16:creationId xmlns:a16="http://schemas.microsoft.com/office/drawing/2014/main" id="{301C12FB-B688-4B26-A47B-DA2FBF7C34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985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302AA-9E82-4859-A397-0795A1B901C9}"/>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812492D8-F256-40C9-BD98-967DA2BE2646}"/>
              </a:ext>
            </a:extLst>
          </p:cNvPr>
          <p:cNvGraphicFramePr>
            <a:graphicFrameLocks noGrp="1"/>
          </p:cNvGraphicFramePr>
          <p:nvPr>
            <p:ph type="chart" sz="quarter" idx="13"/>
            <p:extLst>
              <p:ext uri="{D42A27DB-BD31-4B8C-83A1-F6EECF244321}">
                <p14:modId xmlns:p14="http://schemas.microsoft.com/office/powerpoint/2010/main" val="2998218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9E9D13-41B4-4488-A6BC-0213CA588AB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5ABBEBE-B703-4002-86C6-D735ADF071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6718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7F1B0-28F7-43E5-A63B-D5E8947D6BE6}"/>
              </a:ext>
            </a:extLst>
          </p:cNvPr>
          <p:cNvSpPr>
            <a:spLocks noGrp="1"/>
          </p:cNvSpPr>
          <p:nvPr>
            <p:ph type="title"/>
          </p:nvPr>
        </p:nvSpPr>
        <p:spPr/>
        <p:txBody>
          <a:bodyPr/>
          <a:lstStyle/>
          <a:p>
            <a:r>
              <a:rPr lang="en-US"/>
              <a:t>Instagram Instagram Top Posts | All profiles - 1 of 5</a:t>
            </a:r>
          </a:p>
        </p:txBody>
      </p:sp>
      <p:graphicFrame>
        <p:nvGraphicFramePr>
          <p:cNvPr id="5" name="Table Placeholder 4">
            <a:extLst>
              <a:ext uri="{FF2B5EF4-FFF2-40B4-BE49-F238E27FC236}">
                <a16:creationId xmlns:a16="http://schemas.microsoft.com/office/drawing/2014/main" id="{54830819-E456-4A4C-8E11-62BE3FAE292D}"/>
              </a:ext>
            </a:extLst>
          </p:cNvPr>
          <p:cNvGraphicFramePr>
            <a:graphicFrameLocks noGrp="1"/>
          </p:cNvGraphicFramePr>
          <p:nvPr>
            <p:ph type="tbl" sz="quarter" idx="13"/>
            <p:extLst>
              <p:ext uri="{D42A27DB-BD31-4B8C-83A1-F6EECF244321}">
                <p14:modId xmlns:p14="http://schemas.microsoft.com/office/powerpoint/2010/main" val="277228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62708838"/>
                    </a:ext>
                  </a:extLst>
                </a:gridCol>
                <a:gridCol w="1975104">
                  <a:extLst>
                    <a:ext uri="{9D8B030D-6E8A-4147-A177-3AD203B41FA5}">
                      <a16:colId xmlns:a16="http://schemas.microsoft.com/office/drawing/2014/main" val="2412237713"/>
                    </a:ext>
                  </a:extLst>
                </a:gridCol>
                <a:gridCol w="905256">
                  <a:extLst>
                    <a:ext uri="{9D8B030D-6E8A-4147-A177-3AD203B41FA5}">
                      <a16:colId xmlns:a16="http://schemas.microsoft.com/office/drawing/2014/main" val="3731667410"/>
                    </a:ext>
                  </a:extLst>
                </a:gridCol>
                <a:gridCol w="905256">
                  <a:extLst>
                    <a:ext uri="{9D8B030D-6E8A-4147-A177-3AD203B41FA5}">
                      <a16:colId xmlns:a16="http://schemas.microsoft.com/office/drawing/2014/main" val="742728489"/>
                    </a:ext>
                  </a:extLst>
                </a:gridCol>
                <a:gridCol w="905256">
                  <a:extLst>
                    <a:ext uri="{9D8B030D-6E8A-4147-A177-3AD203B41FA5}">
                      <a16:colId xmlns:a16="http://schemas.microsoft.com/office/drawing/2014/main" val="1121301425"/>
                    </a:ext>
                  </a:extLst>
                </a:gridCol>
                <a:gridCol w="905256">
                  <a:extLst>
                    <a:ext uri="{9D8B030D-6E8A-4147-A177-3AD203B41FA5}">
                      <a16:colId xmlns:a16="http://schemas.microsoft.com/office/drawing/2014/main" val="3500453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72988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- 2024-11-04 16:00:31</a:t>
                      </a:r>
                      <a:r>
                        <a:rPr kumimoji="0" lang="en-US" sz="1000" b="0" i="0" u="none" strike="noStrike" kern="1200" cap="none" spc="0" normalizeH="0" baseline="0" noProof="0">
                          <a:ln>
                            <a:noFill/>
                          </a:ln>
                          <a:solidFill>
                            <a:prstClr val="black"/>
                          </a:solidFill>
                          <a:effectLst/>
                          <a:uLnTx/>
                          <a:uFillTx/>
                          <a:latin typeface="Calibri"/>
                          <a:ea typeface="+mn-ea"/>
                          <a:cs typeface="+mn-cs"/>
                        </a:rPr>
                        <a:t>
 *CLOSED* This Thanksgiving season, we’re overflowing with gratitude and want to pass it on! All week long, enter our Thanksgiving giveaway for a chance to win a 0 gift card to foodlandhi. Whether you want to use it for a delicious turkey, a sweet pie, or some cozy fall decor, the choice is yours!
HERE’S HOW TO ENTER: 
1) Like the post.
2) Follow firstinshi.
3) Tag someone who will be at your Thanksgiving table this year.
We will randomly select a winner on Monday, November 11, 2024. The winner will be contacted via Direct Message and have 48 hours to claim their prize. Multiple entries are welcome, limit one tag per comment. For complete contest rules, tap our link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https://quintly-eu-image-storage.s3.amazonaws.com/9c0ea75272bce814e62013e6b40a6bcc/5e2c9da108df26bb5519191e81a9bbdc.jpg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269263665"/>
                  </a:ext>
                </a:extLst>
              </a:tr>
            </a:tbl>
          </a:graphicData>
        </a:graphic>
      </p:graphicFrame>
      <p:sp>
        <p:nvSpPr>
          <p:cNvPr id="4" name="Text Placeholder 3">
            <a:extLst>
              <a:ext uri="{FF2B5EF4-FFF2-40B4-BE49-F238E27FC236}">
                <a16:creationId xmlns:a16="http://schemas.microsoft.com/office/drawing/2014/main" id="{F390F517-1113-4D6E-A32A-2A42D410347D}"/>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623141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A855E-FB51-46D0-AD58-52E688DF283C}"/>
              </a:ext>
            </a:extLst>
          </p:cNvPr>
          <p:cNvSpPr>
            <a:spLocks noGrp="1"/>
          </p:cNvSpPr>
          <p:nvPr>
            <p:ph type="title"/>
          </p:nvPr>
        </p:nvSpPr>
        <p:spPr/>
        <p:txBody>
          <a:bodyPr/>
          <a:lstStyle/>
          <a:p>
            <a:r>
              <a:rPr lang="en-US"/>
              <a:t>Instagram Instagram Top Posts | All profiles - 2 of 5</a:t>
            </a:r>
          </a:p>
        </p:txBody>
      </p:sp>
      <p:graphicFrame>
        <p:nvGraphicFramePr>
          <p:cNvPr id="5" name="Table Placeholder 4">
            <a:extLst>
              <a:ext uri="{FF2B5EF4-FFF2-40B4-BE49-F238E27FC236}">
                <a16:creationId xmlns:a16="http://schemas.microsoft.com/office/drawing/2014/main" id="{465F8AE6-4E5B-441C-B0B3-9212B9227CD3}"/>
              </a:ext>
            </a:extLst>
          </p:cNvPr>
          <p:cNvGraphicFramePr>
            <a:graphicFrameLocks noGrp="1"/>
          </p:cNvGraphicFramePr>
          <p:nvPr>
            <p:ph type="tbl" sz="quarter" idx="13"/>
            <p:extLst>
              <p:ext uri="{D42A27DB-BD31-4B8C-83A1-F6EECF244321}">
                <p14:modId xmlns:p14="http://schemas.microsoft.com/office/powerpoint/2010/main" val="3464320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07144686"/>
                    </a:ext>
                  </a:extLst>
                </a:gridCol>
                <a:gridCol w="1975104">
                  <a:extLst>
                    <a:ext uri="{9D8B030D-6E8A-4147-A177-3AD203B41FA5}">
                      <a16:colId xmlns:a16="http://schemas.microsoft.com/office/drawing/2014/main" val="701021013"/>
                    </a:ext>
                  </a:extLst>
                </a:gridCol>
                <a:gridCol w="905256">
                  <a:extLst>
                    <a:ext uri="{9D8B030D-6E8A-4147-A177-3AD203B41FA5}">
                      <a16:colId xmlns:a16="http://schemas.microsoft.com/office/drawing/2014/main" val="2431882130"/>
                    </a:ext>
                  </a:extLst>
                </a:gridCol>
                <a:gridCol w="905256">
                  <a:extLst>
                    <a:ext uri="{9D8B030D-6E8A-4147-A177-3AD203B41FA5}">
                      <a16:colId xmlns:a16="http://schemas.microsoft.com/office/drawing/2014/main" val="3917203955"/>
                    </a:ext>
                  </a:extLst>
                </a:gridCol>
                <a:gridCol w="905256">
                  <a:extLst>
                    <a:ext uri="{9D8B030D-6E8A-4147-A177-3AD203B41FA5}">
                      <a16:colId xmlns:a16="http://schemas.microsoft.com/office/drawing/2014/main" val="2269698830"/>
                    </a:ext>
                  </a:extLst>
                </a:gridCol>
                <a:gridCol w="905256">
                  <a:extLst>
                    <a:ext uri="{9D8B030D-6E8A-4147-A177-3AD203B41FA5}">
                      <a16:colId xmlns:a16="http://schemas.microsoft.com/office/drawing/2014/main" val="2864130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44686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thehartford - 2024-11-14 09:00:08</a:t>
                      </a:r>
                      <a:r>
                        <a:rPr kumimoji="0" lang="en-US" sz="1000" b="0" i="0" u="none" strike="noStrike" kern="1200" cap="none" spc="0" normalizeH="0" baseline="0" noProof="0">
                          <a:ln>
                            <a:noFill/>
                          </a:ln>
                          <a:solidFill>
                            <a:prstClr val="black"/>
                          </a:solidFill>
                          <a:effectLst/>
                          <a:uLnTx/>
                          <a:uFillTx/>
                          <a:latin typeface="Calibri"/>
                          <a:ea typeface="+mn-ea"/>
                          <a:cs typeface="+mn-cs"/>
                        </a:rPr>
                        <a:t>
 Today is National Seat Belt Day and we’re partnering with iihs_autosafety to remind everyone how important it is for all vehicle occupants to buckle up, every trip every time.
#seatbelt #seatbeltsafety #buckleup #carsafety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https://quintly-eu-image-storage.s3.amazonaws.com/af09aca0c871c594bec1a9a8b3659c9e/0fd1b99bdba63f3657a8cc04a6b9f841.jpg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55289138"/>
                  </a:ext>
                </a:extLst>
              </a:tr>
            </a:tbl>
          </a:graphicData>
        </a:graphic>
      </p:graphicFrame>
      <p:sp>
        <p:nvSpPr>
          <p:cNvPr id="4" name="Text Placeholder 3">
            <a:extLst>
              <a:ext uri="{FF2B5EF4-FFF2-40B4-BE49-F238E27FC236}">
                <a16:creationId xmlns:a16="http://schemas.microsoft.com/office/drawing/2014/main" id="{A1ED0E95-F646-4F6D-8312-7A429D08ED0C}"/>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689473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796B0-6AB4-4B26-8BB0-CFF72FBE06F3}"/>
              </a:ext>
            </a:extLst>
          </p:cNvPr>
          <p:cNvSpPr>
            <a:spLocks noGrp="1"/>
          </p:cNvSpPr>
          <p:nvPr>
            <p:ph type="title"/>
          </p:nvPr>
        </p:nvSpPr>
        <p:spPr/>
        <p:txBody>
          <a:bodyPr/>
          <a:lstStyle/>
          <a:p>
            <a:r>
              <a:rPr lang="en-US"/>
              <a:t>Instagram Instagram Top Posts | All profiles - 3 of 5</a:t>
            </a:r>
          </a:p>
        </p:txBody>
      </p:sp>
      <p:graphicFrame>
        <p:nvGraphicFramePr>
          <p:cNvPr id="5" name="Table Placeholder 4">
            <a:extLst>
              <a:ext uri="{FF2B5EF4-FFF2-40B4-BE49-F238E27FC236}">
                <a16:creationId xmlns:a16="http://schemas.microsoft.com/office/drawing/2014/main" id="{BB71E950-72BB-4AE1-A1CE-C4A680317B40}"/>
              </a:ext>
            </a:extLst>
          </p:cNvPr>
          <p:cNvGraphicFramePr>
            <a:graphicFrameLocks noGrp="1"/>
          </p:cNvGraphicFramePr>
          <p:nvPr>
            <p:ph type="tbl" sz="quarter" idx="13"/>
            <p:extLst>
              <p:ext uri="{D42A27DB-BD31-4B8C-83A1-F6EECF244321}">
                <p14:modId xmlns:p14="http://schemas.microsoft.com/office/powerpoint/2010/main" val="3175881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96462176"/>
                    </a:ext>
                  </a:extLst>
                </a:gridCol>
                <a:gridCol w="1975104">
                  <a:extLst>
                    <a:ext uri="{9D8B030D-6E8A-4147-A177-3AD203B41FA5}">
                      <a16:colId xmlns:a16="http://schemas.microsoft.com/office/drawing/2014/main" val="4222017004"/>
                    </a:ext>
                  </a:extLst>
                </a:gridCol>
                <a:gridCol w="905256">
                  <a:extLst>
                    <a:ext uri="{9D8B030D-6E8A-4147-A177-3AD203B41FA5}">
                      <a16:colId xmlns:a16="http://schemas.microsoft.com/office/drawing/2014/main" val="3158344383"/>
                    </a:ext>
                  </a:extLst>
                </a:gridCol>
                <a:gridCol w="905256">
                  <a:extLst>
                    <a:ext uri="{9D8B030D-6E8A-4147-A177-3AD203B41FA5}">
                      <a16:colId xmlns:a16="http://schemas.microsoft.com/office/drawing/2014/main" val="1464080298"/>
                    </a:ext>
                  </a:extLst>
                </a:gridCol>
                <a:gridCol w="905256">
                  <a:extLst>
                    <a:ext uri="{9D8B030D-6E8A-4147-A177-3AD203B41FA5}">
                      <a16:colId xmlns:a16="http://schemas.microsoft.com/office/drawing/2014/main" val="1529299986"/>
                    </a:ext>
                  </a:extLst>
                </a:gridCol>
                <a:gridCol w="905256">
                  <a:extLst>
                    <a:ext uri="{9D8B030D-6E8A-4147-A177-3AD203B41FA5}">
                      <a16:colId xmlns:a16="http://schemas.microsoft.com/office/drawing/2014/main" val="3722946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31454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- 2024-10-24 11:26:51</a:t>
                      </a:r>
                      <a:r>
                        <a:rPr kumimoji="0" lang="en-US" sz="1000" b="0" i="0" u="none" strike="noStrike" kern="1200" cap="none" spc="0" normalizeH="0" baseline="0" noProof="0">
                          <a:ln>
                            <a:noFill/>
                          </a:ln>
                          <a:solidFill>
                            <a:prstClr val="black"/>
                          </a:solidFill>
                          <a:effectLst/>
                          <a:uLnTx/>
                          <a:uFillTx/>
                          <a:latin typeface="Calibri"/>
                          <a:ea typeface="+mn-ea"/>
                          <a:cs typeface="+mn-cs"/>
                        </a:rPr>
                        <a:t>
 The past few weeks have been memorable for the TMNAS team, to say the least! Last week the Tokio Marine Group held its first ever Global Women’s Conference in Tokyo Japan, with 60 women and allies from 33 Tokio Marine Group companies attending.
Some members of TMNA Services helped support the conference (Christine Hernandez, Juliana Bush, Rachel Kimmel, Lexie Rutt, Bethany Sawhill), while others had the pleasure of being participants, including our very own HR Manager, Paige Liscka, and Enterprise Architect, Nina Wong!
Participants had the opportunity to hear from senior Tokio Marine leaders, engage in meaningful discussions around women empowerment and DE&amp;I in the workplace, and connect with global colleagues.
This is an exciting step to further advance Diversity, Equity, and Inclusion at TMNAS and the Tokio Marine Group! We're proud of our team’s hard work in orchestrating this special event and we look forward to hearing more about Paige and Nina's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https://quintly-eu-image-storage.s3.amazonaws.com/10429b35b14158eee4bb6fd8424b954e/582ffb639d1a50c73f4d10558977b1ce.jpg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19307218"/>
                  </a:ext>
                </a:extLst>
              </a:tr>
            </a:tbl>
          </a:graphicData>
        </a:graphic>
      </p:graphicFrame>
      <p:sp>
        <p:nvSpPr>
          <p:cNvPr id="4" name="Text Placeholder 3">
            <a:extLst>
              <a:ext uri="{FF2B5EF4-FFF2-40B4-BE49-F238E27FC236}">
                <a16:creationId xmlns:a16="http://schemas.microsoft.com/office/drawing/2014/main" id="{4781D16F-CE0F-49F7-BECD-0E40C90B6B39}"/>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140927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653FD-A2DA-4F2F-8E16-0B3AE8FA6470}"/>
              </a:ext>
            </a:extLst>
          </p:cNvPr>
          <p:cNvSpPr>
            <a:spLocks noGrp="1"/>
          </p:cNvSpPr>
          <p:nvPr>
            <p:ph type="title"/>
          </p:nvPr>
        </p:nvSpPr>
        <p:spPr/>
        <p:txBody>
          <a:bodyPr/>
          <a:lstStyle/>
          <a:p>
            <a:r>
              <a:rPr lang="en-US"/>
              <a:t>Instagram Instagram Top Posts | All profiles - 4 of 5</a:t>
            </a:r>
          </a:p>
        </p:txBody>
      </p:sp>
      <p:graphicFrame>
        <p:nvGraphicFramePr>
          <p:cNvPr id="5" name="Table Placeholder 4">
            <a:extLst>
              <a:ext uri="{FF2B5EF4-FFF2-40B4-BE49-F238E27FC236}">
                <a16:creationId xmlns:a16="http://schemas.microsoft.com/office/drawing/2014/main" id="{8B20CE0F-338D-4644-BF54-72648584F912}"/>
              </a:ext>
            </a:extLst>
          </p:cNvPr>
          <p:cNvGraphicFramePr>
            <a:graphicFrameLocks noGrp="1"/>
          </p:cNvGraphicFramePr>
          <p:nvPr>
            <p:ph type="tbl" sz="quarter" idx="13"/>
            <p:extLst>
              <p:ext uri="{D42A27DB-BD31-4B8C-83A1-F6EECF244321}">
                <p14:modId xmlns:p14="http://schemas.microsoft.com/office/powerpoint/2010/main" val="304819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14663477"/>
                    </a:ext>
                  </a:extLst>
                </a:gridCol>
                <a:gridCol w="1975104">
                  <a:extLst>
                    <a:ext uri="{9D8B030D-6E8A-4147-A177-3AD203B41FA5}">
                      <a16:colId xmlns:a16="http://schemas.microsoft.com/office/drawing/2014/main" val="1696375048"/>
                    </a:ext>
                  </a:extLst>
                </a:gridCol>
                <a:gridCol w="905256">
                  <a:extLst>
                    <a:ext uri="{9D8B030D-6E8A-4147-A177-3AD203B41FA5}">
                      <a16:colId xmlns:a16="http://schemas.microsoft.com/office/drawing/2014/main" val="399734565"/>
                    </a:ext>
                  </a:extLst>
                </a:gridCol>
                <a:gridCol w="905256">
                  <a:extLst>
                    <a:ext uri="{9D8B030D-6E8A-4147-A177-3AD203B41FA5}">
                      <a16:colId xmlns:a16="http://schemas.microsoft.com/office/drawing/2014/main" val="3470500239"/>
                    </a:ext>
                  </a:extLst>
                </a:gridCol>
                <a:gridCol w="905256">
                  <a:extLst>
                    <a:ext uri="{9D8B030D-6E8A-4147-A177-3AD203B41FA5}">
                      <a16:colId xmlns:a16="http://schemas.microsoft.com/office/drawing/2014/main" val="2631588827"/>
                    </a:ext>
                  </a:extLst>
                </a:gridCol>
                <a:gridCol w="905256">
                  <a:extLst>
                    <a:ext uri="{9D8B030D-6E8A-4147-A177-3AD203B41FA5}">
                      <a16:colId xmlns:a16="http://schemas.microsoft.com/office/drawing/2014/main" val="2792574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25160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- 2024-11-26 16:18:28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https://quintly-eu-image-storage.s3.amazonaws.com/10429b35b14158eee4bb6fd8424b954e/770641fdd48d74d0538a90b2d2de8a5b.jpg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626004908"/>
                  </a:ext>
                </a:extLst>
              </a:tr>
            </a:tbl>
          </a:graphicData>
        </a:graphic>
      </p:graphicFrame>
      <p:sp>
        <p:nvSpPr>
          <p:cNvPr id="4" name="Text Placeholder 3">
            <a:extLst>
              <a:ext uri="{FF2B5EF4-FFF2-40B4-BE49-F238E27FC236}">
                <a16:creationId xmlns:a16="http://schemas.microsoft.com/office/drawing/2014/main" id="{B99D1BB8-38EF-49D0-98D7-29070F3263E0}"/>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39789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41131-B892-4232-B244-EB8317D65280}"/>
              </a:ext>
            </a:extLst>
          </p:cNvPr>
          <p:cNvSpPr>
            <a:spLocks noGrp="1"/>
          </p:cNvSpPr>
          <p:nvPr>
            <p:ph type="title"/>
          </p:nvPr>
        </p:nvSpPr>
        <p:spPr/>
        <p:txBody>
          <a:bodyPr/>
          <a:lstStyle/>
          <a:p>
            <a:r>
              <a:rPr lang="en-US"/>
              <a:t>Instagram Instagram Top Posts | All profiles - 5 of 5</a:t>
            </a:r>
          </a:p>
        </p:txBody>
      </p:sp>
      <p:graphicFrame>
        <p:nvGraphicFramePr>
          <p:cNvPr id="5" name="Table Placeholder 4">
            <a:extLst>
              <a:ext uri="{FF2B5EF4-FFF2-40B4-BE49-F238E27FC236}">
                <a16:creationId xmlns:a16="http://schemas.microsoft.com/office/drawing/2014/main" id="{C08E6028-5F94-4A7A-A0CF-11839FAC68F6}"/>
              </a:ext>
            </a:extLst>
          </p:cNvPr>
          <p:cNvGraphicFramePr>
            <a:graphicFrameLocks noGrp="1"/>
          </p:cNvGraphicFramePr>
          <p:nvPr>
            <p:ph type="tbl" sz="quarter" idx="13"/>
            <p:extLst>
              <p:ext uri="{D42A27DB-BD31-4B8C-83A1-F6EECF244321}">
                <p14:modId xmlns:p14="http://schemas.microsoft.com/office/powerpoint/2010/main" val="4135507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53062345"/>
                    </a:ext>
                  </a:extLst>
                </a:gridCol>
                <a:gridCol w="1975104">
                  <a:extLst>
                    <a:ext uri="{9D8B030D-6E8A-4147-A177-3AD203B41FA5}">
                      <a16:colId xmlns:a16="http://schemas.microsoft.com/office/drawing/2014/main" val="2551230994"/>
                    </a:ext>
                  </a:extLst>
                </a:gridCol>
                <a:gridCol w="905256">
                  <a:extLst>
                    <a:ext uri="{9D8B030D-6E8A-4147-A177-3AD203B41FA5}">
                      <a16:colId xmlns:a16="http://schemas.microsoft.com/office/drawing/2014/main" val="3209898530"/>
                    </a:ext>
                  </a:extLst>
                </a:gridCol>
                <a:gridCol w="905256">
                  <a:extLst>
                    <a:ext uri="{9D8B030D-6E8A-4147-A177-3AD203B41FA5}">
                      <a16:colId xmlns:a16="http://schemas.microsoft.com/office/drawing/2014/main" val="2531568510"/>
                    </a:ext>
                  </a:extLst>
                </a:gridCol>
                <a:gridCol w="905256">
                  <a:extLst>
                    <a:ext uri="{9D8B030D-6E8A-4147-A177-3AD203B41FA5}">
                      <a16:colId xmlns:a16="http://schemas.microsoft.com/office/drawing/2014/main" val="4028906865"/>
                    </a:ext>
                  </a:extLst>
                </a:gridCol>
                <a:gridCol w="905256">
                  <a:extLst>
                    <a:ext uri="{9D8B030D-6E8A-4147-A177-3AD203B41FA5}">
                      <a16:colId xmlns:a16="http://schemas.microsoft.com/office/drawing/2014/main" val="2758097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7688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- 2024-11-12 15:55:00</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two teams for successfully completing our 2024 Tokio Marine Emerging Leaders Program (ELP)! Last week, our teams traveled to Jersey City, NJ to present their ELP projects to CEOs and executives across the Tokio Marine Group. Their presentations were the final products of an intensive six-month research and development project to improve a business process within TMNAS. Both teams did a fantastic job, and we are so proud of their hard work and contributions! 
We'd like to thank our team advisors, Steve Endres and Scott Yurko, for their unwavering guidance and support throughout this program!
Congratulations to: Nikunj Choudhary, Joshua Forman, Michael Vogel, Daniel Wasson, Maarten Dauwe, Joseph Wang, Naveen Kumar Karakavalasa, Melissa Gaspari, Anitha Muniswamappa, Michael Palmieri!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https://quintly-eu-image-storage.s3.amazonaws.com/10429b35b14158eee4bb6fd8424b954e/bb204ac6081e489aebeac15f24999716.jpg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696273943"/>
                  </a:ext>
                </a:extLst>
              </a:tr>
            </a:tbl>
          </a:graphicData>
        </a:graphic>
      </p:graphicFrame>
      <p:sp>
        <p:nvSpPr>
          <p:cNvPr id="4" name="Text Placeholder 3">
            <a:extLst>
              <a:ext uri="{FF2B5EF4-FFF2-40B4-BE49-F238E27FC236}">
                <a16:creationId xmlns:a16="http://schemas.microsoft.com/office/drawing/2014/main" id="{BBDCB8C9-3F7F-49FB-B429-278171DF97EA}"/>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493976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04170-A43C-44B0-BCEB-9D9FFCE6500C}"/>
              </a:ext>
            </a:extLst>
          </p:cNvPr>
          <p:cNvSpPr>
            <a:spLocks noGrp="1"/>
          </p:cNvSpPr>
          <p:nvPr>
            <p:ph type="title"/>
          </p:nvPr>
        </p:nvSpPr>
        <p:spPr/>
        <p:txBody>
          <a:bodyPr/>
          <a:lstStyle/>
          <a:p>
            <a:r>
              <a:rPr lang="en-US"/>
              <a:t>Instagram Stories Key Metrics Table | All profiles</a:t>
            </a:r>
          </a:p>
        </p:txBody>
      </p:sp>
      <p:graphicFrame>
        <p:nvGraphicFramePr>
          <p:cNvPr id="5" name="Table Placeholder 4">
            <a:extLst>
              <a:ext uri="{FF2B5EF4-FFF2-40B4-BE49-F238E27FC236}">
                <a16:creationId xmlns:a16="http://schemas.microsoft.com/office/drawing/2014/main" id="{DCBB79A9-55D8-4BE1-9E50-BD86038E3B7D}"/>
              </a:ext>
            </a:extLst>
          </p:cNvPr>
          <p:cNvGraphicFramePr>
            <a:graphicFrameLocks noGrp="1"/>
          </p:cNvGraphicFramePr>
          <p:nvPr>
            <p:ph type="tbl" sz="quarter" idx="13"/>
            <p:extLst>
              <p:ext uri="{D42A27DB-BD31-4B8C-83A1-F6EECF244321}">
                <p14:modId xmlns:p14="http://schemas.microsoft.com/office/powerpoint/2010/main" val="3868016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00681776"/>
                    </a:ext>
                  </a:extLst>
                </a:gridCol>
                <a:gridCol w="1234440">
                  <a:extLst>
                    <a:ext uri="{9D8B030D-6E8A-4147-A177-3AD203B41FA5}">
                      <a16:colId xmlns:a16="http://schemas.microsoft.com/office/drawing/2014/main" val="2276929666"/>
                    </a:ext>
                  </a:extLst>
                </a:gridCol>
                <a:gridCol w="576072">
                  <a:extLst>
                    <a:ext uri="{9D8B030D-6E8A-4147-A177-3AD203B41FA5}">
                      <a16:colId xmlns:a16="http://schemas.microsoft.com/office/drawing/2014/main" val="2780046156"/>
                    </a:ext>
                  </a:extLst>
                </a:gridCol>
                <a:gridCol w="1234440">
                  <a:extLst>
                    <a:ext uri="{9D8B030D-6E8A-4147-A177-3AD203B41FA5}">
                      <a16:colId xmlns:a16="http://schemas.microsoft.com/office/drawing/2014/main" val="2546619903"/>
                    </a:ext>
                  </a:extLst>
                </a:gridCol>
                <a:gridCol w="1234440">
                  <a:extLst>
                    <a:ext uri="{9D8B030D-6E8A-4147-A177-3AD203B41FA5}">
                      <a16:colId xmlns:a16="http://schemas.microsoft.com/office/drawing/2014/main" val="781477801"/>
                    </a:ext>
                  </a:extLst>
                </a:gridCol>
                <a:gridCol w="1234440">
                  <a:extLst>
                    <a:ext uri="{9D8B030D-6E8A-4147-A177-3AD203B41FA5}">
                      <a16:colId xmlns:a16="http://schemas.microsoft.com/office/drawing/2014/main" val="1757230428"/>
                    </a:ext>
                  </a:extLst>
                </a:gridCol>
                <a:gridCol w="1234440">
                  <a:extLst>
                    <a:ext uri="{9D8B030D-6E8A-4147-A177-3AD203B41FA5}">
                      <a16:colId xmlns:a16="http://schemas.microsoft.com/office/drawing/2014/main" val="186982508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085754381"/>
                  </a:ext>
                </a:extLst>
              </a:tr>
              <a:tr h="370840">
                <a:tc>
                  <a:txBody>
                    <a:bodyPr/>
                    <a:lstStyle/>
                    <a:p>
                      <a:r>
                        <a:rPr lang="en-US" sz="1000"/>
                        <a:t>68</a:t>
                      </a:r>
                    </a:p>
                  </a:txBody>
                  <a:tcPr/>
                </a:tc>
                <a:tc>
                  <a:txBody>
                    <a:bodyPr/>
                    <a:lstStyle/>
                    <a:p>
                      <a:r>
                        <a:rPr lang="en-US" sz="1000"/>
                        <a:t>0.7144 %</a:t>
                      </a:r>
                    </a:p>
                  </a:txBody>
                  <a:tcPr/>
                </a:tc>
                <a:tc>
                  <a:txBody>
                    <a:bodyPr/>
                    <a:lstStyle/>
                    <a:p>
                      <a:r>
                        <a:rPr lang="en-US" sz="1000"/>
                        <a:t>0.26</a:t>
                      </a:r>
                    </a:p>
                  </a:txBody>
                  <a:tcPr/>
                </a:tc>
                <a:tc>
                  <a:txBody>
                    <a:bodyPr/>
                    <a:lstStyle/>
                    <a:p>
                      <a:r>
                        <a:rPr lang="en-US" sz="1000"/>
                        <a:t>64.38</a:t>
                      </a:r>
                    </a:p>
                  </a:txBody>
                  <a:tcPr/>
                </a:tc>
                <a:tc>
                  <a:txBody>
                    <a:bodyPr/>
                    <a:lstStyle/>
                    <a:p>
                      <a:r>
                        <a:rPr lang="en-US" sz="1000"/>
                        <a:t>41.53</a:t>
                      </a:r>
                    </a:p>
                  </a:txBody>
                  <a:tcPr/>
                </a:tc>
                <a:tc>
                  <a:txBody>
                    <a:bodyPr/>
                    <a:lstStyle/>
                    <a:p>
                      <a:r>
                        <a:rPr lang="en-US" sz="1000"/>
                        <a:t>4378</a:t>
                      </a:r>
                    </a:p>
                  </a:txBody>
                  <a:tcPr/>
                </a:tc>
                <a:tc>
                  <a:txBody>
                    <a:bodyPr/>
                    <a:lstStyle/>
                    <a:p>
                      <a:r>
                        <a:rPr lang="en-US" sz="1000"/>
                        <a:t>2824</a:t>
                      </a:r>
                    </a:p>
                  </a:txBody>
                  <a:tcPr/>
                </a:tc>
                <a:extLst>
                  <a:ext uri="{0D108BD9-81ED-4DB2-BD59-A6C34878D82A}">
                    <a16:rowId xmlns:a16="http://schemas.microsoft.com/office/drawing/2014/main" val="285301088"/>
                  </a:ext>
                </a:extLst>
              </a:tr>
              <a:tr h="370840">
                <a:tc>
                  <a:txBody>
                    <a:bodyPr/>
                    <a:lstStyle/>
                    <a:p>
                      <a:r>
                        <a:rPr lang="en-US" sz="1000"/>
                        <a:t>46</a:t>
                      </a:r>
                    </a:p>
                  </a:txBody>
                  <a:tcPr/>
                </a:tc>
                <a:tc>
                  <a:txBody>
                    <a:bodyPr/>
                    <a:lstStyle/>
                    <a:p>
                      <a:r>
                        <a:rPr lang="en-US" sz="1000"/>
                        <a:t>0.6814 %</a:t>
                      </a:r>
                    </a:p>
                  </a:txBody>
                  <a:tcPr/>
                </a:tc>
                <a:tc>
                  <a:txBody>
                    <a:bodyPr/>
                    <a:lstStyle/>
                    <a:p>
                      <a:r>
                        <a:rPr lang="en-US" sz="1000"/>
                        <a:t>0.04</a:t>
                      </a:r>
                    </a:p>
                  </a:txBody>
                  <a:tcPr/>
                </a:tc>
                <a:tc>
                  <a:txBody>
                    <a:bodyPr/>
                    <a:lstStyle/>
                    <a:p>
                      <a:r>
                        <a:rPr lang="en-US" sz="1000"/>
                        <a:t>71.46</a:t>
                      </a:r>
                    </a:p>
                  </a:txBody>
                  <a:tcPr/>
                </a:tc>
                <a:tc>
                  <a:txBody>
                    <a:bodyPr/>
                    <a:lstStyle/>
                    <a:p>
                      <a:r>
                        <a:rPr lang="en-US" sz="1000"/>
                        <a:t>47.67</a:t>
                      </a:r>
                    </a:p>
                  </a:txBody>
                  <a:tcPr/>
                </a:tc>
                <a:tc>
                  <a:txBody>
                    <a:bodyPr/>
                    <a:lstStyle/>
                    <a:p>
                      <a:r>
                        <a:rPr lang="en-US" sz="1000"/>
                        <a:t>3287</a:t>
                      </a:r>
                    </a:p>
                  </a:txBody>
                  <a:tcPr/>
                </a:tc>
                <a:tc>
                  <a:txBody>
                    <a:bodyPr/>
                    <a:lstStyle/>
                    <a:p>
                      <a:r>
                        <a:rPr lang="en-US" sz="1000"/>
                        <a:t>2193</a:t>
                      </a:r>
                    </a:p>
                  </a:txBody>
                  <a:tcPr/>
                </a:tc>
                <a:extLst>
                  <a:ext uri="{0D108BD9-81ED-4DB2-BD59-A6C34878D82A}">
                    <a16:rowId xmlns:a16="http://schemas.microsoft.com/office/drawing/2014/main" val="1470893615"/>
                  </a:ext>
                </a:extLst>
              </a:tr>
              <a:tr h="370840">
                <a:tc>
                  <a:txBody>
                    <a:bodyPr/>
                    <a:lstStyle/>
                    <a:p>
                      <a:r>
                        <a:rPr lang="en-US" sz="1000"/>
                        <a:t>34</a:t>
                      </a:r>
                    </a:p>
                  </a:txBody>
                  <a:tcPr/>
                </a:tc>
                <a:tc>
                  <a:txBody>
                    <a:bodyPr/>
                    <a:lstStyle/>
                    <a:p>
                      <a:r>
                        <a:rPr lang="en-US" sz="1000"/>
                        <a:t>0.6469 %</a:t>
                      </a:r>
                    </a:p>
                  </a:txBody>
                  <a:tcPr/>
                </a:tc>
                <a:tc>
                  <a:txBody>
                    <a:bodyPr/>
                    <a:lstStyle/>
                    <a:p>
                      <a:r>
                        <a:rPr lang="en-US" sz="1000"/>
                        <a:t>0.15</a:t>
                      </a:r>
                    </a:p>
                  </a:txBody>
                  <a:tcPr/>
                </a:tc>
                <a:tc>
                  <a:txBody>
                    <a:bodyPr/>
                    <a:lstStyle/>
                    <a:p>
                      <a:r>
                        <a:rPr lang="en-US" sz="1000"/>
                        <a:t>151.76</a:t>
                      </a:r>
                    </a:p>
                  </a:txBody>
                  <a:tcPr/>
                </a:tc>
                <a:tc>
                  <a:txBody>
                    <a:bodyPr/>
                    <a:lstStyle/>
                    <a:p>
                      <a:r>
                        <a:rPr lang="en-US" sz="1000"/>
                        <a:t>90.53</a:t>
                      </a:r>
                    </a:p>
                  </a:txBody>
                  <a:tcPr/>
                </a:tc>
                <a:tc>
                  <a:txBody>
                    <a:bodyPr/>
                    <a:lstStyle/>
                    <a:p>
                      <a:r>
                        <a:rPr lang="en-US" sz="1000"/>
                        <a:t>5160</a:t>
                      </a:r>
                    </a:p>
                  </a:txBody>
                  <a:tcPr/>
                </a:tc>
                <a:tc>
                  <a:txBody>
                    <a:bodyPr/>
                    <a:lstStyle/>
                    <a:p>
                      <a:r>
                        <a:rPr lang="en-US" sz="1000"/>
                        <a:t>3078</a:t>
                      </a:r>
                    </a:p>
                  </a:txBody>
                  <a:tcPr/>
                </a:tc>
                <a:extLst>
                  <a:ext uri="{0D108BD9-81ED-4DB2-BD59-A6C34878D82A}">
                    <a16:rowId xmlns:a16="http://schemas.microsoft.com/office/drawing/2014/main" val="4250171921"/>
                  </a:ext>
                </a:extLst>
              </a:tr>
              <a:tr h="370840">
                <a:tc>
                  <a:txBody>
                    <a:bodyPr/>
                    <a:lstStyle/>
                    <a:p>
                      <a:r>
                        <a:rPr lang="en-US" sz="1000"/>
                        <a:t>1</a:t>
                      </a:r>
                    </a:p>
                  </a:txBody>
                  <a:tcPr/>
                </a:tc>
                <a:tc>
                  <a:txBody>
                    <a:bodyPr/>
                    <a:lstStyle/>
                    <a:p>
                      <a:r>
                        <a:rPr lang="en-US" sz="1000"/>
                        <a:t>0.5393 %</a:t>
                      </a:r>
                    </a:p>
                  </a:txBody>
                  <a:tcPr/>
                </a:tc>
                <a:tc>
                  <a:txBody>
                    <a:bodyPr/>
                    <a:lstStyle/>
                    <a:p>
                      <a:r>
                        <a:rPr lang="en-US" sz="1000"/>
                        <a:t>0.00</a:t>
                      </a:r>
                    </a:p>
                  </a:txBody>
                  <a:tcPr/>
                </a:tc>
                <a:tc>
                  <a:txBody>
                    <a:bodyPr/>
                    <a:lstStyle/>
                    <a:p>
                      <a:r>
                        <a:rPr lang="en-US" sz="1000"/>
                        <a:t>90.00</a:t>
                      </a:r>
                    </a:p>
                  </a:txBody>
                  <a:tcPr/>
                </a:tc>
                <a:tc>
                  <a:txBody>
                    <a:bodyPr/>
                    <a:lstStyle/>
                    <a:p>
                      <a:r>
                        <a:rPr lang="en-US" sz="1000"/>
                        <a:t>48.00</a:t>
                      </a:r>
                    </a:p>
                  </a:txBody>
                  <a:tcPr/>
                </a:tc>
                <a:tc>
                  <a:txBody>
                    <a:bodyPr/>
                    <a:lstStyle/>
                    <a:p>
                      <a:r>
                        <a:rPr lang="en-US" sz="1000"/>
                        <a:t>90</a:t>
                      </a:r>
                    </a:p>
                  </a:txBody>
                  <a:tcPr/>
                </a:tc>
                <a:tc>
                  <a:txBody>
                    <a:bodyPr/>
                    <a:lstStyle/>
                    <a:p>
                      <a:r>
                        <a:rPr lang="en-US" sz="1000"/>
                        <a:t>48</a:t>
                      </a:r>
                    </a:p>
                  </a:txBody>
                  <a:tcPr/>
                </a:tc>
                <a:extLst>
                  <a:ext uri="{0D108BD9-81ED-4DB2-BD59-A6C34878D82A}">
                    <a16:rowId xmlns:a16="http://schemas.microsoft.com/office/drawing/2014/main" val="1462045894"/>
                  </a:ext>
                </a:extLst>
              </a:tr>
            </a:tbl>
          </a:graphicData>
        </a:graphic>
      </p:graphicFrame>
      <p:sp>
        <p:nvSpPr>
          <p:cNvPr id="4" name="Text Placeholder 3">
            <a:extLst>
              <a:ext uri="{FF2B5EF4-FFF2-40B4-BE49-F238E27FC236}">
                <a16:creationId xmlns:a16="http://schemas.microsoft.com/office/drawing/2014/main" id="{6983A90C-08B3-459C-8AAE-51B0BF46E853}"/>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7853269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2502</Words>
  <Application>Microsoft Office PowerPoint</Application>
  <PresentationFormat>On-screen Show (4:3)</PresentationFormat>
  <Paragraphs>412</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All profiles</vt:lpstr>
      <vt:lpstr>Facebook Facebook Impressions | TMNAS</vt:lpstr>
      <vt:lpstr>Facebook Own Posts Table | TMNAS - 1 of 5</vt:lpstr>
      <vt:lpstr>Facebook Own Posts Table | TMNAS - 2 of 5</vt:lpstr>
      <vt:lpstr>Facebook Own Posts Table | TMNAS - 3 of 5</vt:lpstr>
      <vt:lpstr>Facebook Own Posts Table | TMNAS - 4 of 5</vt:lpstr>
      <vt:lpstr>Facebook Own Posts Table | TMNAS - 5 of 5</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LinkedIn Followers Change | All profiles</vt:lpstr>
      <vt:lpstr>Instagram Key Metrics Table | All profiles</vt:lpstr>
      <vt:lpstr>Instagram Followers Change | All profiles</vt:lpstr>
      <vt:lpstr>Instagram Average Interactions Per Post | All profiles</vt:lpstr>
      <vt:lpstr>Instagram Total Interactions Per Month | All profiles</vt:lpstr>
      <vt:lpstr>Instagram Impressions | TMNAS</vt:lpstr>
      <vt:lpstr>Instagram Instagram Top Posts | All profiles - 1 of 5</vt:lpstr>
      <vt:lpstr>Instagram Instagram Top Posts | All profiles - 2 of 5</vt:lpstr>
      <vt:lpstr>Instagram Instagram Top Posts | All profiles - 3 of 5</vt:lpstr>
      <vt:lpstr>Instagram Instagram Top Posts | All profiles - 4 of 5</vt:lpstr>
      <vt:lpstr>Instagram Instagram Top Posts | All profiles - 5 of 5</vt:lpstr>
      <vt:lpstr>Instagram Stories Key Metrics Table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2025-01-10T17:56:15Z</dcterms:created>
  <dcterms:modified xsi:type="dcterms:W3CDTF">2025-01-10T17:57:02Z</dcterms:modified>
</cp:coreProperties>
</file>