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2" r:id="rId35"/>
    <p:sldId id="293" r:id="rId36"/>
  </p:sldIdLst>
  <p:sldSz cx="9144000" cy="6858000" type="screen4x3"/>
  <p:notesSz cx="6858000" cy="9144000"/>
  <p:embeddedFontLst>
    <p:embeddedFont>
      <p:font typeface="Calibri" panose="020F0502020204030204" pitchFamily="34" charset="0"/>
      <p:regular r:id="rId37"/>
      <p:bold r:id="rId38"/>
      <p:italic r:id="rId39"/>
      <p:boldItalic r:id="rId4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1.fntdata"/><Relationship Id="rId40"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45627</c:v>
                </c:pt>
              </c:numCache>
            </c:numRef>
          </c:cat>
          <c:val>
            <c:numRef>
              <c:f>Sheet1!$B$2</c:f>
              <c:numCache>
                <c:formatCode>General</c:formatCode>
                <c:ptCount val="1"/>
                <c:pt idx="0">
                  <c:v>1898</c:v>
                </c:pt>
              </c:numCache>
            </c:numRef>
          </c:val>
          <c:extLst>
            <c:ext xmlns:c16="http://schemas.microsoft.com/office/drawing/2014/chart" uri="{C3380CC4-5D6E-409C-BE32-E72D297353CC}">
              <c16:uniqueId val="{00000000-FDB2-40A6-A694-470BA7353778}"/>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45627</c:v>
                </c:pt>
              </c:numCache>
            </c:numRef>
          </c:cat>
          <c:val>
            <c:numRef>
              <c:f>Sheet1!$C$2</c:f>
              <c:numCache>
                <c:formatCode>General</c:formatCode>
                <c:ptCount val="1"/>
                <c:pt idx="0">
                  <c:v>2943</c:v>
                </c:pt>
              </c:numCache>
            </c:numRef>
          </c:val>
          <c:extLst>
            <c:ext xmlns:c16="http://schemas.microsoft.com/office/drawing/2014/chart" uri="{C3380CC4-5D6E-409C-BE32-E72D297353CC}">
              <c16:uniqueId val="{00000001-FDB2-40A6-A694-470BA7353778}"/>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45627</c:v>
                </c:pt>
              </c:numCache>
            </c:numRef>
          </c:cat>
          <c:val>
            <c:numRef>
              <c:f>Sheet1!$D$2</c:f>
              <c:numCache>
                <c:formatCode>General</c:formatCode>
                <c:ptCount val="1"/>
                <c:pt idx="0">
                  <c:v>4715</c:v>
                </c:pt>
              </c:numCache>
            </c:numRef>
          </c:val>
          <c:extLst>
            <c:ext xmlns:c16="http://schemas.microsoft.com/office/drawing/2014/chart" uri="{C3380CC4-5D6E-409C-BE32-E72D297353CC}">
              <c16:uniqueId val="{00000002-FDB2-40A6-A694-470BA7353778}"/>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45627</c:v>
                </c:pt>
              </c:numCache>
            </c:numRef>
          </c:cat>
          <c:val>
            <c:numRef>
              <c:f>Sheet1!$E$2</c:f>
              <c:numCache>
                <c:formatCode>General</c:formatCode>
                <c:ptCount val="1"/>
                <c:pt idx="0">
                  <c:v>1176</c:v>
                </c:pt>
              </c:numCache>
            </c:numRef>
          </c:val>
          <c:extLst>
            <c:ext xmlns:c16="http://schemas.microsoft.com/office/drawing/2014/chart" uri="{C3380CC4-5D6E-409C-BE32-E72D297353CC}">
              <c16:uniqueId val="{00000003-FDB2-40A6-A694-470BA7353778}"/>
            </c:ext>
          </c:extLst>
        </c:ser>
        <c:dLbls>
          <c:showLegendKey val="0"/>
          <c:showVal val="0"/>
          <c:showCatName val="0"/>
          <c:showSerName val="0"/>
          <c:showPercent val="0"/>
          <c:showBubbleSize val="0"/>
        </c:dLbls>
        <c:gapWidth val="219"/>
        <c:overlap val="-27"/>
        <c:axId val="23473360"/>
        <c:axId val="23474344"/>
      </c:barChart>
      <c:dateAx>
        <c:axId val="234733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474344"/>
        <c:crosses val="autoZero"/>
        <c:auto val="1"/>
        <c:lblOffset val="100"/>
        <c:baseTimeUnit val="days"/>
      </c:dateAx>
      <c:valAx>
        <c:axId val="23474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473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-1</c:v>
                </c:pt>
                <c:pt idx="1">
                  <c:v>1</c:v>
                </c:pt>
                <c:pt idx="2">
                  <c:v>-1</c:v>
                </c:pt>
                <c:pt idx="3">
                  <c:v>-2</c:v>
                </c:pt>
                <c:pt idx="4">
                  <c:v>0</c:v>
                </c:pt>
                <c:pt idx="5">
                  <c:v>-4</c:v>
                </c:pt>
                <c:pt idx="6">
                  <c:v>2</c:v>
                </c:pt>
                <c:pt idx="7">
                  <c:v>0</c:v>
                </c:pt>
                <c:pt idx="8">
                  <c:v>-2</c:v>
                </c:pt>
                <c:pt idx="9">
                  <c:v>0</c:v>
                </c:pt>
                <c:pt idx="10">
                  <c:v>-1</c:v>
                </c:pt>
                <c:pt idx="11">
                  <c:v>-2</c:v>
                </c:pt>
              </c:numCache>
            </c:numRef>
          </c:val>
          <c:extLst>
            <c:ext xmlns:c16="http://schemas.microsoft.com/office/drawing/2014/chart" uri="{C3380CC4-5D6E-409C-BE32-E72D297353CC}">
              <c16:uniqueId val="{00000000-E5E1-47BC-B8A0-831676C5FC59}"/>
            </c:ext>
          </c:extLst>
        </c:ser>
        <c:dLbls>
          <c:showLegendKey val="0"/>
          <c:showVal val="0"/>
          <c:showCatName val="0"/>
          <c:showSerName val="0"/>
          <c:showPercent val="0"/>
          <c:showBubbleSize val="0"/>
        </c:dLbls>
        <c:gapWidth val="219"/>
        <c:overlap val="-27"/>
        <c:axId val="405896512"/>
        <c:axId val="405896840"/>
      </c:barChart>
      <c:dateAx>
        <c:axId val="4058965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896840"/>
        <c:crosses val="autoZero"/>
        <c:auto val="1"/>
        <c:lblOffset val="100"/>
        <c:baseTimeUnit val="months"/>
      </c:dateAx>
      <c:valAx>
        <c:axId val="405896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896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9</c:v>
                </c:pt>
                <c:pt idx="1">
                  <c:v>7</c:v>
                </c:pt>
                <c:pt idx="2">
                  <c:v>10</c:v>
                </c:pt>
                <c:pt idx="3">
                  <c:v>10</c:v>
                </c:pt>
                <c:pt idx="4">
                  <c:v>7</c:v>
                </c:pt>
                <c:pt idx="5">
                  <c:v>6</c:v>
                </c:pt>
                <c:pt idx="6">
                  <c:v>6</c:v>
                </c:pt>
                <c:pt idx="7">
                  <c:v>8</c:v>
                </c:pt>
                <c:pt idx="8">
                  <c:v>7</c:v>
                </c:pt>
                <c:pt idx="9">
                  <c:v>14</c:v>
                </c:pt>
                <c:pt idx="10">
                  <c:v>8</c:v>
                </c:pt>
                <c:pt idx="11">
                  <c:v>8</c:v>
                </c:pt>
              </c:numCache>
            </c:numRef>
          </c:val>
          <c:extLst>
            <c:ext xmlns:c16="http://schemas.microsoft.com/office/drawing/2014/chart" uri="{C3380CC4-5D6E-409C-BE32-E72D297353CC}">
              <c16:uniqueId val="{00000000-DB37-4AC7-8C0D-6A3D3503DF72}"/>
            </c:ext>
          </c:extLst>
        </c:ser>
        <c:dLbls>
          <c:showLegendKey val="0"/>
          <c:showVal val="0"/>
          <c:showCatName val="0"/>
          <c:showSerName val="0"/>
          <c:showPercent val="0"/>
          <c:showBubbleSize val="0"/>
        </c:dLbls>
        <c:gapWidth val="219"/>
        <c:overlap val="-27"/>
        <c:axId val="409440632"/>
        <c:axId val="409445224"/>
      </c:barChart>
      <c:dateAx>
        <c:axId val="4094406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9445224"/>
        <c:crosses val="autoZero"/>
        <c:auto val="1"/>
        <c:lblOffset val="100"/>
        <c:baseTimeUnit val="months"/>
      </c:dateAx>
      <c:valAx>
        <c:axId val="4094452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9440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Sheet1!$B$2:$B$13</c:f>
              <c:numCache>
                <c:formatCode>General</c:formatCode>
                <c:ptCount val="12"/>
                <c:pt idx="0">
                  <c:v>94</c:v>
                </c:pt>
                <c:pt idx="1">
                  <c:v>84</c:v>
                </c:pt>
                <c:pt idx="2">
                  <c:v>132</c:v>
                </c:pt>
                <c:pt idx="3">
                  <c:v>125</c:v>
                </c:pt>
                <c:pt idx="4">
                  <c:v>59</c:v>
                </c:pt>
                <c:pt idx="5">
                  <c:v>42</c:v>
                </c:pt>
                <c:pt idx="6">
                  <c:v>54</c:v>
                </c:pt>
                <c:pt idx="7">
                  <c:v>95</c:v>
                </c:pt>
                <c:pt idx="8">
                  <c:v>51</c:v>
                </c:pt>
                <c:pt idx="9">
                  <c:v>259</c:v>
                </c:pt>
                <c:pt idx="10">
                  <c:v>83</c:v>
                </c:pt>
                <c:pt idx="11">
                  <c:v>84</c:v>
                </c:pt>
              </c:numCache>
            </c:numRef>
          </c:val>
          <c:extLst>
            <c:ext xmlns:c16="http://schemas.microsoft.com/office/drawing/2014/chart" uri="{C3380CC4-5D6E-409C-BE32-E72D297353CC}">
              <c16:uniqueId val="{00000000-FC07-43CE-AE93-454794EC3BC0}"/>
            </c:ext>
          </c:extLst>
        </c:ser>
        <c:dLbls>
          <c:showLegendKey val="0"/>
          <c:showVal val="0"/>
          <c:showCatName val="0"/>
          <c:showSerName val="0"/>
          <c:showPercent val="0"/>
          <c:showBubbleSize val="0"/>
        </c:dLbls>
        <c:gapWidth val="219"/>
        <c:overlap val="-27"/>
        <c:axId val="409445880"/>
        <c:axId val="409446208"/>
      </c:barChart>
      <c:catAx>
        <c:axId val="4094458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9446208"/>
        <c:crosses val="autoZero"/>
        <c:auto val="1"/>
        <c:lblAlgn val="ctr"/>
        <c:lblOffset val="100"/>
        <c:noMultiLvlLbl val="0"/>
      </c:catAx>
      <c:valAx>
        <c:axId val="409446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9445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3115</c:v>
                </c:pt>
                <c:pt idx="1">
                  <c:v>3313</c:v>
                </c:pt>
                <c:pt idx="2">
                  <c:v>3922</c:v>
                </c:pt>
                <c:pt idx="3">
                  <c:v>3483</c:v>
                </c:pt>
                <c:pt idx="4">
                  <c:v>2034</c:v>
                </c:pt>
                <c:pt idx="5">
                  <c:v>2680</c:v>
                </c:pt>
                <c:pt idx="6">
                  <c:v>2465</c:v>
                </c:pt>
                <c:pt idx="7">
                  <c:v>3079</c:v>
                </c:pt>
                <c:pt idx="8">
                  <c:v>2477</c:v>
                </c:pt>
                <c:pt idx="9">
                  <c:v>6645</c:v>
                </c:pt>
                <c:pt idx="10">
                  <c:v>2936</c:v>
                </c:pt>
                <c:pt idx="11">
                  <c:v>3193</c:v>
                </c:pt>
              </c:numCache>
            </c:numRef>
          </c:val>
          <c:extLst>
            <c:ext xmlns:c16="http://schemas.microsoft.com/office/drawing/2014/chart" uri="{C3380CC4-5D6E-409C-BE32-E72D297353CC}">
              <c16:uniqueId val="{00000000-B629-496B-9A86-39625ADCE80B}"/>
            </c:ext>
          </c:extLst>
        </c:ser>
        <c:dLbls>
          <c:showLegendKey val="0"/>
          <c:showVal val="0"/>
          <c:showCatName val="0"/>
          <c:showSerName val="0"/>
          <c:showPercent val="0"/>
          <c:showBubbleSize val="0"/>
        </c:dLbls>
        <c:gapWidth val="219"/>
        <c:overlap val="-27"/>
        <c:axId val="407121208"/>
        <c:axId val="407121536"/>
      </c:barChart>
      <c:dateAx>
        <c:axId val="4071212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121536"/>
        <c:crosses val="autoZero"/>
        <c:auto val="1"/>
        <c:lblOffset val="100"/>
        <c:baseTimeUnit val="months"/>
      </c:dateAx>
      <c:valAx>
        <c:axId val="407121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121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1</c:v>
                </c:pt>
                <c:pt idx="1">
                  <c:v>2</c:v>
                </c:pt>
                <c:pt idx="2">
                  <c:v>-1</c:v>
                </c:pt>
                <c:pt idx="3">
                  <c:v>-1</c:v>
                </c:pt>
                <c:pt idx="4">
                  <c:v>-1</c:v>
                </c:pt>
                <c:pt idx="5">
                  <c:v>1</c:v>
                </c:pt>
                <c:pt idx="6">
                  <c:v>-2</c:v>
                </c:pt>
                <c:pt idx="7">
                  <c:v>7</c:v>
                </c:pt>
                <c:pt idx="8">
                  <c:v>0</c:v>
                </c:pt>
                <c:pt idx="9">
                  <c:v>1</c:v>
                </c:pt>
                <c:pt idx="10">
                  <c:v>-11</c:v>
                </c:pt>
                <c:pt idx="11">
                  <c:v>-5</c:v>
                </c:pt>
              </c:numCache>
            </c:numRef>
          </c:val>
          <c:extLst>
            <c:ext xmlns:c16="http://schemas.microsoft.com/office/drawing/2014/chart" uri="{C3380CC4-5D6E-409C-BE32-E72D297353CC}">
              <c16:uniqueId val="{00000000-993C-4470-99DE-34AD14237B54}"/>
            </c:ext>
          </c:extLst>
        </c:ser>
        <c:dLbls>
          <c:showLegendKey val="0"/>
          <c:showVal val="0"/>
          <c:showCatName val="0"/>
          <c:showSerName val="0"/>
          <c:showPercent val="0"/>
          <c:showBubbleSize val="0"/>
        </c:dLbls>
        <c:gapWidth val="219"/>
        <c:overlap val="-27"/>
        <c:axId val="494188864"/>
        <c:axId val="494194112"/>
      </c:barChart>
      <c:dateAx>
        <c:axId val="4941888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4194112"/>
        <c:crosses val="autoZero"/>
        <c:auto val="1"/>
        <c:lblOffset val="100"/>
        <c:baseTimeUnit val="months"/>
      </c:dateAx>
      <c:valAx>
        <c:axId val="494194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4188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1</c:v>
                </c:pt>
                <c:pt idx="1">
                  <c:v>2</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2E52-414E-8DF1-F9FA089948CA}"/>
            </c:ext>
          </c:extLst>
        </c:ser>
        <c:dLbls>
          <c:showLegendKey val="0"/>
          <c:showVal val="0"/>
          <c:showCatName val="0"/>
          <c:showSerName val="0"/>
          <c:showPercent val="0"/>
          <c:showBubbleSize val="0"/>
        </c:dLbls>
        <c:gapWidth val="219"/>
        <c:overlap val="-27"/>
        <c:axId val="494191816"/>
        <c:axId val="494190832"/>
      </c:barChart>
      <c:dateAx>
        <c:axId val="4941918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4190832"/>
        <c:crosses val="autoZero"/>
        <c:auto val="1"/>
        <c:lblOffset val="100"/>
        <c:baseTimeUnit val="months"/>
      </c:dateAx>
      <c:valAx>
        <c:axId val="494190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4191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Sheet1!$B$2:$B$13</c:f>
              <c:numCache>
                <c:formatCode>General</c:formatCode>
                <c:ptCount val="12"/>
                <c:pt idx="0">
                  <c:v>12</c:v>
                </c:pt>
                <c:pt idx="1">
                  <c:v>22</c:v>
                </c:pt>
                <c:pt idx="2">
                  <c:v>9</c:v>
                </c:pt>
                <c:pt idx="3">
                  <c:v>7</c:v>
                </c:pt>
                <c:pt idx="4">
                  <c:v>1</c:v>
                </c:pt>
                <c:pt idx="5">
                  <c:v>2</c:v>
                </c:pt>
                <c:pt idx="6">
                  <c:v>1</c:v>
                </c:pt>
                <c:pt idx="7">
                  <c:v>1</c:v>
                </c:pt>
                <c:pt idx="8">
                  <c:v>0</c:v>
                </c:pt>
                <c:pt idx="9">
                  <c:v>8</c:v>
                </c:pt>
                <c:pt idx="10">
                  <c:v>1</c:v>
                </c:pt>
                <c:pt idx="11">
                  <c:v>1</c:v>
                </c:pt>
              </c:numCache>
            </c:numRef>
          </c:val>
          <c:extLst>
            <c:ext xmlns:c16="http://schemas.microsoft.com/office/drawing/2014/chart" uri="{C3380CC4-5D6E-409C-BE32-E72D297353CC}">
              <c16:uniqueId val="{00000000-85CC-4F1C-A795-A4CBAA1C9B49}"/>
            </c:ext>
          </c:extLst>
        </c:ser>
        <c:dLbls>
          <c:showLegendKey val="0"/>
          <c:showVal val="0"/>
          <c:showCatName val="0"/>
          <c:showSerName val="0"/>
          <c:showPercent val="0"/>
          <c:showBubbleSize val="0"/>
        </c:dLbls>
        <c:gapWidth val="219"/>
        <c:overlap val="-27"/>
        <c:axId val="501067480"/>
        <c:axId val="501069448"/>
      </c:barChart>
      <c:catAx>
        <c:axId val="5010674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1069448"/>
        <c:crosses val="autoZero"/>
        <c:auto val="1"/>
        <c:lblAlgn val="ctr"/>
        <c:lblOffset val="100"/>
        <c:noMultiLvlLbl val="0"/>
      </c:catAx>
      <c:valAx>
        <c:axId val="501069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1067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41</c:v>
                </c:pt>
                <c:pt idx="1">
                  <c:v>33</c:v>
                </c:pt>
                <c:pt idx="2">
                  <c:v>51</c:v>
                </c:pt>
                <c:pt idx="3">
                  <c:v>41</c:v>
                </c:pt>
                <c:pt idx="4">
                  <c:v>59</c:v>
                </c:pt>
                <c:pt idx="5">
                  <c:v>50</c:v>
                </c:pt>
                <c:pt idx="6">
                  <c:v>49</c:v>
                </c:pt>
                <c:pt idx="7">
                  <c:v>55</c:v>
                </c:pt>
                <c:pt idx="8">
                  <c:v>17</c:v>
                </c:pt>
                <c:pt idx="9">
                  <c:v>41</c:v>
                </c:pt>
                <c:pt idx="10">
                  <c:v>32</c:v>
                </c:pt>
                <c:pt idx="11">
                  <c:v>11</c:v>
                </c:pt>
              </c:numCache>
            </c:numRef>
          </c:val>
          <c:extLst>
            <c:ext xmlns:c16="http://schemas.microsoft.com/office/drawing/2014/chart" uri="{C3380CC4-5D6E-409C-BE32-E72D297353CC}">
              <c16:uniqueId val="{00000000-2328-47C5-8EF5-795A4076C2E4}"/>
            </c:ext>
          </c:extLst>
        </c:ser>
        <c:dLbls>
          <c:showLegendKey val="0"/>
          <c:showVal val="0"/>
          <c:showCatName val="0"/>
          <c:showSerName val="0"/>
          <c:showPercent val="0"/>
          <c:showBubbleSize val="0"/>
        </c:dLbls>
        <c:gapWidth val="219"/>
        <c:overlap val="-27"/>
        <c:axId val="501097656"/>
        <c:axId val="501092408"/>
      </c:barChart>
      <c:dateAx>
        <c:axId val="5010976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1092408"/>
        <c:crosses val="autoZero"/>
        <c:auto val="1"/>
        <c:lblOffset val="100"/>
        <c:baseTimeUnit val="months"/>
      </c:dateAx>
      <c:valAx>
        <c:axId val="501092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1097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Sheet1!$B$2:$B$13</c:f>
              <c:numCache>
                <c:formatCode>General</c:formatCode>
                <c:ptCount val="12"/>
                <c:pt idx="0">
                  <c:v>49</c:v>
                </c:pt>
                <c:pt idx="1">
                  <c:v>41</c:v>
                </c:pt>
                <c:pt idx="2">
                  <c:v>53</c:v>
                </c:pt>
                <c:pt idx="3">
                  <c:v>46</c:v>
                </c:pt>
                <c:pt idx="4">
                  <c:v>53</c:v>
                </c:pt>
                <c:pt idx="5">
                  <c:v>43</c:v>
                </c:pt>
                <c:pt idx="6">
                  <c:v>88</c:v>
                </c:pt>
                <c:pt idx="7">
                  <c:v>57</c:v>
                </c:pt>
                <c:pt idx="8">
                  <c:v>66</c:v>
                </c:pt>
                <c:pt idx="9">
                  <c:v>56</c:v>
                </c:pt>
                <c:pt idx="10">
                  <c:v>44</c:v>
                </c:pt>
                <c:pt idx="11">
                  <c:v>32</c:v>
                </c:pt>
              </c:numCache>
            </c:numRef>
          </c:val>
          <c:extLst>
            <c:ext xmlns:c16="http://schemas.microsoft.com/office/drawing/2014/chart" uri="{C3380CC4-5D6E-409C-BE32-E72D297353CC}">
              <c16:uniqueId val="{00000000-BD94-4581-A990-07482AEEED03}"/>
            </c:ext>
          </c:extLst>
        </c:ser>
        <c:dLbls>
          <c:showLegendKey val="0"/>
          <c:showVal val="0"/>
          <c:showCatName val="0"/>
          <c:showSerName val="0"/>
          <c:showPercent val="0"/>
          <c:showBubbleSize val="0"/>
        </c:dLbls>
        <c:gapWidth val="219"/>
        <c:overlap val="-27"/>
        <c:axId val="501091752"/>
        <c:axId val="501092080"/>
      </c:barChart>
      <c:catAx>
        <c:axId val="5010917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1092080"/>
        <c:crosses val="autoZero"/>
        <c:auto val="1"/>
        <c:lblAlgn val="ctr"/>
        <c:lblOffset val="100"/>
        <c:noMultiLvlLbl val="0"/>
      </c:catAx>
      <c:valAx>
        <c:axId val="501092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1091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Sheet1!$B$2:$B$13</c:f>
              <c:numCache>
                <c:formatCode>General</c:formatCode>
                <c:ptCount val="12"/>
                <c:pt idx="0">
                  <c:v>443</c:v>
                </c:pt>
                <c:pt idx="1">
                  <c:v>330</c:v>
                </c:pt>
                <c:pt idx="2">
                  <c:v>533</c:v>
                </c:pt>
                <c:pt idx="3">
                  <c:v>416</c:v>
                </c:pt>
                <c:pt idx="4">
                  <c:v>371</c:v>
                </c:pt>
                <c:pt idx="5">
                  <c:v>301</c:v>
                </c:pt>
                <c:pt idx="6">
                  <c:v>442</c:v>
                </c:pt>
                <c:pt idx="7">
                  <c:v>571</c:v>
                </c:pt>
                <c:pt idx="8">
                  <c:v>397</c:v>
                </c:pt>
                <c:pt idx="9">
                  <c:v>563</c:v>
                </c:pt>
                <c:pt idx="10">
                  <c:v>487</c:v>
                </c:pt>
                <c:pt idx="11">
                  <c:v>288</c:v>
                </c:pt>
              </c:numCache>
            </c:numRef>
          </c:val>
          <c:extLst>
            <c:ext xmlns:c16="http://schemas.microsoft.com/office/drawing/2014/chart" uri="{C3380CC4-5D6E-409C-BE32-E72D297353CC}">
              <c16:uniqueId val="{00000000-097F-47BB-A4A1-0AA5C96CD9EA}"/>
            </c:ext>
          </c:extLst>
        </c:ser>
        <c:dLbls>
          <c:showLegendKey val="0"/>
          <c:showVal val="0"/>
          <c:showCatName val="0"/>
          <c:showSerName val="0"/>
          <c:showPercent val="0"/>
          <c:showBubbleSize val="0"/>
        </c:dLbls>
        <c:gapWidth val="219"/>
        <c:overlap val="-27"/>
        <c:axId val="490117432"/>
        <c:axId val="494195424"/>
      </c:barChart>
      <c:catAx>
        <c:axId val="490117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4195424"/>
        <c:crosses val="autoZero"/>
        <c:auto val="1"/>
        <c:lblAlgn val="ctr"/>
        <c:lblOffset val="100"/>
        <c:noMultiLvlLbl val="0"/>
      </c:catAx>
      <c:valAx>
        <c:axId val="494195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0117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Sheet1!$A$2:$A$14</c:f>
              <c:strCache>
                <c:ptCount val="13"/>
                <c:pt idx="0">
                  <c:v>2023-12</c:v>
                </c:pt>
                <c:pt idx="1">
                  <c:v>2024-01</c:v>
                </c:pt>
                <c:pt idx="2">
                  <c:v>2024-02</c:v>
                </c:pt>
                <c:pt idx="3">
                  <c:v>2024-03</c:v>
                </c:pt>
                <c:pt idx="4">
                  <c:v>2024-04</c:v>
                </c:pt>
                <c:pt idx="5">
                  <c:v>2024-05</c:v>
                </c:pt>
                <c:pt idx="6">
                  <c:v>2024-06</c:v>
                </c:pt>
                <c:pt idx="7">
                  <c:v>2024-07</c:v>
                </c:pt>
                <c:pt idx="8">
                  <c:v>2024-08</c:v>
                </c:pt>
                <c:pt idx="9">
                  <c:v>2024-09</c:v>
                </c:pt>
                <c:pt idx="10">
                  <c:v>2024-10</c:v>
                </c:pt>
                <c:pt idx="11">
                  <c:v>2024-11</c:v>
                </c:pt>
                <c:pt idx="12">
                  <c:v>2024-12</c:v>
                </c:pt>
              </c:strCache>
            </c:strRef>
          </c:cat>
          <c:val>
            <c:numRef>
              <c:f>Sheet1!$B$2:$B$14</c:f>
              <c:numCache>
                <c:formatCode>General</c:formatCode>
                <c:ptCount val="13"/>
                <c:pt idx="0">
                  <c:v>140</c:v>
                </c:pt>
                <c:pt idx="1">
                  <c:v>14890</c:v>
                </c:pt>
                <c:pt idx="2">
                  <c:v>11849</c:v>
                </c:pt>
                <c:pt idx="3">
                  <c:v>18015</c:v>
                </c:pt>
                <c:pt idx="4">
                  <c:v>13273</c:v>
                </c:pt>
                <c:pt idx="5">
                  <c:v>12926</c:v>
                </c:pt>
                <c:pt idx="6">
                  <c:v>12809</c:v>
                </c:pt>
                <c:pt idx="7">
                  <c:v>15094</c:v>
                </c:pt>
                <c:pt idx="8">
                  <c:v>15530</c:v>
                </c:pt>
                <c:pt idx="9">
                  <c:v>13886</c:v>
                </c:pt>
                <c:pt idx="10">
                  <c:v>17763</c:v>
                </c:pt>
                <c:pt idx="11">
                  <c:v>13433</c:v>
                </c:pt>
                <c:pt idx="12">
                  <c:v>9784</c:v>
                </c:pt>
              </c:numCache>
            </c:numRef>
          </c:val>
          <c:extLst>
            <c:ext xmlns:c16="http://schemas.microsoft.com/office/drawing/2014/chart" uri="{C3380CC4-5D6E-409C-BE32-E72D297353CC}">
              <c16:uniqueId val="{00000000-CBA6-4777-B523-6044B50921F1}"/>
            </c:ext>
          </c:extLst>
        </c:ser>
        <c:dLbls>
          <c:showLegendKey val="0"/>
          <c:showVal val="0"/>
          <c:showCatName val="0"/>
          <c:showSerName val="0"/>
          <c:showPercent val="0"/>
          <c:showBubbleSize val="0"/>
        </c:dLbls>
        <c:gapWidth val="219"/>
        <c:overlap val="-27"/>
        <c:axId val="409447520"/>
        <c:axId val="409440960"/>
      </c:barChart>
      <c:catAx>
        <c:axId val="4094475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9440960"/>
        <c:crosses val="autoZero"/>
        <c:auto val="1"/>
        <c:lblAlgn val="ctr"/>
        <c:lblOffset val="100"/>
        <c:noMultiLvlLbl val="0"/>
      </c:catAx>
      <c:valAx>
        <c:axId val="4094409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9447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-7</c:v>
                </c:pt>
                <c:pt idx="1">
                  <c:v>9</c:v>
                </c:pt>
                <c:pt idx="2">
                  <c:v>13</c:v>
                </c:pt>
                <c:pt idx="3">
                  <c:v>-3</c:v>
                </c:pt>
                <c:pt idx="4">
                  <c:v>84</c:v>
                </c:pt>
                <c:pt idx="5">
                  <c:v>9</c:v>
                </c:pt>
                <c:pt idx="6">
                  <c:v>-13</c:v>
                </c:pt>
                <c:pt idx="7">
                  <c:v>0</c:v>
                </c:pt>
                <c:pt idx="8">
                  <c:v>0</c:v>
                </c:pt>
                <c:pt idx="9">
                  <c:v>1</c:v>
                </c:pt>
                <c:pt idx="10">
                  <c:v>10</c:v>
                </c:pt>
                <c:pt idx="11">
                  <c:v>0</c:v>
                </c:pt>
              </c:numCache>
            </c:numRef>
          </c:val>
          <c:extLst>
            <c:ext xmlns:c16="http://schemas.microsoft.com/office/drawing/2014/chart" uri="{C3380CC4-5D6E-409C-BE32-E72D297353CC}">
              <c16:uniqueId val="{00000000-04BC-46D4-BDC2-08CECFCBF4C0}"/>
            </c:ext>
          </c:extLst>
        </c:ser>
        <c:dLbls>
          <c:showLegendKey val="0"/>
          <c:showVal val="0"/>
          <c:showCatName val="0"/>
          <c:showSerName val="0"/>
          <c:showPercent val="0"/>
          <c:showBubbleSize val="0"/>
        </c:dLbls>
        <c:gapWidth val="219"/>
        <c:overlap val="-27"/>
        <c:axId val="508359704"/>
        <c:axId val="508361016"/>
      </c:barChart>
      <c:dateAx>
        <c:axId val="5083597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8361016"/>
        <c:crosses val="autoZero"/>
        <c:auto val="1"/>
        <c:lblOffset val="100"/>
        <c:baseTimeUnit val="months"/>
      </c:dateAx>
      <c:valAx>
        <c:axId val="508361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8359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32</c:v>
                </c:pt>
                <c:pt idx="1">
                  <c:v>37</c:v>
                </c:pt>
                <c:pt idx="2">
                  <c:v>52</c:v>
                </c:pt>
                <c:pt idx="3">
                  <c:v>34</c:v>
                </c:pt>
                <c:pt idx="4">
                  <c:v>60</c:v>
                </c:pt>
                <c:pt idx="5">
                  <c:v>111</c:v>
                </c:pt>
                <c:pt idx="6">
                  <c:v>32</c:v>
                </c:pt>
                <c:pt idx="7">
                  <c:v>27</c:v>
                </c:pt>
                <c:pt idx="8">
                  <c:v>45</c:v>
                </c:pt>
                <c:pt idx="9">
                  <c:v>52</c:v>
                </c:pt>
                <c:pt idx="10">
                  <c:v>80</c:v>
                </c:pt>
                <c:pt idx="11">
                  <c:v>38</c:v>
                </c:pt>
              </c:numCache>
            </c:numRef>
          </c:val>
          <c:extLst>
            <c:ext xmlns:c16="http://schemas.microsoft.com/office/drawing/2014/chart" uri="{C3380CC4-5D6E-409C-BE32-E72D297353CC}">
              <c16:uniqueId val="{00000000-9E1C-4AD4-B580-2D2D30CFE364}"/>
            </c:ext>
          </c:extLst>
        </c:ser>
        <c:dLbls>
          <c:showLegendKey val="0"/>
          <c:showVal val="0"/>
          <c:showCatName val="0"/>
          <c:showSerName val="0"/>
          <c:showPercent val="0"/>
          <c:showBubbleSize val="0"/>
        </c:dLbls>
        <c:gapWidth val="219"/>
        <c:overlap val="-27"/>
        <c:axId val="508365936"/>
        <c:axId val="508363968"/>
      </c:barChart>
      <c:dateAx>
        <c:axId val="5083659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8363968"/>
        <c:crosses val="autoZero"/>
        <c:auto val="1"/>
        <c:lblOffset val="100"/>
        <c:baseTimeUnit val="months"/>
      </c:dateAx>
      <c:valAx>
        <c:axId val="508363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8365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Sheet1!$B$2:$B$13</c:f>
              <c:numCache>
                <c:formatCode>General</c:formatCode>
                <c:ptCount val="12"/>
                <c:pt idx="0">
                  <c:v>261</c:v>
                </c:pt>
                <c:pt idx="1">
                  <c:v>263</c:v>
                </c:pt>
                <c:pt idx="2">
                  <c:v>573</c:v>
                </c:pt>
                <c:pt idx="3">
                  <c:v>314</c:v>
                </c:pt>
                <c:pt idx="4">
                  <c:v>300</c:v>
                </c:pt>
                <c:pt idx="5">
                  <c:v>670</c:v>
                </c:pt>
                <c:pt idx="6">
                  <c:v>163</c:v>
                </c:pt>
                <c:pt idx="7">
                  <c:v>221</c:v>
                </c:pt>
                <c:pt idx="8">
                  <c:v>318</c:v>
                </c:pt>
                <c:pt idx="9">
                  <c:v>475</c:v>
                </c:pt>
                <c:pt idx="10">
                  <c:v>644</c:v>
                </c:pt>
                <c:pt idx="11">
                  <c:v>310</c:v>
                </c:pt>
              </c:numCache>
            </c:numRef>
          </c:val>
          <c:extLst>
            <c:ext xmlns:c16="http://schemas.microsoft.com/office/drawing/2014/chart" uri="{C3380CC4-5D6E-409C-BE32-E72D297353CC}">
              <c16:uniqueId val="{00000000-0CBB-4137-895E-5A33992FB313}"/>
            </c:ext>
          </c:extLst>
        </c:ser>
        <c:dLbls>
          <c:showLegendKey val="0"/>
          <c:showVal val="0"/>
          <c:showCatName val="0"/>
          <c:showSerName val="0"/>
          <c:showPercent val="0"/>
          <c:showBubbleSize val="0"/>
        </c:dLbls>
        <c:gapWidth val="219"/>
        <c:overlap val="-27"/>
        <c:axId val="508378072"/>
        <c:axId val="508370528"/>
      </c:barChart>
      <c:catAx>
        <c:axId val="5083780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8370528"/>
        <c:crosses val="autoZero"/>
        <c:auto val="1"/>
        <c:lblAlgn val="ctr"/>
        <c:lblOffset val="100"/>
        <c:noMultiLvlLbl val="0"/>
      </c:catAx>
      <c:valAx>
        <c:axId val="508370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8378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4214</c:v>
                </c:pt>
                <c:pt idx="1">
                  <c:v>5422</c:v>
                </c:pt>
                <c:pt idx="2">
                  <c:v>13844</c:v>
                </c:pt>
                <c:pt idx="3">
                  <c:v>4999</c:v>
                </c:pt>
                <c:pt idx="4">
                  <c:v>10855</c:v>
                </c:pt>
                <c:pt idx="5">
                  <c:v>7211</c:v>
                </c:pt>
                <c:pt idx="6">
                  <c:v>2970</c:v>
                </c:pt>
                <c:pt idx="7">
                  <c:v>8611</c:v>
                </c:pt>
                <c:pt idx="8">
                  <c:v>7498</c:v>
                </c:pt>
                <c:pt idx="9">
                  <c:v>7110</c:v>
                </c:pt>
                <c:pt idx="10">
                  <c:v>4699</c:v>
                </c:pt>
                <c:pt idx="11">
                  <c:v>6105</c:v>
                </c:pt>
              </c:numCache>
            </c:numRef>
          </c:val>
          <c:extLst>
            <c:ext xmlns:c16="http://schemas.microsoft.com/office/drawing/2014/chart" uri="{C3380CC4-5D6E-409C-BE32-E72D297353CC}">
              <c16:uniqueId val="{00000000-0CE1-4B16-95A8-90DA7E2F9696}"/>
            </c:ext>
          </c:extLst>
        </c:ser>
        <c:dLbls>
          <c:showLegendKey val="0"/>
          <c:showVal val="0"/>
          <c:showCatName val="0"/>
          <c:showSerName val="0"/>
          <c:showPercent val="0"/>
          <c:showBubbleSize val="0"/>
        </c:dLbls>
        <c:gapWidth val="219"/>
        <c:overlap val="-27"/>
        <c:axId val="508372496"/>
        <c:axId val="508374136"/>
      </c:barChart>
      <c:dateAx>
        <c:axId val="5083724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8374136"/>
        <c:crosses val="autoZero"/>
        <c:auto val="1"/>
        <c:lblOffset val="100"/>
        <c:baseTimeUnit val="months"/>
      </c:dateAx>
      <c:valAx>
        <c:axId val="508374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8372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45294C-6F88-4F48-A228-997B69593F65}"/>
              </a:ext>
            </a:extLst>
          </p:cNvPr>
          <p:cNvSpPr>
            <a:spLocks noGrp="1"/>
          </p:cNvSpPr>
          <p:nvPr>
            <p:ph type="ctrTitle"/>
          </p:nvPr>
        </p:nvSpPr>
        <p:spPr/>
        <p:txBody>
          <a:bodyPr/>
          <a:lstStyle/>
          <a:p>
            <a:r>
              <a:rPr lang="en-US"/>
              <a:t>FICOH Social Media</a:t>
            </a:r>
          </a:p>
        </p:txBody>
      </p:sp>
      <p:sp>
        <p:nvSpPr>
          <p:cNvPr id="3" name="Subtitle 2">
            <a:extLst>
              <a:ext uri="{FF2B5EF4-FFF2-40B4-BE49-F238E27FC236}">
                <a16:creationId xmlns:a16="http://schemas.microsoft.com/office/drawing/2014/main" id="{CA6FB527-ACE3-48D1-9C36-23ECE1B447EB}"/>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12286475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3356F1-5333-4E2D-99AB-FE91CE0ECD2A}"/>
              </a:ext>
            </a:extLst>
          </p:cNvPr>
          <p:cNvSpPr>
            <a:spLocks noGrp="1"/>
          </p:cNvSpPr>
          <p:nvPr>
            <p:ph type="title"/>
          </p:nvPr>
        </p:nvSpPr>
        <p:spPr/>
        <p:txBody>
          <a:bodyPr/>
          <a:lstStyle/>
          <a:p>
            <a:r>
              <a:rPr lang="en-US"/>
              <a:t>Overall Overall Audience | FICOH</a:t>
            </a:r>
          </a:p>
        </p:txBody>
      </p:sp>
      <p:graphicFrame>
        <p:nvGraphicFramePr>
          <p:cNvPr id="6" name="Chart Placeholder 5">
            <a:extLst>
              <a:ext uri="{FF2B5EF4-FFF2-40B4-BE49-F238E27FC236}">
                <a16:creationId xmlns:a16="http://schemas.microsoft.com/office/drawing/2014/main" id="{2C6ED862-6E7D-42F5-A15D-4F5734C9AB16}"/>
              </a:ext>
            </a:extLst>
          </p:cNvPr>
          <p:cNvGraphicFramePr>
            <a:graphicFrameLocks noGrp="1"/>
          </p:cNvGraphicFramePr>
          <p:nvPr>
            <p:ph type="chart" sz="quarter" idx="13"/>
            <p:extLst>
              <p:ext uri="{D42A27DB-BD31-4B8C-83A1-F6EECF244321}">
                <p14:modId xmlns:p14="http://schemas.microsoft.com/office/powerpoint/2010/main" val="12972093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4FFE879-5F6C-49C0-9032-8F5A2ECDBF74}"/>
              </a:ext>
            </a:extLst>
          </p:cNvPr>
          <p:cNvSpPr>
            <a:spLocks noGrp="1"/>
          </p:cNvSpPr>
          <p:nvPr>
            <p:ph type="body" sz="quarter" idx="14"/>
          </p:nvPr>
        </p:nvSpPr>
        <p:spPr/>
        <p:txBody>
          <a:bodyPr/>
          <a:lstStyle/>
          <a:p>
            <a:r>
              <a:rPr lang="en-US"/>
              <a:t>12/01/2024 - 12/31/2024</a:t>
            </a:r>
          </a:p>
        </p:txBody>
      </p:sp>
      <p:sp>
        <p:nvSpPr>
          <p:cNvPr id="5" name="Footer Placeholder 4">
            <a:extLst>
              <a:ext uri="{FF2B5EF4-FFF2-40B4-BE49-F238E27FC236}">
                <a16:creationId xmlns:a16="http://schemas.microsoft.com/office/drawing/2014/main" id="{0F74150B-92F9-490A-820B-E8C6AA38279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453422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AAE342-CB25-4BB5-AAC7-B1ECE10B64B0}"/>
              </a:ext>
            </a:extLst>
          </p:cNvPr>
          <p:cNvSpPr>
            <a:spLocks noGrp="1"/>
          </p:cNvSpPr>
          <p:nvPr>
            <p:ph type="title"/>
          </p:nvPr>
        </p:nvSpPr>
        <p:spPr/>
        <p:txBody>
          <a:bodyPr/>
          <a:lstStyle/>
          <a:p>
            <a:r>
              <a:rPr lang="en-US"/>
              <a:t>Facebook Key Metrics Table | FICOH</a:t>
            </a:r>
          </a:p>
        </p:txBody>
      </p:sp>
      <p:graphicFrame>
        <p:nvGraphicFramePr>
          <p:cNvPr id="5" name="Table Placeholder 4">
            <a:extLst>
              <a:ext uri="{FF2B5EF4-FFF2-40B4-BE49-F238E27FC236}">
                <a16:creationId xmlns:a16="http://schemas.microsoft.com/office/drawing/2014/main" id="{52D9FB20-8FDC-4CE3-A766-019F9EF31CA2}"/>
              </a:ext>
            </a:extLst>
          </p:cNvPr>
          <p:cNvGraphicFramePr>
            <a:graphicFrameLocks noGrp="1"/>
          </p:cNvGraphicFramePr>
          <p:nvPr>
            <p:ph type="tbl" sz="quarter" idx="13"/>
            <p:extLst>
              <p:ext uri="{D42A27DB-BD31-4B8C-83A1-F6EECF244321}">
                <p14:modId xmlns:p14="http://schemas.microsoft.com/office/powerpoint/2010/main" val="26778625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2017342386"/>
                    </a:ext>
                  </a:extLst>
                </a:gridCol>
                <a:gridCol w="905256">
                  <a:extLst>
                    <a:ext uri="{9D8B030D-6E8A-4147-A177-3AD203B41FA5}">
                      <a16:colId xmlns:a16="http://schemas.microsoft.com/office/drawing/2014/main" val="991850477"/>
                    </a:ext>
                  </a:extLst>
                </a:gridCol>
                <a:gridCol w="905256">
                  <a:extLst>
                    <a:ext uri="{9D8B030D-6E8A-4147-A177-3AD203B41FA5}">
                      <a16:colId xmlns:a16="http://schemas.microsoft.com/office/drawing/2014/main" val="1973535632"/>
                    </a:ext>
                  </a:extLst>
                </a:gridCol>
                <a:gridCol w="905256">
                  <a:extLst>
                    <a:ext uri="{9D8B030D-6E8A-4147-A177-3AD203B41FA5}">
                      <a16:colId xmlns:a16="http://schemas.microsoft.com/office/drawing/2014/main" val="3365335582"/>
                    </a:ext>
                  </a:extLst>
                </a:gridCol>
                <a:gridCol w="905256">
                  <a:extLst>
                    <a:ext uri="{9D8B030D-6E8A-4147-A177-3AD203B41FA5}">
                      <a16:colId xmlns:a16="http://schemas.microsoft.com/office/drawing/2014/main" val="750682533"/>
                    </a:ext>
                  </a:extLst>
                </a:gridCol>
                <a:gridCol w="905256">
                  <a:extLst>
                    <a:ext uri="{9D8B030D-6E8A-4147-A177-3AD203B41FA5}">
                      <a16:colId xmlns:a16="http://schemas.microsoft.com/office/drawing/2014/main" val="1186456433"/>
                    </a:ext>
                  </a:extLst>
                </a:gridCol>
                <a:gridCol w="905256">
                  <a:extLst>
                    <a:ext uri="{9D8B030D-6E8A-4147-A177-3AD203B41FA5}">
                      <a16:colId xmlns:a16="http://schemas.microsoft.com/office/drawing/2014/main" val="2972818553"/>
                    </a:ext>
                  </a:extLst>
                </a:gridCol>
                <a:gridCol w="905256">
                  <a:extLst>
                    <a:ext uri="{9D8B030D-6E8A-4147-A177-3AD203B41FA5}">
                      <a16:colId xmlns:a16="http://schemas.microsoft.com/office/drawing/2014/main" val="2265703919"/>
                    </a:ext>
                  </a:extLst>
                </a:gridCol>
                <a:gridCol w="905256">
                  <a:extLst>
                    <a:ext uri="{9D8B030D-6E8A-4147-A177-3AD203B41FA5}">
                      <a16:colId xmlns:a16="http://schemas.microsoft.com/office/drawing/2014/main" val="2190287477"/>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168120551"/>
                  </a:ext>
                </a:extLst>
              </a:tr>
              <a:tr h="370840">
                <a:tc>
                  <a:txBody>
                    <a:bodyPr/>
                    <a:lstStyle/>
                    <a:p>
                      <a:r>
                        <a:rPr lang="en-US" sz="1000"/>
                        <a:t>1898</a:t>
                      </a:r>
                    </a:p>
                  </a:txBody>
                  <a:tcPr/>
                </a:tc>
                <a:tc>
                  <a:txBody>
                    <a:bodyPr/>
                    <a:lstStyle/>
                    <a:p>
                      <a:r>
                        <a:rPr lang="en-US" sz="1000"/>
                        <a:t>-2</a:t>
                      </a:r>
                    </a:p>
                  </a:txBody>
                  <a:tcPr/>
                </a:tc>
                <a:tc>
                  <a:txBody>
                    <a:bodyPr/>
                    <a:lstStyle/>
                    <a:p>
                      <a:r>
                        <a:rPr lang="en-US" sz="1000"/>
                        <a:t>9</a:t>
                      </a:r>
                    </a:p>
                  </a:txBody>
                  <a:tcPr/>
                </a:tc>
                <a:tc>
                  <a:txBody>
                    <a:bodyPr/>
                    <a:lstStyle/>
                    <a:p>
                      <a:r>
                        <a:rPr lang="en-US" sz="1000"/>
                        <a:t>82</a:t>
                      </a:r>
                    </a:p>
                  </a:txBody>
                  <a:tcPr/>
                </a:tc>
                <a:tc>
                  <a:txBody>
                    <a:bodyPr/>
                    <a:lstStyle/>
                    <a:p>
                      <a:r>
                        <a:rPr lang="en-US" sz="1000"/>
                        <a:t>1</a:t>
                      </a:r>
                    </a:p>
                  </a:txBody>
                  <a:tcPr/>
                </a:tc>
                <a:tc>
                  <a:txBody>
                    <a:bodyPr/>
                    <a:lstStyle/>
                    <a:p>
                      <a:r>
                        <a:rPr lang="en-US" sz="1000"/>
                        <a:t>1</a:t>
                      </a:r>
                    </a:p>
                  </a:txBody>
                  <a:tcPr/>
                </a:tc>
                <a:tc>
                  <a:txBody>
                    <a:bodyPr/>
                    <a:lstStyle/>
                    <a:p>
                      <a:r>
                        <a:rPr lang="en-US" sz="1000"/>
                        <a:t>0</a:t>
                      </a:r>
                    </a:p>
                  </a:txBody>
                  <a:tcPr/>
                </a:tc>
                <a:tc>
                  <a:txBody>
                    <a:bodyPr/>
                    <a:lstStyle/>
                    <a:p>
                      <a:r>
                        <a:rPr lang="en-US" sz="1000"/>
                        <a:t>0.4915 %</a:t>
                      </a:r>
                    </a:p>
                  </a:txBody>
                  <a:tcPr/>
                </a:tc>
                <a:tc>
                  <a:txBody>
                    <a:bodyPr/>
                    <a:lstStyle/>
                    <a:p>
                      <a:r>
                        <a:rPr lang="en-US" sz="1000"/>
                        <a:t>0.0 %</a:t>
                      </a:r>
                    </a:p>
                  </a:txBody>
                  <a:tcPr/>
                </a:tc>
                <a:extLst>
                  <a:ext uri="{0D108BD9-81ED-4DB2-BD59-A6C34878D82A}">
                    <a16:rowId xmlns:a16="http://schemas.microsoft.com/office/drawing/2014/main" val="2769389501"/>
                  </a:ext>
                </a:extLst>
              </a:tr>
            </a:tbl>
          </a:graphicData>
        </a:graphic>
      </p:graphicFrame>
      <p:sp>
        <p:nvSpPr>
          <p:cNvPr id="4" name="Text Placeholder 3">
            <a:extLst>
              <a:ext uri="{FF2B5EF4-FFF2-40B4-BE49-F238E27FC236}">
                <a16:creationId xmlns:a16="http://schemas.microsoft.com/office/drawing/2014/main" id="{E3797A26-B164-4B05-97DB-9AD93A797ED3}"/>
              </a:ext>
            </a:extLst>
          </p:cNvPr>
          <p:cNvSpPr>
            <a:spLocks noGrp="1"/>
          </p:cNvSpPr>
          <p:nvPr>
            <p:ph type="body" sz="quarter" idx="14"/>
          </p:nvPr>
        </p:nvSpPr>
        <p:spPr/>
        <p:txBody>
          <a:bodyPr/>
          <a:lstStyle/>
          <a:p>
            <a:r>
              <a:rPr lang="en-US"/>
              <a:t>12/01/2024 - 12/31/2024</a:t>
            </a:r>
          </a:p>
        </p:txBody>
      </p:sp>
    </p:spTree>
    <p:extLst>
      <p:ext uri="{BB962C8B-B14F-4D97-AF65-F5344CB8AC3E}">
        <p14:creationId xmlns:p14="http://schemas.microsoft.com/office/powerpoint/2010/main" val="22163976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16766D-499D-452C-8377-5CEA1B364E73}"/>
              </a:ext>
            </a:extLst>
          </p:cNvPr>
          <p:cNvSpPr>
            <a:spLocks noGrp="1"/>
          </p:cNvSpPr>
          <p:nvPr>
            <p:ph type="title"/>
          </p:nvPr>
        </p:nvSpPr>
        <p:spPr/>
        <p:txBody>
          <a:bodyPr/>
          <a:lstStyle/>
          <a:p>
            <a:r>
              <a:rPr lang="en-US"/>
              <a:t>Facebook Facebook Fans Change | FICOH</a:t>
            </a:r>
          </a:p>
        </p:txBody>
      </p:sp>
      <p:graphicFrame>
        <p:nvGraphicFramePr>
          <p:cNvPr id="6" name="Chart Placeholder 5">
            <a:extLst>
              <a:ext uri="{FF2B5EF4-FFF2-40B4-BE49-F238E27FC236}">
                <a16:creationId xmlns:a16="http://schemas.microsoft.com/office/drawing/2014/main" id="{C9538C3D-47B0-480D-8784-E6B07D1D3B42}"/>
              </a:ext>
            </a:extLst>
          </p:cNvPr>
          <p:cNvGraphicFramePr>
            <a:graphicFrameLocks noGrp="1"/>
          </p:cNvGraphicFramePr>
          <p:nvPr>
            <p:ph type="chart" sz="quarter" idx="13"/>
            <p:extLst>
              <p:ext uri="{D42A27DB-BD31-4B8C-83A1-F6EECF244321}">
                <p14:modId xmlns:p14="http://schemas.microsoft.com/office/powerpoint/2010/main" val="16195488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677DAF4-EA2E-47C6-8448-8B5B9BE64E15}"/>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A1B31A87-5F77-455A-831D-DBC96ADE792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817178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DCF535-566A-4B72-AA2A-DFBADAE649D9}"/>
              </a:ext>
            </a:extLst>
          </p:cNvPr>
          <p:cNvSpPr>
            <a:spLocks noGrp="1"/>
          </p:cNvSpPr>
          <p:nvPr>
            <p:ph type="title"/>
          </p:nvPr>
        </p:nvSpPr>
        <p:spPr/>
        <p:txBody>
          <a:bodyPr/>
          <a:lstStyle/>
          <a:p>
            <a:r>
              <a:rPr lang="en-US"/>
              <a:t>Facebook Average Interactions Per Facebook Post | FICOH</a:t>
            </a:r>
          </a:p>
        </p:txBody>
      </p:sp>
      <p:graphicFrame>
        <p:nvGraphicFramePr>
          <p:cNvPr id="6" name="Chart Placeholder 5">
            <a:extLst>
              <a:ext uri="{FF2B5EF4-FFF2-40B4-BE49-F238E27FC236}">
                <a16:creationId xmlns:a16="http://schemas.microsoft.com/office/drawing/2014/main" id="{E51739C5-387E-48C3-AD12-5F23491D455D}"/>
              </a:ext>
            </a:extLst>
          </p:cNvPr>
          <p:cNvGraphicFramePr>
            <a:graphicFrameLocks noGrp="1"/>
          </p:cNvGraphicFramePr>
          <p:nvPr>
            <p:ph type="chart" sz="quarter" idx="13"/>
            <p:extLst>
              <p:ext uri="{D42A27DB-BD31-4B8C-83A1-F6EECF244321}">
                <p14:modId xmlns:p14="http://schemas.microsoft.com/office/powerpoint/2010/main" val="21819159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09C23A1-0B30-4045-8D51-C407FF400B41}"/>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3273D097-E7EA-4035-8400-47AC02261F9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481616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94AD81-866F-4836-ABAC-4DAAE1F6DA8C}"/>
              </a:ext>
            </a:extLst>
          </p:cNvPr>
          <p:cNvSpPr>
            <a:spLocks noGrp="1"/>
          </p:cNvSpPr>
          <p:nvPr>
            <p:ph type="title"/>
          </p:nvPr>
        </p:nvSpPr>
        <p:spPr/>
        <p:txBody>
          <a:bodyPr/>
          <a:lstStyle/>
          <a:p>
            <a:r>
              <a:rPr lang="en-US"/>
              <a:t>Facebook Total Interactions Per Month | FICOH</a:t>
            </a:r>
          </a:p>
        </p:txBody>
      </p:sp>
      <p:graphicFrame>
        <p:nvGraphicFramePr>
          <p:cNvPr id="6" name="Chart Placeholder 5">
            <a:extLst>
              <a:ext uri="{FF2B5EF4-FFF2-40B4-BE49-F238E27FC236}">
                <a16:creationId xmlns:a16="http://schemas.microsoft.com/office/drawing/2014/main" id="{77CBC204-6428-47E0-8640-4AF3AB4147E2}"/>
              </a:ext>
            </a:extLst>
          </p:cNvPr>
          <p:cNvGraphicFramePr>
            <a:graphicFrameLocks noGrp="1"/>
          </p:cNvGraphicFramePr>
          <p:nvPr>
            <p:ph type="chart" sz="quarter" idx="13"/>
            <p:extLst>
              <p:ext uri="{D42A27DB-BD31-4B8C-83A1-F6EECF244321}">
                <p14:modId xmlns:p14="http://schemas.microsoft.com/office/powerpoint/2010/main" val="10244218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3FA21CF-F8F9-4EF8-910C-612425AD8414}"/>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2EE2B6CC-08AE-4653-9D3C-BCFAD3A14C5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429222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08EC16-76D1-4AE5-9867-7C103E963250}"/>
              </a:ext>
            </a:extLst>
          </p:cNvPr>
          <p:cNvSpPr>
            <a:spLocks noGrp="1"/>
          </p:cNvSpPr>
          <p:nvPr>
            <p:ph type="title"/>
          </p:nvPr>
        </p:nvSpPr>
        <p:spPr/>
        <p:txBody>
          <a:bodyPr/>
          <a:lstStyle/>
          <a:p>
            <a:r>
              <a:rPr lang="en-US"/>
              <a:t>Facebook Facebook Impressions | FICOH</a:t>
            </a:r>
          </a:p>
        </p:txBody>
      </p:sp>
      <p:graphicFrame>
        <p:nvGraphicFramePr>
          <p:cNvPr id="6" name="Chart Placeholder 5">
            <a:extLst>
              <a:ext uri="{FF2B5EF4-FFF2-40B4-BE49-F238E27FC236}">
                <a16:creationId xmlns:a16="http://schemas.microsoft.com/office/drawing/2014/main" id="{ED324AC9-CE50-41F5-B53F-382CA20A4CBB}"/>
              </a:ext>
            </a:extLst>
          </p:cNvPr>
          <p:cNvGraphicFramePr>
            <a:graphicFrameLocks noGrp="1"/>
          </p:cNvGraphicFramePr>
          <p:nvPr>
            <p:ph type="chart" sz="quarter" idx="13"/>
            <p:extLst>
              <p:ext uri="{D42A27DB-BD31-4B8C-83A1-F6EECF244321}">
                <p14:modId xmlns:p14="http://schemas.microsoft.com/office/powerpoint/2010/main" val="28667765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EB3E831-AFBE-461F-990B-04C8DD82EDD2}"/>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CFD48628-BA2D-4052-AEC3-92B1F142B7A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778491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E724C6-BC53-49D5-B856-EBBD0F1F853E}"/>
              </a:ext>
            </a:extLst>
          </p:cNvPr>
          <p:cNvSpPr>
            <a:spLocks noGrp="1"/>
          </p:cNvSpPr>
          <p:nvPr>
            <p:ph type="title"/>
          </p:nvPr>
        </p:nvSpPr>
        <p:spPr/>
        <p:txBody>
          <a:bodyPr/>
          <a:lstStyle/>
          <a:p>
            <a:r>
              <a:rPr lang="en-US"/>
              <a:t>Facebook Original Own Posts Table | FICOH - 1 of 4</a:t>
            </a:r>
          </a:p>
        </p:txBody>
      </p:sp>
      <p:graphicFrame>
        <p:nvGraphicFramePr>
          <p:cNvPr id="5" name="Table Placeholder 4">
            <a:extLst>
              <a:ext uri="{FF2B5EF4-FFF2-40B4-BE49-F238E27FC236}">
                <a16:creationId xmlns:a16="http://schemas.microsoft.com/office/drawing/2014/main" id="{3E565617-8E9D-4899-9CD8-F2BC8B90D16C}"/>
              </a:ext>
            </a:extLst>
          </p:cNvPr>
          <p:cNvGraphicFramePr>
            <a:graphicFrameLocks noGrp="1"/>
          </p:cNvGraphicFramePr>
          <p:nvPr>
            <p:ph type="tbl" sz="quarter" idx="13"/>
            <p:extLst>
              <p:ext uri="{D42A27DB-BD31-4B8C-83A1-F6EECF244321}">
                <p14:modId xmlns:p14="http://schemas.microsoft.com/office/powerpoint/2010/main" val="1630495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371690754"/>
                    </a:ext>
                  </a:extLst>
                </a:gridCol>
                <a:gridCol w="1316737">
                  <a:extLst>
                    <a:ext uri="{9D8B030D-6E8A-4147-A177-3AD203B41FA5}">
                      <a16:colId xmlns:a16="http://schemas.microsoft.com/office/drawing/2014/main" val="874547120"/>
                    </a:ext>
                  </a:extLst>
                </a:gridCol>
                <a:gridCol w="329184">
                  <a:extLst>
                    <a:ext uri="{9D8B030D-6E8A-4147-A177-3AD203B41FA5}">
                      <a16:colId xmlns:a16="http://schemas.microsoft.com/office/drawing/2014/main" val="942433190"/>
                    </a:ext>
                  </a:extLst>
                </a:gridCol>
                <a:gridCol w="329184">
                  <a:extLst>
                    <a:ext uri="{9D8B030D-6E8A-4147-A177-3AD203B41FA5}">
                      <a16:colId xmlns:a16="http://schemas.microsoft.com/office/drawing/2014/main" val="3830159646"/>
                    </a:ext>
                  </a:extLst>
                </a:gridCol>
                <a:gridCol w="329184">
                  <a:extLst>
                    <a:ext uri="{9D8B030D-6E8A-4147-A177-3AD203B41FA5}">
                      <a16:colId xmlns:a16="http://schemas.microsoft.com/office/drawing/2014/main" val="3764736679"/>
                    </a:ext>
                  </a:extLst>
                </a:gridCol>
                <a:gridCol w="329184">
                  <a:extLst>
                    <a:ext uri="{9D8B030D-6E8A-4147-A177-3AD203B41FA5}">
                      <a16:colId xmlns:a16="http://schemas.microsoft.com/office/drawing/2014/main" val="619581809"/>
                    </a:ext>
                  </a:extLst>
                </a:gridCol>
                <a:gridCol w="329184">
                  <a:extLst>
                    <a:ext uri="{9D8B030D-6E8A-4147-A177-3AD203B41FA5}">
                      <a16:colId xmlns:a16="http://schemas.microsoft.com/office/drawing/2014/main" val="1435384508"/>
                    </a:ext>
                  </a:extLst>
                </a:gridCol>
                <a:gridCol w="329184">
                  <a:extLst>
                    <a:ext uri="{9D8B030D-6E8A-4147-A177-3AD203B41FA5}">
                      <a16:colId xmlns:a16="http://schemas.microsoft.com/office/drawing/2014/main" val="3777654334"/>
                    </a:ext>
                  </a:extLst>
                </a:gridCol>
                <a:gridCol w="329184">
                  <a:extLst>
                    <a:ext uri="{9D8B030D-6E8A-4147-A177-3AD203B41FA5}">
                      <a16:colId xmlns:a16="http://schemas.microsoft.com/office/drawing/2014/main" val="973522692"/>
                    </a:ext>
                  </a:extLst>
                </a:gridCol>
                <a:gridCol w="329184">
                  <a:extLst>
                    <a:ext uri="{9D8B030D-6E8A-4147-A177-3AD203B41FA5}">
                      <a16:colId xmlns:a16="http://schemas.microsoft.com/office/drawing/2014/main" val="1563924354"/>
                    </a:ext>
                  </a:extLst>
                </a:gridCol>
                <a:gridCol w="329184">
                  <a:extLst>
                    <a:ext uri="{9D8B030D-6E8A-4147-A177-3AD203B41FA5}">
                      <a16:colId xmlns:a16="http://schemas.microsoft.com/office/drawing/2014/main" val="3147729079"/>
                    </a:ext>
                  </a:extLst>
                </a:gridCol>
                <a:gridCol w="329184">
                  <a:extLst>
                    <a:ext uri="{9D8B030D-6E8A-4147-A177-3AD203B41FA5}">
                      <a16:colId xmlns:a16="http://schemas.microsoft.com/office/drawing/2014/main" val="3803984582"/>
                    </a:ext>
                  </a:extLst>
                </a:gridCol>
                <a:gridCol w="329184">
                  <a:extLst>
                    <a:ext uri="{9D8B030D-6E8A-4147-A177-3AD203B41FA5}">
                      <a16:colId xmlns:a16="http://schemas.microsoft.com/office/drawing/2014/main" val="469237904"/>
                    </a:ext>
                  </a:extLst>
                </a:gridCol>
                <a:gridCol w="329184">
                  <a:extLst>
                    <a:ext uri="{9D8B030D-6E8A-4147-A177-3AD203B41FA5}">
                      <a16:colId xmlns:a16="http://schemas.microsoft.com/office/drawing/2014/main" val="1839804586"/>
                    </a:ext>
                  </a:extLst>
                </a:gridCol>
                <a:gridCol w="329184">
                  <a:extLst>
                    <a:ext uri="{9D8B030D-6E8A-4147-A177-3AD203B41FA5}">
                      <a16:colId xmlns:a16="http://schemas.microsoft.com/office/drawing/2014/main" val="149184006"/>
                    </a:ext>
                  </a:extLst>
                </a:gridCol>
                <a:gridCol w="329184">
                  <a:extLst>
                    <a:ext uri="{9D8B030D-6E8A-4147-A177-3AD203B41FA5}">
                      <a16:colId xmlns:a16="http://schemas.microsoft.com/office/drawing/2014/main" val="3836913412"/>
                    </a:ext>
                  </a:extLst>
                </a:gridCol>
                <a:gridCol w="329184">
                  <a:extLst>
                    <a:ext uri="{9D8B030D-6E8A-4147-A177-3AD203B41FA5}">
                      <a16:colId xmlns:a16="http://schemas.microsoft.com/office/drawing/2014/main" val="1737709084"/>
                    </a:ext>
                  </a:extLst>
                </a:gridCol>
                <a:gridCol w="329184">
                  <a:extLst>
                    <a:ext uri="{9D8B030D-6E8A-4147-A177-3AD203B41FA5}">
                      <a16:colId xmlns:a16="http://schemas.microsoft.com/office/drawing/2014/main" val="2772064179"/>
                    </a:ext>
                  </a:extLst>
                </a:gridCol>
                <a:gridCol w="329184">
                  <a:extLst>
                    <a:ext uri="{9D8B030D-6E8A-4147-A177-3AD203B41FA5}">
                      <a16:colId xmlns:a16="http://schemas.microsoft.com/office/drawing/2014/main" val="10013099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4300323"/>
                  </a:ext>
                </a:extLst>
              </a:tr>
            </a:tbl>
          </a:graphicData>
        </a:graphic>
      </p:graphicFrame>
      <p:sp>
        <p:nvSpPr>
          <p:cNvPr id="4" name="Text Placeholder 3">
            <a:extLst>
              <a:ext uri="{FF2B5EF4-FFF2-40B4-BE49-F238E27FC236}">
                <a16:creationId xmlns:a16="http://schemas.microsoft.com/office/drawing/2014/main" id="{0697ED50-4385-495B-A3F4-0469B496D6F7}"/>
              </a:ext>
            </a:extLst>
          </p:cNvPr>
          <p:cNvSpPr>
            <a:spLocks noGrp="1"/>
          </p:cNvSpPr>
          <p:nvPr>
            <p:ph type="body" sz="quarter" idx="14"/>
          </p:nvPr>
        </p:nvSpPr>
        <p:spPr/>
        <p:txBody>
          <a:bodyPr/>
          <a:lstStyle/>
          <a:p>
            <a:r>
              <a:rPr lang="en-US"/>
              <a:t>12/01/2024 - 12/31/2024</a:t>
            </a:r>
          </a:p>
        </p:txBody>
      </p:sp>
    </p:spTree>
    <p:extLst>
      <p:ext uri="{BB962C8B-B14F-4D97-AF65-F5344CB8AC3E}">
        <p14:creationId xmlns:p14="http://schemas.microsoft.com/office/powerpoint/2010/main" val="917453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F753E3-76DE-4EDB-BA77-83677475B09D}"/>
              </a:ext>
            </a:extLst>
          </p:cNvPr>
          <p:cNvSpPr>
            <a:spLocks noGrp="1"/>
          </p:cNvSpPr>
          <p:nvPr>
            <p:ph type="title"/>
          </p:nvPr>
        </p:nvSpPr>
        <p:spPr/>
        <p:txBody>
          <a:bodyPr/>
          <a:lstStyle/>
          <a:p>
            <a:r>
              <a:rPr lang="en-US"/>
              <a:t>Facebook Original Own Posts Table | FICOH - 2 of 4</a:t>
            </a:r>
          </a:p>
        </p:txBody>
      </p:sp>
      <p:graphicFrame>
        <p:nvGraphicFramePr>
          <p:cNvPr id="5" name="Table Placeholder 4">
            <a:extLst>
              <a:ext uri="{FF2B5EF4-FFF2-40B4-BE49-F238E27FC236}">
                <a16:creationId xmlns:a16="http://schemas.microsoft.com/office/drawing/2014/main" id="{6BAD03ED-8820-4484-9B9C-CFD16F0A8D9D}"/>
              </a:ext>
            </a:extLst>
          </p:cNvPr>
          <p:cNvGraphicFramePr>
            <a:graphicFrameLocks noGrp="1"/>
          </p:cNvGraphicFramePr>
          <p:nvPr>
            <p:ph type="tbl" sz="quarter" idx="13"/>
            <p:extLst>
              <p:ext uri="{D42A27DB-BD31-4B8C-83A1-F6EECF244321}">
                <p14:modId xmlns:p14="http://schemas.microsoft.com/office/powerpoint/2010/main" val="30156725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688432618"/>
                    </a:ext>
                  </a:extLst>
                </a:gridCol>
                <a:gridCol w="1316737">
                  <a:extLst>
                    <a:ext uri="{9D8B030D-6E8A-4147-A177-3AD203B41FA5}">
                      <a16:colId xmlns:a16="http://schemas.microsoft.com/office/drawing/2014/main" val="2892670320"/>
                    </a:ext>
                  </a:extLst>
                </a:gridCol>
                <a:gridCol w="329184">
                  <a:extLst>
                    <a:ext uri="{9D8B030D-6E8A-4147-A177-3AD203B41FA5}">
                      <a16:colId xmlns:a16="http://schemas.microsoft.com/office/drawing/2014/main" val="2999191826"/>
                    </a:ext>
                  </a:extLst>
                </a:gridCol>
                <a:gridCol w="329184">
                  <a:extLst>
                    <a:ext uri="{9D8B030D-6E8A-4147-A177-3AD203B41FA5}">
                      <a16:colId xmlns:a16="http://schemas.microsoft.com/office/drawing/2014/main" val="949372054"/>
                    </a:ext>
                  </a:extLst>
                </a:gridCol>
                <a:gridCol w="329184">
                  <a:extLst>
                    <a:ext uri="{9D8B030D-6E8A-4147-A177-3AD203B41FA5}">
                      <a16:colId xmlns:a16="http://schemas.microsoft.com/office/drawing/2014/main" val="4145681093"/>
                    </a:ext>
                  </a:extLst>
                </a:gridCol>
                <a:gridCol w="329184">
                  <a:extLst>
                    <a:ext uri="{9D8B030D-6E8A-4147-A177-3AD203B41FA5}">
                      <a16:colId xmlns:a16="http://schemas.microsoft.com/office/drawing/2014/main" val="2196617850"/>
                    </a:ext>
                  </a:extLst>
                </a:gridCol>
                <a:gridCol w="329184">
                  <a:extLst>
                    <a:ext uri="{9D8B030D-6E8A-4147-A177-3AD203B41FA5}">
                      <a16:colId xmlns:a16="http://schemas.microsoft.com/office/drawing/2014/main" val="3177023180"/>
                    </a:ext>
                  </a:extLst>
                </a:gridCol>
                <a:gridCol w="329184">
                  <a:extLst>
                    <a:ext uri="{9D8B030D-6E8A-4147-A177-3AD203B41FA5}">
                      <a16:colId xmlns:a16="http://schemas.microsoft.com/office/drawing/2014/main" val="383147287"/>
                    </a:ext>
                  </a:extLst>
                </a:gridCol>
                <a:gridCol w="329184">
                  <a:extLst>
                    <a:ext uri="{9D8B030D-6E8A-4147-A177-3AD203B41FA5}">
                      <a16:colId xmlns:a16="http://schemas.microsoft.com/office/drawing/2014/main" val="2506476840"/>
                    </a:ext>
                  </a:extLst>
                </a:gridCol>
                <a:gridCol w="329184">
                  <a:extLst>
                    <a:ext uri="{9D8B030D-6E8A-4147-A177-3AD203B41FA5}">
                      <a16:colId xmlns:a16="http://schemas.microsoft.com/office/drawing/2014/main" val="3479417320"/>
                    </a:ext>
                  </a:extLst>
                </a:gridCol>
                <a:gridCol w="329184">
                  <a:extLst>
                    <a:ext uri="{9D8B030D-6E8A-4147-A177-3AD203B41FA5}">
                      <a16:colId xmlns:a16="http://schemas.microsoft.com/office/drawing/2014/main" val="902057553"/>
                    </a:ext>
                  </a:extLst>
                </a:gridCol>
                <a:gridCol w="329184">
                  <a:extLst>
                    <a:ext uri="{9D8B030D-6E8A-4147-A177-3AD203B41FA5}">
                      <a16:colId xmlns:a16="http://schemas.microsoft.com/office/drawing/2014/main" val="2476666803"/>
                    </a:ext>
                  </a:extLst>
                </a:gridCol>
                <a:gridCol w="329184">
                  <a:extLst>
                    <a:ext uri="{9D8B030D-6E8A-4147-A177-3AD203B41FA5}">
                      <a16:colId xmlns:a16="http://schemas.microsoft.com/office/drawing/2014/main" val="1867517478"/>
                    </a:ext>
                  </a:extLst>
                </a:gridCol>
                <a:gridCol w="329184">
                  <a:extLst>
                    <a:ext uri="{9D8B030D-6E8A-4147-A177-3AD203B41FA5}">
                      <a16:colId xmlns:a16="http://schemas.microsoft.com/office/drawing/2014/main" val="3822741866"/>
                    </a:ext>
                  </a:extLst>
                </a:gridCol>
                <a:gridCol w="329184">
                  <a:extLst>
                    <a:ext uri="{9D8B030D-6E8A-4147-A177-3AD203B41FA5}">
                      <a16:colId xmlns:a16="http://schemas.microsoft.com/office/drawing/2014/main" val="3221774950"/>
                    </a:ext>
                  </a:extLst>
                </a:gridCol>
                <a:gridCol w="329184">
                  <a:extLst>
                    <a:ext uri="{9D8B030D-6E8A-4147-A177-3AD203B41FA5}">
                      <a16:colId xmlns:a16="http://schemas.microsoft.com/office/drawing/2014/main" val="1351015119"/>
                    </a:ext>
                  </a:extLst>
                </a:gridCol>
                <a:gridCol w="329184">
                  <a:extLst>
                    <a:ext uri="{9D8B030D-6E8A-4147-A177-3AD203B41FA5}">
                      <a16:colId xmlns:a16="http://schemas.microsoft.com/office/drawing/2014/main" val="3374628593"/>
                    </a:ext>
                  </a:extLst>
                </a:gridCol>
                <a:gridCol w="329184">
                  <a:extLst>
                    <a:ext uri="{9D8B030D-6E8A-4147-A177-3AD203B41FA5}">
                      <a16:colId xmlns:a16="http://schemas.microsoft.com/office/drawing/2014/main" val="3043960729"/>
                    </a:ext>
                  </a:extLst>
                </a:gridCol>
                <a:gridCol w="329184">
                  <a:extLst>
                    <a:ext uri="{9D8B030D-6E8A-4147-A177-3AD203B41FA5}">
                      <a16:colId xmlns:a16="http://schemas.microsoft.com/office/drawing/2014/main" val="33511382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872826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LTD - 2024-12-13 16:00:13</a:t>
                      </a:r>
                      <a:r>
                        <a:rPr kumimoji="0" lang="en-US" sz="1000" b="0" i="0" u="none" strike="noStrike" kern="1200" cap="none" spc="0" normalizeH="0" baseline="0" noProof="0">
                          <a:ln>
                            <a:noFill/>
                          </a:ln>
                          <a:solidFill>
                            <a:prstClr val="black"/>
                          </a:solidFill>
                          <a:effectLst/>
                          <a:uLnTx/>
                          <a:uFillTx/>
                          <a:latin typeface="Calibri"/>
                          <a:ea typeface="+mn-ea"/>
                          <a:cs typeface="+mn-cs"/>
                        </a:rPr>
                        <a:t>
 FICOH hosted its annual holiday celebration at the Japanese Cultural Center last week Friday. We were greeted by our entire officer team (a FICOH tradition), enjoyed a delicious breakfast, participated in fun games and won awesome door prizes. It was the perfect chance to reconnect and make some great memories. Mahalo to FICOH’s holiday committee for planning the festive event, our associates for their generous donations to Oahu SPCA, and Photo Ops Hawaii  for capturing all the fun moments.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https://quintly-eu-image-storage.s3.amazonaws.com/17ae3836335657ff0a83f20c7d11e5e8/24720b9995fb37869aecf2dd42cb5027.jpg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308085489"/>
                  </a:ext>
                </a:extLst>
              </a:tr>
            </a:tbl>
          </a:graphicData>
        </a:graphic>
      </p:graphicFrame>
      <p:sp>
        <p:nvSpPr>
          <p:cNvPr id="4" name="Text Placeholder 3">
            <a:extLst>
              <a:ext uri="{FF2B5EF4-FFF2-40B4-BE49-F238E27FC236}">
                <a16:creationId xmlns:a16="http://schemas.microsoft.com/office/drawing/2014/main" id="{93183DD3-D800-4638-8C3E-CF8A0A89D3CD}"/>
              </a:ext>
            </a:extLst>
          </p:cNvPr>
          <p:cNvSpPr>
            <a:spLocks noGrp="1"/>
          </p:cNvSpPr>
          <p:nvPr>
            <p:ph type="body" sz="quarter" idx="14"/>
          </p:nvPr>
        </p:nvSpPr>
        <p:spPr/>
        <p:txBody>
          <a:bodyPr/>
          <a:lstStyle/>
          <a:p>
            <a:r>
              <a:rPr lang="en-US"/>
              <a:t>12/01/2024 - 12/31/2024</a:t>
            </a:r>
          </a:p>
        </p:txBody>
      </p:sp>
    </p:spTree>
    <p:extLst>
      <p:ext uri="{BB962C8B-B14F-4D97-AF65-F5344CB8AC3E}">
        <p14:creationId xmlns:p14="http://schemas.microsoft.com/office/powerpoint/2010/main" val="8019003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4880BB-A3B1-4D95-B11E-260BD4A55117}"/>
              </a:ext>
            </a:extLst>
          </p:cNvPr>
          <p:cNvSpPr>
            <a:spLocks noGrp="1"/>
          </p:cNvSpPr>
          <p:nvPr>
            <p:ph type="title"/>
          </p:nvPr>
        </p:nvSpPr>
        <p:spPr/>
        <p:txBody>
          <a:bodyPr/>
          <a:lstStyle/>
          <a:p>
            <a:r>
              <a:rPr lang="en-US"/>
              <a:t>Facebook Original Own Posts Table | FICOH - 3 of 4</a:t>
            </a:r>
          </a:p>
        </p:txBody>
      </p:sp>
      <p:graphicFrame>
        <p:nvGraphicFramePr>
          <p:cNvPr id="5" name="Table Placeholder 4">
            <a:extLst>
              <a:ext uri="{FF2B5EF4-FFF2-40B4-BE49-F238E27FC236}">
                <a16:creationId xmlns:a16="http://schemas.microsoft.com/office/drawing/2014/main" id="{320F8395-0BA3-4614-BF64-8089761C97C9}"/>
              </a:ext>
            </a:extLst>
          </p:cNvPr>
          <p:cNvGraphicFramePr>
            <a:graphicFrameLocks noGrp="1"/>
          </p:cNvGraphicFramePr>
          <p:nvPr>
            <p:ph type="tbl" sz="quarter" idx="13"/>
            <p:extLst>
              <p:ext uri="{D42A27DB-BD31-4B8C-83A1-F6EECF244321}">
                <p14:modId xmlns:p14="http://schemas.microsoft.com/office/powerpoint/2010/main" val="6977883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620446228"/>
                    </a:ext>
                  </a:extLst>
                </a:gridCol>
                <a:gridCol w="1316737">
                  <a:extLst>
                    <a:ext uri="{9D8B030D-6E8A-4147-A177-3AD203B41FA5}">
                      <a16:colId xmlns:a16="http://schemas.microsoft.com/office/drawing/2014/main" val="3789189326"/>
                    </a:ext>
                  </a:extLst>
                </a:gridCol>
                <a:gridCol w="329184">
                  <a:extLst>
                    <a:ext uri="{9D8B030D-6E8A-4147-A177-3AD203B41FA5}">
                      <a16:colId xmlns:a16="http://schemas.microsoft.com/office/drawing/2014/main" val="362177845"/>
                    </a:ext>
                  </a:extLst>
                </a:gridCol>
                <a:gridCol w="329184">
                  <a:extLst>
                    <a:ext uri="{9D8B030D-6E8A-4147-A177-3AD203B41FA5}">
                      <a16:colId xmlns:a16="http://schemas.microsoft.com/office/drawing/2014/main" val="4280163283"/>
                    </a:ext>
                  </a:extLst>
                </a:gridCol>
                <a:gridCol w="329184">
                  <a:extLst>
                    <a:ext uri="{9D8B030D-6E8A-4147-A177-3AD203B41FA5}">
                      <a16:colId xmlns:a16="http://schemas.microsoft.com/office/drawing/2014/main" val="3020213319"/>
                    </a:ext>
                  </a:extLst>
                </a:gridCol>
                <a:gridCol w="329184">
                  <a:extLst>
                    <a:ext uri="{9D8B030D-6E8A-4147-A177-3AD203B41FA5}">
                      <a16:colId xmlns:a16="http://schemas.microsoft.com/office/drawing/2014/main" val="225696223"/>
                    </a:ext>
                  </a:extLst>
                </a:gridCol>
                <a:gridCol w="329184">
                  <a:extLst>
                    <a:ext uri="{9D8B030D-6E8A-4147-A177-3AD203B41FA5}">
                      <a16:colId xmlns:a16="http://schemas.microsoft.com/office/drawing/2014/main" val="2956419686"/>
                    </a:ext>
                  </a:extLst>
                </a:gridCol>
                <a:gridCol w="329184">
                  <a:extLst>
                    <a:ext uri="{9D8B030D-6E8A-4147-A177-3AD203B41FA5}">
                      <a16:colId xmlns:a16="http://schemas.microsoft.com/office/drawing/2014/main" val="2521563702"/>
                    </a:ext>
                  </a:extLst>
                </a:gridCol>
                <a:gridCol w="329184">
                  <a:extLst>
                    <a:ext uri="{9D8B030D-6E8A-4147-A177-3AD203B41FA5}">
                      <a16:colId xmlns:a16="http://schemas.microsoft.com/office/drawing/2014/main" val="1357586775"/>
                    </a:ext>
                  </a:extLst>
                </a:gridCol>
                <a:gridCol w="329184">
                  <a:extLst>
                    <a:ext uri="{9D8B030D-6E8A-4147-A177-3AD203B41FA5}">
                      <a16:colId xmlns:a16="http://schemas.microsoft.com/office/drawing/2014/main" val="698357676"/>
                    </a:ext>
                  </a:extLst>
                </a:gridCol>
                <a:gridCol w="329184">
                  <a:extLst>
                    <a:ext uri="{9D8B030D-6E8A-4147-A177-3AD203B41FA5}">
                      <a16:colId xmlns:a16="http://schemas.microsoft.com/office/drawing/2014/main" val="3956405361"/>
                    </a:ext>
                  </a:extLst>
                </a:gridCol>
                <a:gridCol w="329184">
                  <a:extLst>
                    <a:ext uri="{9D8B030D-6E8A-4147-A177-3AD203B41FA5}">
                      <a16:colId xmlns:a16="http://schemas.microsoft.com/office/drawing/2014/main" val="2266809585"/>
                    </a:ext>
                  </a:extLst>
                </a:gridCol>
                <a:gridCol w="329184">
                  <a:extLst>
                    <a:ext uri="{9D8B030D-6E8A-4147-A177-3AD203B41FA5}">
                      <a16:colId xmlns:a16="http://schemas.microsoft.com/office/drawing/2014/main" val="1290279676"/>
                    </a:ext>
                  </a:extLst>
                </a:gridCol>
                <a:gridCol w="329184">
                  <a:extLst>
                    <a:ext uri="{9D8B030D-6E8A-4147-A177-3AD203B41FA5}">
                      <a16:colId xmlns:a16="http://schemas.microsoft.com/office/drawing/2014/main" val="4026122133"/>
                    </a:ext>
                  </a:extLst>
                </a:gridCol>
                <a:gridCol w="329184">
                  <a:extLst>
                    <a:ext uri="{9D8B030D-6E8A-4147-A177-3AD203B41FA5}">
                      <a16:colId xmlns:a16="http://schemas.microsoft.com/office/drawing/2014/main" val="3142840295"/>
                    </a:ext>
                  </a:extLst>
                </a:gridCol>
                <a:gridCol w="329184">
                  <a:extLst>
                    <a:ext uri="{9D8B030D-6E8A-4147-A177-3AD203B41FA5}">
                      <a16:colId xmlns:a16="http://schemas.microsoft.com/office/drawing/2014/main" val="3167614554"/>
                    </a:ext>
                  </a:extLst>
                </a:gridCol>
                <a:gridCol w="329184">
                  <a:extLst>
                    <a:ext uri="{9D8B030D-6E8A-4147-A177-3AD203B41FA5}">
                      <a16:colId xmlns:a16="http://schemas.microsoft.com/office/drawing/2014/main" val="4277966228"/>
                    </a:ext>
                  </a:extLst>
                </a:gridCol>
                <a:gridCol w="329184">
                  <a:extLst>
                    <a:ext uri="{9D8B030D-6E8A-4147-A177-3AD203B41FA5}">
                      <a16:colId xmlns:a16="http://schemas.microsoft.com/office/drawing/2014/main" val="615041169"/>
                    </a:ext>
                  </a:extLst>
                </a:gridCol>
                <a:gridCol w="329184">
                  <a:extLst>
                    <a:ext uri="{9D8B030D-6E8A-4147-A177-3AD203B41FA5}">
                      <a16:colId xmlns:a16="http://schemas.microsoft.com/office/drawing/2014/main" val="13252724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5218185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LTD - 2024-12-23 16:00:14</a:t>
                      </a:r>
                      <a:r>
                        <a:rPr kumimoji="0" lang="en-US" sz="1000" b="0" i="0" u="none" strike="noStrike" kern="1200" cap="none" spc="0" normalizeH="0" baseline="0" noProof="0">
                          <a:ln>
                            <a:noFill/>
                          </a:ln>
                          <a:solidFill>
                            <a:prstClr val="black"/>
                          </a:solidFill>
                          <a:effectLst/>
                          <a:uLnTx/>
                          <a:uFillTx/>
                          <a:latin typeface="Calibri"/>
                          <a:ea typeface="+mn-ea"/>
                          <a:cs typeface="+mn-cs"/>
                        </a:rPr>
                        <a:t>
 The season is in full bloom! Throughout December, our lobby has been filled with holiday cheer to spread some festive magic. From vibrant poinsettias to twinkling lights, we're embracing the most wonderful time of the year. Our offices will close at noon tomorrow and remain closed until Thursday, December 26th. Wishing you and your ‘ohana a safe and joyful holiday season! #HappyHolidays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https://quintly-eu-image-storage.s3.amazonaws.com/17ae3836335657ff0a83f20c7d11e5e8/fb3963be4250e109dc022297915bc635.jpg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089264629"/>
                  </a:ext>
                </a:extLst>
              </a:tr>
            </a:tbl>
          </a:graphicData>
        </a:graphic>
      </p:graphicFrame>
      <p:sp>
        <p:nvSpPr>
          <p:cNvPr id="4" name="Text Placeholder 3">
            <a:extLst>
              <a:ext uri="{FF2B5EF4-FFF2-40B4-BE49-F238E27FC236}">
                <a16:creationId xmlns:a16="http://schemas.microsoft.com/office/drawing/2014/main" id="{D0C98407-B325-4904-82AC-4CA209828EB1}"/>
              </a:ext>
            </a:extLst>
          </p:cNvPr>
          <p:cNvSpPr>
            <a:spLocks noGrp="1"/>
          </p:cNvSpPr>
          <p:nvPr>
            <p:ph type="body" sz="quarter" idx="14"/>
          </p:nvPr>
        </p:nvSpPr>
        <p:spPr/>
        <p:txBody>
          <a:bodyPr/>
          <a:lstStyle/>
          <a:p>
            <a:r>
              <a:rPr lang="en-US"/>
              <a:t>12/01/2024 - 12/31/2024</a:t>
            </a:r>
          </a:p>
        </p:txBody>
      </p:sp>
    </p:spTree>
    <p:extLst>
      <p:ext uri="{BB962C8B-B14F-4D97-AF65-F5344CB8AC3E}">
        <p14:creationId xmlns:p14="http://schemas.microsoft.com/office/powerpoint/2010/main" val="41301476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5F9F48-CD22-4DAD-A3A3-4AF76C0AD0E4}"/>
              </a:ext>
            </a:extLst>
          </p:cNvPr>
          <p:cNvSpPr>
            <a:spLocks noGrp="1"/>
          </p:cNvSpPr>
          <p:nvPr>
            <p:ph type="title"/>
          </p:nvPr>
        </p:nvSpPr>
        <p:spPr/>
        <p:txBody>
          <a:bodyPr/>
          <a:lstStyle/>
          <a:p>
            <a:r>
              <a:rPr lang="en-US"/>
              <a:t>Facebook Original Own Posts Table | FICOH - 4 of 4</a:t>
            </a:r>
          </a:p>
        </p:txBody>
      </p:sp>
      <p:graphicFrame>
        <p:nvGraphicFramePr>
          <p:cNvPr id="5" name="Table Placeholder 4">
            <a:extLst>
              <a:ext uri="{FF2B5EF4-FFF2-40B4-BE49-F238E27FC236}">
                <a16:creationId xmlns:a16="http://schemas.microsoft.com/office/drawing/2014/main" id="{626E3706-6EAF-47BE-A4A9-6B05BACB3DE5}"/>
              </a:ext>
            </a:extLst>
          </p:cNvPr>
          <p:cNvGraphicFramePr>
            <a:graphicFrameLocks noGrp="1"/>
          </p:cNvGraphicFramePr>
          <p:nvPr>
            <p:ph type="tbl" sz="quarter" idx="13"/>
            <p:extLst>
              <p:ext uri="{D42A27DB-BD31-4B8C-83A1-F6EECF244321}">
                <p14:modId xmlns:p14="http://schemas.microsoft.com/office/powerpoint/2010/main" val="29791238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409169447"/>
                    </a:ext>
                  </a:extLst>
                </a:gridCol>
                <a:gridCol w="1316737">
                  <a:extLst>
                    <a:ext uri="{9D8B030D-6E8A-4147-A177-3AD203B41FA5}">
                      <a16:colId xmlns:a16="http://schemas.microsoft.com/office/drawing/2014/main" val="2464172669"/>
                    </a:ext>
                  </a:extLst>
                </a:gridCol>
                <a:gridCol w="329184">
                  <a:extLst>
                    <a:ext uri="{9D8B030D-6E8A-4147-A177-3AD203B41FA5}">
                      <a16:colId xmlns:a16="http://schemas.microsoft.com/office/drawing/2014/main" val="103823586"/>
                    </a:ext>
                  </a:extLst>
                </a:gridCol>
                <a:gridCol w="329184">
                  <a:extLst>
                    <a:ext uri="{9D8B030D-6E8A-4147-A177-3AD203B41FA5}">
                      <a16:colId xmlns:a16="http://schemas.microsoft.com/office/drawing/2014/main" val="1719361474"/>
                    </a:ext>
                  </a:extLst>
                </a:gridCol>
                <a:gridCol w="329184">
                  <a:extLst>
                    <a:ext uri="{9D8B030D-6E8A-4147-A177-3AD203B41FA5}">
                      <a16:colId xmlns:a16="http://schemas.microsoft.com/office/drawing/2014/main" val="2355108675"/>
                    </a:ext>
                  </a:extLst>
                </a:gridCol>
                <a:gridCol w="329184">
                  <a:extLst>
                    <a:ext uri="{9D8B030D-6E8A-4147-A177-3AD203B41FA5}">
                      <a16:colId xmlns:a16="http://schemas.microsoft.com/office/drawing/2014/main" val="2380281154"/>
                    </a:ext>
                  </a:extLst>
                </a:gridCol>
                <a:gridCol w="329184">
                  <a:extLst>
                    <a:ext uri="{9D8B030D-6E8A-4147-A177-3AD203B41FA5}">
                      <a16:colId xmlns:a16="http://schemas.microsoft.com/office/drawing/2014/main" val="4223849395"/>
                    </a:ext>
                  </a:extLst>
                </a:gridCol>
                <a:gridCol w="329184">
                  <a:extLst>
                    <a:ext uri="{9D8B030D-6E8A-4147-A177-3AD203B41FA5}">
                      <a16:colId xmlns:a16="http://schemas.microsoft.com/office/drawing/2014/main" val="4194218897"/>
                    </a:ext>
                  </a:extLst>
                </a:gridCol>
                <a:gridCol w="329184">
                  <a:extLst>
                    <a:ext uri="{9D8B030D-6E8A-4147-A177-3AD203B41FA5}">
                      <a16:colId xmlns:a16="http://schemas.microsoft.com/office/drawing/2014/main" val="4222809782"/>
                    </a:ext>
                  </a:extLst>
                </a:gridCol>
                <a:gridCol w="329184">
                  <a:extLst>
                    <a:ext uri="{9D8B030D-6E8A-4147-A177-3AD203B41FA5}">
                      <a16:colId xmlns:a16="http://schemas.microsoft.com/office/drawing/2014/main" val="2915587497"/>
                    </a:ext>
                  </a:extLst>
                </a:gridCol>
                <a:gridCol w="329184">
                  <a:extLst>
                    <a:ext uri="{9D8B030D-6E8A-4147-A177-3AD203B41FA5}">
                      <a16:colId xmlns:a16="http://schemas.microsoft.com/office/drawing/2014/main" val="4232694055"/>
                    </a:ext>
                  </a:extLst>
                </a:gridCol>
                <a:gridCol w="329184">
                  <a:extLst>
                    <a:ext uri="{9D8B030D-6E8A-4147-A177-3AD203B41FA5}">
                      <a16:colId xmlns:a16="http://schemas.microsoft.com/office/drawing/2014/main" val="4164887933"/>
                    </a:ext>
                  </a:extLst>
                </a:gridCol>
                <a:gridCol w="329184">
                  <a:extLst>
                    <a:ext uri="{9D8B030D-6E8A-4147-A177-3AD203B41FA5}">
                      <a16:colId xmlns:a16="http://schemas.microsoft.com/office/drawing/2014/main" val="2848374316"/>
                    </a:ext>
                  </a:extLst>
                </a:gridCol>
                <a:gridCol w="329184">
                  <a:extLst>
                    <a:ext uri="{9D8B030D-6E8A-4147-A177-3AD203B41FA5}">
                      <a16:colId xmlns:a16="http://schemas.microsoft.com/office/drawing/2014/main" val="194438371"/>
                    </a:ext>
                  </a:extLst>
                </a:gridCol>
                <a:gridCol w="329184">
                  <a:extLst>
                    <a:ext uri="{9D8B030D-6E8A-4147-A177-3AD203B41FA5}">
                      <a16:colId xmlns:a16="http://schemas.microsoft.com/office/drawing/2014/main" val="353548323"/>
                    </a:ext>
                  </a:extLst>
                </a:gridCol>
                <a:gridCol w="329184">
                  <a:extLst>
                    <a:ext uri="{9D8B030D-6E8A-4147-A177-3AD203B41FA5}">
                      <a16:colId xmlns:a16="http://schemas.microsoft.com/office/drawing/2014/main" val="2100580063"/>
                    </a:ext>
                  </a:extLst>
                </a:gridCol>
                <a:gridCol w="329184">
                  <a:extLst>
                    <a:ext uri="{9D8B030D-6E8A-4147-A177-3AD203B41FA5}">
                      <a16:colId xmlns:a16="http://schemas.microsoft.com/office/drawing/2014/main" val="2336404231"/>
                    </a:ext>
                  </a:extLst>
                </a:gridCol>
                <a:gridCol w="329184">
                  <a:extLst>
                    <a:ext uri="{9D8B030D-6E8A-4147-A177-3AD203B41FA5}">
                      <a16:colId xmlns:a16="http://schemas.microsoft.com/office/drawing/2014/main" val="3397114807"/>
                    </a:ext>
                  </a:extLst>
                </a:gridCol>
                <a:gridCol w="329184">
                  <a:extLst>
                    <a:ext uri="{9D8B030D-6E8A-4147-A177-3AD203B41FA5}">
                      <a16:colId xmlns:a16="http://schemas.microsoft.com/office/drawing/2014/main" val="21335911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7301257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LTD - 2024-12-04 16:35:04</a:t>
                      </a:r>
                      <a:r>
                        <a:rPr kumimoji="0" lang="en-US" sz="1000" b="0" i="0" u="none" strike="noStrike" kern="1200" cap="none" spc="0" normalizeH="0" baseline="0" noProof="0">
                          <a:ln>
                            <a:noFill/>
                          </a:ln>
                          <a:solidFill>
                            <a:prstClr val="black"/>
                          </a:solidFill>
                          <a:effectLst/>
                          <a:uLnTx/>
                          <a:uFillTx/>
                          <a:latin typeface="Calibri"/>
                          <a:ea typeface="+mn-ea"/>
                          <a:cs typeface="+mn-cs"/>
                        </a:rPr>
                        <a:t>
 FICOH was proud to support the Kapiolani Medical Center for Women &amp; Children Children’s Miracle Network #GivingTuesday event with a matching gift! Our team of volunteers manned the phone lines, collecting donations to help Hawaii’s keiki who need critical care at Kapiolani Medical Center. While there, we had the pleasure of meeting 2024 Children’s Miracle Network Champion Rose Coloma and learning about her inspiring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https://quintly-eu-image-storage.s3.amazonaws.com/17ae3836335657ff0a83f20c7d11e5e8/1c5aff4978f979e3f5f9f479d79258e8.jpg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95274615"/>
                  </a:ext>
                </a:extLst>
              </a:tr>
            </a:tbl>
          </a:graphicData>
        </a:graphic>
      </p:graphicFrame>
      <p:sp>
        <p:nvSpPr>
          <p:cNvPr id="4" name="Text Placeholder 3">
            <a:extLst>
              <a:ext uri="{FF2B5EF4-FFF2-40B4-BE49-F238E27FC236}">
                <a16:creationId xmlns:a16="http://schemas.microsoft.com/office/drawing/2014/main" id="{D1899F02-AB8C-4132-B726-0F04BEC5D211}"/>
              </a:ext>
            </a:extLst>
          </p:cNvPr>
          <p:cNvSpPr>
            <a:spLocks noGrp="1"/>
          </p:cNvSpPr>
          <p:nvPr>
            <p:ph type="body" sz="quarter" idx="14"/>
          </p:nvPr>
        </p:nvSpPr>
        <p:spPr/>
        <p:txBody>
          <a:bodyPr/>
          <a:lstStyle/>
          <a:p>
            <a:r>
              <a:rPr lang="en-US"/>
              <a:t>12/01/2024 - 12/31/2024</a:t>
            </a:r>
          </a:p>
        </p:txBody>
      </p:sp>
    </p:spTree>
    <p:extLst>
      <p:ext uri="{BB962C8B-B14F-4D97-AF65-F5344CB8AC3E}">
        <p14:creationId xmlns:p14="http://schemas.microsoft.com/office/powerpoint/2010/main" val="13484398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D4F79E-86B6-4D27-8B7E-91D07BD80E22}"/>
              </a:ext>
            </a:extLst>
          </p:cNvPr>
          <p:cNvSpPr>
            <a:spLocks noGrp="1"/>
          </p:cNvSpPr>
          <p:nvPr>
            <p:ph type="title"/>
          </p:nvPr>
        </p:nvSpPr>
        <p:spPr/>
        <p:txBody>
          <a:bodyPr/>
          <a:lstStyle/>
          <a:p>
            <a:r>
              <a:rPr lang="en-US"/>
              <a:t>Twitter Key Metrics Table | FICOH</a:t>
            </a:r>
          </a:p>
        </p:txBody>
      </p:sp>
      <p:graphicFrame>
        <p:nvGraphicFramePr>
          <p:cNvPr id="5" name="Table Placeholder 4">
            <a:extLst>
              <a:ext uri="{FF2B5EF4-FFF2-40B4-BE49-F238E27FC236}">
                <a16:creationId xmlns:a16="http://schemas.microsoft.com/office/drawing/2014/main" id="{4A16BD14-D4CC-4713-A458-6D9ABBEAB926}"/>
              </a:ext>
            </a:extLst>
          </p:cNvPr>
          <p:cNvGraphicFramePr>
            <a:graphicFrameLocks noGrp="1"/>
          </p:cNvGraphicFramePr>
          <p:nvPr>
            <p:ph type="tbl" sz="quarter" idx="13"/>
            <p:extLst>
              <p:ext uri="{D42A27DB-BD31-4B8C-83A1-F6EECF244321}">
                <p14:modId xmlns:p14="http://schemas.microsoft.com/office/powerpoint/2010/main" val="20208087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3004399535"/>
                    </a:ext>
                  </a:extLst>
                </a:gridCol>
                <a:gridCol w="576072">
                  <a:extLst>
                    <a:ext uri="{9D8B030D-6E8A-4147-A177-3AD203B41FA5}">
                      <a16:colId xmlns:a16="http://schemas.microsoft.com/office/drawing/2014/main" val="1653618992"/>
                    </a:ext>
                  </a:extLst>
                </a:gridCol>
                <a:gridCol w="576072">
                  <a:extLst>
                    <a:ext uri="{9D8B030D-6E8A-4147-A177-3AD203B41FA5}">
                      <a16:colId xmlns:a16="http://schemas.microsoft.com/office/drawing/2014/main" val="3619870005"/>
                    </a:ext>
                  </a:extLst>
                </a:gridCol>
                <a:gridCol w="576072">
                  <a:extLst>
                    <a:ext uri="{9D8B030D-6E8A-4147-A177-3AD203B41FA5}">
                      <a16:colId xmlns:a16="http://schemas.microsoft.com/office/drawing/2014/main" val="1925425960"/>
                    </a:ext>
                  </a:extLst>
                </a:gridCol>
                <a:gridCol w="576072">
                  <a:extLst>
                    <a:ext uri="{9D8B030D-6E8A-4147-A177-3AD203B41FA5}">
                      <a16:colId xmlns:a16="http://schemas.microsoft.com/office/drawing/2014/main" val="3351450597"/>
                    </a:ext>
                  </a:extLst>
                </a:gridCol>
                <a:gridCol w="576072">
                  <a:extLst>
                    <a:ext uri="{9D8B030D-6E8A-4147-A177-3AD203B41FA5}">
                      <a16:colId xmlns:a16="http://schemas.microsoft.com/office/drawing/2014/main" val="534580940"/>
                    </a:ext>
                  </a:extLst>
                </a:gridCol>
                <a:gridCol w="576072">
                  <a:extLst>
                    <a:ext uri="{9D8B030D-6E8A-4147-A177-3AD203B41FA5}">
                      <a16:colId xmlns:a16="http://schemas.microsoft.com/office/drawing/2014/main" val="4239999327"/>
                    </a:ext>
                  </a:extLst>
                </a:gridCol>
                <a:gridCol w="576072">
                  <a:extLst>
                    <a:ext uri="{9D8B030D-6E8A-4147-A177-3AD203B41FA5}">
                      <a16:colId xmlns:a16="http://schemas.microsoft.com/office/drawing/2014/main" val="670449193"/>
                    </a:ext>
                  </a:extLst>
                </a:gridCol>
                <a:gridCol w="576072">
                  <a:extLst>
                    <a:ext uri="{9D8B030D-6E8A-4147-A177-3AD203B41FA5}">
                      <a16:colId xmlns:a16="http://schemas.microsoft.com/office/drawing/2014/main" val="3400375598"/>
                    </a:ext>
                  </a:extLst>
                </a:gridCol>
                <a:gridCol w="576072">
                  <a:extLst>
                    <a:ext uri="{9D8B030D-6E8A-4147-A177-3AD203B41FA5}">
                      <a16:colId xmlns:a16="http://schemas.microsoft.com/office/drawing/2014/main" val="2013160698"/>
                    </a:ext>
                  </a:extLst>
                </a:gridCol>
                <a:gridCol w="576072">
                  <a:extLst>
                    <a:ext uri="{9D8B030D-6E8A-4147-A177-3AD203B41FA5}">
                      <a16:colId xmlns:a16="http://schemas.microsoft.com/office/drawing/2014/main" val="2414492062"/>
                    </a:ext>
                  </a:extLst>
                </a:gridCol>
                <a:gridCol w="576072">
                  <a:extLst>
                    <a:ext uri="{9D8B030D-6E8A-4147-A177-3AD203B41FA5}">
                      <a16:colId xmlns:a16="http://schemas.microsoft.com/office/drawing/2014/main" val="1225681904"/>
                    </a:ext>
                  </a:extLst>
                </a:gridCol>
                <a:gridCol w="576072">
                  <a:extLst>
                    <a:ext uri="{9D8B030D-6E8A-4147-A177-3AD203B41FA5}">
                      <a16:colId xmlns:a16="http://schemas.microsoft.com/office/drawing/2014/main" val="3091197401"/>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022883497"/>
                  </a:ext>
                </a:extLst>
              </a:tr>
              <a:tr h="370840">
                <a:tc>
                  <a:txBody>
                    <a:bodyPr/>
                    <a:lstStyle/>
                    <a:p>
                      <a:r>
                        <a:rPr lang="en-US" sz="1000"/>
                        <a:t>1176</a:t>
                      </a:r>
                    </a:p>
                  </a:txBody>
                  <a:tcPr/>
                </a:tc>
                <a:tc>
                  <a:txBody>
                    <a:bodyPr/>
                    <a:lstStyle/>
                    <a:p>
                      <a:r>
                        <a:rPr lang="en-US" sz="1000"/>
                        <a:t>-5</a:t>
                      </a:r>
                    </a:p>
                  </a:txBody>
                  <a:tcPr/>
                </a:tc>
                <a:tc>
                  <a:txBody>
                    <a:bodyPr/>
                    <a:lstStyle/>
                    <a:p>
                      <a:r>
                        <a:rPr lang="en-US" sz="1000"/>
                        <a:t>7</a:t>
                      </a:r>
                    </a:p>
                  </a:txBody>
                  <a:tcPr/>
                </a:tc>
                <a:tc>
                  <a:txBody>
                    <a:bodyPr/>
                    <a:lstStyle/>
                    <a:p>
                      <a:r>
                        <a:rPr lang="en-US" sz="1000"/>
                        <a:t>7</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tc>
                  <a:txBody>
                    <a:bodyPr/>
                    <a:lstStyle/>
                    <a:p>
                      <a:r>
                        <a:rPr lang="en-US" sz="1000"/>
                        <a:t>0.0121 %</a:t>
                      </a:r>
                    </a:p>
                  </a:txBody>
                  <a:tcPr/>
                </a:tc>
                <a:tc>
                  <a:txBody>
                    <a:bodyPr/>
                    <a:lstStyle/>
                    <a:p>
                      <a:r>
                        <a:rPr lang="en-US" sz="1000"/>
                        <a:t>0.0 %</a:t>
                      </a:r>
                    </a:p>
                  </a:txBody>
                  <a:tcPr/>
                </a:tc>
                <a:extLst>
                  <a:ext uri="{0D108BD9-81ED-4DB2-BD59-A6C34878D82A}">
                    <a16:rowId xmlns:a16="http://schemas.microsoft.com/office/drawing/2014/main" val="3123095485"/>
                  </a:ext>
                </a:extLst>
              </a:tr>
            </a:tbl>
          </a:graphicData>
        </a:graphic>
      </p:graphicFrame>
      <p:sp>
        <p:nvSpPr>
          <p:cNvPr id="4" name="Text Placeholder 3">
            <a:extLst>
              <a:ext uri="{FF2B5EF4-FFF2-40B4-BE49-F238E27FC236}">
                <a16:creationId xmlns:a16="http://schemas.microsoft.com/office/drawing/2014/main" id="{450E4E03-63C5-4423-A393-930DE55015EE}"/>
              </a:ext>
            </a:extLst>
          </p:cNvPr>
          <p:cNvSpPr>
            <a:spLocks noGrp="1"/>
          </p:cNvSpPr>
          <p:nvPr>
            <p:ph type="body" sz="quarter" idx="14"/>
          </p:nvPr>
        </p:nvSpPr>
        <p:spPr/>
        <p:txBody>
          <a:bodyPr/>
          <a:lstStyle/>
          <a:p>
            <a:r>
              <a:rPr lang="en-US"/>
              <a:t>12/01/2024 - 12/31/2024</a:t>
            </a:r>
          </a:p>
        </p:txBody>
      </p:sp>
    </p:spTree>
    <p:extLst>
      <p:ext uri="{BB962C8B-B14F-4D97-AF65-F5344CB8AC3E}">
        <p14:creationId xmlns:p14="http://schemas.microsoft.com/office/powerpoint/2010/main" val="3383545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B493C6-05EC-48CA-9030-6C53078AA65D}"/>
              </a:ext>
            </a:extLst>
          </p:cNvPr>
          <p:cNvSpPr>
            <a:spLocks noGrp="1"/>
          </p:cNvSpPr>
          <p:nvPr>
            <p:ph type="title"/>
          </p:nvPr>
        </p:nvSpPr>
        <p:spPr/>
        <p:txBody>
          <a:bodyPr/>
          <a:lstStyle/>
          <a:p>
            <a:r>
              <a:rPr lang="en-US"/>
              <a:t>Twitter Twitter Followers Change | FICOH</a:t>
            </a:r>
          </a:p>
        </p:txBody>
      </p:sp>
      <p:graphicFrame>
        <p:nvGraphicFramePr>
          <p:cNvPr id="6" name="Chart Placeholder 5">
            <a:extLst>
              <a:ext uri="{FF2B5EF4-FFF2-40B4-BE49-F238E27FC236}">
                <a16:creationId xmlns:a16="http://schemas.microsoft.com/office/drawing/2014/main" id="{C300764A-24A6-41EF-BD49-24B25434D2A4}"/>
              </a:ext>
            </a:extLst>
          </p:cNvPr>
          <p:cNvGraphicFramePr>
            <a:graphicFrameLocks noGrp="1"/>
          </p:cNvGraphicFramePr>
          <p:nvPr>
            <p:ph type="chart" sz="quarter" idx="13"/>
            <p:extLst>
              <p:ext uri="{D42A27DB-BD31-4B8C-83A1-F6EECF244321}">
                <p14:modId xmlns:p14="http://schemas.microsoft.com/office/powerpoint/2010/main" val="31941313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79E077F-3503-4333-A89D-C89C823B04D4}"/>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D3A460C6-BC85-46ED-87FA-EF410E71258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006384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B5B808-BF03-4849-AD34-6B2008625476}"/>
              </a:ext>
            </a:extLst>
          </p:cNvPr>
          <p:cNvSpPr>
            <a:spLocks noGrp="1"/>
          </p:cNvSpPr>
          <p:nvPr>
            <p:ph type="title"/>
          </p:nvPr>
        </p:nvSpPr>
        <p:spPr/>
        <p:txBody>
          <a:bodyPr/>
          <a:lstStyle/>
          <a:p>
            <a:r>
              <a:rPr lang="en-US"/>
              <a:t>Twitter Average Interactions Per Tweet | FICOH</a:t>
            </a:r>
          </a:p>
        </p:txBody>
      </p:sp>
      <p:graphicFrame>
        <p:nvGraphicFramePr>
          <p:cNvPr id="6" name="Chart Placeholder 5">
            <a:extLst>
              <a:ext uri="{FF2B5EF4-FFF2-40B4-BE49-F238E27FC236}">
                <a16:creationId xmlns:a16="http://schemas.microsoft.com/office/drawing/2014/main" id="{B10F5992-654C-4507-A698-8335CE1155FB}"/>
              </a:ext>
            </a:extLst>
          </p:cNvPr>
          <p:cNvGraphicFramePr>
            <a:graphicFrameLocks noGrp="1"/>
          </p:cNvGraphicFramePr>
          <p:nvPr>
            <p:ph type="chart" sz="quarter" idx="13"/>
            <p:extLst>
              <p:ext uri="{D42A27DB-BD31-4B8C-83A1-F6EECF244321}">
                <p14:modId xmlns:p14="http://schemas.microsoft.com/office/powerpoint/2010/main" val="15397634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40A139D-3A22-44AF-8757-008AA3C60F23}"/>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D73E236E-2876-4C11-B170-66808A8549C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391645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C11B35-1DAB-4CC8-9CF0-B106329D933D}"/>
              </a:ext>
            </a:extLst>
          </p:cNvPr>
          <p:cNvSpPr>
            <a:spLocks noGrp="1"/>
          </p:cNvSpPr>
          <p:nvPr>
            <p:ph type="title"/>
          </p:nvPr>
        </p:nvSpPr>
        <p:spPr/>
        <p:txBody>
          <a:bodyPr/>
          <a:lstStyle/>
          <a:p>
            <a:r>
              <a:rPr lang="en-US"/>
              <a:t>Twitter Total Interactions Per Month | FICOH</a:t>
            </a:r>
          </a:p>
        </p:txBody>
      </p:sp>
      <p:graphicFrame>
        <p:nvGraphicFramePr>
          <p:cNvPr id="6" name="Chart Placeholder 5">
            <a:extLst>
              <a:ext uri="{FF2B5EF4-FFF2-40B4-BE49-F238E27FC236}">
                <a16:creationId xmlns:a16="http://schemas.microsoft.com/office/drawing/2014/main" id="{61C6C2D8-83E0-49E0-A8F7-331186AF99C6}"/>
              </a:ext>
            </a:extLst>
          </p:cNvPr>
          <p:cNvGraphicFramePr>
            <a:graphicFrameLocks noGrp="1"/>
          </p:cNvGraphicFramePr>
          <p:nvPr>
            <p:ph type="chart" sz="quarter" idx="13"/>
            <p:extLst>
              <p:ext uri="{D42A27DB-BD31-4B8C-83A1-F6EECF244321}">
                <p14:modId xmlns:p14="http://schemas.microsoft.com/office/powerpoint/2010/main" val="17258568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DD6BD01-A810-418C-9852-12874FBA7A36}"/>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06446B7C-F04B-4B89-8F59-89FA3F075E9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038039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E71408-2DE0-4E3F-B3CF-85EBE33391CF}"/>
              </a:ext>
            </a:extLst>
          </p:cNvPr>
          <p:cNvSpPr>
            <a:spLocks noGrp="1"/>
          </p:cNvSpPr>
          <p:nvPr>
            <p:ph type="title"/>
          </p:nvPr>
        </p:nvSpPr>
        <p:spPr/>
        <p:txBody>
          <a:bodyPr/>
          <a:lstStyle/>
          <a:p>
            <a:r>
              <a:rPr lang="en-US"/>
              <a:t>Twitter Own and Retweeted Tweets Table | FICOH</a:t>
            </a:r>
          </a:p>
        </p:txBody>
      </p:sp>
      <p:graphicFrame>
        <p:nvGraphicFramePr>
          <p:cNvPr id="5" name="Table Placeholder 4">
            <a:extLst>
              <a:ext uri="{FF2B5EF4-FFF2-40B4-BE49-F238E27FC236}">
                <a16:creationId xmlns:a16="http://schemas.microsoft.com/office/drawing/2014/main" id="{6493CF18-DBD5-4B91-951C-1E3E1E5EF0B9}"/>
              </a:ext>
            </a:extLst>
          </p:cNvPr>
          <p:cNvGraphicFramePr>
            <a:graphicFrameLocks noGrp="1"/>
          </p:cNvGraphicFramePr>
          <p:nvPr>
            <p:ph type="tbl" sz="quarter" idx="13"/>
            <p:extLst>
              <p:ext uri="{D42A27DB-BD31-4B8C-83A1-F6EECF244321}">
                <p14:modId xmlns:p14="http://schemas.microsoft.com/office/powerpoint/2010/main" val="579021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171198919"/>
                    </a:ext>
                  </a:extLst>
                </a:gridCol>
                <a:gridCol w="1152144">
                  <a:extLst>
                    <a:ext uri="{9D8B030D-6E8A-4147-A177-3AD203B41FA5}">
                      <a16:colId xmlns:a16="http://schemas.microsoft.com/office/drawing/2014/main" val="474765026"/>
                    </a:ext>
                  </a:extLst>
                </a:gridCol>
                <a:gridCol w="1152144">
                  <a:extLst>
                    <a:ext uri="{9D8B030D-6E8A-4147-A177-3AD203B41FA5}">
                      <a16:colId xmlns:a16="http://schemas.microsoft.com/office/drawing/2014/main" val="3267061433"/>
                    </a:ext>
                  </a:extLst>
                </a:gridCol>
                <a:gridCol w="1152144">
                  <a:extLst>
                    <a:ext uri="{9D8B030D-6E8A-4147-A177-3AD203B41FA5}">
                      <a16:colId xmlns:a16="http://schemas.microsoft.com/office/drawing/2014/main" val="157187991"/>
                    </a:ext>
                  </a:extLst>
                </a:gridCol>
                <a:gridCol w="1152144">
                  <a:extLst>
                    <a:ext uri="{9D8B030D-6E8A-4147-A177-3AD203B41FA5}">
                      <a16:colId xmlns:a16="http://schemas.microsoft.com/office/drawing/2014/main" val="2550484394"/>
                    </a:ext>
                  </a:extLst>
                </a:gridCol>
                <a:gridCol w="1152144">
                  <a:extLst>
                    <a:ext uri="{9D8B030D-6E8A-4147-A177-3AD203B41FA5}">
                      <a16:colId xmlns:a16="http://schemas.microsoft.com/office/drawing/2014/main" val="917548832"/>
                    </a:ext>
                  </a:extLst>
                </a:gridCol>
              </a:tblGrid>
              <a:tr h="370840">
                <a:tc>
                  <a:txBody>
                    <a:bodyPr/>
                    <a:lstStyle/>
                    <a:p>
                      <a:r>
                        <a:rPr lang="en-US" sz="1000"/>
                        <a:t>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Interactions</a:t>
                      </a:r>
                    </a:p>
                  </a:txBody>
                  <a:tcPr/>
                </a:tc>
                <a:tc>
                  <a:txBody>
                    <a:bodyPr/>
                    <a:lstStyle/>
                    <a:p>
                      <a:r>
                        <a:rPr lang="en-US" sz="1000"/>
                        <a:t>I-Rate</a:t>
                      </a:r>
                    </a:p>
                  </a:txBody>
                  <a:tcPr/>
                </a:tc>
                <a:extLst>
                  <a:ext uri="{0D108BD9-81ED-4DB2-BD59-A6C34878D82A}">
                    <a16:rowId xmlns:a16="http://schemas.microsoft.com/office/drawing/2014/main" val="2830389140"/>
                  </a:ext>
                </a:extLst>
              </a:tr>
              <a:tr h="370840">
                <a:tc>
                  <a:txBody>
                    <a:bodyPr/>
                    <a:lstStyle/>
                    <a:p>
                      <a:r>
                        <a:rPr lang="en-US" sz="1000" b="1"/>
                        <a:t>@FirstInsHI - 2024-12-04 16:15:16</a:t>
                      </a:r>
                      <a:r>
                        <a:rPr lang="en-US" sz="1000"/>
                        <a:t>
 FICOH was proud to support the @KapiolaniMedCtr  Children’s Miracle Network #GivingTuesday event with a matching gift! https://t.co/Fej8NiGAm4</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1</a:t>
                      </a:r>
                    </a:p>
                  </a:txBody>
                  <a:tcPr/>
                </a:tc>
                <a:tc>
                  <a:txBody>
                    <a:bodyPr/>
                    <a:lstStyle/>
                    <a:p>
                      <a:r>
                        <a:rPr lang="en-US" sz="1000"/>
                        <a:t>0.0848 %</a:t>
                      </a:r>
                    </a:p>
                  </a:txBody>
                  <a:tcPr/>
                </a:tc>
                <a:extLst>
                  <a:ext uri="{0D108BD9-81ED-4DB2-BD59-A6C34878D82A}">
                    <a16:rowId xmlns:a16="http://schemas.microsoft.com/office/drawing/2014/main" val="3678091728"/>
                  </a:ext>
                </a:extLst>
              </a:tr>
              <a:tr h="370840">
                <a:tc>
                  <a:txBody>
                    <a:bodyPr/>
                    <a:lstStyle/>
                    <a:p>
                      <a:r>
                        <a:rPr lang="en-US" sz="1000" b="1"/>
                        <a:t>@FirstInsHI - 2024-12-05 16:02:12</a:t>
                      </a:r>
                      <a:r>
                        <a:rPr lang="en-US" sz="1000"/>
                        <a:t>
 It’s #ThrowbackThursday and we’re reminiscing about the fun times we’ve had at past holiday celebrations! It’s a FICOH tradition to have exciting themes, delicious food, awesome prizes, and lots of laughter. We can’t wait to make more memories at FICOH’s 2024 holiday celebration! https://t.co/SHEy0f6NNQ</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0.0000 %</a:t>
                      </a:r>
                    </a:p>
                  </a:txBody>
                  <a:tcPr/>
                </a:tc>
                <a:extLst>
                  <a:ext uri="{0D108BD9-81ED-4DB2-BD59-A6C34878D82A}">
                    <a16:rowId xmlns:a16="http://schemas.microsoft.com/office/drawing/2014/main" val="1724561642"/>
                  </a:ext>
                </a:extLst>
              </a:tr>
              <a:tr h="370840">
                <a:tc>
                  <a:txBody>
                    <a:bodyPr/>
                    <a:lstStyle/>
                    <a:p>
                      <a:r>
                        <a:rPr lang="en-US" sz="1000" b="1"/>
                        <a:t>@FirstInsHI - 2024-12-13 15:43:34</a:t>
                      </a:r>
                      <a:r>
                        <a:rPr lang="en-US" sz="1000"/>
                        <a:t>
 FICOH hosted its annual holiday celebration at the Japanese Cultural Center last week Friday. Mahalo to FICOH’s holiday committee for planning the festive event, our associates for their generous donations to @OahuSPCA, and Photo Ops Hawaii for capturing all the fun moments. https://t.co/f3aKcMzQqK</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0.0000 %</a:t>
                      </a:r>
                    </a:p>
                  </a:txBody>
                  <a:tcPr/>
                </a:tc>
                <a:extLst>
                  <a:ext uri="{0D108BD9-81ED-4DB2-BD59-A6C34878D82A}">
                    <a16:rowId xmlns:a16="http://schemas.microsoft.com/office/drawing/2014/main" val="959397198"/>
                  </a:ext>
                </a:extLst>
              </a:tr>
            </a:tbl>
          </a:graphicData>
        </a:graphic>
      </p:graphicFrame>
      <p:sp>
        <p:nvSpPr>
          <p:cNvPr id="4" name="Text Placeholder 3">
            <a:extLst>
              <a:ext uri="{FF2B5EF4-FFF2-40B4-BE49-F238E27FC236}">
                <a16:creationId xmlns:a16="http://schemas.microsoft.com/office/drawing/2014/main" id="{A5C162BC-32BE-498E-A358-B04486FAD52F}"/>
              </a:ext>
            </a:extLst>
          </p:cNvPr>
          <p:cNvSpPr>
            <a:spLocks noGrp="1"/>
          </p:cNvSpPr>
          <p:nvPr>
            <p:ph type="body" sz="quarter" idx="14"/>
          </p:nvPr>
        </p:nvSpPr>
        <p:spPr/>
        <p:txBody>
          <a:bodyPr/>
          <a:lstStyle/>
          <a:p>
            <a:r>
              <a:rPr lang="en-US"/>
              <a:t>12/01/2024 - 12/31/2024</a:t>
            </a:r>
          </a:p>
        </p:txBody>
      </p:sp>
    </p:spTree>
    <p:extLst>
      <p:ext uri="{BB962C8B-B14F-4D97-AF65-F5344CB8AC3E}">
        <p14:creationId xmlns:p14="http://schemas.microsoft.com/office/powerpoint/2010/main" val="821616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DCFFCC-FB00-4BDB-B53A-54F6B33260B6}"/>
              </a:ext>
            </a:extLst>
          </p:cNvPr>
          <p:cNvSpPr>
            <a:spLocks noGrp="1"/>
          </p:cNvSpPr>
          <p:nvPr>
            <p:ph type="title"/>
          </p:nvPr>
        </p:nvSpPr>
        <p:spPr/>
        <p:txBody>
          <a:bodyPr/>
          <a:lstStyle/>
          <a:p>
            <a:r>
              <a:rPr lang="en-US"/>
              <a:t>LinkedIn Key Metrics Table | FICOH</a:t>
            </a:r>
          </a:p>
        </p:txBody>
      </p:sp>
      <p:graphicFrame>
        <p:nvGraphicFramePr>
          <p:cNvPr id="5" name="Table Placeholder 4">
            <a:extLst>
              <a:ext uri="{FF2B5EF4-FFF2-40B4-BE49-F238E27FC236}">
                <a16:creationId xmlns:a16="http://schemas.microsoft.com/office/drawing/2014/main" id="{A1CB5533-6D23-46D1-830D-56A18B82823C}"/>
              </a:ext>
            </a:extLst>
          </p:cNvPr>
          <p:cNvGraphicFramePr>
            <a:graphicFrameLocks noGrp="1"/>
          </p:cNvGraphicFramePr>
          <p:nvPr>
            <p:ph type="tbl" sz="quarter" idx="13"/>
            <p:extLst>
              <p:ext uri="{D42A27DB-BD31-4B8C-83A1-F6EECF244321}">
                <p14:modId xmlns:p14="http://schemas.microsoft.com/office/powerpoint/2010/main" val="39376195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3772386643"/>
                    </a:ext>
                  </a:extLst>
                </a:gridCol>
                <a:gridCol w="576072">
                  <a:extLst>
                    <a:ext uri="{9D8B030D-6E8A-4147-A177-3AD203B41FA5}">
                      <a16:colId xmlns:a16="http://schemas.microsoft.com/office/drawing/2014/main" val="3991972998"/>
                    </a:ext>
                  </a:extLst>
                </a:gridCol>
                <a:gridCol w="576072">
                  <a:extLst>
                    <a:ext uri="{9D8B030D-6E8A-4147-A177-3AD203B41FA5}">
                      <a16:colId xmlns:a16="http://schemas.microsoft.com/office/drawing/2014/main" val="2380399086"/>
                    </a:ext>
                  </a:extLst>
                </a:gridCol>
                <a:gridCol w="576072">
                  <a:extLst>
                    <a:ext uri="{9D8B030D-6E8A-4147-A177-3AD203B41FA5}">
                      <a16:colId xmlns:a16="http://schemas.microsoft.com/office/drawing/2014/main" val="2843599986"/>
                    </a:ext>
                  </a:extLst>
                </a:gridCol>
                <a:gridCol w="576072">
                  <a:extLst>
                    <a:ext uri="{9D8B030D-6E8A-4147-A177-3AD203B41FA5}">
                      <a16:colId xmlns:a16="http://schemas.microsoft.com/office/drawing/2014/main" val="1142620948"/>
                    </a:ext>
                  </a:extLst>
                </a:gridCol>
                <a:gridCol w="576072">
                  <a:extLst>
                    <a:ext uri="{9D8B030D-6E8A-4147-A177-3AD203B41FA5}">
                      <a16:colId xmlns:a16="http://schemas.microsoft.com/office/drawing/2014/main" val="209779545"/>
                    </a:ext>
                  </a:extLst>
                </a:gridCol>
                <a:gridCol w="576072">
                  <a:extLst>
                    <a:ext uri="{9D8B030D-6E8A-4147-A177-3AD203B41FA5}">
                      <a16:colId xmlns:a16="http://schemas.microsoft.com/office/drawing/2014/main" val="1278378047"/>
                    </a:ext>
                  </a:extLst>
                </a:gridCol>
                <a:gridCol w="576072">
                  <a:extLst>
                    <a:ext uri="{9D8B030D-6E8A-4147-A177-3AD203B41FA5}">
                      <a16:colId xmlns:a16="http://schemas.microsoft.com/office/drawing/2014/main" val="3833485577"/>
                    </a:ext>
                  </a:extLst>
                </a:gridCol>
                <a:gridCol w="576072">
                  <a:extLst>
                    <a:ext uri="{9D8B030D-6E8A-4147-A177-3AD203B41FA5}">
                      <a16:colId xmlns:a16="http://schemas.microsoft.com/office/drawing/2014/main" val="4033491678"/>
                    </a:ext>
                  </a:extLst>
                </a:gridCol>
                <a:gridCol w="576072">
                  <a:extLst>
                    <a:ext uri="{9D8B030D-6E8A-4147-A177-3AD203B41FA5}">
                      <a16:colId xmlns:a16="http://schemas.microsoft.com/office/drawing/2014/main" val="3671984791"/>
                    </a:ext>
                  </a:extLst>
                </a:gridCol>
                <a:gridCol w="576072">
                  <a:extLst>
                    <a:ext uri="{9D8B030D-6E8A-4147-A177-3AD203B41FA5}">
                      <a16:colId xmlns:a16="http://schemas.microsoft.com/office/drawing/2014/main" val="2278032660"/>
                    </a:ext>
                  </a:extLst>
                </a:gridCol>
                <a:gridCol w="576072">
                  <a:extLst>
                    <a:ext uri="{9D8B030D-6E8A-4147-A177-3AD203B41FA5}">
                      <a16:colId xmlns:a16="http://schemas.microsoft.com/office/drawing/2014/main" val="4259071855"/>
                    </a:ext>
                  </a:extLst>
                </a:gridCol>
                <a:gridCol w="576072">
                  <a:extLst>
                    <a:ext uri="{9D8B030D-6E8A-4147-A177-3AD203B41FA5}">
                      <a16:colId xmlns:a16="http://schemas.microsoft.com/office/drawing/2014/main" val="554128949"/>
                    </a:ext>
                  </a:extLst>
                </a:gridCol>
                <a:gridCol w="576072">
                  <a:extLst>
                    <a:ext uri="{9D8B030D-6E8A-4147-A177-3AD203B41FA5}">
                      <a16:colId xmlns:a16="http://schemas.microsoft.com/office/drawing/2014/main" val="1535774531"/>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2292407011"/>
                  </a:ext>
                </a:extLst>
              </a:tr>
              <a:tr h="370840">
                <a:tc>
                  <a:txBody>
                    <a:bodyPr/>
                    <a:lstStyle/>
                    <a:p>
                      <a:r>
                        <a:rPr lang="en-US" sz="1000"/>
                        <a:t>4715</a:t>
                      </a:r>
                    </a:p>
                  </a:txBody>
                  <a:tcPr/>
                </a:tc>
                <a:tc>
                  <a:txBody>
                    <a:bodyPr/>
                    <a:lstStyle/>
                    <a:p>
                      <a:r>
                        <a:rPr lang="en-US" sz="1000"/>
                        <a:t>11</a:t>
                      </a:r>
                    </a:p>
                  </a:txBody>
                  <a:tcPr/>
                </a:tc>
                <a:tc>
                  <a:txBody>
                    <a:bodyPr/>
                    <a:lstStyle/>
                    <a:p>
                      <a:r>
                        <a:rPr lang="en-US" sz="1000"/>
                        <a:t>9</a:t>
                      </a:r>
                    </a:p>
                  </a:txBody>
                  <a:tcPr/>
                </a:tc>
                <a:tc>
                  <a:txBody>
                    <a:bodyPr/>
                    <a:lstStyle/>
                    <a:p>
                      <a:r>
                        <a:rPr lang="en-US" sz="1000"/>
                        <a:t>281</a:t>
                      </a:r>
                    </a:p>
                  </a:txBody>
                  <a:tcPr/>
                </a:tc>
                <a:tc>
                  <a:txBody>
                    <a:bodyPr/>
                    <a:lstStyle/>
                    <a:p>
                      <a:r>
                        <a:rPr lang="en-US" sz="1000"/>
                        <a:t>31.222222222222</a:t>
                      </a:r>
                    </a:p>
                  </a:txBody>
                  <a:tcPr/>
                </a:tc>
                <a:tc>
                  <a:txBody>
                    <a:bodyPr/>
                    <a:lstStyle/>
                    <a:p>
                      <a:r>
                        <a:rPr lang="en-US" sz="1000"/>
                        <a:t>7</a:t>
                      </a:r>
                    </a:p>
                  </a:txBody>
                  <a:tcPr/>
                </a:tc>
                <a:tc>
                  <a:txBody>
                    <a:bodyPr/>
                    <a:lstStyle/>
                    <a:p>
                      <a:r>
                        <a:rPr lang="en-US" sz="1000"/>
                        <a:t>0</a:t>
                      </a:r>
                    </a:p>
                  </a:txBody>
                  <a:tcPr/>
                </a:tc>
                <a:tc>
                  <a:txBody>
                    <a:bodyPr/>
                    <a:lstStyle/>
                    <a:p>
                      <a:r>
                        <a:rPr lang="en-US" sz="1000"/>
                        <a:t>0</a:t>
                      </a:r>
                    </a:p>
                  </a:txBody>
                  <a:tcPr/>
                </a:tc>
                <a:tc>
                  <a:txBody>
                    <a:bodyPr/>
                    <a:lstStyle/>
                    <a:p>
                      <a:r>
                        <a:rPr lang="en-US" sz="1000"/>
                        <a:t>2383</a:t>
                      </a:r>
                    </a:p>
                  </a:txBody>
                  <a:tcPr/>
                </a:tc>
                <a:tc>
                  <a:txBody>
                    <a:bodyPr/>
                    <a:lstStyle/>
                    <a:p>
                      <a:r>
                        <a:rPr lang="en-US" sz="1000"/>
                        <a:t>264.77777777778</a:t>
                      </a:r>
                    </a:p>
                  </a:txBody>
                  <a:tcPr/>
                </a:tc>
                <a:tc>
                  <a:txBody>
                    <a:bodyPr/>
                    <a:lstStyle/>
                    <a:p>
                      <a:r>
                        <a:rPr lang="en-US" sz="1000"/>
                        <a:t>8789</a:t>
                      </a:r>
                    </a:p>
                  </a:txBody>
                  <a:tcPr/>
                </a:tc>
                <a:tc>
                  <a:txBody>
                    <a:bodyPr/>
                    <a:lstStyle/>
                    <a:p>
                      <a:r>
                        <a:rPr lang="en-US" sz="1000"/>
                        <a:t>976.55555555556</a:t>
                      </a:r>
                    </a:p>
                  </a:txBody>
                  <a:tcPr/>
                </a:tc>
                <a:tc>
                  <a:txBody>
                    <a:bodyPr/>
                    <a:lstStyle/>
                    <a:p>
                      <a:r>
                        <a:rPr lang="en-US" sz="1000"/>
                        <a:t>22.688849771027 %</a:t>
                      </a:r>
                    </a:p>
                  </a:txBody>
                  <a:tcPr/>
                </a:tc>
                <a:tc>
                  <a:txBody>
                    <a:bodyPr/>
                    <a:lstStyle/>
                    <a:p>
                      <a:r>
                        <a:rPr lang="en-US" sz="1000"/>
                        <a:t>168</a:t>
                      </a:r>
                    </a:p>
                  </a:txBody>
                  <a:tcPr/>
                </a:tc>
                <a:extLst>
                  <a:ext uri="{0D108BD9-81ED-4DB2-BD59-A6C34878D82A}">
                    <a16:rowId xmlns:a16="http://schemas.microsoft.com/office/drawing/2014/main" val="1919810232"/>
                  </a:ext>
                </a:extLst>
              </a:tr>
            </a:tbl>
          </a:graphicData>
        </a:graphic>
      </p:graphicFrame>
      <p:sp>
        <p:nvSpPr>
          <p:cNvPr id="4" name="Text Placeholder 3">
            <a:extLst>
              <a:ext uri="{FF2B5EF4-FFF2-40B4-BE49-F238E27FC236}">
                <a16:creationId xmlns:a16="http://schemas.microsoft.com/office/drawing/2014/main" id="{D6CDCCCC-D0D1-4192-B377-15509D400798}"/>
              </a:ext>
            </a:extLst>
          </p:cNvPr>
          <p:cNvSpPr>
            <a:spLocks noGrp="1"/>
          </p:cNvSpPr>
          <p:nvPr>
            <p:ph type="body" sz="quarter" idx="14"/>
          </p:nvPr>
        </p:nvSpPr>
        <p:spPr/>
        <p:txBody>
          <a:bodyPr/>
          <a:lstStyle/>
          <a:p>
            <a:r>
              <a:rPr lang="en-US"/>
              <a:t>12/01/2024 - 12/31/2024</a:t>
            </a:r>
          </a:p>
        </p:txBody>
      </p:sp>
    </p:spTree>
    <p:extLst>
      <p:ext uri="{BB962C8B-B14F-4D97-AF65-F5344CB8AC3E}">
        <p14:creationId xmlns:p14="http://schemas.microsoft.com/office/powerpoint/2010/main" val="25869441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D1C29E-B211-4C10-A9D7-509057A2E301}"/>
              </a:ext>
            </a:extLst>
          </p:cNvPr>
          <p:cNvSpPr>
            <a:spLocks noGrp="1"/>
          </p:cNvSpPr>
          <p:nvPr>
            <p:ph type="title"/>
          </p:nvPr>
        </p:nvSpPr>
        <p:spPr/>
        <p:txBody>
          <a:bodyPr/>
          <a:lstStyle/>
          <a:p>
            <a:r>
              <a:rPr lang="en-US"/>
              <a:t>LinkedIn LinkedIn Followers Change | FICOH</a:t>
            </a:r>
          </a:p>
        </p:txBody>
      </p:sp>
      <p:graphicFrame>
        <p:nvGraphicFramePr>
          <p:cNvPr id="6" name="Chart Placeholder 5">
            <a:extLst>
              <a:ext uri="{FF2B5EF4-FFF2-40B4-BE49-F238E27FC236}">
                <a16:creationId xmlns:a16="http://schemas.microsoft.com/office/drawing/2014/main" id="{AE6F28D4-5856-465C-BECA-DC74CEBA8045}"/>
              </a:ext>
            </a:extLst>
          </p:cNvPr>
          <p:cNvGraphicFramePr>
            <a:graphicFrameLocks noGrp="1"/>
          </p:cNvGraphicFramePr>
          <p:nvPr>
            <p:ph type="chart" sz="quarter" idx="13"/>
            <p:extLst>
              <p:ext uri="{D42A27DB-BD31-4B8C-83A1-F6EECF244321}">
                <p14:modId xmlns:p14="http://schemas.microsoft.com/office/powerpoint/2010/main" val="34525908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7A8CA9A-F720-4888-AFE6-239F72E86E92}"/>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432CBBAD-0FB6-4655-8DC4-B4B6D0D11EE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385746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AA27BC-ABF2-4BB4-89F3-689D12299954}"/>
              </a:ext>
            </a:extLst>
          </p:cNvPr>
          <p:cNvSpPr>
            <a:spLocks noGrp="1"/>
          </p:cNvSpPr>
          <p:nvPr>
            <p:ph type="title"/>
          </p:nvPr>
        </p:nvSpPr>
        <p:spPr/>
        <p:txBody>
          <a:bodyPr/>
          <a:lstStyle/>
          <a:p>
            <a:r>
              <a:rPr lang="en-US"/>
              <a:t>LinkedIn Average Interactions Per LinkedIn Update | FICOH</a:t>
            </a:r>
          </a:p>
        </p:txBody>
      </p:sp>
      <p:graphicFrame>
        <p:nvGraphicFramePr>
          <p:cNvPr id="6" name="Chart Placeholder 5">
            <a:extLst>
              <a:ext uri="{FF2B5EF4-FFF2-40B4-BE49-F238E27FC236}">
                <a16:creationId xmlns:a16="http://schemas.microsoft.com/office/drawing/2014/main" id="{CBE1677E-9318-4E68-9846-071AF1096EC3}"/>
              </a:ext>
            </a:extLst>
          </p:cNvPr>
          <p:cNvGraphicFramePr>
            <a:graphicFrameLocks noGrp="1"/>
          </p:cNvGraphicFramePr>
          <p:nvPr>
            <p:ph type="chart" sz="quarter" idx="13"/>
            <p:extLst>
              <p:ext uri="{D42A27DB-BD31-4B8C-83A1-F6EECF244321}">
                <p14:modId xmlns:p14="http://schemas.microsoft.com/office/powerpoint/2010/main" val="16784741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829E4CE-C54B-4D02-8C18-DC5902FD9068}"/>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2E9CAAC4-745A-415A-A472-6DDF51C8E37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0647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6777FE-27F6-44D7-9005-6A8EB21D9FFB}"/>
              </a:ext>
            </a:extLst>
          </p:cNvPr>
          <p:cNvSpPr>
            <a:spLocks noGrp="1"/>
          </p:cNvSpPr>
          <p:nvPr>
            <p:ph type="title"/>
          </p:nvPr>
        </p:nvSpPr>
        <p:spPr/>
        <p:txBody>
          <a:bodyPr/>
          <a:lstStyle/>
          <a:p>
            <a:r>
              <a:rPr lang="en-US"/>
              <a:t>LinkedIn Total Interactions Per Month | FICOH</a:t>
            </a:r>
          </a:p>
        </p:txBody>
      </p:sp>
      <p:graphicFrame>
        <p:nvGraphicFramePr>
          <p:cNvPr id="6" name="Chart Placeholder 5">
            <a:extLst>
              <a:ext uri="{FF2B5EF4-FFF2-40B4-BE49-F238E27FC236}">
                <a16:creationId xmlns:a16="http://schemas.microsoft.com/office/drawing/2014/main" id="{B3AC241B-5377-4738-9DEC-0C041B277C89}"/>
              </a:ext>
            </a:extLst>
          </p:cNvPr>
          <p:cNvGraphicFramePr>
            <a:graphicFrameLocks noGrp="1"/>
          </p:cNvGraphicFramePr>
          <p:nvPr>
            <p:ph type="chart" sz="quarter" idx="13"/>
            <p:extLst>
              <p:ext uri="{D42A27DB-BD31-4B8C-83A1-F6EECF244321}">
                <p14:modId xmlns:p14="http://schemas.microsoft.com/office/powerpoint/2010/main" val="9663514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BB6FCE5-4284-42F7-87DA-73F97714DC2E}"/>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4047673A-E067-4E53-9678-8F2C5E4DE6F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318101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35014A-BD16-4113-ADBC-8D7243EB955B}"/>
              </a:ext>
            </a:extLst>
          </p:cNvPr>
          <p:cNvSpPr>
            <a:spLocks noGrp="1"/>
          </p:cNvSpPr>
          <p:nvPr>
            <p:ph type="title"/>
          </p:nvPr>
        </p:nvSpPr>
        <p:spPr/>
        <p:txBody>
          <a:bodyPr/>
          <a:lstStyle/>
          <a:p>
            <a:r>
              <a:rPr lang="en-US"/>
              <a:t>LinkedIn Post Impressions | FICOH</a:t>
            </a:r>
          </a:p>
        </p:txBody>
      </p:sp>
      <p:graphicFrame>
        <p:nvGraphicFramePr>
          <p:cNvPr id="6" name="Chart Placeholder 5">
            <a:extLst>
              <a:ext uri="{FF2B5EF4-FFF2-40B4-BE49-F238E27FC236}">
                <a16:creationId xmlns:a16="http://schemas.microsoft.com/office/drawing/2014/main" id="{3D85748F-58EB-4279-A984-962C3B4A3B90}"/>
              </a:ext>
            </a:extLst>
          </p:cNvPr>
          <p:cNvGraphicFramePr>
            <a:graphicFrameLocks noGrp="1"/>
          </p:cNvGraphicFramePr>
          <p:nvPr>
            <p:ph type="chart" sz="quarter" idx="13"/>
            <p:extLst>
              <p:ext uri="{D42A27DB-BD31-4B8C-83A1-F6EECF244321}">
                <p14:modId xmlns:p14="http://schemas.microsoft.com/office/powerpoint/2010/main" val="36019251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5582727-EB35-4564-A713-728A3E3F06B5}"/>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6ADC3A60-025A-4226-9EAD-A6D6C0C7DBD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961898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8142E6-411A-4D96-87F9-9857F39D0A3F}"/>
              </a:ext>
            </a:extLst>
          </p:cNvPr>
          <p:cNvSpPr>
            <a:spLocks noGrp="1"/>
          </p:cNvSpPr>
          <p:nvPr>
            <p:ph type="title"/>
          </p:nvPr>
        </p:nvSpPr>
        <p:spPr/>
        <p:txBody>
          <a:bodyPr/>
          <a:lstStyle/>
          <a:p>
            <a:r>
              <a:rPr lang="en-US"/>
              <a:t>LinkedIn Posts Table | FICOH - 1 of 3</a:t>
            </a:r>
          </a:p>
        </p:txBody>
      </p:sp>
      <p:graphicFrame>
        <p:nvGraphicFramePr>
          <p:cNvPr id="5" name="Table Placeholder 4">
            <a:extLst>
              <a:ext uri="{FF2B5EF4-FFF2-40B4-BE49-F238E27FC236}">
                <a16:creationId xmlns:a16="http://schemas.microsoft.com/office/drawing/2014/main" id="{3FAC1093-2C14-4F9E-976C-3865923C05BE}"/>
              </a:ext>
            </a:extLst>
          </p:cNvPr>
          <p:cNvGraphicFramePr>
            <a:graphicFrameLocks noGrp="1"/>
          </p:cNvGraphicFramePr>
          <p:nvPr>
            <p:ph type="tbl" sz="quarter" idx="13"/>
            <p:extLst>
              <p:ext uri="{D42A27DB-BD31-4B8C-83A1-F6EECF244321}">
                <p14:modId xmlns:p14="http://schemas.microsoft.com/office/powerpoint/2010/main" val="8433366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66335569"/>
                    </a:ext>
                  </a:extLst>
                </a:gridCol>
                <a:gridCol w="658368">
                  <a:extLst>
                    <a:ext uri="{9D8B030D-6E8A-4147-A177-3AD203B41FA5}">
                      <a16:colId xmlns:a16="http://schemas.microsoft.com/office/drawing/2014/main" val="3889543109"/>
                    </a:ext>
                  </a:extLst>
                </a:gridCol>
                <a:gridCol w="658368">
                  <a:extLst>
                    <a:ext uri="{9D8B030D-6E8A-4147-A177-3AD203B41FA5}">
                      <a16:colId xmlns:a16="http://schemas.microsoft.com/office/drawing/2014/main" val="1141279816"/>
                    </a:ext>
                  </a:extLst>
                </a:gridCol>
                <a:gridCol w="658368">
                  <a:extLst>
                    <a:ext uri="{9D8B030D-6E8A-4147-A177-3AD203B41FA5}">
                      <a16:colId xmlns:a16="http://schemas.microsoft.com/office/drawing/2014/main" val="3929303825"/>
                    </a:ext>
                  </a:extLst>
                </a:gridCol>
                <a:gridCol w="658368">
                  <a:extLst>
                    <a:ext uri="{9D8B030D-6E8A-4147-A177-3AD203B41FA5}">
                      <a16:colId xmlns:a16="http://schemas.microsoft.com/office/drawing/2014/main" val="3811992883"/>
                    </a:ext>
                  </a:extLst>
                </a:gridCol>
                <a:gridCol w="658368">
                  <a:extLst>
                    <a:ext uri="{9D8B030D-6E8A-4147-A177-3AD203B41FA5}">
                      <a16:colId xmlns:a16="http://schemas.microsoft.com/office/drawing/2014/main" val="630648231"/>
                    </a:ext>
                  </a:extLst>
                </a:gridCol>
                <a:gridCol w="658368">
                  <a:extLst>
                    <a:ext uri="{9D8B030D-6E8A-4147-A177-3AD203B41FA5}">
                      <a16:colId xmlns:a16="http://schemas.microsoft.com/office/drawing/2014/main" val="1226127031"/>
                    </a:ext>
                  </a:extLst>
                </a:gridCol>
                <a:gridCol w="658368">
                  <a:extLst>
                    <a:ext uri="{9D8B030D-6E8A-4147-A177-3AD203B41FA5}">
                      <a16:colId xmlns:a16="http://schemas.microsoft.com/office/drawing/2014/main" val="224602167"/>
                    </a:ext>
                  </a:extLst>
                </a:gridCol>
                <a:gridCol w="658368">
                  <a:extLst>
                    <a:ext uri="{9D8B030D-6E8A-4147-A177-3AD203B41FA5}">
                      <a16:colId xmlns:a16="http://schemas.microsoft.com/office/drawing/2014/main" val="1643991948"/>
                    </a:ext>
                  </a:extLst>
                </a:gridCol>
                <a:gridCol w="658368">
                  <a:extLst>
                    <a:ext uri="{9D8B030D-6E8A-4147-A177-3AD203B41FA5}">
                      <a16:colId xmlns:a16="http://schemas.microsoft.com/office/drawing/2014/main" val="13012477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0505973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- 2024-12-13 15:42:06</a:t>
                      </a:r>
                      <a:r>
                        <a:rPr kumimoji="0" lang="en-US" sz="1000" b="0" i="0" u="none" strike="noStrike" kern="1200" cap="none" spc="0" normalizeH="0" baseline="0" noProof="0">
                          <a:ln>
                            <a:noFill/>
                          </a:ln>
                          <a:solidFill>
                            <a:prstClr val="black"/>
                          </a:solidFill>
                          <a:effectLst/>
                          <a:uLnTx/>
                          <a:uFillTx/>
                          <a:latin typeface="Calibri"/>
                          <a:ea typeface="+mn-ea"/>
                          <a:cs typeface="+mn-cs"/>
                        </a:rPr>
                        <a:t>
 FICOH hosted its annual holiday celebration at the Japanese Cultural Center last week Friday. We were greeted by our entire officer team (a FICOH tradition), enjoyed a delicious breakfast, participated in fun games and won awesome door prizes. It was the perfect chance to reconnect and make some great memories. Mahalo to FICOH’s holiday committee for planning the festive event, our associates for their generous donations to Oahu SPCA, and Photo Op Hawaii for capturing all the fun moments.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70.658682634731 %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694989632"/>
                  </a:ext>
                </a:extLst>
              </a:tr>
            </a:tbl>
          </a:graphicData>
        </a:graphic>
      </p:graphicFrame>
      <p:sp>
        <p:nvSpPr>
          <p:cNvPr id="4" name="Text Placeholder 3">
            <a:extLst>
              <a:ext uri="{FF2B5EF4-FFF2-40B4-BE49-F238E27FC236}">
                <a16:creationId xmlns:a16="http://schemas.microsoft.com/office/drawing/2014/main" id="{C66D5D87-C5DE-4AA4-8E27-55A25257DBDB}"/>
              </a:ext>
            </a:extLst>
          </p:cNvPr>
          <p:cNvSpPr>
            <a:spLocks noGrp="1"/>
          </p:cNvSpPr>
          <p:nvPr>
            <p:ph type="body" sz="quarter" idx="14"/>
          </p:nvPr>
        </p:nvSpPr>
        <p:spPr/>
        <p:txBody>
          <a:bodyPr/>
          <a:lstStyle/>
          <a:p>
            <a:r>
              <a:rPr lang="en-US"/>
              <a:t>12/01/2024 - 12/31/2024</a:t>
            </a:r>
          </a:p>
        </p:txBody>
      </p:sp>
    </p:spTree>
    <p:extLst>
      <p:ext uri="{BB962C8B-B14F-4D97-AF65-F5344CB8AC3E}">
        <p14:creationId xmlns:p14="http://schemas.microsoft.com/office/powerpoint/2010/main" val="35209454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136FE3-D031-44C9-8BB2-CE9DCB4F73FE}"/>
              </a:ext>
            </a:extLst>
          </p:cNvPr>
          <p:cNvSpPr>
            <a:spLocks noGrp="1"/>
          </p:cNvSpPr>
          <p:nvPr>
            <p:ph type="title"/>
          </p:nvPr>
        </p:nvSpPr>
        <p:spPr/>
        <p:txBody>
          <a:bodyPr/>
          <a:lstStyle/>
          <a:p>
            <a:r>
              <a:rPr lang="en-US"/>
              <a:t>LinkedIn Posts Table | FICOH - 2 of 3</a:t>
            </a:r>
          </a:p>
        </p:txBody>
      </p:sp>
      <p:graphicFrame>
        <p:nvGraphicFramePr>
          <p:cNvPr id="5" name="Table Placeholder 4">
            <a:extLst>
              <a:ext uri="{FF2B5EF4-FFF2-40B4-BE49-F238E27FC236}">
                <a16:creationId xmlns:a16="http://schemas.microsoft.com/office/drawing/2014/main" id="{947C8A54-15F5-4166-8263-0664EFBB3D1B}"/>
              </a:ext>
            </a:extLst>
          </p:cNvPr>
          <p:cNvGraphicFramePr>
            <a:graphicFrameLocks noGrp="1"/>
          </p:cNvGraphicFramePr>
          <p:nvPr>
            <p:ph type="tbl" sz="quarter" idx="13"/>
            <p:extLst>
              <p:ext uri="{D42A27DB-BD31-4B8C-83A1-F6EECF244321}">
                <p14:modId xmlns:p14="http://schemas.microsoft.com/office/powerpoint/2010/main" val="33497200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49642144"/>
                    </a:ext>
                  </a:extLst>
                </a:gridCol>
                <a:gridCol w="658368">
                  <a:extLst>
                    <a:ext uri="{9D8B030D-6E8A-4147-A177-3AD203B41FA5}">
                      <a16:colId xmlns:a16="http://schemas.microsoft.com/office/drawing/2014/main" val="1003250486"/>
                    </a:ext>
                  </a:extLst>
                </a:gridCol>
                <a:gridCol w="658368">
                  <a:extLst>
                    <a:ext uri="{9D8B030D-6E8A-4147-A177-3AD203B41FA5}">
                      <a16:colId xmlns:a16="http://schemas.microsoft.com/office/drawing/2014/main" val="4018723081"/>
                    </a:ext>
                  </a:extLst>
                </a:gridCol>
                <a:gridCol w="658368">
                  <a:extLst>
                    <a:ext uri="{9D8B030D-6E8A-4147-A177-3AD203B41FA5}">
                      <a16:colId xmlns:a16="http://schemas.microsoft.com/office/drawing/2014/main" val="448472292"/>
                    </a:ext>
                  </a:extLst>
                </a:gridCol>
                <a:gridCol w="658368">
                  <a:extLst>
                    <a:ext uri="{9D8B030D-6E8A-4147-A177-3AD203B41FA5}">
                      <a16:colId xmlns:a16="http://schemas.microsoft.com/office/drawing/2014/main" val="2725325151"/>
                    </a:ext>
                  </a:extLst>
                </a:gridCol>
                <a:gridCol w="658368">
                  <a:extLst>
                    <a:ext uri="{9D8B030D-6E8A-4147-A177-3AD203B41FA5}">
                      <a16:colId xmlns:a16="http://schemas.microsoft.com/office/drawing/2014/main" val="2138584187"/>
                    </a:ext>
                  </a:extLst>
                </a:gridCol>
                <a:gridCol w="658368">
                  <a:extLst>
                    <a:ext uri="{9D8B030D-6E8A-4147-A177-3AD203B41FA5}">
                      <a16:colId xmlns:a16="http://schemas.microsoft.com/office/drawing/2014/main" val="2644596864"/>
                    </a:ext>
                  </a:extLst>
                </a:gridCol>
                <a:gridCol w="658368">
                  <a:extLst>
                    <a:ext uri="{9D8B030D-6E8A-4147-A177-3AD203B41FA5}">
                      <a16:colId xmlns:a16="http://schemas.microsoft.com/office/drawing/2014/main" val="863631518"/>
                    </a:ext>
                  </a:extLst>
                </a:gridCol>
                <a:gridCol w="658368">
                  <a:extLst>
                    <a:ext uri="{9D8B030D-6E8A-4147-A177-3AD203B41FA5}">
                      <a16:colId xmlns:a16="http://schemas.microsoft.com/office/drawing/2014/main" val="2580125490"/>
                    </a:ext>
                  </a:extLst>
                </a:gridCol>
                <a:gridCol w="658368">
                  <a:extLst>
                    <a:ext uri="{9D8B030D-6E8A-4147-A177-3AD203B41FA5}">
                      <a16:colId xmlns:a16="http://schemas.microsoft.com/office/drawing/2014/main" val="35156753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6574089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- 2024-12-18 12:16:54</a:t>
                      </a:r>
                      <a:r>
                        <a:rPr kumimoji="0" lang="en-US" sz="1000" b="0" i="0" u="none" strike="noStrike" kern="1200" cap="none" spc="0" normalizeH="0" baseline="0" noProof="0">
                          <a:ln>
                            <a:noFill/>
                          </a:ln>
                          <a:solidFill>
                            <a:prstClr val="black"/>
                          </a:solidFill>
                          <a:effectLst/>
                          <a:uLnTx/>
                          <a:uFillTx/>
                          <a:latin typeface="Calibri"/>
                          <a:ea typeface="+mn-ea"/>
                          <a:cs typeface="+mn-cs"/>
                        </a:rPr>
                        <a:t>
 Last Friday, our UH fall interns from University of Hawai‘i - Shidler College of Business concluded their internship with a final presentation to FICOH’s leadership team. Over the past few months, they have been rotating through various departments at FICOH, gaining insights into the operations of an insurance carrier. Their dedication resulted in an impressive presentation filled with well-researched ideas and valuable business recommendations. We wish these students all the best as they embark on what we anticipate will be bright futures ahead!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26.695706285003 %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043847834"/>
                  </a:ext>
                </a:extLst>
              </a:tr>
            </a:tbl>
          </a:graphicData>
        </a:graphic>
      </p:graphicFrame>
      <p:sp>
        <p:nvSpPr>
          <p:cNvPr id="4" name="Text Placeholder 3">
            <a:extLst>
              <a:ext uri="{FF2B5EF4-FFF2-40B4-BE49-F238E27FC236}">
                <a16:creationId xmlns:a16="http://schemas.microsoft.com/office/drawing/2014/main" id="{E23F5D31-DDA1-4520-B46D-4D6EAE274A4F}"/>
              </a:ext>
            </a:extLst>
          </p:cNvPr>
          <p:cNvSpPr>
            <a:spLocks noGrp="1"/>
          </p:cNvSpPr>
          <p:nvPr>
            <p:ph type="body" sz="quarter" idx="14"/>
          </p:nvPr>
        </p:nvSpPr>
        <p:spPr/>
        <p:txBody>
          <a:bodyPr/>
          <a:lstStyle/>
          <a:p>
            <a:r>
              <a:rPr lang="en-US"/>
              <a:t>12/01/2024 - 12/31/2024</a:t>
            </a:r>
          </a:p>
        </p:txBody>
      </p:sp>
    </p:spTree>
    <p:extLst>
      <p:ext uri="{BB962C8B-B14F-4D97-AF65-F5344CB8AC3E}">
        <p14:creationId xmlns:p14="http://schemas.microsoft.com/office/powerpoint/2010/main" val="19231758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4C4F4B-D625-4BEC-B68D-B6C035AE284E}"/>
              </a:ext>
            </a:extLst>
          </p:cNvPr>
          <p:cNvSpPr>
            <a:spLocks noGrp="1"/>
          </p:cNvSpPr>
          <p:nvPr>
            <p:ph type="title"/>
          </p:nvPr>
        </p:nvSpPr>
        <p:spPr/>
        <p:txBody>
          <a:bodyPr/>
          <a:lstStyle/>
          <a:p>
            <a:r>
              <a:rPr lang="en-US"/>
              <a:t>LinkedIn Posts Table | FICOH - 3 of 3</a:t>
            </a:r>
          </a:p>
        </p:txBody>
      </p:sp>
      <p:graphicFrame>
        <p:nvGraphicFramePr>
          <p:cNvPr id="5" name="Table Placeholder 4">
            <a:extLst>
              <a:ext uri="{FF2B5EF4-FFF2-40B4-BE49-F238E27FC236}">
                <a16:creationId xmlns:a16="http://schemas.microsoft.com/office/drawing/2014/main" id="{6448F84F-132F-4F89-81A9-DF06641650D1}"/>
              </a:ext>
            </a:extLst>
          </p:cNvPr>
          <p:cNvGraphicFramePr>
            <a:graphicFrameLocks noGrp="1"/>
          </p:cNvGraphicFramePr>
          <p:nvPr>
            <p:ph type="tbl" sz="quarter" idx="13"/>
            <p:extLst>
              <p:ext uri="{D42A27DB-BD31-4B8C-83A1-F6EECF244321}">
                <p14:modId xmlns:p14="http://schemas.microsoft.com/office/powerpoint/2010/main" val="38721750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18095843"/>
                    </a:ext>
                  </a:extLst>
                </a:gridCol>
                <a:gridCol w="658368">
                  <a:extLst>
                    <a:ext uri="{9D8B030D-6E8A-4147-A177-3AD203B41FA5}">
                      <a16:colId xmlns:a16="http://schemas.microsoft.com/office/drawing/2014/main" val="1564951766"/>
                    </a:ext>
                  </a:extLst>
                </a:gridCol>
                <a:gridCol w="658368">
                  <a:extLst>
                    <a:ext uri="{9D8B030D-6E8A-4147-A177-3AD203B41FA5}">
                      <a16:colId xmlns:a16="http://schemas.microsoft.com/office/drawing/2014/main" val="606361086"/>
                    </a:ext>
                  </a:extLst>
                </a:gridCol>
                <a:gridCol w="658368">
                  <a:extLst>
                    <a:ext uri="{9D8B030D-6E8A-4147-A177-3AD203B41FA5}">
                      <a16:colId xmlns:a16="http://schemas.microsoft.com/office/drawing/2014/main" val="3517845427"/>
                    </a:ext>
                  </a:extLst>
                </a:gridCol>
                <a:gridCol w="658368">
                  <a:extLst>
                    <a:ext uri="{9D8B030D-6E8A-4147-A177-3AD203B41FA5}">
                      <a16:colId xmlns:a16="http://schemas.microsoft.com/office/drawing/2014/main" val="4192050304"/>
                    </a:ext>
                  </a:extLst>
                </a:gridCol>
                <a:gridCol w="658368">
                  <a:extLst>
                    <a:ext uri="{9D8B030D-6E8A-4147-A177-3AD203B41FA5}">
                      <a16:colId xmlns:a16="http://schemas.microsoft.com/office/drawing/2014/main" val="2403751203"/>
                    </a:ext>
                  </a:extLst>
                </a:gridCol>
                <a:gridCol w="658368">
                  <a:extLst>
                    <a:ext uri="{9D8B030D-6E8A-4147-A177-3AD203B41FA5}">
                      <a16:colId xmlns:a16="http://schemas.microsoft.com/office/drawing/2014/main" val="612059038"/>
                    </a:ext>
                  </a:extLst>
                </a:gridCol>
                <a:gridCol w="658368">
                  <a:extLst>
                    <a:ext uri="{9D8B030D-6E8A-4147-A177-3AD203B41FA5}">
                      <a16:colId xmlns:a16="http://schemas.microsoft.com/office/drawing/2014/main" val="745162875"/>
                    </a:ext>
                  </a:extLst>
                </a:gridCol>
                <a:gridCol w="658368">
                  <a:extLst>
                    <a:ext uri="{9D8B030D-6E8A-4147-A177-3AD203B41FA5}">
                      <a16:colId xmlns:a16="http://schemas.microsoft.com/office/drawing/2014/main" val="4031348973"/>
                    </a:ext>
                  </a:extLst>
                </a:gridCol>
                <a:gridCol w="658368">
                  <a:extLst>
                    <a:ext uri="{9D8B030D-6E8A-4147-A177-3AD203B41FA5}">
                      <a16:colId xmlns:a16="http://schemas.microsoft.com/office/drawing/2014/main" val="28893239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8090387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- 2024-12-16 14:03:04</a:t>
                      </a:r>
                      <a:r>
                        <a:rPr kumimoji="0" lang="en-US" sz="1000" b="0" i="0" u="none" strike="noStrike" kern="1200" cap="none" spc="0" normalizeH="0" baseline="0" noProof="0">
                          <a:ln>
                            <a:noFill/>
                          </a:ln>
                          <a:solidFill>
                            <a:prstClr val="black"/>
                          </a:solidFill>
                          <a:effectLst/>
                          <a:uLnTx/>
                          <a:uFillTx/>
                          <a:latin typeface="Calibri"/>
                          <a:ea typeface="+mn-ea"/>
                          <a:cs typeface="+mn-cs"/>
                        </a:rPr>
                        <a:t>
 ‘Tis the season for a festive walk! Associates from our Honolulu office took a midday stroll to Honolulu Hale to explore the City Employee Christmas Tree Exhibition, admire the wreath contest, and snap a photo in front of the impressive 55-foot Christmas tree. Scenic quarterly walks like these are planned by our Wellness Ambassador Committee (WAC) to keep us refreshed and healthy. #HonoluluCityLights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11.626016260163 %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675450489"/>
                  </a:ext>
                </a:extLst>
              </a:tr>
            </a:tbl>
          </a:graphicData>
        </a:graphic>
      </p:graphicFrame>
      <p:sp>
        <p:nvSpPr>
          <p:cNvPr id="4" name="Text Placeholder 3">
            <a:extLst>
              <a:ext uri="{FF2B5EF4-FFF2-40B4-BE49-F238E27FC236}">
                <a16:creationId xmlns:a16="http://schemas.microsoft.com/office/drawing/2014/main" id="{2F4191F7-28EC-460C-BC38-E5BF16FF0779}"/>
              </a:ext>
            </a:extLst>
          </p:cNvPr>
          <p:cNvSpPr>
            <a:spLocks noGrp="1"/>
          </p:cNvSpPr>
          <p:nvPr>
            <p:ph type="body" sz="quarter" idx="14"/>
          </p:nvPr>
        </p:nvSpPr>
        <p:spPr/>
        <p:txBody>
          <a:bodyPr/>
          <a:lstStyle/>
          <a:p>
            <a:r>
              <a:rPr lang="en-US"/>
              <a:t>12/01/2024 - 12/31/2024</a:t>
            </a:r>
          </a:p>
        </p:txBody>
      </p:sp>
    </p:spTree>
    <p:extLst>
      <p:ext uri="{BB962C8B-B14F-4D97-AF65-F5344CB8AC3E}">
        <p14:creationId xmlns:p14="http://schemas.microsoft.com/office/powerpoint/2010/main" val="25296474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6F34ED-0A96-4F97-8ECC-53CDFCD37D5B}"/>
              </a:ext>
            </a:extLst>
          </p:cNvPr>
          <p:cNvSpPr>
            <a:spLocks noGrp="1"/>
          </p:cNvSpPr>
          <p:nvPr>
            <p:ph type="title"/>
          </p:nvPr>
        </p:nvSpPr>
        <p:spPr/>
        <p:txBody>
          <a:bodyPr/>
          <a:lstStyle/>
          <a:p>
            <a:r>
              <a:rPr lang="en-US"/>
              <a:t>Instagram Key Metrics Table | FICOH</a:t>
            </a:r>
          </a:p>
        </p:txBody>
      </p:sp>
      <p:graphicFrame>
        <p:nvGraphicFramePr>
          <p:cNvPr id="5" name="Table Placeholder 4">
            <a:extLst>
              <a:ext uri="{FF2B5EF4-FFF2-40B4-BE49-F238E27FC236}">
                <a16:creationId xmlns:a16="http://schemas.microsoft.com/office/drawing/2014/main" id="{EE14E1F0-A044-4FF1-90DD-B3406E1BBF83}"/>
              </a:ext>
            </a:extLst>
          </p:cNvPr>
          <p:cNvGraphicFramePr>
            <a:graphicFrameLocks noGrp="1"/>
          </p:cNvGraphicFramePr>
          <p:nvPr>
            <p:ph type="tbl" sz="quarter" idx="13"/>
            <p:extLst>
              <p:ext uri="{D42A27DB-BD31-4B8C-83A1-F6EECF244321}">
                <p14:modId xmlns:p14="http://schemas.microsoft.com/office/powerpoint/2010/main" val="41521048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262978390"/>
                    </a:ext>
                  </a:extLst>
                </a:gridCol>
                <a:gridCol w="658368">
                  <a:extLst>
                    <a:ext uri="{9D8B030D-6E8A-4147-A177-3AD203B41FA5}">
                      <a16:colId xmlns:a16="http://schemas.microsoft.com/office/drawing/2014/main" val="436329358"/>
                    </a:ext>
                  </a:extLst>
                </a:gridCol>
                <a:gridCol w="658368">
                  <a:extLst>
                    <a:ext uri="{9D8B030D-6E8A-4147-A177-3AD203B41FA5}">
                      <a16:colId xmlns:a16="http://schemas.microsoft.com/office/drawing/2014/main" val="1247381960"/>
                    </a:ext>
                  </a:extLst>
                </a:gridCol>
                <a:gridCol w="658368">
                  <a:extLst>
                    <a:ext uri="{9D8B030D-6E8A-4147-A177-3AD203B41FA5}">
                      <a16:colId xmlns:a16="http://schemas.microsoft.com/office/drawing/2014/main" val="3883477134"/>
                    </a:ext>
                  </a:extLst>
                </a:gridCol>
                <a:gridCol w="658368">
                  <a:extLst>
                    <a:ext uri="{9D8B030D-6E8A-4147-A177-3AD203B41FA5}">
                      <a16:colId xmlns:a16="http://schemas.microsoft.com/office/drawing/2014/main" val="1775753277"/>
                    </a:ext>
                  </a:extLst>
                </a:gridCol>
                <a:gridCol w="658368">
                  <a:extLst>
                    <a:ext uri="{9D8B030D-6E8A-4147-A177-3AD203B41FA5}">
                      <a16:colId xmlns:a16="http://schemas.microsoft.com/office/drawing/2014/main" val="784588949"/>
                    </a:ext>
                  </a:extLst>
                </a:gridCol>
                <a:gridCol w="658368">
                  <a:extLst>
                    <a:ext uri="{9D8B030D-6E8A-4147-A177-3AD203B41FA5}">
                      <a16:colId xmlns:a16="http://schemas.microsoft.com/office/drawing/2014/main" val="965448176"/>
                    </a:ext>
                  </a:extLst>
                </a:gridCol>
                <a:gridCol w="658368">
                  <a:extLst>
                    <a:ext uri="{9D8B030D-6E8A-4147-A177-3AD203B41FA5}">
                      <a16:colId xmlns:a16="http://schemas.microsoft.com/office/drawing/2014/main" val="52821810"/>
                    </a:ext>
                  </a:extLst>
                </a:gridCol>
                <a:gridCol w="658368">
                  <a:extLst>
                    <a:ext uri="{9D8B030D-6E8A-4147-A177-3AD203B41FA5}">
                      <a16:colId xmlns:a16="http://schemas.microsoft.com/office/drawing/2014/main" val="1170636251"/>
                    </a:ext>
                  </a:extLst>
                </a:gridCol>
                <a:gridCol w="658368">
                  <a:extLst>
                    <a:ext uri="{9D8B030D-6E8A-4147-A177-3AD203B41FA5}">
                      <a16:colId xmlns:a16="http://schemas.microsoft.com/office/drawing/2014/main" val="3897109189"/>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extLst>
                  <a:ext uri="{0D108BD9-81ED-4DB2-BD59-A6C34878D82A}">
                    <a16:rowId xmlns:a16="http://schemas.microsoft.com/office/drawing/2014/main" val="2669010524"/>
                  </a:ext>
                </a:extLst>
              </a:tr>
              <a:tr h="370840">
                <a:tc>
                  <a:txBody>
                    <a:bodyPr/>
                    <a:lstStyle/>
                    <a:p>
                      <a:r>
                        <a:rPr lang="en-US" sz="1000"/>
                        <a:t>firstinshi</a:t>
                      </a:r>
                    </a:p>
                  </a:txBody>
                  <a:tcPr/>
                </a:tc>
                <a:tc>
                  <a:txBody>
                    <a:bodyPr/>
                    <a:lstStyle/>
                    <a:p>
                      <a:r>
                        <a:rPr lang="en-US" sz="1000"/>
                        <a:t>2943</a:t>
                      </a:r>
                    </a:p>
                  </a:txBody>
                  <a:tcPr/>
                </a:tc>
                <a:tc>
                  <a:txBody>
                    <a:bodyPr/>
                    <a:lstStyle/>
                    <a:p>
                      <a:r>
                        <a:rPr lang="en-US" sz="1000"/>
                        <a:t>0</a:t>
                      </a:r>
                    </a:p>
                  </a:txBody>
                  <a:tcPr/>
                </a:tc>
                <a:tc>
                  <a:txBody>
                    <a:bodyPr/>
                    <a:lstStyle/>
                    <a:p>
                      <a:r>
                        <a:rPr lang="en-US" sz="1000"/>
                        <a:t>1</a:t>
                      </a:r>
                    </a:p>
                  </a:txBody>
                  <a:tcPr/>
                </a:tc>
                <a:tc>
                  <a:txBody>
                    <a:bodyPr/>
                    <a:lstStyle/>
                    <a:p>
                      <a:r>
                        <a:rPr lang="en-US" sz="1000"/>
                        <a:t>7</a:t>
                      </a:r>
                    </a:p>
                  </a:txBody>
                  <a:tcPr/>
                </a:tc>
                <a:tc>
                  <a:txBody>
                    <a:bodyPr/>
                    <a:lstStyle/>
                    <a:p>
                      <a:r>
                        <a:rPr lang="en-US" sz="1000"/>
                        <a:t>0</a:t>
                      </a:r>
                    </a:p>
                  </a:txBody>
                  <a:tcPr/>
                </a:tc>
                <a:tc>
                  <a:txBody>
                    <a:bodyPr/>
                    <a:lstStyle/>
                    <a:p>
                      <a:r>
                        <a:rPr lang="en-US" sz="1000"/>
                        <a:t>2</a:t>
                      </a:r>
                    </a:p>
                  </a:txBody>
                  <a:tcPr/>
                </a:tc>
                <a:tc>
                  <a:txBody>
                    <a:bodyPr/>
                    <a:lstStyle/>
                    <a:p>
                      <a:r>
                        <a:rPr lang="en-US" sz="1000"/>
                        <a:t>10</a:t>
                      </a:r>
                    </a:p>
                  </a:txBody>
                  <a:tcPr/>
                </a:tc>
                <a:tc>
                  <a:txBody>
                    <a:bodyPr/>
                    <a:lstStyle/>
                    <a:p>
                      <a:r>
                        <a:rPr lang="en-US" sz="1000"/>
                        <a:t>340</a:t>
                      </a:r>
                    </a:p>
                  </a:txBody>
                  <a:tcPr/>
                </a:tc>
                <a:tc>
                  <a:txBody>
                    <a:bodyPr/>
                    <a:lstStyle/>
                    <a:p>
                      <a:r>
                        <a:rPr lang="en-US" sz="1000"/>
                        <a:t>3</a:t>
                      </a:r>
                    </a:p>
                  </a:txBody>
                  <a:tcPr/>
                </a:tc>
                <a:extLst>
                  <a:ext uri="{0D108BD9-81ED-4DB2-BD59-A6C34878D82A}">
                    <a16:rowId xmlns:a16="http://schemas.microsoft.com/office/drawing/2014/main" val="229601259"/>
                  </a:ext>
                </a:extLst>
              </a:tr>
            </a:tbl>
          </a:graphicData>
        </a:graphic>
      </p:graphicFrame>
      <p:sp>
        <p:nvSpPr>
          <p:cNvPr id="4" name="Text Placeholder 3">
            <a:extLst>
              <a:ext uri="{FF2B5EF4-FFF2-40B4-BE49-F238E27FC236}">
                <a16:creationId xmlns:a16="http://schemas.microsoft.com/office/drawing/2014/main" id="{D5C4950E-5272-4D01-BAD1-35497A758027}"/>
              </a:ext>
            </a:extLst>
          </p:cNvPr>
          <p:cNvSpPr>
            <a:spLocks noGrp="1"/>
          </p:cNvSpPr>
          <p:nvPr>
            <p:ph type="body" sz="quarter" idx="14"/>
          </p:nvPr>
        </p:nvSpPr>
        <p:spPr/>
        <p:txBody>
          <a:bodyPr/>
          <a:lstStyle/>
          <a:p>
            <a:r>
              <a:rPr lang="en-US"/>
              <a:t>12/01/2024 - 12/31/2024</a:t>
            </a:r>
          </a:p>
        </p:txBody>
      </p:sp>
    </p:spTree>
    <p:extLst>
      <p:ext uri="{BB962C8B-B14F-4D97-AF65-F5344CB8AC3E}">
        <p14:creationId xmlns:p14="http://schemas.microsoft.com/office/powerpoint/2010/main" val="282087607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9D2498-CCAA-42B3-8B6C-38C82E889A49}"/>
              </a:ext>
            </a:extLst>
          </p:cNvPr>
          <p:cNvSpPr>
            <a:spLocks noGrp="1"/>
          </p:cNvSpPr>
          <p:nvPr>
            <p:ph type="title"/>
          </p:nvPr>
        </p:nvSpPr>
        <p:spPr/>
        <p:txBody>
          <a:bodyPr/>
          <a:lstStyle/>
          <a:p>
            <a:r>
              <a:rPr lang="en-US"/>
              <a:t>Instagram Instagram Followers Change | FICOH</a:t>
            </a:r>
          </a:p>
        </p:txBody>
      </p:sp>
      <p:graphicFrame>
        <p:nvGraphicFramePr>
          <p:cNvPr id="6" name="Chart Placeholder 5">
            <a:extLst>
              <a:ext uri="{FF2B5EF4-FFF2-40B4-BE49-F238E27FC236}">
                <a16:creationId xmlns:a16="http://schemas.microsoft.com/office/drawing/2014/main" id="{597730B1-4C10-438E-B120-B5A0ABD181C7}"/>
              </a:ext>
            </a:extLst>
          </p:cNvPr>
          <p:cNvGraphicFramePr>
            <a:graphicFrameLocks noGrp="1"/>
          </p:cNvGraphicFramePr>
          <p:nvPr>
            <p:ph type="chart" sz="quarter" idx="13"/>
            <p:extLst>
              <p:ext uri="{D42A27DB-BD31-4B8C-83A1-F6EECF244321}">
                <p14:modId xmlns:p14="http://schemas.microsoft.com/office/powerpoint/2010/main" val="15905217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627BA01-E418-4B8C-9835-10D017422EAE}"/>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260A2B6D-3A5A-44C6-A7AC-16A85AC54EB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08101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26AB6D-8DDD-4F5D-A4A4-9D11919891CD}"/>
              </a:ext>
            </a:extLst>
          </p:cNvPr>
          <p:cNvSpPr>
            <a:spLocks noGrp="1"/>
          </p:cNvSpPr>
          <p:nvPr>
            <p:ph type="title"/>
          </p:nvPr>
        </p:nvSpPr>
        <p:spPr/>
        <p:txBody>
          <a:bodyPr/>
          <a:lstStyle/>
          <a:p>
            <a:r>
              <a:rPr lang="en-US"/>
              <a:t>Instagram Average Interactions Per Instagram Post | FICOH</a:t>
            </a:r>
          </a:p>
        </p:txBody>
      </p:sp>
      <p:graphicFrame>
        <p:nvGraphicFramePr>
          <p:cNvPr id="6" name="Chart Placeholder 5">
            <a:extLst>
              <a:ext uri="{FF2B5EF4-FFF2-40B4-BE49-F238E27FC236}">
                <a16:creationId xmlns:a16="http://schemas.microsoft.com/office/drawing/2014/main" id="{6D0AB45D-9A4B-479D-BE45-C85C6BA8B6FB}"/>
              </a:ext>
            </a:extLst>
          </p:cNvPr>
          <p:cNvGraphicFramePr>
            <a:graphicFrameLocks noGrp="1"/>
          </p:cNvGraphicFramePr>
          <p:nvPr>
            <p:ph type="chart" sz="quarter" idx="13"/>
            <p:extLst>
              <p:ext uri="{D42A27DB-BD31-4B8C-83A1-F6EECF244321}">
                <p14:modId xmlns:p14="http://schemas.microsoft.com/office/powerpoint/2010/main" val="39140879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F0AE873-B8D1-4781-9571-E33E0C0EBB81}"/>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5382677B-7D66-4A33-9D92-AEFA3993D46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3336678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8D2F69-6A7D-4F40-AB9F-480B064511E1}"/>
              </a:ext>
            </a:extLst>
          </p:cNvPr>
          <p:cNvSpPr>
            <a:spLocks noGrp="1"/>
          </p:cNvSpPr>
          <p:nvPr>
            <p:ph type="title"/>
          </p:nvPr>
        </p:nvSpPr>
        <p:spPr/>
        <p:txBody>
          <a:bodyPr/>
          <a:lstStyle/>
          <a:p>
            <a:r>
              <a:rPr lang="en-US"/>
              <a:t>Instagram Total Interactions Per Month | FICOH</a:t>
            </a:r>
          </a:p>
        </p:txBody>
      </p:sp>
      <p:graphicFrame>
        <p:nvGraphicFramePr>
          <p:cNvPr id="6" name="Chart Placeholder 5">
            <a:extLst>
              <a:ext uri="{FF2B5EF4-FFF2-40B4-BE49-F238E27FC236}">
                <a16:creationId xmlns:a16="http://schemas.microsoft.com/office/drawing/2014/main" id="{9CA91B7D-84DF-45D6-8CAE-1FC0601DECC8}"/>
              </a:ext>
            </a:extLst>
          </p:cNvPr>
          <p:cNvGraphicFramePr>
            <a:graphicFrameLocks noGrp="1"/>
          </p:cNvGraphicFramePr>
          <p:nvPr>
            <p:ph type="chart" sz="quarter" idx="13"/>
            <p:extLst>
              <p:ext uri="{D42A27DB-BD31-4B8C-83A1-F6EECF244321}">
                <p14:modId xmlns:p14="http://schemas.microsoft.com/office/powerpoint/2010/main" val="23191206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84D2047-8BBC-4637-B60F-012ABAB2F227}"/>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29B8AD29-BA06-4092-A9B1-000FCFD5B73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5356703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AC3E0F-05A5-4C5A-BEC7-0B488E6E53E9}"/>
              </a:ext>
            </a:extLst>
          </p:cNvPr>
          <p:cNvSpPr>
            <a:spLocks noGrp="1"/>
          </p:cNvSpPr>
          <p:nvPr>
            <p:ph type="title"/>
          </p:nvPr>
        </p:nvSpPr>
        <p:spPr/>
        <p:txBody>
          <a:bodyPr/>
          <a:lstStyle/>
          <a:p>
            <a:r>
              <a:rPr lang="en-US"/>
              <a:t>Instagram Impressions  | FICOH</a:t>
            </a:r>
          </a:p>
        </p:txBody>
      </p:sp>
      <p:graphicFrame>
        <p:nvGraphicFramePr>
          <p:cNvPr id="6" name="Chart Placeholder 5">
            <a:extLst>
              <a:ext uri="{FF2B5EF4-FFF2-40B4-BE49-F238E27FC236}">
                <a16:creationId xmlns:a16="http://schemas.microsoft.com/office/drawing/2014/main" id="{CCC46E6D-7FE2-44FD-A541-C0FEEDB1B38A}"/>
              </a:ext>
            </a:extLst>
          </p:cNvPr>
          <p:cNvGraphicFramePr>
            <a:graphicFrameLocks noGrp="1"/>
          </p:cNvGraphicFramePr>
          <p:nvPr>
            <p:ph type="chart" sz="quarter" idx="13"/>
            <p:extLst>
              <p:ext uri="{D42A27DB-BD31-4B8C-83A1-F6EECF244321}">
                <p14:modId xmlns:p14="http://schemas.microsoft.com/office/powerpoint/2010/main" val="7040191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DC24B7A-12BA-4755-800B-2C113435B65B}"/>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046EDF79-1444-4B17-998A-A83C8A5B47B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2054074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49CC2D-F34E-4D13-9C07-7B7081E62DDC}"/>
              </a:ext>
            </a:extLst>
          </p:cNvPr>
          <p:cNvSpPr>
            <a:spLocks noGrp="1"/>
          </p:cNvSpPr>
          <p:nvPr>
            <p:ph type="title"/>
          </p:nvPr>
        </p:nvSpPr>
        <p:spPr/>
        <p:txBody>
          <a:bodyPr/>
          <a:lstStyle/>
          <a:p>
            <a:r>
              <a:rPr lang="en-US"/>
              <a:t>Instagram Top Instagram Posts Table | FICOH</a:t>
            </a:r>
          </a:p>
        </p:txBody>
      </p:sp>
      <p:graphicFrame>
        <p:nvGraphicFramePr>
          <p:cNvPr id="5" name="Table Placeholder 4">
            <a:extLst>
              <a:ext uri="{FF2B5EF4-FFF2-40B4-BE49-F238E27FC236}">
                <a16:creationId xmlns:a16="http://schemas.microsoft.com/office/drawing/2014/main" id="{1A5139B1-93DC-415D-8A1F-05225E28B962}"/>
              </a:ext>
            </a:extLst>
          </p:cNvPr>
          <p:cNvGraphicFramePr>
            <a:graphicFrameLocks noGrp="1"/>
          </p:cNvGraphicFramePr>
          <p:nvPr>
            <p:ph type="tbl" sz="quarter" idx="13"/>
            <p:extLst>
              <p:ext uri="{D42A27DB-BD31-4B8C-83A1-F6EECF244321}">
                <p14:modId xmlns:p14="http://schemas.microsoft.com/office/powerpoint/2010/main" val="17888991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691639220"/>
                    </a:ext>
                  </a:extLst>
                </a:gridCol>
                <a:gridCol w="987552">
                  <a:extLst>
                    <a:ext uri="{9D8B030D-6E8A-4147-A177-3AD203B41FA5}">
                      <a16:colId xmlns:a16="http://schemas.microsoft.com/office/drawing/2014/main" val="2125771997"/>
                    </a:ext>
                  </a:extLst>
                </a:gridCol>
                <a:gridCol w="987552">
                  <a:extLst>
                    <a:ext uri="{9D8B030D-6E8A-4147-A177-3AD203B41FA5}">
                      <a16:colId xmlns:a16="http://schemas.microsoft.com/office/drawing/2014/main" val="2523813935"/>
                    </a:ext>
                  </a:extLst>
                </a:gridCol>
                <a:gridCol w="987552">
                  <a:extLst>
                    <a:ext uri="{9D8B030D-6E8A-4147-A177-3AD203B41FA5}">
                      <a16:colId xmlns:a16="http://schemas.microsoft.com/office/drawing/2014/main" val="556105290"/>
                    </a:ext>
                  </a:extLst>
                </a:gridCol>
                <a:gridCol w="987552">
                  <a:extLst>
                    <a:ext uri="{9D8B030D-6E8A-4147-A177-3AD203B41FA5}">
                      <a16:colId xmlns:a16="http://schemas.microsoft.com/office/drawing/2014/main" val="2067144502"/>
                    </a:ext>
                  </a:extLst>
                </a:gridCol>
              </a:tblGrid>
              <a:tr h="370840">
                <a:tc>
                  <a:txBody>
                    <a:bodyPr/>
                    <a:lstStyle/>
                    <a:p>
                      <a:r>
                        <a:rPr lang="en-US" sz="1000"/>
                        <a:t>Post</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1910706764"/>
                  </a:ext>
                </a:extLst>
              </a:tr>
              <a:tr h="370840">
                <a:tc>
                  <a:txBody>
                    <a:bodyPr/>
                    <a:lstStyle/>
                    <a:p>
                      <a:r>
                        <a:rPr lang="en-US" sz="1000" b="1"/>
                        <a:t>firstinshi - 2024-12-13 16:00:14</a:t>
                      </a:r>
                      <a:r>
                        <a:rPr lang="en-US" sz="1000"/>
                        <a:t>
 FICOH hosted its annual holiday celebration at the Japanese Cultural Center last week Friday. We were greeted by our entire officer team (a FICOH tradition), enjoyed a delicious breakfast, participated in fun games and won awesome door prizes. It was the perfect chance to reconnect and make some great memories. Mahalo to FICOH’s holiday committee for planning the festive event, our associates for their generous donations to the_oahu_spca, and photoopshawaii for capturing all the fun moments.</a:t>
                      </a:r>
                    </a:p>
                  </a:txBody>
                  <a:tcPr/>
                </a:tc>
                <a:tc>
                  <a:txBody>
                    <a:bodyPr/>
                    <a:lstStyle/>
                    <a:p>
                      <a:r>
                        <a:rPr lang="en-US" sz="1000"/>
                        <a:t>63</a:t>
                      </a:r>
                    </a:p>
                  </a:txBody>
                  <a:tcPr/>
                </a:tc>
                <a:tc>
                  <a:txBody>
                    <a:bodyPr/>
                    <a:lstStyle/>
                    <a:p>
                      <a:r>
                        <a:rPr lang="en-US" sz="1000"/>
                        <a:t>1</a:t>
                      </a:r>
                    </a:p>
                  </a:txBody>
                  <a:tcPr/>
                </a:tc>
                <a:tc>
                  <a:txBody>
                    <a:bodyPr/>
                    <a:lstStyle/>
                    <a:p>
                      <a:r>
                        <a:rPr lang="en-US" sz="1000"/>
                        <a:t>2.1761 %</a:t>
                      </a:r>
                    </a:p>
                  </a:txBody>
                  <a:tcPr/>
                </a:tc>
                <a:tc>
                  <a:txBody>
                    <a:bodyPr/>
                    <a:lstStyle/>
                    <a:p>
                      <a:r>
                        <a:rPr lang="en-US" sz="1000"/>
                        <a:t>Carousel</a:t>
                      </a:r>
                    </a:p>
                  </a:txBody>
                  <a:tcPr/>
                </a:tc>
                <a:extLst>
                  <a:ext uri="{0D108BD9-81ED-4DB2-BD59-A6C34878D82A}">
                    <a16:rowId xmlns:a16="http://schemas.microsoft.com/office/drawing/2014/main" val="2805775394"/>
                  </a:ext>
                </a:extLst>
              </a:tr>
              <a:tr h="370840">
                <a:tc>
                  <a:txBody>
                    <a:bodyPr/>
                    <a:lstStyle/>
                    <a:p>
                      <a:r>
                        <a:rPr lang="en-US" sz="1000" b="1"/>
                        <a:t>firstinshi - 2024-12-16 16:00:10</a:t>
                      </a:r>
                      <a:r>
                        <a:rPr lang="en-US" sz="1000"/>
                        <a:t>
 ‘Tis the season for a festive walk! Associates from our Honolulu office took a midday stroll to Honolulu Hale to explore the City Employee Christmas Tree Exhibition, admire the wreath contest, and snap a photo in front of the impressive 55-foot Christmas tree. Scenic quarterly walks like these are planned by our Wellness Ambassador Committee (WAC) to keep us refreshed and healthy. #HonoluluCityLights</a:t>
                      </a:r>
                    </a:p>
                  </a:txBody>
                  <a:tcPr/>
                </a:tc>
                <a:tc>
                  <a:txBody>
                    <a:bodyPr/>
                    <a:lstStyle/>
                    <a:p>
                      <a:r>
                        <a:rPr lang="en-US" sz="1000"/>
                        <a:t>45</a:t>
                      </a:r>
                    </a:p>
                  </a:txBody>
                  <a:tcPr/>
                </a:tc>
                <a:tc>
                  <a:txBody>
                    <a:bodyPr/>
                    <a:lstStyle/>
                    <a:p>
                      <a:r>
                        <a:rPr lang="en-US" sz="1000"/>
                        <a:t>0</a:t>
                      </a:r>
                    </a:p>
                  </a:txBody>
                  <a:tcPr/>
                </a:tc>
                <a:tc>
                  <a:txBody>
                    <a:bodyPr/>
                    <a:lstStyle/>
                    <a:p>
                      <a:r>
                        <a:rPr lang="en-US" sz="1000"/>
                        <a:t>1.5280 %</a:t>
                      </a:r>
                    </a:p>
                  </a:txBody>
                  <a:tcPr/>
                </a:tc>
                <a:tc>
                  <a:txBody>
                    <a:bodyPr/>
                    <a:lstStyle/>
                    <a:p>
                      <a:r>
                        <a:rPr lang="en-US" sz="1000"/>
                        <a:t>Carousel</a:t>
                      </a:r>
                    </a:p>
                  </a:txBody>
                  <a:tcPr/>
                </a:tc>
                <a:extLst>
                  <a:ext uri="{0D108BD9-81ED-4DB2-BD59-A6C34878D82A}">
                    <a16:rowId xmlns:a16="http://schemas.microsoft.com/office/drawing/2014/main" val="2398532187"/>
                  </a:ext>
                </a:extLst>
              </a:tr>
              <a:tr h="370840">
                <a:tc>
                  <a:txBody>
                    <a:bodyPr/>
                    <a:lstStyle/>
                    <a:p>
                      <a:r>
                        <a:rPr lang="en-US" sz="1000" b="1"/>
                        <a:t>firstinshi - 2024-12-05 16:00:14</a:t>
                      </a:r>
                      <a:r>
                        <a:rPr lang="en-US" sz="1000"/>
                        <a:t>
 It’s #ThrowbackThursday and we’re reminiscing about the fun times we’ve had at past holiday celebrations! It’s a FICOH tradition to have exciting themes, delicious food, fun games, awesome prizes, and lots of laughter. Swipe through to relive some of the moments from our previous holiday parties. We can’t wait to make more memories tomorrow at FICOH’s 2024 holiday celebration!</a:t>
                      </a:r>
                    </a:p>
                  </a:txBody>
                  <a:tcPr/>
                </a:tc>
                <a:tc>
                  <a:txBody>
                    <a:bodyPr/>
                    <a:lstStyle/>
                    <a:p>
                      <a:r>
                        <a:rPr lang="en-US" sz="1000"/>
                        <a:t>42</a:t>
                      </a:r>
                    </a:p>
                  </a:txBody>
                  <a:tcPr/>
                </a:tc>
                <a:tc>
                  <a:txBody>
                    <a:bodyPr/>
                    <a:lstStyle/>
                    <a:p>
                      <a:r>
                        <a:rPr lang="en-US" sz="1000"/>
                        <a:t>0</a:t>
                      </a:r>
                    </a:p>
                  </a:txBody>
                  <a:tcPr/>
                </a:tc>
                <a:tc>
                  <a:txBody>
                    <a:bodyPr/>
                    <a:lstStyle/>
                    <a:p>
                      <a:r>
                        <a:rPr lang="en-US" sz="1000"/>
                        <a:t>1.4257 %</a:t>
                      </a:r>
                    </a:p>
                  </a:txBody>
                  <a:tcPr/>
                </a:tc>
                <a:tc>
                  <a:txBody>
                    <a:bodyPr/>
                    <a:lstStyle/>
                    <a:p>
                      <a:r>
                        <a:rPr lang="en-US" sz="1000"/>
                        <a:t>Carousel</a:t>
                      </a:r>
                    </a:p>
                  </a:txBody>
                  <a:tcPr/>
                </a:tc>
                <a:extLst>
                  <a:ext uri="{0D108BD9-81ED-4DB2-BD59-A6C34878D82A}">
                    <a16:rowId xmlns:a16="http://schemas.microsoft.com/office/drawing/2014/main" val="352738198"/>
                  </a:ext>
                </a:extLst>
              </a:tr>
            </a:tbl>
          </a:graphicData>
        </a:graphic>
      </p:graphicFrame>
      <p:sp>
        <p:nvSpPr>
          <p:cNvPr id="4" name="Text Placeholder 3">
            <a:extLst>
              <a:ext uri="{FF2B5EF4-FFF2-40B4-BE49-F238E27FC236}">
                <a16:creationId xmlns:a16="http://schemas.microsoft.com/office/drawing/2014/main" id="{A3291F81-90B7-49EB-9157-31AE06813CA0}"/>
              </a:ext>
            </a:extLst>
          </p:cNvPr>
          <p:cNvSpPr>
            <a:spLocks noGrp="1"/>
          </p:cNvSpPr>
          <p:nvPr>
            <p:ph type="body" sz="quarter" idx="14"/>
          </p:nvPr>
        </p:nvSpPr>
        <p:spPr/>
        <p:txBody>
          <a:bodyPr/>
          <a:lstStyle/>
          <a:p>
            <a:r>
              <a:rPr lang="en-US"/>
              <a:t>12/01/2024 - 12/31/2024</a:t>
            </a:r>
          </a:p>
        </p:txBody>
      </p:sp>
    </p:spTree>
    <p:extLst>
      <p:ext uri="{BB962C8B-B14F-4D97-AF65-F5344CB8AC3E}">
        <p14:creationId xmlns:p14="http://schemas.microsoft.com/office/powerpoint/2010/main" val="237470653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DA791A-C47D-4A7C-9A33-AD1F149D69AA}"/>
              </a:ext>
            </a:extLst>
          </p:cNvPr>
          <p:cNvSpPr>
            <a:spLocks noGrp="1"/>
          </p:cNvSpPr>
          <p:nvPr>
            <p:ph type="title"/>
          </p:nvPr>
        </p:nvSpPr>
        <p:spPr/>
        <p:txBody>
          <a:bodyPr/>
          <a:lstStyle/>
          <a:p>
            <a:r>
              <a:rPr lang="en-US"/>
              <a:t>Instagram Videos Table | FICOH</a:t>
            </a:r>
          </a:p>
        </p:txBody>
      </p:sp>
      <p:graphicFrame>
        <p:nvGraphicFramePr>
          <p:cNvPr id="5" name="Table Placeholder 4">
            <a:extLst>
              <a:ext uri="{FF2B5EF4-FFF2-40B4-BE49-F238E27FC236}">
                <a16:creationId xmlns:a16="http://schemas.microsoft.com/office/drawing/2014/main" id="{A8C4198B-66E5-4DBC-A0DC-D94E1B2F0FE3}"/>
              </a:ext>
            </a:extLst>
          </p:cNvPr>
          <p:cNvGraphicFramePr>
            <a:graphicFrameLocks noGrp="1"/>
          </p:cNvGraphicFramePr>
          <p:nvPr>
            <p:ph type="tbl" sz="quarter" idx="13"/>
            <p:extLst>
              <p:ext uri="{D42A27DB-BD31-4B8C-83A1-F6EECF244321}">
                <p14:modId xmlns:p14="http://schemas.microsoft.com/office/powerpoint/2010/main" val="4481545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1629901254"/>
                    </a:ext>
                  </a:extLst>
                </a:gridCol>
                <a:gridCol w="1234439">
                  <a:extLst>
                    <a:ext uri="{9D8B030D-6E8A-4147-A177-3AD203B41FA5}">
                      <a16:colId xmlns:a16="http://schemas.microsoft.com/office/drawing/2014/main" val="3205683300"/>
                    </a:ext>
                  </a:extLst>
                </a:gridCol>
                <a:gridCol w="493776">
                  <a:extLst>
                    <a:ext uri="{9D8B030D-6E8A-4147-A177-3AD203B41FA5}">
                      <a16:colId xmlns:a16="http://schemas.microsoft.com/office/drawing/2014/main" val="2088220137"/>
                    </a:ext>
                  </a:extLst>
                </a:gridCol>
                <a:gridCol w="493776">
                  <a:extLst>
                    <a:ext uri="{9D8B030D-6E8A-4147-A177-3AD203B41FA5}">
                      <a16:colId xmlns:a16="http://schemas.microsoft.com/office/drawing/2014/main" val="3207663267"/>
                    </a:ext>
                  </a:extLst>
                </a:gridCol>
                <a:gridCol w="493776">
                  <a:extLst>
                    <a:ext uri="{9D8B030D-6E8A-4147-A177-3AD203B41FA5}">
                      <a16:colId xmlns:a16="http://schemas.microsoft.com/office/drawing/2014/main" val="2858464397"/>
                    </a:ext>
                  </a:extLst>
                </a:gridCol>
                <a:gridCol w="493776">
                  <a:extLst>
                    <a:ext uri="{9D8B030D-6E8A-4147-A177-3AD203B41FA5}">
                      <a16:colId xmlns:a16="http://schemas.microsoft.com/office/drawing/2014/main" val="3408552466"/>
                    </a:ext>
                  </a:extLst>
                </a:gridCol>
                <a:gridCol w="493776">
                  <a:extLst>
                    <a:ext uri="{9D8B030D-6E8A-4147-A177-3AD203B41FA5}">
                      <a16:colId xmlns:a16="http://schemas.microsoft.com/office/drawing/2014/main" val="3130540446"/>
                    </a:ext>
                  </a:extLst>
                </a:gridCol>
                <a:gridCol w="493776">
                  <a:extLst>
                    <a:ext uri="{9D8B030D-6E8A-4147-A177-3AD203B41FA5}">
                      <a16:colId xmlns:a16="http://schemas.microsoft.com/office/drawing/2014/main" val="3962864833"/>
                    </a:ext>
                  </a:extLst>
                </a:gridCol>
                <a:gridCol w="493776">
                  <a:extLst>
                    <a:ext uri="{9D8B030D-6E8A-4147-A177-3AD203B41FA5}">
                      <a16:colId xmlns:a16="http://schemas.microsoft.com/office/drawing/2014/main" val="1315891462"/>
                    </a:ext>
                  </a:extLst>
                </a:gridCol>
                <a:gridCol w="493776">
                  <a:extLst>
                    <a:ext uri="{9D8B030D-6E8A-4147-A177-3AD203B41FA5}">
                      <a16:colId xmlns:a16="http://schemas.microsoft.com/office/drawing/2014/main" val="3506637160"/>
                    </a:ext>
                  </a:extLst>
                </a:gridCol>
                <a:gridCol w="493776">
                  <a:extLst>
                    <a:ext uri="{9D8B030D-6E8A-4147-A177-3AD203B41FA5}">
                      <a16:colId xmlns:a16="http://schemas.microsoft.com/office/drawing/2014/main" val="1774389077"/>
                    </a:ext>
                  </a:extLst>
                </a:gridCol>
              </a:tblGrid>
              <a:tr h="370840">
                <a:tc>
                  <a:txBody>
                    <a:bodyPr/>
                    <a:lstStyle/>
                    <a:p>
                      <a:r>
                        <a:rPr lang="en-US" sz="1000"/>
                        <a:t>Post</a:t>
                      </a:r>
                    </a:p>
                  </a:txBody>
                  <a:tcPr/>
                </a:tc>
                <a:tc>
                  <a:txBody>
                    <a:bodyPr/>
                    <a:lstStyle/>
                    <a:p>
                      <a:r>
                        <a:rPr lang="en-US" sz="1000"/>
                        <a:t>Thumbnail</a:t>
                      </a:r>
                    </a:p>
                  </a:txBody>
                  <a:tcPr/>
                </a:tc>
                <a:tc>
                  <a:txBody>
                    <a:bodyPr/>
                    <a:lstStyle/>
                    <a:p>
                      <a:r>
                        <a:rPr lang="en-US" sz="1000"/>
                        <a:t>Views (Organic)</a:t>
                      </a:r>
                    </a:p>
                  </a:txBody>
                  <a:tcPr/>
                </a:tc>
                <a:tc>
                  <a:txBody>
                    <a:bodyPr/>
                    <a:lstStyle/>
                    <a:p>
                      <a:r>
                        <a:rPr lang="en-US" sz="1000"/>
                        <a:t>Likes (Organic)</a:t>
                      </a:r>
                    </a:p>
                  </a:txBody>
                  <a:tcPr/>
                </a:tc>
                <a:tc>
                  <a:txBody>
                    <a:bodyPr/>
                    <a:lstStyle/>
                    <a:p>
                      <a:r>
                        <a:rPr lang="en-US" sz="1000"/>
                        <a:t>Comments (Organic)</a:t>
                      </a:r>
                    </a:p>
                  </a:txBody>
                  <a:tcPr/>
                </a:tc>
                <a:tc>
                  <a:txBody>
                    <a:bodyPr/>
                    <a:lstStyle/>
                    <a:p>
                      <a:r>
                        <a:rPr lang="en-US" sz="1000"/>
                        <a:t>Saves (Organic)</a:t>
                      </a:r>
                    </a:p>
                  </a:txBody>
                  <a:tcPr/>
                </a:tc>
                <a:tc>
                  <a:txBody>
                    <a:bodyPr/>
                    <a:lstStyle/>
                    <a:p>
                      <a:r>
                        <a:rPr lang="en-US" sz="1000"/>
                        <a:t>Engagements (Organic)</a:t>
                      </a:r>
                    </a:p>
                  </a:txBody>
                  <a:tcPr/>
                </a:tc>
                <a:tc>
                  <a:txBody>
                    <a:bodyPr/>
                    <a:lstStyle/>
                    <a:p>
                      <a:r>
                        <a:rPr lang="en-US" sz="1000"/>
                        <a:t>Impressions (Organic)</a:t>
                      </a:r>
                    </a:p>
                  </a:txBody>
                  <a:tcPr/>
                </a:tc>
                <a:tc>
                  <a:txBody>
                    <a:bodyPr/>
                    <a:lstStyle/>
                    <a:p>
                      <a:r>
                        <a:rPr lang="en-US" sz="1000"/>
                        <a:t>Reach (Organic)</a:t>
                      </a:r>
                    </a:p>
                  </a:txBody>
                  <a:tcPr/>
                </a:tc>
                <a:tc>
                  <a:txBody>
                    <a:bodyPr/>
                    <a:lstStyle/>
                    <a:p>
                      <a:r>
                        <a:rPr lang="en-US" sz="1000"/>
                        <a:t>Engagement Rate (Organic)</a:t>
                      </a:r>
                    </a:p>
                  </a:txBody>
                  <a:tcPr/>
                </a:tc>
                <a:tc>
                  <a:txBody>
                    <a:bodyPr/>
                    <a:lstStyle/>
                    <a:p>
                      <a:r>
                        <a:rPr lang="en-US" sz="1000"/>
                        <a:t>Video View Rate (Organic)</a:t>
                      </a:r>
                    </a:p>
                  </a:txBody>
                  <a:tcPr/>
                </a:tc>
                <a:extLst>
                  <a:ext uri="{0D108BD9-81ED-4DB2-BD59-A6C34878D82A}">
                    <a16:rowId xmlns:a16="http://schemas.microsoft.com/office/drawing/2014/main" val="317608122"/>
                  </a:ext>
                </a:extLst>
              </a:tr>
              <a:tr h="370840">
                <a:tc>
                  <a:txBody>
                    <a:bodyPr/>
                    <a:lstStyle/>
                    <a:p>
                      <a:r>
                        <a:rPr lang="en-US" sz="1000" b="1"/>
                        <a:t>firstinshi - 2024-12-24 16:45:36</a:t>
                      </a:r>
                      <a:r>
                        <a:rPr lang="en-US" sz="1000"/>
                        <a:t>
 #happyholidays2024 🎄🎶</a:t>
                      </a:r>
                    </a:p>
                  </a:txBody>
                  <a:tcPr/>
                </a:tc>
                <a:tc>
                  <a:txBody>
                    <a:bodyPr/>
                    <a:lstStyle/>
                    <a:p>
                      <a:r>
                        <a:rPr lang="en-US" sz="1000"/>
                        <a:t>https://quintly-eu-image-storage.s3.amazonaws.com/42a5b893a9726451877e4ab7634db126/8b6491619dcf6544fe0c4cacce9db2c6.jpg</a:t>
                      </a:r>
                    </a:p>
                  </a:txBody>
                  <a:tcPr/>
                </a:tc>
                <a:tc>
                  <a:txBody>
                    <a:bodyPr/>
                    <a:lstStyle/>
                    <a:p>
                      <a:r>
                        <a:rPr lang="en-US" sz="1000"/>
                        <a:t>279</a:t>
                      </a:r>
                    </a:p>
                  </a:txBody>
                  <a:tcPr/>
                </a:tc>
                <a:tc>
                  <a:txBody>
                    <a:bodyPr/>
                    <a:lstStyle/>
                    <a:p>
                      <a:r>
                        <a:rPr lang="en-US" sz="1000"/>
                        <a:t>23</a:t>
                      </a:r>
                    </a:p>
                  </a:txBody>
                  <a:tcPr/>
                </a:tc>
                <a:tc>
                  <a:txBody>
                    <a:bodyPr/>
                    <a:lstStyle/>
                    <a:p>
                      <a:r>
                        <a:rPr lang="en-US" sz="1000"/>
                        <a:t>0</a:t>
                      </a:r>
                    </a:p>
                  </a:txBody>
                  <a:tcPr/>
                </a:tc>
                <a:tc>
                  <a:txBody>
                    <a:bodyPr/>
                    <a:lstStyle/>
                    <a:p>
                      <a:r>
                        <a:rPr lang="en-US" sz="1000"/>
                        <a:t>0</a:t>
                      </a:r>
                    </a:p>
                  </a:txBody>
                  <a:tcPr/>
                </a:tc>
                <a:tc>
                  <a:txBody>
                    <a:bodyPr/>
                    <a:lstStyle/>
                    <a:p>
                      <a:r>
                        <a:rPr lang="en-US" sz="1000"/>
                        <a:t>23</a:t>
                      </a:r>
                    </a:p>
                  </a:txBody>
                  <a:tcPr/>
                </a:tc>
                <a:tc>
                  <a:txBody>
                    <a:bodyPr/>
                    <a:lstStyle/>
                    <a:p>
                      <a:r>
                        <a:rPr lang="en-US" sz="1000"/>
                        <a:t>n/a</a:t>
                      </a:r>
                    </a:p>
                  </a:txBody>
                  <a:tcPr/>
                </a:tc>
                <a:tc>
                  <a:txBody>
                    <a:bodyPr/>
                    <a:lstStyle/>
                    <a:p>
                      <a:r>
                        <a:rPr lang="en-US" sz="1000"/>
                        <a:t>227</a:t>
                      </a:r>
                    </a:p>
                  </a:txBody>
                  <a:tcPr/>
                </a:tc>
                <a:tc>
                  <a:txBody>
                    <a:bodyPr/>
                    <a:lstStyle/>
                    <a:p>
                      <a:r>
                        <a:rPr lang="en-US" sz="1000"/>
                        <a:t>8.24 %</a:t>
                      </a:r>
                    </a:p>
                  </a:txBody>
                  <a:tcPr/>
                </a:tc>
                <a:tc>
                  <a:txBody>
                    <a:bodyPr/>
                    <a:lstStyle/>
                    <a:p>
                      <a:r>
                        <a:rPr lang="en-US" sz="1000"/>
                        <a:t>n/a</a:t>
                      </a:r>
                    </a:p>
                  </a:txBody>
                  <a:tcPr/>
                </a:tc>
                <a:extLst>
                  <a:ext uri="{0D108BD9-81ED-4DB2-BD59-A6C34878D82A}">
                    <a16:rowId xmlns:a16="http://schemas.microsoft.com/office/drawing/2014/main" val="1691114253"/>
                  </a:ext>
                </a:extLst>
              </a:tr>
              <a:tr h="370840">
                <a:tc>
                  <a:txBody>
                    <a:bodyPr/>
                    <a:lstStyle/>
                    <a:p>
                      <a:r>
                        <a:rPr lang="en-US" sz="1000" b="1"/>
                        <a:t>firstinshi - 2024-12-11 18:37:45</a:t>
                      </a:r>
                      <a:r>
                        <a:rPr lang="en-US" sz="1000"/>
                        <a:t>
 Numbah one day of Christmas, FICOH gave to me... one Nīele bird inside one Poincy tree! Check out Nīele’s gift to Poincy this holiday season. Happy Holidays from all of us at First Insurance! #TeamFICOH #MeleKalikimaka #HappyHolidays</a:t>
                      </a:r>
                    </a:p>
                  </a:txBody>
                  <a:tcPr/>
                </a:tc>
                <a:tc>
                  <a:txBody>
                    <a:bodyPr/>
                    <a:lstStyle/>
                    <a:p>
                      <a:r>
                        <a:rPr lang="en-US" sz="1000"/>
                        <a:t>https://quintly-eu-image-storage.s3.amazonaws.com/42a5b893a9726451877e4ab7634db126/ffc2489e496521ae6c8e5bdc148b842e.jpg</a:t>
                      </a:r>
                    </a:p>
                  </a:txBody>
                  <a:tcPr/>
                </a:tc>
                <a:tc>
                  <a:txBody>
                    <a:bodyPr/>
                    <a:lstStyle/>
                    <a:p>
                      <a:r>
                        <a:rPr lang="en-US" sz="1000"/>
                        <a:t>206</a:t>
                      </a:r>
                    </a:p>
                  </a:txBody>
                  <a:tcPr/>
                </a:tc>
                <a:tc>
                  <a:txBody>
                    <a:bodyPr/>
                    <a:lstStyle/>
                    <a:p>
                      <a:r>
                        <a:rPr lang="en-US" sz="1000"/>
                        <a:t>10</a:t>
                      </a:r>
                    </a:p>
                  </a:txBody>
                  <a:tcPr/>
                </a:tc>
                <a:tc>
                  <a:txBody>
                    <a:bodyPr/>
                    <a:lstStyle/>
                    <a:p>
                      <a:r>
                        <a:rPr lang="en-US" sz="1000"/>
                        <a:t>0</a:t>
                      </a:r>
                    </a:p>
                  </a:txBody>
                  <a:tcPr/>
                </a:tc>
                <a:tc>
                  <a:txBody>
                    <a:bodyPr/>
                    <a:lstStyle/>
                    <a:p>
                      <a:r>
                        <a:rPr lang="en-US" sz="1000"/>
                        <a:t>0</a:t>
                      </a:r>
                    </a:p>
                  </a:txBody>
                  <a:tcPr/>
                </a:tc>
                <a:tc>
                  <a:txBody>
                    <a:bodyPr/>
                    <a:lstStyle/>
                    <a:p>
                      <a:r>
                        <a:rPr lang="en-US" sz="1000"/>
                        <a:t>10</a:t>
                      </a:r>
                    </a:p>
                  </a:txBody>
                  <a:tcPr/>
                </a:tc>
                <a:tc>
                  <a:txBody>
                    <a:bodyPr/>
                    <a:lstStyle/>
                    <a:p>
                      <a:r>
                        <a:rPr lang="en-US" sz="1000"/>
                        <a:t>n/a</a:t>
                      </a:r>
                    </a:p>
                  </a:txBody>
                  <a:tcPr/>
                </a:tc>
                <a:tc>
                  <a:txBody>
                    <a:bodyPr/>
                    <a:lstStyle/>
                    <a:p>
                      <a:r>
                        <a:rPr lang="en-US" sz="1000"/>
                        <a:t>165</a:t>
                      </a:r>
                    </a:p>
                  </a:txBody>
                  <a:tcPr/>
                </a:tc>
                <a:tc>
                  <a:txBody>
                    <a:bodyPr/>
                    <a:lstStyle/>
                    <a:p>
                      <a:r>
                        <a:rPr lang="en-US" sz="1000"/>
                        <a:t>4.85 %</a:t>
                      </a:r>
                    </a:p>
                  </a:txBody>
                  <a:tcPr/>
                </a:tc>
                <a:tc>
                  <a:txBody>
                    <a:bodyPr/>
                    <a:lstStyle/>
                    <a:p>
                      <a:r>
                        <a:rPr lang="en-US" sz="1000"/>
                        <a:t>n/a</a:t>
                      </a:r>
                    </a:p>
                  </a:txBody>
                  <a:tcPr/>
                </a:tc>
                <a:extLst>
                  <a:ext uri="{0D108BD9-81ED-4DB2-BD59-A6C34878D82A}">
                    <a16:rowId xmlns:a16="http://schemas.microsoft.com/office/drawing/2014/main" val="2352299143"/>
                  </a:ext>
                </a:extLst>
              </a:tr>
            </a:tbl>
          </a:graphicData>
        </a:graphic>
      </p:graphicFrame>
      <p:sp>
        <p:nvSpPr>
          <p:cNvPr id="4" name="Text Placeholder 3">
            <a:extLst>
              <a:ext uri="{FF2B5EF4-FFF2-40B4-BE49-F238E27FC236}">
                <a16:creationId xmlns:a16="http://schemas.microsoft.com/office/drawing/2014/main" id="{5D415916-7BAC-403C-BC76-F963F0D81F9D}"/>
              </a:ext>
            </a:extLst>
          </p:cNvPr>
          <p:cNvSpPr>
            <a:spLocks noGrp="1"/>
          </p:cNvSpPr>
          <p:nvPr>
            <p:ph type="body" sz="quarter" idx="14"/>
          </p:nvPr>
        </p:nvSpPr>
        <p:spPr/>
        <p:txBody>
          <a:bodyPr/>
          <a:lstStyle/>
          <a:p>
            <a:r>
              <a:rPr lang="en-US"/>
              <a:t>12/01/2024 - 12/31/2024</a:t>
            </a:r>
          </a:p>
        </p:txBody>
      </p:sp>
    </p:spTree>
    <p:extLst>
      <p:ext uri="{BB962C8B-B14F-4D97-AF65-F5344CB8AC3E}">
        <p14:creationId xmlns:p14="http://schemas.microsoft.com/office/powerpoint/2010/main" val="408004525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E73FBC-AB91-4AAF-AF54-47C81F6D6313}"/>
              </a:ext>
            </a:extLst>
          </p:cNvPr>
          <p:cNvSpPr>
            <a:spLocks noGrp="1"/>
          </p:cNvSpPr>
          <p:nvPr>
            <p:ph type="title"/>
          </p:nvPr>
        </p:nvSpPr>
        <p:spPr/>
        <p:txBody>
          <a:bodyPr/>
          <a:lstStyle/>
          <a:p>
            <a:r>
              <a:rPr lang="en-US"/>
              <a:t>Instagram YTD Stories Key Metrics | FICOH</a:t>
            </a:r>
          </a:p>
        </p:txBody>
      </p:sp>
      <p:graphicFrame>
        <p:nvGraphicFramePr>
          <p:cNvPr id="5" name="Table Placeholder 4">
            <a:extLst>
              <a:ext uri="{FF2B5EF4-FFF2-40B4-BE49-F238E27FC236}">
                <a16:creationId xmlns:a16="http://schemas.microsoft.com/office/drawing/2014/main" id="{E63BF696-D28B-48A5-8216-183A71CF17C6}"/>
              </a:ext>
            </a:extLst>
          </p:cNvPr>
          <p:cNvGraphicFramePr>
            <a:graphicFrameLocks noGrp="1"/>
          </p:cNvGraphicFramePr>
          <p:nvPr>
            <p:ph type="tbl" sz="quarter" idx="13"/>
            <p:extLst>
              <p:ext uri="{D42A27DB-BD31-4B8C-83A1-F6EECF244321}">
                <p14:modId xmlns:p14="http://schemas.microsoft.com/office/powerpoint/2010/main" val="42226620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1480293656"/>
                    </a:ext>
                  </a:extLst>
                </a:gridCol>
                <a:gridCol w="1069848">
                  <a:extLst>
                    <a:ext uri="{9D8B030D-6E8A-4147-A177-3AD203B41FA5}">
                      <a16:colId xmlns:a16="http://schemas.microsoft.com/office/drawing/2014/main" val="3999087313"/>
                    </a:ext>
                  </a:extLst>
                </a:gridCol>
                <a:gridCol w="493776">
                  <a:extLst>
                    <a:ext uri="{9D8B030D-6E8A-4147-A177-3AD203B41FA5}">
                      <a16:colId xmlns:a16="http://schemas.microsoft.com/office/drawing/2014/main" val="620668152"/>
                    </a:ext>
                  </a:extLst>
                </a:gridCol>
                <a:gridCol w="1069848">
                  <a:extLst>
                    <a:ext uri="{9D8B030D-6E8A-4147-A177-3AD203B41FA5}">
                      <a16:colId xmlns:a16="http://schemas.microsoft.com/office/drawing/2014/main" val="1601368767"/>
                    </a:ext>
                  </a:extLst>
                </a:gridCol>
                <a:gridCol w="1069848">
                  <a:extLst>
                    <a:ext uri="{9D8B030D-6E8A-4147-A177-3AD203B41FA5}">
                      <a16:colId xmlns:a16="http://schemas.microsoft.com/office/drawing/2014/main" val="3171947096"/>
                    </a:ext>
                  </a:extLst>
                </a:gridCol>
                <a:gridCol w="1069848">
                  <a:extLst>
                    <a:ext uri="{9D8B030D-6E8A-4147-A177-3AD203B41FA5}">
                      <a16:colId xmlns:a16="http://schemas.microsoft.com/office/drawing/2014/main" val="520367119"/>
                    </a:ext>
                  </a:extLst>
                </a:gridCol>
                <a:gridCol w="1069848">
                  <a:extLst>
                    <a:ext uri="{9D8B030D-6E8A-4147-A177-3AD203B41FA5}">
                      <a16:colId xmlns:a16="http://schemas.microsoft.com/office/drawing/2014/main" val="4107416831"/>
                    </a:ext>
                  </a:extLst>
                </a:gridCol>
                <a:gridCol w="1069848">
                  <a:extLst>
                    <a:ext uri="{9D8B030D-6E8A-4147-A177-3AD203B41FA5}">
                      <a16:colId xmlns:a16="http://schemas.microsoft.com/office/drawing/2014/main" val="512782036"/>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3027846985"/>
                  </a:ext>
                </a:extLst>
              </a:tr>
              <a:tr h="370840">
                <a:tc>
                  <a:txBody>
                    <a:bodyPr/>
                    <a:lstStyle/>
                    <a:p>
                      <a:r>
                        <a:rPr lang="en-US" sz="1000"/>
                        <a:t>210</a:t>
                      </a:r>
                    </a:p>
                  </a:txBody>
                  <a:tcPr/>
                </a:tc>
                <a:tc>
                  <a:txBody>
                    <a:bodyPr/>
                    <a:lstStyle/>
                    <a:p>
                      <a:r>
                        <a:rPr lang="en-US" sz="1000"/>
                        <a:t>0.7555 %</a:t>
                      </a:r>
                    </a:p>
                  </a:txBody>
                  <a:tcPr/>
                </a:tc>
                <a:tc>
                  <a:txBody>
                    <a:bodyPr/>
                    <a:lstStyle/>
                    <a:p>
                      <a:r>
                        <a:rPr lang="en-US" sz="1000"/>
                        <a:t>0.34</a:t>
                      </a:r>
                    </a:p>
                  </a:txBody>
                  <a:tcPr/>
                </a:tc>
                <a:tc>
                  <a:txBody>
                    <a:bodyPr/>
                    <a:lstStyle/>
                    <a:p>
                      <a:r>
                        <a:rPr lang="en-US" sz="1000"/>
                        <a:t>71.50</a:t>
                      </a:r>
                    </a:p>
                  </a:txBody>
                  <a:tcPr/>
                </a:tc>
                <a:tc>
                  <a:txBody>
                    <a:bodyPr/>
                    <a:lstStyle/>
                    <a:p>
                      <a:r>
                        <a:rPr lang="en-US" sz="1000"/>
                        <a:t>70.65</a:t>
                      </a:r>
                    </a:p>
                  </a:txBody>
                  <a:tcPr/>
                </a:tc>
                <a:tc>
                  <a:txBody>
                    <a:bodyPr/>
                    <a:lstStyle/>
                    <a:p>
                      <a:r>
                        <a:rPr lang="en-US" sz="1000"/>
                        <a:t>49.56</a:t>
                      </a:r>
                    </a:p>
                  </a:txBody>
                  <a:tcPr/>
                </a:tc>
                <a:tc>
                  <a:txBody>
                    <a:bodyPr/>
                    <a:lstStyle/>
                    <a:p>
                      <a:r>
                        <a:rPr lang="en-US" sz="1000"/>
                        <a:t>15016</a:t>
                      </a:r>
                    </a:p>
                  </a:txBody>
                  <a:tcPr/>
                </a:tc>
                <a:tc>
                  <a:txBody>
                    <a:bodyPr/>
                    <a:lstStyle/>
                    <a:p>
                      <a:r>
                        <a:rPr lang="en-US" sz="1000"/>
                        <a:t>10408</a:t>
                      </a:r>
                    </a:p>
                  </a:txBody>
                  <a:tcPr/>
                </a:tc>
                <a:extLst>
                  <a:ext uri="{0D108BD9-81ED-4DB2-BD59-A6C34878D82A}">
                    <a16:rowId xmlns:a16="http://schemas.microsoft.com/office/drawing/2014/main" val="2561494531"/>
                  </a:ext>
                </a:extLst>
              </a:tr>
            </a:tbl>
          </a:graphicData>
        </a:graphic>
      </p:graphicFrame>
      <p:sp>
        <p:nvSpPr>
          <p:cNvPr id="4" name="Text Placeholder 3">
            <a:extLst>
              <a:ext uri="{FF2B5EF4-FFF2-40B4-BE49-F238E27FC236}">
                <a16:creationId xmlns:a16="http://schemas.microsoft.com/office/drawing/2014/main" id="{E199AA47-479B-4B9B-841F-B2481A712D73}"/>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2272123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0A1169-499D-4273-BAB1-405E3CECF04E}"/>
              </a:ext>
            </a:extLst>
          </p:cNvPr>
          <p:cNvSpPr>
            <a:spLocks noGrp="1"/>
          </p:cNvSpPr>
          <p:nvPr>
            <p:ph type="title"/>
          </p:nvPr>
        </p:nvSpPr>
        <p:spPr/>
        <p:txBody>
          <a:bodyPr/>
          <a:lstStyle/>
          <a:p>
            <a:r>
              <a:rPr lang="en-US"/>
              <a:t>Instagram Monthly Stories Key Metrics | FICOH</a:t>
            </a:r>
          </a:p>
        </p:txBody>
      </p:sp>
      <p:graphicFrame>
        <p:nvGraphicFramePr>
          <p:cNvPr id="5" name="Table Placeholder 4">
            <a:extLst>
              <a:ext uri="{FF2B5EF4-FFF2-40B4-BE49-F238E27FC236}">
                <a16:creationId xmlns:a16="http://schemas.microsoft.com/office/drawing/2014/main" id="{32FFC5FC-3B2C-4BBA-B9FE-2701B4E47976}"/>
              </a:ext>
            </a:extLst>
          </p:cNvPr>
          <p:cNvGraphicFramePr>
            <a:graphicFrameLocks noGrp="1"/>
          </p:cNvGraphicFramePr>
          <p:nvPr>
            <p:ph type="tbl" sz="quarter" idx="13"/>
            <p:extLst>
              <p:ext uri="{D42A27DB-BD31-4B8C-83A1-F6EECF244321}">
                <p14:modId xmlns:p14="http://schemas.microsoft.com/office/powerpoint/2010/main" val="20950789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3683303064"/>
                    </a:ext>
                  </a:extLst>
                </a:gridCol>
                <a:gridCol w="905256">
                  <a:extLst>
                    <a:ext uri="{9D8B030D-6E8A-4147-A177-3AD203B41FA5}">
                      <a16:colId xmlns:a16="http://schemas.microsoft.com/office/drawing/2014/main" val="1786666223"/>
                    </a:ext>
                  </a:extLst>
                </a:gridCol>
                <a:gridCol w="411480">
                  <a:extLst>
                    <a:ext uri="{9D8B030D-6E8A-4147-A177-3AD203B41FA5}">
                      <a16:colId xmlns:a16="http://schemas.microsoft.com/office/drawing/2014/main" val="3466365519"/>
                    </a:ext>
                  </a:extLst>
                </a:gridCol>
                <a:gridCol w="905256">
                  <a:extLst>
                    <a:ext uri="{9D8B030D-6E8A-4147-A177-3AD203B41FA5}">
                      <a16:colId xmlns:a16="http://schemas.microsoft.com/office/drawing/2014/main" val="1030657073"/>
                    </a:ext>
                  </a:extLst>
                </a:gridCol>
                <a:gridCol w="905256">
                  <a:extLst>
                    <a:ext uri="{9D8B030D-6E8A-4147-A177-3AD203B41FA5}">
                      <a16:colId xmlns:a16="http://schemas.microsoft.com/office/drawing/2014/main" val="653866980"/>
                    </a:ext>
                  </a:extLst>
                </a:gridCol>
                <a:gridCol w="905256">
                  <a:extLst>
                    <a:ext uri="{9D8B030D-6E8A-4147-A177-3AD203B41FA5}">
                      <a16:colId xmlns:a16="http://schemas.microsoft.com/office/drawing/2014/main" val="997212693"/>
                    </a:ext>
                  </a:extLst>
                </a:gridCol>
                <a:gridCol w="905256">
                  <a:extLst>
                    <a:ext uri="{9D8B030D-6E8A-4147-A177-3AD203B41FA5}">
                      <a16:colId xmlns:a16="http://schemas.microsoft.com/office/drawing/2014/main" val="3358181700"/>
                    </a:ext>
                  </a:extLst>
                </a:gridCol>
                <a:gridCol w="905256">
                  <a:extLst>
                    <a:ext uri="{9D8B030D-6E8A-4147-A177-3AD203B41FA5}">
                      <a16:colId xmlns:a16="http://schemas.microsoft.com/office/drawing/2014/main" val="1306536393"/>
                    </a:ext>
                  </a:extLst>
                </a:gridCol>
                <a:gridCol w="905256">
                  <a:extLst>
                    <a:ext uri="{9D8B030D-6E8A-4147-A177-3AD203B41FA5}">
                      <a16:colId xmlns:a16="http://schemas.microsoft.com/office/drawing/2014/main" val="1503366292"/>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1620407759"/>
                  </a:ext>
                </a:extLst>
              </a:tr>
              <a:tr h="370840">
                <a:tc>
                  <a:txBody>
                    <a:bodyPr/>
                    <a:lstStyle/>
                    <a:p>
                      <a:r>
                        <a:rPr lang="en-US" sz="1000"/>
                        <a:t>10</a:t>
                      </a:r>
                    </a:p>
                  </a:txBody>
                  <a:tcPr/>
                </a:tc>
                <a:tc>
                  <a:txBody>
                    <a:bodyPr/>
                    <a:lstStyle/>
                    <a:p>
                      <a:r>
                        <a:rPr lang="en-US" sz="1000"/>
                        <a:t>0.5085 %</a:t>
                      </a:r>
                    </a:p>
                  </a:txBody>
                  <a:tcPr/>
                </a:tc>
                <a:tc>
                  <a:txBody>
                    <a:bodyPr/>
                    <a:lstStyle/>
                    <a:p>
                      <a:r>
                        <a:rPr lang="en-US" sz="1000"/>
                        <a:t>0.40</a:t>
                      </a:r>
                    </a:p>
                  </a:txBody>
                  <a:tcPr/>
                </a:tc>
                <a:tc>
                  <a:txBody>
                    <a:bodyPr/>
                    <a:lstStyle/>
                    <a:p>
                      <a:r>
                        <a:rPr lang="en-US" sz="1000"/>
                        <a:t>79.80</a:t>
                      </a:r>
                    </a:p>
                  </a:txBody>
                  <a:tcPr/>
                </a:tc>
                <a:tc>
                  <a:txBody>
                    <a:bodyPr/>
                    <a:lstStyle/>
                    <a:p>
                      <a:r>
                        <a:rPr lang="en-US" sz="1000"/>
                        <a:t>78.40</a:t>
                      </a:r>
                    </a:p>
                  </a:txBody>
                  <a:tcPr/>
                </a:tc>
                <a:tc>
                  <a:txBody>
                    <a:bodyPr/>
                    <a:lstStyle/>
                    <a:p>
                      <a:r>
                        <a:rPr lang="en-US" sz="1000"/>
                        <a:t>36.50</a:t>
                      </a:r>
                    </a:p>
                  </a:txBody>
                  <a:tcPr/>
                </a:tc>
                <a:tc>
                  <a:txBody>
                    <a:bodyPr/>
                    <a:lstStyle/>
                    <a:p>
                      <a:r>
                        <a:rPr lang="en-US" sz="1000"/>
                        <a:t>36.10</a:t>
                      </a:r>
                    </a:p>
                  </a:txBody>
                  <a:tcPr/>
                </a:tc>
                <a:tc>
                  <a:txBody>
                    <a:bodyPr/>
                    <a:lstStyle/>
                    <a:p>
                      <a:r>
                        <a:rPr lang="en-US" sz="1000"/>
                        <a:t>798</a:t>
                      </a:r>
                    </a:p>
                  </a:txBody>
                  <a:tcPr/>
                </a:tc>
                <a:tc>
                  <a:txBody>
                    <a:bodyPr/>
                    <a:lstStyle/>
                    <a:p>
                      <a:r>
                        <a:rPr lang="en-US" sz="1000"/>
                        <a:t>365</a:t>
                      </a:r>
                    </a:p>
                  </a:txBody>
                  <a:tcPr/>
                </a:tc>
                <a:extLst>
                  <a:ext uri="{0D108BD9-81ED-4DB2-BD59-A6C34878D82A}">
                    <a16:rowId xmlns:a16="http://schemas.microsoft.com/office/drawing/2014/main" val="3424896522"/>
                  </a:ext>
                </a:extLst>
              </a:tr>
            </a:tbl>
          </a:graphicData>
        </a:graphic>
      </p:graphicFrame>
      <p:sp>
        <p:nvSpPr>
          <p:cNvPr id="4" name="Text Placeholder 3">
            <a:extLst>
              <a:ext uri="{FF2B5EF4-FFF2-40B4-BE49-F238E27FC236}">
                <a16:creationId xmlns:a16="http://schemas.microsoft.com/office/drawing/2014/main" id="{298E28FA-CC81-437B-8B88-F6D61F6AB6A1}"/>
              </a:ext>
            </a:extLst>
          </p:cNvPr>
          <p:cNvSpPr>
            <a:spLocks noGrp="1"/>
          </p:cNvSpPr>
          <p:nvPr>
            <p:ph type="body" sz="quarter" idx="14"/>
          </p:nvPr>
        </p:nvSpPr>
        <p:spPr/>
        <p:txBody>
          <a:bodyPr/>
          <a:lstStyle/>
          <a:p>
            <a:r>
              <a:rPr lang="en-US"/>
              <a:t>12/01/2024 - 12/31/2024</a:t>
            </a:r>
          </a:p>
        </p:txBody>
      </p:sp>
    </p:spTree>
    <p:extLst>
      <p:ext uri="{BB962C8B-B14F-4D97-AF65-F5344CB8AC3E}">
        <p14:creationId xmlns:p14="http://schemas.microsoft.com/office/powerpoint/2010/main" val="52135367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18D375-2623-4E5C-85EC-BFDFE74CDA99}"/>
              </a:ext>
            </a:extLst>
          </p:cNvPr>
          <p:cNvSpPr>
            <a:spLocks noGrp="1"/>
          </p:cNvSpPr>
          <p:nvPr>
            <p:ph type="title"/>
          </p:nvPr>
        </p:nvSpPr>
        <p:spPr/>
        <p:txBody>
          <a:bodyPr/>
          <a:lstStyle/>
          <a:p>
            <a:r>
              <a:rPr lang="en-US"/>
              <a:t>Instagram Stories Table  | FICOH - 1 of 2</a:t>
            </a:r>
          </a:p>
        </p:txBody>
      </p:sp>
      <p:graphicFrame>
        <p:nvGraphicFramePr>
          <p:cNvPr id="5" name="Table Placeholder 4">
            <a:extLst>
              <a:ext uri="{FF2B5EF4-FFF2-40B4-BE49-F238E27FC236}">
                <a16:creationId xmlns:a16="http://schemas.microsoft.com/office/drawing/2014/main" id="{705AA42E-5B78-431F-BDF3-6810B2F5AB27}"/>
              </a:ext>
            </a:extLst>
          </p:cNvPr>
          <p:cNvGraphicFramePr>
            <a:graphicFrameLocks noGrp="1"/>
          </p:cNvGraphicFramePr>
          <p:nvPr>
            <p:ph type="tbl" sz="quarter" idx="13"/>
            <p:extLst>
              <p:ext uri="{D42A27DB-BD31-4B8C-83A1-F6EECF244321}">
                <p14:modId xmlns:p14="http://schemas.microsoft.com/office/powerpoint/2010/main" val="15609527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390326445"/>
                    </a:ext>
                  </a:extLst>
                </a:gridCol>
                <a:gridCol w="1316736">
                  <a:extLst>
                    <a:ext uri="{9D8B030D-6E8A-4147-A177-3AD203B41FA5}">
                      <a16:colId xmlns:a16="http://schemas.microsoft.com/office/drawing/2014/main" val="348758788"/>
                    </a:ext>
                  </a:extLst>
                </a:gridCol>
                <a:gridCol w="658368">
                  <a:extLst>
                    <a:ext uri="{9D8B030D-6E8A-4147-A177-3AD203B41FA5}">
                      <a16:colId xmlns:a16="http://schemas.microsoft.com/office/drawing/2014/main" val="2255603117"/>
                    </a:ext>
                  </a:extLst>
                </a:gridCol>
                <a:gridCol w="658368">
                  <a:extLst>
                    <a:ext uri="{9D8B030D-6E8A-4147-A177-3AD203B41FA5}">
                      <a16:colId xmlns:a16="http://schemas.microsoft.com/office/drawing/2014/main" val="3516440732"/>
                    </a:ext>
                  </a:extLst>
                </a:gridCol>
                <a:gridCol w="658368">
                  <a:extLst>
                    <a:ext uri="{9D8B030D-6E8A-4147-A177-3AD203B41FA5}">
                      <a16:colId xmlns:a16="http://schemas.microsoft.com/office/drawing/2014/main" val="826582844"/>
                    </a:ext>
                  </a:extLst>
                </a:gridCol>
                <a:gridCol w="658368">
                  <a:extLst>
                    <a:ext uri="{9D8B030D-6E8A-4147-A177-3AD203B41FA5}">
                      <a16:colId xmlns:a16="http://schemas.microsoft.com/office/drawing/2014/main" val="1060901232"/>
                    </a:ext>
                  </a:extLst>
                </a:gridCol>
                <a:gridCol w="658368">
                  <a:extLst>
                    <a:ext uri="{9D8B030D-6E8A-4147-A177-3AD203B41FA5}">
                      <a16:colId xmlns:a16="http://schemas.microsoft.com/office/drawing/2014/main" val="3158133043"/>
                    </a:ext>
                  </a:extLst>
                </a:gridCol>
                <a:gridCol w="658368">
                  <a:extLst>
                    <a:ext uri="{9D8B030D-6E8A-4147-A177-3AD203B41FA5}">
                      <a16:colId xmlns:a16="http://schemas.microsoft.com/office/drawing/2014/main" val="1364881259"/>
                    </a:ext>
                  </a:extLst>
                </a:gridCol>
                <a:gridCol w="658368">
                  <a:extLst>
                    <a:ext uri="{9D8B030D-6E8A-4147-A177-3AD203B41FA5}">
                      <a16:colId xmlns:a16="http://schemas.microsoft.com/office/drawing/2014/main" val="2063696644"/>
                    </a:ext>
                  </a:extLst>
                </a:gridCol>
                <a:gridCol w="658368">
                  <a:extLst>
                    <a:ext uri="{9D8B030D-6E8A-4147-A177-3AD203B41FA5}">
                      <a16:colId xmlns:a16="http://schemas.microsoft.com/office/drawing/2014/main" val="919818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21429510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- 2024-12-24 17:28:18</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https://quintly-eu-image-storage.s3.amazonaws.com/42a5b893a9726451877e4ab7634db126/24a84b13db101e0b4afa65e68da4dae2.jpg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12/25/2024 17:10:47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extLst>
                  <a:ext uri="{0D108BD9-81ED-4DB2-BD59-A6C34878D82A}">
                    <a16:rowId xmlns:a16="http://schemas.microsoft.com/office/drawing/2014/main" val="15269426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- 2024-12-23 16:36:03</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https://quintly-eu-image-storage.s3.amazonaws.com/42a5b893a9726451877e4ab7634db126/03173d2a3ffde8ebdb20014dc7232136.jpg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12/24/2024 16:08:33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41262505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- 2024-12-20 16:35:05</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https://quintly-eu-image-storage.s3.amazonaws.com/42a5b893a9726451877e4ab7634db126/f88a36ac10066d6825220bc23ad5aaf1.jpg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12/21/2024 16:08:32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2857757110"/>
                  </a:ext>
                </a:extLst>
              </a:tr>
            </a:tbl>
          </a:graphicData>
        </a:graphic>
      </p:graphicFrame>
      <p:sp>
        <p:nvSpPr>
          <p:cNvPr id="4" name="Text Placeholder 3">
            <a:extLst>
              <a:ext uri="{FF2B5EF4-FFF2-40B4-BE49-F238E27FC236}">
                <a16:creationId xmlns:a16="http://schemas.microsoft.com/office/drawing/2014/main" id="{937A3973-B3A7-43DC-9DE9-520865854878}"/>
              </a:ext>
            </a:extLst>
          </p:cNvPr>
          <p:cNvSpPr>
            <a:spLocks noGrp="1"/>
          </p:cNvSpPr>
          <p:nvPr>
            <p:ph type="body" sz="quarter" idx="14"/>
          </p:nvPr>
        </p:nvSpPr>
        <p:spPr/>
        <p:txBody>
          <a:bodyPr/>
          <a:lstStyle/>
          <a:p>
            <a:r>
              <a:rPr lang="en-US"/>
              <a:t>12/01/2024 - 12/31/2024</a:t>
            </a:r>
          </a:p>
        </p:txBody>
      </p:sp>
    </p:spTree>
    <p:extLst>
      <p:ext uri="{BB962C8B-B14F-4D97-AF65-F5344CB8AC3E}">
        <p14:creationId xmlns:p14="http://schemas.microsoft.com/office/powerpoint/2010/main" val="19561176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CCAB42-B7C6-4D7E-86EB-EF055945F040}"/>
              </a:ext>
            </a:extLst>
          </p:cNvPr>
          <p:cNvSpPr>
            <a:spLocks noGrp="1"/>
          </p:cNvSpPr>
          <p:nvPr>
            <p:ph type="title"/>
          </p:nvPr>
        </p:nvSpPr>
        <p:spPr/>
        <p:txBody>
          <a:bodyPr/>
          <a:lstStyle/>
          <a:p>
            <a:r>
              <a:rPr lang="en-US"/>
              <a:t>Instagram Stories Table  | FICOH - 2 of 2</a:t>
            </a:r>
          </a:p>
        </p:txBody>
      </p:sp>
      <p:graphicFrame>
        <p:nvGraphicFramePr>
          <p:cNvPr id="5" name="Table Placeholder 4">
            <a:extLst>
              <a:ext uri="{FF2B5EF4-FFF2-40B4-BE49-F238E27FC236}">
                <a16:creationId xmlns:a16="http://schemas.microsoft.com/office/drawing/2014/main" id="{37E204EA-E6EE-4D62-B6D6-A44CEEE1D130}"/>
              </a:ext>
            </a:extLst>
          </p:cNvPr>
          <p:cNvGraphicFramePr>
            <a:graphicFrameLocks noGrp="1"/>
          </p:cNvGraphicFramePr>
          <p:nvPr>
            <p:ph type="tbl" sz="quarter" idx="13"/>
            <p:extLst>
              <p:ext uri="{D42A27DB-BD31-4B8C-83A1-F6EECF244321}">
                <p14:modId xmlns:p14="http://schemas.microsoft.com/office/powerpoint/2010/main" val="12188193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396360551"/>
                    </a:ext>
                  </a:extLst>
                </a:gridCol>
                <a:gridCol w="1316736">
                  <a:extLst>
                    <a:ext uri="{9D8B030D-6E8A-4147-A177-3AD203B41FA5}">
                      <a16:colId xmlns:a16="http://schemas.microsoft.com/office/drawing/2014/main" val="3327012061"/>
                    </a:ext>
                  </a:extLst>
                </a:gridCol>
                <a:gridCol w="658368">
                  <a:extLst>
                    <a:ext uri="{9D8B030D-6E8A-4147-A177-3AD203B41FA5}">
                      <a16:colId xmlns:a16="http://schemas.microsoft.com/office/drawing/2014/main" val="2742494893"/>
                    </a:ext>
                  </a:extLst>
                </a:gridCol>
                <a:gridCol w="658368">
                  <a:extLst>
                    <a:ext uri="{9D8B030D-6E8A-4147-A177-3AD203B41FA5}">
                      <a16:colId xmlns:a16="http://schemas.microsoft.com/office/drawing/2014/main" val="2727704504"/>
                    </a:ext>
                  </a:extLst>
                </a:gridCol>
                <a:gridCol w="658368">
                  <a:extLst>
                    <a:ext uri="{9D8B030D-6E8A-4147-A177-3AD203B41FA5}">
                      <a16:colId xmlns:a16="http://schemas.microsoft.com/office/drawing/2014/main" val="2667344107"/>
                    </a:ext>
                  </a:extLst>
                </a:gridCol>
                <a:gridCol w="658368">
                  <a:extLst>
                    <a:ext uri="{9D8B030D-6E8A-4147-A177-3AD203B41FA5}">
                      <a16:colId xmlns:a16="http://schemas.microsoft.com/office/drawing/2014/main" val="4168993785"/>
                    </a:ext>
                  </a:extLst>
                </a:gridCol>
                <a:gridCol w="658368">
                  <a:extLst>
                    <a:ext uri="{9D8B030D-6E8A-4147-A177-3AD203B41FA5}">
                      <a16:colId xmlns:a16="http://schemas.microsoft.com/office/drawing/2014/main" val="1352445278"/>
                    </a:ext>
                  </a:extLst>
                </a:gridCol>
                <a:gridCol w="658368">
                  <a:extLst>
                    <a:ext uri="{9D8B030D-6E8A-4147-A177-3AD203B41FA5}">
                      <a16:colId xmlns:a16="http://schemas.microsoft.com/office/drawing/2014/main" val="388374315"/>
                    </a:ext>
                  </a:extLst>
                </a:gridCol>
                <a:gridCol w="658368">
                  <a:extLst>
                    <a:ext uri="{9D8B030D-6E8A-4147-A177-3AD203B41FA5}">
                      <a16:colId xmlns:a16="http://schemas.microsoft.com/office/drawing/2014/main" val="379499388"/>
                    </a:ext>
                  </a:extLst>
                </a:gridCol>
                <a:gridCol w="658368">
                  <a:extLst>
                    <a:ext uri="{9D8B030D-6E8A-4147-A177-3AD203B41FA5}">
                      <a16:colId xmlns:a16="http://schemas.microsoft.com/office/drawing/2014/main" val="196780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15148634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- 2024-12-18 16:20:24</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https://quintly-eu-image-storage.s3.amazonaws.com/42a5b893a9726451877e4ab7634db126/d80f507af00040e6398fb3068b756e1c.jpg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12/19/2024 16:08:31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extLst>
                  <a:ext uri="{0D108BD9-81ED-4DB2-BD59-A6C34878D82A}">
                    <a16:rowId xmlns:a16="http://schemas.microsoft.com/office/drawing/2014/main" val="28526646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- 2024-12-16 16:08:35</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https://quintly-eu-image-storage.s3.amazonaws.com/42a5b893a9726451877e4ab7634db126/d0651029f8c2364ee1da3199336fcbac.jpg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12/17/2024 15:37:31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1783344302"/>
                  </a:ext>
                </a:extLst>
              </a:tr>
            </a:tbl>
          </a:graphicData>
        </a:graphic>
      </p:graphicFrame>
      <p:sp>
        <p:nvSpPr>
          <p:cNvPr id="4" name="Text Placeholder 3">
            <a:extLst>
              <a:ext uri="{FF2B5EF4-FFF2-40B4-BE49-F238E27FC236}">
                <a16:creationId xmlns:a16="http://schemas.microsoft.com/office/drawing/2014/main" id="{CD5A87FD-0938-49F9-AEE0-5B28B0AE3958}"/>
              </a:ext>
            </a:extLst>
          </p:cNvPr>
          <p:cNvSpPr>
            <a:spLocks noGrp="1"/>
          </p:cNvSpPr>
          <p:nvPr>
            <p:ph type="body" sz="quarter" idx="14"/>
          </p:nvPr>
        </p:nvSpPr>
        <p:spPr/>
        <p:txBody>
          <a:bodyPr/>
          <a:lstStyle/>
          <a:p>
            <a:r>
              <a:rPr lang="en-US"/>
              <a:t>12/01/2024 - 12/31/2024</a:t>
            </a:r>
          </a:p>
        </p:txBody>
      </p:sp>
    </p:spTree>
    <p:extLst>
      <p:ext uri="{BB962C8B-B14F-4D97-AF65-F5344CB8AC3E}">
        <p14:creationId xmlns:p14="http://schemas.microsoft.com/office/powerpoint/2010/main" val="93942552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2266</Words>
  <Application>Microsoft Office PowerPoint</Application>
  <PresentationFormat>On-screen Show (4:3)</PresentationFormat>
  <Paragraphs>552</Paragraphs>
  <Slides>35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35</vt:i4>
      </vt:variant>
    </vt:vector>
  </HeadingPairs>
  <TitlesOfParts>
    <vt:vector size="38" baseType="lpstr">
      <vt:lpstr>Calibri</vt:lpstr>
      <vt:lpstr>Arial</vt:lpstr>
      <vt:lpstr>quintly_template</vt:lpstr>
      <vt:lpstr>FICOH Social Media</vt:lpstr>
      <vt:lpstr>Overall Overall Audience | FICOH</vt:lpstr>
      <vt:lpstr>Facebook Key Metrics Table | FICOH</vt:lpstr>
      <vt:lpstr>Facebook Facebook Fans Change | FICOH</vt:lpstr>
      <vt:lpstr>Facebook Average Interactions Per Facebook Post | FICOH</vt:lpstr>
      <vt:lpstr>Facebook Total Interactions Per Month | FICOH</vt:lpstr>
      <vt:lpstr>Facebook Facebook Impressions | FICOH</vt:lpstr>
      <vt:lpstr>Facebook Original Own Posts Table | FICOH - 1 of 4</vt:lpstr>
      <vt:lpstr>Facebook Original Own Posts Table | FICOH - 2 of 4</vt:lpstr>
      <vt:lpstr>Facebook Original Own Posts Table | FICOH - 3 of 4</vt:lpstr>
      <vt:lpstr>Facebook Original Own Posts Table | FICOH - 4 of 4</vt:lpstr>
      <vt:lpstr>Twitter Key Metrics Table | FICOH</vt:lpstr>
      <vt:lpstr>Twitter Twitter Followers Change | FICOH</vt:lpstr>
      <vt:lpstr>Twitter Average Interactions Per Tweet | FICOH</vt:lpstr>
      <vt:lpstr>Twitter Total Interactions Per Month | FICOH</vt:lpstr>
      <vt:lpstr>Twitter Own and Retweeted Tweets Table | FICOH</vt:lpstr>
      <vt:lpstr>LinkedIn Key Metrics Table | FICOH</vt:lpstr>
      <vt:lpstr>LinkedIn LinkedIn Followers Change | FICOH</vt:lpstr>
      <vt:lpstr>LinkedIn Average Interactions Per LinkedIn Update | FICOH</vt:lpstr>
      <vt:lpstr>LinkedIn Total Interactions Per Month | FICOH</vt:lpstr>
      <vt:lpstr>LinkedIn Post Impressions | FICOH</vt:lpstr>
      <vt:lpstr>LinkedIn Posts Table | FICOH - 1 of 3</vt:lpstr>
      <vt:lpstr>LinkedIn Posts Table | FICOH - 2 of 3</vt:lpstr>
      <vt:lpstr>LinkedIn Posts Table | FICOH - 3 of 3</vt:lpstr>
      <vt:lpstr>Instagram Key Metrics Table | FICOH</vt:lpstr>
      <vt:lpstr>Instagram Instagram Followers Change | FICOH</vt:lpstr>
      <vt:lpstr>Instagram Average Interactions Per Instagram Post | FICOH</vt:lpstr>
      <vt:lpstr>Instagram Total Interactions Per Month | FICOH</vt:lpstr>
      <vt:lpstr>Instagram Impressions  | FICOH</vt:lpstr>
      <vt:lpstr>Instagram Top Instagram Posts Table | FICOH</vt:lpstr>
      <vt:lpstr>Instagram Videos Table | FICOH</vt:lpstr>
      <vt:lpstr>Instagram YTD Stories Key Metrics | FICOH</vt:lpstr>
      <vt:lpstr>Instagram Monthly Stories Key Metrics | FICOH</vt:lpstr>
      <vt:lpstr>Instagram Stories Table  | FICOH - 1 of 2</vt:lpstr>
      <vt:lpstr>Instagram Stories Table  | FICOH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FICOH Social Media</dc:title>
  <dc:creator>Frederik Born</dc:creator>
  <cp:lastModifiedBy>Frederik Born</cp:lastModifiedBy>
  <cp:revision>1</cp:revision>
  <dcterms:created xsi:type="dcterms:W3CDTF">2025-01-10T16:13:09Z</dcterms:created>
  <dcterms:modified xsi:type="dcterms:W3CDTF">2025-01-10T16:14:02Z</dcterms:modified>
</cp:coreProperties>
</file>