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45627</c:v>
                </c:pt>
              </c:numCache>
            </c:numRef>
          </c:cat>
          <c:val>
            <c:numRef>
              <c:f>Sheet1!$B$2</c:f>
              <c:numCache>
                <c:formatCode>General</c:formatCode>
                <c:ptCount val="1"/>
                <c:pt idx="0">
                  <c:v>502</c:v>
                </c:pt>
              </c:numCache>
            </c:numRef>
          </c:val>
          <c:extLst>
            <c:ext xmlns:c16="http://schemas.microsoft.com/office/drawing/2014/chart" uri="{C3380CC4-5D6E-409C-BE32-E72D297353CC}">
              <c16:uniqueId val="{00000000-B784-45BB-9796-2C4B061257D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45627</c:v>
                </c:pt>
              </c:numCache>
            </c:numRef>
          </c:cat>
          <c:val>
            <c:numRef>
              <c:f>Sheet1!$C$2</c:f>
              <c:numCache>
                <c:formatCode>General</c:formatCode>
                <c:ptCount val="1"/>
                <c:pt idx="0">
                  <c:v>588</c:v>
                </c:pt>
              </c:numCache>
            </c:numRef>
          </c:val>
          <c:extLst>
            <c:ext xmlns:c16="http://schemas.microsoft.com/office/drawing/2014/chart" uri="{C3380CC4-5D6E-409C-BE32-E72D297353CC}">
              <c16:uniqueId val="{00000001-B784-45BB-9796-2C4B061257D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45627</c:v>
                </c:pt>
              </c:numCache>
            </c:numRef>
          </c:cat>
          <c:val>
            <c:numRef>
              <c:f>Sheet1!$D$2</c:f>
              <c:numCache>
                <c:formatCode>General</c:formatCode>
                <c:ptCount val="1"/>
                <c:pt idx="0">
                  <c:v>23782</c:v>
                </c:pt>
              </c:numCache>
            </c:numRef>
          </c:val>
          <c:extLst>
            <c:ext xmlns:c16="http://schemas.microsoft.com/office/drawing/2014/chart" uri="{C3380CC4-5D6E-409C-BE32-E72D297353CC}">
              <c16:uniqueId val="{00000002-B784-45BB-9796-2C4B061257D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45627</c:v>
                </c:pt>
              </c:numCache>
            </c:numRef>
          </c:cat>
          <c:val>
            <c:numRef>
              <c:f>Sheet1!$E$2</c:f>
              <c:numCache>
                <c:formatCode>General</c:formatCode>
                <c:ptCount val="1"/>
                <c:pt idx="0">
                  <c:v>288</c:v>
                </c:pt>
              </c:numCache>
            </c:numRef>
          </c:val>
          <c:extLst>
            <c:ext xmlns:c16="http://schemas.microsoft.com/office/drawing/2014/chart" uri="{C3380CC4-5D6E-409C-BE32-E72D297353CC}">
              <c16:uniqueId val="{00000003-B784-45BB-9796-2C4B061257DB}"/>
            </c:ext>
          </c:extLst>
        </c:ser>
        <c:dLbls>
          <c:showLegendKey val="0"/>
          <c:showVal val="0"/>
          <c:showCatName val="0"/>
          <c:showSerName val="0"/>
          <c:showPercent val="0"/>
          <c:showBubbleSize val="0"/>
        </c:dLbls>
        <c:gapWidth val="219"/>
        <c:overlap val="-27"/>
        <c:axId val="244191672"/>
        <c:axId val="244192000"/>
      </c:barChart>
      <c:dateAx>
        <c:axId val="244191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92000"/>
        <c:crosses val="autoZero"/>
        <c:auto val="1"/>
        <c:lblOffset val="100"/>
        <c:baseTimeUnit val="days"/>
      </c:dateAx>
      <c:valAx>
        <c:axId val="24419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9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-3</c:v>
                </c:pt>
                <c:pt idx="6">
                  <c:v>-1</c:v>
                </c:pt>
                <c:pt idx="7">
                  <c:v>2</c:v>
                </c:pt>
                <c:pt idx="8">
                  <c:v>0</c:v>
                </c:pt>
                <c:pt idx="9">
                  <c:v>-2</c:v>
                </c:pt>
                <c:pt idx="10">
                  <c:v>2</c:v>
                </c:pt>
                <c:pt idx="11">
                  <c:v>2</c:v>
                </c:pt>
              </c:numCache>
            </c:numRef>
          </c:val>
          <c:extLst>
            <c:ext xmlns:c16="http://schemas.microsoft.com/office/drawing/2014/chart" uri="{C3380CC4-5D6E-409C-BE32-E72D297353CC}">
              <c16:uniqueId val="{00000000-7D6F-4C68-8F5B-2DC838CE3C75}"/>
            </c:ext>
          </c:extLst>
        </c:ser>
        <c:dLbls>
          <c:showLegendKey val="0"/>
          <c:showVal val="0"/>
          <c:showCatName val="0"/>
          <c:showSerName val="0"/>
          <c:showPercent val="0"/>
          <c:showBubbleSize val="0"/>
        </c:dLbls>
        <c:gapWidth val="219"/>
        <c:overlap val="-27"/>
        <c:axId val="393538360"/>
        <c:axId val="393538688"/>
      </c:barChart>
      <c:dateAx>
        <c:axId val="39353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38688"/>
        <c:crosses val="autoZero"/>
        <c:auto val="1"/>
        <c:lblOffset val="100"/>
        <c:baseTimeUnit val="months"/>
      </c:dateAx>
      <c:valAx>
        <c:axId val="39353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3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9</c:v>
                </c:pt>
                <c:pt idx="5">
                  <c:v>6</c:v>
                </c:pt>
                <c:pt idx="6">
                  <c:v>6</c:v>
                </c:pt>
                <c:pt idx="7">
                  <c:v>5</c:v>
                </c:pt>
                <c:pt idx="8">
                  <c:v>4</c:v>
                </c:pt>
                <c:pt idx="9">
                  <c:v>3</c:v>
                </c:pt>
                <c:pt idx="10">
                  <c:v>3</c:v>
                </c:pt>
                <c:pt idx="11">
                  <c:v>3</c:v>
                </c:pt>
              </c:numCache>
            </c:numRef>
          </c:val>
          <c:extLst>
            <c:ext xmlns:c16="http://schemas.microsoft.com/office/drawing/2014/chart" uri="{C3380CC4-5D6E-409C-BE32-E72D297353CC}">
              <c16:uniqueId val="{00000000-2945-4187-B48B-31198CD4B8C9}"/>
            </c:ext>
          </c:extLst>
        </c:ser>
        <c:dLbls>
          <c:showLegendKey val="0"/>
          <c:showVal val="0"/>
          <c:showCatName val="0"/>
          <c:showSerName val="0"/>
          <c:showPercent val="0"/>
          <c:showBubbleSize val="0"/>
        </c:dLbls>
        <c:gapWidth val="219"/>
        <c:overlap val="-27"/>
        <c:axId val="393543608"/>
        <c:axId val="393543936"/>
      </c:barChart>
      <c:dateAx>
        <c:axId val="393543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43936"/>
        <c:crosses val="autoZero"/>
        <c:auto val="1"/>
        <c:lblOffset val="100"/>
        <c:baseTimeUnit val="months"/>
      </c:dateAx>
      <c:valAx>
        <c:axId val="39354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4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149</c:v>
                </c:pt>
                <c:pt idx="5">
                  <c:v>92</c:v>
                </c:pt>
                <c:pt idx="6">
                  <c:v>105</c:v>
                </c:pt>
                <c:pt idx="7">
                  <c:v>69</c:v>
                </c:pt>
                <c:pt idx="8">
                  <c:v>52</c:v>
                </c:pt>
                <c:pt idx="9">
                  <c:v>62</c:v>
                </c:pt>
                <c:pt idx="10">
                  <c:v>56</c:v>
                </c:pt>
                <c:pt idx="11">
                  <c:v>45</c:v>
                </c:pt>
              </c:numCache>
            </c:numRef>
          </c:val>
          <c:extLst>
            <c:ext xmlns:c16="http://schemas.microsoft.com/office/drawing/2014/chart" uri="{C3380CC4-5D6E-409C-BE32-E72D297353CC}">
              <c16:uniqueId val="{00000000-F594-4FF6-B313-810873FE817B}"/>
            </c:ext>
          </c:extLst>
        </c:ser>
        <c:dLbls>
          <c:showLegendKey val="0"/>
          <c:showVal val="0"/>
          <c:showCatName val="0"/>
          <c:showSerName val="0"/>
          <c:showPercent val="0"/>
          <c:showBubbleSize val="0"/>
        </c:dLbls>
        <c:gapWidth val="219"/>
        <c:overlap val="-27"/>
        <c:axId val="398740576"/>
        <c:axId val="398736968"/>
      </c:barChart>
      <c:catAx>
        <c:axId val="39874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36968"/>
        <c:crosses val="autoZero"/>
        <c:auto val="1"/>
        <c:lblAlgn val="ctr"/>
        <c:lblOffset val="100"/>
        <c:noMultiLvlLbl val="0"/>
      </c:catAx>
      <c:valAx>
        <c:axId val="39873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4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2125</c:v>
                </c:pt>
                <c:pt idx="6">
                  <c:v>2312</c:v>
                </c:pt>
                <c:pt idx="7">
                  <c:v>1998</c:v>
                </c:pt>
                <c:pt idx="8">
                  <c:v>1216</c:v>
                </c:pt>
                <c:pt idx="9">
                  <c:v>1216</c:v>
                </c:pt>
                <c:pt idx="10">
                  <c:v>1156</c:v>
                </c:pt>
                <c:pt idx="11">
                  <c:v>981</c:v>
                </c:pt>
              </c:numCache>
            </c:numRef>
          </c:val>
          <c:extLst>
            <c:ext xmlns:c16="http://schemas.microsoft.com/office/drawing/2014/chart" uri="{C3380CC4-5D6E-409C-BE32-E72D297353CC}">
              <c16:uniqueId val="{00000000-D6C7-410D-B8BD-572D859CFB60}"/>
            </c:ext>
          </c:extLst>
        </c:ser>
        <c:dLbls>
          <c:showLegendKey val="0"/>
          <c:showVal val="0"/>
          <c:showCatName val="0"/>
          <c:showSerName val="0"/>
          <c:showPercent val="0"/>
          <c:showBubbleSize val="0"/>
        </c:dLbls>
        <c:gapWidth val="219"/>
        <c:overlap val="-27"/>
        <c:axId val="69651504"/>
        <c:axId val="69649208"/>
      </c:barChart>
      <c:dateAx>
        <c:axId val="6965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49208"/>
        <c:crosses val="autoZero"/>
        <c:auto val="1"/>
        <c:lblOffset val="100"/>
        <c:baseTimeUnit val="months"/>
      </c:dateAx>
      <c:valAx>
        <c:axId val="6964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65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3</c:v>
                </c:pt>
                <c:pt idx="6">
                  <c:v>1</c:v>
                </c:pt>
                <c:pt idx="7">
                  <c:v>1</c:v>
                </c:pt>
                <c:pt idx="8">
                  <c:v>0</c:v>
                </c:pt>
                <c:pt idx="9">
                  <c:v>3</c:v>
                </c:pt>
                <c:pt idx="10">
                  <c:v>-3</c:v>
                </c:pt>
                <c:pt idx="11">
                  <c:v>-4</c:v>
                </c:pt>
              </c:numCache>
            </c:numRef>
          </c:val>
          <c:extLst>
            <c:ext xmlns:c16="http://schemas.microsoft.com/office/drawing/2014/chart" uri="{C3380CC4-5D6E-409C-BE32-E72D297353CC}">
              <c16:uniqueId val="{00000000-2780-4EF4-BB1D-EE964C3A0D87}"/>
            </c:ext>
          </c:extLst>
        </c:ser>
        <c:dLbls>
          <c:showLegendKey val="0"/>
          <c:showVal val="0"/>
          <c:showCatName val="0"/>
          <c:showSerName val="0"/>
          <c:showPercent val="0"/>
          <c:showBubbleSize val="0"/>
        </c:dLbls>
        <c:gapWidth val="219"/>
        <c:overlap val="-27"/>
        <c:axId val="490998184"/>
        <c:axId val="490995888"/>
      </c:barChart>
      <c:dateAx>
        <c:axId val="490998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995888"/>
        <c:crosses val="autoZero"/>
        <c:auto val="1"/>
        <c:lblOffset val="100"/>
        <c:baseTimeUnit val="months"/>
      </c:dateAx>
      <c:valAx>
        <c:axId val="49099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99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1</c:v>
                </c:pt>
                <c:pt idx="6">
                  <c:v>1</c:v>
                </c:pt>
                <c:pt idx="7">
                  <c:v>1</c:v>
                </c:pt>
                <c:pt idx="8">
                  <c:v>1</c:v>
                </c:pt>
                <c:pt idx="9">
                  <c:v>0</c:v>
                </c:pt>
                <c:pt idx="10">
                  <c:v>1</c:v>
                </c:pt>
                <c:pt idx="11">
                  <c:v>0</c:v>
                </c:pt>
              </c:numCache>
            </c:numRef>
          </c:val>
          <c:extLst>
            <c:ext xmlns:c16="http://schemas.microsoft.com/office/drawing/2014/chart" uri="{C3380CC4-5D6E-409C-BE32-E72D297353CC}">
              <c16:uniqueId val="{00000000-FCF3-41C0-8C2C-EE171DCCDD33}"/>
            </c:ext>
          </c:extLst>
        </c:ser>
        <c:dLbls>
          <c:showLegendKey val="0"/>
          <c:showVal val="0"/>
          <c:showCatName val="0"/>
          <c:showSerName val="0"/>
          <c:showPercent val="0"/>
          <c:showBubbleSize val="0"/>
        </c:dLbls>
        <c:gapWidth val="219"/>
        <c:overlap val="-27"/>
        <c:axId val="491004088"/>
        <c:axId val="491005728"/>
      </c:barChart>
      <c:dateAx>
        <c:axId val="49100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05728"/>
        <c:crosses val="autoZero"/>
        <c:auto val="1"/>
        <c:lblOffset val="100"/>
        <c:baseTimeUnit val="months"/>
      </c:dateAx>
      <c:valAx>
        <c:axId val="49100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0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22</c:v>
                </c:pt>
                <c:pt idx="6">
                  <c:v>26</c:v>
                </c:pt>
                <c:pt idx="7">
                  <c:v>14</c:v>
                </c:pt>
                <c:pt idx="8">
                  <c:v>13</c:v>
                </c:pt>
                <c:pt idx="9">
                  <c:v>13</c:v>
                </c:pt>
                <c:pt idx="10">
                  <c:v>18</c:v>
                </c:pt>
                <c:pt idx="11">
                  <c:v>6</c:v>
                </c:pt>
              </c:numCache>
            </c:numRef>
          </c:val>
          <c:extLst>
            <c:ext xmlns:c16="http://schemas.microsoft.com/office/drawing/2014/chart" uri="{C3380CC4-5D6E-409C-BE32-E72D297353CC}">
              <c16:uniqueId val="{00000000-04F3-4407-83B8-1E1C177CE74D}"/>
            </c:ext>
          </c:extLst>
        </c:ser>
        <c:dLbls>
          <c:showLegendKey val="0"/>
          <c:showVal val="0"/>
          <c:showCatName val="0"/>
          <c:showSerName val="0"/>
          <c:showPercent val="0"/>
          <c:showBubbleSize val="0"/>
        </c:dLbls>
        <c:gapWidth val="219"/>
        <c:overlap val="-27"/>
        <c:axId val="491002776"/>
        <c:axId val="491006384"/>
      </c:barChart>
      <c:catAx>
        <c:axId val="491002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06384"/>
        <c:crosses val="autoZero"/>
        <c:auto val="1"/>
        <c:lblAlgn val="ctr"/>
        <c:lblOffset val="100"/>
        <c:noMultiLvlLbl val="0"/>
      </c:catAx>
      <c:valAx>
        <c:axId val="49100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0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126</c:v>
                </c:pt>
                <c:pt idx="6">
                  <c:v>203</c:v>
                </c:pt>
                <c:pt idx="7">
                  <c:v>131</c:v>
                </c:pt>
                <c:pt idx="8">
                  <c:v>114</c:v>
                </c:pt>
                <c:pt idx="9">
                  <c:v>135</c:v>
                </c:pt>
                <c:pt idx="10">
                  <c:v>109</c:v>
                </c:pt>
                <c:pt idx="11">
                  <c:v>631</c:v>
                </c:pt>
              </c:numCache>
            </c:numRef>
          </c:val>
          <c:extLst>
            <c:ext xmlns:c16="http://schemas.microsoft.com/office/drawing/2014/chart" uri="{C3380CC4-5D6E-409C-BE32-E72D297353CC}">
              <c16:uniqueId val="{00000000-8DDB-447B-9F25-EBBB147E09A2}"/>
            </c:ext>
          </c:extLst>
        </c:ser>
        <c:dLbls>
          <c:showLegendKey val="0"/>
          <c:showVal val="0"/>
          <c:showCatName val="0"/>
          <c:showSerName val="0"/>
          <c:showPercent val="0"/>
          <c:showBubbleSize val="0"/>
        </c:dLbls>
        <c:gapWidth val="219"/>
        <c:overlap val="-27"/>
        <c:axId val="496376304"/>
        <c:axId val="496384504"/>
      </c:barChart>
      <c:dateAx>
        <c:axId val="49637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84504"/>
        <c:crosses val="autoZero"/>
        <c:auto val="1"/>
        <c:lblOffset val="100"/>
        <c:baseTimeUnit val="months"/>
      </c:dateAx>
      <c:valAx>
        <c:axId val="49638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7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35</c:v>
                </c:pt>
                <c:pt idx="1">
                  <c:v>60</c:v>
                </c:pt>
                <c:pt idx="2">
                  <c:v>53</c:v>
                </c:pt>
                <c:pt idx="3">
                  <c:v>67</c:v>
                </c:pt>
                <c:pt idx="4">
                  <c:v>48</c:v>
                </c:pt>
                <c:pt idx="5">
                  <c:v>44</c:v>
                </c:pt>
                <c:pt idx="6">
                  <c:v>48</c:v>
                </c:pt>
                <c:pt idx="7">
                  <c:v>43</c:v>
                </c:pt>
                <c:pt idx="8">
                  <c:v>49</c:v>
                </c:pt>
                <c:pt idx="9">
                  <c:v>42</c:v>
                </c:pt>
                <c:pt idx="10">
                  <c:v>53</c:v>
                </c:pt>
                <c:pt idx="11">
                  <c:v>38</c:v>
                </c:pt>
              </c:numCache>
            </c:numRef>
          </c:val>
          <c:extLst>
            <c:ext xmlns:c16="http://schemas.microsoft.com/office/drawing/2014/chart" uri="{C3380CC4-5D6E-409C-BE32-E72D297353CC}">
              <c16:uniqueId val="{00000000-C305-4C31-A6B6-F0962ED0C546}"/>
            </c:ext>
          </c:extLst>
        </c:ser>
        <c:dLbls>
          <c:showLegendKey val="0"/>
          <c:showVal val="0"/>
          <c:showCatName val="0"/>
          <c:showSerName val="0"/>
          <c:showPercent val="0"/>
          <c:showBubbleSize val="0"/>
        </c:dLbls>
        <c:gapWidth val="219"/>
        <c:overlap val="-27"/>
        <c:axId val="496379584"/>
        <c:axId val="496377616"/>
      </c:barChart>
      <c:catAx>
        <c:axId val="49637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77616"/>
        <c:crosses val="autoZero"/>
        <c:auto val="1"/>
        <c:lblAlgn val="ctr"/>
        <c:lblOffset val="100"/>
        <c:noMultiLvlLbl val="0"/>
      </c:catAx>
      <c:valAx>
        <c:axId val="49637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7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422</c:v>
                </c:pt>
                <c:pt idx="1">
                  <c:v>787</c:v>
                </c:pt>
                <c:pt idx="2">
                  <c:v>691</c:v>
                </c:pt>
                <c:pt idx="3">
                  <c:v>939</c:v>
                </c:pt>
                <c:pt idx="4">
                  <c:v>770</c:v>
                </c:pt>
                <c:pt idx="5">
                  <c:v>578</c:v>
                </c:pt>
                <c:pt idx="6">
                  <c:v>775</c:v>
                </c:pt>
                <c:pt idx="7">
                  <c:v>564</c:v>
                </c:pt>
                <c:pt idx="8">
                  <c:v>595</c:v>
                </c:pt>
                <c:pt idx="9">
                  <c:v>598</c:v>
                </c:pt>
                <c:pt idx="10">
                  <c:v>690</c:v>
                </c:pt>
                <c:pt idx="11">
                  <c:v>503</c:v>
                </c:pt>
              </c:numCache>
            </c:numRef>
          </c:val>
          <c:extLst>
            <c:ext xmlns:c16="http://schemas.microsoft.com/office/drawing/2014/chart" uri="{C3380CC4-5D6E-409C-BE32-E72D297353CC}">
              <c16:uniqueId val="{00000000-E650-479E-B6CD-057AACAC8FA2}"/>
            </c:ext>
          </c:extLst>
        </c:ser>
        <c:dLbls>
          <c:showLegendKey val="0"/>
          <c:showVal val="0"/>
          <c:showCatName val="0"/>
          <c:showSerName val="0"/>
          <c:showPercent val="0"/>
          <c:showBubbleSize val="0"/>
        </c:dLbls>
        <c:gapWidth val="219"/>
        <c:overlap val="-27"/>
        <c:axId val="496380896"/>
        <c:axId val="496385488"/>
      </c:barChart>
      <c:catAx>
        <c:axId val="49638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85488"/>
        <c:crosses val="autoZero"/>
        <c:auto val="1"/>
        <c:lblAlgn val="ctr"/>
        <c:lblOffset val="100"/>
        <c:noMultiLvlLbl val="0"/>
      </c:catAx>
      <c:valAx>
        <c:axId val="49638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8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46742</c:v>
                </c:pt>
                <c:pt idx="6">
                  <c:v>26306</c:v>
                </c:pt>
                <c:pt idx="7">
                  <c:v>34000</c:v>
                </c:pt>
                <c:pt idx="8">
                  <c:v>30603</c:v>
                </c:pt>
                <c:pt idx="9">
                  <c:v>21456</c:v>
                </c:pt>
                <c:pt idx="10">
                  <c:v>21235</c:v>
                </c:pt>
                <c:pt idx="11">
                  <c:v>22914</c:v>
                </c:pt>
                <c:pt idx="12">
                  <c:v>21634</c:v>
                </c:pt>
              </c:numCache>
            </c:numRef>
          </c:val>
          <c:extLst>
            <c:ext xmlns:c16="http://schemas.microsoft.com/office/drawing/2014/chart" uri="{C3380CC4-5D6E-409C-BE32-E72D297353CC}">
              <c16:uniqueId val="{00000000-A538-461C-89D8-1FAA1B425FAB}"/>
            </c:ext>
          </c:extLst>
        </c:ser>
        <c:dLbls>
          <c:showLegendKey val="0"/>
          <c:showVal val="0"/>
          <c:showCatName val="0"/>
          <c:showSerName val="0"/>
          <c:showPercent val="0"/>
          <c:showBubbleSize val="0"/>
        </c:dLbls>
        <c:gapWidth val="219"/>
        <c:overlap val="-27"/>
        <c:axId val="496355312"/>
        <c:axId val="496362856"/>
      </c:barChart>
      <c:catAx>
        <c:axId val="496355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62856"/>
        <c:crosses val="autoZero"/>
        <c:auto val="1"/>
        <c:lblAlgn val="ctr"/>
        <c:lblOffset val="100"/>
        <c:noMultiLvlLbl val="0"/>
      </c:catAx>
      <c:valAx>
        <c:axId val="496362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5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8</c:v>
                </c:pt>
                <c:pt idx="6">
                  <c:v>3</c:v>
                </c:pt>
                <c:pt idx="7">
                  <c:v>3</c:v>
                </c:pt>
                <c:pt idx="8">
                  <c:v>10</c:v>
                </c:pt>
                <c:pt idx="9">
                  <c:v>0</c:v>
                </c:pt>
                <c:pt idx="10">
                  <c:v>10</c:v>
                </c:pt>
                <c:pt idx="11">
                  <c:v>7</c:v>
                </c:pt>
              </c:numCache>
            </c:numRef>
          </c:val>
          <c:extLst>
            <c:ext xmlns:c16="http://schemas.microsoft.com/office/drawing/2014/chart" uri="{C3380CC4-5D6E-409C-BE32-E72D297353CC}">
              <c16:uniqueId val="{00000000-6588-46BE-94DF-4937C99568B5}"/>
            </c:ext>
          </c:extLst>
        </c:ser>
        <c:dLbls>
          <c:showLegendKey val="0"/>
          <c:showVal val="0"/>
          <c:showCatName val="0"/>
          <c:showSerName val="0"/>
          <c:showPercent val="0"/>
          <c:showBubbleSize val="0"/>
        </c:dLbls>
        <c:gapWidth val="219"/>
        <c:overlap val="-27"/>
        <c:axId val="476643376"/>
        <c:axId val="476644360"/>
      </c:barChart>
      <c:dateAx>
        <c:axId val="47664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644360"/>
        <c:crosses val="autoZero"/>
        <c:auto val="1"/>
        <c:lblOffset val="100"/>
        <c:baseTimeUnit val="months"/>
      </c:dateAx>
      <c:valAx>
        <c:axId val="476644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64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6</c:v>
                </c:pt>
                <c:pt idx="7">
                  <c:v>7</c:v>
                </c:pt>
                <c:pt idx="8">
                  <c:v>9</c:v>
                </c:pt>
                <c:pt idx="9">
                  <c:v>7</c:v>
                </c:pt>
                <c:pt idx="10">
                  <c:v>7</c:v>
                </c:pt>
                <c:pt idx="11">
                  <c:v>7</c:v>
                </c:pt>
              </c:numCache>
            </c:numRef>
          </c:val>
          <c:extLst>
            <c:ext xmlns:c16="http://schemas.microsoft.com/office/drawing/2014/chart" uri="{C3380CC4-5D6E-409C-BE32-E72D297353CC}">
              <c16:uniqueId val="{00000000-0D29-4B9E-A545-4E6FCC12D2AF}"/>
            </c:ext>
          </c:extLst>
        </c:ser>
        <c:dLbls>
          <c:showLegendKey val="0"/>
          <c:showVal val="0"/>
          <c:showCatName val="0"/>
          <c:showSerName val="0"/>
          <c:showPercent val="0"/>
          <c:showBubbleSize val="0"/>
        </c:dLbls>
        <c:gapWidth val="219"/>
        <c:overlap val="-27"/>
        <c:axId val="476637800"/>
        <c:axId val="476639112"/>
      </c:barChart>
      <c:dateAx>
        <c:axId val="476637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639112"/>
        <c:crosses val="autoZero"/>
        <c:auto val="1"/>
        <c:lblOffset val="100"/>
        <c:baseTimeUnit val="months"/>
      </c:dateAx>
      <c:valAx>
        <c:axId val="47663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63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74</c:v>
                </c:pt>
                <c:pt idx="2">
                  <c:v>85</c:v>
                </c:pt>
                <c:pt idx="3">
                  <c:v>66</c:v>
                </c:pt>
                <c:pt idx="4">
                  <c:v>145</c:v>
                </c:pt>
                <c:pt idx="5">
                  <c:v>72</c:v>
                </c:pt>
                <c:pt idx="6">
                  <c:v>103</c:v>
                </c:pt>
                <c:pt idx="7">
                  <c:v>96</c:v>
                </c:pt>
                <c:pt idx="8">
                  <c:v>116</c:v>
                </c:pt>
                <c:pt idx="9">
                  <c:v>101</c:v>
                </c:pt>
                <c:pt idx="10">
                  <c:v>91</c:v>
                </c:pt>
                <c:pt idx="11">
                  <c:v>93</c:v>
                </c:pt>
              </c:numCache>
            </c:numRef>
          </c:val>
          <c:extLst>
            <c:ext xmlns:c16="http://schemas.microsoft.com/office/drawing/2014/chart" uri="{C3380CC4-5D6E-409C-BE32-E72D297353CC}">
              <c16:uniqueId val="{00000000-7691-4D14-B093-95A31D818A1A}"/>
            </c:ext>
          </c:extLst>
        </c:ser>
        <c:dLbls>
          <c:showLegendKey val="0"/>
          <c:showVal val="0"/>
          <c:showCatName val="0"/>
          <c:showSerName val="0"/>
          <c:showPercent val="0"/>
          <c:showBubbleSize val="0"/>
        </c:dLbls>
        <c:gapWidth val="219"/>
        <c:overlap val="-27"/>
        <c:axId val="491005400"/>
        <c:axId val="491000480"/>
      </c:barChart>
      <c:catAx>
        <c:axId val="49100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00480"/>
        <c:crosses val="autoZero"/>
        <c:auto val="1"/>
        <c:lblAlgn val="ctr"/>
        <c:lblOffset val="100"/>
        <c:noMultiLvlLbl val="0"/>
      </c:catAx>
      <c:valAx>
        <c:axId val="491000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00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pt idx="5">
                  <c:v>2225</c:v>
                </c:pt>
                <c:pt idx="6">
                  <c:v>1507</c:v>
                </c:pt>
                <c:pt idx="7">
                  <c:v>1662</c:v>
                </c:pt>
                <c:pt idx="8">
                  <c:v>2600</c:v>
                </c:pt>
                <c:pt idx="9">
                  <c:v>1849</c:v>
                </c:pt>
                <c:pt idx="10">
                  <c:v>1305</c:v>
                </c:pt>
                <c:pt idx="11">
                  <c:v>2403</c:v>
                </c:pt>
              </c:numCache>
            </c:numRef>
          </c:val>
          <c:extLst>
            <c:ext xmlns:c16="http://schemas.microsoft.com/office/drawing/2014/chart" uri="{C3380CC4-5D6E-409C-BE32-E72D297353CC}">
              <c16:uniqueId val="{00000000-C17F-45EA-AAC1-4EE93E4920D5}"/>
            </c:ext>
          </c:extLst>
        </c:ser>
        <c:dLbls>
          <c:showLegendKey val="0"/>
          <c:showVal val="0"/>
          <c:showCatName val="0"/>
          <c:showSerName val="0"/>
          <c:showPercent val="0"/>
          <c:showBubbleSize val="0"/>
        </c:dLbls>
        <c:gapWidth val="219"/>
        <c:overlap val="-27"/>
        <c:axId val="501401288"/>
        <c:axId val="501398992"/>
      </c:barChart>
      <c:dateAx>
        <c:axId val="501401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398992"/>
        <c:crosses val="autoZero"/>
        <c:auto val="1"/>
        <c:lblOffset val="100"/>
        <c:baseTimeUnit val="months"/>
      </c:dateAx>
      <c:valAx>
        <c:axId val="50139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40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2B0FF-8AFC-411E-A319-3EFB2632A009}"/>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050B3D6-B779-443F-95E4-4916ED8E024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760496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ECCAA-D58D-4D12-96CA-E2D1D959C749}"/>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813F5957-3EC0-4BED-8B5C-293B9EDE8454}"/>
              </a:ext>
            </a:extLst>
          </p:cNvPr>
          <p:cNvGraphicFramePr>
            <a:graphicFrameLocks noGrp="1"/>
          </p:cNvGraphicFramePr>
          <p:nvPr>
            <p:ph type="chart" sz="quarter" idx="13"/>
            <p:extLst>
              <p:ext uri="{D42A27DB-BD31-4B8C-83A1-F6EECF244321}">
                <p14:modId xmlns:p14="http://schemas.microsoft.com/office/powerpoint/2010/main" val="1802947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B63646-14F1-4F2A-B348-D89015A605DE}"/>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F32F71EC-8A67-4287-9237-9BDB87386F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7414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F580-E5A4-4C48-8F8C-1A5B5A1204F2}"/>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8333FD2C-CCA6-4A3D-91C4-DEB4A86AEBE5}"/>
              </a:ext>
            </a:extLst>
          </p:cNvPr>
          <p:cNvGraphicFramePr>
            <a:graphicFrameLocks noGrp="1"/>
          </p:cNvGraphicFramePr>
          <p:nvPr>
            <p:ph type="tbl" sz="quarter" idx="13"/>
            <p:extLst>
              <p:ext uri="{D42A27DB-BD31-4B8C-83A1-F6EECF244321}">
                <p14:modId xmlns:p14="http://schemas.microsoft.com/office/powerpoint/2010/main" val="2936434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81198594"/>
                    </a:ext>
                  </a:extLst>
                </a:gridCol>
                <a:gridCol w="905256">
                  <a:extLst>
                    <a:ext uri="{9D8B030D-6E8A-4147-A177-3AD203B41FA5}">
                      <a16:colId xmlns:a16="http://schemas.microsoft.com/office/drawing/2014/main" val="2458588998"/>
                    </a:ext>
                  </a:extLst>
                </a:gridCol>
                <a:gridCol w="905256">
                  <a:extLst>
                    <a:ext uri="{9D8B030D-6E8A-4147-A177-3AD203B41FA5}">
                      <a16:colId xmlns:a16="http://schemas.microsoft.com/office/drawing/2014/main" val="765551966"/>
                    </a:ext>
                  </a:extLst>
                </a:gridCol>
                <a:gridCol w="905256">
                  <a:extLst>
                    <a:ext uri="{9D8B030D-6E8A-4147-A177-3AD203B41FA5}">
                      <a16:colId xmlns:a16="http://schemas.microsoft.com/office/drawing/2014/main" val="1571937386"/>
                    </a:ext>
                  </a:extLst>
                </a:gridCol>
                <a:gridCol w="905256">
                  <a:extLst>
                    <a:ext uri="{9D8B030D-6E8A-4147-A177-3AD203B41FA5}">
                      <a16:colId xmlns:a16="http://schemas.microsoft.com/office/drawing/2014/main" val="2670546212"/>
                    </a:ext>
                  </a:extLst>
                </a:gridCol>
                <a:gridCol w="905256">
                  <a:extLst>
                    <a:ext uri="{9D8B030D-6E8A-4147-A177-3AD203B41FA5}">
                      <a16:colId xmlns:a16="http://schemas.microsoft.com/office/drawing/2014/main" val="3160076013"/>
                    </a:ext>
                  </a:extLst>
                </a:gridCol>
                <a:gridCol w="905256">
                  <a:extLst>
                    <a:ext uri="{9D8B030D-6E8A-4147-A177-3AD203B41FA5}">
                      <a16:colId xmlns:a16="http://schemas.microsoft.com/office/drawing/2014/main" val="1143019959"/>
                    </a:ext>
                  </a:extLst>
                </a:gridCol>
                <a:gridCol w="905256">
                  <a:extLst>
                    <a:ext uri="{9D8B030D-6E8A-4147-A177-3AD203B41FA5}">
                      <a16:colId xmlns:a16="http://schemas.microsoft.com/office/drawing/2014/main" val="1339595025"/>
                    </a:ext>
                  </a:extLst>
                </a:gridCol>
                <a:gridCol w="905256">
                  <a:extLst>
                    <a:ext uri="{9D8B030D-6E8A-4147-A177-3AD203B41FA5}">
                      <a16:colId xmlns:a16="http://schemas.microsoft.com/office/drawing/2014/main" val="352537461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94418739"/>
                  </a:ext>
                </a:extLst>
              </a:tr>
              <a:tr h="370840">
                <a:tc>
                  <a:txBody>
                    <a:bodyPr/>
                    <a:lstStyle/>
                    <a:p>
                      <a:r>
                        <a:rPr lang="en-US" sz="1000"/>
                        <a:t>502</a:t>
                      </a:r>
                    </a:p>
                  </a:txBody>
                  <a:tcPr/>
                </a:tc>
                <a:tc>
                  <a:txBody>
                    <a:bodyPr/>
                    <a:lstStyle/>
                    <a:p>
                      <a:r>
                        <a:rPr lang="en-US" sz="1000"/>
                        <a:t>1</a:t>
                      </a:r>
                    </a:p>
                  </a:txBody>
                  <a:tcPr/>
                </a:tc>
                <a:tc>
                  <a:txBody>
                    <a:bodyPr/>
                    <a:lstStyle/>
                    <a:p>
                      <a:r>
                        <a:rPr lang="en-US" sz="1000"/>
                        <a:t>13</a:t>
                      </a:r>
                    </a:p>
                  </a:txBody>
                  <a:tcPr/>
                </a:tc>
                <a:tc>
                  <a:txBody>
                    <a:bodyPr/>
                    <a:lstStyle/>
                    <a:p>
                      <a:r>
                        <a:rPr lang="en-US" sz="1000"/>
                        <a:t>44</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0.6909 %</a:t>
                      </a:r>
                    </a:p>
                  </a:txBody>
                  <a:tcPr/>
                </a:tc>
                <a:tc>
                  <a:txBody>
                    <a:bodyPr/>
                    <a:lstStyle/>
                    <a:p>
                      <a:r>
                        <a:rPr lang="en-US" sz="1000"/>
                        <a:t>0.0 %</a:t>
                      </a:r>
                    </a:p>
                  </a:txBody>
                  <a:tcPr/>
                </a:tc>
                <a:extLst>
                  <a:ext uri="{0D108BD9-81ED-4DB2-BD59-A6C34878D82A}">
                    <a16:rowId xmlns:a16="http://schemas.microsoft.com/office/drawing/2014/main" val="1672641991"/>
                  </a:ext>
                </a:extLst>
              </a:tr>
            </a:tbl>
          </a:graphicData>
        </a:graphic>
      </p:graphicFrame>
      <p:sp>
        <p:nvSpPr>
          <p:cNvPr id="4" name="Text Placeholder 3">
            <a:extLst>
              <a:ext uri="{FF2B5EF4-FFF2-40B4-BE49-F238E27FC236}">
                <a16:creationId xmlns:a16="http://schemas.microsoft.com/office/drawing/2014/main" id="{6A27F53D-4AF9-498C-A0C9-227E49E59A33}"/>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182792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CC705-243C-48B0-A394-CBFBD43DB308}"/>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8089EFD5-7B15-442C-BE9A-6B017FC686D4}"/>
              </a:ext>
            </a:extLst>
          </p:cNvPr>
          <p:cNvGraphicFramePr>
            <a:graphicFrameLocks noGrp="1"/>
          </p:cNvGraphicFramePr>
          <p:nvPr>
            <p:ph type="chart" sz="quarter" idx="13"/>
            <p:extLst>
              <p:ext uri="{D42A27DB-BD31-4B8C-83A1-F6EECF244321}">
                <p14:modId xmlns:p14="http://schemas.microsoft.com/office/powerpoint/2010/main" val="2704727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60C823-9123-440B-8CFC-3E74AFD5FA1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36567A8-91D3-4E97-8F40-77C2ADA272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3291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46466-CC02-4F9C-A6E2-023ED9229783}"/>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381EB53E-59E4-4974-BF39-E07E49A3A7DB}"/>
              </a:ext>
            </a:extLst>
          </p:cNvPr>
          <p:cNvGraphicFramePr>
            <a:graphicFrameLocks noGrp="1"/>
          </p:cNvGraphicFramePr>
          <p:nvPr>
            <p:ph type="chart" sz="quarter" idx="13"/>
            <p:extLst>
              <p:ext uri="{D42A27DB-BD31-4B8C-83A1-F6EECF244321}">
                <p14:modId xmlns:p14="http://schemas.microsoft.com/office/powerpoint/2010/main" val="1356181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36EC9E-25F6-4AB7-AEF6-1CADB758F25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0A65B15-A65B-46FB-81D4-B5314D3E65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1174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96612-260B-4BE5-887F-93021C4329FF}"/>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AFDA4E78-5753-4F78-AB0C-2CEF98412A68}"/>
              </a:ext>
            </a:extLst>
          </p:cNvPr>
          <p:cNvGraphicFramePr>
            <a:graphicFrameLocks noGrp="1"/>
          </p:cNvGraphicFramePr>
          <p:nvPr>
            <p:ph type="chart" sz="quarter" idx="13"/>
            <p:extLst>
              <p:ext uri="{D42A27DB-BD31-4B8C-83A1-F6EECF244321}">
                <p14:modId xmlns:p14="http://schemas.microsoft.com/office/powerpoint/2010/main" val="1014662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98EAA1-0892-48F0-9B9D-8DFE110A88A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F30B900-8798-4E8A-AF7E-6D097B7534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3216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845C1-D0EB-4EF5-AF2C-7704379D88B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448588F1-21B6-4E4C-9F4A-5246E94D6088}"/>
              </a:ext>
            </a:extLst>
          </p:cNvPr>
          <p:cNvGraphicFramePr>
            <a:graphicFrameLocks noGrp="1"/>
          </p:cNvGraphicFramePr>
          <p:nvPr>
            <p:ph type="chart" sz="quarter" idx="13"/>
            <p:extLst>
              <p:ext uri="{D42A27DB-BD31-4B8C-83A1-F6EECF244321}">
                <p14:modId xmlns:p14="http://schemas.microsoft.com/office/powerpoint/2010/main" val="440053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2EED5E-C04A-4FB3-AEE4-127ABB51F9E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3D492CD-832C-4BD4-AE27-1A5702542D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959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D5EA4-C2E8-406B-B3FB-E40E9DBF18B2}"/>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011F9CB7-2428-4C90-8A67-B7F67142C494}"/>
              </a:ext>
            </a:extLst>
          </p:cNvPr>
          <p:cNvGraphicFramePr>
            <a:graphicFrameLocks noGrp="1"/>
          </p:cNvGraphicFramePr>
          <p:nvPr>
            <p:ph type="tbl" sz="quarter" idx="13"/>
            <p:extLst>
              <p:ext uri="{D42A27DB-BD31-4B8C-83A1-F6EECF244321}">
                <p14:modId xmlns:p14="http://schemas.microsoft.com/office/powerpoint/2010/main" val="2311493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25674802"/>
                    </a:ext>
                  </a:extLst>
                </a:gridCol>
                <a:gridCol w="1481328">
                  <a:extLst>
                    <a:ext uri="{9D8B030D-6E8A-4147-A177-3AD203B41FA5}">
                      <a16:colId xmlns:a16="http://schemas.microsoft.com/office/drawing/2014/main" val="3538685899"/>
                    </a:ext>
                  </a:extLst>
                </a:gridCol>
                <a:gridCol w="329184">
                  <a:extLst>
                    <a:ext uri="{9D8B030D-6E8A-4147-A177-3AD203B41FA5}">
                      <a16:colId xmlns:a16="http://schemas.microsoft.com/office/drawing/2014/main" val="3796215867"/>
                    </a:ext>
                  </a:extLst>
                </a:gridCol>
                <a:gridCol w="329184">
                  <a:extLst>
                    <a:ext uri="{9D8B030D-6E8A-4147-A177-3AD203B41FA5}">
                      <a16:colId xmlns:a16="http://schemas.microsoft.com/office/drawing/2014/main" val="3528929530"/>
                    </a:ext>
                  </a:extLst>
                </a:gridCol>
                <a:gridCol w="329184">
                  <a:extLst>
                    <a:ext uri="{9D8B030D-6E8A-4147-A177-3AD203B41FA5}">
                      <a16:colId xmlns:a16="http://schemas.microsoft.com/office/drawing/2014/main" val="2281172815"/>
                    </a:ext>
                  </a:extLst>
                </a:gridCol>
                <a:gridCol w="329184">
                  <a:extLst>
                    <a:ext uri="{9D8B030D-6E8A-4147-A177-3AD203B41FA5}">
                      <a16:colId xmlns:a16="http://schemas.microsoft.com/office/drawing/2014/main" val="1510923463"/>
                    </a:ext>
                  </a:extLst>
                </a:gridCol>
                <a:gridCol w="329184">
                  <a:extLst>
                    <a:ext uri="{9D8B030D-6E8A-4147-A177-3AD203B41FA5}">
                      <a16:colId xmlns:a16="http://schemas.microsoft.com/office/drawing/2014/main" val="3556835329"/>
                    </a:ext>
                  </a:extLst>
                </a:gridCol>
                <a:gridCol w="329184">
                  <a:extLst>
                    <a:ext uri="{9D8B030D-6E8A-4147-A177-3AD203B41FA5}">
                      <a16:colId xmlns:a16="http://schemas.microsoft.com/office/drawing/2014/main" val="706985971"/>
                    </a:ext>
                  </a:extLst>
                </a:gridCol>
                <a:gridCol w="329184">
                  <a:extLst>
                    <a:ext uri="{9D8B030D-6E8A-4147-A177-3AD203B41FA5}">
                      <a16:colId xmlns:a16="http://schemas.microsoft.com/office/drawing/2014/main" val="2379913962"/>
                    </a:ext>
                  </a:extLst>
                </a:gridCol>
                <a:gridCol w="329184">
                  <a:extLst>
                    <a:ext uri="{9D8B030D-6E8A-4147-A177-3AD203B41FA5}">
                      <a16:colId xmlns:a16="http://schemas.microsoft.com/office/drawing/2014/main" val="1204151901"/>
                    </a:ext>
                  </a:extLst>
                </a:gridCol>
                <a:gridCol w="329184">
                  <a:extLst>
                    <a:ext uri="{9D8B030D-6E8A-4147-A177-3AD203B41FA5}">
                      <a16:colId xmlns:a16="http://schemas.microsoft.com/office/drawing/2014/main" val="3848764735"/>
                    </a:ext>
                  </a:extLst>
                </a:gridCol>
                <a:gridCol w="329184">
                  <a:extLst>
                    <a:ext uri="{9D8B030D-6E8A-4147-A177-3AD203B41FA5}">
                      <a16:colId xmlns:a16="http://schemas.microsoft.com/office/drawing/2014/main" val="1289530976"/>
                    </a:ext>
                  </a:extLst>
                </a:gridCol>
                <a:gridCol w="329184">
                  <a:extLst>
                    <a:ext uri="{9D8B030D-6E8A-4147-A177-3AD203B41FA5}">
                      <a16:colId xmlns:a16="http://schemas.microsoft.com/office/drawing/2014/main" val="1017043544"/>
                    </a:ext>
                  </a:extLst>
                </a:gridCol>
                <a:gridCol w="329184">
                  <a:extLst>
                    <a:ext uri="{9D8B030D-6E8A-4147-A177-3AD203B41FA5}">
                      <a16:colId xmlns:a16="http://schemas.microsoft.com/office/drawing/2014/main" val="689119911"/>
                    </a:ext>
                  </a:extLst>
                </a:gridCol>
                <a:gridCol w="329184">
                  <a:extLst>
                    <a:ext uri="{9D8B030D-6E8A-4147-A177-3AD203B41FA5}">
                      <a16:colId xmlns:a16="http://schemas.microsoft.com/office/drawing/2014/main" val="4201798578"/>
                    </a:ext>
                  </a:extLst>
                </a:gridCol>
                <a:gridCol w="329184">
                  <a:extLst>
                    <a:ext uri="{9D8B030D-6E8A-4147-A177-3AD203B41FA5}">
                      <a16:colId xmlns:a16="http://schemas.microsoft.com/office/drawing/2014/main" val="3480408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32795716"/>
                  </a:ext>
                </a:extLst>
              </a:tr>
            </a:tbl>
          </a:graphicData>
        </a:graphic>
      </p:graphicFrame>
      <p:sp>
        <p:nvSpPr>
          <p:cNvPr id="4" name="Text Placeholder 3">
            <a:extLst>
              <a:ext uri="{FF2B5EF4-FFF2-40B4-BE49-F238E27FC236}">
                <a16:creationId xmlns:a16="http://schemas.microsoft.com/office/drawing/2014/main" id="{152B35DC-5FB5-47AF-ABD6-32CFC9C6B8DF}"/>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044655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53525-4986-4E81-A523-2E051582C51D}"/>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14620330-EF4D-418B-952A-4BD58B0E20AA}"/>
              </a:ext>
            </a:extLst>
          </p:cNvPr>
          <p:cNvGraphicFramePr>
            <a:graphicFrameLocks noGrp="1"/>
          </p:cNvGraphicFramePr>
          <p:nvPr>
            <p:ph type="tbl" sz="quarter" idx="13"/>
            <p:extLst>
              <p:ext uri="{D42A27DB-BD31-4B8C-83A1-F6EECF244321}">
                <p14:modId xmlns:p14="http://schemas.microsoft.com/office/powerpoint/2010/main" val="2580763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45634070"/>
                    </a:ext>
                  </a:extLst>
                </a:gridCol>
                <a:gridCol w="1481328">
                  <a:extLst>
                    <a:ext uri="{9D8B030D-6E8A-4147-A177-3AD203B41FA5}">
                      <a16:colId xmlns:a16="http://schemas.microsoft.com/office/drawing/2014/main" val="3220507856"/>
                    </a:ext>
                  </a:extLst>
                </a:gridCol>
                <a:gridCol w="329184">
                  <a:extLst>
                    <a:ext uri="{9D8B030D-6E8A-4147-A177-3AD203B41FA5}">
                      <a16:colId xmlns:a16="http://schemas.microsoft.com/office/drawing/2014/main" val="2236452045"/>
                    </a:ext>
                  </a:extLst>
                </a:gridCol>
                <a:gridCol w="329184">
                  <a:extLst>
                    <a:ext uri="{9D8B030D-6E8A-4147-A177-3AD203B41FA5}">
                      <a16:colId xmlns:a16="http://schemas.microsoft.com/office/drawing/2014/main" val="1740837901"/>
                    </a:ext>
                  </a:extLst>
                </a:gridCol>
                <a:gridCol w="329184">
                  <a:extLst>
                    <a:ext uri="{9D8B030D-6E8A-4147-A177-3AD203B41FA5}">
                      <a16:colId xmlns:a16="http://schemas.microsoft.com/office/drawing/2014/main" val="4111739456"/>
                    </a:ext>
                  </a:extLst>
                </a:gridCol>
                <a:gridCol w="329184">
                  <a:extLst>
                    <a:ext uri="{9D8B030D-6E8A-4147-A177-3AD203B41FA5}">
                      <a16:colId xmlns:a16="http://schemas.microsoft.com/office/drawing/2014/main" val="3032497452"/>
                    </a:ext>
                  </a:extLst>
                </a:gridCol>
                <a:gridCol w="329184">
                  <a:extLst>
                    <a:ext uri="{9D8B030D-6E8A-4147-A177-3AD203B41FA5}">
                      <a16:colId xmlns:a16="http://schemas.microsoft.com/office/drawing/2014/main" val="2505050314"/>
                    </a:ext>
                  </a:extLst>
                </a:gridCol>
                <a:gridCol w="329184">
                  <a:extLst>
                    <a:ext uri="{9D8B030D-6E8A-4147-A177-3AD203B41FA5}">
                      <a16:colId xmlns:a16="http://schemas.microsoft.com/office/drawing/2014/main" val="4194934949"/>
                    </a:ext>
                  </a:extLst>
                </a:gridCol>
                <a:gridCol w="329184">
                  <a:extLst>
                    <a:ext uri="{9D8B030D-6E8A-4147-A177-3AD203B41FA5}">
                      <a16:colId xmlns:a16="http://schemas.microsoft.com/office/drawing/2014/main" val="3889531959"/>
                    </a:ext>
                  </a:extLst>
                </a:gridCol>
                <a:gridCol w="329184">
                  <a:extLst>
                    <a:ext uri="{9D8B030D-6E8A-4147-A177-3AD203B41FA5}">
                      <a16:colId xmlns:a16="http://schemas.microsoft.com/office/drawing/2014/main" val="1470071952"/>
                    </a:ext>
                  </a:extLst>
                </a:gridCol>
                <a:gridCol w="329184">
                  <a:extLst>
                    <a:ext uri="{9D8B030D-6E8A-4147-A177-3AD203B41FA5}">
                      <a16:colId xmlns:a16="http://schemas.microsoft.com/office/drawing/2014/main" val="3800409693"/>
                    </a:ext>
                  </a:extLst>
                </a:gridCol>
                <a:gridCol w="329184">
                  <a:extLst>
                    <a:ext uri="{9D8B030D-6E8A-4147-A177-3AD203B41FA5}">
                      <a16:colId xmlns:a16="http://schemas.microsoft.com/office/drawing/2014/main" val="963605827"/>
                    </a:ext>
                  </a:extLst>
                </a:gridCol>
                <a:gridCol w="329184">
                  <a:extLst>
                    <a:ext uri="{9D8B030D-6E8A-4147-A177-3AD203B41FA5}">
                      <a16:colId xmlns:a16="http://schemas.microsoft.com/office/drawing/2014/main" val="1189961377"/>
                    </a:ext>
                  </a:extLst>
                </a:gridCol>
                <a:gridCol w="329184">
                  <a:extLst>
                    <a:ext uri="{9D8B030D-6E8A-4147-A177-3AD203B41FA5}">
                      <a16:colId xmlns:a16="http://schemas.microsoft.com/office/drawing/2014/main" val="3968508477"/>
                    </a:ext>
                  </a:extLst>
                </a:gridCol>
                <a:gridCol w="329184">
                  <a:extLst>
                    <a:ext uri="{9D8B030D-6E8A-4147-A177-3AD203B41FA5}">
                      <a16:colId xmlns:a16="http://schemas.microsoft.com/office/drawing/2014/main" val="3602352282"/>
                    </a:ext>
                  </a:extLst>
                </a:gridCol>
                <a:gridCol w="329184">
                  <a:extLst>
                    <a:ext uri="{9D8B030D-6E8A-4147-A177-3AD203B41FA5}">
                      <a16:colId xmlns:a16="http://schemas.microsoft.com/office/drawing/2014/main" val="589942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6063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- 2024-12-16 15:35:29</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office came together for their festive 2024 Holiday Luncheon event at Los Cuernos, a favorite local restaurant. From delicious food and drinks to fun raffle prizes and a visit from Santa Claus, everyone had a great time. This event was a wonderful reminder of how grateful we are to work with such an amazing group of people at TMA.
Thank you to everyone who made this gathering so 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https://quintly-eu-image-storage.s3.amazonaws.com/e33bbb9956bb05844e7317a82c09a400/aa6e30d75554845968a2c53626842151.jpg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71196291"/>
                  </a:ext>
                </a:extLst>
              </a:tr>
            </a:tbl>
          </a:graphicData>
        </a:graphic>
      </p:graphicFrame>
      <p:sp>
        <p:nvSpPr>
          <p:cNvPr id="4" name="Text Placeholder 3">
            <a:extLst>
              <a:ext uri="{FF2B5EF4-FFF2-40B4-BE49-F238E27FC236}">
                <a16:creationId xmlns:a16="http://schemas.microsoft.com/office/drawing/2014/main" id="{5465159B-1713-4307-B272-D88C9693C533}"/>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523708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3C922-D57B-4E3B-BAA1-D806168A5EC5}"/>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68169E08-C841-4E25-B829-018C54527984}"/>
              </a:ext>
            </a:extLst>
          </p:cNvPr>
          <p:cNvGraphicFramePr>
            <a:graphicFrameLocks noGrp="1"/>
          </p:cNvGraphicFramePr>
          <p:nvPr>
            <p:ph type="tbl" sz="quarter" idx="13"/>
            <p:extLst>
              <p:ext uri="{D42A27DB-BD31-4B8C-83A1-F6EECF244321}">
                <p14:modId xmlns:p14="http://schemas.microsoft.com/office/powerpoint/2010/main" val="2575900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79325520"/>
                    </a:ext>
                  </a:extLst>
                </a:gridCol>
                <a:gridCol w="1481328">
                  <a:extLst>
                    <a:ext uri="{9D8B030D-6E8A-4147-A177-3AD203B41FA5}">
                      <a16:colId xmlns:a16="http://schemas.microsoft.com/office/drawing/2014/main" val="749922940"/>
                    </a:ext>
                  </a:extLst>
                </a:gridCol>
                <a:gridCol w="329184">
                  <a:extLst>
                    <a:ext uri="{9D8B030D-6E8A-4147-A177-3AD203B41FA5}">
                      <a16:colId xmlns:a16="http://schemas.microsoft.com/office/drawing/2014/main" val="1727526812"/>
                    </a:ext>
                  </a:extLst>
                </a:gridCol>
                <a:gridCol w="329184">
                  <a:extLst>
                    <a:ext uri="{9D8B030D-6E8A-4147-A177-3AD203B41FA5}">
                      <a16:colId xmlns:a16="http://schemas.microsoft.com/office/drawing/2014/main" val="1595178344"/>
                    </a:ext>
                  </a:extLst>
                </a:gridCol>
                <a:gridCol w="329184">
                  <a:extLst>
                    <a:ext uri="{9D8B030D-6E8A-4147-A177-3AD203B41FA5}">
                      <a16:colId xmlns:a16="http://schemas.microsoft.com/office/drawing/2014/main" val="217647877"/>
                    </a:ext>
                  </a:extLst>
                </a:gridCol>
                <a:gridCol w="329184">
                  <a:extLst>
                    <a:ext uri="{9D8B030D-6E8A-4147-A177-3AD203B41FA5}">
                      <a16:colId xmlns:a16="http://schemas.microsoft.com/office/drawing/2014/main" val="146621945"/>
                    </a:ext>
                  </a:extLst>
                </a:gridCol>
                <a:gridCol w="329184">
                  <a:extLst>
                    <a:ext uri="{9D8B030D-6E8A-4147-A177-3AD203B41FA5}">
                      <a16:colId xmlns:a16="http://schemas.microsoft.com/office/drawing/2014/main" val="1526749398"/>
                    </a:ext>
                  </a:extLst>
                </a:gridCol>
                <a:gridCol w="329184">
                  <a:extLst>
                    <a:ext uri="{9D8B030D-6E8A-4147-A177-3AD203B41FA5}">
                      <a16:colId xmlns:a16="http://schemas.microsoft.com/office/drawing/2014/main" val="3000319703"/>
                    </a:ext>
                  </a:extLst>
                </a:gridCol>
                <a:gridCol w="329184">
                  <a:extLst>
                    <a:ext uri="{9D8B030D-6E8A-4147-A177-3AD203B41FA5}">
                      <a16:colId xmlns:a16="http://schemas.microsoft.com/office/drawing/2014/main" val="3614249820"/>
                    </a:ext>
                  </a:extLst>
                </a:gridCol>
                <a:gridCol w="329184">
                  <a:extLst>
                    <a:ext uri="{9D8B030D-6E8A-4147-A177-3AD203B41FA5}">
                      <a16:colId xmlns:a16="http://schemas.microsoft.com/office/drawing/2014/main" val="2633430539"/>
                    </a:ext>
                  </a:extLst>
                </a:gridCol>
                <a:gridCol w="329184">
                  <a:extLst>
                    <a:ext uri="{9D8B030D-6E8A-4147-A177-3AD203B41FA5}">
                      <a16:colId xmlns:a16="http://schemas.microsoft.com/office/drawing/2014/main" val="105602104"/>
                    </a:ext>
                  </a:extLst>
                </a:gridCol>
                <a:gridCol w="329184">
                  <a:extLst>
                    <a:ext uri="{9D8B030D-6E8A-4147-A177-3AD203B41FA5}">
                      <a16:colId xmlns:a16="http://schemas.microsoft.com/office/drawing/2014/main" val="3510339586"/>
                    </a:ext>
                  </a:extLst>
                </a:gridCol>
                <a:gridCol w="329184">
                  <a:extLst>
                    <a:ext uri="{9D8B030D-6E8A-4147-A177-3AD203B41FA5}">
                      <a16:colId xmlns:a16="http://schemas.microsoft.com/office/drawing/2014/main" val="2534586942"/>
                    </a:ext>
                  </a:extLst>
                </a:gridCol>
                <a:gridCol w="329184">
                  <a:extLst>
                    <a:ext uri="{9D8B030D-6E8A-4147-A177-3AD203B41FA5}">
                      <a16:colId xmlns:a16="http://schemas.microsoft.com/office/drawing/2014/main" val="355137732"/>
                    </a:ext>
                  </a:extLst>
                </a:gridCol>
                <a:gridCol w="329184">
                  <a:extLst>
                    <a:ext uri="{9D8B030D-6E8A-4147-A177-3AD203B41FA5}">
                      <a16:colId xmlns:a16="http://schemas.microsoft.com/office/drawing/2014/main" val="3467055918"/>
                    </a:ext>
                  </a:extLst>
                </a:gridCol>
                <a:gridCol w="329184">
                  <a:extLst>
                    <a:ext uri="{9D8B030D-6E8A-4147-A177-3AD203B41FA5}">
                      <a16:colId xmlns:a16="http://schemas.microsoft.com/office/drawing/2014/main" val="2747515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92098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- 2024-12-20 15:02:51</a:t>
                      </a:r>
                      <a:r>
                        <a:rPr kumimoji="0" lang="en-US" sz="1000" b="0" i="0" u="none" strike="noStrike" kern="1200" cap="none" spc="0" normalizeH="0" baseline="0" noProof="0">
                          <a:ln>
                            <a:noFill/>
                          </a:ln>
                          <a:solidFill>
                            <a:prstClr val="black"/>
                          </a:solidFill>
                          <a:effectLst/>
                          <a:uLnTx/>
                          <a:uFillTx/>
                          <a:latin typeface="Calibri"/>
                          <a:ea typeface="+mn-ea"/>
                          <a:cs typeface="+mn-cs"/>
                        </a:rPr>
                        <a:t>
 The holiday season is in full swing, and our Pasadena office gathered for lunch at Parkway Grill, a local favorite restaurant, to celebrate!
Our team took a moment to enjoy each other's company and the good food and to reflect on the year. Thanks to everyone who made this event so special. We hope you all have a safe and pleasant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https://quintly-eu-image-storage.s3.amazonaws.com/e33bbb9956bb05844e7317a82c09a400/f1899d4dcba34bed146d529817e68f18.jpg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79648576"/>
                  </a:ext>
                </a:extLst>
              </a:tr>
            </a:tbl>
          </a:graphicData>
        </a:graphic>
      </p:graphicFrame>
      <p:sp>
        <p:nvSpPr>
          <p:cNvPr id="4" name="Text Placeholder 3">
            <a:extLst>
              <a:ext uri="{FF2B5EF4-FFF2-40B4-BE49-F238E27FC236}">
                <a16:creationId xmlns:a16="http://schemas.microsoft.com/office/drawing/2014/main" id="{C77A03F2-97C7-4D2B-BA8C-9572F5835A93}"/>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403805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D2BB5-E978-4CA3-9B02-75FCBA2BE9A4}"/>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1C2ACB65-57E1-4BEC-B6CA-F707FD8C4D3A}"/>
              </a:ext>
            </a:extLst>
          </p:cNvPr>
          <p:cNvGraphicFramePr>
            <a:graphicFrameLocks noGrp="1"/>
          </p:cNvGraphicFramePr>
          <p:nvPr>
            <p:ph type="tbl" sz="quarter" idx="13"/>
            <p:extLst>
              <p:ext uri="{D42A27DB-BD31-4B8C-83A1-F6EECF244321}">
                <p14:modId xmlns:p14="http://schemas.microsoft.com/office/powerpoint/2010/main" val="3575414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99470671"/>
                    </a:ext>
                  </a:extLst>
                </a:gridCol>
                <a:gridCol w="1481328">
                  <a:extLst>
                    <a:ext uri="{9D8B030D-6E8A-4147-A177-3AD203B41FA5}">
                      <a16:colId xmlns:a16="http://schemas.microsoft.com/office/drawing/2014/main" val="817578590"/>
                    </a:ext>
                  </a:extLst>
                </a:gridCol>
                <a:gridCol w="329184">
                  <a:extLst>
                    <a:ext uri="{9D8B030D-6E8A-4147-A177-3AD203B41FA5}">
                      <a16:colId xmlns:a16="http://schemas.microsoft.com/office/drawing/2014/main" val="2011356323"/>
                    </a:ext>
                  </a:extLst>
                </a:gridCol>
                <a:gridCol w="329184">
                  <a:extLst>
                    <a:ext uri="{9D8B030D-6E8A-4147-A177-3AD203B41FA5}">
                      <a16:colId xmlns:a16="http://schemas.microsoft.com/office/drawing/2014/main" val="2075089520"/>
                    </a:ext>
                  </a:extLst>
                </a:gridCol>
                <a:gridCol w="329184">
                  <a:extLst>
                    <a:ext uri="{9D8B030D-6E8A-4147-A177-3AD203B41FA5}">
                      <a16:colId xmlns:a16="http://schemas.microsoft.com/office/drawing/2014/main" val="34930854"/>
                    </a:ext>
                  </a:extLst>
                </a:gridCol>
                <a:gridCol w="329184">
                  <a:extLst>
                    <a:ext uri="{9D8B030D-6E8A-4147-A177-3AD203B41FA5}">
                      <a16:colId xmlns:a16="http://schemas.microsoft.com/office/drawing/2014/main" val="4226551342"/>
                    </a:ext>
                  </a:extLst>
                </a:gridCol>
                <a:gridCol w="329184">
                  <a:extLst>
                    <a:ext uri="{9D8B030D-6E8A-4147-A177-3AD203B41FA5}">
                      <a16:colId xmlns:a16="http://schemas.microsoft.com/office/drawing/2014/main" val="2536414347"/>
                    </a:ext>
                  </a:extLst>
                </a:gridCol>
                <a:gridCol w="329184">
                  <a:extLst>
                    <a:ext uri="{9D8B030D-6E8A-4147-A177-3AD203B41FA5}">
                      <a16:colId xmlns:a16="http://schemas.microsoft.com/office/drawing/2014/main" val="535432796"/>
                    </a:ext>
                  </a:extLst>
                </a:gridCol>
                <a:gridCol w="329184">
                  <a:extLst>
                    <a:ext uri="{9D8B030D-6E8A-4147-A177-3AD203B41FA5}">
                      <a16:colId xmlns:a16="http://schemas.microsoft.com/office/drawing/2014/main" val="297603830"/>
                    </a:ext>
                  </a:extLst>
                </a:gridCol>
                <a:gridCol w="329184">
                  <a:extLst>
                    <a:ext uri="{9D8B030D-6E8A-4147-A177-3AD203B41FA5}">
                      <a16:colId xmlns:a16="http://schemas.microsoft.com/office/drawing/2014/main" val="2799061302"/>
                    </a:ext>
                  </a:extLst>
                </a:gridCol>
                <a:gridCol w="329184">
                  <a:extLst>
                    <a:ext uri="{9D8B030D-6E8A-4147-A177-3AD203B41FA5}">
                      <a16:colId xmlns:a16="http://schemas.microsoft.com/office/drawing/2014/main" val="7693759"/>
                    </a:ext>
                  </a:extLst>
                </a:gridCol>
                <a:gridCol w="329184">
                  <a:extLst>
                    <a:ext uri="{9D8B030D-6E8A-4147-A177-3AD203B41FA5}">
                      <a16:colId xmlns:a16="http://schemas.microsoft.com/office/drawing/2014/main" val="3770284709"/>
                    </a:ext>
                  </a:extLst>
                </a:gridCol>
                <a:gridCol w="329184">
                  <a:extLst>
                    <a:ext uri="{9D8B030D-6E8A-4147-A177-3AD203B41FA5}">
                      <a16:colId xmlns:a16="http://schemas.microsoft.com/office/drawing/2014/main" val="2273768957"/>
                    </a:ext>
                  </a:extLst>
                </a:gridCol>
                <a:gridCol w="329184">
                  <a:extLst>
                    <a:ext uri="{9D8B030D-6E8A-4147-A177-3AD203B41FA5}">
                      <a16:colId xmlns:a16="http://schemas.microsoft.com/office/drawing/2014/main" val="2521274598"/>
                    </a:ext>
                  </a:extLst>
                </a:gridCol>
                <a:gridCol w="329184">
                  <a:extLst>
                    <a:ext uri="{9D8B030D-6E8A-4147-A177-3AD203B41FA5}">
                      <a16:colId xmlns:a16="http://schemas.microsoft.com/office/drawing/2014/main" val="493095052"/>
                    </a:ext>
                  </a:extLst>
                </a:gridCol>
                <a:gridCol w="329184">
                  <a:extLst>
                    <a:ext uri="{9D8B030D-6E8A-4147-A177-3AD203B41FA5}">
                      <a16:colId xmlns:a16="http://schemas.microsoft.com/office/drawing/2014/main" val="974880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3717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- 2024-12-30 14:26:47</a:t>
                      </a:r>
                      <a:r>
                        <a:rPr kumimoji="0" lang="en-US" sz="1000" b="0" i="0" u="none" strike="noStrike" kern="1200" cap="none" spc="0" normalizeH="0" baseline="0" noProof="0">
                          <a:ln>
                            <a:noFill/>
                          </a:ln>
                          <a:solidFill>
                            <a:prstClr val="black"/>
                          </a:solidFill>
                          <a:effectLst/>
                          <a:uLnTx/>
                          <a:uFillTx/>
                          <a:latin typeface="Calibri"/>
                          <a:ea typeface="+mn-ea"/>
                          <a:cs typeface="+mn-cs"/>
                        </a:rPr>
                        <a:t>
 New year, new beginnings! We're thrilled to welcome Kelly K. to Tokio Marine America just in time to kick off 2025!
Kelly joins us as a GBU Small Commercial Underwriter II as part of our Global Business Unit in our Jersey City office. She brings great energy to the team. In her free time, she enjoys line dancing, pickleball, and crocheting. Kelly is also a big supporter of Sparrows Nest, a local charity that provides meals to families affected by cancer.
We can't wait to see Kelly's positive impact as we head into a new year full of possibilities!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https://quintly-eu-image-storage.s3.amazonaws.com/e33bbb9956bb05844e7317a82c09a400/cdecd0bb5974386890942d654302aa1b.jpg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9339171"/>
                  </a:ext>
                </a:extLst>
              </a:tr>
            </a:tbl>
          </a:graphicData>
        </a:graphic>
      </p:graphicFrame>
      <p:sp>
        <p:nvSpPr>
          <p:cNvPr id="4" name="Text Placeholder 3">
            <a:extLst>
              <a:ext uri="{FF2B5EF4-FFF2-40B4-BE49-F238E27FC236}">
                <a16:creationId xmlns:a16="http://schemas.microsoft.com/office/drawing/2014/main" id="{C971273F-EF55-4C23-B253-067ABA40606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094660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5DB82-0B9D-4640-AF5F-6A62440EF9FC}"/>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FEF11FEC-9E3A-4CBF-AC08-30E88913D7E7}"/>
              </a:ext>
            </a:extLst>
          </p:cNvPr>
          <p:cNvGraphicFramePr>
            <a:graphicFrameLocks noGrp="1"/>
          </p:cNvGraphicFramePr>
          <p:nvPr>
            <p:ph type="tbl" sz="quarter" idx="13"/>
            <p:extLst>
              <p:ext uri="{D42A27DB-BD31-4B8C-83A1-F6EECF244321}">
                <p14:modId xmlns:p14="http://schemas.microsoft.com/office/powerpoint/2010/main" val="2797298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596470319"/>
                    </a:ext>
                  </a:extLst>
                </a:gridCol>
                <a:gridCol w="576072">
                  <a:extLst>
                    <a:ext uri="{9D8B030D-6E8A-4147-A177-3AD203B41FA5}">
                      <a16:colId xmlns:a16="http://schemas.microsoft.com/office/drawing/2014/main" val="1467895792"/>
                    </a:ext>
                  </a:extLst>
                </a:gridCol>
                <a:gridCol w="576072">
                  <a:extLst>
                    <a:ext uri="{9D8B030D-6E8A-4147-A177-3AD203B41FA5}">
                      <a16:colId xmlns:a16="http://schemas.microsoft.com/office/drawing/2014/main" val="4238459026"/>
                    </a:ext>
                  </a:extLst>
                </a:gridCol>
                <a:gridCol w="576072">
                  <a:extLst>
                    <a:ext uri="{9D8B030D-6E8A-4147-A177-3AD203B41FA5}">
                      <a16:colId xmlns:a16="http://schemas.microsoft.com/office/drawing/2014/main" val="2589329279"/>
                    </a:ext>
                  </a:extLst>
                </a:gridCol>
                <a:gridCol w="576072">
                  <a:extLst>
                    <a:ext uri="{9D8B030D-6E8A-4147-A177-3AD203B41FA5}">
                      <a16:colId xmlns:a16="http://schemas.microsoft.com/office/drawing/2014/main" val="3209154821"/>
                    </a:ext>
                  </a:extLst>
                </a:gridCol>
                <a:gridCol w="576072">
                  <a:extLst>
                    <a:ext uri="{9D8B030D-6E8A-4147-A177-3AD203B41FA5}">
                      <a16:colId xmlns:a16="http://schemas.microsoft.com/office/drawing/2014/main" val="422957909"/>
                    </a:ext>
                  </a:extLst>
                </a:gridCol>
                <a:gridCol w="576072">
                  <a:extLst>
                    <a:ext uri="{9D8B030D-6E8A-4147-A177-3AD203B41FA5}">
                      <a16:colId xmlns:a16="http://schemas.microsoft.com/office/drawing/2014/main" val="925182762"/>
                    </a:ext>
                  </a:extLst>
                </a:gridCol>
                <a:gridCol w="576072">
                  <a:extLst>
                    <a:ext uri="{9D8B030D-6E8A-4147-A177-3AD203B41FA5}">
                      <a16:colId xmlns:a16="http://schemas.microsoft.com/office/drawing/2014/main" val="602531488"/>
                    </a:ext>
                  </a:extLst>
                </a:gridCol>
                <a:gridCol w="576072">
                  <a:extLst>
                    <a:ext uri="{9D8B030D-6E8A-4147-A177-3AD203B41FA5}">
                      <a16:colId xmlns:a16="http://schemas.microsoft.com/office/drawing/2014/main" val="366580432"/>
                    </a:ext>
                  </a:extLst>
                </a:gridCol>
                <a:gridCol w="576072">
                  <a:extLst>
                    <a:ext uri="{9D8B030D-6E8A-4147-A177-3AD203B41FA5}">
                      <a16:colId xmlns:a16="http://schemas.microsoft.com/office/drawing/2014/main" val="601864770"/>
                    </a:ext>
                  </a:extLst>
                </a:gridCol>
                <a:gridCol w="576072">
                  <a:extLst>
                    <a:ext uri="{9D8B030D-6E8A-4147-A177-3AD203B41FA5}">
                      <a16:colId xmlns:a16="http://schemas.microsoft.com/office/drawing/2014/main" val="1144733358"/>
                    </a:ext>
                  </a:extLst>
                </a:gridCol>
                <a:gridCol w="576072">
                  <a:extLst>
                    <a:ext uri="{9D8B030D-6E8A-4147-A177-3AD203B41FA5}">
                      <a16:colId xmlns:a16="http://schemas.microsoft.com/office/drawing/2014/main" val="1035611036"/>
                    </a:ext>
                  </a:extLst>
                </a:gridCol>
                <a:gridCol w="576072">
                  <a:extLst>
                    <a:ext uri="{9D8B030D-6E8A-4147-A177-3AD203B41FA5}">
                      <a16:colId xmlns:a16="http://schemas.microsoft.com/office/drawing/2014/main" val="306197673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91336143"/>
                  </a:ext>
                </a:extLst>
              </a:tr>
              <a:tr h="370840">
                <a:tc>
                  <a:txBody>
                    <a:bodyPr/>
                    <a:lstStyle/>
                    <a:p>
                      <a:r>
                        <a:rPr lang="en-US" sz="1000"/>
                        <a:t>288</a:t>
                      </a:r>
                    </a:p>
                  </a:txBody>
                  <a:tcPr/>
                </a:tc>
                <a:tc>
                  <a:txBody>
                    <a:bodyPr/>
                    <a:lstStyle/>
                    <a:p>
                      <a:r>
                        <a:rPr lang="en-US" sz="1000"/>
                        <a:t>-4</a:t>
                      </a:r>
                    </a:p>
                  </a:txBody>
                  <a:tcPr/>
                </a:tc>
                <a:tc>
                  <a:txBody>
                    <a:bodyPr/>
                    <a:lstStyle/>
                    <a:p>
                      <a:r>
                        <a:rPr lang="en-US" sz="1000"/>
                        <a:t>14</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0.1592 %</a:t>
                      </a:r>
                    </a:p>
                  </a:txBody>
                  <a:tcPr/>
                </a:tc>
                <a:tc>
                  <a:txBody>
                    <a:bodyPr/>
                    <a:lstStyle/>
                    <a:p>
                      <a:r>
                        <a:rPr lang="en-US" sz="1000"/>
                        <a:t>0.0 %</a:t>
                      </a:r>
                    </a:p>
                  </a:txBody>
                  <a:tcPr/>
                </a:tc>
                <a:extLst>
                  <a:ext uri="{0D108BD9-81ED-4DB2-BD59-A6C34878D82A}">
                    <a16:rowId xmlns:a16="http://schemas.microsoft.com/office/drawing/2014/main" val="2881575846"/>
                  </a:ext>
                </a:extLst>
              </a:tr>
            </a:tbl>
          </a:graphicData>
        </a:graphic>
      </p:graphicFrame>
      <p:sp>
        <p:nvSpPr>
          <p:cNvPr id="4" name="Text Placeholder 3">
            <a:extLst>
              <a:ext uri="{FF2B5EF4-FFF2-40B4-BE49-F238E27FC236}">
                <a16:creationId xmlns:a16="http://schemas.microsoft.com/office/drawing/2014/main" id="{1F2CD2FE-33E3-448A-837B-9D10DEF990DA}"/>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501381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4BF0D-38D9-4344-A700-C6DA2CBA7398}"/>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AC2E54E9-75C9-46D7-9472-7DB8E870F138}"/>
              </a:ext>
            </a:extLst>
          </p:cNvPr>
          <p:cNvGraphicFramePr>
            <a:graphicFrameLocks noGrp="1"/>
          </p:cNvGraphicFramePr>
          <p:nvPr>
            <p:ph type="chart" sz="quarter" idx="13"/>
            <p:extLst>
              <p:ext uri="{D42A27DB-BD31-4B8C-83A1-F6EECF244321}">
                <p14:modId xmlns:p14="http://schemas.microsoft.com/office/powerpoint/2010/main" val="407693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1D14F7-82EA-4972-B36C-B367D81E958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819FC04-2052-44D0-BADB-6490A89860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1020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F3A06-306F-4527-A436-0FD6D94DE61F}"/>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77B27B4B-2F82-47BC-9867-991AEDAB2FCB}"/>
              </a:ext>
            </a:extLst>
          </p:cNvPr>
          <p:cNvGraphicFramePr>
            <a:graphicFrameLocks noGrp="1"/>
          </p:cNvGraphicFramePr>
          <p:nvPr>
            <p:ph type="chart" sz="quarter" idx="13"/>
            <p:extLst>
              <p:ext uri="{D42A27DB-BD31-4B8C-83A1-F6EECF244321}">
                <p14:modId xmlns:p14="http://schemas.microsoft.com/office/powerpoint/2010/main" val="3791461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91D2BF-F3AE-45D5-9644-34DF07D2725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3D08FFE-16ED-4DD9-AB3A-6C3639934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7559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F99F5-D7B4-41C3-9413-5A192B79881D}"/>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912C7D22-635D-44B2-A448-743A5D4C249A}"/>
              </a:ext>
            </a:extLst>
          </p:cNvPr>
          <p:cNvGraphicFramePr>
            <a:graphicFrameLocks noGrp="1"/>
          </p:cNvGraphicFramePr>
          <p:nvPr>
            <p:ph type="chart" sz="quarter" idx="13"/>
            <p:extLst>
              <p:ext uri="{D42A27DB-BD31-4B8C-83A1-F6EECF244321}">
                <p14:modId xmlns:p14="http://schemas.microsoft.com/office/powerpoint/2010/main" val="3495005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C09E83-4CD4-417E-BB79-D99A5144178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850720A-0F98-45AC-863F-DFF4FCACE7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1660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37F7F-D2BB-4B25-BE8A-73E58AE66E76}"/>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A6DDB368-CFE8-426E-9C86-DFA6C98F137E}"/>
              </a:ext>
            </a:extLst>
          </p:cNvPr>
          <p:cNvGraphicFramePr>
            <a:graphicFrameLocks noGrp="1"/>
          </p:cNvGraphicFramePr>
          <p:nvPr>
            <p:ph type="tbl" sz="quarter" idx="13"/>
            <p:extLst>
              <p:ext uri="{D42A27DB-BD31-4B8C-83A1-F6EECF244321}">
                <p14:modId xmlns:p14="http://schemas.microsoft.com/office/powerpoint/2010/main" val="1277056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92202930"/>
                    </a:ext>
                  </a:extLst>
                </a:gridCol>
                <a:gridCol w="1152144">
                  <a:extLst>
                    <a:ext uri="{9D8B030D-6E8A-4147-A177-3AD203B41FA5}">
                      <a16:colId xmlns:a16="http://schemas.microsoft.com/office/drawing/2014/main" val="3858725572"/>
                    </a:ext>
                  </a:extLst>
                </a:gridCol>
                <a:gridCol w="1152144">
                  <a:extLst>
                    <a:ext uri="{9D8B030D-6E8A-4147-A177-3AD203B41FA5}">
                      <a16:colId xmlns:a16="http://schemas.microsoft.com/office/drawing/2014/main" val="2093689966"/>
                    </a:ext>
                  </a:extLst>
                </a:gridCol>
                <a:gridCol w="1152144">
                  <a:extLst>
                    <a:ext uri="{9D8B030D-6E8A-4147-A177-3AD203B41FA5}">
                      <a16:colId xmlns:a16="http://schemas.microsoft.com/office/drawing/2014/main" val="2379594489"/>
                    </a:ext>
                  </a:extLst>
                </a:gridCol>
                <a:gridCol w="1152144">
                  <a:extLst>
                    <a:ext uri="{9D8B030D-6E8A-4147-A177-3AD203B41FA5}">
                      <a16:colId xmlns:a16="http://schemas.microsoft.com/office/drawing/2014/main" val="4205937400"/>
                    </a:ext>
                  </a:extLst>
                </a:gridCol>
                <a:gridCol w="1152144">
                  <a:extLst>
                    <a:ext uri="{9D8B030D-6E8A-4147-A177-3AD203B41FA5}">
                      <a16:colId xmlns:a16="http://schemas.microsoft.com/office/drawing/2014/main" val="3980859997"/>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671193229"/>
                  </a:ext>
                </a:extLst>
              </a:tr>
              <a:tr h="370840">
                <a:tc>
                  <a:txBody>
                    <a:bodyPr/>
                    <a:lstStyle/>
                    <a:p>
                      <a:r>
                        <a:rPr lang="en-US" sz="1000" b="1"/>
                        <a:t>@TokioMAmerica - 2024-12-30 14:26:51</a:t>
                      </a:r>
                      <a:r>
                        <a:rPr lang="en-US" sz="1000"/>
                        <a:t>
 We're welcoming Kelly K. to TMA just in time to kick off 2025! Kelly is our GBU Small Commercial Underwriter II in our Jersey City Global Business Unit. She enjoys pickleball &amp;amp; crocheting &amp;amp; also supports Sparrows Nest, a charity that provides meals to families affected by cancer. https://t.co/1gVvzWcu44</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0.6944 %</a:t>
                      </a:r>
                    </a:p>
                  </a:txBody>
                  <a:tcPr/>
                </a:tc>
                <a:extLst>
                  <a:ext uri="{0D108BD9-81ED-4DB2-BD59-A6C34878D82A}">
                    <a16:rowId xmlns:a16="http://schemas.microsoft.com/office/drawing/2014/main" val="2534790235"/>
                  </a:ext>
                </a:extLst>
              </a:tr>
              <a:tr h="370840">
                <a:tc>
                  <a:txBody>
                    <a:bodyPr/>
                    <a:lstStyle/>
                    <a:p>
                      <a:r>
                        <a:rPr lang="en-US" sz="1000" b="1"/>
                        <a:t>@TokioMAmerica - 2024-12-13 13:30:00</a:t>
                      </a:r>
                      <a:r>
                        <a:rPr lang="en-US" sz="1000"/>
                        <a:t>
 TMA is honored to support St. Jude Children’s Research Hospital as our December charity &amp;amp; contribute towards their inspiring mission. @StJude works to advance treatments &amp;amp; care for children, teens, &amp;amp; young adults with cancer &amp;amp; other life-thratening diseases. https://t.co/99i3V8qZH2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0.3472 %</a:t>
                      </a:r>
                    </a:p>
                  </a:txBody>
                  <a:tcPr/>
                </a:tc>
                <a:extLst>
                  <a:ext uri="{0D108BD9-81ED-4DB2-BD59-A6C34878D82A}">
                    <a16:rowId xmlns:a16="http://schemas.microsoft.com/office/drawing/2014/main" val="1094888464"/>
                  </a:ext>
                </a:extLst>
              </a:tr>
              <a:tr h="370840">
                <a:tc>
                  <a:txBody>
                    <a:bodyPr/>
                    <a:lstStyle/>
                    <a:p>
                      <a:r>
                        <a:rPr lang="en-US" sz="1000" b="1"/>
                        <a:t>@TokioMAmerica - 2024-12-18 14:13:37</a:t>
                      </a:r>
                      <a:r>
                        <a:rPr lang="en-US" sz="1000"/>
                        <a:t>
 Every child deserves a gift for the holidays, and we were honored to help make that dream come true for children in our community. For a second year, our Jersey City employees collected toys for our Christmas Toy Drive in partnership with the Jersey City Police Athletic League. https://t.co/cbUhRrpefV</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0.3472 %</a:t>
                      </a:r>
                    </a:p>
                  </a:txBody>
                  <a:tcPr/>
                </a:tc>
                <a:extLst>
                  <a:ext uri="{0D108BD9-81ED-4DB2-BD59-A6C34878D82A}">
                    <a16:rowId xmlns:a16="http://schemas.microsoft.com/office/drawing/2014/main" val="1614399682"/>
                  </a:ext>
                </a:extLst>
              </a:tr>
            </a:tbl>
          </a:graphicData>
        </a:graphic>
      </p:graphicFrame>
      <p:sp>
        <p:nvSpPr>
          <p:cNvPr id="4" name="Text Placeholder 3">
            <a:extLst>
              <a:ext uri="{FF2B5EF4-FFF2-40B4-BE49-F238E27FC236}">
                <a16:creationId xmlns:a16="http://schemas.microsoft.com/office/drawing/2014/main" id="{0483B0DE-CBFF-421D-91C9-8F20A002CF62}"/>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41539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16FF-E686-42D8-99CE-6BD9CFDECACB}"/>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20E7EDF4-9730-4868-968C-C55E5DF57012}"/>
              </a:ext>
            </a:extLst>
          </p:cNvPr>
          <p:cNvGraphicFramePr>
            <a:graphicFrameLocks noGrp="1"/>
          </p:cNvGraphicFramePr>
          <p:nvPr>
            <p:ph type="tbl" sz="quarter" idx="13"/>
            <p:extLst>
              <p:ext uri="{D42A27DB-BD31-4B8C-83A1-F6EECF244321}">
                <p14:modId xmlns:p14="http://schemas.microsoft.com/office/powerpoint/2010/main" val="1266372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09627319"/>
                    </a:ext>
                  </a:extLst>
                </a:gridCol>
                <a:gridCol w="658368">
                  <a:extLst>
                    <a:ext uri="{9D8B030D-6E8A-4147-A177-3AD203B41FA5}">
                      <a16:colId xmlns:a16="http://schemas.microsoft.com/office/drawing/2014/main" val="2340659647"/>
                    </a:ext>
                  </a:extLst>
                </a:gridCol>
                <a:gridCol w="658368">
                  <a:extLst>
                    <a:ext uri="{9D8B030D-6E8A-4147-A177-3AD203B41FA5}">
                      <a16:colId xmlns:a16="http://schemas.microsoft.com/office/drawing/2014/main" val="1389838885"/>
                    </a:ext>
                  </a:extLst>
                </a:gridCol>
                <a:gridCol w="658368">
                  <a:extLst>
                    <a:ext uri="{9D8B030D-6E8A-4147-A177-3AD203B41FA5}">
                      <a16:colId xmlns:a16="http://schemas.microsoft.com/office/drawing/2014/main" val="3540059093"/>
                    </a:ext>
                  </a:extLst>
                </a:gridCol>
                <a:gridCol w="658368">
                  <a:extLst>
                    <a:ext uri="{9D8B030D-6E8A-4147-A177-3AD203B41FA5}">
                      <a16:colId xmlns:a16="http://schemas.microsoft.com/office/drawing/2014/main" val="3938827436"/>
                    </a:ext>
                  </a:extLst>
                </a:gridCol>
                <a:gridCol w="658368">
                  <a:extLst>
                    <a:ext uri="{9D8B030D-6E8A-4147-A177-3AD203B41FA5}">
                      <a16:colId xmlns:a16="http://schemas.microsoft.com/office/drawing/2014/main" val="3961253364"/>
                    </a:ext>
                  </a:extLst>
                </a:gridCol>
                <a:gridCol w="658368">
                  <a:extLst>
                    <a:ext uri="{9D8B030D-6E8A-4147-A177-3AD203B41FA5}">
                      <a16:colId xmlns:a16="http://schemas.microsoft.com/office/drawing/2014/main" val="1322199968"/>
                    </a:ext>
                  </a:extLst>
                </a:gridCol>
                <a:gridCol w="658368">
                  <a:extLst>
                    <a:ext uri="{9D8B030D-6E8A-4147-A177-3AD203B41FA5}">
                      <a16:colId xmlns:a16="http://schemas.microsoft.com/office/drawing/2014/main" val="3969020928"/>
                    </a:ext>
                  </a:extLst>
                </a:gridCol>
                <a:gridCol w="658368">
                  <a:extLst>
                    <a:ext uri="{9D8B030D-6E8A-4147-A177-3AD203B41FA5}">
                      <a16:colId xmlns:a16="http://schemas.microsoft.com/office/drawing/2014/main" val="1223016132"/>
                    </a:ext>
                  </a:extLst>
                </a:gridCol>
                <a:gridCol w="658368">
                  <a:extLst>
                    <a:ext uri="{9D8B030D-6E8A-4147-A177-3AD203B41FA5}">
                      <a16:colId xmlns:a16="http://schemas.microsoft.com/office/drawing/2014/main" val="3066357668"/>
                    </a:ext>
                  </a:extLst>
                </a:gridCol>
                <a:gridCol w="658368">
                  <a:extLst>
                    <a:ext uri="{9D8B030D-6E8A-4147-A177-3AD203B41FA5}">
                      <a16:colId xmlns:a16="http://schemas.microsoft.com/office/drawing/2014/main" val="3817020797"/>
                    </a:ext>
                  </a:extLst>
                </a:gridCol>
                <a:gridCol w="658368">
                  <a:extLst>
                    <a:ext uri="{9D8B030D-6E8A-4147-A177-3AD203B41FA5}">
                      <a16:colId xmlns:a16="http://schemas.microsoft.com/office/drawing/2014/main" val="31816147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018007381"/>
                  </a:ext>
                </a:extLst>
              </a:tr>
              <a:tr h="370840">
                <a:tc>
                  <a:txBody>
                    <a:bodyPr/>
                    <a:lstStyle/>
                    <a:p>
                      <a:r>
                        <a:rPr lang="en-US" sz="1000"/>
                        <a:t>23782</a:t>
                      </a:r>
                    </a:p>
                  </a:txBody>
                  <a:tcPr/>
                </a:tc>
                <a:tc>
                  <a:txBody>
                    <a:bodyPr/>
                    <a:lstStyle/>
                    <a:p>
                      <a:r>
                        <a:rPr lang="en-US" sz="1000"/>
                        <a:t>631</a:t>
                      </a:r>
                    </a:p>
                  </a:txBody>
                  <a:tcPr/>
                </a:tc>
                <a:tc>
                  <a:txBody>
                    <a:bodyPr/>
                    <a:lstStyle/>
                    <a:p>
                      <a:r>
                        <a:rPr lang="en-US" sz="1000"/>
                        <a:t>13</a:t>
                      </a:r>
                    </a:p>
                  </a:txBody>
                  <a:tcPr/>
                </a:tc>
                <a:tc>
                  <a:txBody>
                    <a:bodyPr/>
                    <a:lstStyle/>
                    <a:p>
                      <a:r>
                        <a:rPr lang="en-US" sz="1000"/>
                        <a:t>491</a:t>
                      </a:r>
                    </a:p>
                  </a:txBody>
                  <a:tcPr/>
                </a:tc>
                <a:tc>
                  <a:txBody>
                    <a:bodyPr/>
                    <a:lstStyle/>
                    <a:p>
                      <a:r>
                        <a:rPr lang="en-US" sz="1000"/>
                        <a:t>37.769230769231</a:t>
                      </a:r>
                    </a:p>
                  </a:txBody>
                  <a:tcPr/>
                </a:tc>
                <a:tc>
                  <a:txBody>
                    <a:bodyPr/>
                    <a:lstStyle/>
                    <a:p>
                      <a:r>
                        <a:rPr lang="en-US" sz="1000"/>
                        <a:t>11</a:t>
                      </a:r>
                    </a:p>
                  </a:txBody>
                  <a:tcPr/>
                </a:tc>
                <a:tc>
                  <a:txBody>
                    <a:bodyPr/>
                    <a:lstStyle/>
                    <a:p>
                      <a:r>
                        <a:rPr lang="en-US" sz="1000"/>
                        <a:t>1</a:t>
                      </a:r>
                    </a:p>
                  </a:txBody>
                  <a:tcPr/>
                </a:tc>
                <a:tc>
                  <a:txBody>
                    <a:bodyPr/>
                    <a:lstStyle/>
                    <a:p>
                      <a:r>
                        <a:rPr lang="en-US" sz="1000"/>
                        <a:t>4309</a:t>
                      </a:r>
                    </a:p>
                  </a:txBody>
                  <a:tcPr/>
                </a:tc>
                <a:tc>
                  <a:txBody>
                    <a:bodyPr/>
                    <a:lstStyle/>
                    <a:p>
                      <a:r>
                        <a:rPr lang="en-US" sz="1000"/>
                        <a:t>21347</a:t>
                      </a:r>
                    </a:p>
                  </a:txBody>
                  <a:tcPr/>
                </a:tc>
                <a:tc>
                  <a:txBody>
                    <a:bodyPr/>
                    <a:lstStyle/>
                    <a:p>
                      <a:r>
                        <a:rPr lang="en-US" sz="1000"/>
                        <a:t>1642.0769230769</a:t>
                      </a:r>
                    </a:p>
                  </a:txBody>
                  <a:tcPr/>
                </a:tc>
                <a:tc>
                  <a:txBody>
                    <a:bodyPr/>
                    <a:lstStyle/>
                    <a:p>
                      <a:r>
                        <a:rPr lang="en-US" sz="1000"/>
                        <a:t>13.838644847733 %</a:t>
                      </a:r>
                    </a:p>
                  </a:txBody>
                  <a:tcPr/>
                </a:tc>
                <a:tc>
                  <a:txBody>
                    <a:bodyPr/>
                    <a:lstStyle/>
                    <a:p>
                      <a:r>
                        <a:rPr lang="en-US" sz="1000"/>
                        <a:t>0</a:t>
                      </a:r>
                    </a:p>
                  </a:txBody>
                  <a:tcPr/>
                </a:tc>
                <a:extLst>
                  <a:ext uri="{0D108BD9-81ED-4DB2-BD59-A6C34878D82A}">
                    <a16:rowId xmlns:a16="http://schemas.microsoft.com/office/drawing/2014/main" val="3158631280"/>
                  </a:ext>
                </a:extLst>
              </a:tr>
            </a:tbl>
          </a:graphicData>
        </a:graphic>
      </p:graphicFrame>
      <p:sp>
        <p:nvSpPr>
          <p:cNvPr id="4" name="Text Placeholder 3">
            <a:extLst>
              <a:ext uri="{FF2B5EF4-FFF2-40B4-BE49-F238E27FC236}">
                <a16:creationId xmlns:a16="http://schemas.microsoft.com/office/drawing/2014/main" id="{82588DB5-353B-4F18-9588-B25DF0B711EB}"/>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914219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931FA-740F-4D21-9298-9485E53E9B02}"/>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02B6A42-B2BA-42CE-9975-2D0F0A8DB871}"/>
              </a:ext>
            </a:extLst>
          </p:cNvPr>
          <p:cNvGraphicFramePr>
            <a:graphicFrameLocks noGrp="1"/>
          </p:cNvGraphicFramePr>
          <p:nvPr>
            <p:ph type="chart" sz="quarter" idx="13"/>
            <p:extLst>
              <p:ext uri="{D42A27DB-BD31-4B8C-83A1-F6EECF244321}">
                <p14:modId xmlns:p14="http://schemas.microsoft.com/office/powerpoint/2010/main" val="2133037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B30D77-40A6-4930-B658-D8C210377E3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517D059-ED74-42F3-8BD1-801E390597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97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3367C-6305-4652-872B-9C03E53909C6}"/>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B31A1451-8C04-40B2-B481-79B0623DD5B2}"/>
              </a:ext>
            </a:extLst>
          </p:cNvPr>
          <p:cNvGraphicFramePr>
            <a:graphicFrameLocks noGrp="1"/>
          </p:cNvGraphicFramePr>
          <p:nvPr>
            <p:ph type="chart" sz="quarter" idx="13"/>
            <p:extLst>
              <p:ext uri="{D42A27DB-BD31-4B8C-83A1-F6EECF244321}">
                <p14:modId xmlns:p14="http://schemas.microsoft.com/office/powerpoint/2010/main" val="952374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CBCCC4-3679-49AE-B1E8-EAC6752C259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D50F6BF-2DD1-4629-B21F-8E435F234C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7059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00509-8482-4F83-A6A9-D96F96CDE51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17240A0-527E-4AD9-B8A1-DF7DB378CEF3}"/>
              </a:ext>
            </a:extLst>
          </p:cNvPr>
          <p:cNvGraphicFramePr>
            <a:graphicFrameLocks noGrp="1"/>
          </p:cNvGraphicFramePr>
          <p:nvPr>
            <p:ph type="chart" sz="quarter" idx="13"/>
            <p:extLst>
              <p:ext uri="{D42A27DB-BD31-4B8C-83A1-F6EECF244321}">
                <p14:modId xmlns:p14="http://schemas.microsoft.com/office/powerpoint/2010/main" val="1079930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92095D-AC45-46CD-ACBF-CA63551DF1B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B2A4F72-5C77-48F1-90C9-5EB7AAFE09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9391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F902F-F982-4795-B1CF-857D5D9DCFE4}"/>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86E01FF-951A-49C9-AED3-16287FB84837}"/>
              </a:ext>
            </a:extLst>
          </p:cNvPr>
          <p:cNvGraphicFramePr>
            <a:graphicFrameLocks noGrp="1"/>
          </p:cNvGraphicFramePr>
          <p:nvPr>
            <p:ph type="chart" sz="quarter" idx="13"/>
            <p:extLst>
              <p:ext uri="{D42A27DB-BD31-4B8C-83A1-F6EECF244321}">
                <p14:modId xmlns:p14="http://schemas.microsoft.com/office/powerpoint/2010/main" val="682451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A6CC9E-7D35-4E1D-B447-F6FDCE24178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1F0C3F6-EF6D-4977-857F-BDD7D13731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4424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4258D-4033-4628-ACAC-E6C24575897E}"/>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F4606B78-9394-4B25-B05F-E4AD26F93A68}"/>
              </a:ext>
            </a:extLst>
          </p:cNvPr>
          <p:cNvGraphicFramePr>
            <a:graphicFrameLocks noGrp="1"/>
          </p:cNvGraphicFramePr>
          <p:nvPr>
            <p:ph type="tbl" sz="quarter" idx="13"/>
            <p:extLst>
              <p:ext uri="{D42A27DB-BD31-4B8C-83A1-F6EECF244321}">
                <p14:modId xmlns:p14="http://schemas.microsoft.com/office/powerpoint/2010/main" val="282747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1338384"/>
                    </a:ext>
                  </a:extLst>
                </a:gridCol>
                <a:gridCol w="658368">
                  <a:extLst>
                    <a:ext uri="{9D8B030D-6E8A-4147-A177-3AD203B41FA5}">
                      <a16:colId xmlns:a16="http://schemas.microsoft.com/office/drawing/2014/main" val="330784214"/>
                    </a:ext>
                  </a:extLst>
                </a:gridCol>
                <a:gridCol w="658368">
                  <a:extLst>
                    <a:ext uri="{9D8B030D-6E8A-4147-A177-3AD203B41FA5}">
                      <a16:colId xmlns:a16="http://schemas.microsoft.com/office/drawing/2014/main" val="2618028986"/>
                    </a:ext>
                  </a:extLst>
                </a:gridCol>
                <a:gridCol w="658368">
                  <a:extLst>
                    <a:ext uri="{9D8B030D-6E8A-4147-A177-3AD203B41FA5}">
                      <a16:colId xmlns:a16="http://schemas.microsoft.com/office/drawing/2014/main" val="26393346"/>
                    </a:ext>
                  </a:extLst>
                </a:gridCol>
                <a:gridCol w="658368">
                  <a:extLst>
                    <a:ext uri="{9D8B030D-6E8A-4147-A177-3AD203B41FA5}">
                      <a16:colId xmlns:a16="http://schemas.microsoft.com/office/drawing/2014/main" val="1368042590"/>
                    </a:ext>
                  </a:extLst>
                </a:gridCol>
                <a:gridCol w="658368">
                  <a:extLst>
                    <a:ext uri="{9D8B030D-6E8A-4147-A177-3AD203B41FA5}">
                      <a16:colId xmlns:a16="http://schemas.microsoft.com/office/drawing/2014/main" val="1235964658"/>
                    </a:ext>
                  </a:extLst>
                </a:gridCol>
                <a:gridCol w="658368">
                  <a:extLst>
                    <a:ext uri="{9D8B030D-6E8A-4147-A177-3AD203B41FA5}">
                      <a16:colId xmlns:a16="http://schemas.microsoft.com/office/drawing/2014/main" val="3928177527"/>
                    </a:ext>
                  </a:extLst>
                </a:gridCol>
                <a:gridCol w="658368">
                  <a:extLst>
                    <a:ext uri="{9D8B030D-6E8A-4147-A177-3AD203B41FA5}">
                      <a16:colId xmlns:a16="http://schemas.microsoft.com/office/drawing/2014/main" val="2844849742"/>
                    </a:ext>
                  </a:extLst>
                </a:gridCol>
                <a:gridCol w="658368">
                  <a:extLst>
                    <a:ext uri="{9D8B030D-6E8A-4147-A177-3AD203B41FA5}">
                      <a16:colId xmlns:a16="http://schemas.microsoft.com/office/drawing/2014/main" val="1928052231"/>
                    </a:ext>
                  </a:extLst>
                </a:gridCol>
                <a:gridCol w="658368">
                  <a:extLst>
                    <a:ext uri="{9D8B030D-6E8A-4147-A177-3AD203B41FA5}">
                      <a16:colId xmlns:a16="http://schemas.microsoft.com/office/drawing/2014/main" val="64414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3633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- 2024-12-16 15:35:37</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office came together for their festive 2024 Holiday Luncheon event at Los Cuernos, a favorite local restaurant. From delicious food and drinks to fun raffle prizes and a visit from Santa Claus, everyone had a great time. This event was a wonderful reminder of how grateful we are to work with such an amazing group of people at TMA.
Thank you to everyone who made this gathering so 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41.913903432228 %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4534939"/>
                  </a:ext>
                </a:extLst>
              </a:tr>
            </a:tbl>
          </a:graphicData>
        </a:graphic>
      </p:graphicFrame>
      <p:sp>
        <p:nvSpPr>
          <p:cNvPr id="4" name="Text Placeholder 3">
            <a:extLst>
              <a:ext uri="{FF2B5EF4-FFF2-40B4-BE49-F238E27FC236}">
                <a16:creationId xmlns:a16="http://schemas.microsoft.com/office/drawing/2014/main" id="{8DAFC1C1-D9BC-4B80-8EF6-CE5CBC0AAFA1}"/>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935827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9697F-D80A-493F-B47B-5EF103F8F986}"/>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82A44370-9985-4B44-B485-055081A9BFE9}"/>
              </a:ext>
            </a:extLst>
          </p:cNvPr>
          <p:cNvGraphicFramePr>
            <a:graphicFrameLocks noGrp="1"/>
          </p:cNvGraphicFramePr>
          <p:nvPr>
            <p:ph type="tbl" sz="quarter" idx="13"/>
            <p:extLst>
              <p:ext uri="{D42A27DB-BD31-4B8C-83A1-F6EECF244321}">
                <p14:modId xmlns:p14="http://schemas.microsoft.com/office/powerpoint/2010/main" val="3689448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3832513"/>
                    </a:ext>
                  </a:extLst>
                </a:gridCol>
                <a:gridCol w="658368">
                  <a:extLst>
                    <a:ext uri="{9D8B030D-6E8A-4147-A177-3AD203B41FA5}">
                      <a16:colId xmlns:a16="http://schemas.microsoft.com/office/drawing/2014/main" val="1256050687"/>
                    </a:ext>
                  </a:extLst>
                </a:gridCol>
                <a:gridCol w="658368">
                  <a:extLst>
                    <a:ext uri="{9D8B030D-6E8A-4147-A177-3AD203B41FA5}">
                      <a16:colId xmlns:a16="http://schemas.microsoft.com/office/drawing/2014/main" val="919416835"/>
                    </a:ext>
                  </a:extLst>
                </a:gridCol>
                <a:gridCol w="658368">
                  <a:extLst>
                    <a:ext uri="{9D8B030D-6E8A-4147-A177-3AD203B41FA5}">
                      <a16:colId xmlns:a16="http://schemas.microsoft.com/office/drawing/2014/main" val="255842289"/>
                    </a:ext>
                  </a:extLst>
                </a:gridCol>
                <a:gridCol w="658368">
                  <a:extLst>
                    <a:ext uri="{9D8B030D-6E8A-4147-A177-3AD203B41FA5}">
                      <a16:colId xmlns:a16="http://schemas.microsoft.com/office/drawing/2014/main" val="446628876"/>
                    </a:ext>
                  </a:extLst>
                </a:gridCol>
                <a:gridCol w="658368">
                  <a:extLst>
                    <a:ext uri="{9D8B030D-6E8A-4147-A177-3AD203B41FA5}">
                      <a16:colId xmlns:a16="http://schemas.microsoft.com/office/drawing/2014/main" val="3391357009"/>
                    </a:ext>
                  </a:extLst>
                </a:gridCol>
                <a:gridCol w="658368">
                  <a:extLst>
                    <a:ext uri="{9D8B030D-6E8A-4147-A177-3AD203B41FA5}">
                      <a16:colId xmlns:a16="http://schemas.microsoft.com/office/drawing/2014/main" val="1107125169"/>
                    </a:ext>
                  </a:extLst>
                </a:gridCol>
                <a:gridCol w="658368">
                  <a:extLst>
                    <a:ext uri="{9D8B030D-6E8A-4147-A177-3AD203B41FA5}">
                      <a16:colId xmlns:a16="http://schemas.microsoft.com/office/drawing/2014/main" val="4004268209"/>
                    </a:ext>
                  </a:extLst>
                </a:gridCol>
                <a:gridCol w="658368">
                  <a:extLst>
                    <a:ext uri="{9D8B030D-6E8A-4147-A177-3AD203B41FA5}">
                      <a16:colId xmlns:a16="http://schemas.microsoft.com/office/drawing/2014/main" val="41940979"/>
                    </a:ext>
                  </a:extLst>
                </a:gridCol>
                <a:gridCol w="658368">
                  <a:extLst>
                    <a:ext uri="{9D8B030D-6E8A-4147-A177-3AD203B41FA5}">
                      <a16:colId xmlns:a16="http://schemas.microsoft.com/office/drawing/2014/main" val="2155475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84048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- 2024-12-27 13:08:54</a:t>
                      </a:r>
                      <a:r>
                        <a:rPr kumimoji="0" lang="en-US" sz="1000" b="0" i="0" u="none" strike="noStrike" kern="1200" cap="none" spc="0" normalizeH="0" baseline="0" noProof="0">
                          <a:ln>
                            <a:noFill/>
                          </a:ln>
                          <a:solidFill>
                            <a:prstClr val="black"/>
                          </a:solidFill>
                          <a:effectLst/>
                          <a:uLnTx/>
                          <a:uFillTx/>
                          <a:latin typeface="Calibri"/>
                          <a:ea typeface="+mn-ea"/>
                          <a:cs typeface="+mn-cs"/>
                        </a:rPr>
                        <a:t>
 Our San Francisco, Chicago, and Plano offices each celebrated the holiday season with a festive lunch!
The San Francisco team celebrated a successful year by going to Doppio Zero, a local restaurant. Our Plano team savored home-style Italian food at Maggiano's, and our Chicago office enjoyed quality time together at Rivers, their local eatery. We value these memories and the amazing team we have at TMA!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25.496598639456 %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20379288"/>
                  </a:ext>
                </a:extLst>
              </a:tr>
            </a:tbl>
          </a:graphicData>
        </a:graphic>
      </p:graphicFrame>
      <p:sp>
        <p:nvSpPr>
          <p:cNvPr id="4" name="Text Placeholder 3">
            <a:extLst>
              <a:ext uri="{FF2B5EF4-FFF2-40B4-BE49-F238E27FC236}">
                <a16:creationId xmlns:a16="http://schemas.microsoft.com/office/drawing/2014/main" id="{0540E315-5219-42C9-AA1C-5976A3C969B2}"/>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914581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B4595-EB87-439C-9720-36B634F525A9}"/>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59FC703B-5E7A-4515-9228-633909DB67D8}"/>
              </a:ext>
            </a:extLst>
          </p:cNvPr>
          <p:cNvGraphicFramePr>
            <a:graphicFrameLocks noGrp="1"/>
          </p:cNvGraphicFramePr>
          <p:nvPr>
            <p:ph type="tbl" sz="quarter" idx="13"/>
            <p:extLst>
              <p:ext uri="{D42A27DB-BD31-4B8C-83A1-F6EECF244321}">
                <p14:modId xmlns:p14="http://schemas.microsoft.com/office/powerpoint/2010/main" val="4219297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9680198"/>
                    </a:ext>
                  </a:extLst>
                </a:gridCol>
                <a:gridCol w="658368">
                  <a:extLst>
                    <a:ext uri="{9D8B030D-6E8A-4147-A177-3AD203B41FA5}">
                      <a16:colId xmlns:a16="http://schemas.microsoft.com/office/drawing/2014/main" val="1661286426"/>
                    </a:ext>
                  </a:extLst>
                </a:gridCol>
                <a:gridCol w="658368">
                  <a:extLst>
                    <a:ext uri="{9D8B030D-6E8A-4147-A177-3AD203B41FA5}">
                      <a16:colId xmlns:a16="http://schemas.microsoft.com/office/drawing/2014/main" val="2384843584"/>
                    </a:ext>
                  </a:extLst>
                </a:gridCol>
                <a:gridCol w="658368">
                  <a:extLst>
                    <a:ext uri="{9D8B030D-6E8A-4147-A177-3AD203B41FA5}">
                      <a16:colId xmlns:a16="http://schemas.microsoft.com/office/drawing/2014/main" val="2195770977"/>
                    </a:ext>
                  </a:extLst>
                </a:gridCol>
                <a:gridCol w="658368">
                  <a:extLst>
                    <a:ext uri="{9D8B030D-6E8A-4147-A177-3AD203B41FA5}">
                      <a16:colId xmlns:a16="http://schemas.microsoft.com/office/drawing/2014/main" val="2511042405"/>
                    </a:ext>
                  </a:extLst>
                </a:gridCol>
                <a:gridCol w="658368">
                  <a:extLst>
                    <a:ext uri="{9D8B030D-6E8A-4147-A177-3AD203B41FA5}">
                      <a16:colId xmlns:a16="http://schemas.microsoft.com/office/drawing/2014/main" val="2047665147"/>
                    </a:ext>
                  </a:extLst>
                </a:gridCol>
                <a:gridCol w="658368">
                  <a:extLst>
                    <a:ext uri="{9D8B030D-6E8A-4147-A177-3AD203B41FA5}">
                      <a16:colId xmlns:a16="http://schemas.microsoft.com/office/drawing/2014/main" val="3231013344"/>
                    </a:ext>
                  </a:extLst>
                </a:gridCol>
                <a:gridCol w="658368">
                  <a:extLst>
                    <a:ext uri="{9D8B030D-6E8A-4147-A177-3AD203B41FA5}">
                      <a16:colId xmlns:a16="http://schemas.microsoft.com/office/drawing/2014/main" val="2598017587"/>
                    </a:ext>
                  </a:extLst>
                </a:gridCol>
                <a:gridCol w="658368">
                  <a:extLst>
                    <a:ext uri="{9D8B030D-6E8A-4147-A177-3AD203B41FA5}">
                      <a16:colId xmlns:a16="http://schemas.microsoft.com/office/drawing/2014/main" val="2078423937"/>
                    </a:ext>
                  </a:extLst>
                </a:gridCol>
                <a:gridCol w="658368">
                  <a:extLst>
                    <a:ext uri="{9D8B030D-6E8A-4147-A177-3AD203B41FA5}">
                      <a16:colId xmlns:a16="http://schemas.microsoft.com/office/drawing/2014/main" val="1843131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8060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- 2024-12-20 15:02:56</a:t>
                      </a:r>
                      <a:r>
                        <a:rPr kumimoji="0" lang="en-US" sz="1000" b="0" i="0" u="none" strike="noStrike" kern="1200" cap="none" spc="0" normalizeH="0" baseline="0" noProof="0">
                          <a:ln>
                            <a:noFill/>
                          </a:ln>
                          <a:solidFill>
                            <a:prstClr val="black"/>
                          </a:solidFill>
                          <a:effectLst/>
                          <a:uLnTx/>
                          <a:uFillTx/>
                          <a:latin typeface="Calibri"/>
                          <a:ea typeface="+mn-ea"/>
                          <a:cs typeface="+mn-cs"/>
                        </a:rPr>
                        <a:t>
 The holiday season is in full swing, and our Pasadena office gathered for lunch at Parkway Grill, a local favorite restaurant, to celebrate!
Our team took a moment to enjoy each other's company and the good food and to reflect on the year. Thanks to everyone who made this event so special. We hope you all have a safe and pleasant holiday season!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24.425354074762 %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46418497"/>
                  </a:ext>
                </a:extLst>
              </a:tr>
            </a:tbl>
          </a:graphicData>
        </a:graphic>
      </p:graphicFrame>
      <p:sp>
        <p:nvSpPr>
          <p:cNvPr id="4" name="Text Placeholder 3">
            <a:extLst>
              <a:ext uri="{FF2B5EF4-FFF2-40B4-BE49-F238E27FC236}">
                <a16:creationId xmlns:a16="http://schemas.microsoft.com/office/drawing/2014/main" id="{28BC8078-2676-427A-9F57-59B9CEBA880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838278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FA89F-1354-4E18-BA84-7DB16407FE2B}"/>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A7483F67-ECB7-4B67-A431-2A8B82D4C932}"/>
              </a:ext>
            </a:extLst>
          </p:cNvPr>
          <p:cNvGraphicFramePr>
            <a:graphicFrameLocks noGrp="1"/>
          </p:cNvGraphicFramePr>
          <p:nvPr>
            <p:ph type="tbl" sz="quarter" idx="13"/>
            <p:extLst>
              <p:ext uri="{D42A27DB-BD31-4B8C-83A1-F6EECF244321}">
                <p14:modId xmlns:p14="http://schemas.microsoft.com/office/powerpoint/2010/main" val="3480609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57063074"/>
                    </a:ext>
                  </a:extLst>
                </a:gridCol>
                <a:gridCol w="576072">
                  <a:extLst>
                    <a:ext uri="{9D8B030D-6E8A-4147-A177-3AD203B41FA5}">
                      <a16:colId xmlns:a16="http://schemas.microsoft.com/office/drawing/2014/main" val="826958034"/>
                    </a:ext>
                  </a:extLst>
                </a:gridCol>
                <a:gridCol w="576072">
                  <a:extLst>
                    <a:ext uri="{9D8B030D-6E8A-4147-A177-3AD203B41FA5}">
                      <a16:colId xmlns:a16="http://schemas.microsoft.com/office/drawing/2014/main" val="3509365925"/>
                    </a:ext>
                  </a:extLst>
                </a:gridCol>
                <a:gridCol w="576072">
                  <a:extLst>
                    <a:ext uri="{9D8B030D-6E8A-4147-A177-3AD203B41FA5}">
                      <a16:colId xmlns:a16="http://schemas.microsoft.com/office/drawing/2014/main" val="1198879717"/>
                    </a:ext>
                  </a:extLst>
                </a:gridCol>
                <a:gridCol w="576072">
                  <a:extLst>
                    <a:ext uri="{9D8B030D-6E8A-4147-A177-3AD203B41FA5}">
                      <a16:colId xmlns:a16="http://schemas.microsoft.com/office/drawing/2014/main" val="3547900163"/>
                    </a:ext>
                  </a:extLst>
                </a:gridCol>
                <a:gridCol w="576072">
                  <a:extLst>
                    <a:ext uri="{9D8B030D-6E8A-4147-A177-3AD203B41FA5}">
                      <a16:colId xmlns:a16="http://schemas.microsoft.com/office/drawing/2014/main" val="1990475221"/>
                    </a:ext>
                  </a:extLst>
                </a:gridCol>
                <a:gridCol w="576072">
                  <a:extLst>
                    <a:ext uri="{9D8B030D-6E8A-4147-A177-3AD203B41FA5}">
                      <a16:colId xmlns:a16="http://schemas.microsoft.com/office/drawing/2014/main" val="1124085265"/>
                    </a:ext>
                  </a:extLst>
                </a:gridCol>
                <a:gridCol w="576072">
                  <a:extLst>
                    <a:ext uri="{9D8B030D-6E8A-4147-A177-3AD203B41FA5}">
                      <a16:colId xmlns:a16="http://schemas.microsoft.com/office/drawing/2014/main" val="3216735273"/>
                    </a:ext>
                  </a:extLst>
                </a:gridCol>
                <a:gridCol w="576072">
                  <a:extLst>
                    <a:ext uri="{9D8B030D-6E8A-4147-A177-3AD203B41FA5}">
                      <a16:colId xmlns:a16="http://schemas.microsoft.com/office/drawing/2014/main" val="1951936261"/>
                    </a:ext>
                  </a:extLst>
                </a:gridCol>
                <a:gridCol w="576072">
                  <a:extLst>
                    <a:ext uri="{9D8B030D-6E8A-4147-A177-3AD203B41FA5}">
                      <a16:colId xmlns:a16="http://schemas.microsoft.com/office/drawing/2014/main" val="3822559114"/>
                    </a:ext>
                  </a:extLst>
                </a:gridCol>
                <a:gridCol w="576072">
                  <a:extLst>
                    <a:ext uri="{9D8B030D-6E8A-4147-A177-3AD203B41FA5}">
                      <a16:colId xmlns:a16="http://schemas.microsoft.com/office/drawing/2014/main" val="40707581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494308237"/>
                  </a:ext>
                </a:extLst>
              </a:tr>
              <a:tr h="370840">
                <a:tc>
                  <a:txBody>
                    <a:bodyPr/>
                    <a:lstStyle/>
                    <a:p>
                      <a:r>
                        <a:rPr lang="en-US" sz="1000"/>
                        <a:t>tmamerica</a:t>
                      </a:r>
                    </a:p>
                  </a:txBody>
                  <a:tcPr/>
                </a:tc>
                <a:tc>
                  <a:txBody>
                    <a:bodyPr/>
                    <a:lstStyle/>
                    <a:p>
                      <a:r>
                        <a:rPr lang="en-US" sz="1000"/>
                        <a:t>588</a:t>
                      </a:r>
                    </a:p>
                  </a:txBody>
                  <a:tcPr/>
                </a:tc>
                <a:tc>
                  <a:txBody>
                    <a:bodyPr/>
                    <a:lstStyle/>
                    <a:p>
                      <a:r>
                        <a:rPr lang="en-US" sz="1000"/>
                        <a:t>7</a:t>
                      </a:r>
                    </a:p>
                  </a:txBody>
                  <a:tcPr/>
                </a:tc>
                <a:tc>
                  <a:txBody>
                    <a:bodyPr/>
                    <a:lstStyle/>
                    <a:p>
                      <a:r>
                        <a:rPr lang="en-US" sz="1000"/>
                        <a:t>6</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91</a:t>
                      </a:r>
                    </a:p>
                  </a:txBody>
                  <a:tcPr/>
                </a:tc>
                <a:tc>
                  <a:txBody>
                    <a:bodyPr/>
                    <a:lstStyle/>
                    <a:p>
                      <a:r>
                        <a:rPr lang="en-US" sz="1000"/>
                        <a:t>2</a:t>
                      </a:r>
                    </a:p>
                  </a:txBody>
                  <a:tcPr/>
                </a:tc>
                <a:tc>
                  <a:txBody>
                    <a:bodyPr/>
                    <a:lstStyle/>
                    <a:p>
                      <a:r>
                        <a:rPr lang="en-US" sz="1000"/>
                        <a:t>1.2250 %</a:t>
                      </a:r>
                    </a:p>
                  </a:txBody>
                  <a:tcPr/>
                </a:tc>
                <a:extLst>
                  <a:ext uri="{0D108BD9-81ED-4DB2-BD59-A6C34878D82A}">
                    <a16:rowId xmlns:a16="http://schemas.microsoft.com/office/drawing/2014/main" val="4027910197"/>
                  </a:ext>
                </a:extLst>
              </a:tr>
            </a:tbl>
          </a:graphicData>
        </a:graphic>
      </p:graphicFrame>
      <p:sp>
        <p:nvSpPr>
          <p:cNvPr id="4" name="Text Placeholder 3">
            <a:extLst>
              <a:ext uri="{FF2B5EF4-FFF2-40B4-BE49-F238E27FC236}">
                <a16:creationId xmlns:a16="http://schemas.microsoft.com/office/drawing/2014/main" id="{586CB041-1497-41F4-8B7D-60AA2AA2480F}"/>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126959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D6955-9F90-4D62-81E9-7914AAE9E353}"/>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13801A45-3B20-4A1D-9A36-3AC1B0563AA3}"/>
              </a:ext>
            </a:extLst>
          </p:cNvPr>
          <p:cNvGraphicFramePr>
            <a:graphicFrameLocks noGrp="1"/>
          </p:cNvGraphicFramePr>
          <p:nvPr>
            <p:ph type="chart" sz="quarter" idx="13"/>
            <p:extLst>
              <p:ext uri="{D42A27DB-BD31-4B8C-83A1-F6EECF244321}">
                <p14:modId xmlns:p14="http://schemas.microsoft.com/office/powerpoint/2010/main" val="2109533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20EEC0-376F-4240-AE14-FA753A5325D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57083AB-852C-4089-9E68-EDD41257A5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06790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86A9C-2EAF-4C30-8F48-4B9EE582DE0D}"/>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D1A94CC8-2676-45DE-B6FA-3DFB70C39D0E}"/>
              </a:ext>
            </a:extLst>
          </p:cNvPr>
          <p:cNvGraphicFramePr>
            <a:graphicFrameLocks noGrp="1"/>
          </p:cNvGraphicFramePr>
          <p:nvPr>
            <p:ph type="chart" sz="quarter" idx="13"/>
            <p:extLst>
              <p:ext uri="{D42A27DB-BD31-4B8C-83A1-F6EECF244321}">
                <p14:modId xmlns:p14="http://schemas.microsoft.com/office/powerpoint/2010/main" val="3116994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E9F36-C212-42C2-A34F-96219BBD839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4634CD1-BE9F-4C92-861A-77EECAD402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6376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FC185-EE5F-4D5A-AC3C-8210A2A4A688}"/>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5CB81004-7C73-449D-98D6-FCACEF1CA868}"/>
              </a:ext>
            </a:extLst>
          </p:cNvPr>
          <p:cNvGraphicFramePr>
            <a:graphicFrameLocks noGrp="1"/>
          </p:cNvGraphicFramePr>
          <p:nvPr>
            <p:ph type="chart" sz="quarter" idx="13"/>
            <p:extLst>
              <p:ext uri="{D42A27DB-BD31-4B8C-83A1-F6EECF244321}">
                <p14:modId xmlns:p14="http://schemas.microsoft.com/office/powerpoint/2010/main" val="2885641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047129-4C28-459E-B2B2-B2E1E29C836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77E57D2-6F45-4B5A-BF1D-B885371432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4033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CDD44-1028-4493-977F-AA8586594F08}"/>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F38C83E8-483B-40FC-B941-9BC1E25F95E4}"/>
              </a:ext>
            </a:extLst>
          </p:cNvPr>
          <p:cNvGraphicFramePr>
            <a:graphicFrameLocks noGrp="1"/>
          </p:cNvGraphicFramePr>
          <p:nvPr>
            <p:ph type="chart" sz="quarter" idx="13"/>
            <p:extLst>
              <p:ext uri="{D42A27DB-BD31-4B8C-83A1-F6EECF244321}">
                <p14:modId xmlns:p14="http://schemas.microsoft.com/office/powerpoint/2010/main" val="265494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0EF5F5-739D-43D7-BF01-71965415802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5A57C65-AB20-4142-8773-2513FAB680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8705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93761-CC92-49AA-87A4-4A31E639A7C3}"/>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1AD58F40-A066-4E2E-9555-270295CBB525}"/>
              </a:ext>
            </a:extLst>
          </p:cNvPr>
          <p:cNvGraphicFramePr>
            <a:graphicFrameLocks noGrp="1"/>
          </p:cNvGraphicFramePr>
          <p:nvPr>
            <p:ph type="tbl" sz="quarter" idx="13"/>
            <p:extLst>
              <p:ext uri="{D42A27DB-BD31-4B8C-83A1-F6EECF244321}">
                <p14:modId xmlns:p14="http://schemas.microsoft.com/office/powerpoint/2010/main" val="4244714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4032669"/>
                    </a:ext>
                  </a:extLst>
                </a:gridCol>
                <a:gridCol w="1975104">
                  <a:extLst>
                    <a:ext uri="{9D8B030D-6E8A-4147-A177-3AD203B41FA5}">
                      <a16:colId xmlns:a16="http://schemas.microsoft.com/office/drawing/2014/main" val="1774078141"/>
                    </a:ext>
                  </a:extLst>
                </a:gridCol>
                <a:gridCol w="905256">
                  <a:extLst>
                    <a:ext uri="{9D8B030D-6E8A-4147-A177-3AD203B41FA5}">
                      <a16:colId xmlns:a16="http://schemas.microsoft.com/office/drawing/2014/main" val="2449222631"/>
                    </a:ext>
                  </a:extLst>
                </a:gridCol>
                <a:gridCol w="905256">
                  <a:extLst>
                    <a:ext uri="{9D8B030D-6E8A-4147-A177-3AD203B41FA5}">
                      <a16:colId xmlns:a16="http://schemas.microsoft.com/office/drawing/2014/main" val="628995956"/>
                    </a:ext>
                  </a:extLst>
                </a:gridCol>
                <a:gridCol w="905256">
                  <a:extLst>
                    <a:ext uri="{9D8B030D-6E8A-4147-A177-3AD203B41FA5}">
                      <a16:colId xmlns:a16="http://schemas.microsoft.com/office/drawing/2014/main" val="816320616"/>
                    </a:ext>
                  </a:extLst>
                </a:gridCol>
                <a:gridCol w="905256">
                  <a:extLst>
                    <a:ext uri="{9D8B030D-6E8A-4147-A177-3AD203B41FA5}">
                      <a16:colId xmlns:a16="http://schemas.microsoft.com/office/drawing/2014/main" val="1860846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6507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- 2024-12-09 15:23:14</a:t>
                      </a:r>
                      <a:r>
                        <a:rPr kumimoji="0" lang="en-US" sz="1000" b="0" i="0" u="none" strike="noStrike" kern="1200" cap="none" spc="0" normalizeH="0" baseline="0" noProof="0">
                          <a:ln>
                            <a:noFill/>
                          </a:ln>
                          <a:solidFill>
                            <a:prstClr val="black"/>
                          </a:solidFill>
                          <a:effectLst/>
                          <a:uLnTx/>
                          <a:uFillTx/>
                          <a:latin typeface="Calibri"/>
                          <a:ea typeface="+mn-ea"/>
                          <a:cs typeface="+mn-cs"/>
                        </a:rPr>
                        <a:t>
 Some of our employees and their family members volunteered to serve a Thanksgiving feast to the students at parkeasths in New York City!
TMA has supported Park East and the Thanksgiving feast for many years. We're proud to keep this annual tradition alive and bring smiles, laughter, and full plates to the kids in our community. Thank you to everyone who joined us in this celebration!
#insurancecareers #charitable #companyculture #insurancecompany #commercialinsurance #insruancelife #corporatesocialresponsibility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https://quintly-eu-image-storage.s3.amazonaws.com/a8463497d6ac59d9f9b31e3831c67b7f/516cbc10a3b025b7c6535a880e3c13d2.jpg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91133854"/>
                  </a:ext>
                </a:extLst>
              </a:tr>
            </a:tbl>
          </a:graphicData>
        </a:graphic>
      </p:graphicFrame>
      <p:sp>
        <p:nvSpPr>
          <p:cNvPr id="4" name="Text Placeholder 3">
            <a:extLst>
              <a:ext uri="{FF2B5EF4-FFF2-40B4-BE49-F238E27FC236}">
                <a16:creationId xmlns:a16="http://schemas.microsoft.com/office/drawing/2014/main" id="{D63F8071-D617-451F-94D4-B0FAD5BE5417}"/>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5360088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1762F-7D1C-49DB-A0B8-FFDA1F768E98}"/>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2FA113B8-6683-4200-A699-CCB66B77507D}"/>
              </a:ext>
            </a:extLst>
          </p:cNvPr>
          <p:cNvGraphicFramePr>
            <a:graphicFrameLocks noGrp="1"/>
          </p:cNvGraphicFramePr>
          <p:nvPr>
            <p:ph type="tbl" sz="quarter" idx="13"/>
            <p:extLst>
              <p:ext uri="{D42A27DB-BD31-4B8C-83A1-F6EECF244321}">
                <p14:modId xmlns:p14="http://schemas.microsoft.com/office/powerpoint/2010/main" val="1617333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56905165"/>
                    </a:ext>
                  </a:extLst>
                </a:gridCol>
                <a:gridCol w="1975104">
                  <a:extLst>
                    <a:ext uri="{9D8B030D-6E8A-4147-A177-3AD203B41FA5}">
                      <a16:colId xmlns:a16="http://schemas.microsoft.com/office/drawing/2014/main" val="345454926"/>
                    </a:ext>
                  </a:extLst>
                </a:gridCol>
                <a:gridCol w="905256">
                  <a:extLst>
                    <a:ext uri="{9D8B030D-6E8A-4147-A177-3AD203B41FA5}">
                      <a16:colId xmlns:a16="http://schemas.microsoft.com/office/drawing/2014/main" val="1932140382"/>
                    </a:ext>
                  </a:extLst>
                </a:gridCol>
                <a:gridCol w="905256">
                  <a:extLst>
                    <a:ext uri="{9D8B030D-6E8A-4147-A177-3AD203B41FA5}">
                      <a16:colId xmlns:a16="http://schemas.microsoft.com/office/drawing/2014/main" val="3946054837"/>
                    </a:ext>
                  </a:extLst>
                </a:gridCol>
                <a:gridCol w="905256">
                  <a:extLst>
                    <a:ext uri="{9D8B030D-6E8A-4147-A177-3AD203B41FA5}">
                      <a16:colId xmlns:a16="http://schemas.microsoft.com/office/drawing/2014/main" val="1276268296"/>
                    </a:ext>
                  </a:extLst>
                </a:gridCol>
                <a:gridCol w="905256">
                  <a:extLst>
                    <a:ext uri="{9D8B030D-6E8A-4147-A177-3AD203B41FA5}">
                      <a16:colId xmlns:a16="http://schemas.microsoft.com/office/drawing/2014/main" val="256233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8615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- 2024-12-27 13:14:00</a:t>
                      </a:r>
                      <a:r>
                        <a:rPr kumimoji="0" lang="en-US" sz="1000" b="0" i="0" u="none" strike="noStrike" kern="1200" cap="none" spc="0" normalizeH="0" baseline="0" noProof="0">
                          <a:ln>
                            <a:noFill/>
                          </a:ln>
                          <a:solidFill>
                            <a:prstClr val="black"/>
                          </a:solidFill>
                          <a:effectLst/>
                          <a:uLnTx/>
                          <a:uFillTx/>
                          <a:latin typeface="Calibri"/>
                          <a:ea typeface="+mn-ea"/>
                          <a:cs typeface="+mn-cs"/>
                        </a:rPr>
                        <a:t>
 Our San Francisco, Chicago, and Plano offices each celebrated the holiday season with a festive lunch!
The San Francisco team celebrated a successful year by going to Doppio Zero, a local restaurant. Our Plano team savored home-style Italian food at Maggiano's, and our Chicago office enjoyed quality time together at Rivers, their local eatery. We value these memories and the amazing team we have at TMA! 
#happyholidays #holidaylunch #insurancecompany #employeeappreciation #employeeengagement #insurancecareers #holidayweekend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https://quintly-eu-image-storage.s3.amazonaws.com/a8463497d6ac59d9f9b31e3831c67b7f/8bb47f6b65a17a456cb02ee4f623195c.jpg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533931523"/>
                  </a:ext>
                </a:extLst>
              </a:tr>
            </a:tbl>
          </a:graphicData>
        </a:graphic>
      </p:graphicFrame>
      <p:sp>
        <p:nvSpPr>
          <p:cNvPr id="4" name="Text Placeholder 3">
            <a:extLst>
              <a:ext uri="{FF2B5EF4-FFF2-40B4-BE49-F238E27FC236}">
                <a16:creationId xmlns:a16="http://schemas.microsoft.com/office/drawing/2014/main" id="{AC3B2AB6-152B-42C2-A3EB-9EE72A06134A}"/>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662292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35D4A-8C44-45A5-9CC2-3F8FC1BDF4AB}"/>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A564E692-4331-41E9-988D-2510BE16259C}"/>
              </a:ext>
            </a:extLst>
          </p:cNvPr>
          <p:cNvGraphicFramePr>
            <a:graphicFrameLocks noGrp="1"/>
          </p:cNvGraphicFramePr>
          <p:nvPr>
            <p:ph type="tbl" sz="quarter" idx="13"/>
            <p:extLst>
              <p:ext uri="{D42A27DB-BD31-4B8C-83A1-F6EECF244321}">
                <p14:modId xmlns:p14="http://schemas.microsoft.com/office/powerpoint/2010/main" val="2555646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21913841"/>
                    </a:ext>
                  </a:extLst>
                </a:gridCol>
                <a:gridCol w="1975104">
                  <a:extLst>
                    <a:ext uri="{9D8B030D-6E8A-4147-A177-3AD203B41FA5}">
                      <a16:colId xmlns:a16="http://schemas.microsoft.com/office/drawing/2014/main" val="1921077304"/>
                    </a:ext>
                  </a:extLst>
                </a:gridCol>
                <a:gridCol w="905256">
                  <a:extLst>
                    <a:ext uri="{9D8B030D-6E8A-4147-A177-3AD203B41FA5}">
                      <a16:colId xmlns:a16="http://schemas.microsoft.com/office/drawing/2014/main" val="1868613754"/>
                    </a:ext>
                  </a:extLst>
                </a:gridCol>
                <a:gridCol w="905256">
                  <a:extLst>
                    <a:ext uri="{9D8B030D-6E8A-4147-A177-3AD203B41FA5}">
                      <a16:colId xmlns:a16="http://schemas.microsoft.com/office/drawing/2014/main" val="4226623266"/>
                    </a:ext>
                  </a:extLst>
                </a:gridCol>
                <a:gridCol w="905256">
                  <a:extLst>
                    <a:ext uri="{9D8B030D-6E8A-4147-A177-3AD203B41FA5}">
                      <a16:colId xmlns:a16="http://schemas.microsoft.com/office/drawing/2014/main" val="830258668"/>
                    </a:ext>
                  </a:extLst>
                </a:gridCol>
                <a:gridCol w="905256">
                  <a:extLst>
                    <a:ext uri="{9D8B030D-6E8A-4147-A177-3AD203B41FA5}">
                      <a16:colId xmlns:a16="http://schemas.microsoft.com/office/drawing/2014/main" val="3379884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3044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- 2024-12-20 15:02:55</a:t>
                      </a:r>
                      <a:r>
                        <a:rPr kumimoji="0" lang="en-US" sz="1000" b="0" i="0" u="none" strike="noStrike" kern="1200" cap="none" spc="0" normalizeH="0" baseline="0" noProof="0">
                          <a:ln>
                            <a:noFill/>
                          </a:ln>
                          <a:solidFill>
                            <a:prstClr val="black"/>
                          </a:solidFill>
                          <a:effectLst/>
                          <a:uLnTx/>
                          <a:uFillTx/>
                          <a:latin typeface="Calibri"/>
                          <a:ea typeface="+mn-ea"/>
                          <a:cs typeface="+mn-cs"/>
                        </a:rPr>
                        <a:t>
 The holiday season is in full swing, and our Pasadena office gathered for lunch at Parkway Grill, a local favorite restaurant, to celebrate!
Our team took a moment to enjoy each other's company and the good food and to reflect on the year. Thanks to everyone who made this event so special. We hope you all have a safe and pleasant holiday season! 
#holidayseason #employeeengagement #employeeappreciation #insurancecompany #insurancecareers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https://quintly-eu-image-storage.s3.amazonaws.com/a8463497d6ac59d9f9b31e3831c67b7f/d2bb6299cd9bd0ef59a6e5760d4c53dc.jpg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15033962"/>
                  </a:ext>
                </a:extLst>
              </a:tr>
            </a:tbl>
          </a:graphicData>
        </a:graphic>
      </p:graphicFrame>
      <p:sp>
        <p:nvSpPr>
          <p:cNvPr id="4" name="Text Placeholder 3">
            <a:extLst>
              <a:ext uri="{FF2B5EF4-FFF2-40B4-BE49-F238E27FC236}">
                <a16:creationId xmlns:a16="http://schemas.microsoft.com/office/drawing/2014/main" id="{F87A950E-7805-407B-9E73-E510E897DC25}"/>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7740270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2022</Words>
  <Application>Microsoft Office PowerPoint</Application>
  <PresentationFormat>On-screen Show (4:3)</PresentationFormat>
  <Paragraphs>402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2025-01-10T13:36:48Z</dcterms:created>
  <dcterms:modified xsi:type="dcterms:W3CDTF">2025-01-10T13:37:22Z</dcterms:modified>
</cp:coreProperties>
</file>