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Sheet1!$B$2:$B$12</c:f>
              <c:numCache>
                <c:formatCode>General</c:formatCode>
                <c:ptCount val="11"/>
                <c:pt idx="0">
                  <c:v>7495</c:v>
                </c:pt>
                <c:pt idx="1">
                  <c:v>7508</c:v>
                </c:pt>
                <c:pt idx="2">
                  <c:v>7506</c:v>
                </c:pt>
                <c:pt idx="3">
                  <c:v>7538</c:v>
                </c:pt>
                <c:pt idx="4">
                  <c:v>7529</c:v>
                </c:pt>
                <c:pt idx="5">
                  <c:v>7541</c:v>
                </c:pt>
                <c:pt idx="6">
                  <c:v>7545</c:v>
                </c:pt>
                <c:pt idx="7">
                  <c:v>7550</c:v>
                </c:pt>
                <c:pt idx="8">
                  <c:v>7555</c:v>
                </c:pt>
                <c:pt idx="9">
                  <c:v>7565</c:v>
                </c:pt>
                <c:pt idx="10">
                  <c:v>7556</c:v>
                </c:pt>
              </c:numCache>
            </c:numRef>
          </c:val>
          <c:smooth val="0"/>
          <c:extLst>
            <c:ext xmlns:c16="http://schemas.microsoft.com/office/drawing/2014/chart" uri="{C3380CC4-5D6E-409C-BE32-E72D297353CC}">
              <c16:uniqueId val="{00000000-ADB9-46AC-83B6-8C368216910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Sheet1!$C$2:$C$12</c:f>
              <c:numCache>
                <c:formatCode>General</c:formatCode>
                <c:ptCount val="11"/>
                <c:pt idx="0">
                  <c:v>3934</c:v>
                </c:pt>
                <c:pt idx="1">
                  <c:v>3963</c:v>
                </c:pt>
                <c:pt idx="2">
                  <c:v>3955</c:v>
                </c:pt>
                <c:pt idx="3">
                  <c:v>3963</c:v>
                </c:pt>
                <c:pt idx="4">
                  <c:v>3992</c:v>
                </c:pt>
                <c:pt idx="5">
                  <c:v>4036</c:v>
                </c:pt>
                <c:pt idx="6">
                  <c:v>4035</c:v>
                </c:pt>
                <c:pt idx="7">
                  <c:v>4048</c:v>
                </c:pt>
                <c:pt idx="8">
                  <c:v>4058</c:v>
                </c:pt>
                <c:pt idx="9">
                  <c:v>4043</c:v>
                </c:pt>
                <c:pt idx="10">
                  <c:v>3983</c:v>
                </c:pt>
              </c:numCache>
            </c:numRef>
          </c:val>
          <c:smooth val="0"/>
          <c:extLst>
            <c:ext xmlns:c16="http://schemas.microsoft.com/office/drawing/2014/chart" uri="{C3380CC4-5D6E-409C-BE32-E72D297353CC}">
              <c16:uniqueId val="{00000001-ADB9-46AC-83B6-8C368216910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Sheet1!$D$2:$D$12</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mooth val="0"/>
          <c:extLst>
            <c:ext xmlns:c16="http://schemas.microsoft.com/office/drawing/2014/chart" uri="{C3380CC4-5D6E-409C-BE32-E72D297353CC}">
              <c16:uniqueId val="{00000002-ADB9-46AC-83B6-8C368216910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Sheet1!$E$2:$E$12</c:f>
              <c:numCache>
                <c:formatCode>General</c:formatCode>
                <c:ptCount val="11"/>
                <c:pt idx="0">
                  <c:v>40209</c:v>
                </c:pt>
                <c:pt idx="1">
                  <c:v>40948</c:v>
                </c:pt>
                <c:pt idx="2">
                  <c:v>41591</c:v>
                </c:pt>
                <c:pt idx="3">
                  <c:v>42157</c:v>
                </c:pt>
                <c:pt idx="4">
                  <c:v>42797</c:v>
                </c:pt>
                <c:pt idx="5">
                  <c:v>43347</c:v>
                </c:pt>
                <c:pt idx="6">
                  <c:v>43810</c:v>
                </c:pt>
                <c:pt idx="7">
                  <c:v>44255</c:v>
                </c:pt>
                <c:pt idx="8">
                  <c:v>44855</c:v>
                </c:pt>
                <c:pt idx="9">
                  <c:v>45413</c:v>
                </c:pt>
                <c:pt idx="10">
                  <c:v>45842</c:v>
                </c:pt>
              </c:numCache>
            </c:numRef>
          </c:val>
          <c:smooth val="0"/>
          <c:extLst>
            <c:ext xmlns:c16="http://schemas.microsoft.com/office/drawing/2014/chart" uri="{C3380CC4-5D6E-409C-BE32-E72D297353CC}">
              <c16:uniqueId val="{00000003-ADB9-46AC-83B6-8C368216910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Sheet1!$F$2:$F$12</c:f>
              <c:numCache>
                <c:formatCode>General</c:formatCode>
                <c:ptCount val="11"/>
                <c:pt idx="0">
                  <c:v>3351</c:v>
                </c:pt>
                <c:pt idx="1">
                  <c:v>3373</c:v>
                </c:pt>
                <c:pt idx="2">
                  <c:v>3487</c:v>
                </c:pt>
                <c:pt idx="3">
                  <c:v>3552</c:v>
                </c:pt>
                <c:pt idx="4">
                  <c:v>3557</c:v>
                </c:pt>
                <c:pt idx="5">
                  <c:v>3584</c:v>
                </c:pt>
                <c:pt idx="6">
                  <c:v>3590</c:v>
                </c:pt>
                <c:pt idx="7">
                  <c:v>3633</c:v>
                </c:pt>
                <c:pt idx="8">
                  <c:v>3685</c:v>
                </c:pt>
                <c:pt idx="9">
                  <c:v>3735</c:v>
                </c:pt>
                <c:pt idx="10">
                  <c:v>3770</c:v>
                </c:pt>
              </c:numCache>
            </c:numRef>
          </c:val>
          <c:smooth val="0"/>
          <c:extLst>
            <c:ext xmlns:c16="http://schemas.microsoft.com/office/drawing/2014/chart" uri="{C3380CC4-5D6E-409C-BE32-E72D297353CC}">
              <c16:uniqueId val="{00000004-ADB9-46AC-83B6-8C368216910E}"/>
            </c:ext>
          </c:extLst>
        </c:ser>
        <c:dLbls>
          <c:showLegendKey val="0"/>
          <c:showVal val="0"/>
          <c:showCatName val="0"/>
          <c:showSerName val="0"/>
          <c:showPercent val="0"/>
          <c:showBubbleSize val="0"/>
        </c:dLbls>
        <c:smooth val="0"/>
        <c:axId val="395749584"/>
        <c:axId val="395744664"/>
      </c:lineChart>
      <c:dateAx>
        <c:axId val="39574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44664"/>
        <c:crosses val="autoZero"/>
        <c:auto val="1"/>
        <c:lblOffset val="100"/>
        <c:baseTimeUnit val="months"/>
      </c:dateAx>
      <c:valAx>
        <c:axId val="39574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4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11</c:v>
                </c:pt>
                <c:pt idx="5">
                  <c:v>32</c:v>
                </c:pt>
                <c:pt idx="6">
                  <c:v>17</c:v>
                </c:pt>
                <c:pt idx="7">
                  <c:v>25</c:v>
                </c:pt>
                <c:pt idx="8">
                  <c:v>19</c:v>
                </c:pt>
                <c:pt idx="9">
                  <c:v>20</c:v>
                </c:pt>
                <c:pt idx="10">
                  <c:v>17</c:v>
                </c:pt>
                <c:pt idx="11">
                  <c:v>16</c:v>
                </c:pt>
              </c:numCache>
            </c:numRef>
          </c:val>
          <c:extLst>
            <c:ext xmlns:c16="http://schemas.microsoft.com/office/drawing/2014/chart" uri="{C3380CC4-5D6E-409C-BE32-E72D297353CC}">
              <c16:uniqueId val="{00000000-6E84-49FB-BB31-AD7FC1D2792E}"/>
            </c:ext>
          </c:extLst>
        </c:ser>
        <c:dLbls>
          <c:showLegendKey val="0"/>
          <c:showVal val="0"/>
          <c:showCatName val="0"/>
          <c:showSerName val="0"/>
          <c:showPercent val="0"/>
          <c:showBubbleSize val="0"/>
        </c:dLbls>
        <c:gapWidth val="219"/>
        <c:overlap val="-27"/>
        <c:axId val="391369528"/>
        <c:axId val="391371168"/>
      </c:barChart>
      <c:dateAx>
        <c:axId val="39136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71168"/>
        <c:crosses val="autoZero"/>
        <c:auto val="1"/>
        <c:lblOffset val="100"/>
        <c:baseTimeUnit val="months"/>
      </c:dateAx>
      <c:valAx>
        <c:axId val="39137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6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28</c:v>
                </c:pt>
                <c:pt idx="4">
                  <c:v>36</c:v>
                </c:pt>
                <c:pt idx="5">
                  <c:v>33</c:v>
                </c:pt>
                <c:pt idx="6">
                  <c:v>21</c:v>
                </c:pt>
                <c:pt idx="7">
                  <c:v>22</c:v>
                </c:pt>
                <c:pt idx="8">
                  <c:v>21</c:v>
                </c:pt>
                <c:pt idx="9">
                  <c:v>23</c:v>
                </c:pt>
                <c:pt idx="10">
                  <c:v>90</c:v>
                </c:pt>
                <c:pt idx="11">
                  <c:v>21</c:v>
                </c:pt>
              </c:numCache>
            </c:numRef>
          </c:val>
          <c:extLst>
            <c:ext xmlns:c16="http://schemas.microsoft.com/office/drawing/2014/chart" uri="{C3380CC4-5D6E-409C-BE32-E72D297353CC}">
              <c16:uniqueId val="{00000000-2F16-4947-8ECE-66FA316B9BC8}"/>
            </c:ext>
          </c:extLst>
        </c:ser>
        <c:dLbls>
          <c:showLegendKey val="0"/>
          <c:showVal val="0"/>
          <c:showCatName val="0"/>
          <c:showSerName val="0"/>
          <c:showPercent val="0"/>
          <c:showBubbleSize val="0"/>
        </c:dLbls>
        <c:gapWidth val="219"/>
        <c:overlap val="-27"/>
        <c:axId val="391375104"/>
        <c:axId val="391372152"/>
      </c:barChart>
      <c:dateAx>
        <c:axId val="391375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72152"/>
        <c:crosses val="autoZero"/>
        <c:auto val="1"/>
        <c:lblOffset val="100"/>
        <c:baseTimeUnit val="months"/>
      </c:dateAx>
      <c:valAx>
        <c:axId val="39137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7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534</c:v>
                </c:pt>
                <c:pt idx="1">
                  <c:v>848</c:v>
                </c:pt>
                <c:pt idx="2">
                  <c:v>875</c:v>
                </c:pt>
                <c:pt idx="3">
                  <c:v>751</c:v>
                </c:pt>
                <c:pt idx="4">
                  <c:v>964</c:v>
                </c:pt>
                <c:pt idx="5">
                  <c:v>836</c:v>
                </c:pt>
                <c:pt idx="6">
                  <c:v>551</c:v>
                </c:pt>
                <c:pt idx="7">
                  <c:v>553</c:v>
                </c:pt>
                <c:pt idx="8">
                  <c:v>541</c:v>
                </c:pt>
                <c:pt idx="9">
                  <c:v>637</c:v>
                </c:pt>
                <c:pt idx="10">
                  <c:v>2097</c:v>
                </c:pt>
                <c:pt idx="11">
                  <c:v>489</c:v>
                </c:pt>
              </c:numCache>
            </c:numRef>
          </c:val>
          <c:extLst>
            <c:ext xmlns:c16="http://schemas.microsoft.com/office/drawing/2014/chart" uri="{C3380CC4-5D6E-409C-BE32-E72D297353CC}">
              <c16:uniqueId val="{00000000-B423-46D1-AF79-83FAE3CB7AA2}"/>
            </c:ext>
          </c:extLst>
        </c:ser>
        <c:dLbls>
          <c:showLegendKey val="0"/>
          <c:showVal val="0"/>
          <c:showCatName val="0"/>
          <c:showSerName val="0"/>
          <c:showPercent val="0"/>
          <c:showBubbleSize val="0"/>
        </c:dLbls>
        <c:gapWidth val="219"/>
        <c:overlap val="-27"/>
        <c:axId val="73785320"/>
        <c:axId val="73786632"/>
      </c:barChart>
      <c:catAx>
        <c:axId val="7378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86632"/>
        <c:crosses val="autoZero"/>
        <c:auto val="1"/>
        <c:lblAlgn val="ctr"/>
        <c:lblOffset val="100"/>
        <c:noMultiLvlLbl val="0"/>
      </c:catAx>
      <c:valAx>
        <c:axId val="7378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8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41589</c:v>
                </c:pt>
                <c:pt idx="5">
                  <c:v>171888</c:v>
                </c:pt>
                <c:pt idx="6">
                  <c:v>77757</c:v>
                </c:pt>
                <c:pt idx="7">
                  <c:v>48769</c:v>
                </c:pt>
                <c:pt idx="8">
                  <c:v>48598</c:v>
                </c:pt>
                <c:pt idx="9">
                  <c:v>19736</c:v>
                </c:pt>
                <c:pt idx="10">
                  <c:v>22482</c:v>
                </c:pt>
                <c:pt idx="11">
                  <c:v>47666</c:v>
                </c:pt>
              </c:numCache>
            </c:numRef>
          </c:val>
          <c:extLst>
            <c:ext xmlns:c16="http://schemas.microsoft.com/office/drawing/2014/chart" uri="{C3380CC4-5D6E-409C-BE32-E72D297353CC}">
              <c16:uniqueId val="{00000000-6CB9-4DEA-BA86-680AAEE67AC0}"/>
            </c:ext>
          </c:extLst>
        </c:ser>
        <c:dLbls>
          <c:showLegendKey val="0"/>
          <c:showVal val="0"/>
          <c:showCatName val="0"/>
          <c:showSerName val="0"/>
          <c:showPercent val="0"/>
          <c:showBubbleSize val="0"/>
        </c:dLbls>
        <c:gapWidth val="219"/>
        <c:overlap val="-27"/>
        <c:axId val="401134448"/>
        <c:axId val="401136744"/>
      </c:barChart>
      <c:dateAx>
        <c:axId val="40113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36744"/>
        <c:crosses val="autoZero"/>
        <c:auto val="1"/>
        <c:lblOffset val="100"/>
        <c:baseTimeUnit val="months"/>
      </c:dateAx>
      <c:valAx>
        <c:axId val="40113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3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3058-4EFE-8518-E626A9355E5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3058-4EFE-8518-E626A9355E51}"/>
            </c:ext>
          </c:extLst>
        </c:ser>
        <c:dLbls>
          <c:showLegendKey val="0"/>
          <c:showVal val="0"/>
          <c:showCatName val="0"/>
          <c:showSerName val="0"/>
          <c:showPercent val="0"/>
          <c:showBubbleSize val="0"/>
        </c:dLbls>
        <c:gapWidth val="219"/>
        <c:overlap val="-27"/>
        <c:axId val="497239824"/>
        <c:axId val="497240152"/>
      </c:barChart>
      <c:catAx>
        <c:axId val="49723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40152"/>
        <c:crosses val="autoZero"/>
        <c:auto val="1"/>
        <c:lblAlgn val="ctr"/>
        <c:lblOffset val="100"/>
        <c:noMultiLvlLbl val="0"/>
      </c:catAx>
      <c:valAx>
        <c:axId val="49724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3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29</c:v>
                </c:pt>
                <c:pt idx="5">
                  <c:v>44</c:v>
                </c:pt>
                <c:pt idx="6">
                  <c:v>-1</c:v>
                </c:pt>
                <c:pt idx="7">
                  <c:v>13</c:v>
                </c:pt>
                <c:pt idx="8">
                  <c:v>10</c:v>
                </c:pt>
                <c:pt idx="9">
                  <c:v>-15</c:v>
                </c:pt>
                <c:pt idx="10">
                  <c:v>-60</c:v>
                </c:pt>
                <c:pt idx="11">
                  <c:v>-44</c:v>
                </c:pt>
              </c:numCache>
            </c:numRef>
          </c:val>
          <c:extLst>
            <c:ext xmlns:c16="http://schemas.microsoft.com/office/drawing/2014/chart" uri="{C3380CC4-5D6E-409C-BE32-E72D297353CC}">
              <c16:uniqueId val="{00000000-4B35-438C-85B5-A08DAB8DA6AF}"/>
            </c:ext>
          </c:extLst>
        </c:ser>
        <c:dLbls>
          <c:showLegendKey val="0"/>
          <c:showVal val="0"/>
          <c:showCatName val="0"/>
          <c:showSerName val="0"/>
          <c:showPercent val="0"/>
          <c:showBubbleSize val="0"/>
        </c:dLbls>
        <c:gapWidth val="219"/>
        <c:overlap val="-27"/>
        <c:axId val="504898952"/>
        <c:axId val="504905184"/>
      </c:barChart>
      <c:dateAx>
        <c:axId val="504898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905184"/>
        <c:crosses val="autoZero"/>
        <c:auto val="1"/>
        <c:lblOffset val="100"/>
        <c:baseTimeUnit val="months"/>
      </c:dateAx>
      <c:valAx>
        <c:axId val="50490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89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3</c:v>
                </c:pt>
                <c:pt idx="5">
                  <c:v>3</c:v>
                </c:pt>
                <c:pt idx="6">
                  <c:v>2</c:v>
                </c:pt>
                <c:pt idx="7">
                  <c:v>2</c:v>
                </c:pt>
                <c:pt idx="8">
                  <c:v>2</c:v>
                </c:pt>
                <c:pt idx="9">
                  <c:v>2</c:v>
                </c:pt>
                <c:pt idx="10">
                  <c:v>2</c:v>
                </c:pt>
                <c:pt idx="11">
                  <c:v>2</c:v>
                </c:pt>
              </c:numCache>
            </c:numRef>
          </c:val>
          <c:extLst>
            <c:ext xmlns:c16="http://schemas.microsoft.com/office/drawing/2014/chart" uri="{C3380CC4-5D6E-409C-BE32-E72D297353CC}">
              <c16:uniqueId val="{00000000-1202-4521-8899-E3F936CE3B4D}"/>
            </c:ext>
          </c:extLst>
        </c:ser>
        <c:dLbls>
          <c:showLegendKey val="0"/>
          <c:showVal val="0"/>
          <c:showCatName val="0"/>
          <c:showSerName val="0"/>
          <c:showPercent val="0"/>
          <c:showBubbleSize val="0"/>
        </c:dLbls>
        <c:gapWidth val="219"/>
        <c:overlap val="-27"/>
        <c:axId val="504906496"/>
        <c:axId val="504907480"/>
      </c:barChart>
      <c:dateAx>
        <c:axId val="50490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907480"/>
        <c:crosses val="autoZero"/>
        <c:auto val="1"/>
        <c:lblOffset val="100"/>
        <c:baseTimeUnit val="months"/>
      </c:dateAx>
      <c:valAx>
        <c:axId val="50490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90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76</c:v>
                </c:pt>
                <c:pt idx="5">
                  <c:v>64</c:v>
                </c:pt>
                <c:pt idx="6">
                  <c:v>54</c:v>
                </c:pt>
                <c:pt idx="7">
                  <c:v>50</c:v>
                </c:pt>
                <c:pt idx="8">
                  <c:v>53</c:v>
                </c:pt>
                <c:pt idx="9">
                  <c:v>53</c:v>
                </c:pt>
                <c:pt idx="10">
                  <c:v>54</c:v>
                </c:pt>
                <c:pt idx="11">
                  <c:v>42</c:v>
                </c:pt>
              </c:numCache>
            </c:numRef>
          </c:val>
          <c:extLst>
            <c:ext xmlns:c16="http://schemas.microsoft.com/office/drawing/2014/chart" uri="{C3380CC4-5D6E-409C-BE32-E72D297353CC}">
              <c16:uniqueId val="{00000000-476A-4B45-A1BC-8516FCD294E1}"/>
            </c:ext>
          </c:extLst>
        </c:ser>
        <c:dLbls>
          <c:showLegendKey val="0"/>
          <c:showVal val="0"/>
          <c:showCatName val="0"/>
          <c:showSerName val="0"/>
          <c:showPercent val="0"/>
          <c:showBubbleSize val="0"/>
        </c:dLbls>
        <c:gapWidth val="219"/>
        <c:overlap val="-27"/>
        <c:axId val="506801272"/>
        <c:axId val="506797992"/>
      </c:barChart>
      <c:catAx>
        <c:axId val="50680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97992"/>
        <c:crosses val="autoZero"/>
        <c:auto val="1"/>
        <c:lblAlgn val="ctr"/>
        <c:lblOffset val="100"/>
        <c:noMultiLvlLbl val="0"/>
      </c:catAx>
      <c:valAx>
        <c:axId val="50679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80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31</c:v>
                </c:pt>
                <c:pt idx="5">
                  <c:v>24</c:v>
                </c:pt>
                <c:pt idx="6">
                  <c:v>48</c:v>
                </c:pt>
                <c:pt idx="7">
                  <c:v>12</c:v>
                </c:pt>
                <c:pt idx="8">
                  <c:v>21</c:v>
                </c:pt>
                <c:pt idx="9">
                  <c:v>28</c:v>
                </c:pt>
                <c:pt idx="10">
                  <c:v>69</c:v>
                </c:pt>
                <c:pt idx="11">
                  <c:v>2</c:v>
                </c:pt>
              </c:numCache>
            </c:numRef>
          </c:val>
          <c:extLst>
            <c:ext xmlns:c16="http://schemas.microsoft.com/office/drawing/2014/chart" uri="{C3380CC4-5D6E-409C-BE32-E72D297353CC}">
              <c16:uniqueId val="{00000000-2FDA-467C-8F92-C07F39AE72C2}"/>
            </c:ext>
          </c:extLst>
        </c:ser>
        <c:dLbls>
          <c:showLegendKey val="0"/>
          <c:showVal val="0"/>
          <c:showCatName val="0"/>
          <c:showSerName val="0"/>
          <c:showPercent val="0"/>
          <c:showBubbleSize val="0"/>
        </c:dLbls>
        <c:gapWidth val="219"/>
        <c:overlap val="-27"/>
        <c:axId val="506805208"/>
        <c:axId val="506799304"/>
      </c:barChart>
      <c:dateAx>
        <c:axId val="50680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99304"/>
        <c:crosses val="autoZero"/>
        <c:auto val="1"/>
        <c:lblOffset val="100"/>
        <c:baseTimeUnit val="months"/>
      </c:dateAx>
      <c:valAx>
        <c:axId val="50679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80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550</c:v>
                </c:pt>
                <c:pt idx="6">
                  <c:v>463</c:v>
                </c:pt>
                <c:pt idx="7">
                  <c:v>445</c:v>
                </c:pt>
                <c:pt idx="8">
                  <c:v>600</c:v>
                </c:pt>
                <c:pt idx="9">
                  <c:v>558</c:v>
                </c:pt>
                <c:pt idx="10">
                  <c:v>429</c:v>
                </c:pt>
                <c:pt idx="11">
                  <c:v>426</c:v>
                </c:pt>
              </c:numCache>
            </c:numRef>
          </c:val>
          <c:extLst>
            <c:ext xmlns:c16="http://schemas.microsoft.com/office/drawing/2014/chart" uri="{C3380CC4-5D6E-409C-BE32-E72D297353CC}">
              <c16:uniqueId val="{00000000-A6A2-4362-85AF-EEDDD5933138}"/>
            </c:ext>
          </c:extLst>
        </c:ser>
        <c:dLbls>
          <c:showLegendKey val="0"/>
          <c:showVal val="0"/>
          <c:showCatName val="0"/>
          <c:showSerName val="0"/>
          <c:showPercent val="0"/>
          <c:showBubbleSize val="0"/>
        </c:dLbls>
        <c:gapWidth val="219"/>
        <c:overlap val="-27"/>
        <c:axId val="269961720"/>
        <c:axId val="269967624"/>
      </c:barChart>
      <c:dateAx>
        <c:axId val="26996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67624"/>
        <c:crosses val="autoZero"/>
        <c:auto val="1"/>
        <c:lblOffset val="100"/>
        <c:baseTimeUnit val="months"/>
      </c:dateAx>
      <c:valAx>
        <c:axId val="26996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6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69</c:v>
                </c:pt>
                <c:pt idx="1">
                  <c:v>55</c:v>
                </c:pt>
                <c:pt idx="2">
                  <c:v>105</c:v>
                </c:pt>
                <c:pt idx="3">
                  <c:v>101</c:v>
                </c:pt>
                <c:pt idx="4">
                  <c:v>99</c:v>
                </c:pt>
                <c:pt idx="5">
                  <c:v>96</c:v>
                </c:pt>
                <c:pt idx="6">
                  <c:v>95</c:v>
                </c:pt>
                <c:pt idx="7">
                  <c:v>108</c:v>
                </c:pt>
                <c:pt idx="8">
                  <c:v>104</c:v>
                </c:pt>
                <c:pt idx="9">
                  <c:v>94</c:v>
                </c:pt>
                <c:pt idx="10">
                  <c:v>153</c:v>
                </c:pt>
                <c:pt idx="11">
                  <c:v>87</c:v>
                </c:pt>
              </c:numCache>
            </c:numRef>
          </c:val>
          <c:extLst>
            <c:ext xmlns:c16="http://schemas.microsoft.com/office/drawing/2014/chart" uri="{C3380CC4-5D6E-409C-BE32-E72D297353CC}">
              <c16:uniqueId val="{00000000-221A-4313-B4B1-5BDB47F93BB9}"/>
            </c:ext>
          </c:extLst>
        </c:ser>
        <c:dLbls>
          <c:showLegendKey val="0"/>
          <c:showVal val="0"/>
          <c:showCatName val="0"/>
          <c:showSerName val="0"/>
          <c:showPercent val="0"/>
          <c:showBubbleSize val="0"/>
        </c:dLbls>
        <c:gapWidth val="219"/>
        <c:overlap val="-27"/>
        <c:axId val="269970576"/>
        <c:axId val="73783352"/>
      </c:barChart>
      <c:catAx>
        <c:axId val="26997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783352"/>
        <c:crosses val="autoZero"/>
        <c:auto val="1"/>
        <c:lblAlgn val="ctr"/>
        <c:lblOffset val="100"/>
        <c:noMultiLvlLbl val="0"/>
      </c:catAx>
      <c:valAx>
        <c:axId val="7378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7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1395</c:v>
                </c:pt>
                <c:pt idx="1">
                  <c:v>1174</c:v>
                </c:pt>
                <c:pt idx="2">
                  <c:v>2109</c:v>
                </c:pt>
                <c:pt idx="3">
                  <c:v>2222</c:v>
                </c:pt>
                <c:pt idx="4">
                  <c:v>2187</c:v>
                </c:pt>
                <c:pt idx="5">
                  <c:v>2125</c:v>
                </c:pt>
                <c:pt idx="6">
                  <c:v>2107</c:v>
                </c:pt>
                <c:pt idx="7">
                  <c:v>2382</c:v>
                </c:pt>
                <c:pt idx="8">
                  <c:v>2395</c:v>
                </c:pt>
                <c:pt idx="9">
                  <c:v>2072</c:v>
                </c:pt>
                <c:pt idx="10">
                  <c:v>3230</c:v>
                </c:pt>
                <c:pt idx="11">
                  <c:v>1922</c:v>
                </c:pt>
              </c:numCache>
            </c:numRef>
          </c:val>
          <c:extLst>
            <c:ext xmlns:c16="http://schemas.microsoft.com/office/drawing/2014/chart" uri="{C3380CC4-5D6E-409C-BE32-E72D297353CC}">
              <c16:uniqueId val="{00000000-A8D0-4E86-B828-FA86CB8C02C1}"/>
            </c:ext>
          </c:extLst>
        </c:ser>
        <c:dLbls>
          <c:showLegendKey val="0"/>
          <c:showVal val="0"/>
          <c:showCatName val="0"/>
          <c:showSerName val="0"/>
          <c:showPercent val="0"/>
          <c:showBubbleSize val="0"/>
        </c:dLbls>
        <c:gapWidth val="219"/>
        <c:overlap val="-27"/>
        <c:axId val="274647368"/>
        <c:axId val="274643760"/>
      </c:barChart>
      <c:catAx>
        <c:axId val="27464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43760"/>
        <c:crosses val="autoZero"/>
        <c:auto val="1"/>
        <c:lblAlgn val="ctr"/>
        <c:lblOffset val="100"/>
        <c:noMultiLvlLbl val="0"/>
      </c:catAx>
      <c:valAx>
        <c:axId val="27464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4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93468</c:v>
                </c:pt>
                <c:pt idx="5">
                  <c:v>80116</c:v>
                </c:pt>
                <c:pt idx="6">
                  <c:v>87511</c:v>
                </c:pt>
                <c:pt idx="7">
                  <c:v>79848</c:v>
                </c:pt>
                <c:pt idx="8">
                  <c:v>80227</c:v>
                </c:pt>
                <c:pt idx="9">
                  <c:v>75033</c:v>
                </c:pt>
                <c:pt idx="10">
                  <c:v>70850</c:v>
                </c:pt>
                <c:pt idx="11">
                  <c:v>72834</c:v>
                </c:pt>
                <c:pt idx="12">
                  <c:v>65299</c:v>
                </c:pt>
              </c:numCache>
            </c:numRef>
          </c:val>
          <c:extLst>
            <c:ext xmlns:c16="http://schemas.microsoft.com/office/drawing/2014/chart" uri="{C3380CC4-5D6E-409C-BE32-E72D297353CC}">
              <c16:uniqueId val="{00000000-5C91-4393-BA7F-3E3416F9A07B}"/>
            </c:ext>
          </c:extLst>
        </c:ser>
        <c:dLbls>
          <c:showLegendKey val="0"/>
          <c:showVal val="0"/>
          <c:showCatName val="0"/>
          <c:showSerName val="0"/>
          <c:showPercent val="0"/>
          <c:showBubbleSize val="0"/>
        </c:dLbls>
        <c:gapWidth val="219"/>
        <c:overlap val="-27"/>
        <c:axId val="274643104"/>
        <c:axId val="274640480"/>
      </c:barChart>
      <c:catAx>
        <c:axId val="27464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40480"/>
        <c:crosses val="autoZero"/>
        <c:auto val="1"/>
        <c:lblAlgn val="ctr"/>
        <c:lblOffset val="100"/>
        <c:noMultiLvlLbl val="0"/>
      </c:catAx>
      <c:valAx>
        <c:axId val="27464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4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5</c:v>
                </c:pt>
                <c:pt idx="5">
                  <c:v>27</c:v>
                </c:pt>
                <c:pt idx="6">
                  <c:v>6</c:v>
                </c:pt>
                <c:pt idx="7">
                  <c:v>43</c:v>
                </c:pt>
                <c:pt idx="8">
                  <c:v>52</c:v>
                </c:pt>
                <c:pt idx="9">
                  <c:v>50</c:v>
                </c:pt>
                <c:pt idx="10">
                  <c:v>35</c:v>
                </c:pt>
                <c:pt idx="11">
                  <c:v>80</c:v>
                </c:pt>
              </c:numCache>
            </c:numRef>
          </c:val>
          <c:extLst>
            <c:ext xmlns:c16="http://schemas.microsoft.com/office/drawing/2014/chart" uri="{C3380CC4-5D6E-409C-BE32-E72D297353CC}">
              <c16:uniqueId val="{00000000-5F15-44A3-A4B4-B359191387CF}"/>
            </c:ext>
          </c:extLst>
        </c:ser>
        <c:dLbls>
          <c:showLegendKey val="0"/>
          <c:showVal val="0"/>
          <c:showCatName val="0"/>
          <c:showSerName val="0"/>
          <c:showPercent val="0"/>
          <c:showBubbleSize val="0"/>
        </c:dLbls>
        <c:gapWidth val="219"/>
        <c:overlap val="-27"/>
        <c:axId val="276490352"/>
        <c:axId val="276492320"/>
      </c:barChart>
      <c:dateAx>
        <c:axId val="27649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92320"/>
        <c:crosses val="autoZero"/>
        <c:auto val="1"/>
        <c:lblOffset val="100"/>
        <c:baseTimeUnit val="months"/>
      </c:dateAx>
      <c:valAx>
        <c:axId val="27649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9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23</c:v>
                </c:pt>
                <c:pt idx="4">
                  <c:v>26</c:v>
                </c:pt>
                <c:pt idx="5">
                  <c:v>17</c:v>
                </c:pt>
                <c:pt idx="6">
                  <c:v>31</c:v>
                </c:pt>
                <c:pt idx="7">
                  <c:v>22</c:v>
                </c:pt>
                <c:pt idx="8">
                  <c:v>42</c:v>
                </c:pt>
                <c:pt idx="9">
                  <c:v>26</c:v>
                </c:pt>
                <c:pt idx="10">
                  <c:v>56</c:v>
                </c:pt>
                <c:pt idx="11">
                  <c:v>36</c:v>
                </c:pt>
              </c:numCache>
            </c:numRef>
          </c:val>
          <c:extLst>
            <c:ext xmlns:c16="http://schemas.microsoft.com/office/drawing/2014/chart" uri="{C3380CC4-5D6E-409C-BE32-E72D297353CC}">
              <c16:uniqueId val="{00000000-8527-4142-AE67-D69C2757BF09}"/>
            </c:ext>
          </c:extLst>
        </c:ser>
        <c:dLbls>
          <c:showLegendKey val="0"/>
          <c:showVal val="0"/>
          <c:showCatName val="0"/>
          <c:showSerName val="0"/>
          <c:showPercent val="0"/>
          <c:showBubbleSize val="0"/>
        </c:dLbls>
        <c:gapWidth val="219"/>
        <c:overlap val="-27"/>
        <c:axId val="276498880"/>
        <c:axId val="276497568"/>
      </c:barChart>
      <c:dateAx>
        <c:axId val="27649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97568"/>
        <c:crosses val="autoZero"/>
        <c:auto val="1"/>
        <c:lblOffset val="100"/>
        <c:baseTimeUnit val="months"/>
      </c:dateAx>
      <c:valAx>
        <c:axId val="27649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9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378</c:v>
                </c:pt>
                <c:pt idx="4">
                  <c:v>452</c:v>
                </c:pt>
                <c:pt idx="5">
                  <c:v>293</c:v>
                </c:pt>
                <c:pt idx="6">
                  <c:v>530</c:v>
                </c:pt>
                <c:pt idx="7">
                  <c:v>355</c:v>
                </c:pt>
                <c:pt idx="8">
                  <c:v>767</c:v>
                </c:pt>
                <c:pt idx="9">
                  <c:v>505</c:v>
                </c:pt>
                <c:pt idx="10">
                  <c:v>1120</c:v>
                </c:pt>
                <c:pt idx="11">
                  <c:v>696</c:v>
                </c:pt>
              </c:numCache>
            </c:numRef>
          </c:val>
          <c:extLst>
            <c:ext xmlns:c16="http://schemas.microsoft.com/office/drawing/2014/chart" uri="{C3380CC4-5D6E-409C-BE32-E72D297353CC}">
              <c16:uniqueId val="{00000000-C19F-46B2-A602-3A61F759AB03}"/>
            </c:ext>
          </c:extLst>
        </c:ser>
        <c:dLbls>
          <c:showLegendKey val="0"/>
          <c:showVal val="0"/>
          <c:showCatName val="0"/>
          <c:showSerName val="0"/>
          <c:showPercent val="0"/>
          <c:showBubbleSize val="0"/>
        </c:dLbls>
        <c:gapWidth val="219"/>
        <c:overlap val="-27"/>
        <c:axId val="276440168"/>
        <c:axId val="276441480"/>
      </c:barChart>
      <c:catAx>
        <c:axId val="27644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41480"/>
        <c:crosses val="autoZero"/>
        <c:auto val="1"/>
        <c:lblAlgn val="ctr"/>
        <c:lblOffset val="100"/>
        <c:noMultiLvlLbl val="0"/>
      </c:catAx>
      <c:valAx>
        <c:axId val="27644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4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pt idx="4">
                  <c:v>10510</c:v>
                </c:pt>
                <c:pt idx="5">
                  <c:v>12731</c:v>
                </c:pt>
                <c:pt idx="6">
                  <c:v>12644</c:v>
                </c:pt>
                <c:pt idx="7">
                  <c:v>87347</c:v>
                </c:pt>
                <c:pt idx="8">
                  <c:v>63632</c:v>
                </c:pt>
                <c:pt idx="9">
                  <c:v>59234</c:v>
                </c:pt>
                <c:pt idx="10">
                  <c:v>46128</c:v>
                </c:pt>
                <c:pt idx="11">
                  <c:v>109596</c:v>
                </c:pt>
              </c:numCache>
            </c:numRef>
          </c:val>
          <c:extLst>
            <c:ext xmlns:c16="http://schemas.microsoft.com/office/drawing/2014/chart" uri="{C3380CC4-5D6E-409C-BE32-E72D297353CC}">
              <c16:uniqueId val="{00000000-F53F-4A23-9440-0D95C4F9FDF8}"/>
            </c:ext>
          </c:extLst>
        </c:ser>
        <c:dLbls>
          <c:showLegendKey val="0"/>
          <c:showVal val="0"/>
          <c:showCatName val="0"/>
          <c:showSerName val="0"/>
          <c:showPercent val="0"/>
          <c:showBubbleSize val="0"/>
        </c:dLbls>
        <c:gapWidth val="219"/>
        <c:overlap val="-27"/>
        <c:axId val="276436888"/>
        <c:axId val="276441152"/>
      </c:barChart>
      <c:dateAx>
        <c:axId val="27643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41152"/>
        <c:crosses val="autoZero"/>
        <c:auto val="1"/>
        <c:lblOffset val="100"/>
        <c:baseTimeUnit val="months"/>
      </c:dateAx>
      <c:valAx>
        <c:axId val="27644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3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5B4A9-CEB9-479A-8EEE-A80208D45A9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4F4988D-7748-4173-A5AB-42C6B84DED0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62817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9C48D-03D1-499B-94D1-419199C89BB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2101E91-FDA4-40A9-A3AD-568FAC274CC2}"/>
              </a:ext>
            </a:extLst>
          </p:cNvPr>
          <p:cNvGraphicFramePr>
            <a:graphicFrameLocks noGrp="1"/>
          </p:cNvGraphicFramePr>
          <p:nvPr>
            <p:ph type="chart" sz="quarter" idx="13"/>
            <p:extLst>
              <p:ext uri="{D42A27DB-BD31-4B8C-83A1-F6EECF244321}">
                <p14:modId xmlns:p14="http://schemas.microsoft.com/office/powerpoint/2010/main" val="979183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FFA3B-6464-406C-AC31-9C2F6FB0016D}"/>
              </a:ext>
            </a:extLst>
          </p:cNvPr>
          <p:cNvSpPr>
            <a:spLocks noGrp="1"/>
          </p:cNvSpPr>
          <p:nvPr>
            <p:ph type="body" sz="quarter" idx="14"/>
          </p:nvPr>
        </p:nvSpPr>
        <p:spPr/>
        <p:txBody>
          <a:bodyPr/>
          <a:lstStyle/>
          <a:p>
            <a:r>
              <a:rPr lang="en-US"/>
              <a:t>01/01/2024 - 11/30/2024</a:t>
            </a:r>
          </a:p>
        </p:txBody>
      </p:sp>
      <p:sp>
        <p:nvSpPr>
          <p:cNvPr id="5" name="Footer Placeholder 4">
            <a:extLst>
              <a:ext uri="{FF2B5EF4-FFF2-40B4-BE49-F238E27FC236}">
                <a16:creationId xmlns:a16="http://schemas.microsoft.com/office/drawing/2014/main" id="{97CFC9B7-A5CD-4FA6-B231-A38036C611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745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AD07-CB90-4065-8A69-9BC2023A4BC0}"/>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D90E0C29-8675-42D6-AFF5-52EEB3C8D3E1}"/>
              </a:ext>
            </a:extLst>
          </p:cNvPr>
          <p:cNvGraphicFramePr>
            <a:graphicFrameLocks noGrp="1"/>
          </p:cNvGraphicFramePr>
          <p:nvPr>
            <p:ph type="tbl" sz="quarter" idx="13"/>
            <p:extLst>
              <p:ext uri="{D42A27DB-BD31-4B8C-83A1-F6EECF244321}">
                <p14:modId xmlns:p14="http://schemas.microsoft.com/office/powerpoint/2010/main" val="228304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09177926"/>
                    </a:ext>
                  </a:extLst>
                </a:gridCol>
                <a:gridCol w="905256">
                  <a:extLst>
                    <a:ext uri="{9D8B030D-6E8A-4147-A177-3AD203B41FA5}">
                      <a16:colId xmlns:a16="http://schemas.microsoft.com/office/drawing/2014/main" val="3483457410"/>
                    </a:ext>
                  </a:extLst>
                </a:gridCol>
                <a:gridCol w="905256">
                  <a:extLst>
                    <a:ext uri="{9D8B030D-6E8A-4147-A177-3AD203B41FA5}">
                      <a16:colId xmlns:a16="http://schemas.microsoft.com/office/drawing/2014/main" val="4264776000"/>
                    </a:ext>
                  </a:extLst>
                </a:gridCol>
                <a:gridCol w="905256">
                  <a:extLst>
                    <a:ext uri="{9D8B030D-6E8A-4147-A177-3AD203B41FA5}">
                      <a16:colId xmlns:a16="http://schemas.microsoft.com/office/drawing/2014/main" val="666993385"/>
                    </a:ext>
                  </a:extLst>
                </a:gridCol>
                <a:gridCol w="905256">
                  <a:extLst>
                    <a:ext uri="{9D8B030D-6E8A-4147-A177-3AD203B41FA5}">
                      <a16:colId xmlns:a16="http://schemas.microsoft.com/office/drawing/2014/main" val="4085894090"/>
                    </a:ext>
                  </a:extLst>
                </a:gridCol>
                <a:gridCol w="905256">
                  <a:extLst>
                    <a:ext uri="{9D8B030D-6E8A-4147-A177-3AD203B41FA5}">
                      <a16:colId xmlns:a16="http://schemas.microsoft.com/office/drawing/2014/main" val="914058548"/>
                    </a:ext>
                  </a:extLst>
                </a:gridCol>
                <a:gridCol w="905256">
                  <a:extLst>
                    <a:ext uri="{9D8B030D-6E8A-4147-A177-3AD203B41FA5}">
                      <a16:colId xmlns:a16="http://schemas.microsoft.com/office/drawing/2014/main" val="2676346002"/>
                    </a:ext>
                  </a:extLst>
                </a:gridCol>
                <a:gridCol w="905256">
                  <a:extLst>
                    <a:ext uri="{9D8B030D-6E8A-4147-A177-3AD203B41FA5}">
                      <a16:colId xmlns:a16="http://schemas.microsoft.com/office/drawing/2014/main" val="3372176508"/>
                    </a:ext>
                  </a:extLst>
                </a:gridCol>
                <a:gridCol w="905256">
                  <a:extLst>
                    <a:ext uri="{9D8B030D-6E8A-4147-A177-3AD203B41FA5}">
                      <a16:colId xmlns:a16="http://schemas.microsoft.com/office/drawing/2014/main" val="239461289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76437626"/>
                  </a:ext>
                </a:extLst>
              </a:tr>
              <a:tr h="370840">
                <a:tc>
                  <a:txBody>
                    <a:bodyPr/>
                    <a:lstStyle/>
                    <a:p>
                      <a:r>
                        <a:rPr lang="en-US" sz="1000"/>
                        <a:t>7566</a:t>
                      </a:r>
                    </a:p>
                  </a:txBody>
                  <a:tcPr/>
                </a:tc>
                <a:tc>
                  <a:txBody>
                    <a:bodyPr/>
                    <a:lstStyle/>
                    <a:p>
                      <a:r>
                        <a:rPr lang="en-US" sz="1000"/>
                        <a:t>10</a:t>
                      </a:r>
                    </a:p>
                  </a:txBody>
                  <a:tcPr/>
                </a:tc>
                <a:tc>
                  <a:txBody>
                    <a:bodyPr/>
                    <a:lstStyle/>
                    <a:p>
                      <a:r>
                        <a:rPr lang="en-US" sz="1000"/>
                        <a:t>20</a:t>
                      </a:r>
                    </a:p>
                  </a:txBody>
                  <a:tcPr/>
                </a:tc>
                <a:tc>
                  <a:txBody>
                    <a:bodyPr/>
                    <a:lstStyle/>
                    <a:p>
                      <a:r>
                        <a:rPr lang="en-US" sz="1000"/>
                        <a:t>445</a:t>
                      </a:r>
                    </a:p>
                  </a:txBody>
                  <a:tcPr/>
                </a:tc>
                <a:tc>
                  <a:txBody>
                    <a:bodyPr/>
                    <a:lstStyle/>
                    <a:p>
                      <a:r>
                        <a:rPr lang="en-US" sz="1000"/>
                        <a:t>17</a:t>
                      </a:r>
                    </a:p>
                  </a:txBody>
                  <a:tcPr/>
                </a:tc>
                <a:tc>
                  <a:txBody>
                    <a:bodyPr/>
                    <a:lstStyle/>
                    <a:p>
                      <a:r>
                        <a:rPr lang="en-US" sz="1000"/>
                        <a:t>27</a:t>
                      </a:r>
                    </a:p>
                  </a:txBody>
                  <a:tcPr/>
                </a:tc>
                <a:tc>
                  <a:txBody>
                    <a:bodyPr/>
                    <a:lstStyle/>
                    <a:p>
                      <a:r>
                        <a:rPr lang="en-US" sz="1000"/>
                        <a:t>0</a:t>
                      </a:r>
                    </a:p>
                  </a:txBody>
                  <a:tcPr/>
                </a:tc>
                <a:tc>
                  <a:txBody>
                    <a:bodyPr/>
                    <a:lstStyle/>
                    <a:p>
                      <a:r>
                        <a:rPr lang="en-US" sz="1000"/>
                        <a:t>0.3234 %</a:t>
                      </a:r>
                    </a:p>
                  </a:txBody>
                  <a:tcPr/>
                </a:tc>
                <a:tc>
                  <a:txBody>
                    <a:bodyPr/>
                    <a:lstStyle/>
                    <a:p>
                      <a:r>
                        <a:rPr lang="en-US" sz="1000"/>
                        <a:t>0.0 %</a:t>
                      </a:r>
                    </a:p>
                  </a:txBody>
                  <a:tcPr/>
                </a:tc>
                <a:extLst>
                  <a:ext uri="{0D108BD9-81ED-4DB2-BD59-A6C34878D82A}">
                    <a16:rowId xmlns:a16="http://schemas.microsoft.com/office/drawing/2014/main" val="1033153089"/>
                  </a:ext>
                </a:extLst>
              </a:tr>
            </a:tbl>
          </a:graphicData>
        </a:graphic>
      </p:graphicFrame>
      <p:sp>
        <p:nvSpPr>
          <p:cNvPr id="4" name="Text Placeholder 3">
            <a:extLst>
              <a:ext uri="{FF2B5EF4-FFF2-40B4-BE49-F238E27FC236}">
                <a16:creationId xmlns:a16="http://schemas.microsoft.com/office/drawing/2014/main" id="{69EE37AA-0756-4279-9781-AE50842E69C6}"/>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313269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1FF79-3CF3-4B7F-B4F5-BE01876469BB}"/>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25A3F4AC-2B19-4357-95A3-A38EE5BDCF5D}"/>
              </a:ext>
            </a:extLst>
          </p:cNvPr>
          <p:cNvGraphicFramePr>
            <a:graphicFrameLocks noGrp="1"/>
          </p:cNvGraphicFramePr>
          <p:nvPr>
            <p:ph type="chart" sz="quarter" idx="13"/>
            <p:extLst>
              <p:ext uri="{D42A27DB-BD31-4B8C-83A1-F6EECF244321}">
                <p14:modId xmlns:p14="http://schemas.microsoft.com/office/powerpoint/2010/main" val="3655727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C19B55-2B02-4D71-8CC4-72D7CA632E2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0666B04-44A0-4BAD-A253-6C9D3AE592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2469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7597A-31F7-44ED-AD4D-A8B18F3EC025}"/>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8FEE81F5-3D90-490D-B2F4-1D9A08FF6E64}"/>
              </a:ext>
            </a:extLst>
          </p:cNvPr>
          <p:cNvGraphicFramePr>
            <a:graphicFrameLocks noGrp="1"/>
          </p:cNvGraphicFramePr>
          <p:nvPr>
            <p:ph type="chart" sz="quarter" idx="13"/>
            <p:extLst>
              <p:ext uri="{D42A27DB-BD31-4B8C-83A1-F6EECF244321}">
                <p14:modId xmlns:p14="http://schemas.microsoft.com/office/powerpoint/2010/main" val="1941828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D77087-D403-46D1-82F0-CFA32F7D00F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C355374-E85E-424F-9AD5-07FB2995C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545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1F2AA-D7CB-4176-B63D-4B20776D307D}"/>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9302058-C701-42BB-8A0D-B060EB9BC1C2}"/>
              </a:ext>
            </a:extLst>
          </p:cNvPr>
          <p:cNvGraphicFramePr>
            <a:graphicFrameLocks noGrp="1"/>
          </p:cNvGraphicFramePr>
          <p:nvPr>
            <p:ph type="chart" sz="quarter" idx="13"/>
            <p:extLst>
              <p:ext uri="{D42A27DB-BD31-4B8C-83A1-F6EECF244321}">
                <p14:modId xmlns:p14="http://schemas.microsoft.com/office/powerpoint/2010/main" val="4134717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C4E35A-75CD-4207-AF8E-E54C0DF0903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BB93241-66C0-48CF-B0DF-B8D4E28404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803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9C2ED-C050-4463-A791-9006E8245092}"/>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634FC99D-56FD-4129-9B69-366B6FA494DC}"/>
              </a:ext>
            </a:extLst>
          </p:cNvPr>
          <p:cNvGraphicFramePr>
            <a:graphicFrameLocks noGrp="1"/>
          </p:cNvGraphicFramePr>
          <p:nvPr>
            <p:ph type="chart" sz="quarter" idx="13"/>
            <p:extLst>
              <p:ext uri="{D42A27DB-BD31-4B8C-83A1-F6EECF244321}">
                <p14:modId xmlns:p14="http://schemas.microsoft.com/office/powerpoint/2010/main" val="315139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26B187-70C0-4424-8085-C64CEB27360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D58B075-33E7-40FF-936E-1B7168ECE4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56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EB11F-06FA-4703-B67E-2CBB3E5A4BFA}"/>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359E791E-3EBF-49EA-AC6B-5C0C3B79373D}"/>
              </a:ext>
            </a:extLst>
          </p:cNvPr>
          <p:cNvGraphicFramePr>
            <a:graphicFrameLocks noGrp="1"/>
          </p:cNvGraphicFramePr>
          <p:nvPr>
            <p:ph type="tbl" sz="quarter" idx="13"/>
            <p:extLst>
              <p:ext uri="{D42A27DB-BD31-4B8C-83A1-F6EECF244321}">
                <p14:modId xmlns:p14="http://schemas.microsoft.com/office/powerpoint/2010/main" val="1671065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97564656"/>
                    </a:ext>
                  </a:extLst>
                </a:gridCol>
                <a:gridCol w="1481328">
                  <a:extLst>
                    <a:ext uri="{9D8B030D-6E8A-4147-A177-3AD203B41FA5}">
                      <a16:colId xmlns:a16="http://schemas.microsoft.com/office/drawing/2014/main" val="1396801385"/>
                    </a:ext>
                  </a:extLst>
                </a:gridCol>
                <a:gridCol w="329184">
                  <a:extLst>
                    <a:ext uri="{9D8B030D-6E8A-4147-A177-3AD203B41FA5}">
                      <a16:colId xmlns:a16="http://schemas.microsoft.com/office/drawing/2014/main" val="824898873"/>
                    </a:ext>
                  </a:extLst>
                </a:gridCol>
                <a:gridCol w="329184">
                  <a:extLst>
                    <a:ext uri="{9D8B030D-6E8A-4147-A177-3AD203B41FA5}">
                      <a16:colId xmlns:a16="http://schemas.microsoft.com/office/drawing/2014/main" val="1008529836"/>
                    </a:ext>
                  </a:extLst>
                </a:gridCol>
                <a:gridCol w="329184">
                  <a:extLst>
                    <a:ext uri="{9D8B030D-6E8A-4147-A177-3AD203B41FA5}">
                      <a16:colId xmlns:a16="http://schemas.microsoft.com/office/drawing/2014/main" val="2632622818"/>
                    </a:ext>
                  </a:extLst>
                </a:gridCol>
                <a:gridCol w="329184">
                  <a:extLst>
                    <a:ext uri="{9D8B030D-6E8A-4147-A177-3AD203B41FA5}">
                      <a16:colId xmlns:a16="http://schemas.microsoft.com/office/drawing/2014/main" val="456039838"/>
                    </a:ext>
                  </a:extLst>
                </a:gridCol>
                <a:gridCol w="329184">
                  <a:extLst>
                    <a:ext uri="{9D8B030D-6E8A-4147-A177-3AD203B41FA5}">
                      <a16:colId xmlns:a16="http://schemas.microsoft.com/office/drawing/2014/main" val="1051004226"/>
                    </a:ext>
                  </a:extLst>
                </a:gridCol>
                <a:gridCol w="329184">
                  <a:extLst>
                    <a:ext uri="{9D8B030D-6E8A-4147-A177-3AD203B41FA5}">
                      <a16:colId xmlns:a16="http://schemas.microsoft.com/office/drawing/2014/main" val="2176502744"/>
                    </a:ext>
                  </a:extLst>
                </a:gridCol>
                <a:gridCol w="329184">
                  <a:extLst>
                    <a:ext uri="{9D8B030D-6E8A-4147-A177-3AD203B41FA5}">
                      <a16:colId xmlns:a16="http://schemas.microsoft.com/office/drawing/2014/main" val="951000988"/>
                    </a:ext>
                  </a:extLst>
                </a:gridCol>
                <a:gridCol w="329184">
                  <a:extLst>
                    <a:ext uri="{9D8B030D-6E8A-4147-A177-3AD203B41FA5}">
                      <a16:colId xmlns:a16="http://schemas.microsoft.com/office/drawing/2014/main" val="3592641284"/>
                    </a:ext>
                  </a:extLst>
                </a:gridCol>
                <a:gridCol w="329184">
                  <a:extLst>
                    <a:ext uri="{9D8B030D-6E8A-4147-A177-3AD203B41FA5}">
                      <a16:colId xmlns:a16="http://schemas.microsoft.com/office/drawing/2014/main" val="2965746817"/>
                    </a:ext>
                  </a:extLst>
                </a:gridCol>
                <a:gridCol w="329184">
                  <a:extLst>
                    <a:ext uri="{9D8B030D-6E8A-4147-A177-3AD203B41FA5}">
                      <a16:colId xmlns:a16="http://schemas.microsoft.com/office/drawing/2014/main" val="1844346261"/>
                    </a:ext>
                  </a:extLst>
                </a:gridCol>
                <a:gridCol w="329184">
                  <a:extLst>
                    <a:ext uri="{9D8B030D-6E8A-4147-A177-3AD203B41FA5}">
                      <a16:colId xmlns:a16="http://schemas.microsoft.com/office/drawing/2014/main" val="2753518183"/>
                    </a:ext>
                  </a:extLst>
                </a:gridCol>
                <a:gridCol w="329184">
                  <a:extLst>
                    <a:ext uri="{9D8B030D-6E8A-4147-A177-3AD203B41FA5}">
                      <a16:colId xmlns:a16="http://schemas.microsoft.com/office/drawing/2014/main" val="3290633095"/>
                    </a:ext>
                  </a:extLst>
                </a:gridCol>
                <a:gridCol w="329184">
                  <a:extLst>
                    <a:ext uri="{9D8B030D-6E8A-4147-A177-3AD203B41FA5}">
                      <a16:colId xmlns:a16="http://schemas.microsoft.com/office/drawing/2014/main" val="2084539383"/>
                    </a:ext>
                  </a:extLst>
                </a:gridCol>
                <a:gridCol w="329184">
                  <a:extLst>
                    <a:ext uri="{9D8B030D-6E8A-4147-A177-3AD203B41FA5}">
                      <a16:colId xmlns:a16="http://schemas.microsoft.com/office/drawing/2014/main" val="291092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5717449"/>
                  </a:ext>
                </a:extLst>
              </a:tr>
            </a:tbl>
          </a:graphicData>
        </a:graphic>
      </p:graphicFrame>
      <p:sp>
        <p:nvSpPr>
          <p:cNvPr id="4" name="Text Placeholder 3">
            <a:extLst>
              <a:ext uri="{FF2B5EF4-FFF2-40B4-BE49-F238E27FC236}">
                <a16:creationId xmlns:a16="http://schemas.microsoft.com/office/drawing/2014/main" id="{55EA550B-AB67-4447-B38D-4A0584EC675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130522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95F5A-E914-4577-9F77-E75E4271C137}"/>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F094DCC3-CDB0-40D4-A85A-13CFBED97D6A}"/>
              </a:ext>
            </a:extLst>
          </p:cNvPr>
          <p:cNvGraphicFramePr>
            <a:graphicFrameLocks noGrp="1"/>
          </p:cNvGraphicFramePr>
          <p:nvPr>
            <p:ph type="tbl" sz="quarter" idx="13"/>
            <p:extLst>
              <p:ext uri="{D42A27DB-BD31-4B8C-83A1-F6EECF244321}">
                <p14:modId xmlns:p14="http://schemas.microsoft.com/office/powerpoint/2010/main" val="3560089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91093139"/>
                    </a:ext>
                  </a:extLst>
                </a:gridCol>
                <a:gridCol w="1481328">
                  <a:extLst>
                    <a:ext uri="{9D8B030D-6E8A-4147-A177-3AD203B41FA5}">
                      <a16:colId xmlns:a16="http://schemas.microsoft.com/office/drawing/2014/main" val="1547269844"/>
                    </a:ext>
                  </a:extLst>
                </a:gridCol>
                <a:gridCol w="329184">
                  <a:extLst>
                    <a:ext uri="{9D8B030D-6E8A-4147-A177-3AD203B41FA5}">
                      <a16:colId xmlns:a16="http://schemas.microsoft.com/office/drawing/2014/main" val="1977527141"/>
                    </a:ext>
                  </a:extLst>
                </a:gridCol>
                <a:gridCol w="329184">
                  <a:extLst>
                    <a:ext uri="{9D8B030D-6E8A-4147-A177-3AD203B41FA5}">
                      <a16:colId xmlns:a16="http://schemas.microsoft.com/office/drawing/2014/main" val="3979636645"/>
                    </a:ext>
                  </a:extLst>
                </a:gridCol>
                <a:gridCol w="329184">
                  <a:extLst>
                    <a:ext uri="{9D8B030D-6E8A-4147-A177-3AD203B41FA5}">
                      <a16:colId xmlns:a16="http://schemas.microsoft.com/office/drawing/2014/main" val="1999875235"/>
                    </a:ext>
                  </a:extLst>
                </a:gridCol>
                <a:gridCol w="329184">
                  <a:extLst>
                    <a:ext uri="{9D8B030D-6E8A-4147-A177-3AD203B41FA5}">
                      <a16:colId xmlns:a16="http://schemas.microsoft.com/office/drawing/2014/main" val="2558931270"/>
                    </a:ext>
                  </a:extLst>
                </a:gridCol>
                <a:gridCol w="329184">
                  <a:extLst>
                    <a:ext uri="{9D8B030D-6E8A-4147-A177-3AD203B41FA5}">
                      <a16:colId xmlns:a16="http://schemas.microsoft.com/office/drawing/2014/main" val="4081920988"/>
                    </a:ext>
                  </a:extLst>
                </a:gridCol>
                <a:gridCol w="329184">
                  <a:extLst>
                    <a:ext uri="{9D8B030D-6E8A-4147-A177-3AD203B41FA5}">
                      <a16:colId xmlns:a16="http://schemas.microsoft.com/office/drawing/2014/main" val="3715273274"/>
                    </a:ext>
                  </a:extLst>
                </a:gridCol>
                <a:gridCol w="329184">
                  <a:extLst>
                    <a:ext uri="{9D8B030D-6E8A-4147-A177-3AD203B41FA5}">
                      <a16:colId xmlns:a16="http://schemas.microsoft.com/office/drawing/2014/main" val="2550044681"/>
                    </a:ext>
                  </a:extLst>
                </a:gridCol>
                <a:gridCol w="329184">
                  <a:extLst>
                    <a:ext uri="{9D8B030D-6E8A-4147-A177-3AD203B41FA5}">
                      <a16:colId xmlns:a16="http://schemas.microsoft.com/office/drawing/2014/main" val="3438247929"/>
                    </a:ext>
                  </a:extLst>
                </a:gridCol>
                <a:gridCol w="329184">
                  <a:extLst>
                    <a:ext uri="{9D8B030D-6E8A-4147-A177-3AD203B41FA5}">
                      <a16:colId xmlns:a16="http://schemas.microsoft.com/office/drawing/2014/main" val="1584595205"/>
                    </a:ext>
                  </a:extLst>
                </a:gridCol>
                <a:gridCol w="329184">
                  <a:extLst>
                    <a:ext uri="{9D8B030D-6E8A-4147-A177-3AD203B41FA5}">
                      <a16:colId xmlns:a16="http://schemas.microsoft.com/office/drawing/2014/main" val="695967190"/>
                    </a:ext>
                  </a:extLst>
                </a:gridCol>
                <a:gridCol w="329184">
                  <a:extLst>
                    <a:ext uri="{9D8B030D-6E8A-4147-A177-3AD203B41FA5}">
                      <a16:colId xmlns:a16="http://schemas.microsoft.com/office/drawing/2014/main" val="3545527355"/>
                    </a:ext>
                  </a:extLst>
                </a:gridCol>
                <a:gridCol w="329184">
                  <a:extLst>
                    <a:ext uri="{9D8B030D-6E8A-4147-A177-3AD203B41FA5}">
                      <a16:colId xmlns:a16="http://schemas.microsoft.com/office/drawing/2014/main" val="103040367"/>
                    </a:ext>
                  </a:extLst>
                </a:gridCol>
                <a:gridCol w="329184">
                  <a:extLst>
                    <a:ext uri="{9D8B030D-6E8A-4147-A177-3AD203B41FA5}">
                      <a16:colId xmlns:a16="http://schemas.microsoft.com/office/drawing/2014/main" val="2017601342"/>
                    </a:ext>
                  </a:extLst>
                </a:gridCol>
                <a:gridCol w="329184">
                  <a:extLst>
                    <a:ext uri="{9D8B030D-6E8A-4147-A177-3AD203B41FA5}">
                      <a16:colId xmlns:a16="http://schemas.microsoft.com/office/drawing/2014/main" val="291436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1992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- 2024-12-13 12:45:08</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15th Best Places to Work in PA award! 🏆 Here’s a snapshot of #TEAMPHLY at the awards ceremony. A big thank you to our employees for making PHLY a great place to work. 
Explore our open roles: bit.ly/PHLYCareers 🌟 #BestPlacesPA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https://quintly-eu-image-storage.s3.amazonaws.com/d123f9c23f3abec6e562a564c92f236a/beaa5d80bfc88717a55f1d21cbea233c.jpg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30051177"/>
                  </a:ext>
                </a:extLst>
              </a:tr>
            </a:tbl>
          </a:graphicData>
        </a:graphic>
      </p:graphicFrame>
      <p:sp>
        <p:nvSpPr>
          <p:cNvPr id="4" name="Text Placeholder 3">
            <a:extLst>
              <a:ext uri="{FF2B5EF4-FFF2-40B4-BE49-F238E27FC236}">
                <a16:creationId xmlns:a16="http://schemas.microsoft.com/office/drawing/2014/main" id="{6D1C0BCB-4A34-4F3F-965C-1FC098FE6DD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710542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F333A-7BAA-4B47-A614-0431E43499B1}"/>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C0E05EB6-1FAE-460C-BF4E-893F6EBCE583}"/>
              </a:ext>
            </a:extLst>
          </p:cNvPr>
          <p:cNvGraphicFramePr>
            <a:graphicFrameLocks noGrp="1"/>
          </p:cNvGraphicFramePr>
          <p:nvPr>
            <p:ph type="tbl" sz="quarter" idx="13"/>
            <p:extLst>
              <p:ext uri="{D42A27DB-BD31-4B8C-83A1-F6EECF244321}">
                <p14:modId xmlns:p14="http://schemas.microsoft.com/office/powerpoint/2010/main" val="348311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29878677"/>
                    </a:ext>
                  </a:extLst>
                </a:gridCol>
                <a:gridCol w="1481328">
                  <a:extLst>
                    <a:ext uri="{9D8B030D-6E8A-4147-A177-3AD203B41FA5}">
                      <a16:colId xmlns:a16="http://schemas.microsoft.com/office/drawing/2014/main" val="2334549962"/>
                    </a:ext>
                  </a:extLst>
                </a:gridCol>
                <a:gridCol w="329184">
                  <a:extLst>
                    <a:ext uri="{9D8B030D-6E8A-4147-A177-3AD203B41FA5}">
                      <a16:colId xmlns:a16="http://schemas.microsoft.com/office/drawing/2014/main" val="635735379"/>
                    </a:ext>
                  </a:extLst>
                </a:gridCol>
                <a:gridCol w="329184">
                  <a:extLst>
                    <a:ext uri="{9D8B030D-6E8A-4147-A177-3AD203B41FA5}">
                      <a16:colId xmlns:a16="http://schemas.microsoft.com/office/drawing/2014/main" val="4204596927"/>
                    </a:ext>
                  </a:extLst>
                </a:gridCol>
                <a:gridCol w="329184">
                  <a:extLst>
                    <a:ext uri="{9D8B030D-6E8A-4147-A177-3AD203B41FA5}">
                      <a16:colId xmlns:a16="http://schemas.microsoft.com/office/drawing/2014/main" val="604584259"/>
                    </a:ext>
                  </a:extLst>
                </a:gridCol>
                <a:gridCol w="329184">
                  <a:extLst>
                    <a:ext uri="{9D8B030D-6E8A-4147-A177-3AD203B41FA5}">
                      <a16:colId xmlns:a16="http://schemas.microsoft.com/office/drawing/2014/main" val="117764242"/>
                    </a:ext>
                  </a:extLst>
                </a:gridCol>
                <a:gridCol w="329184">
                  <a:extLst>
                    <a:ext uri="{9D8B030D-6E8A-4147-A177-3AD203B41FA5}">
                      <a16:colId xmlns:a16="http://schemas.microsoft.com/office/drawing/2014/main" val="3196541513"/>
                    </a:ext>
                  </a:extLst>
                </a:gridCol>
                <a:gridCol w="329184">
                  <a:extLst>
                    <a:ext uri="{9D8B030D-6E8A-4147-A177-3AD203B41FA5}">
                      <a16:colId xmlns:a16="http://schemas.microsoft.com/office/drawing/2014/main" val="4136205341"/>
                    </a:ext>
                  </a:extLst>
                </a:gridCol>
                <a:gridCol w="329184">
                  <a:extLst>
                    <a:ext uri="{9D8B030D-6E8A-4147-A177-3AD203B41FA5}">
                      <a16:colId xmlns:a16="http://schemas.microsoft.com/office/drawing/2014/main" val="3185467355"/>
                    </a:ext>
                  </a:extLst>
                </a:gridCol>
                <a:gridCol w="329184">
                  <a:extLst>
                    <a:ext uri="{9D8B030D-6E8A-4147-A177-3AD203B41FA5}">
                      <a16:colId xmlns:a16="http://schemas.microsoft.com/office/drawing/2014/main" val="2601710711"/>
                    </a:ext>
                  </a:extLst>
                </a:gridCol>
                <a:gridCol w="329184">
                  <a:extLst>
                    <a:ext uri="{9D8B030D-6E8A-4147-A177-3AD203B41FA5}">
                      <a16:colId xmlns:a16="http://schemas.microsoft.com/office/drawing/2014/main" val="1554421171"/>
                    </a:ext>
                  </a:extLst>
                </a:gridCol>
                <a:gridCol w="329184">
                  <a:extLst>
                    <a:ext uri="{9D8B030D-6E8A-4147-A177-3AD203B41FA5}">
                      <a16:colId xmlns:a16="http://schemas.microsoft.com/office/drawing/2014/main" val="1392409757"/>
                    </a:ext>
                  </a:extLst>
                </a:gridCol>
                <a:gridCol w="329184">
                  <a:extLst>
                    <a:ext uri="{9D8B030D-6E8A-4147-A177-3AD203B41FA5}">
                      <a16:colId xmlns:a16="http://schemas.microsoft.com/office/drawing/2014/main" val="2546057233"/>
                    </a:ext>
                  </a:extLst>
                </a:gridCol>
                <a:gridCol w="329184">
                  <a:extLst>
                    <a:ext uri="{9D8B030D-6E8A-4147-A177-3AD203B41FA5}">
                      <a16:colId xmlns:a16="http://schemas.microsoft.com/office/drawing/2014/main" val="2285897229"/>
                    </a:ext>
                  </a:extLst>
                </a:gridCol>
                <a:gridCol w="329184">
                  <a:extLst>
                    <a:ext uri="{9D8B030D-6E8A-4147-A177-3AD203B41FA5}">
                      <a16:colId xmlns:a16="http://schemas.microsoft.com/office/drawing/2014/main" val="48469167"/>
                    </a:ext>
                  </a:extLst>
                </a:gridCol>
                <a:gridCol w="329184">
                  <a:extLst>
                    <a:ext uri="{9D8B030D-6E8A-4147-A177-3AD203B41FA5}">
                      <a16:colId xmlns:a16="http://schemas.microsoft.com/office/drawing/2014/main" val="3945612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841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- 2024-12-31 10:11:02</a:t>
                      </a:r>
                      <a:r>
                        <a:rPr kumimoji="0" lang="en-US" sz="1000" b="0" i="0" u="none" strike="noStrike" kern="1200" cap="none" spc="0" normalizeH="0" baseline="0" noProof="0">
                          <a:ln>
                            <a:noFill/>
                          </a:ln>
                          <a:solidFill>
                            <a:prstClr val="black"/>
                          </a:solidFill>
                          <a:effectLst/>
                          <a:uLnTx/>
                          <a:uFillTx/>
                          <a:latin typeface="Calibri"/>
                          <a:ea typeface="+mn-ea"/>
                          <a:cs typeface="+mn-cs"/>
                        </a:rPr>
                        <a:t>
 As we prepare for the new year, PHLY offices are closing at 12 p.m. today and will be closed on Wednesday, January 1st. Regular business hours resume on Thursday, January 2nd.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https://quintly-eu-image-storage.s3.amazonaws.com/d123f9c23f3abec6e562a564c92f236a/79c765107bd23c7a15cb515ecd0d724b.jpg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72188440"/>
                  </a:ext>
                </a:extLst>
              </a:tr>
            </a:tbl>
          </a:graphicData>
        </a:graphic>
      </p:graphicFrame>
      <p:sp>
        <p:nvSpPr>
          <p:cNvPr id="4" name="Text Placeholder 3">
            <a:extLst>
              <a:ext uri="{FF2B5EF4-FFF2-40B4-BE49-F238E27FC236}">
                <a16:creationId xmlns:a16="http://schemas.microsoft.com/office/drawing/2014/main" id="{660AF4EB-2A4B-4CD0-B1AA-B4AE2B68497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79760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CAA3C-D7AB-4CD1-B725-01F185C15B4F}"/>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07C6DE99-6822-4CE7-883E-239FE1EF85EC}"/>
              </a:ext>
            </a:extLst>
          </p:cNvPr>
          <p:cNvGraphicFramePr>
            <a:graphicFrameLocks noGrp="1"/>
          </p:cNvGraphicFramePr>
          <p:nvPr>
            <p:ph type="tbl" sz="quarter" idx="13"/>
            <p:extLst>
              <p:ext uri="{D42A27DB-BD31-4B8C-83A1-F6EECF244321}">
                <p14:modId xmlns:p14="http://schemas.microsoft.com/office/powerpoint/2010/main" val="276560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45943484"/>
                    </a:ext>
                  </a:extLst>
                </a:gridCol>
                <a:gridCol w="1481328">
                  <a:extLst>
                    <a:ext uri="{9D8B030D-6E8A-4147-A177-3AD203B41FA5}">
                      <a16:colId xmlns:a16="http://schemas.microsoft.com/office/drawing/2014/main" val="3507951576"/>
                    </a:ext>
                  </a:extLst>
                </a:gridCol>
                <a:gridCol w="329184">
                  <a:extLst>
                    <a:ext uri="{9D8B030D-6E8A-4147-A177-3AD203B41FA5}">
                      <a16:colId xmlns:a16="http://schemas.microsoft.com/office/drawing/2014/main" val="3134109124"/>
                    </a:ext>
                  </a:extLst>
                </a:gridCol>
                <a:gridCol w="329184">
                  <a:extLst>
                    <a:ext uri="{9D8B030D-6E8A-4147-A177-3AD203B41FA5}">
                      <a16:colId xmlns:a16="http://schemas.microsoft.com/office/drawing/2014/main" val="308297730"/>
                    </a:ext>
                  </a:extLst>
                </a:gridCol>
                <a:gridCol w="329184">
                  <a:extLst>
                    <a:ext uri="{9D8B030D-6E8A-4147-A177-3AD203B41FA5}">
                      <a16:colId xmlns:a16="http://schemas.microsoft.com/office/drawing/2014/main" val="372156026"/>
                    </a:ext>
                  </a:extLst>
                </a:gridCol>
                <a:gridCol w="329184">
                  <a:extLst>
                    <a:ext uri="{9D8B030D-6E8A-4147-A177-3AD203B41FA5}">
                      <a16:colId xmlns:a16="http://schemas.microsoft.com/office/drawing/2014/main" val="4057187710"/>
                    </a:ext>
                  </a:extLst>
                </a:gridCol>
                <a:gridCol w="329184">
                  <a:extLst>
                    <a:ext uri="{9D8B030D-6E8A-4147-A177-3AD203B41FA5}">
                      <a16:colId xmlns:a16="http://schemas.microsoft.com/office/drawing/2014/main" val="2884261990"/>
                    </a:ext>
                  </a:extLst>
                </a:gridCol>
                <a:gridCol w="329184">
                  <a:extLst>
                    <a:ext uri="{9D8B030D-6E8A-4147-A177-3AD203B41FA5}">
                      <a16:colId xmlns:a16="http://schemas.microsoft.com/office/drawing/2014/main" val="1315686645"/>
                    </a:ext>
                  </a:extLst>
                </a:gridCol>
                <a:gridCol w="329184">
                  <a:extLst>
                    <a:ext uri="{9D8B030D-6E8A-4147-A177-3AD203B41FA5}">
                      <a16:colId xmlns:a16="http://schemas.microsoft.com/office/drawing/2014/main" val="2412314195"/>
                    </a:ext>
                  </a:extLst>
                </a:gridCol>
                <a:gridCol w="329184">
                  <a:extLst>
                    <a:ext uri="{9D8B030D-6E8A-4147-A177-3AD203B41FA5}">
                      <a16:colId xmlns:a16="http://schemas.microsoft.com/office/drawing/2014/main" val="2135998692"/>
                    </a:ext>
                  </a:extLst>
                </a:gridCol>
                <a:gridCol w="329184">
                  <a:extLst>
                    <a:ext uri="{9D8B030D-6E8A-4147-A177-3AD203B41FA5}">
                      <a16:colId xmlns:a16="http://schemas.microsoft.com/office/drawing/2014/main" val="1292083683"/>
                    </a:ext>
                  </a:extLst>
                </a:gridCol>
                <a:gridCol w="329184">
                  <a:extLst>
                    <a:ext uri="{9D8B030D-6E8A-4147-A177-3AD203B41FA5}">
                      <a16:colId xmlns:a16="http://schemas.microsoft.com/office/drawing/2014/main" val="1995358504"/>
                    </a:ext>
                  </a:extLst>
                </a:gridCol>
                <a:gridCol w="329184">
                  <a:extLst>
                    <a:ext uri="{9D8B030D-6E8A-4147-A177-3AD203B41FA5}">
                      <a16:colId xmlns:a16="http://schemas.microsoft.com/office/drawing/2014/main" val="3514987073"/>
                    </a:ext>
                  </a:extLst>
                </a:gridCol>
                <a:gridCol w="329184">
                  <a:extLst>
                    <a:ext uri="{9D8B030D-6E8A-4147-A177-3AD203B41FA5}">
                      <a16:colId xmlns:a16="http://schemas.microsoft.com/office/drawing/2014/main" val="1046939242"/>
                    </a:ext>
                  </a:extLst>
                </a:gridCol>
                <a:gridCol w="329184">
                  <a:extLst>
                    <a:ext uri="{9D8B030D-6E8A-4147-A177-3AD203B41FA5}">
                      <a16:colId xmlns:a16="http://schemas.microsoft.com/office/drawing/2014/main" val="1478453262"/>
                    </a:ext>
                  </a:extLst>
                </a:gridCol>
                <a:gridCol w="329184">
                  <a:extLst>
                    <a:ext uri="{9D8B030D-6E8A-4147-A177-3AD203B41FA5}">
                      <a16:colId xmlns:a16="http://schemas.microsoft.com/office/drawing/2014/main" val="4009857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2384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- 2024-12-12 15:16:39</a:t>
                      </a:r>
                      <a:r>
                        <a:rPr kumimoji="0" lang="en-US" sz="1000" b="0" i="0" u="none" strike="noStrike" kern="1200" cap="none" spc="0" normalizeH="0" baseline="0" noProof="0">
                          <a:ln>
                            <a:noFill/>
                          </a:ln>
                          <a:solidFill>
                            <a:prstClr val="black"/>
                          </a:solidFill>
                          <a:effectLst/>
                          <a:uLnTx/>
                          <a:uFillTx/>
                          <a:latin typeface="Calibri"/>
                          <a:ea typeface="+mn-ea"/>
                          <a:cs typeface="+mn-cs"/>
                        </a:rPr>
                        <a:t>
 To kick off the holiday season, #TEAMPHLY gathered together for brunch in the Home Office! 🥞🍳 
Hosted by PHLY Executive Leadership from departments and regions across the country, employees enjoyed a catered hot breakfast while mingling and networking with each other. 
It was the perfect way to celebrate the #holidayseason and show appreciation for the hard work of our team.  🎉🤝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https://quintly-eu-image-storage.s3.amazonaws.com/d123f9c23f3abec6e562a564c92f236a/fb3d365d660ce4b28557368e865282b6.jpg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73959319"/>
                  </a:ext>
                </a:extLst>
              </a:tr>
            </a:tbl>
          </a:graphicData>
        </a:graphic>
      </p:graphicFrame>
      <p:sp>
        <p:nvSpPr>
          <p:cNvPr id="4" name="Text Placeholder 3">
            <a:extLst>
              <a:ext uri="{FF2B5EF4-FFF2-40B4-BE49-F238E27FC236}">
                <a16:creationId xmlns:a16="http://schemas.microsoft.com/office/drawing/2014/main" id="{12F12F75-A4C4-421F-BFC0-9ECDF8164AB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356465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F30E0-8E95-45BE-92B8-BE480814BE74}"/>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5E30E0F1-A6F7-4B78-85E0-77B53F094080}"/>
              </a:ext>
            </a:extLst>
          </p:cNvPr>
          <p:cNvGraphicFramePr>
            <a:graphicFrameLocks noGrp="1"/>
          </p:cNvGraphicFramePr>
          <p:nvPr>
            <p:ph type="tbl" sz="quarter" idx="13"/>
            <p:extLst>
              <p:ext uri="{D42A27DB-BD31-4B8C-83A1-F6EECF244321}">
                <p14:modId xmlns:p14="http://schemas.microsoft.com/office/powerpoint/2010/main" val="3386375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01672566"/>
                    </a:ext>
                  </a:extLst>
                </a:gridCol>
                <a:gridCol w="1481328">
                  <a:extLst>
                    <a:ext uri="{9D8B030D-6E8A-4147-A177-3AD203B41FA5}">
                      <a16:colId xmlns:a16="http://schemas.microsoft.com/office/drawing/2014/main" val="2448009639"/>
                    </a:ext>
                  </a:extLst>
                </a:gridCol>
                <a:gridCol w="329184">
                  <a:extLst>
                    <a:ext uri="{9D8B030D-6E8A-4147-A177-3AD203B41FA5}">
                      <a16:colId xmlns:a16="http://schemas.microsoft.com/office/drawing/2014/main" val="4215672452"/>
                    </a:ext>
                  </a:extLst>
                </a:gridCol>
                <a:gridCol w="329184">
                  <a:extLst>
                    <a:ext uri="{9D8B030D-6E8A-4147-A177-3AD203B41FA5}">
                      <a16:colId xmlns:a16="http://schemas.microsoft.com/office/drawing/2014/main" val="5683739"/>
                    </a:ext>
                  </a:extLst>
                </a:gridCol>
                <a:gridCol w="329184">
                  <a:extLst>
                    <a:ext uri="{9D8B030D-6E8A-4147-A177-3AD203B41FA5}">
                      <a16:colId xmlns:a16="http://schemas.microsoft.com/office/drawing/2014/main" val="1283410762"/>
                    </a:ext>
                  </a:extLst>
                </a:gridCol>
                <a:gridCol w="329184">
                  <a:extLst>
                    <a:ext uri="{9D8B030D-6E8A-4147-A177-3AD203B41FA5}">
                      <a16:colId xmlns:a16="http://schemas.microsoft.com/office/drawing/2014/main" val="1073419235"/>
                    </a:ext>
                  </a:extLst>
                </a:gridCol>
                <a:gridCol w="329184">
                  <a:extLst>
                    <a:ext uri="{9D8B030D-6E8A-4147-A177-3AD203B41FA5}">
                      <a16:colId xmlns:a16="http://schemas.microsoft.com/office/drawing/2014/main" val="2133511585"/>
                    </a:ext>
                  </a:extLst>
                </a:gridCol>
                <a:gridCol w="329184">
                  <a:extLst>
                    <a:ext uri="{9D8B030D-6E8A-4147-A177-3AD203B41FA5}">
                      <a16:colId xmlns:a16="http://schemas.microsoft.com/office/drawing/2014/main" val="1490250146"/>
                    </a:ext>
                  </a:extLst>
                </a:gridCol>
                <a:gridCol w="329184">
                  <a:extLst>
                    <a:ext uri="{9D8B030D-6E8A-4147-A177-3AD203B41FA5}">
                      <a16:colId xmlns:a16="http://schemas.microsoft.com/office/drawing/2014/main" val="2250508328"/>
                    </a:ext>
                  </a:extLst>
                </a:gridCol>
                <a:gridCol w="329184">
                  <a:extLst>
                    <a:ext uri="{9D8B030D-6E8A-4147-A177-3AD203B41FA5}">
                      <a16:colId xmlns:a16="http://schemas.microsoft.com/office/drawing/2014/main" val="1067990990"/>
                    </a:ext>
                  </a:extLst>
                </a:gridCol>
                <a:gridCol w="329184">
                  <a:extLst>
                    <a:ext uri="{9D8B030D-6E8A-4147-A177-3AD203B41FA5}">
                      <a16:colId xmlns:a16="http://schemas.microsoft.com/office/drawing/2014/main" val="378050046"/>
                    </a:ext>
                  </a:extLst>
                </a:gridCol>
                <a:gridCol w="329184">
                  <a:extLst>
                    <a:ext uri="{9D8B030D-6E8A-4147-A177-3AD203B41FA5}">
                      <a16:colId xmlns:a16="http://schemas.microsoft.com/office/drawing/2014/main" val="4118405248"/>
                    </a:ext>
                  </a:extLst>
                </a:gridCol>
                <a:gridCol w="329184">
                  <a:extLst>
                    <a:ext uri="{9D8B030D-6E8A-4147-A177-3AD203B41FA5}">
                      <a16:colId xmlns:a16="http://schemas.microsoft.com/office/drawing/2014/main" val="2014595427"/>
                    </a:ext>
                  </a:extLst>
                </a:gridCol>
                <a:gridCol w="329184">
                  <a:extLst>
                    <a:ext uri="{9D8B030D-6E8A-4147-A177-3AD203B41FA5}">
                      <a16:colId xmlns:a16="http://schemas.microsoft.com/office/drawing/2014/main" val="1862980640"/>
                    </a:ext>
                  </a:extLst>
                </a:gridCol>
                <a:gridCol w="329184">
                  <a:extLst>
                    <a:ext uri="{9D8B030D-6E8A-4147-A177-3AD203B41FA5}">
                      <a16:colId xmlns:a16="http://schemas.microsoft.com/office/drawing/2014/main" val="1154004960"/>
                    </a:ext>
                  </a:extLst>
                </a:gridCol>
                <a:gridCol w="329184">
                  <a:extLst>
                    <a:ext uri="{9D8B030D-6E8A-4147-A177-3AD203B41FA5}">
                      <a16:colId xmlns:a16="http://schemas.microsoft.com/office/drawing/2014/main" val="1717665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8445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- 2024-12-27 14:03:03</a:t>
                      </a:r>
                      <a:r>
                        <a:rPr kumimoji="0" lang="en-US" sz="1000" b="0" i="0" u="none" strike="noStrike" kern="1200" cap="none" spc="0" normalizeH="0" baseline="0" noProof="0">
                          <a:ln>
                            <a:noFill/>
                          </a:ln>
                          <a:solidFill>
                            <a:prstClr val="black"/>
                          </a:solidFill>
                          <a:effectLst/>
                          <a:uLnTx/>
                          <a:uFillTx/>
                          <a:latin typeface="Calibri"/>
                          <a:ea typeface="+mn-ea"/>
                          <a:cs typeface="+mn-cs"/>
                        </a:rPr>
                        <a:t>
 During the #holidayseason, many families go without and cannot afford to buy presents. To make the holidays a little brighter, we teamed up with The Salvation Army International to bring joy to families in need. #TEAMPHLY stepped into roles of personal shoppers and helped distribute toys, ensuring children in the community have presents under the tree.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https://quintly-eu-image-storage.s3.amazonaws.com/d123f9c23f3abec6e562a564c92f236a/671d750a6c5932a1e517eb0cb47c9482.jpg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88738735"/>
                  </a:ext>
                </a:extLst>
              </a:tr>
            </a:tbl>
          </a:graphicData>
        </a:graphic>
      </p:graphicFrame>
      <p:sp>
        <p:nvSpPr>
          <p:cNvPr id="4" name="Text Placeholder 3">
            <a:extLst>
              <a:ext uri="{FF2B5EF4-FFF2-40B4-BE49-F238E27FC236}">
                <a16:creationId xmlns:a16="http://schemas.microsoft.com/office/drawing/2014/main" id="{C3F09831-8D04-44A7-9808-AABA09175C0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10260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515D6-F28A-4A70-A8C3-7CF7F2075064}"/>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1C517F66-A9A7-4331-96FA-3E32B97047D2}"/>
              </a:ext>
            </a:extLst>
          </p:cNvPr>
          <p:cNvGraphicFramePr>
            <a:graphicFrameLocks noGrp="1"/>
          </p:cNvGraphicFramePr>
          <p:nvPr>
            <p:ph type="tbl" sz="quarter" idx="13"/>
            <p:extLst>
              <p:ext uri="{D42A27DB-BD31-4B8C-83A1-F6EECF244321}">
                <p14:modId xmlns:p14="http://schemas.microsoft.com/office/powerpoint/2010/main" val="134037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54688784"/>
                    </a:ext>
                  </a:extLst>
                </a:gridCol>
                <a:gridCol w="1481328">
                  <a:extLst>
                    <a:ext uri="{9D8B030D-6E8A-4147-A177-3AD203B41FA5}">
                      <a16:colId xmlns:a16="http://schemas.microsoft.com/office/drawing/2014/main" val="1178784033"/>
                    </a:ext>
                  </a:extLst>
                </a:gridCol>
                <a:gridCol w="329184">
                  <a:extLst>
                    <a:ext uri="{9D8B030D-6E8A-4147-A177-3AD203B41FA5}">
                      <a16:colId xmlns:a16="http://schemas.microsoft.com/office/drawing/2014/main" val="3088252945"/>
                    </a:ext>
                  </a:extLst>
                </a:gridCol>
                <a:gridCol w="329184">
                  <a:extLst>
                    <a:ext uri="{9D8B030D-6E8A-4147-A177-3AD203B41FA5}">
                      <a16:colId xmlns:a16="http://schemas.microsoft.com/office/drawing/2014/main" val="1775066629"/>
                    </a:ext>
                  </a:extLst>
                </a:gridCol>
                <a:gridCol w="329184">
                  <a:extLst>
                    <a:ext uri="{9D8B030D-6E8A-4147-A177-3AD203B41FA5}">
                      <a16:colId xmlns:a16="http://schemas.microsoft.com/office/drawing/2014/main" val="2716049053"/>
                    </a:ext>
                  </a:extLst>
                </a:gridCol>
                <a:gridCol w="329184">
                  <a:extLst>
                    <a:ext uri="{9D8B030D-6E8A-4147-A177-3AD203B41FA5}">
                      <a16:colId xmlns:a16="http://schemas.microsoft.com/office/drawing/2014/main" val="3887634562"/>
                    </a:ext>
                  </a:extLst>
                </a:gridCol>
                <a:gridCol w="329184">
                  <a:extLst>
                    <a:ext uri="{9D8B030D-6E8A-4147-A177-3AD203B41FA5}">
                      <a16:colId xmlns:a16="http://schemas.microsoft.com/office/drawing/2014/main" val="1054846836"/>
                    </a:ext>
                  </a:extLst>
                </a:gridCol>
                <a:gridCol w="329184">
                  <a:extLst>
                    <a:ext uri="{9D8B030D-6E8A-4147-A177-3AD203B41FA5}">
                      <a16:colId xmlns:a16="http://schemas.microsoft.com/office/drawing/2014/main" val="1067530670"/>
                    </a:ext>
                  </a:extLst>
                </a:gridCol>
                <a:gridCol w="329184">
                  <a:extLst>
                    <a:ext uri="{9D8B030D-6E8A-4147-A177-3AD203B41FA5}">
                      <a16:colId xmlns:a16="http://schemas.microsoft.com/office/drawing/2014/main" val="825672185"/>
                    </a:ext>
                  </a:extLst>
                </a:gridCol>
                <a:gridCol w="329184">
                  <a:extLst>
                    <a:ext uri="{9D8B030D-6E8A-4147-A177-3AD203B41FA5}">
                      <a16:colId xmlns:a16="http://schemas.microsoft.com/office/drawing/2014/main" val="2462512044"/>
                    </a:ext>
                  </a:extLst>
                </a:gridCol>
                <a:gridCol w="329184">
                  <a:extLst>
                    <a:ext uri="{9D8B030D-6E8A-4147-A177-3AD203B41FA5}">
                      <a16:colId xmlns:a16="http://schemas.microsoft.com/office/drawing/2014/main" val="4020619037"/>
                    </a:ext>
                  </a:extLst>
                </a:gridCol>
                <a:gridCol w="329184">
                  <a:extLst>
                    <a:ext uri="{9D8B030D-6E8A-4147-A177-3AD203B41FA5}">
                      <a16:colId xmlns:a16="http://schemas.microsoft.com/office/drawing/2014/main" val="429202366"/>
                    </a:ext>
                  </a:extLst>
                </a:gridCol>
                <a:gridCol w="329184">
                  <a:extLst>
                    <a:ext uri="{9D8B030D-6E8A-4147-A177-3AD203B41FA5}">
                      <a16:colId xmlns:a16="http://schemas.microsoft.com/office/drawing/2014/main" val="1408128074"/>
                    </a:ext>
                  </a:extLst>
                </a:gridCol>
                <a:gridCol w="329184">
                  <a:extLst>
                    <a:ext uri="{9D8B030D-6E8A-4147-A177-3AD203B41FA5}">
                      <a16:colId xmlns:a16="http://schemas.microsoft.com/office/drawing/2014/main" val="295128418"/>
                    </a:ext>
                  </a:extLst>
                </a:gridCol>
                <a:gridCol w="329184">
                  <a:extLst>
                    <a:ext uri="{9D8B030D-6E8A-4147-A177-3AD203B41FA5}">
                      <a16:colId xmlns:a16="http://schemas.microsoft.com/office/drawing/2014/main" val="454025393"/>
                    </a:ext>
                  </a:extLst>
                </a:gridCol>
                <a:gridCol w="329184">
                  <a:extLst>
                    <a:ext uri="{9D8B030D-6E8A-4147-A177-3AD203B41FA5}">
                      <a16:colId xmlns:a16="http://schemas.microsoft.com/office/drawing/2014/main" val="4146542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772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- 2024-12-20 14:09:34</a:t>
                      </a:r>
                      <a:r>
                        <a:rPr kumimoji="0" lang="en-US" sz="1000" b="0" i="0" u="none" strike="noStrike" kern="1200" cap="none" spc="0" normalizeH="0" baseline="0" noProof="0">
                          <a:ln>
                            <a:noFill/>
                          </a:ln>
                          <a:solidFill>
                            <a:prstClr val="black"/>
                          </a:solidFill>
                          <a:effectLst/>
                          <a:uLnTx/>
                          <a:uFillTx/>
                          <a:latin typeface="Calibri"/>
                          <a:ea typeface="+mn-ea"/>
                          <a:cs typeface="+mn-cs"/>
                        </a:rPr>
                        <a:t>
 ✨ To wrap up the year, #TEAMPHLY celebrated the holiday season with an unforgettable night at LumiNature at the Philadelphia Zoo! 
Home Office employees and their loved ones strolled through one of the biggest and brightest light shows of the season. From dazzling displays to festive fun, it was the perfect way to end the year as a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https://quintly-eu-image-storage.s3.amazonaws.com/d123f9c23f3abec6e562a564c92f236a/a0a1732fb94ae206fa17eff07704e2ab.jpg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4705604"/>
                  </a:ext>
                </a:extLst>
              </a:tr>
            </a:tbl>
          </a:graphicData>
        </a:graphic>
      </p:graphicFrame>
      <p:sp>
        <p:nvSpPr>
          <p:cNvPr id="4" name="Text Placeholder 3">
            <a:extLst>
              <a:ext uri="{FF2B5EF4-FFF2-40B4-BE49-F238E27FC236}">
                <a16:creationId xmlns:a16="http://schemas.microsoft.com/office/drawing/2014/main" id="{746BB653-7345-4404-BD3A-D67E6890840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221683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42146-7784-431C-ACDD-ACCD3AE9925A}"/>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E4BF949D-665C-468A-8B2C-776CA9E4D5AD}"/>
              </a:ext>
            </a:extLst>
          </p:cNvPr>
          <p:cNvGraphicFramePr>
            <a:graphicFrameLocks noGrp="1"/>
          </p:cNvGraphicFramePr>
          <p:nvPr>
            <p:ph type="chart" sz="quarter" idx="13"/>
            <p:extLst>
              <p:ext uri="{D42A27DB-BD31-4B8C-83A1-F6EECF244321}">
                <p14:modId xmlns:p14="http://schemas.microsoft.com/office/powerpoint/2010/main" val="1027264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A298B3-BEF4-4E88-BCF5-9635B62DFAF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1E83820-98D2-47B0-91FC-E76CD1AB46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4417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BE345-F11D-443D-BC49-9723F42348B8}"/>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5F62AE2D-D3B0-4F97-824A-16029AFDB7AC}"/>
              </a:ext>
            </a:extLst>
          </p:cNvPr>
          <p:cNvGraphicFramePr>
            <a:graphicFrameLocks noGrp="1"/>
          </p:cNvGraphicFramePr>
          <p:nvPr>
            <p:ph type="tbl" sz="quarter" idx="13"/>
            <p:extLst>
              <p:ext uri="{D42A27DB-BD31-4B8C-83A1-F6EECF244321}">
                <p14:modId xmlns:p14="http://schemas.microsoft.com/office/powerpoint/2010/main" val="121765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37824321"/>
                    </a:ext>
                  </a:extLst>
                </a:gridCol>
                <a:gridCol w="576072">
                  <a:extLst>
                    <a:ext uri="{9D8B030D-6E8A-4147-A177-3AD203B41FA5}">
                      <a16:colId xmlns:a16="http://schemas.microsoft.com/office/drawing/2014/main" val="1854962490"/>
                    </a:ext>
                  </a:extLst>
                </a:gridCol>
                <a:gridCol w="576072">
                  <a:extLst>
                    <a:ext uri="{9D8B030D-6E8A-4147-A177-3AD203B41FA5}">
                      <a16:colId xmlns:a16="http://schemas.microsoft.com/office/drawing/2014/main" val="1587233827"/>
                    </a:ext>
                  </a:extLst>
                </a:gridCol>
                <a:gridCol w="576072">
                  <a:extLst>
                    <a:ext uri="{9D8B030D-6E8A-4147-A177-3AD203B41FA5}">
                      <a16:colId xmlns:a16="http://schemas.microsoft.com/office/drawing/2014/main" val="579549658"/>
                    </a:ext>
                  </a:extLst>
                </a:gridCol>
                <a:gridCol w="576072">
                  <a:extLst>
                    <a:ext uri="{9D8B030D-6E8A-4147-A177-3AD203B41FA5}">
                      <a16:colId xmlns:a16="http://schemas.microsoft.com/office/drawing/2014/main" val="1586703993"/>
                    </a:ext>
                  </a:extLst>
                </a:gridCol>
                <a:gridCol w="576072">
                  <a:extLst>
                    <a:ext uri="{9D8B030D-6E8A-4147-A177-3AD203B41FA5}">
                      <a16:colId xmlns:a16="http://schemas.microsoft.com/office/drawing/2014/main" val="939153547"/>
                    </a:ext>
                  </a:extLst>
                </a:gridCol>
                <a:gridCol w="576072">
                  <a:extLst>
                    <a:ext uri="{9D8B030D-6E8A-4147-A177-3AD203B41FA5}">
                      <a16:colId xmlns:a16="http://schemas.microsoft.com/office/drawing/2014/main" val="2915290221"/>
                    </a:ext>
                  </a:extLst>
                </a:gridCol>
                <a:gridCol w="576072">
                  <a:extLst>
                    <a:ext uri="{9D8B030D-6E8A-4147-A177-3AD203B41FA5}">
                      <a16:colId xmlns:a16="http://schemas.microsoft.com/office/drawing/2014/main" val="2253295068"/>
                    </a:ext>
                  </a:extLst>
                </a:gridCol>
                <a:gridCol w="576072">
                  <a:extLst>
                    <a:ext uri="{9D8B030D-6E8A-4147-A177-3AD203B41FA5}">
                      <a16:colId xmlns:a16="http://schemas.microsoft.com/office/drawing/2014/main" val="3360958238"/>
                    </a:ext>
                  </a:extLst>
                </a:gridCol>
                <a:gridCol w="576072">
                  <a:extLst>
                    <a:ext uri="{9D8B030D-6E8A-4147-A177-3AD203B41FA5}">
                      <a16:colId xmlns:a16="http://schemas.microsoft.com/office/drawing/2014/main" val="1794417869"/>
                    </a:ext>
                  </a:extLst>
                </a:gridCol>
                <a:gridCol w="576072">
                  <a:extLst>
                    <a:ext uri="{9D8B030D-6E8A-4147-A177-3AD203B41FA5}">
                      <a16:colId xmlns:a16="http://schemas.microsoft.com/office/drawing/2014/main" val="1763197778"/>
                    </a:ext>
                  </a:extLst>
                </a:gridCol>
                <a:gridCol w="576072">
                  <a:extLst>
                    <a:ext uri="{9D8B030D-6E8A-4147-A177-3AD203B41FA5}">
                      <a16:colId xmlns:a16="http://schemas.microsoft.com/office/drawing/2014/main" val="2069565178"/>
                    </a:ext>
                  </a:extLst>
                </a:gridCol>
                <a:gridCol w="576072">
                  <a:extLst>
                    <a:ext uri="{9D8B030D-6E8A-4147-A177-3AD203B41FA5}">
                      <a16:colId xmlns:a16="http://schemas.microsoft.com/office/drawing/2014/main" val="412714473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32477587"/>
                  </a:ext>
                </a:extLst>
              </a:tr>
              <a:tr h="370840">
                <a:tc>
                  <a:txBody>
                    <a:bodyPr/>
                    <a:lstStyle/>
                    <a:p>
                      <a:r>
                        <a:rPr lang="en-US" sz="1000"/>
                        <a:t>3939</a:t>
                      </a:r>
                    </a:p>
                  </a:txBody>
                  <a:tcPr/>
                </a:tc>
                <a:tc>
                  <a:txBody>
                    <a:bodyPr/>
                    <a:lstStyle/>
                    <a:p>
                      <a:r>
                        <a:rPr lang="en-US" sz="1000"/>
                        <a:t>-44</a:t>
                      </a:r>
                    </a:p>
                  </a:txBody>
                  <a:tcPr/>
                </a:tc>
                <a:tc>
                  <a:txBody>
                    <a:bodyPr/>
                    <a:lstStyle/>
                    <a:p>
                      <a:r>
                        <a:rPr lang="en-US" sz="1000"/>
                        <a:t>29</a:t>
                      </a:r>
                    </a:p>
                  </a:txBody>
                  <a:tcPr/>
                </a:tc>
                <a:tc>
                  <a:txBody>
                    <a:bodyPr/>
                    <a:lstStyle/>
                    <a:p>
                      <a:r>
                        <a:rPr lang="en-US" sz="1000"/>
                        <a:t>20</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34</a:t>
                      </a:r>
                    </a:p>
                  </a:txBody>
                  <a:tcPr/>
                </a:tc>
                <a:tc>
                  <a:txBody>
                    <a:bodyPr/>
                    <a:lstStyle/>
                    <a:p>
                      <a:r>
                        <a:rPr lang="en-US" sz="1000"/>
                        <a:t>6</a:t>
                      </a:r>
                    </a:p>
                  </a:txBody>
                  <a:tcPr/>
                </a:tc>
                <a:tc>
                  <a:txBody>
                    <a:bodyPr/>
                    <a:lstStyle/>
                    <a:p>
                      <a:r>
                        <a:rPr lang="en-US" sz="1000"/>
                        <a:t>2</a:t>
                      </a:r>
                    </a:p>
                  </a:txBody>
                  <a:tcPr/>
                </a:tc>
                <a:tc>
                  <a:txBody>
                    <a:bodyPr/>
                    <a:lstStyle/>
                    <a:p>
                      <a:r>
                        <a:rPr lang="en-US" sz="1000"/>
                        <a:t>0.0530 %</a:t>
                      </a:r>
                    </a:p>
                  </a:txBody>
                  <a:tcPr/>
                </a:tc>
                <a:tc>
                  <a:txBody>
                    <a:bodyPr/>
                    <a:lstStyle/>
                    <a:p>
                      <a:r>
                        <a:rPr lang="en-US" sz="1000"/>
                        <a:t>0.0 %</a:t>
                      </a:r>
                    </a:p>
                  </a:txBody>
                  <a:tcPr/>
                </a:tc>
                <a:extLst>
                  <a:ext uri="{0D108BD9-81ED-4DB2-BD59-A6C34878D82A}">
                    <a16:rowId xmlns:a16="http://schemas.microsoft.com/office/drawing/2014/main" val="2714973987"/>
                  </a:ext>
                </a:extLst>
              </a:tr>
            </a:tbl>
          </a:graphicData>
        </a:graphic>
      </p:graphicFrame>
      <p:sp>
        <p:nvSpPr>
          <p:cNvPr id="4" name="Text Placeholder 3">
            <a:extLst>
              <a:ext uri="{FF2B5EF4-FFF2-40B4-BE49-F238E27FC236}">
                <a16:creationId xmlns:a16="http://schemas.microsoft.com/office/drawing/2014/main" id="{E75F5794-186A-454C-8651-2236C4AC2E7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852134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8140F-7811-44FD-B127-B5E2BC4C5049}"/>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9B4873A5-46B1-4130-A133-55482A5F5272}"/>
              </a:ext>
            </a:extLst>
          </p:cNvPr>
          <p:cNvGraphicFramePr>
            <a:graphicFrameLocks noGrp="1"/>
          </p:cNvGraphicFramePr>
          <p:nvPr>
            <p:ph type="chart" sz="quarter" idx="13"/>
            <p:extLst>
              <p:ext uri="{D42A27DB-BD31-4B8C-83A1-F6EECF244321}">
                <p14:modId xmlns:p14="http://schemas.microsoft.com/office/powerpoint/2010/main" val="4226027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AEEC23-29AE-4C4A-866A-AD278618758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95A8E21-233A-43CA-87A1-49129E8508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6977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40D3-C3B6-42C5-8DDE-05B964D79DE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189C8506-BC75-4AC4-B16E-1C990DF23B78}"/>
              </a:ext>
            </a:extLst>
          </p:cNvPr>
          <p:cNvGraphicFramePr>
            <a:graphicFrameLocks noGrp="1"/>
          </p:cNvGraphicFramePr>
          <p:nvPr>
            <p:ph type="chart" sz="quarter" idx="13"/>
            <p:extLst>
              <p:ext uri="{D42A27DB-BD31-4B8C-83A1-F6EECF244321}">
                <p14:modId xmlns:p14="http://schemas.microsoft.com/office/powerpoint/2010/main" val="512994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012915-4B5B-45BC-B428-5751C466284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96F8077-5FD9-4FFB-BECC-0993BF69FF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0109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9DFC2-7F57-48F1-9D0A-D995F4A89575}"/>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9621C71E-1CA5-4B80-AE28-848AA975AE11}"/>
              </a:ext>
            </a:extLst>
          </p:cNvPr>
          <p:cNvGraphicFramePr>
            <a:graphicFrameLocks noGrp="1"/>
          </p:cNvGraphicFramePr>
          <p:nvPr>
            <p:ph type="chart" sz="quarter" idx="13"/>
            <p:extLst>
              <p:ext uri="{D42A27DB-BD31-4B8C-83A1-F6EECF244321}">
                <p14:modId xmlns:p14="http://schemas.microsoft.com/office/powerpoint/2010/main" val="1512025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F547B-224E-461A-A057-0870AD884A8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CAC396A-7C1E-4F8A-9DA0-CB4BD56BE9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324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70B8-9266-484F-84FE-750AE880B184}"/>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0B5928C2-B5EA-4FFB-B169-0B7C3E2C7073}"/>
              </a:ext>
            </a:extLst>
          </p:cNvPr>
          <p:cNvGraphicFramePr>
            <a:graphicFrameLocks noGrp="1"/>
          </p:cNvGraphicFramePr>
          <p:nvPr>
            <p:ph type="chart" sz="quarter" idx="13"/>
            <p:extLst>
              <p:ext uri="{D42A27DB-BD31-4B8C-83A1-F6EECF244321}">
                <p14:modId xmlns:p14="http://schemas.microsoft.com/office/powerpoint/2010/main" val="379971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095B76-0B98-46CC-A820-8A8AFCB798A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F371F4F-EB9D-4EF9-A8D2-CF6D941A8A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627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16169-3F89-4FC8-A0A6-D97D9F3BD53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5740EABD-0A04-4310-8B2E-35F9F80850A4}"/>
              </a:ext>
            </a:extLst>
          </p:cNvPr>
          <p:cNvGraphicFramePr>
            <a:graphicFrameLocks noGrp="1"/>
          </p:cNvGraphicFramePr>
          <p:nvPr>
            <p:ph type="tbl" sz="quarter" idx="13"/>
            <p:extLst>
              <p:ext uri="{D42A27DB-BD31-4B8C-83A1-F6EECF244321}">
                <p14:modId xmlns:p14="http://schemas.microsoft.com/office/powerpoint/2010/main" val="31974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378312955"/>
                    </a:ext>
                  </a:extLst>
                </a:gridCol>
                <a:gridCol w="2468880">
                  <a:extLst>
                    <a:ext uri="{9D8B030D-6E8A-4147-A177-3AD203B41FA5}">
                      <a16:colId xmlns:a16="http://schemas.microsoft.com/office/drawing/2014/main" val="19251267"/>
                    </a:ext>
                  </a:extLst>
                </a:gridCol>
                <a:gridCol w="2468880">
                  <a:extLst>
                    <a:ext uri="{9D8B030D-6E8A-4147-A177-3AD203B41FA5}">
                      <a16:colId xmlns:a16="http://schemas.microsoft.com/office/drawing/2014/main" val="212110836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266167823"/>
                  </a:ext>
                </a:extLst>
              </a:tr>
              <a:tr h="370840">
                <a:tc>
                  <a:txBody>
                    <a:bodyPr/>
                    <a:lstStyle/>
                    <a:p>
                      <a:r>
                        <a:rPr lang="en-US" sz="1000" b="1"/>
                        <a:t>@QuoteInsurances</a:t>
                      </a:r>
                    </a:p>
                  </a:txBody>
                  <a:tcPr/>
                </a:tc>
                <a:tc>
                  <a:txBody>
                    <a:bodyPr/>
                    <a:lstStyle/>
                    <a:p>
                      <a:r>
                        <a:rPr lang="en-US" sz="1000"/>
                        <a:t>@PHLYINS (47)</a:t>
                      </a:r>
                    </a:p>
                  </a:txBody>
                  <a:tcPr/>
                </a:tc>
                <a:tc>
                  <a:txBody>
                    <a:bodyPr/>
                    <a:lstStyle/>
                    <a:p>
                      <a:r>
                        <a:rPr lang="en-US" sz="1000"/>
                        <a:t>47</a:t>
                      </a:r>
                    </a:p>
                  </a:txBody>
                  <a:tcPr/>
                </a:tc>
                <a:extLst>
                  <a:ext uri="{0D108BD9-81ED-4DB2-BD59-A6C34878D82A}">
                    <a16:rowId xmlns:a16="http://schemas.microsoft.com/office/drawing/2014/main" val="103462982"/>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769664446"/>
                  </a:ext>
                </a:extLst>
              </a:tr>
              <a:tr h="370840">
                <a:tc>
                  <a:txBody>
                    <a:bodyPr/>
                    <a:lstStyle/>
                    <a:p>
                      <a:r>
                        <a:rPr lang="en-US" sz="1000" b="1"/>
                        <a:t>@TMNA_Services</a:t>
                      </a:r>
                    </a:p>
                  </a:txBody>
                  <a:tcPr/>
                </a:tc>
                <a:tc>
                  <a:txBody>
                    <a:bodyPr/>
                    <a:lstStyle/>
                    <a:p>
                      <a:r>
                        <a:rPr lang="en-US" sz="1000"/>
                        <a:t>@PHLYINS (20)</a:t>
                      </a:r>
                    </a:p>
                  </a:txBody>
                  <a:tcPr/>
                </a:tc>
                <a:tc>
                  <a:txBody>
                    <a:bodyPr/>
                    <a:lstStyle/>
                    <a:p>
                      <a:r>
                        <a:rPr lang="en-US" sz="1000"/>
                        <a:t>20</a:t>
                      </a:r>
                    </a:p>
                  </a:txBody>
                  <a:tcPr/>
                </a:tc>
                <a:extLst>
                  <a:ext uri="{0D108BD9-81ED-4DB2-BD59-A6C34878D82A}">
                    <a16:rowId xmlns:a16="http://schemas.microsoft.com/office/drawing/2014/main" val="551270308"/>
                  </a:ext>
                </a:extLst>
              </a:tr>
              <a:tr h="370840">
                <a:tc>
                  <a:txBody>
                    <a:bodyPr/>
                    <a:lstStyle/>
                    <a:p>
                      <a:r>
                        <a:rPr lang="en-US" sz="1000" b="1"/>
                        <a:t>@Phillies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241215729"/>
                  </a:ext>
                </a:extLst>
              </a:tr>
              <a:tr h="370840">
                <a:tc>
                  <a:txBody>
                    <a:bodyPr/>
                    <a:lstStyle/>
                    <a:p>
                      <a:r>
                        <a:rPr lang="en-US" sz="1000" b="1"/>
                        <a:t>@BusInsMagazine</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587260338"/>
                  </a:ext>
                </a:extLst>
              </a:tr>
              <a:tr h="370840">
                <a:tc>
                  <a:txBody>
                    <a:bodyPr/>
                    <a:lstStyle/>
                    <a:p>
                      <a:r>
                        <a:rPr lang="en-US" sz="1000" b="1"/>
                        <a:t>@JFCS_Philly</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692588939"/>
                  </a:ext>
                </a:extLst>
              </a:tr>
              <a:tr h="370840">
                <a:tc>
                  <a:txBody>
                    <a:bodyPr/>
                    <a:lstStyle/>
                    <a:p>
                      <a:r>
                        <a:rPr lang="en-US" sz="1000" b="1"/>
                        <a:t>@BTPhilly</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687026709"/>
                  </a:ext>
                </a:extLst>
              </a:tr>
              <a:tr h="370840">
                <a:tc>
                  <a:txBody>
                    <a:bodyPr/>
                    <a:lstStyle/>
                    <a:p>
                      <a:r>
                        <a:rPr lang="en-US" sz="1000" b="1"/>
                        <a:t>@Challenged Athletes Foundation</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595242171"/>
                  </a:ext>
                </a:extLst>
              </a:tr>
              <a:tr h="370840">
                <a:tc>
                  <a:txBody>
                    <a:bodyPr/>
                    <a:lstStyle/>
                    <a:p>
                      <a:r>
                        <a:rPr lang="en-US" sz="1000" b="1"/>
                        <a:t>@PhillyPhantoms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077048995"/>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379345607"/>
                  </a:ext>
                </a:extLst>
              </a:tr>
            </a:tbl>
          </a:graphicData>
        </a:graphic>
      </p:graphicFrame>
      <p:sp>
        <p:nvSpPr>
          <p:cNvPr id="4" name="Text Placeholder 3">
            <a:extLst>
              <a:ext uri="{FF2B5EF4-FFF2-40B4-BE49-F238E27FC236}">
                <a16:creationId xmlns:a16="http://schemas.microsoft.com/office/drawing/2014/main" id="{0ED72B7B-5BD7-40CE-A81F-667422CADF21}"/>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3320623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B21B2-1852-4D9C-BC44-AA01964AAFE2}"/>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B1860AA-59CB-468B-854F-0F4622A3D5DE}"/>
              </a:ext>
            </a:extLst>
          </p:cNvPr>
          <p:cNvGraphicFramePr>
            <a:graphicFrameLocks noGrp="1"/>
          </p:cNvGraphicFramePr>
          <p:nvPr>
            <p:ph type="tbl" sz="quarter" idx="13"/>
            <p:extLst>
              <p:ext uri="{D42A27DB-BD31-4B8C-83A1-F6EECF244321}">
                <p14:modId xmlns:p14="http://schemas.microsoft.com/office/powerpoint/2010/main" val="2033074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3515017"/>
                    </a:ext>
                  </a:extLst>
                </a:gridCol>
                <a:gridCol w="1152144">
                  <a:extLst>
                    <a:ext uri="{9D8B030D-6E8A-4147-A177-3AD203B41FA5}">
                      <a16:colId xmlns:a16="http://schemas.microsoft.com/office/drawing/2014/main" val="4049571765"/>
                    </a:ext>
                  </a:extLst>
                </a:gridCol>
                <a:gridCol w="1152144">
                  <a:extLst>
                    <a:ext uri="{9D8B030D-6E8A-4147-A177-3AD203B41FA5}">
                      <a16:colId xmlns:a16="http://schemas.microsoft.com/office/drawing/2014/main" val="2976858169"/>
                    </a:ext>
                  </a:extLst>
                </a:gridCol>
                <a:gridCol w="1152144">
                  <a:extLst>
                    <a:ext uri="{9D8B030D-6E8A-4147-A177-3AD203B41FA5}">
                      <a16:colId xmlns:a16="http://schemas.microsoft.com/office/drawing/2014/main" val="718711640"/>
                    </a:ext>
                  </a:extLst>
                </a:gridCol>
                <a:gridCol w="1152144">
                  <a:extLst>
                    <a:ext uri="{9D8B030D-6E8A-4147-A177-3AD203B41FA5}">
                      <a16:colId xmlns:a16="http://schemas.microsoft.com/office/drawing/2014/main" val="3663062094"/>
                    </a:ext>
                  </a:extLst>
                </a:gridCol>
                <a:gridCol w="1152144">
                  <a:extLst>
                    <a:ext uri="{9D8B030D-6E8A-4147-A177-3AD203B41FA5}">
                      <a16:colId xmlns:a16="http://schemas.microsoft.com/office/drawing/2014/main" val="3326957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4073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- 2024-12-24 10:10:00</a:t>
                      </a:r>
                      <a:r>
                        <a:rPr kumimoji="0" lang="en-US" sz="1000" b="0" i="0" u="none" strike="noStrike" kern="1200" cap="none" spc="0" normalizeH="0" baseline="0" noProof="0">
                          <a:ln>
                            <a:noFill/>
                          </a:ln>
                          <a:solidFill>
                            <a:prstClr val="black"/>
                          </a:solidFill>
                          <a:effectLst/>
                          <a:uLnTx/>
                          <a:uFillTx/>
                          <a:latin typeface="Calibri"/>
                          <a:ea typeface="+mn-ea"/>
                          <a:cs typeface="+mn-cs"/>
                        </a:rPr>
                        <a:t>
 In preparation for the #Christmas holiday, PHLY offices are closing at 12 p.m. today and will be closed on Wednesday, December 25th. Regular business hours resume on Thursday, December 26th. Everyone on #TEAMPHLY wishes you a safe and happy holiday! https://t.co/DWl4ZdYj7U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0.1524 %</a:t>
                      </a:r>
                    </a:p>
                  </a:txBody>
                  <a:tcPr/>
                </a:tc>
                <a:extLst>
                  <a:ext uri="{0D108BD9-81ED-4DB2-BD59-A6C34878D82A}">
                    <a16:rowId xmlns:a16="http://schemas.microsoft.com/office/drawing/2014/main" val="310888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- 2024-12-19 15:20:02</a:t>
                      </a:r>
                      <a:r>
                        <a:rPr kumimoji="0" lang="en-US" sz="1000" b="0" i="0" u="none" strike="noStrike" kern="1200" cap="none" spc="0" normalizeH="0" baseline="0" noProof="0">
                          <a:ln>
                            <a:noFill/>
                          </a:ln>
                          <a:solidFill>
                            <a:prstClr val="black"/>
                          </a:solidFill>
                          <a:effectLst/>
                          <a:uLnTx/>
                          <a:uFillTx/>
                          <a:latin typeface="Calibri"/>
                          <a:ea typeface="+mn-ea"/>
                          <a:cs typeface="+mn-cs"/>
                        </a:rPr>
                        <a:t>
 Home Office employees spent their afternoon volunteering to make the season brighter at Ivy Senior Residence! 🎄✨ In partnership with the @SalArmyPhilly, #TEAMPHLY helped prepare and serve food to the residents for their community Christmas meal. https://t.co/ZYliUIkAeK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279638059"/>
                  </a:ext>
                </a:extLst>
              </a:tr>
            </a:tbl>
          </a:graphicData>
        </a:graphic>
      </p:graphicFrame>
      <p:sp>
        <p:nvSpPr>
          <p:cNvPr id="4" name="Text Placeholder 3">
            <a:extLst>
              <a:ext uri="{FF2B5EF4-FFF2-40B4-BE49-F238E27FC236}">
                <a16:creationId xmlns:a16="http://schemas.microsoft.com/office/drawing/2014/main" id="{310F9B34-0BB9-4579-AD54-1F947863FD7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237503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3ECB8-DD4D-428B-B431-5EDDB208C2AA}"/>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FABFE810-3190-4D8A-85E4-07397891BD06}"/>
              </a:ext>
            </a:extLst>
          </p:cNvPr>
          <p:cNvGraphicFramePr>
            <a:graphicFrameLocks noGrp="1"/>
          </p:cNvGraphicFramePr>
          <p:nvPr>
            <p:ph type="tbl" sz="quarter" idx="13"/>
            <p:extLst>
              <p:ext uri="{D42A27DB-BD31-4B8C-83A1-F6EECF244321}">
                <p14:modId xmlns:p14="http://schemas.microsoft.com/office/powerpoint/2010/main" val="149062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40877037"/>
                    </a:ext>
                  </a:extLst>
                </a:gridCol>
                <a:gridCol w="1152144">
                  <a:extLst>
                    <a:ext uri="{9D8B030D-6E8A-4147-A177-3AD203B41FA5}">
                      <a16:colId xmlns:a16="http://schemas.microsoft.com/office/drawing/2014/main" val="3438976419"/>
                    </a:ext>
                  </a:extLst>
                </a:gridCol>
                <a:gridCol w="1152144">
                  <a:extLst>
                    <a:ext uri="{9D8B030D-6E8A-4147-A177-3AD203B41FA5}">
                      <a16:colId xmlns:a16="http://schemas.microsoft.com/office/drawing/2014/main" val="1007912309"/>
                    </a:ext>
                  </a:extLst>
                </a:gridCol>
                <a:gridCol w="1152144">
                  <a:extLst>
                    <a:ext uri="{9D8B030D-6E8A-4147-A177-3AD203B41FA5}">
                      <a16:colId xmlns:a16="http://schemas.microsoft.com/office/drawing/2014/main" val="2849773329"/>
                    </a:ext>
                  </a:extLst>
                </a:gridCol>
                <a:gridCol w="1152144">
                  <a:extLst>
                    <a:ext uri="{9D8B030D-6E8A-4147-A177-3AD203B41FA5}">
                      <a16:colId xmlns:a16="http://schemas.microsoft.com/office/drawing/2014/main" val="42144663"/>
                    </a:ext>
                  </a:extLst>
                </a:gridCol>
                <a:gridCol w="1152144">
                  <a:extLst>
                    <a:ext uri="{9D8B030D-6E8A-4147-A177-3AD203B41FA5}">
                      <a16:colId xmlns:a16="http://schemas.microsoft.com/office/drawing/2014/main" val="176100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7483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- 2024-12-17 13:28:50</a:t>
                      </a:r>
                      <a:r>
                        <a:rPr kumimoji="0" lang="en-US" sz="1000" b="0" i="0" u="none" strike="noStrike" kern="1200" cap="none" spc="0" normalizeH="0" baseline="0" noProof="0">
                          <a:ln>
                            <a:noFill/>
                          </a:ln>
                          <a:solidFill>
                            <a:prstClr val="black"/>
                          </a:solidFill>
                          <a:effectLst/>
                          <a:uLnTx/>
                          <a:uFillTx/>
                          <a:latin typeface="Calibri"/>
                          <a:ea typeface="+mn-ea"/>
                          <a:cs typeface="+mn-cs"/>
                        </a:rPr>
                        <a:t>
 ❄️ Before the weather outside gets frightful, make sure your organization is prepared. From frozen pipes to icy roads &amp;amp; walkways, winter can bring costly challenges.
Check out these tips to prevent losses &amp;amp; keep operations running smoothly this season ➡️ https://t.co/BWWBMKXDYd https://t.co/Q9y6FSv995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0.0762 %</a:t>
                      </a:r>
                    </a:p>
                  </a:txBody>
                  <a:tcPr/>
                </a:tc>
                <a:extLst>
                  <a:ext uri="{0D108BD9-81ED-4DB2-BD59-A6C34878D82A}">
                    <a16:rowId xmlns:a16="http://schemas.microsoft.com/office/drawing/2014/main" val="13169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- 2024-12-18 15:52:30</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partner with the #PhiladelphiaEagles to honor non-profits doing great work before @Eagles home games. Congrats to Shoot Basketballs Not People @CSFPhiladelphia &amp;amp; @DrexelUniv Center for Nonviolence &amp;amp; Social Justice for being highlighted at this week's game! https://t.co/C2jVcAISvi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0.0762 %</a:t>
                      </a:r>
                    </a:p>
                  </a:txBody>
                  <a:tcPr/>
                </a:tc>
                <a:extLst>
                  <a:ext uri="{0D108BD9-81ED-4DB2-BD59-A6C34878D82A}">
                    <a16:rowId xmlns:a16="http://schemas.microsoft.com/office/drawing/2014/main" val="2251029225"/>
                  </a:ext>
                </a:extLst>
              </a:tr>
            </a:tbl>
          </a:graphicData>
        </a:graphic>
      </p:graphicFrame>
      <p:sp>
        <p:nvSpPr>
          <p:cNvPr id="4" name="Text Placeholder 3">
            <a:extLst>
              <a:ext uri="{FF2B5EF4-FFF2-40B4-BE49-F238E27FC236}">
                <a16:creationId xmlns:a16="http://schemas.microsoft.com/office/drawing/2014/main" id="{7651B5BC-4B43-4BF3-BEE5-446772C3702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635875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1EAE6-16E2-43C0-9002-2C53FBE28222}"/>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397798A9-A472-4CD1-816E-B5063FA7DC6D}"/>
              </a:ext>
            </a:extLst>
          </p:cNvPr>
          <p:cNvGraphicFramePr>
            <a:graphicFrameLocks noGrp="1"/>
          </p:cNvGraphicFramePr>
          <p:nvPr>
            <p:ph type="tbl" sz="quarter" idx="13"/>
            <p:extLst>
              <p:ext uri="{D42A27DB-BD31-4B8C-83A1-F6EECF244321}">
                <p14:modId xmlns:p14="http://schemas.microsoft.com/office/powerpoint/2010/main" val="21758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4249687"/>
                    </a:ext>
                  </a:extLst>
                </a:gridCol>
                <a:gridCol w="1152144">
                  <a:extLst>
                    <a:ext uri="{9D8B030D-6E8A-4147-A177-3AD203B41FA5}">
                      <a16:colId xmlns:a16="http://schemas.microsoft.com/office/drawing/2014/main" val="300225382"/>
                    </a:ext>
                  </a:extLst>
                </a:gridCol>
                <a:gridCol w="1152144">
                  <a:extLst>
                    <a:ext uri="{9D8B030D-6E8A-4147-A177-3AD203B41FA5}">
                      <a16:colId xmlns:a16="http://schemas.microsoft.com/office/drawing/2014/main" val="1235416630"/>
                    </a:ext>
                  </a:extLst>
                </a:gridCol>
                <a:gridCol w="1152144">
                  <a:extLst>
                    <a:ext uri="{9D8B030D-6E8A-4147-A177-3AD203B41FA5}">
                      <a16:colId xmlns:a16="http://schemas.microsoft.com/office/drawing/2014/main" val="3424219258"/>
                    </a:ext>
                  </a:extLst>
                </a:gridCol>
                <a:gridCol w="1152144">
                  <a:extLst>
                    <a:ext uri="{9D8B030D-6E8A-4147-A177-3AD203B41FA5}">
                      <a16:colId xmlns:a16="http://schemas.microsoft.com/office/drawing/2014/main" val="2828212711"/>
                    </a:ext>
                  </a:extLst>
                </a:gridCol>
                <a:gridCol w="1152144">
                  <a:extLst>
                    <a:ext uri="{9D8B030D-6E8A-4147-A177-3AD203B41FA5}">
                      <a16:colId xmlns:a16="http://schemas.microsoft.com/office/drawing/2014/main" val="3960244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4431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- 2024-12-31 09:32:00</a:t>
                      </a:r>
                      <a:r>
                        <a:rPr kumimoji="0" lang="en-US" sz="1000" b="0" i="0" u="none" strike="noStrike" kern="1200" cap="none" spc="0" normalizeH="0" baseline="0" noProof="0">
                          <a:ln>
                            <a:noFill/>
                          </a:ln>
                          <a:solidFill>
                            <a:prstClr val="black"/>
                          </a:solidFill>
                          <a:effectLst/>
                          <a:uLnTx/>
                          <a:uFillTx/>
                          <a:latin typeface="Calibri"/>
                          <a:ea typeface="+mn-ea"/>
                          <a:cs typeface="+mn-cs"/>
                        </a:rPr>
                        <a:t>
 As we prepare for the new year, PHLY offices are closing at 12 p.m. today and will be closed on Wednesday, January 1st. Regular business hours resume on Thursday, January 2nd. Everyone on #TEAMPHLY wishes you a safe and happy new year! https://t.co/lENdQvrsXv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0.0762 %</a:t>
                      </a:r>
                    </a:p>
                  </a:txBody>
                  <a:tcPr/>
                </a:tc>
                <a:extLst>
                  <a:ext uri="{0D108BD9-81ED-4DB2-BD59-A6C34878D82A}">
                    <a16:rowId xmlns:a16="http://schemas.microsoft.com/office/drawing/2014/main" val="326849507"/>
                  </a:ext>
                </a:extLst>
              </a:tr>
            </a:tbl>
          </a:graphicData>
        </a:graphic>
      </p:graphicFrame>
      <p:sp>
        <p:nvSpPr>
          <p:cNvPr id="4" name="Text Placeholder 3">
            <a:extLst>
              <a:ext uri="{FF2B5EF4-FFF2-40B4-BE49-F238E27FC236}">
                <a16:creationId xmlns:a16="http://schemas.microsoft.com/office/drawing/2014/main" id="{7A76FE5B-BDB8-42FF-9AEE-43E98134C79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401212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A46A6-C5F0-416D-845B-EFE12CB91875}"/>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066D7ED-52C5-4873-A1AC-BAC95F614D99}"/>
              </a:ext>
            </a:extLst>
          </p:cNvPr>
          <p:cNvGraphicFramePr>
            <a:graphicFrameLocks noGrp="1"/>
          </p:cNvGraphicFramePr>
          <p:nvPr>
            <p:ph type="tbl" sz="quarter" idx="13"/>
            <p:extLst>
              <p:ext uri="{D42A27DB-BD31-4B8C-83A1-F6EECF244321}">
                <p14:modId xmlns:p14="http://schemas.microsoft.com/office/powerpoint/2010/main" val="337724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58558975"/>
                    </a:ext>
                  </a:extLst>
                </a:gridCol>
                <a:gridCol w="576072">
                  <a:extLst>
                    <a:ext uri="{9D8B030D-6E8A-4147-A177-3AD203B41FA5}">
                      <a16:colId xmlns:a16="http://schemas.microsoft.com/office/drawing/2014/main" val="3535513934"/>
                    </a:ext>
                  </a:extLst>
                </a:gridCol>
                <a:gridCol w="576072">
                  <a:extLst>
                    <a:ext uri="{9D8B030D-6E8A-4147-A177-3AD203B41FA5}">
                      <a16:colId xmlns:a16="http://schemas.microsoft.com/office/drawing/2014/main" val="4259113571"/>
                    </a:ext>
                  </a:extLst>
                </a:gridCol>
                <a:gridCol w="576072">
                  <a:extLst>
                    <a:ext uri="{9D8B030D-6E8A-4147-A177-3AD203B41FA5}">
                      <a16:colId xmlns:a16="http://schemas.microsoft.com/office/drawing/2014/main" val="3987904485"/>
                    </a:ext>
                  </a:extLst>
                </a:gridCol>
                <a:gridCol w="576072">
                  <a:extLst>
                    <a:ext uri="{9D8B030D-6E8A-4147-A177-3AD203B41FA5}">
                      <a16:colId xmlns:a16="http://schemas.microsoft.com/office/drawing/2014/main" val="1635077778"/>
                    </a:ext>
                  </a:extLst>
                </a:gridCol>
                <a:gridCol w="576072">
                  <a:extLst>
                    <a:ext uri="{9D8B030D-6E8A-4147-A177-3AD203B41FA5}">
                      <a16:colId xmlns:a16="http://schemas.microsoft.com/office/drawing/2014/main" val="2978033165"/>
                    </a:ext>
                  </a:extLst>
                </a:gridCol>
                <a:gridCol w="576072">
                  <a:extLst>
                    <a:ext uri="{9D8B030D-6E8A-4147-A177-3AD203B41FA5}">
                      <a16:colId xmlns:a16="http://schemas.microsoft.com/office/drawing/2014/main" val="1334213927"/>
                    </a:ext>
                  </a:extLst>
                </a:gridCol>
                <a:gridCol w="576072">
                  <a:extLst>
                    <a:ext uri="{9D8B030D-6E8A-4147-A177-3AD203B41FA5}">
                      <a16:colId xmlns:a16="http://schemas.microsoft.com/office/drawing/2014/main" val="2408286558"/>
                    </a:ext>
                  </a:extLst>
                </a:gridCol>
                <a:gridCol w="576072">
                  <a:extLst>
                    <a:ext uri="{9D8B030D-6E8A-4147-A177-3AD203B41FA5}">
                      <a16:colId xmlns:a16="http://schemas.microsoft.com/office/drawing/2014/main" val="614681175"/>
                    </a:ext>
                  </a:extLst>
                </a:gridCol>
                <a:gridCol w="576072">
                  <a:extLst>
                    <a:ext uri="{9D8B030D-6E8A-4147-A177-3AD203B41FA5}">
                      <a16:colId xmlns:a16="http://schemas.microsoft.com/office/drawing/2014/main" val="2568851723"/>
                    </a:ext>
                  </a:extLst>
                </a:gridCol>
                <a:gridCol w="576072">
                  <a:extLst>
                    <a:ext uri="{9D8B030D-6E8A-4147-A177-3AD203B41FA5}">
                      <a16:colId xmlns:a16="http://schemas.microsoft.com/office/drawing/2014/main" val="2673431371"/>
                    </a:ext>
                  </a:extLst>
                </a:gridCol>
                <a:gridCol w="576072">
                  <a:extLst>
                    <a:ext uri="{9D8B030D-6E8A-4147-A177-3AD203B41FA5}">
                      <a16:colId xmlns:a16="http://schemas.microsoft.com/office/drawing/2014/main" val="1699663872"/>
                    </a:ext>
                  </a:extLst>
                </a:gridCol>
                <a:gridCol w="576072">
                  <a:extLst>
                    <a:ext uri="{9D8B030D-6E8A-4147-A177-3AD203B41FA5}">
                      <a16:colId xmlns:a16="http://schemas.microsoft.com/office/drawing/2014/main" val="269361342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743812540"/>
                  </a:ext>
                </a:extLst>
              </a:tr>
              <a:tr h="370840">
                <a:tc>
                  <a:txBody>
                    <a:bodyPr/>
                    <a:lstStyle/>
                    <a:p>
                      <a:r>
                        <a:rPr lang="en-US" sz="1000"/>
                        <a:t>46268</a:t>
                      </a:r>
                    </a:p>
                  </a:txBody>
                  <a:tcPr/>
                </a:tc>
                <a:tc>
                  <a:txBody>
                    <a:bodyPr/>
                    <a:lstStyle/>
                    <a:p>
                      <a:r>
                        <a:rPr lang="en-US" sz="1000"/>
                        <a:t>426</a:t>
                      </a:r>
                    </a:p>
                  </a:txBody>
                  <a:tcPr/>
                </a:tc>
                <a:tc>
                  <a:txBody>
                    <a:bodyPr/>
                    <a:lstStyle/>
                    <a:p>
                      <a:r>
                        <a:rPr lang="en-US" sz="1000"/>
                        <a:t>22</a:t>
                      </a:r>
                    </a:p>
                  </a:txBody>
                  <a:tcPr/>
                </a:tc>
                <a:tc>
                  <a:txBody>
                    <a:bodyPr/>
                    <a:lstStyle/>
                    <a:p>
                      <a:r>
                        <a:rPr lang="en-US" sz="1000"/>
                        <a:t>1760</a:t>
                      </a:r>
                    </a:p>
                  </a:txBody>
                  <a:tcPr/>
                </a:tc>
                <a:tc>
                  <a:txBody>
                    <a:bodyPr/>
                    <a:lstStyle/>
                    <a:p>
                      <a:r>
                        <a:rPr lang="en-US" sz="1000"/>
                        <a:t>80</a:t>
                      </a:r>
                    </a:p>
                  </a:txBody>
                  <a:tcPr/>
                </a:tc>
                <a:tc>
                  <a:txBody>
                    <a:bodyPr/>
                    <a:lstStyle/>
                    <a:p>
                      <a:r>
                        <a:rPr lang="en-US" sz="1000"/>
                        <a:t>39</a:t>
                      </a:r>
                    </a:p>
                  </a:txBody>
                  <a:tcPr/>
                </a:tc>
                <a:tc>
                  <a:txBody>
                    <a:bodyPr/>
                    <a:lstStyle/>
                    <a:p>
                      <a:r>
                        <a:rPr lang="en-US" sz="1000"/>
                        <a:t>123</a:t>
                      </a:r>
                    </a:p>
                  </a:txBody>
                  <a:tcPr/>
                </a:tc>
                <a:tc>
                  <a:txBody>
                    <a:bodyPr/>
                    <a:lstStyle/>
                    <a:p>
                      <a:r>
                        <a:rPr lang="en-US" sz="1000"/>
                        <a:t>5.5909090909091</a:t>
                      </a:r>
                    </a:p>
                  </a:txBody>
                  <a:tcPr/>
                </a:tc>
                <a:tc>
                  <a:txBody>
                    <a:bodyPr/>
                    <a:lstStyle/>
                    <a:p>
                      <a:r>
                        <a:rPr lang="en-US" sz="1000"/>
                        <a:t>10076</a:t>
                      </a:r>
                    </a:p>
                  </a:txBody>
                  <a:tcPr/>
                </a:tc>
                <a:tc>
                  <a:txBody>
                    <a:bodyPr/>
                    <a:lstStyle/>
                    <a:p>
                      <a:r>
                        <a:rPr lang="en-US" sz="1000"/>
                        <a:t>458</a:t>
                      </a:r>
                    </a:p>
                  </a:txBody>
                  <a:tcPr/>
                </a:tc>
                <a:tc>
                  <a:txBody>
                    <a:bodyPr/>
                    <a:lstStyle/>
                    <a:p>
                      <a:r>
                        <a:rPr lang="en-US" sz="1000"/>
                        <a:t>57543</a:t>
                      </a:r>
                    </a:p>
                  </a:txBody>
                  <a:tcPr/>
                </a:tc>
                <a:tc>
                  <a:txBody>
                    <a:bodyPr/>
                    <a:lstStyle/>
                    <a:p>
                      <a:r>
                        <a:rPr lang="en-US" sz="1000"/>
                        <a:t>2615.5909090909</a:t>
                      </a:r>
                    </a:p>
                  </a:txBody>
                  <a:tcPr/>
                </a:tc>
                <a:tc>
                  <a:txBody>
                    <a:bodyPr/>
                    <a:lstStyle/>
                    <a:p>
                      <a:r>
                        <a:rPr lang="en-US" sz="1000"/>
                        <a:t>15.146400693972 %</a:t>
                      </a:r>
                    </a:p>
                  </a:txBody>
                  <a:tcPr/>
                </a:tc>
                <a:extLst>
                  <a:ext uri="{0D108BD9-81ED-4DB2-BD59-A6C34878D82A}">
                    <a16:rowId xmlns:a16="http://schemas.microsoft.com/office/drawing/2014/main" val="441642774"/>
                  </a:ext>
                </a:extLst>
              </a:tr>
            </a:tbl>
          </a:graphicData>
        </a:graphic>
      </p:graphicFrame>
      <p:sp>
        <p:nvSpPr>
          <p:cNvPr id="4" name="Text Placeholder 3">
            <a:extLst>
              <a:ext uri="{FF2B5EF4-FFF2-40B4-BE49-F238E27FC236}">
                <a16:creationId xmlns:a16="http://schemas.microsoft.com/office/drawing/2014/main" id="{76BF3E63-B425-4E61-8559-7F0FFDBB0C16}"/>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689608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60834-25D4-4F00-A93D-8D60E4804011}"/>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C75F1AB4-3F45-467E-A345-3725F94698FD}"/>
              </a:ext>
            </a:extLst>
          </p:cNvPr>
          <p:cNvGraphicFramePr>
            <a:graphicFrameLocks noGrp="1"/>
          </p:cNvGraphicFramePr>
          <p:nvPr>
            <p:ph type="chart" sz="quarter" idx="13"/>
            <p:extLst>
              <p:ext uri="{D42A27DB-BD31-4B8C-83A1-F6EECF244321}">
                <p14:modId xmlns:p14="http://schemas.microsoft.com/office/powerpoint/2010/main" val="2330764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23B23A-0870-4433-BE07-93AE8A1122F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CCBF536-73F9-45CC-8AFE-AF696AB48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0671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24C19-2A17-4243-B652-847A1FDDDA0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9824FA9A-5EBD-45BA-A909-978EC7FF05D9}"/>
              </a:ext>
            </a:extLst>
          </p:cNvPr>
          <p:cNvGraphicFramePr>
            <a:graphicFrameLocks noGrp="1"/>
          </p:cNvGraphicFramePr>
          <p:nvPr>
            <p:ph type="chart" sz="quarter" idx="13"/>
            <p:extLst>
              <p:ext uri="{D42A27DB-BD31-4B8C-83A1-F6EECF244321}">
                <p14:modId xmlns:p14="http://schemas.microsoft.com/office/powerpoint/2010/main" val="812224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12CF9B-7515-43F6-9A45-3AB09911AFC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11BC186-1273-41F3-BEEC-64D5B5823D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95134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035D-1B6E-453C-A086-8AE5F9889622}"/>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35B4B4F7-F4A6-4BD3-B200-62500E602682}"/>
              </a:ext>
            </a:extLst>
          </p:cNvPr>
          <p:cNvGraphicFramePr>
            <a:graphicFrameLocks noGrp="1"/>
          </p:cNvGraphicFramePr>
          <p:nvPr>
            <p:ph type="chart" sz="quarter" idx="13"/>
            <p:extLst>
              <p:ext uri="{D42A27DB-BD31-4B8C-83A1-F6EECF244321}">
                <p14:modId xmlns:p14="http://schemas.microsoft.com/office/powerpoint/2010/main" val="2583588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C65CD-FB60-430E-A3E4-F5A822D3CDE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528DC88-D31D-4930-83D9-7CB7D68346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784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7515C-D97B-4E5B-8A3E-B51DE52B52A9}"/>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F6B1AB3D-8A51-413D-9E7C-410E43A45B78}"/>
              </a:ext>
            </a:extLst>
          </p:cNvPr>
          <p:cNvGraphicFramePr>
            <a:graphicFrameLocks noGrp="1"/>
          </p:cNvGraphicFramePr>
          <p:nvPr>
            <p:ph type="chart" sz="quarter" idx="13"/>
            <p:extLst>
              <p:ext uri="{D42A27DB-BD31-4B8C-83A1-F6EECF244321}">
                <p14:modId xmlns:p14="http://schemas.microsoft.com/office/powerpoint/2010/main" val="999752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F9DD2-FAC4-44FC-8634-050F8B5D81C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7BD07BF-C744-450F-9D85-14C6F9FFE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56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85BBC-4B9E-4706-AF53-63AF6743A851}"/>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73876A13-D01A-43D5-BAB8-E9F6A0AB6494}"/>
              </a:ext>
            </a:extLst>
          </p:cNvPr>
          <p:cNvGraphicFramePr>
            <a:graphicFrameLocks noGrp="1"/>
          </p:cNvGraphicFramePr>
          <p:nvPr>
            <p:ph type="tbl" sz="quarter" idx="13"/>
            <p:extLst>
              <p:ext uri="{D42A27DB-BD31-4B8C-83A1-F6EECF244321}">
                <p14:modId xmlns:p14="http://schemas.microsoft.com/office/powerpoint/2010/main" val="213037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6591579"/>
                    </a:ext>
                  </a:extLst>
                </a:gridCol>
                <a:gridCol w="658368">
                  <a:extLst>
                    <a:ext uri="{9D8B030D-6E8A-4147-A177-3AD203B41FA5}">
                      <a16:colId xmlns:a16="http://schemas.microsoft.com/office/drawing/2014/main" val="676588196"/>
                    </a:ext>
                  </a:extLst>
                </a:gridCol>
                <a:gridCol w="658368">
                  <a:extLst>
                    <a:ext uri="{9D8B030D-6E8A-4147-A177-3AD203B41FA5}">
                      <a16:colId xmlns:a16="http://schemas.microsoft.com/office/drawing/2014/main" val="2381576718"/>
                    </a:ext>
                  </a:extLst>
                </a:gridCol>
                <a:gridCol w="658368">
                  <a:extLst>
                    <a:ext uri="{9D8B030D-6E8A-4147-A177-3AD203B41FA5}">
                      <a16:colId xmlns:a16="http://schemas.microsoft.com/office/drawing/2014/main" val="128922644"/>
                    </a:ext>
                  </a:extLst>
                </a:gridCol>
                <a:gridCol w="658368">
                  <a:extLst>
                    <a:ext uri="{9D8B030D-6E8A-4147-A177-3AD203B41FA5}">
                      <a16:colId xmlns:a16="http://schemas.microsoft.com/office/drawing/2014/main" val="2379222829"/>
                    </a:ext>
                  </a:extLst>
                </a:gridCol>
                <a:gridCol w="658368">
                  <a:extLst>
                    <a:ext uri="{9D8B030D-6E8A-4147-A177-3AD203B41FA5}">
                      <a16:colId xmlns:a16="http://schemas.microsoft.com/office/drawing/2014/main" val="3365717395"/>
                    </a:ext>
                  </a:extLst>
                </a:gridCol>
                <a:gridCol w="658368">
                  <a:extLst>
                    <a:ext uri="{9D8B030D-6E8A-4147-A177-3AD203B41FA5}">
                      <a16:colId xmlns:a16="http://schemas.microsoft.com/office/drawing/2014/main" val="935538406"/>
                    </a:ext>
                  </a:extLst>
                </a:gridCol>
                <a:gridCol w="658368">
                  <a:extLst>
                    <a:ext uri="{9D8B030D-6E8A-4147-A177-3AD203B41FA5}">
                      <a16:colId xmlns:a16="http://schemas.microsoft.com/office/drawing/2014/main" val="3479226140"/>
                    </a:ext>
                  </a:extLst>
                </a:gridCol>
                <a:gridCol w="658368">
                  <a:extLst>
                    <a:ext uri="{9D8B030D-6E8A-4147-A177-3AD203B41FA5}">
                      <a16:colId xmlns:a16="http://schemas.microsoft.com/office/drawing/2014/main" val="1799419668"/>
                    </a:ext>
                  </a:extLst>
                </a:gridCol>
                <a:gridCol w="658368">
                  <a:extLst>
                    <a:ext uri="{9D8B030D-6E8A-4147-A177-3AD203B41FA5}">
                      <a16:colId xmlns:a16="http://schemas.microsoft.com/office/drawing/2014/main" val="4265754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2933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- 2024-12-13 12:38:13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15th Best Places to Work in PA award! 🏆 Here’s a snapshot of #TEAMPHLY at the awards ceremony. A big thank you to our employees for making PHLY a great place to work. 
Explore our open roles: bit.ly/PHLYCareers 🌟 #BestPlacesPA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12.107860415932 %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6813064"/>
                  </a:ext>
                </a:extLst>
              </a:tr>
            </a:tbl>
          </a:graphicData>
        </a:graphic>
      </p:graphicFrame>
      <p:sp>
        <p:nvSpPr>
          <p:cNvPr id="4" name="Text Placeholder 3">
            <a:extLst>
              <a:ext uri="{FF2B5EF4-FFF2-40B4-BE49-F238E27FC236}">
                <a16:creationId xmlns:a16="http://schemas.microsoft.com/office/drawing/2014/main" id="{5A5F6BE5-3155-45B9-AC0C-7B20689259E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225710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EFB2-428B-4A7A-AAB4-3998C97B0BD1}"/>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4AB32D6D-B4D4-4D67-B70D-51D84D3194F3}"/>
              </a:ext>
            </a:extLst>
          </p:cNvPr>
          <p:cNvGraphicFramePr>
            <a:graphicFrameLocks noGrp="1"/>
          </p:cNvGraphicFramePr>
          <p:nvPr>
            <p:ph type="tbl" sz="quarter" idx="13"/>
            <p:extLst>
              <p:ext uri="{D42A27DB-BD31-4B8C-83A1-F6EECF244321}">
                <p14:modId xmlns:p14="http://schemas.microsoft.com/office/powerpoint/2010/main" val="143384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8519201"/>
                    </a:ext>
                  </a:extLst>
                </a:gridCol>
                <a:gridCol w="658368">
                  <a:extLst>
                    <a:ext uri="{9D8B030D-6E8A-4147-A177-3AD203B41FA5}">
                      <a16:colId xmlns:a16="http://schemas.microsoft.com/office/drawing/2014/main" val="1462624112"/>
                    </a:ext>
                  </a:extLst>
                </a:gridCol>
                <a:gridCol w="658368">
                  <a:extLst>
                    <a:ext uri="{9D8B030D-6E8A-4147-A177-3AD203B41FA5}">
                      <a16:colId xmlns:a16="http://schemas.microsoft.com/office/drawing/2014/main" val="1784814795"/>
                    </a:ext>
                  </a:extLst>
                </a:gridCol>
                <a:gridCol w="658368">
                  <a:extLst>
                    <a:ext uri="{9D8B030D-6E8A-4147-A177-3AD203B41FA5}">
                      <a16:colId xmlns:a16="http://schemas.microsoft.com/office/drawing/2014/main" val="3218862030"/>
                    </a:ext>
                  </a:extLst>
                </a:gridCol>
                <a:gridCol w="658368">
                  <a:extLst>
                    <a:ext uri="{9D8B030D-6E8A-4147-A177-3AD203B41FA5}">
                      <a16:colId xmlns:a16="http://schemas.microsoft.com/office/drawing/2014/main" val="609511749"/>
                    </a:ext>
                  </a:extLst>
                </a:gridCol>
                <a:gridCol w="658368">
                  <a:extLst>
                    <a:ext uri="{9D8B030D-6E8A-4147-A177-3AD203B41FA5}">
                      <a16:colId xmlns:a16="http://schemas.microsoft.com/office/drawing/2014/main" val="2159672588"/>
                    </a:ext>
                  </a:extLst>
                </a:gridCol>
                <a:gridCol w="658368">
                  <a:extLst>
                    <a:ext uri="{9D8B030D-6E8A-4147-A177-3AD203B41FA5}">
                      <a16:colId xmlns:a16="http://schemas.microsoft.com/office/drawing/2014/main" val="3160871299"/>
                    </a:ext>
                  </a:extLst>
                </a:gridCol>
                <a:gridCol w="658368">
                  <a:extLst>
                    <a:ext uri="{9D8B030D-6E8A-4147-A177-3AD203B41FA5}">
                      <a16:colId xmlns:a16="http://schemas.microsoft.com/office/drawing/2014/main" val="3587182426"/>
                    </a:ext>
                  </a:extLst>
                </a:gridCol>
                <a:gridCol w="658368">
                  <a:extLst>
                    <a:ext uri="{9D8B030D-6E8A-4147-A177-3AD203B41FA5}">
                      <a16:colId xmlns:a16="http://schemas.microsoft.com/office/drawing/2014/main" val="1142121325"/>
                    </a:ext>
                  </a:extLst>
                </a:gridCol>
                <a:gridCol w="658368">
                  <a:extLst>
                    <a:ext uri="{9D8B030D-6E8A-4147-A177-3AD203B41FA5}">
                      <a16:colId xmlns:a16="http://schemas.microsoft.com/office/drawing/2014/main" val="2952979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1562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- 2024-12-12 15:03:40</a:t>
                      </a:r>
                      <a:r>
                        <a:rPr kumimoji="0" lang="en-US" sz="1000" b="0" i="0" u="none" strike="noStrike" kern="1200" cap="none" spc="0" normalizeH="0" baseline="0" noProof="0">
                          <a:ln>
                            <a:noFill/>
                          </a:ln>
                          <a:solidFill>
                            <a:prstClr val="black"/>
                          </a:solidFill>
                          <a:effectLst/>
                          <a:uLnTx/>
                          <a:uFillTx/>
                          <a:latin typeface="Calibri"/>
                          <a:ea typeface="+mn-ea"/>
                          <a:cs typeface="+mn-cs"/>
                        </a:rPr>
                        <a:t>
 To kick off the holiday season, #TEAMPHLY gathered together for brunch in the Home Office! 🥞🍳 
Hosted by PHLY Executive Leadership from departments and regions across the country, employees enjoyed a catered hot breakfast while mingling and networking with each other. 
It was the perfect way to celebrate the #holidayseason and show appreciation for the hard work of our team. 🎉🤝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48.91678975874 %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2228806"/>
                  </a:ext>
                </a:extLst>
              </a:tr>
            </a:tbl>
          </a:graphicData>
        </a:graphic>
      </p:graphicFrame>
      <p:sp>
        <p:nvSpPr>
          <p:cNvPr id="4" name="Text Placeholder 3">
            <a:extLst>
              <a:ext uri="{FF2B5EF4-FFF2-40B4-BE49-F238E27FC236}">
                <a16:creationId xmlns:a16="http://schemas.microsoft.com/office/drawing/2014/main" id="{48A2C15B-BAD8-43BB-B685-12EAEB2B258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592317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A7881-3CF0-4B82-9D88-33553CE8DE9F}"/>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52379C0E-F7B7-4838-86AD-7495412C4FC0}"/>
              </a:ext>
            </a:extLst>
          </p:cNvPr>
          <p:cNvGraphicFramePr>
            <a:graphicFrameLocks noGrp="1"/>
          </p:cNvGraphicFramePr>
          <p:nvPr>
            <p:ph type="tbl" sz="quarter" idx="13"/>
            <p:extLst>
              <p:ext uri="{D42A27DB-BD31-4B8C-83A1-F6EECF244321}">
                <p14:modId xmlns:p14="http://schemas.microsoft.com/office/powerpoint/2010/main" val="33857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3817120"/>
                    </a:ext>
                  </a:extLst>
                </a:gridCol>
                <a:gridCol w="658368">
                  <a:extLst>
                    <a:ext uri="{9D8B030D-6E8A-4147-A177-3AD203B41FA5}">
                      <a16:colId xmlns:a16="http://schemas.microsoft.com/office/drawing/2014/main" val="2749636643"/>
                    </a:ext>
                  </a:extLst>
                </a:gridCol>
                <a:gridCol w="658368">
                  <a:extLst>
                    <a:ext uri="{9D8B030D-6E8A-4147-A177-3AD203B41FA5}">
                      <a16:colId xmlns:a16="http://schemas.microsoft.com/office/drawing/2014/main" val="2797396296"/>
                    </a:ext>
                  </a:extLst>
                </a:gridCol>
                <a:gridCol w="658368">
                  <a:extLst>
                    <a:ext uri="{9D8B030D-6E8A-4147-A177-3AD203B41FA5}">
                      <a16:colId xmlns:a16="http://schemas.microsoft.com/office/drawing/2014/main" val="1946896131"/>
                    </a:ext>
                  </a:extLst>
                </a:gridCol>
                <a:gridCol w="658368">
                  <a:extLst>
                    <a:ext uri="{9D8B030D-6E8A-4147-A177-3AD203B41FA5}">
                      <a16:colId xmlns:a16="http://schemas.microsoft.com/office/drawing/2014/main" val="3025835181"/>
                    </a:ext>
                  </a:extLst>
                </a:gridCol>
                <a:gridCol w="658368">
                  <a:extLst>
                    <a:ext uri="{9D8B030D-6E8A-4147-A177-3AD203B41FA5}">
                      <a16:colId xmlns:a16="http://schemas.microsoft.com/office/drawing/2014/main" val="2014128337"/>
                    </a:ext>
                  </a:extLst>
                </a:gridCol>
                <a:gridCol w="658368">
                  <a:extLst>
                    <a:ext uri="{9D8B030D-6E8A-4147-A177-3AD203B41FA5}">
                      <a16:colId xmlns:a16="http://schemas.microsoft.com/office/drawing/2014/main" val="3064237110"/>
                    </a:ext>
                  </a:extLst>
                </a:gridCol>
                <a:gridCol w="658368">
                  <a:extLst>
                    <a:ext uri="{9D8B030D-6E8A-4147-A177-3AD203B41FA5}">
                      <a16:colId xmlns:a16="http://schemas.microsoft.com/office/drawing/2014/main" val="4223000327"/>
                    </a:ext>
                  </a:extLst>
                </a:gridCol>
                <a:gridCol w="658368">
                  <a:extLst>
                    <a:ext uri="{9D8B030D-6E8A-4147-A177-3AD203B41FA5}">
                      <a16:colId xmlns:a16="http://schemas.microsoft.com/office/drawing/2014/main" val="3834419108"/>
                    </a:ext>
                  </a:extLst>
                </a:gridCol>
                <a:gridCol w="658368">
                  <a:extLst>
                    <a:ext uri="{9D8B030D-6E8A-4147-A177-3AD203B41FA5}">
                      <a16:colId xmlns:a16="http://schemas.microsoft.com/office/drawing/2014/main" val="4226168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1148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- 2024-12-20 14:26:33</a:t>
                      </a:r>
                      <a:r>
                        <a:rPr kumimoji="0" lang="en-US" sz="1000" b="0" i="0" u="none" strike="noStrike" kern="1200" cap="none" spc="0" normalizeH="0" baseline="0" noProof="0">
                          <a:ln>
                            <a:noFill/>
                          </a:ln>
                          <a:solidFill>
                            <a:prstClr val="black"/>
                          </a:solidFill>
                          <a:effectLst/>
                          <a:uLnTx/>
                          <a:uFillTx/>
                          <a:latin typeface="Calibri"/>
                          <a:ea typeface="+mn-ea"/>
                          <a:cs typeface="+mn-cs"/>
                        </a:rPr>
                        <a:t>
 ✨ To wrap up the year, #TEAMPHLY celebrated the holiday season with an unforgettable night at LumiNature at the Philadelphia Zoo! 
Home Office employees and their loved ones strolled through one of the biggest and brightest light shows of the season. From dazzling displays to festive fun, it was the perfect way to end the year as a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35.838029638906 %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2844742"/>
                  </a:ext>
                </a:extLst>
              </a:tr>
            </a:tbl>
          </a:graphicData>
        </a:graphic>
      </p:graphicFrame>
      <p:sp>
        <p:nvSpPr>
          <p:cNvPr id="4" name="Text Placeholder 3">
            <a:extLst>
              <a:ext uri="{FF2B5EF4-FFF2-40B4-BE49-F238E27FC236}">
                <a16:creationId xmlns:a16="http://schemas.microsoft.com/office/drawing/2014/main" id="{F048C0EF-B3A0-4946-BAA1-B17BB268BB0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190926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26A91-C7E7-4CFF-8A81-3C9BB88CB574}"/>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6856425C-2528-4FD4-B5DC-888BDC323694}"/>
              </a:ext>
            </a:extLst>
          </p:cNvPr>
          <p:cNvGraphicFramePr>
            <a:graphicFrameLocks noGrp="1"/>
          </p:cNvGraphicFramePr>
          <p:nvPr>
            <p:ph type="tbl" sz="quarter" idx="13"/>
            <p:extLst>
              <p:ext uri="{D42A27DB-BD31-4B8C-83A1-F6EECF244321}">
                <p14:modId xmlns:p14="http://schemas.microsoft.com/office/powerpoint/2010/main" val="1561313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5983990"/>
                    </a:ext>
                  </a:extLst>
                </a:gridCol>
                <a:gridCol w="658368">
                  <a:extLst>
                    <a:ext uri="{9D8B030D-6E8A-4147-A177-3AD203B41FA5}">
                      <a16:colId xmlns:a16="http://schemas.microsoft.com/office/drawing/2014/main" val="3973346813"/>
                    </a:ext>
                  </a:extLst>
                </a:gridCol>
                <a:gridCol w="658368">
                  <a:extLst>
                    <a:ext uri="{9D8B030D-6E8A-4147-A177-3AD203B41FA5}">
                      <a16:colId xmlns:a16="http://schemas.microsoft.com/office/drawing/2014/main" val="4133199542"/>
                    </a:ext>
                  </a:extLst>
                </a:gridCol>
                <a:gridCol w="658368">
                  <a:extLst>
                    <a:ext uri="{9D8B030D-6E8A-4147-A177-3AD203B41FA5}">
                      <a16:colId xmlns:a16="http://schemas.microsoft.com/office/drawing/2014/main" val="3179407215"/>
                    </a:ext>
                  </a:extLst>
                </a:gridCol>
                <a:gridCol w="658368">
                  <a:extLst>
                    <a:ext uri="{9D8B030D-6E8A-4147-A177-3AD203B41FA5}">
                      <a16:colId xmlns:a16="http://schemas.microsoft.com/office/drawing/2014/main" val="1813194165"/>
                    </a:ext>
                  </a:extLst>
                </a:gridCol>
                <a:gridCol w="658368">
                  <a:extLst>
                    <a:ext uri="{9D8B030D-6E8A-4147-A177-3AD203B41FA5}">
                      <a16:colId xmlns:a16="http://schemas.microsoft.com/office/drawing/2014/main" val="2379335944"/>
                    </a:ext>
                  </a:extLst>
                </a:gridCol>
                <a:gridCol w="658368">
                  <a:extLst>
                    <a:ext uri="{9D8B030D-6E8A-4147-A177-3AD203B41FA5}">
                      <a16:colId xmlns:a16="http://schemas.microsoft.com/office/drawing/2014/main" val="402448191"/>
                    </a:ext>
                  </a:extLst>
                </a:gridCol>
                <a:gridCol w="658368">
                  <a:extLst>
                    <a:ext uri="{9D8B030D-6E8A-4147-A177-3AD203B41FA5}">
                      <a16:colId xmlns:a16="http://schemas.microsoft.com/office/drawing/2014/main" val="488216106"/>
                    </a:ext>
                  </a:extLst>
                </a:gridCol>
                <a:gridCol w="658368">
                  <a:extLst>
                    <a:ext uri="{9D8B030D-6E8A-4147-A177-3AD203B41FA5}">
                      <a16:colId xmlns:a16="http://schemas.microsoft.com/office/drawing/2014/main" val="4013805062"/>
                    </a:ext>
                  </a:extLst>
                </a:gridCol>
                <a:gridCol w="658368">
                  <a:extLst>
                    <a:ext uri="{9D8B030D-6E8A-4147-A177-3AD203B41FA5}">
                      <a16:colId xmlns:a16="http://schemas.microsoft.com/office/drawing/2014/main" val="2691702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3165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- 2024-12-31 09:30:04</a:t>
                      </a:r>
                      <a:r>
                        <a:rPr kumimoji="0" lang="en-US" sz="1000" b="0" i="0" u="none" strike="noStrike" kern="1200" cap="none" spc="0" normalizeH="0" baseline="0" noProof="0">
                          <a:ln>
                            <a:noFill/>
                          </a:ln>
                          <a:solidFill>
                            <a:prstClr val="black"/>
                          </a:solidFill>
                          <a:effectLst/>
                          <a:uLnTx/>
                          <a:uFillTx/>
                          <a:latin typeface="Calibri"/>
                          <a:ea typeface="+mn-ea"/>
                          <a:cs typeface="+mn-cs"/>
                        </a:rPr>
                        <a:t>
 As we prepare for the new year, PHLY offices are closing at 12 p.m. today and will be closed on Wednesday, January 1st. Regular business hours resume on Thursday, January 2nd.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9.0367428003972 %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11638423"/>
                  </a:ext>
                </a:extLst>
              </a:tr>
            </a:tbl>
          </a:graphicData>
        </a:graphic>
      </p:graphicFrame>
      <p:sp>
        <p:nvSpPr>
          <p:cNvPr id="4" name="Text Placeholder 3">
            <a:extLst>
              <a:ext uri="{FF2B5EF4-FFF2-40B4-BE49-F238E27FC236}">
                <a16:creationId xmlns:a16="http://schemas.microsoft.com/office/drawing/2014/main" id="{5FA584A9-B92E-41FD-B9DB-43799059912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028117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5350-5D06-4267-A0F0-6E4E62C4D0FC}"/>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00EF846A-3596-4D79-9FE0-D44BA6E79C13}"/>
              </a:ext>
            </a:extLst>
          </p:cNvPr>
          <p:cNvGraphicFramePr>
            <a:graphicFrameLocks noGrp="1"/>
          </p:cNvGraphicFramePr>
          <p:nvPr>
            <p:ph type="tbl" sz="quarter" idx="13"/>
            <p:extLst>
              <p:ext uri="{D42A27DB-BD31-4B8C-83A1-F6EECF244321}">
                <p14:modId xmlns:p14="http://schemas.microsoft.com/office/powerpoint/2010/main" val="358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0120112"/>
                    </a:ext>
                  </a:extLst>
                </a:gridCol>
                <a:gridCol w="658368">
                  <a:extLst>
                    <a:ext uri="{9D8B030D-6E8A-4147-A177-3AD203B41FA5}">
                      <a16:colId xmlns:a16="http://schemas.microsoft.com/office/drawing/2014/main" val="332010"/>
                    </a:ext>
                  </a:extLst>
                </a:gridCol>
                <a:gridCol w="658368">
                  <a:extLst>
                    <a:ext uri="{9D8B030D-6E8A-4147-A177-3AD203B41FA5}">
                      <a16:colId xmlns:a16="http://schemas.microsoft.com/office/drawing/2014/main" val="1273090045"/>
                    </a:ext>
                  </a:extLst>
                </a:gridCol>
                <a:gridCol w="658368">
                  <a:extLst>
                    <a:ext uri="{9D8B030D-6E8A-4147-A177-3AD203B41FA5}">
                      <a16:colId xmlns:a16="http://schemas.microsoft.com/office/drawing/2014/main" val="3736354620"/>
                    </a:ext>
                  </a:extLst>
                </a:gridCol>
                <a:gridCol w="658368">
                  <a:extLst>
                    <a:ext uri="{9D8B030D-6E8A-4147-A177-3AD203B41FA5}">
                      <a16:colId xmlns:a16="http://schemas.microsoft.com/office/drawing/2014/main" val="1849254720"/>
                    </a:ext>
                  </a:extLst>
                </a:gridCol>
                <a:gridCol w="658368">
                  <a:extLst>
                    <a:ext uri="{9D8B030D-6E8A-4147-A177-3AD203B41FA5}">
                      <a16:colId xmlns:a16="http://schemas.microsoft.com/office/drawing/2014/main" val="258808324"/>
                    </a:ext>
                  </a:extLst>
                </a:gridCol>
                <a:gridCol w="658368">
                  <a:extLst>
                    <a:ext uri="{9D8B030D-6E8A-4147-A177-3AD203B41FA5}">
                      <a16:colId xmlns:a16="http://schemas.microsoft.com/office/drawing/2014/main" val="719571562"/>
                    </a:ext>
                  </a:extLst>
                </a:gridCol>
                <a:gridCol w="658368">
                  <a:extLst>
                    <a:ext uri="{9D8B030D-6E8A-4147-A177-3AD203B41FA5}">
                      <a16:colId xmlns:a16="http://schemas.microsoft.com/office/drawing/2014/main" val="1370928585"/>
                    </a:ext>
                  </a:extLst>
                </a:gridCol>
                <a:gridCol w="658368">
                  <a:extLst>
                    <a:ext uri="{9D8B030D-6E8A-4147-A177-3AD203B41FA5}">
                      <a16:colId xmlns:a16="http://schemas.microsoft.com/office/drawing/2014/main" val="2388731174"/>
                    </a:ext>
                  </a:extLst>
                </a:gridCol>
                <a:gridCol w="658368">
                  <a:extLst>
                    <a:ext uri="{9D8B030D-6E8A-4147-A177-3AD203B41FA5}">
                      <a16:colId xmlns:a16="http://schemas.microsoft.com/office/drawing/2014/main" val="1543273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544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- 2024-12-05 14:35:40</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sponsor City Year Philadelphia’s annual Women’s Leadership Luncheon! 
Yesterday, #TEAMPHLY joined a room full of inspiring individuals to champion the incredible work of City Year Success Coaches. 💼🍎 These coaches play a vital role in helping students in under-resourced schools access the high-quality #education they deserve. 
Held in the Crystal Tea Room of The Wanamaker Building, the event featured a panel of women discussing the impactful work being done in the community. #womensleadership #nonprofitsupport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22.5320056899 %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9036915"/>
                  </a:ext>
                </a:extLst>
              </a:tr>
            </a:tbl>
          </a:graphicData>
        </a:graphic>
      </p:graphicFrame>
      <p:sp>
        <p:nvSpPr>
          <p:cNvPr id="4" name="Text Placeholder 3">
            <a:extLst>
              <a:ext uri="{FF2B5EF4-FFF2-40B4-BE49-F238E27FC236}">
                <a16:creationId xmlns:a16="http://schemas.microsoft.com/office/drawing/2014/main" id="{E697EB0B-D604-4944-B93F-E2BE7AE8615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054242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7B7C-8BEA-4C69-A8A4-9FF5117199E0}"/>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3A06F165-D881-4F9F-A223-3DE98C61CD93}"/>
              </a:ext>
            </a:extLst>
          </p:cNvPr>
          <p:cNvGraphicFramePr>
            <a:graphicFrameLocks noGrp="1"/>
          </p:cNvGraphicFramePr>
          <p:nvPr>
            <p:ph type="tbl" sz="quarter" idx="13"/>
            <p:extLst>
              <p:ext uri="{D42A27DB-BD31-4B8C-83A1-F6EECF244321}">
                <p14:modId xmlns:p14="http://schemas.microsoft.com/office/powerpoint/2010/main" val="340126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02081011"/>
                    </a:ext>
                  </a:extLst>
                </a:gridCol>
                <a:gridCol w="576072">
                  <a:extLst>
                    <a:ext uri="{9D8B030D-6E8A-4147-A177-3AD203B41FA5}">
                      <a16:colId xmlns:a16="http://schemas.microsoft.com/office/drawing/2014/main" val="4141518350"/>
                    </a:ext>
                  </a:extLst>
                </a:gridCol>
                <a:gridCol w="576072">
                  <a:extLst>
                    <a:ext uri="{9D8B030D-6E8A-4147-A177-3AD203B41FA5}">
                      <a16:colId xmlns:a16="http://schemas.microsoft.com/office/drawing/2014/main" val="1555164775"/>
                    </a:ext>
                  </a:extLst>
                </a:gridCol>
                <a:gridCol w="576072">
                  <a:extLst>
                    <a:ext uri="{9D8B030D-6E8A-4147-A177-3AD203B41FA5}">
                      <a16:colId xmlns:a16="http://schemas.microsoft.com/office/drawing/2014/main" val="4152406303"/>
                    </a:ext>
                  </a:extLst>
                </a:gridCol>
                <a:gridCol w="576072">
                  <a:extLst>
                    <a:ext uri="{9D8B030D-6E8A-4147-A177-3AD203B41FA5}">
                      <a16:colId xmlns:a16="http://schemas.microsoft.com/office/drawing/2014/main" val="2876076798"/>
                    </a:ext>
                  </a:extLst>
                </a:gridCol>
                <a:gridCol w="576072">
                  <a:extLst>
                    <a:ext uri="{9D8B030D-6E8A-4147-A177-3AD203B41FA5}">
                      <a16:colId xmlns:a16="http://schemas.microsoft.com/office/drawing/2014/main" val="3108431571"/>
                    </a:ext>
                  </a:extLst>
                </a:gridCol>
                <a:gridCol w="576072">
                  <a:extLst>
                    <a:ext uri="{9D8B030D-6E8A-4147-A177-3AD203B41FA5}">
                      <a16:colId xmlns:a16="http://schemas.microsoft.com/office/drawing/2014/main" val="3890279663"/>
                    </a:ext>
                  </a:extLst>
                </a:gridCol>
                <a:gridCol w="576072">
                  <a:extLst>
                    <a:ext uri="{9D8B030D-6E8A-4147-A177-3AD203B41FA5}">
                      <a16:colId xmlns:a16="http://schemas.microsoft.com/office/drawing/2014/main" val="3825185847"/>
                    </a:ext>
                  </a:extLst>
                </a:gridCol>
                <a:gridCol w="576072">
                  <a:extLst>
                    <a:ext uri="{9D8B030D-6E8A-4147-A177-3AD203B41FA5}">
                      <a16:colId xmlns:a16="http://schemas.microsoft.com/office/drawing/2014/main" val="2186630489"/>
                    </a:ext>
                  </a:extLst>
                </a:gridCol>
                <a:gridCol w="576072">
                  <a:extLst>
                    <a:ext uri="{9D8B030D-6E8A-4147-A177-3AD203B41FA5}">
                      <a16:colId xmlns:a16="http://schemas.microsoft.com/office/drawing/2014/main" val="2505175771"/>
                    </a:ext>
                  </a:extLst>
                </a:gridCol>
                <a:gridCol w="576072">
                  <a:extLst>
                    <a:ext uri="{9D8B030D-6E8A-4147-A177-3AD203B41FA5}">
                      <a16:colId xmlns:a16="http://schemas.microsoft.com/office/drawing/2014/main" val="13967621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36518221"/>
                  </a:ext>
                </a:extLst>
              </a:tr>
              <a:tr h="370840">
                <a:tc>
                  <a:txBody>
                    <a:bodyPr/>
                    <a:lstStyle/>
                    <a:p>
                      <a:r>
                        <a:rPr lang="en-US" sz="1000"/>
                        <a:t>phlyinsurance</a:t>
                      </a:r>
                    </a:p>
                  </a:txBody>
                  <a:tcPr/>
                </a:tc>
                <a:tc>
                  <a:txBody>
                    <a:bodyPr/>
                    <a:lstStyle/>
                    <a:p>
                      <a:r>
                        <a:rPr lang="en-US" sz="1000"/>
                        <a:t>3850</a:t>
                      </a:r>
                    </a:p>
                  </a:txBody>
                  <a:tcPr/>
                </a:tc>
                <a:tc>
                  <a:txBody>
                    <a:bodyPr/>
                    <a:lstStyle/>
                    <a:p>
                      <a:r>
                        <a:rPr lang="en-US" sz="1000"/>
                        <a:t>80</a:t>
                      </a:r>
                    </a:p>
                  </a:txBody>
                  <a:tcPr/>
                </a:tc>
                <a:tc>
                  <a:txBody>
                    <a:bodyPr/>
                    <a:lstStyle/>
                    <a:p>
                      <a:r>
                        <a:rPr lang="en-US" sz="1000"/>
                        <a:t>11</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20</a:t>
                      </a:r>
                    </a:p>
                  </a:txBody>
                  <a:tcPr/>
                </a:tc>
                <a:tc>
                  <a:txBody>
                    <a:bodyPr/>
                    <a:lstStyle/>
                    <a:p>
                      <a:r>
                        <a:rPr lang="en-US" sz="1000"/>
                        <a:t>683</a:t>
                      </a:r>
                    </a:p>
                  </a:txBody>
                  <a:tcPr/>
                </a:tc>
                <a:tc>
                  <a:txBody>
                    <a:bodyPr/>
                    <a:lstStyle/>
                    <a:p>
                      <a:r>
                        <a:rPr lang="en-US" sz="1000"/>
                        <a:t>13</a:t>
                      </a:r>
                    </a:p>
                  </a:txBody>
                  <a:tcPr/>
                </a:tc>
                <a:tc>
                  <a:txBody>
                    <a:bodyPr/>
                    <a:lstStyle/>
                    <a:p>
                      <a:r>
                        <a:rPr lang="en-US" sz="1000"/>
                        <a:t>0.9134 %</a:t>
                      </a:r>
                    </a:p>
                  </a:txBody>
                  <a:tcPr/>
                </a:tc>
                <a:extLst>
                  <a:ext uri="{0D108BD9-81ED-4DB2-BD59-A6C34878D82A}">
                    <a16:rowId xmlns:a16="http://schemas.microsoft.com/office/drawing/2014/main" val="2916755905"/>
                  </a:ext>
                </a:extLst>
              </a:tr>
            </a:tbl>
          </a:graphicData>
        </a:graphic>
      </p:graphicFrame>
      <p:sp>
        <p:nvSpPr>
          <p:cNvPr id="4" name="Text Placeholder 3">
            <a:extLst>
              <a:ext uri="{FF2B5EF4-FFF2-40B4-BE49-F238E27FC236}">
                <a16:creationId xmlns:a16="http://schemas.microsoft.com/office/drawing/2014/main" id="{8E654928-19C5-4C01-A0F4-880F21C91B1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954063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29041-F9F6-4216-9997-99135DF7C0F6}"/>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7B206ED2-BD6F-4AF4-BEE5-AE6E5DF5CBF1}"/>
              </a:ext>
            </a:extLst>
          </p:cNvPr>
          <p:cNvGraphicFramePr>
            <a:graphicFrameLocks noGrp="1"/>
          </p:cNvGraphicFramePr>
          <p:nvPr>
            <p:ph type="chart" sz="quarter" idx="13"/>
            <p:extLst>
              <p:ext uri="{D42A27DB-BD31-4B8C-83A1-F6EECF244321}">
                <p14:modId xmlns:p14="http://schemas.microsoft.com/office/powerpoint/2010/main" val="3126816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7FEE19-45D8-4884-95C9-95BDCDC2E31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C2119AB-9465-4E1A-8916-48CE837FF5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5529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4DC18-64F2-4376-B2CF-249E9A1360C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85A794A8-4064-414D-B2B1-8ED7EE699A39}"/>
              </a:ext>
            </a:extLst>
          </p:cNvPr>
          <p:cNvGraphicFramePr>
            <a:graphicFrameLocks noGrp="1"/>
          </p:cNvGraphicFramePr>
          <p:nvPr>
            <p:ph type="chart" sz="quarter" idx="13"/>
            <p:extLst>
              <p:ext uri="{D42A27DB-BD31-4B8C-83A1-F6EECF244321}">
                <p14:modId xmlns:p14="http://schemas.microsoft.com/office/powerpoint/2010/main" val="791769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673CD-7285-4B8F-89F7-80F51E219F8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5AF2F67-A44C-4151-B556-C4637D0BD6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6267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58794-061D-4E97-843E-8646A718BCB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32D77F8B-6117-4AA9-9781-62C95FFAA406}"/>
              </a:ext>
            </a:extLst>
          </p:cNvPr>
          <p:cNvGraphicFramePr>
            <a:graphicFrameLocks noGrp="1"/>
          </p:cNvGraphicFramePr>
          <p:nvPr>
            <p:ph type="chart" sz="quarter" idx="13"/>
            <p:extLst>
              <p:ext uri="{D42A27DB-BD31-4B8C-83A1-F6EECF244321}">
                <p14:modId xmlns:p14="http://schemas.microsoft.com/office/powerpoint/2010/main" val="2640888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3EF59-FD2A-4C13-BFD0-E46CC50D24B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A44738E-E4AE-4021-89EE-8FC5F3FA9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855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B3738-D232-483F-9CD6-77E11DE458FF}"/>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E2EBFCA7-77BF-4742-AEA5-B6D377BF496D}"/>
              </a:ext>
            </a:extLst>
          </p:cNvPr>
          <p:cNvGraphicFramePr>
            <a:graphicFrameLocks noGrp="1"/>
          </p:cNvGraphicFramePr>
          <p:nvPr>
            <p:ph type="chart" sz="quarter" idx="13"/>
            <p:extLst>
              <p:ext uri="{D42A27DB-BD31-4B8C-83A1-F6EECF244321}">
                <p14:modId xmlns:p14="http://schemas.microsoft.com/office/powerpoint/2010/main" val="2234556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D666F-DA85-4DF8-AF91-98C8A8C7BE4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781CC36-CD56-4A22-9030-A320E2F4F5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9098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98142-D486-4AAE-BDF0-54B0C9F0CFAC}"/>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5EFCD975-9B83-44BC-AC22-2EC39C4DE425}"/>
              </a:ext>
            </a:extLst>
          </p:cNvPr>
          <p:cNvGraphicFramePr>
            <a:graphicFrameLocks noGrp="1"/>
          </p:cNvGraphicFramePr>
          <p:nvPr>
            <p:ph type="tbl" sz="quarter" idx="13"/>
            <p:extLst>
              <p:ext uri="{D42A27DB-BD31-4B8C-83A1-F6EECF244321}">
                <p14:modId xmlns:p14="http://schemas.microsoft.com/office/powerpoint/2010/main" val="2893539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76304651"/>
                    </a:ext>
                  </a:extLst>
                </a:gridCol>
                <a:gridCol w="987552">
                  <a:extLst>
                    <a:ext uri="{9D8B030D-6E8A-4147-A177-3AD203B41FA5}">
                      <a16:colId xmlns:a16="http://schemas.microsoft.com/office/drawing/2014/main" val="3130990057"/>
                    </a:ext>
                  </a:extLst>
                </a:gridCol>
                <a:gridCol w="987552">
                  <a:extLst>
                    <a:ext uri="{9D8B030D-6E8A-4147-A177-3AD203B41FA5}">
                      <a16:colId xmlns:a16="http://schemas.microsoft.com/office/drawing/2014/main" val="2655144183"/>
                    </a:ext>
                  </a:extLst>
                </a:gridCol>
                <a:gridCol w="987552">
                  <a:extLst>
                    <a:ext uri="{9D8B030D-6E8A-4147-A177-3AD203B41FA5}">
                      <a16:colId xmlns:a16="http://schemas.microsoft.com/office/drawing/2014/main" val="1278302058"/>
                    </a:ext>
                  </a:extLst>
                </a:gridCol>
                <a:gridCol w="987552">
                  <a:extLst>
                    <a:ext uri="{9D8B030D-6E8A-4147-A177-3AD203B41FA5}">
                      <a16:colId xmlns:a16="http://schemas.microsoft.com/office/drawing/2014/main" val="2234329066"/>
                    </a:ext>
                  </a:extLst>
                </a:gridCol>
                <a:gridCol w="987552">
                  <a:extLst>
                    <a:ext uri="{9D8B030D-6E8A-4147-A177-3AD203B41FA5}">
                      <a16:colId xmlns:a16="http://schemas.microsoft.com/office/drawing/2014/main" val="857077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791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- 2024-12-12 15:21:09</a:t>
                      </a:r>
                      <a:r>
                        <a:rPr kumimoji="0" lang="en-US" sz="1000" b="0" i="0" u="none" strike="noStrike" kern="1200" cap="none" spc="0" normalizeH="0" baseline="0" noProof="0">
                          <a:ln>
                            <a:noFill/>
                          </a:ln>
                          <a:solidFill>
                            <a:prstClr val="black"/>
                          </a:solidFill>
                          <a:effectLst/>
                          <a:uLnTx/>
                          <a:uFillTx/>
                          <a:latin typeface="Calibri"/>
                          <a:ea typeface="+mn-ea"/>
                          <a:cs typeface="+mn-cs"/>
                        </a:rPr>
                        <a:t>
 To kick off the holiday season, #TEAMPHLY gathered together for brunch in the Home Office! 🥞🍳 
Hosted by PHLY Executive Leadership from departments and regions across the country, employees enjoyed a catered hot breakfast while mingling and networking with each other. 
It was the perfect way to celebrate the #holidayseason and show appreciation for the hard work of our team. 🎉🤝
#happyholidays #brunch #tistheseason🎄 #festivevibes✨ #insurance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12/21/2024 01:14:34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24168594"/>
                  </a:ext>
                </a:extLst>
              </a:tr>
            </a:tbl>
          </a:graphicData>
        </a:graphic>
      </p:graphicFrame>
      <p:sp>
        <p:nvSpPr>
          <p:cNvPr id="4" name="Text Placeholder 3">
            <a:extLst>
              <a:ext uri="{FF2B5EF4-FFF2-40B4-BE49-F238E27FC236}">
                <a16:creationId xmlns:a16="http://schemas.microsoft.com/office/drawing/2014/main" id="{B8BBBB80-6958-4F8D-9F35-59982C5AD4B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5800997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8B366-5E33-4371-A1DC-1CB1CE34F452}"/>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4D33EA70-F185-4398-8967-5738117BA3C7}"/>
              </a:ext>
            </a:extLst>
          </p:cNvPr>
          <p:cNvGraphicFramePr>
            <a:graphicFrameLocks noGrp="1"/>
          </p:cNvGraphicFramePr>
          <p:nvPr>
            <p:ph type="tbl" sz="quarter" idx="13"/>
            <p:extLst>
              <p:ext uri="{D42A27DB-BD31-4B8C-83A1-F6EECF244321}">
                <p14:modId xmlns:p14="http://schemas.microsoft.com/office/powerpoint/2010/main" val="130600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03989112"/>
                    </a:ext>
                  </a:extLst>
                </a:gridCol>
                <a:gridCol w="987552">
                  <a:extLst>
                    <a:ext uri="{9D8B030D-6E8A-4147-A177-3AD203B41FA5}">
                      <a16:colId xmlns:a16="http://schemas.microsoft.com/office/drawing/2014/main" val="1339719876"/>
                    </a:ext>
                  </a:extLst>
                </a:gridCol>
                <a:gridCol w="987552">
                  <a:extLst>
                    <a:ext uri="{9D8B030D-6E8A-4147-A177-3AD203B41FA5}">
                      <a16:colId xmlns:a16="http://schemas.microsoft.com/office/drawing/2014/main" val="2854439066"/>
                    </a:ext>
                  </a:extLst>
                </a:gridCol>
                <a:gridCol w="987552">
                  <a:extLst>
                    <a:ext uri="{9D8B030D-6E8A-4147-A177-3AD203B41FA5}">
                      <a16:colId xmlns:a16="http://schemas.microsoft.com/office/drawing/2014/main" val="3696464215"/>
                    </a:ext>
                  </a:extLst>
                </a:gridCol>
                <a:gridCol w="987552">
                  <a:extLst>
                    <a:ext uri="{9D8B030D-6E8A-4147-A177-3AD203B41FA5}">
                      <a16:colId xmlns:a16="http://schemas.microsoft.com/office/drawing/2014/main" val="1306638985"/>
                    </a:ext>
                  </a:extLst>
                </a:gridCol>
                <a:gridCol w="987552">
                  <a:extLst>
                    <a:ext uri="{9D8B030D-6E8A-4147-A177-3AD203B41FA5}">
                      <a16:colId xmlns:a16="http://schemas.microsoft.com/office/drawing/2014/main" val="212970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242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- 2024-12-20 14:19:41</a:t>
                      </a:r>
                      <a:r>
                        <a:rPr kumimoji="0" lang="en-US" sz="1000" b="0" i="0" u="none" strike="noStrike" kern="1200" cap="none" spc="0" normalizeH="0" baseline="0" noProof="0">
                          <a:ln>
                            <a:noFill/>
                          </a:ln>
                          <a:solidFill>
                            <a:prstClr val="black"/>
                          </a:solidFill>
                          <a:effectLst/>
                          <a:uLnTx/>
                          <a:uFillTx/>
                          <a:latin typeface="Calibri"/>
                          <a:ea typeface="+mn-ea"/>
                          <a:cs typeface="+mn-cs"/>
                        </a:rPr>
                        <a:t>
 ✨ To wrap up the year, #TEAMPHLY celebrated the holiday season with an unforgettable night at LumiNature at the philadelphiazoo! 
Home Office employees and their loved ones strolled through one of the biggest and brightest light shows of the season. 
From dazzling displays to festive fun, it was the perfect way to end the year as a team! 🎄🦁🎁
#phillyzoo #luminature #holidayseason #holidaymagic #lightshows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12/29/2024 19:15:14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36123162"/>
                  </a:ext>
                </a:extLst>
              </a:tr>
            </a:tbl>
          </a:graphicData>
        </a:graphic>
      </p:graphicFrame>
      <p:sp>
        <p:nvSpPr>
          <p:cNvPr id="4" name="Text Placeholder 3">
            <a:extLst>
              <a:ext uri="{FF2B5EF4-FFF2-40B4-BE49-F238E27FC236}">
                <a16:creationId xmlns:a16="http://schemas.microsoft.com/office/drawing/2014/main" id="{A6013486-2717-42FE-AB07-15A16892917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308307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077A-A8D1-43EE-A8B6-99DD28D4527F}"/>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2F9BC4B4-3AB3-47B5-A956-7D5DCF79436B}"/>
              </a:ext>
            </a:extLst>
          </p:cNvPr>
          <p:cNvGraphicFramePr>
            <a:graphicFrameLocks noGrp="1"/>
          </p:cNvGraphicFramePr>
          <p:nvPr>
            <p:ph type="tbl" sz="quarter" idx="13"/>
            <p:extLst>
              <p:ext uri="{D42A27DB-BD31-4B8C-83A1-F6EECF244321}">
                <p14:modId xmlns:p14="http://schemas.microsoft.com/office/powerpoint/2010/main" val="46316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59740677"/>
                    </a:ext>
                  </a:extLst>
                </a:gridCol>
                <a:gridCol w="987552">
                  <a:extLst>
                    <a:ext uri="{9D8B030D-6E8A-4147-A177-3AD203B41FA5}">
                      <a16:colId xmlns:a16="http://schemas.microsoft.com/office/drawing/2014/main" val="388343294"/>
                    </a:ext>
                  </a:extLst>
                </a:gridCol>
                <a:gridCol w="987552">
                  <a:extLst>
                    <a:ext uri="{9D8B030D-6E8A-4147-A177-3AD203B41FA5}">
                      <a16:colId xmlns:a16="http://schemas.microsoft.com/office/drawing/2014/main" val="1257267011"/>
                    </a:ext>
                  </a:extLst>
                </a:gridCol>
                <a:gridCol w="987552">
                  <a:extLst>
                    <a:ext uri="{9D8B030D-6E8A-4147-A177-3AD203B41FA5}">
                      <a16:colId xmlns:a16="http://schemas.microsoft.com/office/drawing/2014/main" val="1286767555"/>
                    </a:ext>
                  </a:extLst>
                </a:gridCol>
                <a:gridCol w="987552">
                  <a:extLst>
                    <a:ext uri="{9D8B030D-6E8A-4147-A177-3AD203B41FA5}">
                      <a16:colId xmlns:a16="http://schemas.microsoft.com/office/drawing/2014/main" val="528191458"/>
                    </a:ext>
                  </a:extLst>
                </a:gridCol>
                <a:gridCol w="987552">
                  <a:extLst>
                    <a:ext uri="{9D8B030D-6E8A-4147-A177-3AD203B41FA5}">
                      <a16:colId xmlns:a16="http://schemas.microsoft.com/office/drawing/2014/main" val="794268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433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- 2024-12-19 14:53:28</a:t>
                      </a:r>
                      <a:r>
                        <a:rPr kumimoji="0" lang="en-US" sz="1000" b="0" i="0" u="none" strike="noStrike" kern="1200" cap="none" spc="0" normalizeH="0" baseline="0" noProof="0">
                          <a:ln>
                            <a:noFill/>
                          </a:ln>
                          <a:solidFill>
                            <a:prstClr val="black"/>
                          </a:solidFill>
                          <a:effectLst/>
                          <a:uLnTx/>
                          <a:uFillTx/>
                          <a:latin typeface="Calibri"/>
                          <a:ea typeface="+mn-ea"/>
                          <a:cs typeface="+mn-cs"/>
                        </a:rPr>
                        <a:t>
 Home Office employees spent their afternoon #volunteering to make the season brighter at Ivy Senior Residence! 🎄✨ 
In partnership with the salarmyphilly, #TEAMPHLY helped prepare and serve food to the residents for their community Christmas meal. 🍽️❤️ 
It’s moments like these that remind us of the power of giving back during the #holidays.
#holidayseason #communitysupport #givingbacktothecommunity #givingseason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12/27/2024 07:15:04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97582023"/>
                  </a:ext>
                </a:extLst>
              </a:tr>
            </a:tbl>
          </a:graphicData>
        </a:graphic>
      </p:graphicFrame>
      <p:sp>
        <p:nvSpPr>
          <p:cNvPr id="4" name="Text Placeholder 3">
            <a:extLst>
              <a:ext uri="{FF2B5EF4-FFF2-40B4-BE49-F238E27FC236}">
                <a16:creationId xmlns:a16="http://schemas.microsoft.com/office/drawing/2014/main" id="{C14326AE-F540-41DA-B0BD-9D04CC380E2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628370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B9FE8-8F69-4DA1-8E7C-057BB10E8B92}"/>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E60C3639-7643-4A4A-BF7F-9B1B19F1EF39}"/>
              </a:ext>
            </a:extLst>
          </p:cNvPr>
          <p:cNvGraphicFramePr>
            <a:graphicFrameLocks noGrp="1"/>
          </p:cNvGraphicFramePr>
          <p:nvPr>
            <p:ph type="tbl" sz="quarter" idx="13"/>
            <p:extLst>
              <p:ext uri="{D42A27DB-BD31-4B8C-83A1-F6EECF244321}">
                <p14:modId xmlns:p14="http://schemas.microsoft.com/office/powerpoint/2010/main" val="403871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28088918"/>
                    </a:ext>
                  </a:extLst>
                </a:gridCol>
                <a:gridCol w="987552">
                  <a:extLst>
                    <a:ext uri="{9D8B030D-6E8A-4147-A177-3AD203B41FA5}">
                      <a16:colId xmlns:a16="http://schemas.microsoft.com/office/drawing/2014/main" val="922554734"/>
                    </a:ext>
                  </a:extLst>
                </a:gridCol>
                <a:gridCol w="987552">
                  <a:extLst>
                    <a:ext uri="{9D8B030D-6E8A-4147-A177-3AD203B41FA5}">
                      <a16:colId xmlns:a16="http://schemas.microsoft.com/office/drawing/2014/main" val="1309230000"/>
                    </a:ext>
                  </a:extLst>
                </a:gridCol>
                <a:gridCol w="987552">
                  <a:extLst>
                    <a:ext uri="{9D8B030D-6E8A-4147-A177-3AD203B41FA5}">
                      <a16:colId xmlns:a16="http://schemas.microsoft.com/office/drawing/2014/main" val="1069548497"/>
                    </a:ext>
                  </a:extLst>
                </a:gridCol>
                <a:gridCol w="987552">
                  <a:extLst>
                    <a:ext uri="{9D8B030D-6E8A-4147-A177-3AD203B41FA5}">
                      <a16:colId xmlns:a16="http://schemas.microsoft.com/office/drawing/2014/main" val="18292295"/>
                    </a:ext>
                  </a:extLst>
                </a:gridCol>
                <a:gridCol w="987552">
                  <a:extLst>
                    <a:ext uri="{9D8B030D-6E8A-4147-A177-3AD203B41FA5}">
                      <a16:colId xmlns:a16="http://schemas.microsoft.com/office/drawing/2014/main" val="3247053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045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- 2024-12-05 14:50:51</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sponsor cityyearphilly’s annual Women’s Leadership Luncheon!
Yesterday, #TEAMPHLY joined a room full of inspiring individuals to champion the incredible work of City Year Success Coaches. 💼🍎 These coaches play a vital role in helping students in under-resourced schools access the high-quality education they deserve.
Held in the Crystal Tea Room of The Wanamaker Building, the event featured a panel of women discussing the impactful work being done in the community.
#501c3 #socialimpact #communitymatters #communitysupport #nfp #supportnonprofits #insurancework #insurancecareers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12/26/2024 01:14:11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88467444"/>
                  </a:ext>
                </a:extLst>
              </a:tr>
            </a:tbl>
          </a:graphicData>
        </a:graphic>
      </p:graphicFrame>
      <p:sp>
        <p:nvSpPr>
          <p:cNvPr id="4" name="Text Placeholder 3">
            <a:extLst>
              <a:ext uri="{FF2B5EF4-FFF2-40B4-BE49-F238E27FC236}">
                <a16:creationId xmlns:a16="http://schemas.microsoft.com/office/drawing/2014/main" id="{1FDCDCE7-E064-433B-8916-5D514270F466}"/>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2183401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08ABE-C4A3-4D53-A3A3-10334AED7D7C}"/>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DE810A75-59D4-4023-915A-789F93EA3975}"/>
              </a:ext>
            </a:extLst>
          </p:cNvPr>
          <p:cNvGraphicFramePr>
            <a:graphicFrameLocks noGrp="1"/>
          </p:cNvGraphicFramePr>
          <p:nvPr>
            <p:ph type="tbl" sz="quarter" idx="13"/>
            <p:extLst>
              <p:ext uri="{D42A27DB-BD31-4B8C-83A1-F6EECF244321}">
                <p14:modId xmlns:p14="http://schemas.microsoft.com/office/powerpoint/2010/main" val="1376317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71765034"/>
                    </a:ext>
                  </a:extLst>
                </a:gridCol>
                <a:gridCol w="987552">
                  <a:extLst>
                    <a:ext uri="{9D8B030D-6E8A-4147-A177-3AD203B41FA5}">
                      <a16:colId xmlns:a16="http://schemas.microsoft.com/office/drawing/2014/main" val="533830255"/>
                    </a:ext>
                  </a:extLst>
                </a:gridCol>
                <a:gridCol w="987552">
                  <a:extLst>
                    <a:ext uri="{9D8B030D-6E8A-4147-A177-3AD203B41FA5}">
                      <a16:colId xmlns:a16="http://schemas.microsoft.com/office/drawing/2014/main" val="2159737604"/>
                    </a:ext>
                  </a:extLst>
                </a:gridCol>
                <a:gridCol w="987552">
                  <a:extLst>
                    <a:ext uri="{9D8B030D-6E8A-4147-A177-3AD203B41FA5}">
                      <a16:colId xmlns:a16="http://schemas.microsoft.com/office/drawing/2014/main" val="2397924871"/>
                    </a:ext>
                  </a:extLst>
                </a:gridCol>
                <a:gridCol w="987552">
                  <a:extLst>
                    <a:ext uri="{9D8B030D-6E8A-4147-A177-3AD203B41FA5}">
                      <a16:colId xmlns:a16="http://schemas.microsoft.com/office/drawing/2014/main" val="677154903"/>
                    </a:ext>
                  </a:extLst>
                </a:gridCol>
                <a:gridCol w="987552">
                  <a:extLst>
                    <a:ext uri="{9D8B030D-6E8A-4147-A177-3AD203B41FA5}">
                      <a16:colId xmlns:a16="http://schemas.microsoft.com/office/drawing/2014/main" val="3973549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3127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- 2024-12-13 12:43:31</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15th Best Places to Work in PA award! 🏆 
Here’s a snapshot of #TEAMPHLY at the awards ceremony. A big thank you to our employees for making PHLY a great place to work. 🙌
Explore our open roles ➡ bit.ly/PHLYCareers 🌟 (link in bio) 🔗 bestcompaniesgp 
#BestPlacesPA #insurancecareers #joinourteam #bestplacestowork #insurancecareers #workplaceculture #insurancelife #bestcompanies #employeeengagement #happyemployees #businessawards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12/26/2024 01:14:11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364755869"/>
                  </a:ext>
                </a:extLst>
              </a:tr>
            </a:tbl>
          </a:graphicData>
        </a:graphic>
      </p:graphicFrame>
      <p:sp>
        <p:nvSpPr>
          <p:cNvPr id="4" name="Text Placeholder 3">
            <a:extLst>
              <a:ext uri="{FF2B5EF4-FFF2-40B4-BE49-F238E27FC236}">
                <a16:creationId xmlns:a16="http://schemas.microsoft.com/office/drawing/2014/main" id="{CB673608-657B-4815-BB57-E19A0B72615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656578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F7C3F-87BD-4E3D-8516-981681D21977}"/>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50A66E4-055A-4B50-838D-CFB37C2741CF}"/>
              </a:ext>
            </a:extLst>
          </p:cNvPr>
          <p:cNvGraphicFramePr>
            <a:graphicFrameLocks noGrp="1"/>
          </p:cNvGraphicFramePr>
          <p:nvPr>
            <p:ph type="tbl" sz="quarter" idx="13"/>
            <p:extLst>
              <p:ext uri="{D42A27DB-BD31-4B8C-83A1-F6EECF244321}">
                <p14:modId xmlns:p14="http://schemas.microsoft.com/office/powerpoint/2010/main" val="685022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31586954"/>
                    </a:ext>
                  </a:extLst>
                </a:gridCol>
                <a:gridCol w="905256">
                  <a:extLst>
                    <a:ext uri="{9D8B030D-6E8A-4147-A177-3AD203B41FA5}">
                      <a16:colId xmlns:a16="http://schemas.microsoft.com/office/drawing/2014/main" val="3577536865"/>
                    </a:ext>
                  </a:extLst>
                </a:gridCol>
                <a:gridCol w="411480">
                  <a:extLst>
                    <a:ext uri="{9D8B030D-6E8A-4147-A177-3AD203B41FA5}">
                      <a16:colId xmlns:a16="http://schemas.microsoft.com/office/drawing/2014/main" val="2099775395"/>
                    </a:ext>
                  </a:extLst>
                </a:gridCol>
                <a:gridCol w="905256">
                  <a:extLst>
                    <a:ext uri="{9D8B030D-6E8A-4147-A177-3AD203B41FA5}">
                      <a16:colId xmlns:a16="http://schemas.microsoft.com/office/drawing/2014/main" val="3033968632"/>
                    </a:ext>
                  </a:extLst>
                </a:gridCol>
                <a:gridCol w="905256">
                  <a:extLst>
                    <a:ext uri="{9D8B030D-6E8A-4147-A177-3AD203B41FA5}">
                      <a16:colId xmlns:a16="http://schemas.microsoft.com/office/drawing/2014/main" val="137969906"/>
                    </a:ext>
                  </a:extLst>
                </a:gridCol>
                <a:gridCol w="905256">
                  <a:extLst>
                    <a:ext uri="{9D8B030D-6E8A-4147-A177-3AD203B41FA5}">
                      <a16:colId xmlns:a16="http://schemas.microsoft.com/office/drawing/2014/main" val="679238481"/>
                    </a:ext>
                  </a:extLst>
                </a:gridCol>
                <a:gridCol w="905256">
                  <a:extLst>
                    <a:ext uri="{9D8B030D-6E8A-4147-A177-3AD203B41FA5}">
                      <a16:colId xmlns:a16="http://schemas.microsoft.com/office/drawing/2014/main" val="1879086114"/>
                    </a:ext>
                  </a:extLst>
                </a:gridCol>
                <a:gridCol w="905256">
                  <a:extLst>
                    <a:ext uri="{9D8B030D-6E8A-4147-A177-3AD203B41FA5}">
                      <a16:colId xmlns:a16="http://schemas.microsoft.com/office/drawing/2014/main" val="2720798578"/>
                    </a:ext>
                  </a:extLst>
                </a:gridCol>
                <a:gridCol w="905256">
                  <a:extLst>
                    <a:ext uri="{9D8B030D-6E8A-4147-A177-3AD203B41FA5}">
                      <a16:colId xmlns:a16="http://schemas.microsoft.com/office/drawing/2014/main" val="157629524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434118113"/>
                  </a:ext>
                </a:extLst>
              </a:tr>
              <a:tr h="370840">
                <a:tc>
                  <a:txBody>
                    <a:bodyPr/>
                    <a:lstStyle/>
                    <a:p>
                      <a:r>
                        <a:rPr lang="en-US" sz="1000"/>
                        <a:t>9</a:t>
                      </a:r>
                    </a:p>
                  </a:txBody>
                  <a:tcPr/>
                </a:tc>
                <a:tc>
                  <a:txBody>
                    <a:bodyPr/>
                    <a:lstStyle/>
                    <a:p>
                      <a:r>
                        <a:rPr lang="en-US" sz="1000"/>
                        <a:t>0.6098 %</a:t>
                      </a:r>
                    </a:p>
                  </a:txBody>
                  <a:tcPr/>
                </a:tc>
                <a:tc>
                  <a:txBody>
                    <a:bodyPr/>
                    <a:lstStyle/>
                    <a:p>
                      <a:r>
                        <a:rPr lang="en-US" sz="1000"/>
                        <a:t>0.00</a:t>
                      </a:r>
                    </a:p>
                  </a:txBody>
                  <a:tcPr/>
                </a:tc>
                <a:tc>
                  <a:txBody>
                    <a:bodyPr/>
                    <a:lstStyle/>
                    <a:p>
                      <a:r>
                        <a:rPr lang="en-US" sz="1000"/>
                        <a:t>169.89</a:t>
                      </a:r>
                    </a:p>
                  </a:txBody>
                  <a:tcPr/>
                </a:tc>
                <a:tc>
                  <a:txBody>
                    <a:bodyPr/>
                    <a:lstStyle/>
                    <a:p>
                      <a:r>
                        <a:rPr lang="en-US" sz="1000"/>
                        <a:t>167.33</a:t>
                      </a:r>
                    </a:p>
                  </a:txBody>
                  <a:tcPr/>
                </a:tc>
                <a:tc>
                  <a:txBody>
                    <a:bodyPr/>
                    <a:lstStyle/>
                    <a:p>
                      <a:r>
                        <a:rPr lang="en-US" sz="1000"/>
                        <a:t>93.78</a:t>
                      </a:r>
                    </a:p>
                  </a:txBody>
                  <a:tcPr/>
                </a:tc>
                <a:tc>
                  <a:txBody>
                    <a:bodyPr/>
                    <a:lstStyle/>
                    <a:p>
                      <a:r>
                        <a:rPr lang="en-US" sz="1000"/>
                        <a:t>93.78</a:t>
                      </a:r>
                    </a:p>
                  </a:txBody>
                  <a:tcPr/>
                </a:tc>
                <a:tc>
                  <a:txBody>
                    <a:bodyPr/>
                    <a:lstStyle/>
                    <a:p>
                      <a:r>
                        <a:rPr lang="en-US" sz="1000"/>
                        <a:t>1529</a:t>
                      </a:r>
                    </a:p>
                  </a:txBody>
                  <a:tcPr/>
                </a:tc>
                <a:tc>
                  <a:txBody>
                    <a:bodyPr/>
                    <a:lstStyle/>
                    <a:p>
                      <a:r>
                        <a:rPr lang="en-US" sz="1000"/>
                        <a:t>844</a:t>
                      </a:r>
                    </a:p>
                  </a:txBody>
                  <a:tcPr/>
                </a:tc>
                <a:extLst>
                  <a:ext uri="{0D108BD9-81ED-4DB2-BD59-A6C34878D82A}">
                    <a16:rowId xmlns:a16="http://schemas.microsoft.com/office/drawing/2014/main" val="3664180630"/>
                  </a:ext>
                </a:extLst>
              </a:tr>
            </a:tbl>
          </a:graphicData>
        </a:graphic>
      </p:graphicFrame>
      <p:sp>
        <p:nvSpPr>
          <p:cNvPr id="4" name="Text Placeholder 3">
            <a:extLst>
              <a:ext uri="{FF2B5EF4-FFF2-40B4-BE49-F238E27FC236}">
                <a16:creationId xmlns:a16="http://schemas.microsoft.com/office/drawing/2014/main" id="{AAB2029C-E2CB-4160-B852-33CE866AB8E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197852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A3368-D549-4F08-939B-AA15A270395E}"/>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3E4FBBE2-6544-4244-853C-AAE8E07EEC9E}"/>
              </a:ext>
            </a:extLst>
          </p:cNvPr>
          <p:cNvGraphicFramePr>
            <a:graphicFrameLocks noGrp="1"/>
          </p:cNvGraphicFramePr>
          <p:nvPr>
            <p:ph type="tbl" sz="quarter" idx="13"/>
            <p:extLst>
              <p:ext uri="{D42A27DB-BD31-4B8C-83A1-F6EECF244321}">
                <p14:modId xmlns:p14="http://schemas.microsoft.com/office/powerpoint/2010/main" val="3135822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29358836"/>
                    </a:ext>
                  </a:extLst>
                </a:gridCol>
                <a:gridCol w="1399032">
                  <a:extLst>
                    <a:ext uri="{9D8B030D-6E8A-4147-A177-3AD203B41FA5}">
                      <a16:colId xmlns:a16="http://schemas.microsoft.com/office/drawing/2014/main" val="3543451164"/>
                    </a:ext>
                  </a:extLst>
                </a:gridCol>
                <a:gridCol w="658368">
                  <a:extLst>
                    <a:ext uri="{9D8B030D-6E8A-4147-A177-3AD203B41FA5}">
                      <a16:colId xmlns:a16="http://schemas.microsoft.com/office/drawing/2014/main" val="994052280"/>
                    </a:ext>
                  </a:extLst>
                </a:gridCol>
                <a:gridCol w="658368">
                  <a:extLst>
                    <a:ext uri="{9D8B030D-6E8A-4147-A177-3AD203B41FA5}">
                      <a16:colId xmlns:a16="http://schemas.microsoft.com/office/drawing/2014/main" val="1474379851"/>
                    </a:ext>
                  </a:extLst>
                </a:gridCol>
                <a:gridCol w="658368">
                  <a:extLst>
                    <a:ext uri="{9D8B030D-6E8A-4147-A177-3AD203B41FA5}">
                      <a16:colId xmlns:a16="http://schemas.microsoft.com/office/drawing/2014/main" val="1179859334"/>
                    </a:ext>
                  </a:extLst>
                </a:gridCol>
                <a:gridCol w="658368">
                  <a:extLst>
                    <a:ext uri="{9D8B030D-6E8A-4147-A177-3AD203B41FA5}">
                      <a16:colId xmlns:a16="http://schemas.microsoft.com/office/drawing/2014/main" val="1943184454"/>
                    </a:ext>
                  </a:extLst>
                </a:gridCol>
                <a:gridCol w="658368">
                  <a:extLst>
                    <a:ext uri="{9D8B030D-6E8A-4147-A177-3AD203B41FA5}">
                      <a16:colId xmlns:a16="http://schemas.microsoft.com/office/drawing/2014/main" val="1249044600"/>
                    </a:ext>
                  </a:extLst>
                </a:gridCol>
                <a:gridCol w="658368">
                  <a:extLst>
                    <a:ext uri="{9D8B030D-6E8A-4147-A177-3AD203B41FA5}">
                      <a16:colId xmlns:a16="http://schemas.microsoft.com/office/drawing/2014/main" val="1072517009"/>
                    </a:ext>
                  </a:extLst>
                </a:gridCol>
                <a:gridCol w="658368">
                  <a:extLst>
                    <a:ext uri="{9D8B030D-6E8A-4147-A177-3AD203B41FA5}">
                      <a16:colId xmlns:a16="http://schemas.microsoft.com/office/drawing/2014/main" val="145160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411645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- 2024-12-19 15:04:30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https://quintly-eu-image-storage.s3.amazonaws.com/c303562b672a3318c686cfcc37b7e67a/fdcdae271bea9d9431f806bab1787a18.jpg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32305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- 2024-12-19 15:00:34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https://quintly-eu-image-storage.s3.amazonaws.com/c303562b672a3318c686cfcc37b7e67a/8d74d0ce1da698d4c74ae2641d3f0124.jpg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83583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- 2024-12-19 14:56:14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https://quintly-eu-image-storage.s3.amazonaws.com/c303562b672a3318c686cfcc37b7e67a/bf8abd1f874d1155401364a95239c9e7.jpg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275221025"/>
                  </a:ext>
                </a:extLst>
              </a:tr>
            </a:tbl>
          </a:graphicData>
        </a:graphic>
      </p:graphicFrame>
      <p:sp>
        <p:nvSpPr>
          <p:cNvPr id="4" name="Text Placeholder 3">
            <a:extLst>
              <a:ext uri="{FF2B5EF4-FFF2-40B4-BE49-F238E27FC236}">
                <a16:creationId xmlns:a16="http://schemas.microsoft.com/office/drawing/2014/main" id="{C6FA4669-B993-46B9-BB3B-6F68BAC76C6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8821292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9494-FED1-465F-8F88-A44A1D24281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0C989D48-7D30-4E39-9BD5-CFF1BDD2771C}"/>
              </a:ext>
            </a:extLst>
          </p:cNvPr>
          <p:cNvGraphicFramePr>
            <a:graphicFrameLocks noGrp="1"/>
          </p:cNvGraphicFramePr>
          <p:nvPr>
            <p:ph type="tbl" sz="quarter" idx="13"/>
            <p:extLst>
              <p:ext uri="{D42A27DB-BD31-4B8C-83A1-F6EECF244321}">
                <p14:modId xmlns:p14="http://schemas.microsoft.com/office/powerpoint/2010/main" val="1801150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51885286"/>
                    </a:ext>
                  </a:extLst>
                </a:gridCol>
                <a:gridCol w="1399032">
                  <a:extLst>
                    <a:ext uri="{9D8B030D-6E8A-4147-A177-3AD203B41FA5}">
                      <a16:colId xmlns:a16="http://schemas.microsoft.com/office/drawing/2014/main" val="1758434394"/>
                    </a:ext>
                  </a:extLst>
                </a:gridCol>
                <a:gridCol w="658368">
                  <a:extLst>
                    <a:ext uri="{9D8B030D-6E8A-4147-A177-3AD203B41FA5}">
                      <a16:colId xmlns:a16="http://schemas.microsoft.com/office/drawing/2014/main" val="2085140656"/>
                    </a:ext>
                  </a:extLst>
                </a:gridCol>
                <a:gridCol w="658368">
                  <a:extLst>
                    <a:ext uri="{9D8B030D-6E8A-4147-A177-3AD203B41FA5}">
                      <a16:colId xmlns:a16="http://schemas.microsoft.com/office/drawing/2014/main" val="429895252"/>
                    </a:ext>
                  </a:extLst>
                </a:gridCol>
                <a:gridCol w="658368">
                  <a:extLst>
                    <a:ext uri="{9D8B030D-6E8A-4147-A177-3AD203B41FA5}">
                      <a16:colId xmlns:a16="http://schemas.microsoft.com/office/drawing/2014/main" val="2732688812"/>
                    </a:ext>
                  </a:extLst>
                </a:gridCol>
                <a:gridCol w="658368">
                  <a:extLst>
                    <a:ext uri="{9D8B030D-6E8A-4147-A177-3AD203B41FA5}">
                      <a16:colId xmlns:a16="http://schemas.microsoft.com/office/drawing/2014/main" val="2099986349"/>
                    </a:ext>
                  </a:extLst>
                </a:gridCol>
                <a:gridCol w="658368">
                  <a:extLst>
                    <a:ext uri="{9D8B030D-6E8A-4147-A177-3AD203B41FA5}">
                      <a16:colId xmlns:a16="http://schemas.microsoft.com/office/drawing/2014/main" val="1578018538"/>
                    </a:ext>
                  </a:extLst>
                </a:gridCol>
                <a:gridCol w="658368">
                  <a:extLst>
                    <a:ext uri="{9D8B030D-6E8A-4147-A177-3AD203B41FA5}">
                      <a16:colId xmlns:a16="http://schemas.microsoft.com/office/drawing/2014/main" val="502509675"/>
                    </a:ext>
                  </a:extLst>
                </a:gridCol>
                <a:gridCol w="658368">
                  <a:extLst>
                    <a:ext uri="{9D8B030D-6E8A-4147-A177-3AD203B41FA5}">
                      <a16:colId xmlns:a16="http://schemas.microsoft.com/office/drawing/2014/main" val="419667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42904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- 2024-12-13 10:10:57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https://quintly-eu-image-storage.s3.amazonaws.com/c303562b672a3318c686cfcc37b7e67a/2c39eca0b1f18d349e14d1d4ee125ad0.jpg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0422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- 2024-12-11 11:45:43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https://quintly-eu-image-storage.s3.amazonaws.com/c303562b672a3318c686cfcc37b7e67a/71b969b00fd7e1509e14be544ff178ab.jpg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3309907701"/>
                  </a:ext>
                </a:extLst>
              </a:tr>
            </a:tbl>
          </a:graphicData>
        </a:graphic>
      </p:graphicFrame>
      <p:sp>
        <p:nvSpPr>
          <p:cNvPr id="4" name="Text Placeholder 3">
            <a:extLst>
              <a:ext uri="{FF2B5EF4-FFF2-40B4-BE49-F238E27FC236}">
                <a16:creationId xmlns:a16="http://schemas.microsoft.com/office/drawing/2014/main" id="{6CB1EDFF-2ED8-43F3-84F9-9320B1B7088F}"/>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7097499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3202</Words>
  <Application>Microsoft Office PowerPoint</Application>
  <PresentationFormat>On-screen Show (4:3)</PresentationFormat>
  <Paragraphs>700</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2025-01-08T15:55:27Z</dcterms:created>
  <dcterms:modified xsi:type="dcterms:W3CDTF">2025-01-08T15:56:30Z</dcterms:modified>
</cp:coreProperties>
</file>