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3" r:id="rId45"/>
    <p:sldId id="305" r:id="rId46"/>
    <p:sldId id="306"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Sheet1!$A$2:$A$12</c:f>
              <c:numCache>
                <c:formatCode>m/d/yyyy</c:formatCode>
                <c:ptCount val="11"/>
                <c:pt idx="0">
                  <c:v>45292</c:v>
                </c:pt>
                <c:pt idx="1">
                  <c:v>45323</c:v>
                </c:pt>
                <c:pt idx="2">
                  <c:v>45352</c:v>
                </c:pt>
                <c:pt idx="3">
                  <c:v>45383</c:v>
                </c:pt>
                <c:pt idx="4">
                  <c:v>45413</c:v>
                </c:pt>
                <c:pt idx="5">
                  <c:v>45444</c:v>
                </c:pt>
                <c:pt idx="6">
                  <c:v>45474</c:v>
                </c:pt>
                <c:pt idx="7">
                  <c:v>45505</c:v>
                </c:pt>
                <c:pt idx="8">
                  <c:v>45536</c:v>
                </c:pt>
                <c:pt idx="9">
                  <c:v>45566</c:v>
                </c:pt>
                <c:pt idx="10">
                  <c:v>45597</c:v>
                </c:pt>
              </c:numCache>
            </c:numRef>
          </c:cat>
          <c:val>
            <c:numRef>
              <c:f>Sheet1!$B$2:$B$12</c:f>
              <c:numCache>
                <c:formatCode>General</c:formatCode>
                <c:ptCount val="11"/>
                <c:pt idx="0">
                  <c:v>7495</c:v>
                </c:pt>
                <c:pt idx="1">
                  <c:v>7508</c:v>
                </c:pt>
                <c:pt idx="2">
                  <c:v>7506</c:v>
                </c:pt>
                <c:pt idx="3">
                  <c:v>7538</c:v>
                </c:pt>
                <c:pt idx="4">
                  <c:v>7529</c:v>
                </c:pt>
                <c:pt idx="5">
                  <c:v>7541</c:v>
                </c:pt>
                <c:pt idx="6">
                  <c:v>7545</c:v>
                </c:pt>
                <c:pt idx="7">
                  <c:v>7550</c:v>
                </c:pt>
                <c:pt idx="8">
                  <c:v>7555</c:v>
                </c:pt>
                <c:pt idx="9">
                  <c:v>7565</c:v>
                </c:pt>
                <c:pt idx="10">
                  <c:v>7556</c:v>
                </c:pt>
              </c:numCache>
            </c:numRef>
          </c:val>
          <c:smooth val="0"/>
          <c:extLst>
            <c:ext xmlns:c16="http://schemas.microsoft.com/office/drawing/2014/chart" uri="{C3380CC4-5D6E-409C-BE32-E72D297353CC}">
              <c16:uniqueId val="{00000000-E741-4FA2-987A-EF1B692B5FB4}"/>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Sheet1!$A$2:$A$12</c:f>
              <c:numCache>
                <c:formatCode>m/d/yyyy</c:formatCode>
                <c:ptCount val="11"/>
                <c:pt idx="0">
                  <c:v>45292</c:v>
                </c:pt>
                <c:pt idx="1">
                  <c:v>45323</c:v>
                </c:pt>
                <c:pt idx="2">
                  <c:v>45352</c:v>
                </c:pt>
                <c:pt idx="3">
                  <c:v>45383</c:v>
                </c:pt>
                <c:pt idx="4">
                  <c:v>45413</c:v>
                </c:pt>
                <c:pt idx="5">
                  <c:v>45444</c:v>
                </c:pt>
                <c:pt idx="6">
                  <c:v>45474</c:v>
                </c:pt>
                <c:pt idx="7">
                  <c:v>45505</c:v>
                </c:pt>
                <c:pt idx="8">
                  <c:v>45536</c:v>
                </c:pt>
                <c:pt idx="9">
                  <c:v>45566</c:v>
                </c:pt>
                <c:pt idx="10">
                  <c:v>45597</c:v>
                </c:pt>
              </c:numCache>
            </c:numRef>
          </c:cat>
          <c:val>
            <c:numRef>
              <c:f>Sheet1!$C$2:$C$12</c:f>
              <c:numCache>
                <c:formatCode>General</c:formatCode>
                <c:ptCount val="11"/>
                <c:pt idx="0">
                  <c:v>3934</c:v>
                </c:pt>
                <c:pt idx="1">
                  <c:v>3963</c:v>
                </c:pt>
                <c:pt idx="2">
                  <c:v>3955</c:v>
                </c:pt>
                <c:pt idx="3">
                  <c:v>3963</c:v>
                </c:pt>
                <c:pt idx="4">
                  <c:v>3992</c:v>
                </c:pt>
                <c:pt idx="5">
                  <c:v>4036</c:v>
                </c:pt>
                <c:pt idx="6">
                  <c:v>4035</c:v>
                </c:pt>
                <c:pt idx="7">
                  <c:v>4048</c:v>
                </c:pt>
                <c:pt idx="8">
                  <c:v>4058</c:v>
                </c:pt>
                <c:pt idx="9">
                  <c:v>4043</c:v>
                </c:pt>
                <c:pt idx="10">
                  <c:v>3983</c:v>
                </c:pt>
              </c:numCache>
            </c:numRef>
          </c:val>
          <c:smooth val="0"/>
          <c:extLst>
            <c:ext xmlns:c16="http://schemas.microsoft.com/office/drawing/2014/chart" uri="{C3380CC4-5D6E-409C-BE32-E72D297353CC}">
              <c16:uniqueId val="{00000001-E741-4FA2-987A-EF1B692B5FB4}"/>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Sheet1!$A$2:$A$12</c:f>
              <c:numCache>
                <c:formatCode>m/d/yyyy</c:formatCode>
                <c:ptCount val="11"/>
                <c:pt idx="0">
                  <c:v>45292</c:v>
                </c:pt>
                <c:pt idx="1">
                  <c:v>45323</c:v>
                </c:pt>
                <c:pt idx="2">
                  <c:v>45352</c:v>
                </c:pt>
                <c:pt idx="3">
                  <c:v>45383</c:v>
                </c:pt>
                <c:pt idx="4">
                  <c:v>45413</c:v>
                </c:pt>
                <c:pt idx="5">
                  <c:v>45444</c:v>
                </c:pt>
                <c:pt idx="6">
                  <c:v>45474</c:v>
                </c:pt>
                <c:pt idx="7">
                  <c:v>45505</c:v>
                </c:pt>
                <c:pt idx="8">
                  <c:v>45536</c:v>
                </c:pt>
                <c:pt idx="9">
                  <c:v>45566</c:v>
                </c:pt>
                <c:pt idx="10">
                  <c:v>45597</c:v>
                </c:pt>
              </c:numCache>
            </c:numRef>
          </c:cat>
          <c:val>
            <c:numRef>
              <c:f>Sheet1!$D$2:$D$12</c:f>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smooth val="0"/>
          <c:extLst>
            <c:ext xmlns:c16="http://schemas.microsoft.com/office/drawing/2014/chart" uri="{C3380CC4-5D6E-409C-BE32-E72D297353CC}">
              <c16:uniqueId val="{00000002-E741-4FA2-987A-EF1B692B5FB4}"/>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Sheet1!$A$2:$A$12</c:f>
              <c:numCache>
                <c:formatCode>m/d/yyyy</c:formatCode>
                <c:ptCount val="11"/>
                <c:pt idx="0">
                  <c:v>45292</c:v>
                </c:pt>
                <c:pt idx="1">
                  <c:v>45323</c:v>
                </c:pt>
                <c:pt idx="2">
                  <c:v>45352</c:v>
                </c:pt>
                <c:pt idx="3">
                  <c:v>45383</c:v>
                </c:pt>
                <c:pt idx="4">
                  <c:v>45413</c:v>
                </c:pt>
                <c:pt idx="5">
                  <c:v>45444</c:v>
                </c:pt>
                <c:pt idx="6">
                  <c:v>45474</c:v>
                </c:pt>
                <c:pt idx="7">
                  <c:v>45505</c:v>
                </c:pt>
                <c:pt idx="8">
                  <c:v>45536</c:v>
                </c:pt>
                <c:pt idx="9">
                  <c:v>45566</c:v>
                </c:pt>
                <c:pt idx="10">
                  <c:v>45597</c:v>
                </c:pt>
              </c:numCache>
            </c:numRef>
          </c:cat>
          <c:val>
            <c:numRef>
              <c:f>Sheet1!$E$2:$E$12</c:f>
              <c:numCache>
                <c:formatCode>General</c:formatCode>
                <c:ptCount val="11"/>
                <c:pt idx="0">
                  <c:v>40209</c:v>
                </c:pt>
                <c:pt idx="1">
                  <c:v>40948</c:v>
                </c:pt>
                <c:pt idx="2">
                  <c:v>41591</c:v>
                </c:pt>
                <c:pt idx="3">
                  <c:v>42157</c:v>
                </c:pt>
                <c:pt idx="4">
                  <c:v>42797</c:v>
                </c:pt>
                <c:pt idx="5">
                  <c:v>43347</c:v>
                </c:pt>
                <c:pt idx="6">
                  <c:v>43810</c:v>
                </c:pt>
                <c:pt idx="7">
                  <c:v>44255</c:v>
                </c:pt>
                <c:pt idx="8">
                  <c:v>44855</c:v>
                </c:pt>
                <c:pt idx="9">
                  <c:v>45413</c:v>
                </c:pt>
                <c:pt idx="10">
                  <c:v>45842</c:v>
                </c:pt>
              </c:numCache>
            </c:numRef>
          </c:val>
          <c:smooth val="0"/>
          <c:extLst>
            <c:ext xmlns:c16="http://schemas.microsoft.com/office/drawing/2014/chart" uri="{C3380CC4-5D6E-409C-BE32-E72D297353CC}">
              <c16:uniqueId val="{00000003-E741-4FA2-987A-EF1B692B5FB4}"/>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Sheet1!$A$2:$A$12</c:f>
              <c:numCache>
                <c:formatCode>m/d/yyyy</c:formatCode>
                <c:ptCount val="11"/>
                <c:pt idx="0">
                  <c:v>45292</c:v>
                </c:pt>
                <c:pt idx="1">
                  <c:v>45323</c:v>
                </c:pt>
                <c:pt idx="2">
                  <c:v>45352</c:v>
                </c:pt>
                <c:pt idx="3">
                  <c:v>45383</c:v>
                </c:pt>
                <c:pt idx="4">
                  <c:v>45413</c:v>
                </c:pt>
                <c:pt idx="5">
                  <c:v>45444</c:v>
                </c:pt>
                <c:pt idx="6">
                  <c:v>45474</c:v>
                </c:pt>
                <c:pt idx="7">
                  <c:v>45505</c:v>
                </c:pt>
                <c:pt idx="8">
                  <c:v>45536</c:v>
                </c:pt>
                <c:pt idx="9">
                  <c:v>45566</c:v>
                </c:pt>
                <c:pt idx="10">
                  <c:v>45597</c:v>
                </c:pt>
              </c:numCache>
            </c:numRef>
          </c:cat>
          <c:val>
            <c:numRef>
              <c:f>Sheet1!$F$2:$F$12</c:f>
              <c:numCache>
                <c:formatCode>General</c:formatCode>
                <c:ptCount val="11"/>
                <c:pt idx="0">
                  <c:v>3351</c:v>
                </c:pt>
                <c:pt idx="1">
                  <c:v>3373</c:v>
                </c:pt>
                <c:pt idx="2">
                  <c:v>3487</c:v>
                </c:pt>
                <c:pt idx="3">
                  <c:v>3552</c:v>
                </c:pt>
                <c:pt idx="4">
                  <c:v>3557</c:v>
                </c:pt>
                <c:pt idx="5">
                  <c:v>3584</c:v>
                </c:pt>
                <c:pt idx="6">
                  <c:v>3590</c:v>
                </c:pt>
                <c:pt idx="7">
                  <c:v>3633</c:v>
                </c:pt>
                <c:pt idx="8">
                  <c:v>3685</c:v>
                </c:pt>
                <c:pt idx="9">
                  <c:v>3735</c:v>
                </c:pt>
                <c:pt idx="10">
                  <c:v>3770</c:v>
                </c:pt>
              </c:numCache>
            </c:numRef>
          </c:val>
          <c:smooth val="0"/>
          <c:extLst>
            <c:ext xmlns:c16="http://schemas.microsoft.com/office/drawing/2014/chart" uri="{C3380CC4-5D6E-409C-BE32-E72D297353CC}">
              <c16:uniqueId val="{00000004-E741-4FA2-987A-EF1B692B5FB4}"/>
            </c:ext>
          </c:extLst>
        </c:ser>
        <c:dLbls>
          <c:showLegendKey val="0"/>
          <c:showVal val="0"/>
          <c:showCatName val="0"/>
          <c:showSerName val="0"/>
          <c:showPercent val="0"/>
          <c:showBubbleSize val="0"/>
        </c:dLbls>
        <c:smooth val="0"/>
        <c:axId val="255869040"/>
        <c:axId val="73034312"/>
      </c:lineChart>
      <c:dateAx>
        <c:axId val="255869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034312"/>
        <c:crosses val="autoZero"/>
        <c:auto val="1"/>
        <c:lblOffset val="100"/>
        <c:baseTimeUnit val="months"/>
      </c:dateAx>
      <c:valAx>
        <c:axId val="73034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5869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23</c:v>
                </c:pt>
                <c:pt idx="1">
                  <c:v>17</c:v>
                </c:pt>
                <c:pt idx="2">
                  <c:v>21</c:v>
                </c:pt>
                <c:pt idx="3">
                  <c:v>40</c:v>
                </c:pt>
                <c:pt idx="4">
                  <c:v>11</c:v>
                </c:pt>
                <c:pt idx="5">
                  <c:v>32</c:v>
                </c:pt>
                <c:pt idx="6">
                  <c:v>17</c:v>
                </c:pt>
                <c:pt idx="7">
                  <c:v>25</c:v>
                </c:pt>
                <c:pt idx="8">
                  <c:v>19</c:v>
                </c:pt>
                <c:pt idx="9">
                  <c:v>20</c:v>
                </c:pt>
                <c:pt idx="10">
                  <c:v>17</c:v>
                </c:pt>
                <c:pt idx="11">
                  <c:v>0</c:v>
                </c:pt>
              </c:numCache>
            </c:numRef>
          </c:val>
          <c:extLst>
            <c:ext xmlns:c16="http://schemas.microsoft.com/office/drawing/2014/chart" uri="{C3380CC4-5D6E-409C-BE32-E72D297353CC}">
              <c16:uniqueId val="{00000000-7068-4121-9AAC-657719082E55}"/>
            </c:ext>
          </c:extLst>
        </c:ser>
        <c:dLbls>
          <c:showLegendKey val="0"/>
          <c:showVal val="0"/>
          <c:showCatName val="0"/>
          <c:showSerName val="0"/>
          <c:showPercent val="0"/>
          <c:showBubbleSize val="0"/>
        </c:dLbls>
        <c:gapWidth val="219"/>
        <c:overlap val="-27"/>
        <c:axId val="393235776"/>
        <c:axId val="393233152"/>
      </c:barChart>
      <c:dateAx>
        <c:axId val="393235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33152"/>
        <c:crosses val="autoZero"/>
        <c:auto val="1"/>
        <c:lblOffset val="100"/>
        <c:baseTimeUnit val="months"/>
      </c:dateAx>
      <c:valAx>
        <c:axId val="39323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23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24</c:v>
                </c:pt>
                <c:pt idx="1">
                  <c:v>36</c:v>
                </c:pt>
                <c:pt idx="2">
                  <c:v>33</c:v>
                </c:pt>
                <c:pt idx="3">
                  <c:v>28</c:v>
                </c:pt>
                <c:pt idx="4">
                  <c:v>36</c:v>
                </c:pt>
                <c:pt idx="5">
                  <c:v>33</c:v>
                </c:pt>
                <c:pt idx="6">
                  <c:v>21</c:v>
                </c:pt>
                <c:pt idx="7">
                  <c:v>22</c:v>
                </c:pt>
                <c:pt idx="8">
                  <c:v>21</c:v>
                </c:pt>
                <c:pt idx="9">
                  <c:v>23</c:v>
                </c:pt>
                <c:pt idx="10">
                  <c:v>46</c:v>
                </c:pt>
                <c:pt idx="11">
                  <c:v>11</c:v>
                </c:pt>
              </c:numCache>
            </c:numRef>
          </c:val>
          <c:extLst>
            <c:ext xmlns:c16="http://schemas.microsoft.com/office/drawing/2014/chart" uri="{C3380CC4-5D6E-409C-BE32-E72D297353CC}">
              <c16:uniqueId val="{00000000-AE36-406D-980E-23DF06DB881F}"/>
            </c:ext>
          </c:extLst>
        </c:ser>
        <c:dLbls>
          <c:showLegendKey val="0"/>
          <c:showVal val="0"/>
          <c:showCatName val="0"/>
          <c:showSerName val="0"/>
          <c:showPercent val="0"/>
          <c:showBubbleSize val="0"/>
        </c:dLbls>
        <c:gapWidth val="219"/>
        <c:overlap val="-27"/>
        <c:axId val="396027904"/>
        <c:axId val="396028232"/>
      </c:barChart>
      <c:dateAx>
        <c:axId val="396027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028232"/>
        <c:crosses val="autoZero"/>
        <c:auto val="1"/>
        <c:lblOffset val="100"/>
        <c:baseTimeUnit val="months"/>
      </c:dateAx>
      <c:valAx>
        <c:axId val="396028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027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534</c:v>
                </c:pt>
                <c:pt idx="1">
                  <c:v>848</c:v>
                </c:pt>
                <c:pt idx="2">
                  <c:v>875</c:v>
                </c:pt>
                <c:pt idx="3">
                  <c:v>751</c:v>
                </c:pt>
                <c:pt idx="4">
                  <c:v>964</c:v>
                </c:pt>
                <c:pt idx="5">
                  <c:v>836</c:v>
                </c:pt>
                <c:pt idx="6">
                  <c:v>551</c:v>
                </c:pt>
                <c:pt idx="7">
                  <c:v>553</c:v>
                </c:pt>
                <c:pt idx="8">
                  <c:v>541</c:v>
                </c:pt>
                <c:pt idx="9">
                  <c:v>637</c:v>
                </c:pt>
                <c:pt idx="10">
                  <c:v>1102</c:v>
                </c:pt>
                <c:pt idx="11">
                  <c:v>24</c:v>
                </c:pt>
              </c:numCache>
            </c:numRef>
          </c:val>
          <c:extLst>
            <c:ext xmlns:c16="http://schemas.microsoft.com/office/drawing/2014/chart" uri="{C3380CC4-5D6E-409C-BE32-E72D297353CC}">
              <c16:uniqueId val="{00000000-0DE3-4534-BF67-DF27A13989CB}"/>
            </c:ext>
          </c:extLst>
        </c:ser>
        <c:dLbls>
          <c:showLegendKey val="0"/>
          <c:showVal val="0"/>
          <c:showCatName val="0"/>
          <c:showSerName val="0"/>
          <c:showPercent val="0"/>
          <c:showBubbleSize val="0"/>
        </c:dLbls>
        <c:gapWidth val="219"/>
        <c:overlap val="-27"/>
        <c:axId val="396034136"/>
        <c:axId val="396028560"/>
      </c:barChart>
      <c:catAx>
        <c:axId val="396034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028560"/>
        <c:crosses val="autoZero"/>
        <c:auto val="1"/>
        <c:lblAlgn val="ctr"/>
        <c:lblOffset val="100"/>
        <c:noMultiLvlLbl val="0"/>
      </c:catAx>
      <c:valAx>
        <c:axId val="39602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03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17114</c:v>
                </c:pt>
                <c:pt idx="1">
                  <c:v>23168</c:v>
                </c:pt>
                <c:pt idx="2">
                  <c:v>18750</c:v>
                </c:pt>
                <c:pt idx="3">
                  <c:v>16919</c:v>
                </c:pt>
                <c:pt idx="4">
                  <c:v>41589</c:v>
                </c:pt>
                <c:pt idx="5">
                  <c:v>171888</c:v>
                </c:pt>
                <c:pt idx="6">
                  <c:v>77757</c:v>
                </c:pt>
                <c:pt idx="7">
                  <c:v>48769</c:v>
                </c:pt>
                <c:pt idx="8">
                  <c:v>48598</c:v>
                </c:pt>
                <c:pt idx="9">
                  <c:v>19736</c:v>
                </c:pt>
                <c:pt idx="10">
                  <c:v>22482</c:v>
                </c:pt>
                <c:pt idx="11">
                  <c:v>24</c:v>
                </c:pt>
              </c:numCache>
            </c:numRef>
          </c:val>
          <c:extLst>
            <c:ext xmlns:c16="http://schemas.microsoft.com/office/drawing/2014/chart" uri="{C3380CC4-5D6E-409C-BE32-E72D297353CC}">
              <c16:uniqueId val="{00000000-CDC3-4656-A34D-598737B73521}"/>
            </c:ext>
          </c:extLst>
        </c:ser>
        <c:dLbls>
          <c:showLegendKey val="0"/>
          <c:showVal val="0"/>
          <c:showCatName val="0"/>
          <c:showSerName val="0"/>
          <c:showPercent val="0"/>
          <c:showBubbleSize val="0"/>
        </c:dLbls>
        <c:gapWidth val="219"/>
        <c:overlap val="-27"/>
        <c:axId val="398855576"/>
        <c:axId val="398851312"/>
      </c:barChart>
      <c:dateAx>
        <c:axId val="398855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851312"/>
        <c:crosses val="autoZero"/>
        <c:auto val="1"/>
        <c:lblOffset val="100"/>
        <c:baseTimeUnit val="months"/>
      </c:dateAx>
      <c:valAx>
        <c:axId val="398851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855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20</c:v>
                </c:pt>
                <c:pt idx="1">
                  <c:v>263</c:v>
                </c:pt>
                <c:pt idx="2">
                  <c:v>460</c:v>
                </c:pt>
                <c:pt idx="3">
                  <c:v>412</c:v>
                </c:pt>
                <c:pt idx="4">
                  <c:v>375</c:v>
                </c:pt>
                <c:pt idx="5">
                  <c:v>354</c:v>
                </c:pt>
                <c:pt idx="6">
                  <c:v>0</c:v>
                </c:pt>
              </c:numCache>
            </c:numRef>
          </c:val>
          <c:extLst>
            <c:ext xmlns:c16="http://schemas.microsoft.com/office/drawing/2014/chart" uri="{C3380CC4-5D6E-409C-BE32-E72D297353CC}">
              <c16:uniqueId val="{00000000-FA46-4826-80B2-51F0DF80608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306</c:v>
                </c:pt>
                <c:pt idx="2">
                  <c:v>621</c:v>
                </c:pt>
                <c:pt idx="3">
                  <c:v>684</c:v>
                </c:pt>
                <c:pt idx="4">
                  <c:v>640</c:v>
                </c:pt>
                <c:pt idx="5">
                  <c:v>503</c:v>
                </c:pt>
                <c:pt idx="6">
                  <c:v>1</c:v>
                </c:pt>
              </c:numCache>
            </c:numRef>
          </c:val>
          <c:extLst>
            <c:ext xmlns:c16="http://schemas.microsoft.com/office/drawing/2014/chart" uri="{C3380CC4-5D6E-409C-BE32-E72D297353CC}">
              <c16:uniqueId val="{00000001-FA46-4826-80B2-51F0DF806086}"/>
            </c:ext>
          </c:extLst>
        </c:ser>
        <c:dLbls>
          <c:showLegendKey val="0"/>
          <c:showVal val="0"/>
          <c:showCatName val="0"/>
          <c:showSerName val="0"/>
          <c:showPercent val="0"/>
          <c:showBubbleSize val="0"/>
        </c:dLbls>
        <c:gapWidth val="219"/>
        <c:overlap val="-27"/>
        <c:axId val="499303280"/>
        <c:axId val="499301640"/>
      </c:barChart>
      <c:catAx>
        <c:axId val="499303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301640"/>
        <c:crosses val="autoZero"/>
        <c:auto val="1"/>
        <c:lblAlgn val="ctr"/>
        <c:lblOffset val="100"/>
        <c:noMultiLvlLbl val="0"/>
      </c:catAx>
      <c:valAx>
        <c:axId val="499301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9303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29</c:v>
                </c:pt>
                <c:pt idx="2">
                  <c:v>-8</c:v>
                </c:pt>
                <c:pt idx="3">
                  <c:v>8</c:v>
                </c:pt>
                <c:pt idx="4">
                  <c:v>29</c:v>
                </c:pt>
                <c:pt idx="5">
                  <c:v>44</c:v>
                </c:pt>
                <c:pt idx="6">
                  <c:v>-1</c:v>
                </c:pt>
                <c:pt idx="7">
                  <c:v>13</c:v>
                </c:pt>
                <c:pt idx="8">
                  <c:v>10</c:v>
                </c:pt>
                <c:pt idx="9">
                  <c:v>-15</c:v>
                </c:pt>
                <c:pt idx="10">
                  <c:v>-60</c:v>
                </c:pt>
                <c:pt idx="11">
                  <c:v>-4</c:v>
                </c:pt>
              </c:numCache>
            </c:numRef>
          </c:val>
          <c:extLst>
            <c:ext xmlns:c16="http://schemas.microsoft.com/office/drawing/2014/chart" uri="{C3380CC4-5D6E-409C-BE32-E72D297353CC}">
              <c16:uniqueId val="{00000000-CD0D-4840-8135-02195C7C6706}"/>
            </c:ext>
          </c:extLst>
        </c:ser>
        <c:dLbls>
          <c:showLegendKey val="0"/>
          <c:showVal val="0"/>
          <c:showCatName val="0"/>
          <c:showSerName val="0"/>
          <c:showPercent val="0"/>
          <c:showBubbleSize val="0"/>
        </c:dLbls>
        <c:gapWidth val="219"/>
        <c:overlap val="-27"/>
        <c:axId val="392100648"/>
        <c:axId val="392101960"/>
      </c:barChart>
      <c:dateAx>
        <c:axId val="392100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01960"/>
        <c:crosses val="autoZero"/>
        <c:auto val="1"/>
        <c:lblOffset val="100"/>
        <c:baseTimeUnit val="months"/>
      </c:dateAx>
      <c:valAx>
        <c:axId val="392101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00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c:v>
                </c:pt>
                <c:pt idx="1">
                  <c:v>6</c:v>
                </c:pt>
                <c:pt idx="2">
                  <c:v>5</c:v>
                </c:pt>
                <c:pt idx="3">
                  <c:v>3</c:v>
                </c:pt>
                <c:pt idx="4">
                  <c:v>3</c:v>
                </c:pt>
                <c:pt idx="5">
                  <c:v>3</c:v>
                </c:pt>
                <c:pt idx="6">
                  <c:v>2</c:v>
                </c:pt>
                <c:pt idx="7">
                  <c:v>2</c:v>
                </c:pt>
                <c:pt idx="8">
                  <c:v>2</c:v>
                </c:pt>
                <c:pt idx="9">
                  <c:v>2</c:v>
                </c:pt>
                <c:pt idx="10">
                  <c:v>2</c:v>
                </c:pt>
                <c:pt idx="11">
                  <c:v>0</c:v>
                </c:pt>
              </c:numCache>
            </c:numRef>
          </c:val>
          <c:extLst>
            <c:ext xmlns:c16="http://schemas.microsoft.com/office/drawing/2014/chart" uri="{C3380CC4-5D6E-409C-BE32-E72D297353CC}">
              <c16:uniqueId val="{00000000-A463-4BC5-9C1F-8A26F9B42F70}"/>
            </c:ext>
          </c:extLst>
        </c:ser>
        <c:dLbls>
          <c:showLegendKey val="0"/>
          <c:showVal val="0"/>
          <c:showCatName val="0"/>
          <c:showSerName val="0"/>
          <c:showPercent val="0"/>
          <c:showBubbleSize val="0"/>
        </c:dLbls>
        <c:gapWidth val="219"/>
        <c:overlap val="-27"/>
        <c:axId val="392107208"/>
        <c:axId val="392107864"/>
      </c:barChart>
      <c:dateAx>
        <c:axId val="392107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07864"/>
        <c:crosses val="autoZero"/>
        <c:auto val="1"/>
        <c:lblOffset val="100"/>
        <c:baseTimeUnit val="months"/>
      </c:dateAx>
      <c:valAx>
        <c:axId val="39210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07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71</c:v>
                </c:pt>
                <c:pt idx="1">
                  <c:v>151</c:v>
                </c:pt>
                <c:pt idx="2">
                  <c:v>110</c:v>
                </c:pt>
                <c:pt idx="3">
                  <c:v>66</c:v>
                </c:pt>
                <c:pt idx="4">
                  <c:v>76</c:v>
                </c:pt>
                <c:pt idx="5">
                  <c:v>64</c:v>
                </c:pt>
                <c:pt idx="6">
                  <c:v>54</c:v>
                </c:pt>
                <c:pt idx="7">
                  <c:v>50</c:v>
                </c:pt>
                <c:pt idx="8">
                  <c:v>53</c:v>
                </c:pt>
                <c:pt idx="9">
                  <c:v>53</c:v>
                </c:pt>
                <c:pt idx="10">
                  <c:v>54</c:v>
                </c:pt>
                <c:pt idx="11">
                  <c:v>1</c:v>
                </c:pt>
              </c:numCache>
            </c:numRef>
          </c:val>
          <c:extLst>
            <c:ext xmlns:c16="http://schemas.microsoft.com/office/drawing/2014/chart" uri="{C3380CC4-5D6E-409C-BE32-E72D297353CC}">
              <c16:uniqueId val="{00000000-6A78-4105-A84A-D31CBC3E0516}"/>
            </c:ext>
          </c:extLst>
        </c:ser>
        <c:dLbls>
          <c:showLegendKey val="0"/>
          <c:showVal val="0"/>
          <c:showCatName val="0"/>
          <c:showSerName val="0"/>
          <c:showPercent val="0"/>
          <c:showBubbleSize val="0"/>
        </c:dLbls>
        <c:gapWidth val="219"/>
        <c:overlap val="-27"/>
        <c:axId val="392108520"/>
        <c:axId val="392106880"/>
      </c:barChart>
      <c:catAx>
        <c:axId val="392108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06880"/>
        <c:crosses val="autoZero"/>
        <c:auto val="1"/>
        <c:lblAlgn val="ctr"/>
        <c:lblOffset val="100"/>
        <c:noMultiLvlLbl val="0"/>
      </c:catAx>
      <c:valAx>
        <c:axId val="392106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08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8</c:v>
                </c:pt>
                <c:pt idx="1">
                  <c:v>18</c:v>
                </c:pt>
                <c:pt idx="2">
                  <c:v>10</c:v>
                </c:pt>
                <c:pt idx="3">
                  <c:v>12</c:v>
                </c:pt>
                <c:pt idx="4">
                  <c:v>31</c:v>
                </c:pt>
                <c:pt idx="5">
                  <c:v>24</c:v>
                </c:pt>
                <c:pt idx="6">
                  <c:v>48</c:v>
                </c:pt>
                <c:pt idx="7">
                  <c:v>12</c:v>
                </c:pt>
                <c:pt idx="8">
                  <c:v>21</c:v>
                </c:pt>
                <c:pt idx="9">
                  <c:v>28</c:v>
                </c:pt>
                <c:pt idx="10">
                  <c:v>69</c:v>
                </c:pt>
                <c:pt idx="11">
                  <c:v>0</c:v>
                </c:pt>
              </c:numCache>
            </c:numRef>
          </c:val>
          <c:extLst>
            <c:ext xmlns:c16="http://schemas.microsoft.com/office/drawing/2014/chart" uri="{C3380CC4-5D6E-409C-BE32-E72D297353CC}">
              <c16:uniqueId val="{00000000-F067-4651-A54A-88EBD3A1988B}"/>
            </c:ext>
          </c:extLst>
        </c:ser>
        <c:dLbls>
          <c:showLegendKey val="0"/>
          <c:showVal val="0"/>
          <c:showCatName val="0"/>
          <c:showSerName val="0"/>
          <c:showPercent val="0"/>
          <c:showBubbleSize val="0"/>
        </c:dLbls>
        <c:gapWidth val="219"/>
        <c:overlap val="-27"/>
        <c:axId val="505567112"/>
        <c:axId val="505563504"/>
      </c:barChart>
      <c:dateAx>
        <c:axId val="505567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563504"/>
        <c:crosses val="autoZero"/>
        <c:auto val="1"/>
        <c:lblOffset val="100"/>
        <c:baseTimeUnit val="months"/>
      </c:dateAx>
      <c:valAx>
        <c:axId val="50556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567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616</c:v>
                </c:pt>
                <c:pt idx="1">
                  <c:v>739</c:v>
                </c:pt>
                <c:pt idx="2">
                  <c:v>643</c:v>
                </c:pt>
                <c:pt idx="3">
                  <c:v>566</c:v>
                </c:pt>
                <c:pt idx="4">
                  <c:v>640</c:v>
                </c:pt>
                <c:pt idx="5">
                  <c:v>550</c:v>
                </c:pt>
                <c:pt idx="6">
                  <c:v>463</c:v>
                </c:pt>
                <c:pt idx="7">
                  <c:v>445</c:v>
                </c:pt>
                <c:pt idx="8">
                  <c:v>600</c:v>
                </c:pt>
                <c:pt idx="9">
                  <c:v>558</c:v>
                </c:pt>
                <c:pt idx="10">
                  <c:v>429</c:v>
                </c:pt>
                <c:pt idx="11">
                  <c:v>48</c:v>
                </c:pt>
              </c:numCache>
            </c:numRef>
          </c:val>
          <c:extLst>
            <c:ext xmlns:c16="http://schemas.microsoft.com/office/drawing/2014/chart" uri="{C3380CC4-5D6E-409C-BE32-E72D297353CC}">
              <c16:uniqueId val="{00000000-BECE-46BF-A3B1-155608804D8B}"/>
            </c:ext>
          </c:extLst>
        </c:ser>
        <c:dLbls>
          <c:showLegendKey val="0"/>
          <c:showVal val="0"/>
          <c:showCatName val="0"/>
          <c:showSerName val="0"/>
          <c:showPercent val="0"/>
          <c:showBubbleSize val="0"/>
        </c:dLbls>
        <c:gapWidth val="219"/>
        <c:overlap val="-27"/>
        <c:axId val="539119848"/>
        <c:axId val="539129688"/>
      </c:barChart>
      <c:dateAx>
        <c:axId val="539119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129688"/>
        <c:crosses val="autoZero"/>
        <c:auto val="1"/>
        <c:lblOffset val="100"/>
        <c:baseTimeUnit val="months"/>
      </c:dateAx>
      <c:valAx>
        <c:axId val="539129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119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69</c:v>
                </c:pt>
                <c:pt idx="1">
                  <c:v>55</c:v>
                </c:pt>
                <c:pt idx="2">
                  <c:v>105</c:v>
                </c:pt>
                <c:pt idx="3">
                  <c:v>101</c:v>
                </c:pt>
                <c:pt idx="4">
                  <c:v>99</c:v>
                </c:pt>
                <c:pt idx="5">
                  <c:v>96</c:v>
                </c:pt>
                <c:pt idx="6">
                  <c:v>95</c:v>
                </c:pt>
                <c:pt idx="7">
                  <c:v>108</c:v>
                </c:pt>
                <c:pt idx="8">
                  <c:v>104</c:v>
                </c:pt>
                <c:pt idx="9">
                  <c:v>93</c:v>
                </c:pt>
                <c:pt idx="10">
                  <c:v>142</c:v>
                </c:pt>
                <c:pt idx="11">
                  <c:v>26</c:v>
                </c:pt>
              </c:numCache>
            </c:numRef>
          </c:val>
          <c:extLst>
            <c:ext xmlns:c16="http://schemas.microsoft.com/office/drawing/2014/chart" uri="{C3380CC4-5D6E-409C-BE32-E72D297353CC}">
              <c16:uniqueId val="{00000000-7D65-4293-AF3C-0F7E06ADF493}"/>
            </c:ext>
          </c:extLst>
        </c:ser>
        <c:dLbls>
          <c:showLegendKey val="0"/>
          <c:showVal val="0"/>
          <c:showCatName val="0"/>
          <c:showSerName val="0"/>
          <c:showPercent val="0"/>
          <c:showBubbleSize val="0"/>
        </c:dLbls>
        <c:gapWidth val="219"/>
        <c:overlap val="-27"/>
        <c:axId val="539136248"/>
        <c:axId val="539131328"/>
      </c:barChart>
      <c:catAx>
        <c:axId val="539136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131328"/>
        <c:crosses val="autoZero"/>
        <c:auto val="1"/>
        <c:lblAlgn val="ctr"/>
        <c:lblOffset val="100"/>
        <c:noMultiLvlLbl val="0"/>
      </c:catAx>
      <c:valAx>
        <c:axId val="539131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136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1395</c:v>
                </c:pt>
                <c:pt idx="1">
                  <c:v>1174</c:v>
                </c:pt>
                <c:pt idx="2">
                  <c:v>2109</c:v>
                </c:pt>
                <c:pt idx="3">
                  <c:v>2222</c:v>
                </c:pt>
                <c:pt idx="4">
                  <c:v>2187</c:v>
                </c:pt>
                <c:pt idx="5">
                  <c:v>2125</c:v>
                </c:pt>
                <c:pt idx="6">
                  <c:v>2107</c:v>
                </c:pt>
                <c:pt idx="7">
                  <c:v>2382</c:v>
                </c:pt>
                <c:pt idx="8">
                  <c:v>2396</c:v>
                </c:pt>
                <c:pt idx="9">
                  <c:v>2066</c:v>
                </c:pt>
                <c:pt idx="10">
                  <c:v>3002</c:v>
                </c:pt>
                <c:pt idx="11">
                  <c:v>53</c:v>
                </c:pt>
              </c:numCache>
            </c:numRef>
          </c:val>
          <c:extLst>
            <c:ext xmlns:c16="http://schemas.microsoft.com/office/drawing/2014/chart" uri="{C3380CC4-5D6E-409C-BE32-E72D297353CC}">
              <c16:uniqueId val="{00000000-6DE0-4E59-82CC-FFF381E1A5B5}"/>
            </c:ext>
          </c:extLst>
        </c:ser>
        <c:dLbls>
          <c:showLegendKey val="0"/>
          <c:showVal val="0"/>
          <c:showCatName val="0"/>
          <c:showSerName val="0"/>
          <c:showPercent val="0"/>
          <c:showBubbleSize val="0"/>
        </c:dLbls>
        <c:gapWidth val="219"/>
        <c:overlap val="-27"/>
        <c:axId val="539129032"/>
        <c:axId val="539132968"/>
      </c:barChart>
      <c:catAx>
        <c:axId val="539129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132968"/>
        <c:crosses val="autoZero"/>
        <c:auto val="1"/>
        <c:lblAlgn val="ctr"/>
        <c:lblOffset val="100"/>
        <c:noMultiLvlLbl val="0"/>
      </c:catAx>
      <c:valAx>
        <c:axId val="539132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129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1212</c:v>
                </c:pt>
                <c:pt idx="1">
                  <c:v>99369</c:v>
                </c:pt>
                <c:pt idx="2">
                  <c:v>85918</c:v>
                </c:pt>
                <c:pt idx="3">
                  <c:v>83046</c:v>
                </c:pt>
                <c:pt idx="4">
                  <c:v>93468</c:v>
                </c:pt>
                <c:pt idx="5">
                  <c:v>80116</c:v>
                </c:pt>
                <c:pt idx="6">
                  <c:v>87511</c:v>
                </c:pt>
                <c:pt idx="7">
                  <c:v>79848</c:v>
                </c:pt>
                <c:pt idx="8">
                  <c:v>80227</c:v>
                </c:pt>
                <c:pt idx="9">
                  <c:v>75033</c:v>
                </c:pt>
                <c:pt idx="10">
                  <c:v>70850</c:v>
                </c:pt>
                <c:pt idx="11">
                  <c:v>72834</c:v>
                </c:pt>
                <c:pt idx="12">
                  <c:v>3902</c:v>
                </c:pt>
              </c:numCache>
            </c:numRef>
          </c:val>
          <c:extLst>
            <c:ext xmlns:c16="http://schemas.microsoft.com/office/drawing/2014/chart" uri="{C3380CC4-5D6E-409C-BE32-E72D297353CC}">
              <c16:uniqueId val="{00000000-B850-42A2-8A56-E74B100BD046}"/>
            </c:ext>
          </c:extLst>
        </c:ser>
        <c:dLbls>
          <c:showLegendKey val="0"/>
          <c:showVal val="0"/>
          <c:showCatName val="0"/>
          <c:showSerName val="0"/>
          <c:showPercent val="0"/>
          <c:showBubbleSize val="0"/>
        </c:dLbls>
        <c:gapWidth val="219"/>
        <c:overlap val="-27"/>
        <c:axId val="539136904"/>
        <c:axId val="539139200"/>
      </c:barChart>
      <c:catAx>
        <c:axId val="539136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139200"/>
        <c:crosses val="autoZero"/>
        <c:auto val="1"/>
        <c:lblAlgn val="ctr"/>
        <c:lblOffset val="100"/>
        <c:noMultiLvlLbl val="0"/>
      </c:catAx>
      <c:valAx>
        <c:axId val="539139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3913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c:v>
                </c:pt>
                <c:pt idx="1">
                  <c:v>22</c:v>
                </c:pt>
                <c:pt idx="2">
                  <c:v>114</c:v>
                </c:pt>
                <c:pt idx="3">
                  <c:v>65</c:v>
                </c:pt>
                <c:pt idx="4">
                  <c:v>5</c:v>
                </c:pt>
                <c:pt idx="5">
                  <c:v>27</c:v>
                </c:pt>
                <c:pt idx="6">
                  <c:v>6</c:v>
                </c:pt>
                <c:pt idx="7">
                  <c:v>43</c:v>
                </c:pt>
                <c:pt idx="8">
                  <c:v>52</c:v>
                </c:pt>
                <c:pt idx="9">
                  <c:v>50</c:v>
                </c:pt>
                <c:pt idx="10">
                  <c:v>35</c:v>
                </c:pt>
                <c:pt idx="11">
                  <c:v>2</c:v>
                </c:pt>
              </c:numCache>
            </c:numRef>
          </c:val>
          <c:extLst>
            <c:ext xmlns:c16="http://schemas.microsoft.com/office/drawing/2014/chart" uri="{C3380CC4-5D6E-409C-BE32-E72D297353CC}">
              <c16:uniqueId val="{00000000-686F-45C0-B528-A537D9E7E429}"/>
            </c:ext>
          </c:extLst>
        </c:ser>
        <c:dLbls>
          <c:showLegendKey val="0"/>
          <c:showVal val="0"/>
          <c:showCatName val="0"/>
          <c:showSerName val="0"/>
          <c:showPercent val="0"/>
          <c:showBubbleSize val="0"/>
        </c:dLbls>
        <c:gapWidth val="219"/>
        <c:overlap val="-27"/>
        <c:axId val="392102616"/>
        <c:axId val="392097696"/>
      </c:barChart>
      <c:dateAx>
        <c:axId val="392102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097696"/>
        <c:crosses val="autoZero"/>
        <c:auto val="1"/>
        <c:lblOffset val="100"/>
        <c:baseTimeUnit val="months"/>
      </c:dateAx>
      <c:valAx>
        <c:axId val="39209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102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32</c:v>
                </c:pt>
                <c:pt idx="1">
                  <c:v>34</c:v>
                </c:pt>
                <c:pt idx="2">
                  <c:v>39</c:v>
                </c:pt>
                <c:pt idx="3">
                  <c:v>23</c:v>
                </c:pt>
                <c:pt idx="4">
                  <c:v>26</c:v>
                </c:pt>
                <c:pt idx="5">
                  <c:v>17</c:v>
                </c:pt>
                <c:pt idx="6">
                  <c:v>31</c:v>
                </c:pt>
                <c:pt idx="7">
                  <c:v>22</c:v>
                </c:pt>
                <c:pt idx="8">
                  <c:v>42</c:v>
                </c:pt>
                <c:pt idx="9">
                  <c:v>26</c:v>
                </c:pt>
                <c:pt idx="10">
                  <c:v>55</c:v>
                </c:pt>
                <c:pt idx="11">
                  <c:v>13</c:v>
                </c:pt>
              </c:numCache>
            </c:numRef>
          </c:val>
          <c:extLst>
            <c:ext xmlns:c16="http://schemas.microsoft.com/office/drawing/2014/chart" uri="{C3380CC4-5D6E-409C-BE32-E72D297353CC}">
              <c16:uniqueId val="{00000000-89BD-49BB-A8EC-0F3DEC9D31AB}"/>
            </c:ext>
          </c:extLst>
        </c:ser>
        <c:dLbls>
          <c:showLegendKey val="0"/>
          <c:showVal val="0"/>
          <c:showCatName val="0"/>
          <c:showSerName val="0"/>
          <c:showPercent val="0"/>
          <c:showBubbleSize val="0"/>
        </c:dLbls>
        <c:gapWidth val="219"/>
        <c:overlap val="-27"/>
        <c:axId val="550547880"/>
        <c:axId val="550542304"/>
      </c:barChart>
      <c:dateAx>
        <c:axId val="550547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0542304"/>
        <c:crosses val="autoZero"/>
        <c:auto val="1"/>
        <c:lblOffset val="100"/>
        <c:baseTimeUnit val="months"/>
      </c:dateAx>
      <c:valAx>
        <c:axId val="550542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0547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514</c:v>
                </c:pt>
                <c:pt idx="1">
                  <c:v>521</c:v>
                </c:pt>
                <c:pt idx="2">
                  <c:v>596</c:v>
                </c:pt>
                <c:pt idx="3">
                  <c:v>378</c:v>
                </c:pt>
                <c:pt idx="4">
                  <c:v>452</c:v>
                </c:pt>
                <c:pt idx="5">
                  <c:v>293</c:v>
                </c:pt>
                <c:pt idx="6">
                  <c:v>530</c:v>
                </c:pt>
                <c:pt idx="7">
                  <c:v>355</c:v>
                </c:pt>
                <c:pt idx="8">
                  <c:v>767</c:v>
                </c:pt>
                <c:pt idx="9">
                  <c:v>505</c:v>
                </c:pt>
                <c:pt idx="10">
                  <c:v>1112</c:v>
                </c:pt>
                <c:pt idx="11">
                  <c:v>27</c:v>
                </c:pt>
              </c:numCache>
            </c:numRef>
          </c:val>
          <c:extLst>
            <c:ext xmlns:c16="http://schemas.microsoft.com/office/drawing/2014/chart" uri="{C3380CC4-5D6E-409C-BE32-E72D297353CC}">
              <c16:uniqueId val="{00000000-05F3-4A90-B9DD-C724325AB473}"/>
            </c:ext>
          </c:extLst>
        </c:ser>
        <c:dLbls>
          <c:showLegendKey val="0"/>
          <c:showVal val="0"/>
          <c:showCatName val="0"/>
          <c:showSerName val="0"/>
          <c:showPercent val="0"/>
          <c:showBubbleSize val="0"/>
        </c:dLbls>
        <c:gapWidth val="219"/>
        <c:overlap val="-27"/>
        <c:axId val="550544272"/>
        <c:axId val="550544600"/>
      </c:barChart>
      <c:catAx>
        <c:axId val="550544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0544600"/>
        <c:crosses val="autoZero"/>
        <c:auto val="1"/>
        <c:lblAlgn val="ctr"/>
        <c:lblOffset val="100"/>
        <c:noMultiLvlLbl val="0"/>
      </c:catAx>
      <c:valAx>
        <c:axId val="550544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0544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11319</c:v>
                </c:pt>
                <c:pt idx="1">
                  <c:v>14012</c:v>
                </c:pt>
                <c:pt idx="2">
                  <c:v>118067</c:v>
                </c:pt>
                <c:pt idx="3">
                  <c:v>49571</c:v>
                </c:pt>
                <c:pt idx="4">
                  <c:v>10510</c:v>
                </c:pt>
                <c:pt idx="5">
                  <c:v>12731</c:v>
                </c:pt>
                <c:pt idx="6">
                  <c:v>12644</c:v>
                </c:pt>
                <c:pt idx="7">
                  <c:v>87347</c:v>
                </c:pt>
                <c:pt idx="8">
                  <c:v>63632</c:v>
                </c:pt>
                <c:pt idx="9">
                  <c:v>59234</c:v>
                </c:pt>
                <c:pt idx="10">
                  <c:v>46128</c:v>
                </c:pt>
              </c:numCache>
            </c:numRef>
          </c:val>
          <c:extLst>
            <c:ext xmlns:c16="http://schemas.microsoft.com/office/drawing/2014/chart" uri="{C3380CC4-5D6E-409C-BE32-E72D297353CC}">
              <c16:uniqueId val="{00000000-7573-4FA6-9013-29CB6D988A59}"/>
            </c:ext>
          </c:extLst>
        </c:ser>
        <c:dLbls>
          <c:showLegendKey val="0"/>
          <c:showVal val="0"/>
          <c:showCatName val="0"/>
          <c:showSerName val="0"/>
          <c:showPercent val="0"/>
          <c:showBubbleSize val="0"/>
        </c:dLbls>
        <c:gapWidth val="219"/>
        <c:overlap val="-27"/>
        <c:axId val="550549520"/>
        <c:axId val="550541976"/>
      </c:barChart>
      <c:dateAx>
        <c:axId val="550549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0541976"/>
        <c:crosses val="autoZero"/>
        <c:auto val="1"/>
        <c:lblOffset val="100"/>
        <c:baseTimeUnit val="months"/>
      </c:dateAx>
      <c:valAx>
        <c:axId val="550541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054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4E023-444B-498F-B52A-16EAEFF1D89E}"/>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BE736091-6681-4314-BA86-DF2578D1D2F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518741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234E3-C4BA-43C9-B087-DB59D7D87B74}"/>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837CA0A7-8567-48A5-9E46-4587AE7E8765}"/>
              </a:ext>
            </a:extLst>
          </p:cNvPr>
          <p:cNvGraphicFramePr>
            <a:graphicFrameLocks noGrp="1"/>
          </p:cNvGraphicFramePr>
          <p:nvPr>
            <p:ph type="chart" sz="quarter" idx="13"/>
            <p:extLst>
              <p:ext uri="{D42A27DB-BD31-4B8C-83A1-F6EECF244321}">
                <p14:modId xmlns:p14="http://schemas.microsoft.com/office/powerpoint/2010/main" val="3066296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3BF2BD-ED5F-4D04-9200-E1170FE703A5}"/>
              </a:ext>
            </a:extLst>
          </p:cNvPr>
          <p:cNvSpPr>
            <a:spLocks noGrp="1"/>
          </p:cNvSpPr>
          <p:nvPr>
            <p:ph type="body" sz="quarter" idx="14"/>
          </p:nvPr>
        </p:nvSpPr>
        <p:spPr/>
        <p:txBody>
          <a:bodyPr/>
          <a:lstStyle/>
          <a:p>
            <a:r>
              <a:rPr lang="en-US"/>
              <a:t>01/01/2024 - 11/30/2024</a:t>
            </a:r>
          </a:p>
        </p:txBody>
      </p:sp>
      <p:sp>
        <p:nvSpPr>
          <p:cNvPr id="5" name="Footer Placeholder 4">
            <a:extLst>
              <a:ext uri="{FF2B5EF4-FFF2-40B4-BE49-F238E27FC236}">
                <a16:creationId xmlns:a16="http://schemas.microsoft.com/office/drawing/2014/main" id="{15B34557-A800-45A4-97E1-3E54EAE3A9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676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11F12-544C-45DD-9D6E-FE2D22FE7866}"/>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EC104872-CC4C-43CE-A48C-2CFDD8DD1CE1}"/>
              </a:ext>
            </a:extLst>
          </p:cNvPr>
          <p:cNvGraphicFramePr>
            <a:graphicFrameLocks noGrp="1"/>
          </p:cNvGraphicFramePr>
          <p:nvPr>
            <p:ph type="tbl" sz="quarter" idx="13"/>
            <p:extLst>
              <p:ext uri="{D42A27DB-BD31-4B8C-83A1-F6EECF244321}">
                <p14:modId xmlns:p14="http://schemas.microsoft.com/office/powerpoint/2010/main" val="915413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372558864"/>
                    </a:ext>
                  </a:extLst>
                </a:gridCol>
                <a:gridCol w="905256">
                  <a:extLst>
                    <a:ext uri="{9D8B030D-6E8A-4147-A177-3AD203B41FA5}">
                      <a16:colId xmlns:a16="http://schemas.microsoft.com/office/drawing/2014/main" val="2690323296"/>
                    </a:ext>
                  </a:extLst>
                </a:gridCol>
                <a:gridCol w="905256">
                  <a:extLst>
                    <a:ext uri="{9D8B030D-6E8A-4147-A177-3AD203B41FA5}">
                      <a16:colId xmlns:a16="http://schemas.microsoft.com/office/drawing/2014/main" val="665218385"/>
                    </a:ext>
                  </a:extLst>
                </a:gridCol>
                <a:gridCol w="905256">
                  <a:extLst>
                    <a:ext uri="{9D8B030D-6E8A-4147-A177-3AD203B41FA5}">
                      <a16:colId xmlns:a16="http://schemas.microsoft.com/office/drawing/2014/main" val="2815205460"/>
                    </a:ext>
                  </a:extLst>
                </a:gridCol>
                <a:gridCol w="905256">
                  <a:extLst>
                    <a:ext uri="{9D8B030D-6E8A-4147-A177-3AD203B41FA5}">
                      <a16:colId xmlns:a16="http://schemas.microsoft.com/office/drawing/2014/main" val="775153651"/>
                    </a:ext>
                  </a:extLst>
                </a:gridCol>
                <a:gridCol w="905256">
                  <a:extLst>
                    <a:ext uri="{9D8B030D-6E8A-4147-A177-3AD203B41FA5}">
                      <a16:colId xmlns:a16="http://schemas.microsoft.com/office/drawing/2014/main" val="908104368"/>
                    </a:ext>
                  </a:extLst>
                </a:gridCol>
                <a:gridCol w="905256">
                  <a:extLst>
                    <a:ext uri="{9D8B030D-6E8A-4147-A177-3AD203B41FA5}">
                      <a16:colId xmlns:a16="http://schemas.microsoft.com/office/drawing/2014/main" val="3685592277"/>
                    </a:ext>
                  </a:extLst>
                </a:gridCol>
                <a:gridCol w="905256">
                  <a:extLst>
                    <a:ext uri="{9D8B030D-6E8A-4147-A177-3AD203B41FA5}">
                      <a16:colId xmlns:a16="http://schemas.microsoft.com/office/drawing/2014/main" val="2837370029"/>
                    </a:ext>
                  </a:extLst>
                </a:gridCol>
                <a:gridCol w="905256">
                  <a:extLst>
                    <a:ext uri="{9D8B030D-6E8A-4147-A177-3AD203B41FA5}">
                      <a16:colId xmlns:a16="http://schemas.microsoft.com/office/drawing/2014/main" val="367350763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48286300"/>
                  </a:ext>
                </a:extLst>
              </a:tr>
              <a:tr h="370840">
                <a:tc>
                  <a:txBody>
                    <a:bodyPr/>
                    <a:lstStyle/>
                    <a:p>
                      <a:r>
                        <a:rPr lang="en-US" sz="1000"/>
                        <a:t>7556</a:t>
                      </a:r>
                    </a:p>
                  </a:txBody>
                  <a:tcPr/>
                </a:tc>
                <a:tc>
                  <a:txBody>
                    <a:bodyPr/>
                    <a:lstStyle/>
                    <a:p>
                      <a:r>
                        <a:rPr lang="en-US" sz="1000"/>
                        <a:t>-9</a:t>
                      </a:r>
                    </a:p>
                  </a:txBody>
                  <a:tcPr/>
                </a:tc>
                <a:tc>
                  <a:txBody>
                    <a:bodyPr/>
                    <a:lstStyle/>
                    <a:p>
                      <a:r>
                        <a:rPr lang="en-US" sz="1000"/>
                        <a:t>21</a:t>
                      </a:r>
                    </a:p>
                  </a:txBody>
                  <a:tcPr/>
                </a:tc>
                <a:tc>
                  <a:txBody>
                    <a:bodyPr/>
                    <a:lstStyle/>
                    <a:p>
                      <a:r>
                        <a:rPr lang="en-US" sz="1000"/>
                        <a:t>1006</a:t>
                      </a:r>
                    </a:p>
                  </a:txBody>
                  <a:tcPr/>
                </a:tc>
                <a:tc>
                  <a:txBody>
                    <a:bodyPr/>
                    <a:lstStyle/>
                    <a:p>
                      <a:r>
                        <a:rPr lang="en-US" sz="1000"/>
                        <a:t>44</a:t>
                      </a:r>
                    </a:p>
                  </a:txBody>
                  <a:tcPr/>
                </a:tc>
                <a:tc>
                  <a:txBody>
                    <a:bodyPr/>
                    <a:lstStyle/>
                    <a:p>
                      <a:r>
                        <a:rPr lang="en-US" sz="1000"/>
                        <a:t>52</a:t>
                      </a:r>
                    </a:p>
                  </a:txBody>
                  <a:tcPr/>
                </a:tc>
                <a:tc>
                  <a:txBody>
                    <a:bodyPr/>
                    <a:lstStyle/>
                    <a:p>
                      <a:r>
                        <a:rPr lang="en-US" sz="1000"/>
                        <a:t>0</a:t>
                      </a:r>
                    </a:p>
                  </a:txBody>
                  <a:tcPr/>
                </a:tc>
                <a:tc>
                  <a:txBody>
                    <a:bodyPr/>
                    <a:lstStyle/>
                    <a:p>
                      <a:r>
                        <a:rPr lang="en-US" sz="1000"/>
                        <a:t>0.6941 %</a:t>
                      </a:r>
                    </a:p>
                  </a:txBody>
                  <a:tcPr/>
                </a:tc>
                <a:tc>
                  <a:txBody>
                    <a:bodyPr/>
                    <a:lstStyle/>
                    <a:p>
                      <a:r>
                        <a:rPr lang="en-US" sz="1000"/>
                        <a:t>0.0 %</a:t>
                      </a:r>
                    </a:p>
                  </a:txBody>
                  <a:tcPr/>
                </a:tc>
                <a:extLst>
                  <a:ext uri="{0D108BD9-81ED-4DB2-BD59-A6C34878D82A}">
                    <a16:rowId xmlns:a16="http://schemas.microsoft.com/office/drawing/2014/main" val="703865859"/>
                  </a:ext>
                </a:extLst>
              </a:tr>
            </a:tbl>
          </a:graphicData>
        </a:graphic>
      </p:graphicFrame>
      <p:sp>
        <p:nvSpPr>
          <p:cNvPr id="4" name="Text Placeholder 3">
            <a:extLst>
              <a:ext uri="{FF2B5EF4-FFF2-40B4-BE49-F238E27FC236}">
                <a16:creationId xmlns:a16="http://schemas.microsoft.com/office/drawing/2014/main" id="{306C0B2E-C100-4E91-A636-E4D5EC70750D}"/>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432650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ABDB9-0445-4B2C-B8ED-B9FD06DC9D48}"/>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4CC574B6-EDB4-4356-8339-E3FB385171DF}"/>
              </a:ext>
            </a:extLst>
          </p:cNvPr>
          <p:cNvGraphicFramePr>
            <a:graphicFrameLocks noGrp="1"/>
          </p:cNvGraphicFramePr>
          <p:nvPr>
            <p:ph type="chart" sz="quarter" idx="13"/>
            <p:extLst>
              <p:ext uri="{D42A27DB-BD31-4B8C-83A1-F6EECF244321}">
                <p14:modId xmlns:p14="http://schemas.microsoft.com/office/powerpoint/2010/main" val="3181048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527B4D-8DAA-4ADC-8EDF-626E4B7C69F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9BA3855-8E59-426D-BEC6-568B7C87FD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87921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625BF-5029-4C90-97A3-8785E277A686}"/>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2D2DC4C4-82BB-4728-9F85-80DFBCFB5A90}"/>
              </a:ext>
            </a:extLst>
          </p:cNvPr>
          <p:cNvGraphicFramePr>
            <a:graphicFrameLocks noGrp="1"/>
          </p:cNvGraphicFramePr>
          <p:nvPr>
            <p:ph type="chart" sz="quarter" idx="13"/>
            <p:extLst>
              <p:ext uri="{D42A27DB-BD31-4B8C-83A1-F6EECF244321}">
                <p14:modId xmlns:p14="http://schemas.microsoft.com/office/powerpoint/2010/main" val="1409311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0C3BBD-D65F-419A-8EC9-0425571709F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378EFB3-3291-4F43-B245-DAF62C04D0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1538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5222C-FA4F-4687-8D6B-22001041E8BC}"/>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7244EB9D-B568-4B9B-90C0-2E53782C5656}"/>
              </a:ext>
            </a:extLst>
          </p:cNvPr>
          <p:cNvGraphicFramePr>
            <a:graphicFrameLocks noGrp="1"/>
          </p:cNvGraphicFramePr>
          <p:nvPr>
            <p:ph type="chart" sz="quarter" idx="13"/>
            <p:extLst>
              <p:ext uri="{D42A27DB-BD31-4B8C-83A1-F6EECF244321}">
                <p14:modId xmlns:p14="http://schemas.microsoft.com/office/powerpoint/2010/main" val="4112565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969239-B0F9-47E0-ACB2-0993F11F18D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6CB7B71-A0D2-4F01-A009-7E80887E39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4278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86AEB-08BF-4875-9253-E9E085D3F9F9}"/>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33361E77-51F4-4A94-B294-B4133C633DE1}"/>
              </a:ext>
            </a:extLst>
          </p:cNvPr>
          <p:cNvGraphicFramePr>
            <a:graphicFrameLocks noGrp="1"/>
          </p:cNvGraphicFramePr>
          <p:nvPr>
            <p:ph type="chart" sz="quarter" idx="13"/>
            <p:extLst>
              <p:ext uri="{D42A27DB-BD31-4B8C-83A1-F6EECF244321}">
                <p14:modId xmlns:p14="http://schemas.microsoft.com/office/powerpoint/2010/main" val="2695319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36ABC3-B4C4-4DD6-8726-66C1E660B14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5B15EB7-1A1E-4257-BEB3-6FBCF2976A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2023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33040-D0D4-418A-A0DD-6BF833507B38}"/>
              </a:ext>
            </a:extLst>
          </p:cNvPr>
          <p:cNvSpPr>
            <a:spLocks noGrp="1"/>
          </p:cNvSpPr>
          <p:nvPr>
            <p:ph type="title"/>
          </p:nvPr>
        </p:nvSpPr>
        <p:spPr/>
        <p:txBody>
          <a:bodyPr/>
          <a:lstStyle/>
          <a:p>
            <a:r>
              <a:rPr lang="en-US"/>
              <a:t>Facebook Original Own Posts Table | Philadelphia Insurance - 1 of 5</a:t>
            </a:r>
          </a:p>
        </p:txBody>
      </p:sp>
      <p:graphicFrame>
        <p:nvGraphicFramePr>
          <p:cNvPr id="5" name="Table Placeholder 4">
            <a:extLst>
              <a:ext uri="{FF2B5EF4-FFF2-40B4-BE49-F238E27FC236}">
                <a16:creationId xmlns:a16="http://schemas.microsoft.com/office/drawing/2014/main" id="{FE80751F-849A-4B6B-A036-9E9820770C28}"/>
              </a:ext>
            </a:extLst>
          </p:cNvPr>
          <p:cNvGraphicFramePr>
            <a:graphicFrameLocks noGrp="1"/>
          </p:cNvGraphicFramePr>
          <p:nvPr>
            <p:ph type="tbl" sz="quarter" idx="13"/>
            <p:extLst>
              <p:ext uri="{D42A27DB-BD31-4B8C-83A1-F6EECF244321}">
                <p14:modId xmlns:p14="http://schemas.microsoft.com/office/powerpoint/2010/main" val="1136805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11625177"/>
                    </a:ext>
                  </a:extLst>
                </a:gridCol>
                <a:gridCol w="1481328">
                  <a:extLst>
                    <a:ext uri="{9D8B030D-6E8A-4147-A177-3AD203B41FA5}">
                      <a16:colId xmlns:a16="http://schemas.microsoft.com/office/drawing/2014/main" val="1204257291"/>
                    </a:ext>
                  </a:extLst>
                </a:gridCol>
                <a:gridCol w="329184">
                  <a:extLst>
                    <a:ext uri="{9D8B030D-6E8A-4147-A177-3AD203B41FA5}">
                      <a16:colId xmlns:a16="http://schemas.microsoft.com/office/drawing/2014/main" val="1717524525"/>
                    </a:ext>
                  </a:extLst>
                </a:gridCol>
                <a:gridCol w="329184">
                  <a:extLst>
                    <a:ext uri="{9D8B030D-6E8A-4147-A177-3AD203B41FA5}">
                      <a16:colId xmlns:a16="http://schemas.microsoft.com/office/drawing/2014/main" val="1362884000"/>
                    </a:ext>
                  </a:extLst>
                </a:gridCol>
                <a:gridCol w="329184">
                  <a:extLst>
                    <a:ext uri="{9D8B030D-6E8A-4147-A177-3AD203B41FA5}">
                      <a16:colId xmlns:a16="http://schemas.microsoft.com/office/drawing/2014/main" val="2002353373"/>
                    </a:ext>
                  </a:extLst>
                </a:gridCol>
                <a:gridCol w="329184">
                  <a:extLst>
                    <a:ext uri="{9D8B030D-6E8A-4147-A177-3AD203B41FA5}">
                      <a16:colId xmlns:a16="http://schemas.microsoft.com/office/drawing/2014/main" val="4072347677"/>
                    </a:ext>
                  </a:extLst>
                </a:gridCol>
                <a:gridCol w="329184">
                  <a:extLst>
                    <a:ext uri="{9D8B030D-6E8A-4147-A177-3AD203B41FA5}">
                      <a16:colId xmlns:a16="http://schemas.microsoft.com/office/drawing/2014/main" val="3050140965"/>
                    </a:ext>
                  </a:extLst>
                </a:gridCol>
                <a:gridCol w="329184">
                  <a:extLst>
                    <a:ext uri="{9D8B030D-6E8A-4147-A177-3AD203B41FA5}">
                      <a16:colId xmlns:a16="http://schemas.microsoft.com/office/drawing/2014/main" val="2554519665"/>
                    </a:ext>
                  </a:extLst>
                </a:gridCol>
                <a:gridCol w="329184">
                  <a:extLst>
                    <a:ext uri="{9D8B030D-6E8A-4147-A177-3AD203B41FA5}">
                      <a16:colId xmlns:a16="http://schemas.microsoft.com/office/drawing/2014/main" val="1060389162"/>
                    </a:ext>
                  </a:extLst>
                </a:gridCol>
                <a:gridCol w="329184">
                  <a:extLst>
                    <a:ext uri="{9D8B030D-6E8A-4147-A177-3AD203B41FA5}">
                      <a16:colId xmlns:a16="http://schemas.microsoft.com/office/drawing/2014/main" val="2925863567"/>
                    </a:ext>
                  </a:extLst>
                </a:gridCol>
                <a:gridCol w="329184">
                  <a:extLst>
                    <a:ext uri="{9D8B030D-6E8A-4147-A177-3AD203B41FA5}">
                      <a16:colId xmlns:a16="http://schemas.microsoft.com/office/drawing/2014/main" val="1781864572"/>
                    </a:ext>
                  </a:extLst>
                </a:gridCol>
                <a:gridCol w="329184">
                  <a:extLst>
                    <a:ext uri="{9D8B030D-6E8A-4147-A177-3AD203B41FA5}">
                      <a16:colId xmlns:a16="http://schemas.microsoft.com/office/drawing/2014/main" val="2102774663"/>
                    </a:ext>
                  </a:extLst>
                </a:gridCol>
                <a:gridCol w="329184">
                  <a:extLst>
                    <a:ext uri="{9D8B030D-6E8A-4147-A177-3AD203B41FA5}">
                      <a16:colId xmlns:a16="http://schemas.microsoft.com/office/drawing/2014/main" val="3803860180"/>
                    </a:ext>
                  </a:extLst>
                </a:gridCol>
                <a:gridCol w="329184">
                  <a:extLst>
                    <a:ext uri="{9D8B030D-6E8A-4147-A177-3AD203B41FA5}">
                      <a16:colId xmlns:a16="http://schemas.microsoft.com/office/drawing/2014/main" val="298127046"/>
                    </a:ext>
                  </a:extLst>
                </a:gridCol>
                <a:gridCol w="329184">
                  <a:extLst>
                    <a:ext uri="{9D8B030D-6E8A-4147-A177-3AD203B41FA5}">
                      <a16:colId xmlns:a16="http://schemas.microsoft.com/office/drawing/2014/main" val="3035102257"/>
                    </a:ext>
                  </a:extLst>
                </a:gridCol>
                <a:gridCol w="329184">
                  <a:extLst>
                    <a:ext uri="{9D8B030D-6E8A-4147-A177-3AD203B41FA5}">
                      <a16:colId xmlns:a16="http://schemas.microsoft.com/office/drawing/2014/main" val="2786422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87716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- 2024-11-04 14:35:04</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announce that PHLY ranked #2 on the list of large companies nominated this year for #BestPlacestoWork in #Insurance! 🏆👏🏼
Thanks to #TEAMPHLY for making us a great place to work! Learn more about careers at PHLY: bit.ly/PHLYCareers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https://quintly-eu-image-storage.s3.amazonaws.com/d123f9c23f3abec6e562a564c92f236a/2386feace15f81637119bda33a9a3522.jpg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extLst>
                  <a:ext uri="{0D108BD9-81ED-4DB2-BD59-A6C34878D82A}">
                    <a16:rowId xmlns:a16="http://schemas.microsoft.com/office/drawing/2014/main" val="2738695892"/>
                  </a:ext>
                </a:extLst>
              </a:tr>
            </a:tbl>
          </a:graphicData>
        </a:graphic>
      </p:graphicFrame>
      <p:sp>
        <p:nvSpPr>
          <p:cNvPr id="4" name="Text Placeholder 3">
            <a:extLst>
              <a:ext uri="{FF2B5EF4-FFF2-40B4-BE49-F238E27FC236}">
                <a16:creationId xmlns:a16="http://schemas.microsoft.com/office/drawing/2014/main" id="{C4672D1D-09FA-41F8-B594-B2F75507E843}"/>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5060630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F3533-83C7-4EA8-9B71-00CDB33AD094}"/>
              </a:ext>
            </a:extLst>
          </p:cNvPr>
          <p:cNvSpPr>
            <a:spLocks noGrp="1"/>
          </p:cNvSpPr>
          <p:nvPr>
            <p:ph type="title"/>
          </p:nvPr>
        </p:nvSpPr>
        <p:spPr/>
        <p:txBody>
          <a:bodyPr/>
          <a:lstStyle/>
          <a:p>
            <a:r>
              <a:rPr lang="en-US"/>
              <a:t>Facebook Original Own Posts Table | Philadelphia Insurance - 2 of 5</a:t>
            </a:r>
          </a:p>
        </p:txBody>
      </p:sp>
      <p:graphicFrame>
        <p:nvGraphicFramePr>
          <p:cNvPr id="5" name="Table Placeholder 4">
            <a:extLst>
              <a:ext uri="{FF2B5EF4-FFF2-40B4-BE49-F238E27FC236}">
                <a16:creationId xmlns:a16="http://schemas.microsoft.com/office/drawing/2014/main" id="{FE5497D3-2BA8-4921-8FFC-9C34E2049AB2}"/>
              </a:ext>
            </a:extLst>
          </p:cNvPr>
          <p:cNvGraphicFramePr>
            <a:graphicFrameLocks noGrp="1"/>
          </p:cNvGraphicFramePr>
          <p:nvPr>
            <p:ph type="tbl" sz="quarter" idx="13"/>
            <p:extLst>
              <p:ext uri="{D42A27DB-BD31-4B8C-83A1-F6EECF244321}">
                <p14:modId xmlns:p14="http://schemas.microsoft.com/office/powerpoint/2010/main" val="54369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19832730"/>
                    </a:ext>
                  </a:extLst>
                </a:gridCol>
                <a:gridCol w="1481328">
                  <a:extLst>
                    <a:ext uri="{9D8B030D-6E8A-4147-A177-3AD203B41FA5}">
                      <a16:colId xmlns:a16="http://schemas.microsoft.com/office/drawing/2014/main" val="3501422986"/>
                    </a:ext>
                  </a:extLst>
                </a:gridCol>
                <a:gridCol w="329184">
                  <a:extLst>
                    <a:ext uri="{9D8B030D-6E8A-4147-A177-3AD203B41FA5}">
                      <a16:colId xmlns:a16="http://schemas.microsoft.com/office/drawing/2014/main" val="3668713152"/>
                    </a:ext>
                  </a:extLst>
                </a:gridCol>
                <a:gridCol w="329184">
                  <a:extLst>
                    <a:ext uri="{9D8B030D-6E8A-4147-A177-3AD203B41FA5}">
                      <a16:colId xmlns:a16="http://schemas.microsoft.com/office/drawing/2014/main" val="4173402082"/>
                    </a:ext>
                  </a:extLst>
                </a:gridCol>
                <a:gridCol w="329184">
                  <a:extLst>
                    <a:ext uri="{9D8B030D-6E8A-4147-A177-3AD203B41FA5}">
                      <a16:colId xmlns:a16="http://schemas.microsoft.com/office/drawing/2014/main" val="2365402561"/>
                    </a:ext>
                  </a:extLst>
                </a:gridCol>
                <a:gridCol w="329184">
                  <a:extLst>
                    <a:ext uri="{9D8B030D-6E8A-4147-A177-3AD203B41FA5}">
                      <a16:colId xmlns:a16="http://schemas.microsoft.com/office/drawing/2014/main" val="1274266254"/>
                    </a:ext>
                  </a:extLst>
                </a:gridCol>
                <a:gridCol w="329184">
                  <a:extLst>
                    <a:ext uri="{9D8B030D-6E8A-4147-A177-3AD203B41FA5}">
                      <a16:colId xmlns:a16="http://schemas.microsoft.com/office/drawing/2014/main" val="2742397927"/>
                    </a:ext>
                  </a:extLst>
                </a:gridCol>
                <a:gridCol w="329184">
                  <a:extLst>
                    <a:ext uri="{9D8B030D-6E8A-4147-A177-3AD203B41FA5}">
                      <a16:colId xmlns:a16="http://schemas.microsoft.com/office/drawing/2014/main" val="4258080929"/>
                    </a:ext>
                  </a:extLst>
                </a:gridCol>
                <a:gridCol w="329184">
                  <a:extLst>
                    <a:ext uri="{9D8B030D-6E8A-4147-A177-3AD203B41FA5}">
                      <a16:colId xmlns:a16="http://schemas.microsoft.com/office/drawing/2014/main" val="4149885975"/>
                    </a:ext>
                  </a:extLst>
                </a:gridCol>
                <a:gridCol w="329184">
                  <a:extLst>
                    <a:ext uri="{9D8B030D-6E8A-4147-A177-3AD203B41FA5}">
                      <a16:colId xmlns:a16="http://schemas.microsoft.com/office/drawing/2014/main" val="2244545788"/>
                    </a:ext>
                  </a:extLst>
                </a:gridCol>
                <a:gridCol w="329184">
                  <a:extLst>
                    <a:ext uri="{9D8B030D-6E8A-4147-A177-3AD203B41FA5}">
                      <a16:colId xmlns:a16="http://schemas.microsoft.com/office/drawing/2014/main" val="2367152204"/>
                    </a:ext>
                  </a:extLst>
                </a:gridCol>
                <a:gridCol w="329184">
                  <a:extLst>
                    <a:ext uri="{9D8B030D-6E8A-4147-A177-3AD203B41FA5}">
                      <a16:colId xmlns:a16="http://schemas.microsoft.com/office/drawing/2014/main" val="339473718"/>
                    </a:ext>
                  </a:extLst>
                </a:gridCol>
                <a:gridCol w="329184">
                  <a:extLst>
                    <a:ext uri="{9D8B030D-6E8A-4147-A177-3AD203B41FA5}">
                      <a16:colId xmlns:a16="http://schemas.microsoft.com/office/drawing/2014/main" val="3741566778"/>
                    </a:ext>
                  </a:extLst>
                </a:gridCol>
                <a:gridCol w="329184">
                  <a:extLst>
                    <a:ext uri="{9D8B030D-6E8A-4147-A177-3AD203B41FA5}">
                      <a16:colId xmlns:a16="http://schemas.microsoft.com/office/drawing/2014/main" val="1292270685"/>
                    </a:ext>
                  </a:extLst>
                </a:gridCol>
                <a:gridCol w="329184">
                  <a:extLst>
                    <a:ext uri="{9D8B030D-6E8A-4147-A177-3AD203B41FA5}">
                      <a16:colId xmlns:a16="http://schemas.microsoft.com/office/drawing/2014/main" val="3289129321"/>
                    </a:ext>
                  </a:extLst>
                </a:gridCol>
                <a:gridCol w="329184">
                  <a:extLst>
                    <a:ext uri="{9D8B030D-6E8A-4147-A177-3AD203B41FA5}">
                      <a16:colId xmlns:a16="http://schemas.microsoft.com/office/drawing/2014/main" val="120082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78310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- 2024-11-13 15:29:36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https://quintly-eu-image-storage.s3.amazonaws.com/d123f9c23f3abec6e562a564c92f236a/4c8a596e084d40c062b6df404b0e4ae9.jpg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254984063"/>
                  </a:ext>
                </a:extLst>
              </a:tr>
            </a:tbl>
          </a:graphicData>
        </a:graphic>
      </p:graphicFrame>
      <p:sp>
        <p:nvSpPr>
          <p:cNvPr id="4" name="Text Placeholder 3">
            <a:extLst>
              <a:ext uri="{FF2B5EF4-FFF2-40B4-BE49-F238E27FC236}">
                <a16:creationId xmlns:a16="http://schemas.microsoft.com/office/drawing/2014/main" id="{7EE302F5-40A3-4014-B8BB-1EF24A0A0FF7}"/>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551605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24231-B943-4A0D-B59C-A7AD8E354307}"/>
              </a:ext>
            </a:extLst>
          </p:cNvPr>
          <p:cNvSpPr>
            <a:spLocks noGrp="1"/>
          </p:cNvSpPr>
          <p:nvPr>
            <p:ph type="title"/>
          </p:nvPr>
        </p:nvSpPr>
        <p:spPr/>
        <p:txBody>
          <a:bodyPr/>
          <a:lstStyle/>
          <a:p>
            <a:r>
              <a:rPr lang="en-US"/>
              <a:t>Facebook Original Own Posts Table | Philadelphia Insurance - 3 of 5</a:t>
            </a:r>
          </a:p>
        </p:txBody>
      </p:sp>
      <p:graphicFrame>
        <p:nvGraphicFramePr>
          <p:cNvPr id="5" name="Table Placeholder 4">
            <a:extLst>
              <a:ext uri="{FF2B5EF4-FFF2-40B4-BE49-F238E27FC236}">
                <a16:creationId xmlns:a16="http://schemas.microsoft.com/office/drawing/2014/main" id="{7AAAE8D2-EA4D-420E-A5ED-FE69D3851904}"/>
              </a:ext>
            </a:extLst>
          </p:cNvPr>
          <p:cNvGraphicFramePr>
            <a:graphicFrameLocks noGrp="1"/>
          </p:cNvGraphicFramePr>
          <p:nvPr>
            <p:ph type="tbl" sz="quarter" idx="13"/>
            <p:extLst>
              <p:ext uri="{D42A27DB-BD31-4B8C-83A1-F6EECF244321}">
                <p14:modId xmlns:p14="http://schemas.microsoft.com/office/powerpoint/2010/main" val="1006744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2182274"/>
                    </a:ext>
                  </a:extLst>
                </a:gridCol>
                <a:gridCol w="1481328">
                  <a:extLst>
                    <a:ext uri="{9D8B030D-6E8A-4147-A177-3AD203B41FA5}">
                      <a16:colId xmlns:a16="http://schemas.microsoft.com/office/drawing/2014/main" val="3878599685"/>
                    </a:ext>
                  </a:extLst>
                </a:gridCol>
                <a:gridCol w="329184">
                  <a:extLst>
                    <a:ext uri="{9D8B030D-6E8A-4147-A177-3AD203B41FA5}">
                      <a16:colId xmlns:a16="http://schemas.microsoft.com/office/drawing/2014/main" val="3093517403"/>
                    </a:ext>
                  </a:extLst>
                </a:gridCol>
                <a:gridCol w="329184">
                  <a:extLst>
                    <a:ext uri="{9D8B030D-6E8A-4147-A177-3AD203B41FA5}">
                      <a16:colId xmlns:a16="http://schemas.microsoft.com/office/drawing/2014/main" val="1228528893"/>
                    </a:ext>
                  </a:extLst>
                </a:gridCol>
                <a:gridCol w="329184">
                  <a:extLst>
                    <a:ext uri="{9D8B030D-6E8A-4147-A177-3AD203B41FA5}">
                      <a16:colId xmlns:a16="http://schemas.microsoft.com/office/drawing/2014/main" val="3570793861"/>
                    </a:ext>
                  </a:extLst>
                </a:gridCol>
                <a:gridCol w="329184">
                  <a:extLst>
                    <a:ext uri="{9D8B030D-6E8A-4147-A177-3AD203B41FA5}">
                      <a16:colId xmlns:a16="http://schemas.microsoft.com/office/drawing/2014/main" val="2580700268"/>
                    </a:ext>
                  </a:extLst>
                </a:gridCol>
                <a:gridCol w="329184">
                  <a:extLst>
                    <a:ext uri="{9D8B030D-6E8A-4147-A177-3AD203B41FA5}">
                      <a16:colId xmlns:a16="http://schemas.microsoft.com/office/drawing/2014/main" val="1915236190"/>
                    </a:ext>
                  </a:extLst>
                </a:gridCol>
                <a:gridCol w="329184">
                  <a:extLst>
                    <a:ext uri="{9D8B030D-6E8A-4147-A177-3AD203B41FA5}">
                      <a16:colId xmlns:a16="http://schemas.microsoft.com/office/drawing/2014/main" val="3938618010"/>
                    </a:ext>
                  </a:extLst>
                </a:gridCol>
                <a:gridCol w="329184">
                  <a:extLst>
                    <a:ext uri="{9D8B030D-6E8A-4147-A177-3AD203B41FA5}">
                      <a16:colId xmlns:a16="http://schemas.microsoft.com/office/drawing/2014/main" val="1870458242"/>
                    </a:ext>
                  </a:extLst>
                </a:gridCol>
                <a:gridCol w="329184">
                  <a:extLst>
                    <a:ext uri="{9D8B030D-6E8A-4147-A177-3AD203B41FA5}">
                      <a16:colId xmlns:a16="http://schemas.microsoft.com/office/drawing/2014/main" val="1154668373"/>
                    </a:ext>
                  </a:extLst>
                </a:gridCol>
                <a:gridCol w="329184">
                  <a:extLst>
                    <a:ext uri="{9D8B030D-6E8A-4147-A177-3AD203B41FA5}">
                      <a16:colId xmlns:a16="http://schemas.microsoft.com/office/drawing/2014/main" val="2339263731"/>
                    </a:ext>
                  </a:extLst>
                </a:gridCol>
                <a:gridCol w="329184">
                  <a:extLst>
                    <a:ext uri="{9D8B030D-6E8A-4147-A177-3AD203B41FA5}">
                      <a16:colId xmlns:a16="http://schemas.microsoft.com/office/drawing/2014/main" val="1943288514"/>
                    </a:ext>
                  </a:extLst>
                </a:gridCol>
                <a:gridCol w="329184">
                  <a:extLst>
                    <a:ext uri="{9D8B030D-6E8A-4147-A177-3AD203B41FA5}">
                      <a16:colId xmlns:a16="http://schemas.microsoft.com/office/drawing/2014/main" val="2334341773"/>
                    </a:ext>
                  </a:extLst>
                </a:gridCol>
                <a:gridCol w="329184">
                  <a:extLst>
                    <a:ext uri="{9D8B030D-6E8A-4147-A177-3AD203B41FA5}">
                      <a16:colId xmlns:a16="http://schemas.microsoft.com/office/drawing/2014/main" val="883219167"/>
                    </a:ext>
                  </a:extLst>
                </a:gridCol>
                <a:gridCol w="329184">
                  <a:extLst>
                    <a:ext uri="{9D8B030D-6E8A-4147-A177-3AD203B41FA5}">
                      <a16:colId xmlns:a16="http://schemas.microsoft.com/office/drawing/2014/main" val="2763260618"/>
                    </a:ext>
                  </a:extLst>
                </a:gridCol>
                <a:gridCol w="329184">
                  <a:extLst>
                    <a:ext uri="{9D8B030D-6E8A-4147-A177-3AD203B41FA5}">
                      <a16:colId xmlns:a16="http://schemas.microsoft.com/office/drawing/2014/main" val="1792722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14888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- 2024-11-22 12:39:09</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President &amp; CEO, John W. Glomb, Jr., on being named the 2024 Executive of the Year by Saint Joseph's University Maguire Academy of #Insurance &amp; Risk Management! 👏 John was honored last night at a reception to raise money for student programming and initiatives within Saint Joseph’s Maguire Academy.
This award acknowledges John’s significant impact within the #insuranceindustry in his leadership roles at PHLY, Tokio Marine North America Services, and TMNA, Inc., as well as his Executive Officer role at Tokio Marine Holdings. Honorees serve as role models, demonstrating the importance of critical thinking, ethical decision-making, and a lifelong commitment to social justice.
Well done, John – we’re proud to have you leading the way! 🙌
📸 Photo Credit: Melissa Kelly 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https://quintly-eu-image-storage.s3.amazonaws.com/d123f9c23f3abec6e562a564c92f236a/e1d18b0eea0e3eb77dc5638a313b3d4d.jpg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042611201"/>
                  </a:ext>
                </a:extLst>
              </a:tr>
            </a:tbl>
          </a:graphicData>
        </a:graphic>
      </p:graphicFrame>
      <p:sp>
        <p:nvSpPr>
          <p:cNvPr id="4" name="Text Placeholder 3">
            <a:extLst>
              <a:ext uri="{FF2B5EF4-FFF2-40B4-BE49-F238E27FC236}">
                <a16:creationId xmlns:a16="http://schemas.microsoft.com/office/drawing/2014/main" id="{0DE0A0EB-855E-47E9-9660-6674C232C02E}"/>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464546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6A577-85A5-4186-81AB-44976C690BB2}"/>
              </a:ext>
            </a:extLst>
          </p:cNvPr>
          <p:cNvSpPr>
            <a:spLocks noGrp="1"/>
          </p:cNvSpPr>
          <p:nvPr>
            <p:ph type="title"/>
          </p:nvPr>
        </p:nvSpPr>
        <p:spPr/>
        <p:txBody>
          <a:bodyPr/>
          <a:lstStyle/>
          <a:p>
            <a:r>
              <a:rPr lang="en-US"/>
              <a:t>Facebook Original Own Posts Table | Philadelphia Insurance - 4 of 5</a:t>
            </a:r>
          </a:p>
        </p:txBody>
      </p:sp>
      <p:graphicFrame>
        <p:nvGraphicFramePr>
          <p:cNvPr id="5" name="Table Placeholder 4">
            <a:extLst>
              <a:ext uri="{FF2B5EF4-FFF2-40B4-BE49-F238E27FC236}">
                <a16:creationId xmlns:a16="http://schemas.microsoft.com/office/drawing/2014/main" id="{E2D195D1-891F-4C6E-B1A9-909BC66D9618}"/>
              </a:ext>
            </a:extLst>
          </p:cNvPr>
          <p:cNvGraphicFramePr>
            <a:graphicFrameLocks noGrp="1"/>
          </p:cNvGraphicFramePr>
          <p:nvPr>
            <p:ph type="tbl" sz="quarter" idx="13"/>
            <p:extLst>
              <p:ext uri="{D42A27DB-BD31-4B8C-83A1-F6EECF244321}">
                <p14:modId xmlns:p14="http://schemas.microsoft.com/office/powerpoint/2010/main" val="1731061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43047650"/>
                    </a:ext>
                  </a:extLst>
                </a:gridCol>
                <a:gridCol w="1481328">
                  <a:extLst>
                    <a:ext uri="{9D8B030D-6E8A-4147-A177-3AD203B41FA5}">
                      <a16:colId xmlns:a16="http://schemas.microsoft.com/office/drawing/2014/main" val="968101277"/>
                    </a:ext>
                  </a:extLst>
                </a:gridCol>
                <a:gridCol w="329184">
                  <a:extLst>
                    <a:ext uri="{9D8B030D-6E8A-4147-A177-3AD203B41FA5}">
                      <a16:colId xmlns:a16="http://schemas.microsoft.com/office/drawing/2014/main" val="1515184640"/>
                    </a:ext>
                  </a:extLst>
                </a:gridCol>
                <a:gridCol w="329184">
                  <a:extLst>
                    <a:ext uri="{9D8B030D-6E8A-4147-A177-3AD203B41FA5}">
                      <a16:colId xmlns:a16="http://schemas.microsoft.com/office/drawing/2014/main" val="1327539611"/>
                    </a:ext>
                  </a:extLst>
                </a:gridCol>
                <a:gridCol w="329184">
                  <a:extLst>
                    <a:ext uri="{9D8B030D-6E8A-4147-A177-3AD203B41FA5}">
                      <a16:colId xmlns:a16="http://schemas.microsoft.com/office/drawing/2014/main" val="2481221928"/>
                    </a:ext>
                  </a:extLst>
                </a:gridCol>
                <a:gridCol w="329184">
                  <a:extLst>
                    <a:ext uri="{9D8B030D-6E8A-4147-A177-3AD203B41FA5}">
                      <a16:colId xmlns:a16="http://schemas.microsoft.com/office/drawing/2014/main" val="1476741895"/>
                    </a:ext>
                  </a:extLst>
                </a:gridCol>
                <a:gridCol w="329184">
                  <a:extLst>
                    <a:ext uri="{9D8B030D-6E8A-4147-A177-3AD203B41FA5}">
                      <a16:colId xmlns:a16="http://schemas.microsoft.com/office/drawing/2014/main" val="2214292884"/>
                    </a:ext>
                  </a:extLst>
                </a:gridCol>
                <a:gridCol w="329184">
                  <a:extLst>
                    <a:ext uri="{9D8B030D-6E8A-4147-A177-3AD203B41FA5}">
                      <a16:colId xmlns:a16="http://schemas.microsoft.com/office/drawing/2014/main" val="4079850976"/>
                    </a:ext>
                  </a:extLst>
                </a:gridCol>
                <a:gridCol w="329184">
                  <a:extLst>
                    <a:ext uri="{9D8B030D-6E8A-4147-A177-3AD203B41FA5}">
                      <a16:colId xmlns:a16="http://schemas.microsoft.com/office/drawing/2014/main" val="3547974036"/>
                    </a:ext>
                  </a:extLst>
                </a:gridCol>
                <a:gridCol w="329184">
                  <a:extLst>
                    <a:ext uri="{9D8B030D-6E8A-4147-A177-3AD203B41FA5}">
                      <a16:colId xmlns:a16="http://schemas.microsoft.com/office/drawing/2014/main" val="840494382"/>
                    </a:ext>
                  </a:extLst>
                </a:gridCol>
                <a:gridCol w="329184">
                  <a:extLst>
                    <a:ext uri="{9D8B030D-6E8A-4147-A177-3AD203B41FA5}">
                      <a16:colId xmlns:a16="http://schemas.microsoft.com/office/drawing/2014/main" val="3252108172"/>
                    </a:ext>
                  </a:extLst>
                </a:gridCol>
                <a:gridCol w="329184">
                  <a:extLst>
                    <a:ext uri="{9D8B030D-6E8A-4147-A177-3AD203B41FA5}">
                      <a16:colId xmlns:a16="http://schemas.microsoft.com/office/drawing/2014/main" val="619879506"/>
                    </a:ext>
                  </a:extLst>
                </a:gridCol>
                <a:gridCol w="329184">
                  <a:extLst>
                    <a:ext uri="{9D8B030D-6E8A-4147-A177-3AD203B41FA5}">
                      <a16:colId xmlns:a16="http://schemas.microsoft.com/office/drawing/2014/main" val="2240087313"/>
                    </a:ext>
                  </a:extLst>
                </a:gridCol>
                <a:gridCol w="329184">
                  <a:extLst>
                    <a:ext uri="{9D8B030D-6E8A-4147-A177-3AD203B41FA5}">
                      <a16:colId xmlns:a16="http://schemas.microsoft.com/office/drawing/2014/main" val="4273505143"/>
                    </a:ext>
                  </a:extLst>
                </a:gridCol>
                <a:gridCol w="329184">
                  <a:extLst>
                    <a:ext uri="{9D8B030D-6E8A-4147-A177-3AD203B41FA5}">
                      <a16:colId xmlns:a16="http://schemas.microsoft.com/office/drawing/2014/main" val="3365991505"/>
                    </a:ext>
                  </a:extLst>
                </a:gridCol>
                <a:gridCol w="329184">
                  <a:extLst>
                    <a:ext uri="{9D8B030D-6E8A-4147-A177-3AD203B41FA5}">
                      <a16:colId xmlns:a16="http://schemas.microsoft.com/office/drawing/2014/main" val="1841555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62898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- 2024-11-12 12:19:45</a:t>
                      </a:r>
                      <a:r>
                        <a:rPr kumimoji="0" lang="en-US" sz="1000" b="0" i="0" u="none" strike="noStrike" kern="1200" cap="none" spc="0" normalizeH="0" baseline="0" noProof="0">
                          <a:ln>
                            <a:noFill/>
                          </a:ln>
                          <a:solidFill>
                            <a:prstClr val="black"/>
                          </a:solidFill>
                          <a:effectLst/>
                          <a:uLnTx/>
                          <a:uFillTx/>
                          <a:latin typeface="Calibri"/>
                          <a:ea typeface="+mn-ea"/>
                          <a:cs typeface="+mn-cs"/>
                        </a:rPr>
                        <a:t>
 We're pleased to share that AM Best has affirmed PHLY's A++ (Superior) rating! 🙌 PHLY has maintained this rating since 2011.
This is the highest rating awarded by AM Best, which provides an independent opinion of an insurer's financial strength and ability to meet its ongoing #insurance obligations.
 Learn more ➡ bit.ly/4fFhhZF #insuranceindustry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https://quintly-eu-image-storage.s3.amazonaws.com/d123f9c23f3abec6e562a564c92f236a/8ff4cc544bafc1689ee6cb2a42ce296a.jpg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932235510"/>
                  </a:ext>
                </a:extLst>
              </a:tr>
            </a:tbl>
          </a:graphicData>
        </a:graphic>
      </p:graphicFrame>
      <p:sp>
        <p:nvSpPr>
          <p:cNvPr id="4" name="Text Placeholder 3">
            <a:extLst>
              <a:ext uri="{FF2B5EF4-FFF2-40B4-BE49-F238E27FC236}">
                <a16:creationId xmlns:a16="http://schemas.microsoft.com/office/drawing/2014/main" id="{E335C5CB-3608-4535-9416-CCB728875FA2}"/>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5749871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3FE7B-7B89-41BF-AA58-EF09CAFB75E8}"/>
              </a:ext>
            </a:extLst>
          </p:cNvPr>
          <p:cNvSpPr>
            <a:spLocks noGrp="1"/>
          </p:cNvSpPr>
          <p:nvPr>
            <p:ph type="title"/>
          </p:nvPr>
        </p:nvSpPr>
        <p:spPr/>
        <p:txBody>
          <a:bodyPr/>
          <a:lstStyle/>
          <a:p>
            <a:r>
              <a:rPr lang="en-US"/>
              <a:t>Facebook Original Own Posts Table | Philadelphia Insurance - 5 of 5</a:t>
            </a:r>
          </a:p>
        </p:txBody>
      </p:sp>
      <p:graphicFrame>
        <p:nvGraphicFramePr>
          <p:cNvPr id="5" name="Table Placeholder 4">
            <a:extLst>
              <a:ext uri="{FF2B5EF4-FFF2-40B4-BE49-F238E27FC236}">
                <a16:creationId xmlns:a16="http://schemas.microsoft.com/office/drawing/2014/main" id="{2E164BFC-AA62-4167-9FE3-BD7B63E50DCC}"/>
              </a:ext>
            </a:extLst>
          </p:cNvPr>
          <p:cNvGraphicFramePr>
            <a:graphicFrameLocks noGrp="1"/>
          </p:cNvGraphicFramePr>
          <p:nvPr>
            <p:ph type="tbl" sz="quarter" idx="13"/>
            <p:extLst>
              <p:ext uri="{D42A27DB-BD31-4B8C-83A1-F6EECF244321}">
                <p14:modId xmlns:p14="http://schemas.microsoft.com/office/powerpoint/2010/main" val="664270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81481914"/>
                    </a:ext>
                  </a:extLst>
                </a:gridCol>
                <a:gridCol w="1481328">
                  <a:extLst>
                    <a:ext uri="{9D8B030D-6E8A-4147-A177-3AD203B41FA5}">
                      <a16:colId xmlns:a16="http://schemas.microsoft.com/office/drawing/2014/main" val="3852151036"/>
                    </a:ext>
                  </a:extLst>
                </a:gridCol>
                <a:gridCol w="329184">
                  <a:extLst>
                    <a:ext uri="{9D8B030D-6E8A-4147-A177-3AD203B41FA5}">
                      <a16:colId xmlns:a16="http://schemas.microsoft.com/office/drawing/2014/main" val="2693065050"/>
                    </a:ext>
                  </a:extLst>
                </a:gridCol>
                <a:gridCol w="329184">
                  <a:extLst>
                    <a:ext uri="{9D8B030D-6E8A-4147-A177-3AD203B41FA5}">
                      <a16:colId xmlns:a16="http://schemas.microsoft.com/office/drawing/2014/main" val="3911692462"/>
                    </a:ext>
                  </a:extLst>
                </a:gridCol>
                <a:gridCol w="329184">
                  <a:extLst>
                    <a:ext uri="{9D8B030D-6E8A-4147-A177-3AD203B41FA5}">
                      <a16:colId xmlns:a16="http://schemas.microsoft.com/office/drawing/2014/main" val="2311624200"/>
                    </a:ext>
                  </a:extLst>
                </a:gridCol>
                <a:gridCol w="329184">
                  <a:extLst>
                    <a:ext uri="{9D8B030D-6E8A-4147-A177-3AD203B41FA5}">
                      <a16:colId xmlns:a16="http://schemas.microsoft.com/office/drawing/2014/main" val="255258726"/>
                    </a:ext>
                  </a:extLst>
                </a:gridCol>
                <a:gridCol w="329184">
                  <a:extLst>
                    <a:ext uri="{9D8B030D-6E8A-4147-A177-3AD203B41FA5}">
                      <a16:colId xmlns:a16="http://schemas.microsoft.com/office/drawing/2014/main" val="2257947478"/>
                    </a:ext>
                  </a:extLst>
                </a:gridCol>
                <a:gridCol w="329184">
                  <a:extLst>
                    <a:ext uri="{9D8B030D-6E8A-4147-A177-3AD203B41FA5}">
                      <a16:colId xmlns:a16="http://schemas.microsoft.com/office/drawing/2014/main" val="3049488184"/>
                    </a:ext>
                  </a:extLst>
                </a:gridCol>
                <a:gridCol w="329184">
                  <a:extLst>
                    <a:ext uri="{9D8B030D-6E8A-4147-A177-3AD203B41FA5}">
                      <a16:colId xmlns:a16="http://schemas.microsoft.com/office/drawing/2014/main" val="2533239339"/>
                    </a:ext>
                  </a:extLst>
                </a:gridCol>
                <a:gridCol w="329184">
                  <a:extLst>
                    <a:ext uri="{9D8B030D-6E8A-4147-A177-3AD203B41FA5}">
                      <a16:colId xmlns:a16="http://schemas.microsoft.com/office/drawing/2014/main" val="3577004272"/>
                    </a:ext>
                  </a:extLst>
                </a:gridCol>
                <a:gridCol w="329184">
                  <a:extLst>
                    <a:ext uri="{9D8B030D-6E8A-4147-A177-3AD203B41FA5}">
                      <a16:colId xmlns:a16="http://schemas.microsoft.com/office/drawing/2014/main" val="158865445"/>
                    </a:ext>
                  </a:extLst>
                </a:gridCol>
                <a:gridCol w="329184">
                  <a:extLst>
                    <a:ext uri="{9D8B030D-6E8A-4147-A177-3AD203B41FA5}">
                      <a16:colId xmlns:a16="http://schemas.microsoft.com/office/drawing/2014/main" val="3751932336"/>
                    </a:ext>
                  </a:extLst>
                </a:gridCol>
                <a:gridCol w="329184">
                  <a:extLst>
                    <a:ext uri="{9D8B030D-6E8A-4147-A177-3AD203B41FA5}">
                      <a16:colId xmlns:a16="http://schemas.microsoft.com/office/drawing/2014/main" val="3741090645"/>
                    </a:ext>
                  </a:extLst>
                </a:gridCol>
                <a:gridCol w="329184">
                  <a:extLst>
                    <a:ext uri="{9D8B030D-6E8A-4147-A177-3AD203B41FA5}">
                      <a16:colId xmlns:a16="http://schemas.microsoft.com/office/drawing/2014/main" val="2268309203"/>
                    </a:ext>
                  </a:extLst>
                </a:gridCol>
                <a:gridCol w="329184">
                  <a:extLst>
                    <a:ext uri="{9D8B030D-6E8A-4147-A177-3AD203B41FA5}">
                      <a16:colId xmlns:a16="http://schemas.microsoft.com/office/drawing/2014/main" val="2002935419"/>
                    </a:ext>
                  </a:extLst>
                </a:gridCol>
                <a:gridCol w="329184">
                  <a:extLst>
                    <a:ext uri="{9D8B030D-6E8A-4147-A177-3AD203B41FA5}">
                      <a16:colId xmlns:a16="http://schemas.microsoft.com/office/drawing/2014/main" val="2707569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46273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- 2024-11-15 14:37:18</a:t>
                      </a:r>
                      <a:r>
                        <a:rPr kumimoji="0" lang="en-US" sz="1000" b="0" i="0" u="none" strike="noStrike" kern="1200" cap="none" spc="0" normalizeH="0" baseline="0" noProof="0">
                          <a:ln>
                            <a:noFill/>
                          </a:ln>
                          <a:solidFill>
                            <a:prstClr val="black"/>
                          </a:solidFill>
                          <a:effectLst/>
                          <a:uLnTx/>
                          <a:uFillTx/>
                          <a:latin typeface="Calibri"/>
                          <a:ea typeface="+mn-ea"/>
                          <a:cs typeface="+mn-cs"/>
                        </a:rPr>
                        <a:t>
 Our Women in Sales Empowerment event was a powerful three-day experience, bringing together employees from coast to coast for networking, career growth, and inspiration.
#TEAMPHLY had a chance to hear valuable insights from industry leaders, connect with fellow #Marketing team members, and discover new ways to leverage their strengths to boost their careers and build confidence! #insurance #insurancecareers #womeninsales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https://quintly-eu-image-storage.s3.amazonaws.com/d123f9c23f3abec6e562a564c92f236a/292649d689b0e624776d317e40db5b08.jpg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43890676"/>
                  </a:ext>
                </a:extLst>
              </a:tr>
            </a:tbl>
          </a:graphicData>
        </a:graphic>
      </p:graphicFrame>
      <p:sp>
        <p:nvSpPr>
          <p:cNvPr id="4" name="Text Placeholder 3">
            <a:extLst>
              <a:ext uri="{FF2B5EF4-FFF2-40B4-BE49-F238E27FC236}">
                <a16:creationId xmlns:a16="http://schemas.microsoft.com/office/drawing/2014/main" id="{71E6A934-CEE2-44F0-8285-C52021E0843C}"/>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430797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9D3F5-8FF3-4361-8161-C067B570E5FA}"/>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5BCC0872-D0FE-447C-BDC4-BDC360D90274}"/>
              </a:ext>
            </a:extLst>
          </p:cNvPr>
          <p:cNvGraphicFramePr>
            <a:graphicFrameLocks noGrp="1"/>
          </p:cNvGraphicFramePr>
          <p:nvPr>
            <p:ph type="chart" sz="quarter" idx="13"/>
            <p:extLst>
              <p:ext uri="{D42A27DB-BD31-4B8C-83A1-F6EECF244321}">
                <p14:modId xmlns:p14="http://schemas.microsoft.com/office/powerpoint/2010/main" val="6604367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6AADAB-DE6F-43EA-80B7-F05418E9F3A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D8BE927-87C1-45D2-98AF-FF616AB22F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7453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B1401-7A1D-4C3C-8957-5FDC0957D94D}"/>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A375D83B-CE12-4917-BEAE-44C2E4DB3638}"/>
              </a:ext>
            </a:extLst>
          </p:cNvPr>
          <p:cNvGraphicFramePr>
            <a:graphicFrameLocks noGrp="1"/>
          </p:cNvGraphicFramePr>
          <p:nvPr>
            <p:ph type="tbl" sz="quarter" idx="13"/>
            <p:extLst>
              <p:ext uri="{D42A27DB-BD31-4B8C-83A1-F6EECF244321}">
                <p14:modId xmlns:p14="http://schemas.microsoft.com/office/powerpoint/2010/main" val="3456024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674383584"/>
                    </a:ext>
                  </a:extLst>
                </a:gridCol>
                <a:gridCol w="576072">
                  <a:extLst>
                    <a:ext uri="{9D8B030D-6E8A-4147-A177-3AD203B41FA5}">
                      <a16:colId xmlns:a16="http://schemas.microsoft.com/office/drawing/2014/main" val="1624273611"/>
                    </a:ext>
                  </a:extLst>
                </a:gridCol>
                <a:gridCol w="576072">
                  <a:extLst>
                    <a:ext uri="{9D8B030D-6E8A-4147-A177-3AD203B41FA5}">
                      <a16:colId xmlns:a16="http://schemas.microsoft.com/office/drawing/2014/main" val="2909897271"/>
                    </a:ext>
                  </a:extLst>
                </a:gridCol>
                <a:gridCol w="576072">
                  <a:extLst>
                    <a:ext uri="{9D8B030D-6E8A-4147-A177-3AD203B41FA5}">
                      <a16:colId xmlns:a16="http://schemas.microsoft.com/office/drawing/2014/main" val="1290977115"/>
                    </a:ext>
                  </a:extLst>
                </a:gridCol>
                <a:gridCol w="576072">
                  <a:extLst>
                    <a:ext uri="{9D8B030D-6E8A-4147-A177-3AD203B41FA5}">
                      <a16:colId xmlns:a16="http://schemas.microsoft.com/office/drawing/2014/main" val="1588063694"/>
                    </a:ext>
                  </a:extLst>
                </a:gridCol>
                <a:gridCol w="576072">
                  <a:extLst>
                    <a:ext uri="{9D8B030D-6E8A-4147-A177-3AD203B41FA5}">
                      <a16:colId xmlns:a16="http://schemas.microsoft.com/office/drawing/2014/main" val="556167403"/>
                    </a:ext>
                  </a:extLst>
                </a:gridCol>
                <a:gridCol w="576072">
                  <a:extLst>
                    <a:ext uri="{9D8B030D-6E8A-4147-A177-3AD203B41FA5}">
                      <a16:colId xmlns:a16="http://schemas.microsoft.com/office/drawing/2014/main" val="1532712540"/>
                    </a:ext>
                  </a:extLst>
                </a:gridCol>
                <a:gridCol w="576072">
                  <a:extLst>
                    <a:ext uri="{9D8B030D-6E8A-4147-A177-3AD203B41FA5}">
                      <a16:colId xmlns:a16="http://schemas.microsoft.com/office/drawing/2014/main" val="3999310715"/>
                    </a:ext>
                  </a:extLst>
                </a:gridCol>
                <a:gridCol w="576072">
                  <a:extLst>
                    <a:ext uri="{9D8B030D-6E8A-4147-A177-3AD203B41FA5}">
                      <a16:colId xmlns:a16="http://schemas.microsoft.com/office/drawing/2014/main" val="581222553"/>
                    </a:ext>
                  </a:extLst>
                </a:gridCol>
                <a:gridCol w="576072">
                  <a:extLst>
                    <a:ext uri="{9D8B030D-6E8A-4147-A177-3AD203B41FA5}">
                      <a16:colId xmlns:a16="http://schemas.microsoft.com/office/drawing/2014/main" val="2100067147"/>
                    </a:ext>
                  </a:extLst>
                </a:gridCol>
                <a:gridCol w="576072">
                  <a:extLst>
                    <a:ext uri="{9D8B030D-6E8A-4147-A177-3AD203B41FA5}">
                      <a16:colId xmlns:a16="http://schemas.microsoft.com/office/drawing/2014/main" val="749927371"/>
                    </a:ext>
                  </a:extLst>
                </a:gridCol>
                <a:gridCol w="576072">
                  <a:extLst>
                    <a:ext uri="{9D8B030D-6E8A-4147-A177-3AD203B41FA5}">
                      <a16:colId xmlns:a16="http://schemas.microsoft.com/office/drawing/2014/main" val="367487061"/>
                    </a:ext>
                  </a:extLst>
                </a:gridCol>
                <a:gridCol w="576072">
                  <a:extLst>
                    <a:ext uri="{9D8B030D-6E8A-4147-A177-3AD203B41FA5}">
                      <a16:colId xmlns:a16="http://schemas.microsoft.com/office/drawing/2014/main" val="406775789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54468890"/>
                  </a:ext>
                </a:extLst>
              </a:tr>
              <a:tr h="370840">
                <a:tc>
                  <a:txBody>
                    <a:bodyPr/>
                    <a:lstStyle/>
                    <a:p>
                      <a:r>
                        <a:rPr lang="en-US" sz="1000"/>
                        <a:t>3983</a:t>
                      </a:r>
                    </a:p>
                  </a:txBody>
                  <a:tcPr/>
                </a:tc>
                <a:tc>
                  <a:txBody>
                    <a:bodyPr/>
                    <a:lstStyle/>
                    <a:p>
                      <a:r>
                        <a:rPr lang="en-US" sz="1000"/>
                        <a:t>-60</a:t>
                      </a:r>
                    </a:p>
                  </a:txBody>
                  <a:tcPr/>
                </a:tc>
                <a:tc>
                  <a:txBody>
                    <a:bodyPr/>
                    <a:lstStyle/>
                    <a:p>
                      <a:r>
                        <a:rPr lang="en-US" sz="1000"/>
                        <a:t>34</a:t>
                      </a:r>
                    </a:p>
                  </a:txBody>
                  <a:tcPr/>
                </a:tc>
                <a:tc>
                  <a:txBody>
                    <a:bodyPr/>
                    <a:lstStyle/>
                    <a:p>
                      <a:r>
                        <a:rPr lang="en-US" sz="1000"/>
                        <a:t>20</a:t>
                      </a:r>
                    </a:p>
                  </a:txBody>
                  <a:tcPr/>
                </a:tc>
                <a:tc>
                  <a:txBody>
                    <a:bodyPr/>
                    <a:lstStyle/>
                    <a:p>
                      <a:r>
                        <a:rPr lang="en-US" sz="1000"/>
                        <a:t>2</a:t>
                      </a:r>
                    </a:p>
                  </a:txBody>
                  <a:tcPr/>
                </a:tc>
                <a:tc>
                  <a:txBody>
                    <a:bodyPr/>
                    <a:lstStyle/>
                    <a:p>
                      <a:r>
                        <a:rPr lang="en-US" sz="1000"/>
                        <a:t>12</a:t>
                      </a:r>
                    </a:p>
                  </a:txBody>
                  <a:tcPr/>
                </a:tc>
                <a:tc>
                  <a:txBody>
                    <a:bodyPr/>
                    <a:lstStyle/>
                    <a:p>
                      <a:r>
                        <a:rPr lang="en-US" sz="1000"/>
                        <a:t>8</a:t>
                      </a:r>
                    </a:p>
                  </a:txBody>
                  <a:tcPr/>
                </a:tc>
                <a:tc>
                  <a:txBody>
                    <a:bodyPr/>
                    <a:lstStyle/>
                    <a:p>
                      <a:r>
                        <a:rPr lang="en-US" sz="1000"/>
                        <a:t>7</a:t>
                      </a:r>
                    </a:p>
                  </a:txBody>
                  <a:tcPr/>
                </a:tc>
                <a:tc>
                  <a:txBody>
                    <a:bodyPr/>
                    <a:lstStyle/>
                    <a:p>
                      <a:r>
                        <a:rPr lang="en-US" sz="1000"/>
                        <a:t>35</a:t>
                      </a:r>
                    </a:p>
                  </a:txBody>
                  <a:tcPr/>
                </a:tc>
                <a:tc>
                  <a:txBody>
                    <a:bodyPr/>
                    <a:lstStyle/>
                    <a:p>
                      <a:r>
                        <a:rPr lang="en-US" sz="1000"/>
                        <a:t>12</a:t>
                      </a:r>
                    </a:p>
                  </a:txBody>
                  <a:tcPr/>
                </a:tc>
                <a:tc>
                  <a:txBody>
                    <a:bodyPr/>
                    <a:lstStyle/>
                    <a:p>
                      <a:r>
                        <a:rPr lang="en-US" sz="1000"/>
                        <a:t>69</a:t>
                      </a:r>
                    </a:p>
                  </a:txBody>
                  <a:tcPr/>
                </a:tc>
                <a:tc>
                  <a:txBody>
                    <a:bodyPr/>
                    <a:lstStyle/>
                    <a:p>
                      <a:r>
                        <a:rPr lang="en-US" sz="1000"/>
                        <a:t>0.0673 %</a:t>
                      </a:r>
                    </a:p>
                  </a:txBody>
                  <a:tcPr/>
                </a:tc>
                <a:tc>
                  <a:txBody>
                    <a:bodyPr/>
                    <a:lstStyle/>
                    <a:p>
                      <a:r>
                        <a:rPr lang="en-US" sz="1000"/>
                        <a:t>0.0 %</a:t>
                      </a:r>
                    </a:p>
                  </a:txBody>
                  <a:tcPr/>
                </a:tc>
                <a:extLst>
                  <a:ext uri="{0D108BD9-81ED-4DB2-BD59-A6C34878D82A}">
                    <a16:rowId xmlns:a16="http://schemas.microsoft.com/office/drawing/2014/main" val="4257014984"/>
                  </a:ext>
                </a:extLst>
              </a:tr>
            </a:tbl>
          </a:graphicData>
        </a:graphic>
      </p:graphicFrame>
      <p:sp>
        <p:nvSpPr>
          <p:cNvPr id="4" name="Text Placeholder 3">
            <a:extLst>
              <a:ext uri="{FF2B5EF4-FFF2-40B4-BE49-F238E27FC236}">
                <a16:creationId xmlns:a16="http://schemas.microsoft.com/office/drawing/2014/main" id="{56653788-4AD4-4EAA-9656-E2E0CB8D403E}"/>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211253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0B09D-2D63-4AC7-B831-D9E4117E76CD}"/>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214EC33A-5F06-4F20-ADE6-F87D30FF999D}"/>
              </a:ext>
            </a:extLst>
          </p:cNvPr>
          <p:cNvGraphicFramePr>
            <a:graphicFrameLocks noGrp="1"/>
          </p:cNvGraphicFramePr>
          <p:nvPr>
            <p:ph type="chart" sz="quarter" idx="13"/>
            <p:extLst>
              <p:ext uri="{D42A27DB-BD31-4B8C-83A1-F6EECF244321}">
                <p14:modId xmlns:p14="http://schemas.microsoft.com/office/powerpoint/2010/main" val="3820523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DB3F5E-5125-45D0-B6AC-907DDC92D835}"/>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02B4740-FA3C-4253-A3A8-70EBFC36C3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73257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BFCB4-48E4-4CE8-AF8B-D45895A15F80}"/>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AB055E7F-8FBD-49F9-AAC7-60A3C1285566}"/>
              </a:ext>
            </a:extLst>
          </p:cNvPr>
          <p:cNvGraphicFramePr>
            <a:graphicFrameLocks noGrp="1"/>
          </p:cNvGraphicFramePr>
          <p:nvPr>
            <p:ph type="chart" sz="quarter" idx="13"/>
            <p:extLst>
              <p:ext uri="{D42A27DB-BD31-4B8C-83A1-F6EECF244321}">
                <p14:modId xmlns:p14="http://schemas.microsoft.com/office/powerpoint/2010/main" val="1965648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3B5C45-54CC-4738-A331-F5A55163AE3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4D67676-ECCC-493E-90DE-C6AF4ECC99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7694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D0A96-EB61-4254-9607-14562BCD8AC9}"/>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94A830E3-CDE2-49D5-8812-472063C9AA3F}"/>
              </a:ext>
            </a:extLst>
          </p:cNvPr>
          <p:cNvGraphicFramePr>
            <a:graphicFrameLocks noGrp="1"/>
          </p:cNvGraphicFramePr>
          <p:nvPr>
            <p:ph type="chart" sz="quarter" idx="13"/>
            <p:extLst>
              <p:ext uri="{D42A27DB-BD31-4B8C-83A1-F6EECF244321}">
                <p14:modId xmlns:p14="http://schemas.microsoft.com/office/powerpoint/2010/main" val="10654492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C1DFAE-87CA-4470-95D9-5B05E6F6F2B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B86FC7B7-8D9F-4B58-9AE9-3C605CE3A4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26099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B2E1B-18BB-49C4-95AA-B7F3A9D30895}"/>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2B87D251-09D1-438E-8F22-2AD0F50FBFE7}"/>
              </a:ext>
            </a:extLst>
          </p:cNvPr>
          <p:cNvGraphicFramePr>
            <a:graphicFrameLocks noGrp="1"/>
          </p:cNvGraphicFramePr>
          <p:nvPr>
            <p:ph type="chart" sz="quarter" idx="13"/>
            <p:extLst>
              <p:ext uri="{D42A27DB-BD31-4B8C-83A1-F6EECF244321}">
                <p14:modId xmlns:p14="http://schemas.microsoft.com/office/powerpoint/2010/main" val="2887368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2F5D1A-08A1-49A2-AF54-ED79068632A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E13300A2-18FE-4B3F-9C89-4EE669B338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2052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F5D2F-B575-47D5-8F8F-D20037D1C6D2}"/>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7D5043F6-1AD8-4086-98BB-A4739835839A}"/>
              </a:ext>
            </a:extLst>
          </p:cNvPr>
          <p:cNvGraphicFramePr>
            <a:graphicFrameLocks noGrp="1"/>
          </p:cNvGraphicFramePr>
          <p:nvPr>
            <p:ph type="tbl" sz="quarter" idx="13"/>
            <p:extLst>
              <p:ext uri="{D42A27DB-BD31-4B8C-83A1-F6EECF244321}">
                <p14:modId xmlns:p14="http://schemas.microsoft.com/office/powerpoint/2010/main" val="1763290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076926786"/>
                    </a:ext>
                  </a:extLst>
                </a:gridCol>
                <a:gridCol w="2468880">
                  <a:extLst>
                    <a:ext uri="{9D8B030D-6E8A-4147-A177-3AD203B41FA5}">
                      <a16:colId xmlns:a16="http://schemas.microsoft.com/office/drawing/2014/main" val="1843365122"/>
                    </a:ext>
                  </a:extLst>
                </a:gridCol>
                <a:gridCol w="2468880">
                  <a:extLst>
                    <a:ext uri="{9D8B030D-6E8A-4147-A177-3AD203B41FA5}">
                      <a16:colId xmlns:a16="http://schemas.microsoft.com/office/drawing/2014/main" val="188390302"/>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176150094"/>
                  </a:ext>
                </a:extLst>
              </a:tr>
              <a:tr h="370840">
                <a:tc>
                  <a:txBody>
                    <a:bodyPr/>
                    <a:lstStyle/>
                    <a:p>
                      <a:r>
                        <a:rPr lang="en-US" sz="1000" b="1"/>
                        <a:t>@QuoteInsurances</a:t>
                      </a:r>
                    </a:p>
                  </a:txBody>
                  <a:tcPr/>
                </a:tc>
                <a:tc>
                  <a:txBody>
                    <a:bodyPr/>
                    <a:lstStyle/>
                    <a:p>
                      <a:r>
                        <a:rPr lang="en-US" sz="1000"/>
                        <a:t>@PHLYINS (47)</a:t>
                      </a:r>
                    </a:p>
                  </a:txBody>
                  <a:tcPr/>
                </a:tc>
                <a:tc>
                  <a:txBody>
                    <a:bodyPr/>
                    <a:lstStyle/>
                    <a:p>
                      <a:r>
                        <a:rPr lang="en-US" sz="1000"/>
                        <a:t>47</a:t>
                      </a:r>
                    </a:p>
                  </a:txBody>
                  <a:tcPr/>
                </a:tc>
                <a:extLst>
                  <a:ext uri="{0D108BD9-81ED-4DB2-BD59-A6C34878D82A}">
                    <a16:rowId xmlns:a16="http://schemas.microsoft.com/office/drawing/2014/main" val="3729473827"/>
                  </a:ext>
                </a:extLst>
              </a:tr>
              <a:tr h="370840">
                <a:tc>
                  <a:txBody>
                    <a:bodyPr/>
                    <a:lstStyle/>
                    <a:p>
                      <a:r>
                        <a:rPr lang="en-US" sz="1000" b="1"/>
                        <a:t>@EaglesComms</a:t>
                      </a:r>
                    </a:p>
                  </a:txBody>
                  <a:tcPr/>
                </a:tc>
                <a:tc>
                  <a:txBody>
                    <a:bodyPr/>
                    <a:lstStyle/>
                    <a:p>
                      <a:r>
                        <a:rPr lang="en-US" sz="1000"/>
                        <a:t>@PHLYINS (32)</a:t>
                      </a:r>
                    </a:p>
                  </a:txBody>
                  <a:tcPr/>
                </a:tc>
                <a:tc>
                  <a:txBody>
                    <a:bodyPr/>
                    <a:lstStyle/>
                    <a:p>
                      <a:r>
                        <a:rPr lang="en-US" sz="1000"/>
                        <a:t>32</a:t>
                      </a:r>
                    </a:p>
                  </a:txBody>
                  <a:tcPr/>
                </a:tc>
                <a:extLst>
                  <a:ext uri="{0D108BD9-81ED-4DB2-BD59-A6C34878D82A}">
                    <a16:rowId xmlns:a16="http://schemas.microsoft.com/office/drawing/2014/main" val="2604880510"/>
                  </a:ext>
                </a:extLst>
              </a:tr>
              <a:tr h="370840">
                <a:tc>
                  <a:txBody>
                    <a:bodyPr/>
                    <a:lstStyle/>
                    <a:p>
                      <a:r>
                        <a:rPr lang="en-US" sz="1000" b="1"/>
                        <a:t>@TMNA_Services</a:t>
                      </a:r>
                    </a:p>
                  </a:txBody>
                  <a:tcPr/>
                </a:tc>
                <a:tc>
                  <a:txBody>
                    <a:bodyPr/>
                    <a:lstStyle/>
                    <a:p>
                      <a:r>
                        <a:rPr lang="en-US" sz="1000"/>
                        <a:t>@PHLYINS (19)</a:t>
                      </a:r>
                    </a:p>
                  </a:txBody>
                  <a:tcPr/>
                </a:tc>
                <a:tc>
                  <a:txBody>
                    <a:bodyPr/>
                    <a:lstStyle/>
                    <a:p>
                      <a:r>
                        <a:rPr lang="en-US" sz="1000"/>
                        <a:t>19</a:t>
                      </a:r>
                    </a:p>
                  </a:txBody>
                  <a:tcPr/>
                </a:tc>
                <a:extLst>
                  <a:ext uri="{0D108BD9-81ED-4DB2-BD59-A6C34878D82A}">
                    <a16:rowId xmlns:a16="http://schemas.microsoft.com/office/drawing/2014/main" val="1628998913"/>
                  </a:ext>
                </a:extLst>
              </a:tr>
              <a:tr h="370840">
                <a:tc>
                  <a:txBody>
                    <a:bodyPr/>
                    <a:lstStyle/>
                    <a:p>
                      <a:r>
                        <a:rPr lang="en-US" sz="1000" b="1"/>
                        <a:t>@Phillies</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3128841606"/>
                  </a:ext>
                </a:extLst>
              </a:tr>
              <a:tr h="370840">
                <a:tc>
                  <a:txBody>
                    <a:bodyPr/>
                    <a:lstStyle/>
                    <a:p>
                      <a:r>
                        <a:rPr lang="en-US" sz="1000" b="1"/>
                        <a:t>@BusInsMagazine</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3280417784"/>
                  </a:ext>
                </a:extLst>
              </a:tr>
              <a:tr h="370840">
                <a:tc>
                  <a:txBody>
                    <a:bodyPr/>
                    <a:lstStyle/>
                    <a:p>
                      <a:r>
                        <a:rPr lang="en-US" sz="1000" b="1"/>
                        <a:t>@JFCS_Philly</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4285919856"/>
                  </a:ext>
                </a:extLst>
              </a:tr>
              <a:tr h="370840">
                <a:tc>
                  <a:txBody>
                    <a:bodyPr/>
                    <a:lstStyle/>
                    <a:p>
                      <a:r>
                        <a:rPr lang="en-US" sz="1000" b="1"/>
                        <a:t>@BTPhilly</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233133779"/>
                  </a:ext>
                </a:extLst>
              </a:tr>
              <a:tr h="370840">
                <a:tc>
                  <a:txBody>
                    <a:bodyPr/>
                    <a:lstStyle/>
                    <a:p>
                      <a:r>
                        <a:rPr lang="en-US" sz="1000" b="1"/>
                        <a:t>@Challenged Athletes Foundation</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2752340053"/>
                  </a:ext>
                </a:extLst>
              </a:tr>
              <a:tr h="370840">
                <a:tc>
                  <a:txBody>
                    <a:bodyPr/>
                    <a:lstStyle/>
                    <a:p>
                      <a:r>
                        <a:rPr lang="en-US" sz="1000" b="1"/>
                        <a:t>@PhillyPhantoms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1194106044"/>
                  </a:ext>
                </a:extLst>
              </a:tr>
              <a:tr h="370840">
                <a:tc>
                  <a:txBody>
                    <a:bodyPr/>
                    <a:lstStyle/>
                    <a:p>
                      <a:r>
                        <a:rPr lang="en-US" sz="1000" b="1"/>
                        <a:t>@BrysonStottHot</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333320030"/>
                  </a:ext>
                </a:extLst>
              </a:tr>
            </a:tbl>
          </a:graphicData>
        </a:graphic>
      </p:graphicFrame>
      <p:sp>
        <p:nvSpPr>
          <p:cNvPr id="4" name="Text Placeholder 3">
            <a:extLst>
              <a:ext uri="{FF2B5EF4-FFF2-40B4-BE49-F238E27FC236}">
                <a16:creationId xmlns:a16="http://schemas.microsoft.com/office/drawing/2014/main" id="{25C6A77F-66C4-43C7-A498-A0E7C9BA8E53}"/>
              </a:ext>
            </a:extLst>
          </p:cNvPr>
          <p:cNvSpPr>
            <a:spLocks noGrp="1"/>
          </p:cNvSpPr>
          <p:nvPr>
            <p:ph type="body" sz="quarter" idx="14"/>
          </p:nvPr>
        </p:nvSpPr>
        <p:spPr/>
        <p:txBody>
          <a:bodyPr/>
          <a:lstStyle/>
          <a:p>
            <a:r>
              <a:rPr lang="en-US"/>
              <a:t>06/01/2023 - 12/31/2024</a:t>
            </a:r>
          </a:p>
        </p:txBody>
      </p:sp>
    </p:spTree>
    <p:extLst>
      <p:ext uri="{BB962C8B-B14F-4D97-AF65-F5344CB8AC3E}">
        <p14:creationId xmlns:p14="http://schemas.microsoft.com/office/powerpoint/2010/main" val="32816469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C6658-B58E-4DAE-96DC-2DA46B8AA43D}"/>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0BAD73FD-97A2-4A9B-ADC0-4D523D4015C8}"/>
              </a:ext>
            </a:extLst>
          </p:cNvPr>
          <p:cNvGraphicFramePr>
            <a:graphicFrameLocks noGrp="1"/>
          </p:cNvGraphicFramePr>
          <p:nvPr>
            <p:ph type="tbl" sz="quarter" idx="13"/>
            <p:extLst>
              <p:ext uri="{D42A27DB-BD31-4B8C-83A1-F6EECF244321}">
                <p14:modId xmlns:p14="http://schemas.microsoft.com/office/powerpoint/2010/main" val="353148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47138882"/>
                    </a:ext>
                  </a:extLst>
                </a:gridCol>
                <a:gridCol w="1152144">
                  <a:extLst>
                    <a:ext uri="{9D8B030D-6E8A-4147-A177-3AD203B41FA5}">
                      <a16:colId xmlns:a16="http://schemas.microsoft.com/office/drawing/2014/main" val="4053356326"/>
                    </a:ext>
                  </a:extLst>
                </a:gridCol>
                <a:gridCol w="1152144">
                  <a:extLst>
                    <a:ext uri="{9D8B030D-6E8A-4147-A177-3AD203B41FA5}">
                      <a16:colId xmlns:a16="http://schemas.microsoft.com/office/drawing/2014/main" val="3562882580"/>
                    </a:ext>
                  </a:extLst>
                </a:gridCol>
                <a:gridCol w="1152144">
                  <a:extLst>
                    <a:ext uri="{9D8B030D-6E8A-4147-A177-3AD203B41FA5}">
                      <a16:colId xmlns:a16="http://schemas.microsoft.com/office/drawing/2014/main" val="4144477402"/>
                    </a:ext>
                  </a:extLst>
                </a:gridCol>
                <a:gridCol w="1152144">
                  <a:extLst>
                    <a:ext uri="{9D8B030D-6E8A-4147-A177-3AD203B41FA5}">
                      <a16:colId xmlns:a16="http://schemas.microsoft.com/office/drawing/2014/main" val="3237393352"/>
                    </a:ext>
                  </a:extLst>
                </a:gridCol>
                <a:gridCol w="1152144">
                  <a:extLst>
                    <a:ext uri="{9D8B030D-6E8A-4147-A177-3AD203B41FA5}">
                      <a16:colId xmlns:a16="http://schemas.microsoft.com/office/drawing/2014/main" val="2177584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257265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- 2024-11-07 15:40:15</a:t>
                      </a:r>
                      <a:r>
                        <a:rPr kumimoji="0" lang="en-US" sz="1000" b="0" i="0" u="none" strike="noStrike" kern="1200" cap="none" spc="0" normalizeH="0" baseline="0" noProof="0">
                          <a:ln>
                            <a:noFill/>
                          </a:ln>
                          <a:solidFill>
                            <a:prstClr val="black"/>
                          </a:solidFill>
                          <a:effectLst/>
                          <a:uLnTx/>
                          <a:uFillTx/>
                          <a:latin typeface="Calibri"/>
                          <a:ea typeface="+mn-ea"/>
                          <a:cs typeface="+mn-cs"/>
                        </a:rPr>
                        <a:t>
 We were excited to sponsor @SOPennsylvania's 36th Fall Festival at @VillanovaU! 🏅 #TEAMPHLY joined athletes and supporters to cheer on these incredible individuals as they showcased their talents across various sports. 
🧵 https://t.co/0B32UE80vv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0.1484 %</a:t>
                      </a:r>
                    </a:p>
                  </a:txBody>
                  <a:tcPr/>
                </a:tc>
                <a:extLst>
                  <a:ext uri="{0D108BD9-81ED-4DB2-BD59-A6C34878D82A}">
                    <a16:rowId xmlns:a16="http://schemas.microsoft.com/office/drawing/2014/main" val="404888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- 2024-11-05 13:32:37</a:t>
                      </a:r>
                      <a:r>
                        <a:rPr kumimoji="0" lang="en-US" sz="1000" b="0" i="0" u="none" strike="noStrike" kern="1200" cap="none" spc="0" normalizeH="0" baseline="0" noProof="0">
                          <a:ln>
                            <a:noFill/>
                          </a:ln>
                          <a:solidFill>
                            <a:prstClr val="black"/>
                          </a:solidFill>
                          <a:effectLst/>
                          <a:uLnTx/>
                          <a:uFillTx/>
                          <a:latin typeface="Calibri"/>
                          <a:ea typeface="+mn-ea"/>
                          <a:cs typeface="+mn-cs"/>
                        </a:rPr>
                        <a:t>
 PHLY is proud to partner with the #PhiladelphiaEagles to honor non-profits doing great work before @Eagles home games. Congratulations to @newvotersorg @BattleshipNJ &amp;amp; @RISEtoWIN for being highlighted at this week's game! 🏈🦅 https://t.co/zgJUGV17QF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0.1483 %</a:t>
                      </a:r>
                    </a:p>
                  </a:txBody>
                  <a:tcPr/>
                </a:tc>
                <a:extLst>
                  <a:ext uri="{0D108BD9-81ED-4DB2-BD59-A6C34878D82A}">
                    <a16:rowId xmlns:a16="http://schemas.microsoft.com/office/drawing/2014/main" val="1154902893"/>
                  </a:ext>
                </a:extLst>
              </a:tr>
            </a:tbl>
          </a:graphicData>
        </a:graphic>
      </p:graphicFrame>
      <p:sp>
        <p:nvSpPr>
          <p:cNvPr id="4" name="Text Placeholder 3">
            <a:extLst>
              <a:ext uri="{FF2B5EF4-FFF2-40B4-BE49-F238E27FC236}">
                <a16:creationId xmlns:a16="http://schemas.microsoft.com/office/drawing/2014/main" id="{653DF282-8326-4956-9E4F-9C19C22297B6}"/>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342289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4CDCA3-EA4F-4CB6-AC25-776C8EAA3313}"/>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561146D3-0E45-4A89-AF37-EBBA3FCEFB41}"/>
              </a:ext>
            </a:extLst>
          </p:cNvPr>
          <p:cNvGraphicFramePr>
            <a:graphicFrameLocks noGrp="1"/>
          </p:cNvGraphicFramePr>
          <p:nvPr>
            <p:ph type="tbl" sz="quarter" idx="13"/>
            <p:extLst>
              <p:ext uri="{D42A27DB-BD31-4B8C-83A1-F6EECF244321}">
                <p14:modId xmlns:p14="http://schemas.microsoft.com/office/powerpoint/2010/main" val="783807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47395430"/>
                    </a:ext>
                  </a:extLst>
                </a:gridCol>
                <a:gridCol w="1152144">
                  <a:extLst>
                    <a:ext uri="{9D8B030D-6E8A-4147-A177-3AD203B41FA5}">
                      <a16:colId xmlns:a16="http://schemas.microsoft.com/office/drawing/2014/main" val="2809472030"/>
                    </a:ext>
                  </a:extLst>
                </a:gridCol>
                <a:gridCol w="1152144">
                  <a:extLst>
                    <a:ext uri="{9D8B030D-6E8A-4147-A177-3AD203B41FA5}">
                      <a16:colId xmlns:a16="http://schemas.microsoft.com/office/drawing/2014/main" val="1573254612"/>
                    </a:ext>
                  </a:extLst>
                </a:gridCol>
                <a:gridCol w="1152144">
                  <a:extLst>
                    <a:ext uri="{9D8B030D-6E8A-4147-A177-3AD203B41FA5}">
                      <a16:colId xmlns:a16="http://schemas.microsoft.com/office/drawing/2014/main" val="206741982"/>
                    </a:ext>
                  </a:extLst>
                </a:gridCol>
                <a:gridCol w="1152144">
                  <a:extLst>
                    <a:ext uri="{9D8B030D-6E8A-4147-A177-3AD203B41FA5}">
                      <a16:colId xmlns:a16="http://schemas.microsoft.com/office/drawing/2014/main" val="1302372003"/>
                    </a:ext>
                  </a:extLst>
                </a:gridCol>
                <a:gridCol w="1152144">
                  <a:extLst>
                    <a:ext uri="{9D8B030D-6E8A-4147-A177-3AD203B41FA5}">
                      <a16:colId xmlns:a16="http://schemas.microsoft.com/office/drawing/2014/main" val="1383606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326343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- 2024-11-20 14:01:47</a:t>
                      </a:r>
                      <a:r>
                        <a:rPr kumimoji="0" lang="en-US" sz="1000" b="0" i="0" u="none" strike="noStrike" kern="1200" cap="none" spc="0" normalizeH="0" baseline="0" noProof="0">
                          <a:ln>
                            <a:noFill/>
                          </a:ln>
                          <a:solidFill>
                            <a:prstClr val="black"/>
                          </a:solidFill>
                          <a:effectLst/>
                          <a:uLnTx/>
                          <a:uFillTx/>
                          <a:latin typeface="Calibri"/>
                          <a:ea typeface="+mn-ea"/>
                          <a:cs typeface="+mn-cs"/>
                        </a:rPr>
                        <a:t>
 📢 𝗣𝗛𝗟𝗬BOP is here! We’re excited to announce the launch of our PHLY Business Owners Policy (𝗣𝗛𝗟𝗬BOP) for #SmallBusiness accounts in Pennsylvania, Ohio, and Indiana.
🧵 https://t.co/AoAYma1T9d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0.1241 %</a:t>
                      </a:r>
                    </a:p>
                  </a:txBody>
                  <a:tcPr/>
                </a:tc>
                <a:extLst>
                  <a:ext uri="{0D108BD9-81ED-4DB2-BD59-A6C34878D82A}">
                    <a16:rowId xmlns:a16="http://schemas.microsoft.com/office/drawing/2014/main" val="2132623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- 2024-11-01 15:46:23</a:t>
                      </a:r>
                      <a:r>
                        <a:rPr kumimoji="0" lang="en-US" sz="1000" b="0" i="0" u="none" strike="noStrike" kern="1200" cap="none" spc="0" normalizeH="0" baseline="0" noProof="0">
                          <a:ln>
                            <a:noFill/>
                          </a:ln>
                          <a:solidFill>
                            <a:prstClr val="black"/>
                          </a:solidFill>
                          <a:effectLst/>
                          <a:uLnTx/>
                          <a:uFillTx/>
                          <a:latin typeface="Calibri"/>
                          <a:ea typeface="+mn-ea"/>
                          <a:cs typeface="+mn-cs"/>
                        </a:rPr>
                        <a:t>
 We were pleased to host @cpcusociety Philadelphia Chapter's "A View from the Top" panel at our Home Office! During the event, our President &amp;amp; CEO John Glomb joined other industry leaders for an engaging and informative discussion on the current state of the P&amp;amp;C insurance market. https://t.co/Ehycb3mj7y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0.1237 %</a:t>
                      </a:r>
                    </a:p>
                  </a:txBody>
                  <a:tcPr/>
                </a:tc>
                <a:extLst>
                  <a:ext uri="{0D108BD9-81ED-4DB2-BD59-A6C34878D82A}">
                    <a16:rowId xmlns:a16="http://schemas.microsoft.com/office/drawing/2014/main" val="2049281604"/>
                  </a:ext>
                </a:extLst>
              </a:tr>
            </a:tbl>
          </a:graphicData>
        </a:graphic>
      </p:graphicFrame>
      <p:sp>
        <p:nvSpPr>
          <p:cNvPr id="4" name="Text Placeholder 3">
            <a:extLst>
              <a:ext uri="{FF2B5EF4-FFF2-40B4-BE49-F238E27FC236}">
                <a16:creationId xmlns:a16="http://schemas.microsoft.com/office/drawing/2014/main" id="{F4613C0D-17D5-4526-8B3A-58651186FC75}"/>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1038474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DE68A-EA23-4F0E-87E1-8E71197C985C}"/>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A0B4AE83-16AF-4C72-89B8-6F760953988F}"/>
              </a:ext>
            </a:extLst>
          </p:cNvPr>
          <p:cNvGraphicFramePr>
            <a:graphicFrameLocks noGrp="1"/>
          </p:cNvGraphicFramePr>
          <p:nvPr>
            <p:ph type="tbl" sz="quarter" idx="13"/>
            <p:extLst>
              <p:ext uri="{D42A27DB-BD31-4B8C-83A1-F6EECF244321}">
                <p14:modId xmlns:p14="http://schemas.microsoft.com/office/powerpoint/2010/main" val="3553615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21078192"/>
                    </a:ext>
                  </a:extLst>
                </a:gridCol>
                <a:gridCol w="1152144">
                  <a:extLst>
                    <a:ext uri="{9D8B030D-6E8A-4147-A177-3AD203B41FA5}">
                      <a16:colId xmlns:a16="http://schemas.microsoft.com/office/drawing/2014/main" val="1065900262"/>
                    </a:ext>
                  </a:extLst>
                </a:gridCol>
                <a:gridCol w="1152144">
                  <a:extLst>
                    <a:ext uri="{9D8B030D-6E8A-4147-A177-3AD203B41FA5}">
                      <a16:colId xmlns:a16="http://schemas.microsoft.com/office/drawing/2014/main" val="852811174"/>
                    </a:ext>
                  </a:extLst>
                </a:gridCol>
                <a:gridCol w="1152144">
                  <a:extLst>
                    <a:ext uri="{9D8B030D-6E8A-4147-A177-3AD203B41FA5}">
                      <a16:colId xmlns:a16="http://schemas.microsoft.com/office/drawing/2014/main" val="344133633"/>
                    </a:ext>
                  </a:extLst>
                </a:gridCol>
                <a:gridCol w="1152144">
                  <a:extLst>
                    <a:ext uri="{9D8B030D-6E8A-4147-A177-3AD203B41FA5}">
                      <a16:colId xmlns:a16="http://schemas.microsoft.com/office/drawing/2014/main" val="3244923046"/>
                    </a:ext>
                  </a:extLst>
                </a:gridCol>
                <a:gridCol w="1152144">
                  <a:extLst>
                    <a:ext uri="{9D8B030D-6E8A-4147-A177-3AD203B41FA5}">
                      <a16:colId xmlns:a16="http://schemas.microsoft.com/office/drawing/2014/main" val="2613730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759506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- 2024-11-26 16:46:42</a:t>
                      </a:r>
                      <a:r>
                        <a:rPr kumimoji="0" lang="en-US" sz="1000" b="0" i="0" u="none" strike="noStrike" kern="1200" cap="none" spc="0" normalizeH="0" baseline="0" noProof="0">
                          <a:ln>
                            <a:noFill/>
                          </a:ln>
                          <a:solidFill>
                            <a:prstClr val="black"/>
                          </a:solidFill>
                          <a:effectLst/>
                          <a:uLnTx/>
                          <a:uFillTx/>
                          <a:latin typeface="Calibri"/>
                          <a:ea typeface="+mn-ea"/>
                          <a:cs typeface="+mn-cs"/>
                        </a:rPr>
                        <a:t>
 As businesses race to adopt AI, self-driving vehicles, and other cutting-edge tech, new risks emerge &amp;amp; the #insuranceindustry must adapt.
PHLY's Jason Keeler spoke with @RiskInsurance about evolving tech risks &amp;amp; the importance of tailored insurance coverage.
🧵 https://t.co/2ARNgIX4pW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0.0994 %</a:t>
                      </a:r>
                    </a:p>
                  </a:txBody>
                  <a:tcPr/>
                </a:tc>
                <a:extLst>
                  <a:ext uri="{0D108BD9-81ED-4DB2-BD59-A6C34878D82A}">
                    <a16:rowId xmlns:a16="http://schemas.microsoft.com/office/drawing/2014/main" val="2666466931"/>
                  </a:ext>
                </a:extLst>
              </a:tr>
            </a:tbl>
          </a:graphicData>
        </a:graphic>
      </p:graphicFrame>
      <p:sp>
        <p:nvSpPr>
          <p:cNvPr id="4" name="Text Placeholder 3">
            <a:extLst>
              <a:ext uri="{FF2B5EF4-FFF2-40B4-BE49-F238E27FC236}">
                <a16:creationId xmlns:a16="http://schemas.microsoft.com/office/drawing/2014/main" id="{5BB32D0D-CED7-4EB1-B0B4-AAD4FB3283AA}"/>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9969028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54C57-7601-4651-9FE4-08D738D7BF31}"/>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271B3C99-5124-46BF-96CC-347F135D3FE8}"/>
              </a:ext>
            </a:extLst>
          </p:cNvPr>
          <p:cNvGraphicFramePr>
            <a:graphicFrameLocks noGrp="1"/>
          </p:cNvGraphicFramePr>
          <p:nvPr>
            <p:ph type="tbl" sz="quarter" idx="13"/>
            <p:extLst>
              <p:ext uri="{D42A27DB-BD31-4B8C-83A1-F6EECF244321}">
                <p14:modId xmlns:p14="http://schemas.microsoft.com/office/powerpoint/2010/main" val="574114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193328493"/>
                    </a:ext>
                  </a:extLst>
                </a:gridCol>
                <a:gridCol w="576072">
                  <a:extLst>
                    <a:ext uri="{9D8B030D-6E8A-4147-A177-3AD203B41FA5}">
                      <a16:colId xmlns:a16="http://schemas.microsoft.com/office/drawing/2014/main" val="3317396050"/>
                    </a:ext>
                  </a:extLst>
                </a:gridCol>
                <a:gridCol w="576072">
                  <a:extLst>
                    <a:ext uri="{9D8B030D-6E8A-4147-A177-3AD203B41FA5}">
                      <a16:colId xmlns:a16="http://schemas.microsoft.com/office/drawing/2014/main" val="70645230"/>
                    </a:ext>
                  </a:extLst>
                </a:gridCol>
                <a:gridCol w="576072">
                  <a:extLst>
                    <a:ext uri="{9D8B030D-6E8A-4147-A177-3AD203B41FA5}">
                      <a16:colId xmlns:a16="http://schemas.microsoft.com/office/drawing/2014/main" val="3290908806"/>
                    </a:ext>
                  </a:extLst>
                </a:gridCol>
                <a:gridCol w="576072">
                  <a:extLst>
                    <a:ext uri="{9D8B030D-6E8A-4147-A177-3AD203B41FA5}">
                      <a16:colId xmlns:a16="http://schemas.microsoft.com/office/drawing/2014/main" val="3743070622"/>
                    </a:ext>
                  </a:extLst>
                </a:gridCol>
                <a:gridCol w="576072">
                  <a:extLst>
                    <a:ext uri="{9D8B030D-6E8A-4147-A177-3AD203B41FA5}">
                      <a16:colId xmlns:a16="http://schemas.microsoft.com/office/drawing/2014/main" val="2685822824"/>
                    </a:ext>
                  </a:extLst>
                </a:gridCol>
                <a:gridCol w="576072">
                  <a:extLst>
                    <a:ext uri="{9D8B030D-6E8A-4147-A177-3AD203B41FA5}">
                      <a16:colId xmlns:a16="http://schemas.microsoft.com/office/drawing/2014/main" val="3340679866"/>
                    </a:ext>
                  </a:extLst>
                </a:gridCol>
                <a:gridCol w="576072">
                  <a:extLst>
                    <a:ext uri="{9D8B030D-6E8A-4147-A177-3AD203B41FA5}">
                      <a16:colId xmlns:a16="http://schemas.microsoft.com/office/drawing/2014/main" val="1147356929"/>
                    </a:ext>
                  </a:extLst>
                </a:gridCol>
                <a:gridCol w="576072">
                  <a:extLst>
                    <a:ext uri="{9D8B030D-6E8A-4147-A177-3AD203B41FA5}">
                      <a16:colId xmlns:a16="http://schemas.microsoft.com/office/drawing/2014/main" val="316657624"/>
                    </a:ext>
                  </a:extLst>
                </a:gridCol>
                <a:gridCol w="576072">
                  <a:extLst>
                    <a:ext uri="{9D8B030D-6E8A-4147-A177-3AD203B41FA5}">
                      <a16:colId xmlns:a16="http://schemas.microsoft.com/office/drawing/2014/main" val="1315881374"/>
                    </a:ext>
                  </a:extLst>
                </a:gridCol>
                <a:gridCol w="576072">
                  <a:extLst>
                    <a:ext uri="{9D8B030D-6E8A-4147-A177-3AD203B41FA5}">
                      <a16:colId xmlns:a16="http://schemas.microsoft.com/office/drawing/2014/main" val="1691282480"/>
                    </a:ext>
                  </a:extLst>
                </a:gridCol>
                <a:gridCol w="576072">
                  <a:extLst>
                    <a:ext uri="{9D8B030D-6E8A-4147-A177-3AD203B41FA5}">
                      <a16:colId xmlns:a16="http://schemas.microsoft.com/office/drawing/2014/main" val="1391492985"/>
                    </a:ext>
                  </a:extLst>
                </a:gridCol>
                <a:gridCol w="576072">
                  <a:extLst>
                    <a:ext uri="{9D8B030D-6E8A-4147-A177-3AD203B41FA5}">
                      <a16:colId xmlns:a16="http://schemas.microsoft.com/office/drawing/2014/main" val="136313541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3114434149"/>
                  </a:ext>
                </a:extLst>
              </a:tr>
              <a:tr h="370840">
                <a:tc>
                  <a:txBody>
                    <a:bodyPr/>
                    <a:lstStyle/>
                    <a:p>
                      <a:r>
                        <a:rPr lang="en-US" sz="1000"/>
                        <a:t>45842</a:t>
                      </a:r>
                    </a:p>
                  </a:txBody>
                  <a:tcPr/>
                </a:tc>
                <a:tc>
                  <a:txBody>
                    <a:bodyPr/>
                    <a:lstStyle/>
                    <a:p>
                      <a:r>
                        <a:rPr lang="en-US" sz="1000"/>
                        <a:t>429</a:t>
                      </a:r>
                    </a:p>
                  </a:txBody>
                  <a:tcPr/>
                </a:tc>
                <a:tc>
                  <a:txBody>
                    <a:bodyPr/>
                    <a:lstStyle/>
                    <a:p>
                      <a:r>
                        <a:rPr lang="en-US" sz="1000"/>
                        <a:t>21</a:t>
                      </a:r>
                    </a:p>
                  </a:txBody>
                  <a:tcPr/>
                </a:tc>
                <a:tc>
                  <a:txBody>
                    <a:bodyPr/>
                    <a:lstStyle/>
                    <a:p>
                      <a:r>
                        <a:rPr lang="en-US" sz="1000"/>
                        <a:t>2703</a:t>
                      </a:r>
                    </a:p>
                  </a:txBody>
                  <a:tcPr/>
                </a:tc>
                <a:tc>
                  <a:txBody>
                    <a:bodyPr/>
                    <a:lstStyle/>
                    <a:p>
                      <a:r>
                        <a:rPr lang="en-US" sz="1000"/>
                        <a:t>128.71428571429</a:t>
                      </a:r>
                    </a:p>
                  </a:txBody>
                  <a:tcPr/>
                </a:tc>
                <a:tc>
                  <a:txBody>
                    <a:bodyPr/>
                    <a:lstStyle/>
                    <a:p>
                      <a:r>
                        <a:rPr lang="en-US" sz="1000"/>
                        <a:t>108</a:t>
                      </a:r>
                    </a:p>
                  </a:txBody>
                  <a:tcPr/>
                </a:tc>
                <a:tc>
                  <a:txBody>
                    <a:bodyPr/>
                    <a:lstStyle/>
                    <a:p>
                      <a:r>
                        <a:rPr lang="en-US" sz="1000"/>
                        <a:t>191</a:t>
                      </a:r>
                    </a:p>
                  </a:txBody>
                  <a:tcPr/>
                </a:tc>
                <a:tc>
                  <a:txBody>
                    <a:bodyPr/>
                    <a:lstStyle/>
                    <a:p>
                      <a:r>
                        <a:rPr lang="en-US" sz="1000"/>
                        <a:t>9.0952380952381</a:t>
                      </a:r>
                    </a:p>
                  </a:txBody>
                  <a:tcPr/>
                </a:tc>
                <a:tc>
                  <a:txBody>
                    <a:bodyPr/>
                    <a:lstStyle/>
                    <a:p>
                      <a:r>
                        <a:rPr lang="en-US" sz="1000"/>
                        <a:t>8065</a:t>
                      </a:r>
                    </a:p>
                  </a:txBody>
                  <a:tcPr/>
                </a:tc>
                <a:tc>
                  <a:txBody>
                    <a:bodyPr/>
                    <a:lstStyle/>
                    <a:p>
                      <a:r>
                        <a:rPr lang="en-US" sz="1000"/>
                        <a:t>384.04761904762</a:t>
                      </a:r>
                    </a:p>
                  </a:txBody>
                  <a:tcPr/>
                </a:tc>
                <a:tc>
                  <a:txBody>
                    <a:bodyPr/>
                    <a:lstStyle/>
                    <a:p>
                      <a:r>
                        <a:rPr lang="en-US" sz="1000"/>
                        <a:t>66740</a:t>
                      </a:r>
                    </a:p>
                  </a:txBody>
                  <a:tcPr/>
                </a:tc>
                <a:tc>
                  <a:txBody>
                    <a:bodyPr/>
                    <a:lstStyle/>
                    <a:p>
                      <a:r>
                        <a:rPr lang="en-US" sz="1000"/>
                        <a:t>3178.0952380952</a:t>
                      </a:r>
                    </a:p>
                  </a:txBody>
                  <a:tcPr/>
                </a:tc>
                <a:tc>
                  <a:txBody>
                    <a:bodyPr/>
                    <a:lstStyle/>
                    <a:p>
                      <a:r>
                        <a:rPr lang="en-US" sz="1000"/>
                        <a:t>12.413874679159 %</a:t>
                      </a:r>
                    </a:p>
                  </a:txBody>
                  <a:tcPr/>
                </a:tc>
                <a:extLst>
                  <a:ext uri="{0D108BD9-81ED-4DB2-BD59-A6C34878D82A}">
                    <a16:rowId xmlns:a16="http://schemas.microsoft.com/office/drawing/2014/main" val="1509247935"/>
                  </a:ext>
                </a:extLst>
              </a:tr>
            </a:tbl>
          </a:graphicData>
        </a:graphic>
      </p:graphicFrame>
      <p:sp>
        <p:nvSpPr>
          <p:cNvPr id="4" name="Text Placeholder 3">
            <a:extLst>
              <a:ext uri="{FF2B5EF4-FFF2-40B4-BE49-F238E27FC236}">
                <a16:creationId xmlns:a16="http://schemas.microsoft.com/office/drawing/2014/main" id="{BCA5F7EE-3795-4102-AC03-219F666B78B2}"/>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807342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566AC-53CA-42BB-B4D0-1E41BB73E9A6}"/>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50314067-9B35-4B9D-89DC-2A63328CBDA0}"/>
              </a:ext>
            </a:extLst>
          </p:cNvPr>
          <p:cNvGraphicFramePr>
            <a:graphicFrameLocks noGrp="1"/>
          </p:cNvGraphicFramePr>
          <p:nvPr>
            <p:ph type="chart" sz="quarter" idx="13"/>
            <p:extLst>
              <p:ext uri="{D42A27DB-BD31-4B8C-83A1-F6EECF244321}">
                <p14:modId xmlns:p14="http://schemas.microsoft.com/office/powerpoint/2010/main" val="3810282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3A2A8D-1F61-4B9D-9918-810D6A24555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94193F7-E405-4DE4-9ADE-CB44D63D28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6349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E6797-F213-4680-B18D-1E8C51B100B9}"/>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6618DF59-7E04-4D2B-8247-17B4FCB02C76}"/>
              </a:ext>
            </a:extLst>
          </p:cNvPr>
          <p:cNvGraphicFramePr>
            <a:graphicFrameLocks noGrp="1"/>
          </p:cNvGraphicFramePr>
          <p:nvPr>
            <p:ph type="chart" sz="quarter" idx="13"/>
            <p:extLst>
              <p:ext uri="{D42A27DB-BD31-4B8C-83A1-F6EECF244321}">
                <p14:modId xmlns:p14="http://schemas.microsoft.com/office/powerpoint/2010/main" val="5907507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9EB646-A59E-4190-AB1F-CED07813E7E0}"/>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51991CD-8530-4278-8F60-0BD7610B9E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4667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FC2E7-D2E6-497F-858E-F4C0E9A60D5D}"/>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2C7A178B-2A05-4089-8DC3-19E19847CA9F}"/>
              </a:ext>
            </a:extLst>
          </p:cNvPr>
          <p:cNvGraphicFramePr>
            <a:graphicFrameLocks noGrp="1"/>
          </p:cNvGraphicFramePr>
          <p:nvPr>
            <p:ph type="chart" sz="quarter" idx="13"/>
            <p:extLst>
              <p:ext uri="{D42A27DB-BD31-4B8C-83A1-F6EECF244321}">
                <p14:modId xmlns:p14="http://schemas.microsoft.com/office/powerpoint/2010/main" val="1524612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27F659-C31F-4F3A-BAE6-B1E0BED0009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180815F-288F-46AB-9913-3C73495169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43139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26BCE-91F3-489C-AD3A-70EEB8912B26}"/>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7A550D4B-AE40-4C76-9464-4CEF01C4F38F}"/>
              </a:ext>
            </a:extLst>
          </p:cNvPr>
          <p:cNvGraphicFramePr>
            <a:graphicFrameLocks noGrp="1"/>
          </p:cNvGraphicFramePr>
          <p:nvPr>
            <p:ph type="chart" sz="quarter" idx="13"/>
            <p:extLst>
              <p:ext uri="{D42A27DB-BD31-4B8C-83A1-F6EECF244321}">
                <p14:modId xmlns:p14="http://schemas.microsoft.com/office/powerpoint/2010/main" val="1272749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39DEB1-4A2F-41F1-A8C7-0B280AAED8F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FF05D8A-1BE9-49BD-8CB8-DE95132729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40213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A9463-53DA-48C0-8787-D2EFF67E1FA9}"/>
              </a:ext>
            </a:extLst>
          </p:cNvPr>
          <p:cNvSpPr>
            <a:spLocks noGrp="1"/>
          </p:cNvSpPr>
          <p:nvPr>
            <p:ph type="title"/>
          </p:nvPr>
        </p:nvSpPr>
        <p:spPr/>
        <p:txBody>
          <a:bodyPr/>
          <a:lstStyle/>
          <a:p>
            <a:r>
              <a:rPr lang="en-US"/>
              <a:t>LinkedIn Posts Table | Philadelphia Insurance - 1 of 6</a:t>
            </a:r>
          </a:p>
        </p:txBody>
      </p:sp>
      <p:graphicFrame>
        <p:nvGraphicFramePr>
          <p:cNvPr id="5" name="Table Placeholder 4">
            <a:extLst>
              <a:ext uri="{FF2B5EF4-FFF2-40B4-BE49-F238E27FC236}">
                <a16:creationId xmlns:a16="http://schemas.microsoft.com/office/drawing/2014/main" id="{DD1217F1-1D26-4E6D-889F-3C9A645F6B05}"/>
              </a:ext>
            </a:extLst>
          </p:cNvPr>
          <p:cNvGraphicFramePr>
            <a:graphicFrameLocks noGrp="1"/>
          </p:cNvGraphicFramePr>
          <p:nvPr>
            <p:ph type="tbl" sz="quarter" idx="13"/>
            <p:extLst>
              <p:ext uri="{D42A27DB-BD31-4B8C-83A1-F6EECF244321}">
                <p14:modId xmlns:p14="http://schemas.microsoft.com/office/powerpoint/2010/main" val="2725600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35237042"/>
                    </a:ext>
                  </a:extLst>
                </a:gridCol>
                <a:gridCol w="658368">
                  <a:extLst>
                    <a:ext uri="{9D8B030D-6E8A-4147-A177-3AD203B41FA5}">
                      <a16:colId xmlns:a16="http://schemas.microsoft.com/office/drawing/2014/main" val="1360385814"/>
                    </a:ext>
                  </a:extLst>
                </a:gridCol>
                <a:gridCol w="658368">
                  <a:extLst>
                    <a:ext uri="{9D8B030D-6E8A-4147-A177-3AD203B41FA5}">
                      <a16:colId xmlns:a16="http://schemas.microsoft.com/office/drawing/2014/main" val="3534111687"/>
                    </a:ext>
                  </a:extLst>
                </a:gridCol>
                <a:gridCol w="658368">
                  <a:extLst>
                    <a:ext uri="{9D8B030D-6E8A-4147-A177-3AD203B41FA5}">
                      <a16:colId xmlns:a16="http://schemas.microsoft.com/office/drawing/2014/main" val="101451500"/>
                    </a:ext>
                  </a:extLst>
                </a:gridCol>
                <a:gridCol w="658368">
                  <a:extLst>
                    <a:ext uri="{9D8B030D-6E8A-4147-A177-3AD203B41FA5}">
                      <a16:colId xmlns:a16="http://schemas.microsoft.com/office/drawing/2014/main" val="427680339"/>
                    </a:ext>
                  </a:extLst>
                </a:gridCol>
                <a:gridCol w="658368">
                  <a:extLst>
                    <a:ext uri="{9D8B030D-6E8A-4147-A177-3AD203B41FA5}">
                      <a16:colId xmlns:a16="http://schemas.microsoft.com/office/drawing/2014/main" val="3115984472"/>
                    </a:ext>
                  </a:extLst>
                </a:gridCol>
                <a:gridCol w="658368">
                  <a:extLst>
                    <a:ext uri="{9D8B030D-6E8A-4147-A177-3AD203B41FA5}">
                      <a16:colId xmlns:a16="http://schemas.microsoft.com/office/drawing/2014/main" val="1293682901"/>
                    </a:ext>
                  </a:extLst>
                </a:gridCol>
                <a:gridCol w="658368">
                  <a:extLst>
                    <a:ext uri="{9D8B030D-6E8A-4147-A177-3AD203B41FA5}">
                      <a16:colId xmlns:a16="http://schemas.microsoft.com/office/drawing/2014/main" val="2231949720"/>
                    </a:ext>
                  </a:extLst>
                </a:gridCol>
                <a:gridCol w="658368">
                  <a:extLst>
                    <a:ext uri="{9D8B030D-6E8A-4147-A177-3AD203B41FA5}">
                      <a16:colId xmlns:a16="http://schemas.microsoft.com/office/drawing/2014/main" val="354389451"/>
                    </a:ext>
                  </a:extLst>
                </a:gridCol>
                <a:gridCol w="658368">
                  <a:extLst>
                    <a:ext uri="{9D8B030D-6E8A-4147-A177-3AD203B41FA5}">
                      <a16:colId xmlns:a16="http://schemas.microsoft.com/office/drawing/2014/main" val="2532983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5666317"/>
                  </a:ext>
                </a:extLst>
              </a:tr>
            </a:tbl>
          </a:graphicData>
        </a:graphic>
      </p:graphicFrame>
      <p:sp>
        <p:nvSpPr>
          <p:cNvPr id="4" name="Text Placeholder 3">
            <a:extLst>
              <a:ext uri="{FF2B5EF4-FFF2-40B4-BE49-F238E27FC236}">
                <a16:creationId xmlns:a16="http://schemas.microsoft.com/office/drawing/2014/main" id="{3224B1D9-EE43-411F-AB56-EC009669F4A7}"/>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8992036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3CF3D-340E-4443-BC1F-05C7D7CCCE9C}"/>
              </a:ext>
            </a:extLst>
          </p:cNvPr>
          <p:cNvSpPr>
            <a:spLocks noGrp="1"/>
          </p:cNvSpPr>
          <p:nvPr>
            <p:ph type="title"/>
          </p:nvPr>
        </p:nvSpPr>
        <p:spPr/>
        <p:txBody>
          <a:bodyPr/>
          <a:lstStyle/>
          <a:p>
            <a:r>
              <a:rPr lang="en-US"/>
              <a:t>LinkedIn Posts Table | Philadelphia Insurance - 2 of 6</a:t>
            </a:r>
          </a:p>
        </p:txBody>
      </p:sp>
      <p:graphicFrame>
        <p:nvGraphicFramePr>
          <p:cNvPr id="5" name="Table Placeholder 4">
            <a:extLst>
              <a:ext uri="{FF2B5EF4-FFF2-40B4-BE49-F238E27FC236}">
                <a16:creationId xmlns:a16="http://schemas.microsoft.com/office/drawing/2014/main" id="{AC0F49FB-5ECB-4E3D-8978-73ED9DBD0B00}"/>
              </a:ext>
            </a:extLst>
          </p:cNvPr>
          <p:cNvGraphicFramePr>
            <a:graphicFrameLocks noGrp="1"/>
          </p:cNvGraphicFramePr>
          <p:nvPr>
            <p:ph type="tbl" sz="quarter" idx="13"/>
            <p:extLst>
              <p:ext uri="{D42A27DB-BD31-4B8C-83A1-F6EECF244321}">
                <p14:modId xmlns:p14="http://schemas.microsoft.com/office/powerpoint/2010/main" val="3653642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57346356"/>
                    </a:ext>
                  </a:extLst>
                </a:gridCol>
                <a:gridCol w="658368">
                  <a:extLst>
                    <a:ext uri="{9D8B030D-6E8A-4147-A177-3AD203B41FA5}">
                      <a16:colId xmlns:a16="http://schemas.microsoft.com/office/drawing/2014/main" val="3644283063"/>
                    </a:ext>
                  </a:extLst>
                </a:gridCol>
                <a:gridCol w="658368">
                  <a:extLst>
                    <a:ext uri="{9D8B030D-6E8A-4147-A177-3AD203B41FA5}">
                      <a16:colId xmlns:a16="http://schemas.microsoft.com/office/drawing/2014/main" val="462571116"/>
                    </a:ext>
                  </a:extLst>
                </a:gridCol>
                <a:gridCol w="658368">
                  <a:extLst>
                    <a:ext uri="{9D8B030D-6E8A-4147-A177-3AD203B41FA5}">
                      <a16:colId xmlns:a16="http://schemas.microsoft.com/office/drawing/2014/main" val="3986029071"/>
                    </a:ext>
                  </a:extLst>
                </a:gridCol>
                <a:gridCol w="658368">
                  <a:extLst>
                    <a:ext uri="{9D8B030D-6E8A-4147-A177-3AD203B41FA5}">
                      <a16:colId xmlns:a16="http://schemas.microsoft.com/office/drawing/2014/main" val="3390991502"/>
                    </a:ext>
                  </a:extLst>
                </a:gridCol>
                <a:gridCol w="658368">
                  <a:extLst>
                    <a:ext uri="{9D8B030D-6E8A-4147-A177-3AD203B41FA5}">
                      <a16:colId xmlns:a16="http://schemas.microsoft.com/office/drawing/2014/main" val="1623377328"/>
                    </a:ext>
                  </a:extLst>
                </a:gridCol>
                <a:gridCol w="658368">
                  <a:extLst>
                    <a:ext uri="{9D8B030D-6E8A-4147-A177-3AD203B41FA5}">
                      <a16:colId xmlns:a16="http://schemas.microsoft.com/office/drawing/2014/main" val="713649632"/>
                    </a:ext>
                  </a:extLst>
                </a:gridCol>
                <a:gridCol w="658368">
                  <a:extLst>
                    <a:ext uri="{9D8B030D-6E8A-4147-A177-3AD203B41FA5}">
                      <a16:colId xmlns:a16="http://schemas.microsoft.com/office/drawing/2014/main" val="425495694"/>
                    </a:ext>
                  </a:extLst>
                </a:gridCol>
                <a:gridCol w="658368">
                  <a:extLst>
                    <a:ext uri="{9D8B030D-6E8A-4147-A177-3AD203B41FA5}">
                      <a16:colId xmlns:a16="http://schemas.microsoft.com/office/drawing/2014/main" val="4057885674"/>
                    </a:ext>
                  </a:extLst>
                </a:gridCol>
                <a:gridCol w="658368">
                  <a:extLst>
                    <a:ext uri="{9D8B030D-6E8A-4147-A177-3AD203B41FA5}">
                      <a16:colId xmlns:a16="http://schemas.microsoft.com/office/drawing/2014/main" val="87566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39072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- 2024-11-22 12:51:00</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President &amp; CEO, John W. Glomb, Jr., on being named the 2024 Executive of the Year by Saint Joseph's University - Erivan K. Haub School of Business and Maguire Academy of Insurance &amp; Risk Management! 👏 John was honored last night at a reception to raise money for student programming and initiatives within Saint Joseph's University’s Maguire Academy.
This award acknowledges John’s significant impact within the insurance industry in his leadership roles at PHLY, Tokio Marine North America Services, and TMNA, Inc., as well as his Executive Officer role at Tokio Marine Holdings. Honorees serve as role models, demonstrating the importance of critical thinking, ethical decision-making, and a lifelong commitment to social justice.
Well done, John – we’re proud to have you leading the way!
📸 Photo Credit: Melissa Kelly 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21.451074870274 %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33087429"/>
                  </a:ext>
                </a:extLst>
              </a:tr>
            </a:tbl>
          </a:graphicData>
        </a:graphic>
      </p:graphicFrame>
      <p:sp>
        <p:nvSpPr>
          <p:cNvPr id="4" name="Text Placeholder 3">
            <a:extLst>
              <a:ext uri="{FF2B5EF4-FFF2-40B4-BE49-F238E27FC236}">
                <a16:creationId xmlns:a16="http://schemas.microsoft.com/office/drawing/2014/main" id="{4B95CEDC-B635-4C3C-83D2-C86FADAF77E6}"/>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40990457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62005-68E9-462A-8C67-5221DCFA6C49}"/>
              </a:ext>
            </a:extLst>
          </p:cNvPr>
          <p:cNvSpPr>
            <a:spLocks noGrp="1"/>
          </p:cNvSpPr>
          <p:nvPr>
            <p:ph type="title"/>
          </p:nvPr>
        </p:nvSpPr>
        <p:spPr/>
        <p:txBody>
          <a:bodyPr/>
          <a:lstStyle/>
          <a:p>
            <a:r>
              <a:rPr lang="en-US"/>
              <a:t>LinkedIn Posts Table | Philadelphia Insurance - 3 of 6</a:t>
            </a:r>
          </a:p>
        </p:txBody>
      </p:sp>
      <p:graphicFrame>
        <p:nvGraphicFramePr>
          <p:cNvPr id="5" name="Table Placeholder 4">
            <a:extLst>
              <a:ext uri="{FF2B5EF4-FFF2-40B4-BE49-F238E27FC236}">
                <a16:creationId xmlns:a16="http://schemas.microsoft.com/office/drawing/2014/main" id="{B8E923AE-A129-4A37-9764-60FC281736A0}"/>
              </a:ext>
            </a:extLst>
          </p:cNvPr>
          <p:cNvGraphicFramePr>
            <a:graphicFrameLocks noGrp="1"/>
          </p:cNvGraphicFramePr>
          <p:nvPr>
            <p:ph type="tbl" sz="quarter" idx="13"/>
            <p:extLst>
              <p:ext uri="{D42A27DB-BD31-4B8C-83A1-F6EECF244321}">
                <p14:modId xmlns:p14="http://schemas.microsoft.com/office/powerpoint/2010/main" val="4217654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86254989"/>
                    </a:ext>
                  </a:extLst>
                </a:gridCol>
                <a:gridCol w="658368">
                  <a:extLst>
                    <a:ext uri="{9D8B030D-6E8A-4147-A177-3AD203B41FA5}">
                      <a16:colId xmlns:a16="http://schemas.microsoft.com/office/drawing/2014/main" val="4043309343"/>
                    </a:ext>
                  </a:extLst>
                </a:gridCol>
                <a:gridCol w="658368">
                  <a:extLst>
                    <a:ext uri="{9D8B030D-6E8A-4147-A177-3AD203B41FA5}">
                      <a16:colId xmlns:a16="http://schemas.microsoft.com/office/drawing/2014/main" val="2154017161"/>
                    </a:ext>
                  </a:extLst>
                </a:gridCol>
                <a:gridCol w="658368">
                  <a:extLst>
                    <a:ext uri="{9D8B030D-6E8A-4147-A177-3AD203B41FA5}">
                      <a16:colId xmlns:a16="http://schemas.microsoft.com/office/drawing/2014/main" val="1302899590"/>
                    </a:ext>
                  </a:extLst>
                </a:gridCol>
                <a:gridCol w="658368">
                  <a:extLst>
                    <a:ext uri="{9D8B030D-6E8A-4147-A177-3AD203B41FA5}">
                      <a16:colId xmlns:a16="http://schemas.microsoft.com/office/drawing/2014/main" val="1976551963"/>
                    </a:ext>
                  </a:extLst>
                </a:gridCol>
                <a:gridCol w="658368">
                  <a:extLst>
                    <a:ext uri="{9D8B030D-6E8A-4147-A177-3AD203B41FA5}">
                      <a16:colId xmlns:a16="http://schemas.microsoft.com/office/drawing/2014/main" val="1240777030"/>
                    </a:ext>
                  </a:extLst>
                </a:gridCol>
                <a:gridCol w="658368">
                  <a:extLst>
                    <a:ext uri="{9D8B030D-6E8A-4147-A177-3AD203B41FA5}">
                      <a16:colId xmlns:a16="http://schemas.microsoft.com/office/drawing/2014/main" val="279996182"/>
                    </a:ext>
                  </a:extLst>
                </a:gridCol>
                <a:gridCol w="658368">
                  <a:extLst>
                    <a:ext uri="{9D8B030D-6E8A-4147-A177-3AD203B41FA5}">
                      <a16:colId xmlns:a16="http://schemas.microsoft.com/office/drawing/2014/main" val="3963250367"/>
                    </a:ext>
                  </a:extLst>
                </a:gridCol>
                <a:gridCol w="658368">
                  <a:extLst>
                    <a:ext uri="{9D8B030D-6E8A-4147-A177-3AD203B41FA5}">
                      <a16:colId xmlns:a16="http://schemas.microsoft.com/office/drawing/2014/main" val="4237644901"/>
                    </a:ext>
                  </a:extLst>
                </a:gridCol>
                <a:gridCol w="658368">
                  <a:extLst>
                    <a:ext uri="{9D8B030D-6E8A-4147-A177-3AD203B41FA5}">
                      <a16:colId xmlns:a16="http://schemas.microsoft.com/office/drawing/2014/main" val="1614318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34218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- 2024-11-12 11:37:08</a:t>
                      </a:r>
                      <a:r>
                        <a:rPr kumimoji="0" lang="en-US" sz="1000" b="0" i="0" u="none" strike="noStrike" kern="1200" cap="none" spc="0" normalizeH="0" baseline="0" noProof="0">
                          <a:ln>
                            <a:noFill/>
                          </a:ln>
                          <a:solidFill>
                            <a:prstClr val="black"/>
                          </a:solidFill>
                          <a:effectLst/>
                          <a:uLnTx/>
                          <a:uFillTx/>
                          <a:latin typeface="Calibri"/>
                          <a:ea typeface="+mn-ea"/>
                          <a:cs typeface="+mn-cs"/>
                        </a:rPr>
                        <a:t>
 We're pleased to share that AM Best has affirmed PHLY's A++ (Superior) rating! 👏 PHLY has maintained this rating since 2011.
This is the highest rating awarded by AM Best, which provides an independent opinion of an insurer's financial strength and ability to meet its ongoing #insurance obligations. 
Learn more: bit.ly/4fFhhZF #insuranceindustry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8.0287344179168 %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000225920"/>
                  </a:ext>
                </a:extLst>
              </a:tr>
            </a:tbl>
          </a:graphicData>
        </a:graphic>
      </p:graphicFrame>
      <p:sp>
        <p:nvSpPr>
          <p:cNvPr id="4" name="Text Placeholder 3">
            <a:extLst>
              <a:ext uri="{FF2B5EF4-FFF2-40B4-BE49-F238E27FC236}">
                <a16:creationId xmlns:a16="http://schemas.microsoft.com/office/drawing/2014/main" id="{3D7A4C1E-3CF0-434A-8832-B81C6ED18E60}"/>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2180358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61679-6D4D-486B-BF12-EB3552ACB099}"/>
              </a:ext>
            </a:extLst>
          </p:cNvPr>
          <p:cNvSpPr>
            <a:spLocks noGrp="1"/>
          </p:cNvSpPr>
          <p:nvPr>
            <p:ph type="title"/>
          </p:nvPr>
        </p:nvSpPr>
        <p:spPr/>
        <p:txBody>
          <a:bodyPr/>
          <a:lstStyle/>
          <a:p>
            <a:r>
              <a:rPr lang="en-US"/>
              <a:t>LinkedIn Posts Table | Philadelphia Insurance - 4 of 6</a:t>
            </a:r>
          </a:p>
        </p:txBody>
      </p:sp>
      <p:graphicFrame>
        <p:nvGraphicFramePr>
          <p:cNvPr id="5" name="Table Placeholder 4">
            <a:extLst>
              <a:ext uri="{FF2B5EF4-FFF2-40B4-BE49-F238E27FC236}">
                <a16:creationId xmlns:a16="http://schemas.microsoft.com/office/drawing/2014/main" id="{4C09ACC5-A77E-42C6-A5D3-3C80660DFC1C}"/>
              </a:ext>
            </a:extLst>
          </p:cNvPr>
          <p:cNvGraphicFramePr>
            <a:graphicFrameLocks noGrp="1"/>
          </p:cNvGraphicFramePr>
          <p:nvPr>
            <p:ph type="tbl" sz="quarter" idx="13"/>
            <p:extLst>
              <p:ext uri="{D42A27DB-BD31-4B8C-83A1-F6EECF244321}">
                <p14:modId xmlns:p14="http://schemas.microsoft.com/office/powerpoint/2010/main" val="1318991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0446552"/>
                    </a:ext>
                  </a:extLst>
                </a:gridCol>
                <a:gridCol w="658368">
                  <a:extLst>
                    <a:ext uri="{9D8B030D-6E8A-4147-A177-3AD203B41FA5}">
                      <a16:colId xmlns:a16="http://schemas.microsoft.com/office/drawing/2014/main" val="1113976884"/>
                    </a:ext>
                  </a:extLst>
                </a:gridCol>
                <a:gridCol w="658368">
                  <a:extLst>
                    <a:ext uri="{9D8B030D-6E8A-4147-A177-3AD203B41FA5}">
                      <a16:colId xmlns:a16="http://schemas.microsoft.com/office/drawing/2014/main" val="3718785263"/>
                    </a:ext>
                  </a:extLst>
                </a:gridCol>
                <a:gridCol w="658368">
                  <a:extLst>
                    <a:ext uri="{9D8B030D-6E8A-4147-A177-3AD203B41FA5}">
                      <a16:colId xmlns:a16="http://schemas.microsoft.com/office/drawing/2014/main" val="1429008236"/>
                    </a:ext>
                  </a:extLst>
                </a:gridCol>
                <a:gridCol w="658368">
                  <a:extLst>
                    <a:ext uri="{9D8B030D-6E8A-4147-A177-3AD203B41FA5}">
                      <a16:colId xmlns:a16="http://schemas.microsoft.com/office/drawing/2014/main" val="2390011409"/>
                    </a:ext>
                  </a:extLst>
                </a:gridCol>
                <a:gridCol w="658368">
                  <a:extLst>
                    <a:ext uri="{9D8B030D-6E8A-4147-A177-3AD203B41FA5}">
                      <a16:colId xmlns:a16="http://schemas.microsoft.com/office/drawing/2014/main" val="1047403573"/>
                    </a:ext>
                  </a:extLst>
                </a:gridCol>
                <a:gridCol w="658368">
                  <a:extLst>
                    <a:ext uri="{9D8B030D-6E8A-4147-A177-3AD203B41FA5}">
                      <a16:colId xmlns:a16="http://schemas.microsoft.com/office/drawing/2014/main" val="1862749095"/>
                    </a:ext>
                  </a:extLst>
                </a:gridCol>
                <a:gridCol w="658368">
                  <a:extLst>
                    <a:ext uri="{9D8B030D-6E8A-4147-A177-3AD203B41FA5}">
                      <a16:colId xmlns:a16="http://schemas.microsoft.com/office/drawing/2014/main" val="927532179"/>
                    </a:ext>
                  </a:extLst>
                </a:gridCol>
                <a:gridCol w="658368">
                  <a:extLst>
                    <a:ext uri="{9D8B030D-6E8A-4147-A177-3AD203B41FA5}">
                      <a16:colId xmlns:a16="http://schemas.microsoft.com/office/drawing/2014/main" val="1834694810"/>
                    </a:ext>
                  </a:extLst>
                </a:gridCol>
                <a:gridCol w="658368">
                  <a:extLst>
                    <a:ext uri="{9D8B030D-6E8A-4147-A177-3AD203B41FA5}">
                      <a16:colId xmlns:a16="http://schemas.microsoft.com/office/drawing/2014/main" val="3166051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2429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- 2024-11-01 13:06:43</a:t>
                      </a:r>
                      <a:r>
                        <a:rPr kumimoji="0" lang="en-US" sz="1000" b="0" i="0" u="none" strike="noStrike" kern="1200" cap="none" spc="0" normalizeH="0" baseline="0" noProof="0">
                          <a:ln>
                            <a:noFill/>
                          </a:ln>
                          <a:solidFill>
                            <a:prstClr val="black"/>
                          </a:solidFill>
                          <a:effectLst/>
                          <a:uLnTx/>
                          <a:uFillTx/>
                          <a:latin typeface="Calibri"/>
                          <a:ea typeface="+mn-ea"/>
                          <a:cs typeface="+mn-cs"/>
                        </a:rPr>
                        <a:t>
 We were pleased to host the CPCU Society - Philadelphia Chapter's "A View from the Top" executive panel discussion at our Home Office! During the event, our President &amp; CEO John W. Glomb, Jr. joined other industry leaders for an engaging and informative discussion on the current state of the Property &amp; Casualty insurance market.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32.57453200832 %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52631823"/>
                  </a:ext>
                </a:extLst>
              </a:tr>
            </a:tbl>
          </a:graphicData>
        </a:graphic>
      </p:graphicFrame>
      <p:sp>
        <p:nvSpPr>
          <p:cNvPr id="4" name="Text Placeholder 3">
            <a:extLst>
              <a:ext uri="{FF2B5EF4-FFF2-40B4-BE49-F238E27FC236}">
                <a16:creationId xmlns:a16="http://schemas.microsoft.com/office/drawing/2014/main" id="{BA49FC51-A147-4E31-A3D1-EC7AF07A9C2F}"/>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7146573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90012-7FC4-459E-920C-F68D9C327894}"/>
              </a:ext>
            </a:extLst>
          </p:cNvPr>
          <p:cNvSpPr>
            <a:spLocks noGrp="1"/>
          </p:cNvSpPr>
          <p:nvPr>
            <p:ph type="title"/>
          </p:nvPr>
        </p:nvSpPr>
        <p:spPr/>
        <p:txBody>
          <a:bodyPr/>
          <a:lstStyle/>
          <a:p>
            <a:r>
              <a:rPr lang="en-US"/>
              <a:t>LinkedIn Posts Table | Philadelphia Insurance - 5 of 6</a:t>
            </a:r>
          </a:p>
        </p:txBody>
      </p:sp>
      <p:graphicFrame>
        <p:nvGraphicFramePr>
          <p:cNvPr id="5" name="Table Placeholder 4">
            <a:extLst>
              <a:ext uri="{FF2B5EF4-FFF2-40B4-BE49-F238E27FC236}">
                <a16:creationId xmlns:a16="http://schemas.microsoft.com/office/drawing/2014/main" id="{80D2C0DA-A392-4EC7-8BBC-D57BADE6AAB7}"/>
              </a:ext>
            </a:extLst>
          </p:cNvPr>
          <p:cNvGraphicFramePr>
            <a:graphicFrameLocks noGrp="1"/>
          </p:cNvGraphicFramePr>
          <p:nvPr>
            <p:ph type="tbl" sz="quarter" idx="13"/>
            <p:extLst>
              <p:ext uri="{D42A27DB-BD31-4B8C-83A1-F6EECF244321}">
                <p14:modId xmlns:p14="http://schemas.microsoft.com/office/powerpoint/2010/main" val="4091488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46038659"/>
                    </a:ext>
                  </a:extLst>
                </a:gridCol>
                <a:gridCol w="658368">
                  <a:extLst>
                    <a:ext uri="{9D8B030D-6E8A-4147-A177-3AD203B41FA5}">
                      <a16:colId xmlns:a16="http://schemas.microsoft.com/office/drawing/2014/main" val="2296555176"/>
                    </a:ext>
                  </a:extLst>
                </a:gridCol>
                <a:gridCol w="658368">
                  <a:extLst>
                    <a:ext uri="{9D8B030D-6E8A-4147-A177-3AD203B41FA5}">
                      <a16:colId xmlns:a16="http://schemas.microsoft.com/office/drawing/2014/main" val="2881096268"/>
                    </a:ext>
                  </a:extLst>
                </a:gridCol>
                <a:gridCol w="658368">
                  <a:extLst>
                    <a:ext uri="{9D8B030D-6E8A-4147-A177-3AD203B41FA5}">
                      <a16:colId xmlns:a16="http://schemas.microsoft.com/office/drawing/2014/main" val="3401399054"/>
                    </a:ext>
                  </a:extLst>
                </a:gridCol>
                <a:gridCol w="658368">
                  <a:extLst>
                    <a:ext uri="{9D8B030D-6E8A-4147-A177-3AD203B41FA5}">
                      <a16:colId xmlns:a16="http://schemas.microsoft.com/office/drawing/2014/main" val="173207381"/>
                    </a:ext>
                  </a:extLst>
                </a:gridCol>
                <a:gridCol w="658368">
                  <a:extLst>
                    <a:ext uri="{9D8B030D-6E8A-4147-A177-3AD203B41FA5}">
                      <a16:colId xmlns:a16="http://schemas.microsoft.com/office/drawing/2014/main" val="2940368048"/>
                    </a:ext>
                  </a:extLst>
                </a:gridCol>
                <a:gridCol w="658368">
                  <a:extLst>
                    <a:ext uri="{9D8B030D-6E8A-4147-A177-3AD203B41FA5}">
                      <a16:colId xmlns:a16="http://schemas.microsoft.com/office/drawing/2014/main" val="3397997621"/>
                    </a:ext>
                  </a:extLst>
                </a:gridCol>
                <a:gridCol w="658368">
                  <a:extLst>
                    <a:ext uri="{9D8B030D-6E8A-4147-A177-3AD203B41FA5}">
                      <a16:colId xmlns:a16="http://schemas.microsoft.com/office/drawing/2014/main" val="2372560816"/>
                    </a:ext>
                  </a:extLst>
                </a:gridCol>
                <a:gridCol w="658368">
                  <a:extLst>
                    <a:ext uri="{9D8B030D-6E8A-4147-A177-3AD203B41FA5}">
                      <a16:colId xmlns:a16="http://schemas.microsoft.com/office/drawing/2014/main" val="1210883253"/>
                    </a:ext>
                  </a:extLst>
                </a:gridCol>
                <a:gridCol w="658368">
                  <a:extLst>
                    <a:ext uri="{9D8B030D-6E8A-4147-A177-3AD203B41FA5}">
                      <a16:colId xmlns:a16="http://schemas.microsoft.com/office/drawing/2014/main" val="3208176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41708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- 2024-11-04 14:19:15</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announce that PHLY ranked #2 on the list of large companies nominated this year for #BestPlacestoWork in #Insurance! 🏆👏🏼 
Thanks to #TEAMPHLY for making us a great place to work! Learn more about careers at PHLY: bit.ly/PHLYCareers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10.036057692308 %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25639158"/>
                  </a:ext>
                </a:extLst>
              </a:tr>
            </a:tbl>
          </a:graphicData>
        </a:graphic>
      </p:graphicFrame>
      <p:sp>
        <p:nvSpPr>
          <p:cNvPr id="4" name="Text Placeholder 3">
            <a:extLst>
              <a:ext uri="{FF2B5EF4-FFF2-40B4-BE49-F238E27FC236}">
                <a16:creationId xmlns:a16="http://schemas.microsoft.com/office/drawing/2014/main" id="{588A88D7-CD23-44B7-875E-B79F24817EF7}"/>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3596589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31D86-1ECD-43CD-B61B-752C11134DFA}"/>
              </a:ext>
            </a:extLst>
          </p:cNvPr>
          <p:cNvSpPr>
            <a:spLocks noGrp="1"/>
          </p:cNvSpPr>
          <p:nvPr>
            <p:ph type="title"/>
          </p:nvPr>
        </p:nvSpPr>
        <p:spPr/>
        <p:txBody>
          <a:bodyPr/>
          <a:lstStyle/>
          <a:p>
            <a:r>
              <a:rPr lang="en-US"/>
              <a:t>LinkedIn Posts Table | Philadelphia Insurance - 6 of 6</a:t>
            </a:r>
          </a:p>
        </p:txBody>
      </p:sp>
      <p:graphicFrame>
        <p:nvGraphicFramePr>
          <p:cNvPr id="5" name="Table Placeholder 4">
            <a:extLst>
              <a:ext uri="{FF2B5EF4-FFF2-40B4-BE49-F238E27FC236}">
                <a16:creationId xmlns:a16="http://schemas.microsoft.com/office/drawing/2014/main" id="{4024C878-62E9-4284-BA2F-704E6B8797E4}"/>
              </a:ext>
            </a:extLst>
          </p:cNvPr>
          <p:cNvGraphicFramePr>
            <a:graphicFrameLocks noGrp="1"/>
          </p:cNvGraphicFramePr>
          <p:nvPr>
            <p:ph type="tbl" sz="quarter" idx="13"/>
            <p:extLst>
              <p:ext uri="{D42A27DB-BD31-4B8C-83A1-F6EECF244321}">
                <p14:modId xmlns:p14="http://schemas.microsoft.com/office/powerpoint/2010/main" val="2224655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25809994"/>
                    </a:ext>
                  </a:extLst>
                </a:gridCol>
                <a:gridCol w="658368">
                  <a:extLst>
                    <a:ext uri="{9D8B030D-6E8A-4147-A177-3AD203B41FA5}">
                      <a16:colId xmlns:a16="http://schemas.microsoft.com/office/drawing/2014/main" val="1836808254"/>
                    </a:ext>
                  </a:extLst>
                </a:gridCol>
                <a:gridCol w="658368">
                  <a:extLst>
                    <a:ext uri="{9D8B030D-6E8A-4147-A177-3AD203B41FA5}">
                      <a16:colId xmlns:a16="http://schemas.microsoft.com/office/drawing/2014/main" val="1488923889"/>
                    </a:ext>
                  </a:extLst>
                </a:gridCol>
                <a:gridCol w="658368">
                  <a:extLst>
                    <a:ext uri="{9D8B030D-6E8A-4147-A177-3AD203B41FA5}">
                      <a16:colId xmlns:a16="http://schemas.microsoft.com/office/drawing/2014/main" val="4161132733"/>
                    </a:ext>
                  </a:extLst>
                </a:gridCol>
                <a:gridCol w="658368">
                  <a:extLst>
                    <a:ext uri="{9D8B030D-6E8A-4147-A177-3AD203B41FA5}">
                      <a16:colId xmlns:a16="http://schemas.microsoft.com/office/drawing/2014/main" val="2733329883"/>
                    </a:ext>
                  </a:extLst>
                </a:gridCol>
                <a:gridCol w="658368">
                  <a:extLst>
                    <a:ext uri="{9D8B030D-6E8A-4147-A177-3AD203B41FA5}">
                      <a16:colId xmlns:a16="http://schemas.microsoft.com/office/drawing/2014/main" val="3396371532"/>
                    </a:ext>
                  </a:extLst>
                </a:gridCol>
                <a:gridCol w="658368">
                  <a:extLst>
                    <a:ext uri="{9D8B030D-6E8A-4147-A177-3AD203B41FA5}">
                      <a16:colId xmlns:a16="http://schemas.microsoft.com/office/drawing/2014/main" val="4068225995"/>
                    </a:ext>
                  </a:extLst>
                </a:gridCol>
                <a:gridCol w="658368">
                  <a:extLst>
                    <a:ext uri="{9D8B030D-6E8A-4147-A177-3AD203B41FA5}">
                      <a16:colId xmlns:a16="http://schemas.microsoft.com/office/drawing/2014/main" val="3281097305"/>
                    </a:ext>
                  </a:extLst>
                </a:gridCol>
                <a:gridCol w="658368">
                  <a:extLst>
                    <a:ext uri="{9D8B030D-6E8A-4147-A177-3AD203B41FA5}">
                      <a16:colId xmlns:a16="http://schemas.microsoft.com/office/drawing/2014/main" val="2796765883"/>
                    </a:ext>
                  </a:extLst>
                </a:gridCol>
                <a:gridCol w="658368">
                  <a:extLst>
                    <a:ext uri="{9D8B030D-6E8A-4147-A177-3AD203B41FA5}">
                      <a16:colId xmlns:a16="http://schemas.microsoft.com/office/drawing/2014/main" val="31469348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13399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- 2024-11-06 12:52:06</a:t>
                      </a:r>
                      <a:r>
                        <a:rPr kumimoji="0" lang="en-US" sz="1000" b="0" i="0" u="none" strike="noStrike" kern="1200" cap="none" spc="0" normalizeH="0" baseline="0" noProof="0">
                          <a:ln>
                            <a:noFill/>
                          </a:ln>
                          <a:solidFill>
                            <a:prstClr val="black"/>
                          </a:solidFill>
                          <a:effectLst/>
                          <a:uLnTx/>
                          <a:uFillTx/>
                          <a:latin typeface="Calibri"/>
                          <a:ea typeface="+mn-ea"/>
                          <a:cs typeface="+mn-cs"/>
                        </a:rPr>
                        <a:t>
 We’re looking forward to sponsoring this weekend’s Madelyn James Pediatric Cancer Foundation Bow Bash! 🎗️💛 
This special event celebrates the non-profit’s powerful mission to bring access and equity to pediatric #cancer care. Founded in memory of Madelyn, who was a patient at Children's Hospital of Philadelphia, the foundation is dedicated to easing the journey for families navigating a #pediatriccancer diagnosis.
We’re honored to support their work in bringing hope and relief to families in need. #givingback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8.2802547770701 %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65591316"/>
                  </a:ext>
                </a:extLst>
              </a:tr>
            </a:tbl>
          </a:graphicData>
        </a:graphic>
      </p:graphicFrame>
      <p:sp>
        <p:nvSpPr>
          <p:cNvPr id="4" name="Text Placeholder 3">
            <a:extLst>
              <a:ext uri="{FF2B5EF4-FFF2-40B4-BE49-F238E27FC236}">
                <a16:creationId xmlns:a16="http://schemas.microsoft.com/office/drawing/2014/main" id="{8EBF4025-2FA4-4E5B-80C2-5298709CF66C}"/>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8847463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C3B41-9AFE-4F4E-99C0-1560B00AAC5C}"/>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40315EB6-C80A-42BF-A9DC-2EE6B77CAB6F}"/>
              </a:ext>
            </a:extLst>
          </p:cNvPr>
          <p:cNvGraphicFramePr>
            <a:graphicFrameLocks noGrp="1"/>
          </p:cNvGraphicFramePr>
          <p:nvPr>
            <p:ph type="tbl" sz="quarter" idx="13"/>
            <p:extLst>
              <p:ext uri="{D42A27DB-BD31-4B8C-83A1-F6EECF244321}">
                <p14:modId xmlns:p14="http://schemas.microsoft.com/office/powerpoint/2010/main" val="2337187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14384054"/>
                    </a:ext>
                  </a:extLst>
                </a:gridCol>
                <a:gridCol w="576072">
                  <a:extLst>
                    <a:ext uri="{9D8B030D-6E8A-4147-A177-3AD203B41FA5}">
                      <a16:colId xmlns:a16="http://schemas.microsoft.com/office/drawing/2014/main" val="512891129"/>
                    </a:ext>
                  </a:extLst>
                </a:gridCol>
                <a:gridCol w="576072">
                  <a:extLst>
                    <a:ext uri="{9D8B030D-6E8A-4147-A177-3AD203B41FA5}">
                      <a16:colId xmlns:a16="http://schemas.microsoft.com/office/drawing/2014/main" val="4021632294"/>
                    </a:ext>
                  </a:extLst>
                </a:gridCol>
                <a:gridCol w="576072">
                  <a:extLst>
                    <a:ext uri="{9D8B030D-6E8A-4147-A177-3AD203B41FA5}">
                      <a16:colId xmlns:a16="http://schemas.microsoft.com/office/drawing/2014/main" val="2251953838"/>
                    </a:ext>
                  </a:extLst>
                </a:gridCol>
                <a:gridCol w="576072">
                  <a:extLst>
                    <a:ext uri="{9D8B030D-6E8A-4147-A177-3AD203B41FA5}">
                      <a16:colId xmlns:a16="http://schemas.microsoft.com/office/drawing/2014/main" val="790472479"/>
                    </a:ext>
                  </a:extLst>
                </a:gridCol>
                <a:gridCol w="576072">
                  <a:extLst>
                    <a:ext uri="{9D8B030D-6E8A-4147-A177-3AD203B41FA5}">
                      <a16:colId xmlns:a16="http://schemas.microsoft.com/office/drawing/2014/main" val="656738233"/>
                    </a:ext>
                  </a:extLst>
                </a:gridCol>
                <a:gridCol w="576072">
                  <a:extLst>
                    <a:ext uri="{9D8B030D-6E8A-4147-A177-3AD203B41FA5}">
                      <a16:colId xmlns:a16="http://schemas.microsoft.com/office/drawing/2014/main" val="451725729"/>
                    </a:ext>
                  </a:extLst>
                </a:gridCol>
                <a:gridCol w="576072">
                  <a:extLst>
                    <a:ext uri="{9D8B030D-6E8A-4147-A177-3AD203B41FA5}">
                      <a16:colId xmlns:a16="http://schemas.microsoft.com/office/drawing/2014/main" val="1240927353"/>
                    </a:ext>
                  </a:extLst>
                </a:gridCol>
                <a:gridCol w="576072">
                  <a:extLst>
                    <a:ext uri="{9D8B030D-6E8A-4147-A177-3AD203B41FA5}">
                      <a16:colId xmlns:a16="http://schemas.microsoft.com/office/drawing/2014/main" val="4278989408"/>
                    </a:ext>
                  </a:extLst>
                </a:gridCol>
                <a:gridCol w="576072">
                  <a:extLst>
                    <a:ext uri="{9D8B030D-6E8A-4147-A177-3AD203B41FA5}">
                      <a16:colId xmlns:a16="http://schemas.microsoft.com/office/drawing/2014/main" val="758820611"/>
                    </a:ext>
                  </a:extLst>
                </a:gridCol>
                <a:gridCol w="576072">
                  <a:extLst>
                    <a:ext uri="{9D8B030D-6E8A-4147-A177-3AD203B41FA5}">
                      <a16:colId xmlns:a16="http://schemas.microsoft.com/office/drawing/2014/main" val="316859387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067423870"/>
                  </a:ext>
                </a:extLst>
              </a:tr>
              <a:tr h="370840">
                <a:tc>
                  <a:txBody>
                    <a:bodyPr/>
                    <a:lstStyle/>
                    <a:p>
                      <a:r>
                        <a:rPr lang="en-US" sz="1000"/>
                        <a:t>phlyinsurance</a:t>
                      </a:r>
                    </a:p>
                  </a:txBody>
                  <a:tcPr/>
                </a:tc>
                <a:tc>
                  <a:txBody>
                    <a:bodyPr/>
                    <a:lstStyle/>
                    <a:p>
                      <a:r>
                        <a:rPr lang="en-US" sz="1000"/>
                        <a:t>3770</a:t>
                      </a:r>
                    </a:p>
                  </a:txBody>
                  <a:tcPr/>
                </a:tc>
                <a:tc>
                  <a:txBody>
                    <a:bodyPr/>
                    <a:lstStyle/>
                    <a:p>
                      <a:r>
                        <a:rPr lang="en-US" sz="1000"/>
                        <a:t>35</a:t>
                      </a:r>
                    </a:p>
                  </a:txBody>
                  <a:tcPr/>
                </a:tc>
                <a:tc>
                  <a:txBody>
                    <a:bodyPr/>
                    <a:lstStyle/>
                    <a:p>
                      <a:r>
                        <a:rPr lang="en-US" sz="1000"/>
                        <a:t>13</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20</a:t>
                      </a:r>
                    </a:p>
                  </a:txBody>
                  <a:tcPr/>
                </a:tc>
                <a:tc>
                  <a:txBody>
                    <a:bodyPr/>
                    <a:lstStyle/>
                    <a:p>
                      <a:r>
                        <a:rPr lang="en-US" sz="1000"/>
                        <a:t>1092</a:t>
                      </a:r>
                    </a:p>
                  </a:txBody>
                  <a:tcPr/>
                </a:tc>
                <a:tc>
                  <a:txBody>
                    <a:bodyPr/>
                    <a:lstStyle/>
                    <a:p>
                      <a:r>
                        <a:rPr lang="en-US" sz="1000"/>
                        <a:t>20</a:t>
                      </a:r>
                    </a:p>
                  </a:txBody>
                  <a:tcPr/>
                </a:tc>
                <a:tc>
                  <a:txBody>
                    <a:bodyPr/>
                    <a:lstStyle/>
                    <a:p>
                      <a:r>
                        <a:rPr lang="en-US" sz="1000"/>
                        <a:t>1.4819 %</a:t>
                      </a:r>
                    </a:p>
                  </a:txBody>
                  <a:tcPr/>
                </a:tc>
                <a:extLst>
                  <a:ext uri="{0D108BD9-81ED-4DB2-BD59-A6C34878D82A}">
                    <a16:rowId xmlns:a16="http://schemas.microsoft.com/office/drawing/2014/main" val="3860210326"/>
                  </a:ext>
                </a:extLst>
              </a:tr>
            </a:tbl>
          </a:graphicData>
        </a:graphic>
      </p:graphicFrame>
      <p:sp>
        <p:nvSpPr>
          <p:cNvPr id="4" name="Text Placeholder 3">
            <a:extLst>
              <a:ext uri="{FF2B5EF4-FFF2-40B4-BE49-F238E27FC236}">
                <a16:creationId xmlns:a16="http://schemas.microsoft.com/office/drawing/2014/main" id="{7060846D-A5A3-4B4D-A4C9-23207C4CAAAE}"/>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8205264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A3416-A6CA-4D0C-8C25-A286BC8E2FEC}"/>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B4DBD958-F3EB-4B42-9593-7142A2106DA8}"/>
              </a:ext>
            </a:extLst>
          </p:cNvPr>
          <p:cNvGraphicFramePr>
            <a:graphicFrameLocks noGrp="1"/>
          </p:cNvGraphicFramePr>
          <p:nvPr>
            <p:ph type="chart" sz="quarter" idx="13"/>
            <p:extLst>
              <p:ext uri="{D42A27DB-BD31-4B8C-83A1-F6EECF244321}">
                <p14:modId xmlns:p14="http://schemas.microsoft.com/office/powerpoint/2010/main" val="3708215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DDDBF4-36F0-4E9F-A5AC-0DD2BD9399E9}"/>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AD6CA2CA-4872-4972-82A6-ADAD398824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94460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1E3A2-0391-46BF-A303-BC5C4AF00B8C}"/>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E04E3E29-0BA4-443F-91FA-095238E12EE0}"/>
              </a:ext>
            </a:extLst>
          </p:cNvPr>
          <p:cNvGraphicFramePr>
            <a:graphicFrameLocks noGrp="1"/>
          </p:cNvGraphicFramePr>
          <p:nvPr>
            <p:ph type="chart" sz="quarter" idx="13"/>
            <p:extLst>
              <p:ext uri="{D42A27DB-BD31-4B8C-83A1-F6EECF244321}">
                <p14:modId xmlns:p14="http://schemas.microsoft.com/office/powerpoint/2010/main" val="14042445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F815DF-E53A-432F-B34F-E460719ADB7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1E55B564-0964-41D6-9BE3-1BC80E2E37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24655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7B79A3-224B-4C1A-8470-7D6CBF75ADF2}"/>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8AAFA42E-F485-40FE-968B-146205024A53}"/>
              </a:ext>
            </a:extLst>
          </p:cNvPr>
          <p:cNvGraphicFramePr>
            <a:graphicFrameLocks noGrp="1"/>
          </p:cNvGraphicFramePr>
          <p:nvPr>
            <p:ph type="chart" sz="quarter" idx="13"/>
            <p:extLst>
              <p:ext uri="{D42A27DB-BD31-4B8C-83A1-F6EECF244321}">
                <p14:modId xmlns:p14="http://schemas.microsoft.com/office/powerpoint/2010/main" val="13971700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793E7E-54F5-4AE4-BD45-AC917EFA937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78EA9D1-FBB1-47BA-A8D5-9E1A4E7BA0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11616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A35E1-CE11-477D-A428-700B747A0C7A}"/>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FD9C4509-17D6-4360-B143-BABDB26941D2}"/>
              </a:ext>
            </a:extLst>
          </p:cNvPr>
          <p:cNvGraphicFramePr>
            <a:graphicFrameLocks noGrp="1"/>
          </p:cNvGraphicFramePr>
          <p:nvPr>
            <p:ph type="chart" sz="quarter" idx="13"/>
            <p:extLst>
              <p:ext uri="{D42A27DB-BD31-4B8C-83A1-F6EECF244321}">
                <p14:modId xmlns:p14="http://schemas.microsoft.com/office/powerpoint/2010/main" val="2124859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CD0659-0C62-44BE-9710-26184F8A95A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A0991F0-27DF-41F5-99F5-413F98BB0E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04082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669A6-870B-4680-9FCB-C211A5A9439A}"/>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BFA84F07-2923-4257-82FD-172209FD4D09}"/>
              </a:ext>
            </a:extLst>
          </p:cNvPr>
          <p:cNvGraphicFramePr>
            <a:graphicFrameLocks noGrp="1"/>
          </p:cNvGraphicFramePr>
          <p:nvPr>
            <p:ph type="tbl" sz="quarter" idx="13"/>
            <p:extLst>
              <p:ext uri="{D42A27DB-BD31-4B8C-83A1-F6EECF244321}">
                <p14:modId xmlns:p14="http://schemas.microsoft.com/office/powerpoint/2010/main" val="2301743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943747"/>
                    </a:ext>
                  </a:extLst>
                </a:gridCol>
                <a:gridCol w="987552">
                  <a:extLst>
                    <a:ext uri="{9D8B030D-6E8A-4147-A177-3AD203B41FA5}">
                      <a16:colId xmlns:a16="http://schemas.microsoft.com/office/drawing/2014/main" val="3899977719"/>
                    </a:ext>
                  </a:extLst>
                </a:gridCol>
                <a:gridCol w="987552">
                  <a:extLst>
                    <a:ext uri="{9D8B030D-6E8A-4147-A177-3AD203B41FA5}">
                      <a16:colId xmlns:a16="http://schemas.microsoft.com/office/drawing/2014/main" val="4111140570"/>
                    </a:ext>
                  </a:extLst>
                </a:gridCol>
                <a:gridCol w="987552">
                  <a:extLst>
                    <a:ext uri="{9D8B030D-6E8A-4147-A177-3AD203B41FA5}">
                      <a16:colId xmlns:a16="http://schemas.microsoft.com/office/drawing/2014/main" val="4034700621"/>
                    </a:ext>
                  </a:extLst>
                </a:gridCol>
                <a:gridCol w="987552">
                  <a:extLst>
                    <a:ext uri="{9D8B030D-6E8A-4147-A177-3AD203B41FA5}">
                      <a16:colId xmlns:a16="http://schemas.microsoft.com/office/drawing/2014/main" val="2431464135"/>
                    </a:ext>
                  </a:extLst>
                </a:gridCol>
                <a:gridCol w="987552">
                  <a:extLst>
                    <a:ext uri="{9D8B030D-6E8A-4147-A177-3AD203B41FA5}">
                      <a16:colId xmlns:a16="http://schemas.microsoft.com/office/drawing/2014/main" val="1524968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66353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- 2024-11-22 12:47:29</a:t>
                      </a:r>
                      <a:r>
                        <a:rPr kumimoji="0" lang="en-US" sz="1000" b="0" i="0" u="none" strike="noStrike" kern="1200" cap="none" spc="0" normalizeH="0" baseline="0" noProof="0">
                          <a:ln>
                            <a:noFill/>
                          </a:ln>
                          <a:solidFill>
                            <a:prstClr val="black"/>
                          </a:solidFill>
                          <a:effectLst/>
                          <a:uLnTx/>
                          <a:uFillTx/>
                          <a:latin typeface="Calibri"/>
                          <a:ea typeface="+mn-ea"/>
                          <a:cs typeface="+mn-cs"/>
                        </a:rPr>
                        <a:t>
 Congratulations to our President &amp; CEO, John W. Glomb, Jr., on being named the 2024 Executive of the Year by saintjosephs's Maguire Academy of Insurance &amp; Risk Management! 👏 John was honored last night at a reception to raise money for student programming and initiatives within Saint Joseph’s Maguire Academy.
This award acknowledges John’s significant impact within the insurance industry in his leadership roles at PHLY, tmna_services, and TMNA, Inc., as well as his Executive Officer role at Tokio Marine Holdings. Honorees serve as role models, demonstrating the importance of critical thinking, ethical decision-making, and a lifelong commitment to social justice.
Well done, John – we’re proud to have you leading the way! 🙌
📸 Photo Credit: Melissa Kelly Photography 
#TEAMPHLY #insurance #insuranceindustry #insurancecareers #riskmanagement #leadershipgoals #makinganimpact #college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12/02/2024 13:15:47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868565267"/>
                  </a:ext>
                </a:extLst>
              </a:tr>
            </a:tbl>
          </a:graphicData>
        </a:graphic>
      </p:graphicFrame>
      <p:sp>
        <p:nvSpPr>
          <p:cNvPr id="4" name="Text Placeholder 3">
            <a:extLst>
              <a:ext uri="{FF2B5EF4-FFF2-40B4-BE49-F238E27FC236}">
                <a16:creationId xmlns:a16="http://schemas.microsoft.com/office/drawing/2014/main" id="{64121DCD-4D65-4074-8D71-4C711ED17DFC}"/>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5586336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49B34-EB2F-4305-96B5-494238B7EB51}"/>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DD1C514F-E2CF-4A4E-A4A2-5B7FFA2F4131}"/>
              </a:ext>
            </a:extLst>
          </p:cNvPr>
          <p:cNvGraphicFramePr>
            <a:graphicFrameLocks noGrp="1"/>
          </p:cNvGraphicFramePr>
          <p:nvPr>
            <p:ph type="tbl" sz="quarter" idx="13"/>
            <p:extLst>
              <p:ext uri="{D42A27DB-BD31-4B8C-83A1-F6EECF244321}">
                <p14:modId xmlns:p14="http://schemas.microsoft.com/office/powerpoint/2010/main" val="3857723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63201142"/>
                    </a:ext>
                  </a:extLst>
                </a:gridCol>
                <a:gridCol w="987552">
                  <a:extLst>
                    <a:ext uri="{9D8B030D-6E8A-4147-A177-3AD203B41FA5}">
                      <a16:colId xmlns:a16="http://schemas.microsoft.com/office/drawing/2014/main" val="1550050988"/>
                    </a:ext>
                  </a:extLst>
                </a:gridCol>
                <a:gridCol w="987552">
                  <a:extLst>
                    <a:ext uri="{9D8B030D-6E8A-4147-A177-3AD203B41FA5}">
                      <a16:colId xmlns:a16="http://schemas.microsoft.com/office/drawing/2014/main" val="1547473817"/>
                    </a:ext>
                  </a:extLst>
                </a:gridCol>
                <a:gridCol w="987552">
                  <a:extLst>
                    <a:ext uri="{9D8B030D-6E8A-4147-A177-3AD203B41FA5}">
                      <a16:colId xmlns:a16="http://schemas.microsoft.com/office/drawing/2014/main" val="1108573520"/>
                    </a:ext>
                  </a:extLst>
                </a:gridCol>
                <a:gridCol w="987552">
                  <a:extLst>
                    <a:ext uri="{9D8B030D-6E8A-4147-A177-3AD203B41FA5}">
                      <a16:colId xmlns:a16="http://schemas.microsoft.com/office/drawing/2014/main" val="2521265922"/>
                    </a:ext>
                  </a:extLst>
                </a:gridCol>
                <a:gridCol w="987552">
                  <a:extLst>
                    <a:ext uri="{9D8B030D-6E8A-4147-A177-3AD203B41FA5}">
                      <a16:colId xmlns:a16="http://schemas.microsoft.com/office/drawing/2014/main" val="508422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12928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- 2024-11-01 15:38:05</a:t>
                      </a:r>
                      <a:r>
                        <a:rPr kumimoji="0" lang="en-US" sz="1000" b="0" i="0" u="none" strike="noStrike" kern="1200" cap="none" spc="0" normalizeH="0" baseline="0" noProof="0">
                          <a:ln>
                            <a:noFill/>
                          </a:ln>
                          <a:solidFill>
                            <a:prstClr val="black"/>
                          </a:solidFill>
                          <a:effectLst/>
                          <a:uLnTx/>
                          <a:uFillTx/>
                          <a:latin typeface="Calibri"/>
                          <a:ea typeface="+mn-ea"/>
                          <a:cs typeface="+mn-cs"/>
                        </a:rPr>
                        <a:t>
 We were pleased to host The CPCU Society - Philadelphia Chapter's "A View from the Top" executive panel discussion at our Home Office! During the event, our President &amp; CEO John Glomb joined other industry leaders for an engaging and informative discussion on the current state of the Property &amp; Casualty insurance market.
#TEAMPHLY #insurance #insurancecareers #executiveleadership #insurancelife #leadership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11/21/2024 19:16:06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856780676"/>
                  </a:ext>
                </a:extLst>
              </a:tr>
            </a:tbl>
          </a:graphicData>
        </a:graphic>
      </p:graphicFrame>
      <p:sp>
        <p:nvSpPr>
          <p:cNvPr id="4" name="Text Placeholder 3">
            <a:extLst>
              <a:ext uri="{FF2B5EF4-FFF2-40B4-BE49-F238E27FC236}">
                <a16:creationId xmlns:a16="http://schemas.microsoft.com/office/drawing/2014/main" id="{1667F336-5808-4A7B-AFDC-167C4FAED80C}"/>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6407712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DC3D4-96A3-435C-8AF4-A3B4212759F7}"/>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AF2D13BD-3225-49E3-BE74-239AA0A70851}"/>
              </a:ext>
            </a:extLst>
          </p:cNvPr>
          <p:cNvGraphicFramePr>
            <a:graphicFrameLocks noGrp="1"/>
          </p:cNvGraphicFramePr>
          <p:nvPr>
            <p:ph type="tbl" sz="quarter" idx="13"/>
            <p:extLst>
              <p:ext uri="{D42A27DB-BD31-4B8C-83A1-F6EECF244321}">
                <p14:modId xmlns:p14="http://schemas.microsoft.com/office/powerpoint/2010/main" val="206325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8379607"/>
                    </a:ext>
                  </a:extLst>
                </a:gridCol>
                <a:gridCol w="987552">
                  <a:extLst>
                    <a:ext uri="{9D8B030D-6E8A-4147-A177-3AD203B41FA5}">
                      <a16:colId xmlns:a16="http://schemas.microsoft.com/office/drawing/2014/main" val="1489569839"/>
                    </a:ext>
                  </a:extLst>
                </a:gridCol>
                <a:gridCol w="987552">
                  <a:extLst>
                    <a:ext uri="{9D8B030D-6E8A-4147-A177-3AD203B41FA5}">
                      <a16:colId xmlns:a16="http://schemas.microsoft.com/office/drawing/2014/main" val="1514275501"/>
                    </a:ext>
                  </a:extLst>
                </a:gridCol>
                <a:gridCol w="987552">
                  <a:extLst>
                    <a:ext uri="{9D8B030D-6E8A-4147-A177-3AD203B41FA5}">
                      <a16:colId xmlns:a16="http://schemas.microsoft.com/office/drawing/2014/main" val="3625919502"/>
                    </a:ext>
                  </a:extLst>
                </a:gridCol>
                <a:gridCol w="987552">
                  <a:extLst>
                    <a:ext uri="{9D8B030D-6E8A-4147-A177-3AD203B41FA5}">
                      <a16:colId xmlns:a16="http://schemas.microsoft.com/office/drawing/2014/main" val="4083651257"/>
                    </a:ext>
                  </a:extLst>
                </a:gridCol>
                <a:gridCol w="987552">
                  <a:extLst>
                    <a:ext uri="{9D8B030D-6E8A-4147-A177-3AD203B41FA5}">
                      <a16:colId xmlns:a16="http://schemas.microsoft.com/office/drawing/2014/main" val="82109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38371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- 2024-11-15 14:40:00</a:t>
                      </a:r>
                      <a:r>
                        <a:rPr kumimoji="0" lang="en-US" sz="1000" b="0" i="0" u="none" strike="noStrike" kern="1200" cap="none" spc="0" normalizeH="0" baseline="0" noProof="0">
                          <a:ln>
                            <a:noFill/>
                          </a:ln>
                          <a:solidFill>
                            <a:prstClr val="black"/>
                          </a:solidFill>
                          <a:effectLst/>
                          <a:uLnTx/>
                          <a:uFillTx/>
                          <a:latin typeface="Calibri"/>
                          <a:ea typeface="+mn-ea"/>
                          <a:cs typeface="+mn-cs"/>
                        </a:rPr>
                        <a:t>
 Our Women in Sales Empowerment event was a powerful three-day experience, bringing together employees from coast to coast for networking, career growth, and inspiration. 🙌
#TEAMPHLY had a chance to hear valuable insights from industry leaders, connect with fellow Marketing team members, and discover new ways to leverage their strengths to boost their careers and build confidence! 💼
#networkingevents #careeradvancement #careerguidance #careerinspiration #womeninsales #womenininsurance #womenempowered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11/22/2024 13:15:08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656590631"/>
                  </a:ext>
                </a:extLst>
              </a:tr>
            </a:tbl>
          </a:graphicData>
        </a:graphic>
      </p:graphicFrame>
      <p:sp>
        <p:nvSpPr>
          <p:cNvPr id="4" name="Text Placeholder 3">
            <a:extLst>
              <a:ext uri="{FF2B5EF4-FFF2-40B4-BE49-F238E27FC236}">
                <a16:creationId xmlns:a16="http://schemas.microsoft.com/office/drawing/2014/main" id="{B9792628-B764-4F89-87A8-9A13691741BA}"/>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51163990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20B6C-6403-496D-B97A-7E1A942CB9DF}"/>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FD24E527-0111-4E25-8891-6FEB2B709883}"/>
              </a:ext>
            </a:extLst>
          </p:cNvPr>
          <p:cNvGraphicFramePr>
            <a:graphicFrameLocks noGrp="1"/>
          </p:cNvGraphicFramePr>
          <p:nvPr>
            <p:ph type="tbl" sz="quarter" idx="13"/>
            <p:extLst>
              <p:ext uri="{D42A27DB-BD31-4B8C-83A1-F6EECF244321}">
                <p14:modId xmlns:p14="http://schemas.microsoft.com/office/powerpoint/2010/main" val="3925453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72685291"/>
                    </a:ext>
                  </a:extLst>
                </a:gridCol>
                <a:gridCol w="987552">
                  <a:extLst>
                    <a:ext uri="{9D8B030D-6E8A-4147-A177-3AD203B41FA5}">
                      <a16:colId xmlns:a16="http://schemas.microsoft.com/office/drawing/2014/main" val="2817635017"/>
                    </a:ext>
                  </a:extLst>
                </a:gridCol>
                <a:gridCol w="987552">
                  <a:extLst>
                    <a:ext uri="{9D8B030D-6E8A-4147-A177-3AD203B41FA5}">
                      <a16:colId xmlns:a16="http://schemas.microsoft.com/office/drawing/2014/main" val="3861038431"/>
                    </a:ext>
                  </a:extLst>
                </a:gridCol>
                <a:gridCol w="987552">
                  <a:extLst>
                    <a:ext uri="{9D8B030D-6E8A-4147-A177-3AD203B41FA5}">
                      <a16:colId xmlns:a16="http://schemas.microsoft.com/office/drawing/2014/main" val="2738927197"/>
                    </a:ext>
                  </a:extLst>
                </a:gridCol>
                <a:gridCol w="987552">
                  <a:extLst>
                    <a:ext uri="{9D8B030D-6E8A-4147-A177-3AD203B41FA5}">
                      <a16:colId xmlns:a16="http://schemas.microsoft.com/office/drawing/2014/main" val="1696176786"/>
                    </a:ext>
                  </a:extLst>
                </a:gridCol>
                <a:gridCol w="987552">
                  <a:extLst>
                    <a:ext uri="{9D8B030D-6E8A-4147-A177-3AD203B41FA5}">
                      <a16:colId xmlns:a16="http://schemas.microsoft.com/office/drawing/2014/main" val="2104359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43269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- 2024-11-21 13:33:00</a:t>
                      </a:r>
                      <a:r>
                        <a:rPr kumimoji="0" lang="en-US" sz="1000" b="0" i="0" u="none" strike="noStrike" kern="1200" cap="none" spc="0" normalizeH="0" baseline="0" noProof="0">
                          <a:ln>
                            <a:noFill/>
                          </a:ln>
                          <a:solidFill>
                            <a:prstClr val="black"/>
                          </a:solidFill>
                          <a:effectLst/>
                          <a:uLnTx/>
                          <a:uFillTx/>
                          <a:latin typeface="Calibri"/>
                          <a:ea typeface="+mn-ea"/>
                          <a:cs typeface="+mn-cs"/>
                        </a:rPr>
                        <a:t>
 Behind every great company is a great HR team! 💼✨ Our HR department recently came together for their annual strategy planning meetings—two full days of collaboration, inspiration, and connection! 🤝
#TEAMPHLY discussed key strategies and priorities for the year ahead and participated in a fun, interactive team-building activity led by playworkspa that had everyone laughing and working together. 
Here’s a look at some of the moments that made these two days unforgettable. 📸
#humanresources #hrlife #teambuilding #corporateculture #workplacegoals #insurance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12/02/2024 13:15:47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235527671"/>
                  </a:ext>
                </a:extLst>
              </a:tr>
            </a:tbl>
          </a:graphicData>
        </a:graphic>
      </p:graphicFrame>
      <p:sp>
        <p:nvSpPr>
          <p:cNvPr id="4" name="Text Placeholder 3">
            <a:extLst>
              <a:ext uri="{FF2B5EF4-FFF2-40B4-BE49-F238E27FC236}">
                <a16:creationId xmlns:a16="http://schemas.microsoft.com/office/drawing/2014/main" id="{772C61B2-7E7B-40CB-9237-6C056CBDBEC6}"/>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1851156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35E5A-96C9-49C7-82A8-DC10B4DAC0BA}"/>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CDEF9927-AAF0-4BBD-9D3A-764B86DE05D9}"/>
              </a:ext>
            </a:extLst>
          </p:cNvPr>
          <p:cNvGraphicFramePr>
            <a:graphicFrameLocks noGrp="1"/>
          </p:cNvGraphicFramePr>
          <p:nvPr>
            <p:ph type="tbl" sz="quarter" idx="13"/>
            <p:extLst>
              <p:ext uri="{D42A27DB-BD31-4B8C-83A1-F6EECF244321}">
                <p14:modId xmlns:p14="http://schemas.microsoft.com/office/powerpoint/2010/main" val="3301541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71193623"/>
                    </a:ext>
                  </a:extLst>
                </a:gridCol>
                <a:gridCol w="987552">
                  <a:extLst>
                    <a:ext uri="{9D8B030D-6E8A-4147-A177-3AD203B41FA5}">
                      <a16:colId xmlns:a16="http://schemas.microsoft.com/office/drawing/2014/main" val="3594496068"/>
                    </a:ext>
                  </a:extLst>
                </a:gridCol>
                <a:gridCol w="987552">
                  <a:extLst>
                    <a:ext uri="{9D8B030D-6E8A-4147-A177-3AD203B41FA5}">
                      <a16:colId xmlns:a16="http://schemas.microsoft.com/office/drawing/2014/main" val="1130526847"/>
                    </a:ext>
                  </a:extLst>
                </a:gridCol>
                <a:gridCol w="987552">
                  <a:extLst>
                    <a:ext uri="{9D8B030D-6E8A-4147-A177-3AD203B41FA5}">
                      <a16:colId xmlns:a16="http://schemas.microsoft.com/office/drawing/2014/main" val="731790400"/>
                    </a:ext>
                  </a:extLst>
                </a:gridCol>
                <a:gridCol w="987552">
                  <a:extLst>
                    <a:ext uri="{9D8B030D-6E8A-4147-A177-3AD203B41FA5}">
                      <a16:colId xmlns:a16="http://schemas.microsoft.com/office/drawing/2014/main" val="3701440763"/>
                    </a:ext>
                  </a:extLst>
                </a:gridCol>
                <a:gridCol w="987552">
                  <a:extLst>
                    <a:ext uri="{9D8B030D-6E8A-4147-A177-3AD203B41FA5}">
                      <a16:colId xmlns:a16="http://schemas.microsoft.com/office/drawing/2014/main" val="2837630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10813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- 2024-11-06 15:13:37</a:t>
                      </a:r>
                      <a:r>
                        <a:rPr kumimoji="0" lang="en-US" sz="1000" b="0" i="0" u="none" strike="noStrike" kern="1200" cap="none" spc="0" normalizeH="0" baseline="0" noProof="0">
                          <a:ln>
                            <a:noFill/>
                          </a:ln>
                          <a:solidFill>
                            <a:prstClr val="black"/>
                          </a:solidFill>
                          <a:effectLst/>
                          <a:uLnTx/>
                          <a:uFillTx/>
                          <a:latin typeface="Calibri"/>
                          <a:ea typeface="+mn-ea"/>
                          <a:cs typeface="+mn-cs"/>
                        </a:rPr>
                        <a:t>
 We’re looking forward to sponsoring this weekend’s madelynjamesfund Pediatric #Cancer Foundation Bow Bash! 🎗️💛 
This special event celebrates the #nonprofit’s powerful mission to bring access and equity to pediatric #cancercare. Founded in memory of Madelyn, who was a patient at childrensphila, the foundation is dedicated to easing the journey for families navigating a #pediatriccancer diagnosis.
We’re honored to support their work in bringing hope and relief to families in need.
#TEAMPHLY #childhoodcancer #cancersucks #charity #fightcancer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11/21/2024 19:16:06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806121465"/>
                  </a:ext>
                </a:extLst>
              </a:tr>
            </a:tbl>
          </a:graphicData>
        </a:graphic>
      </p:graphicFrame>
      <p:sp>
        <p:nvSpPr>
          <p:cNvPr id="4" name="Text Placeholder 3">
            <a:extLst>
              <a:ext uri="{FF2B5EF4-FFF2-40B4-BE49-F238E27FC236}">
                <a16:creationId xmlns:a16="http://schemas.microsoft.com/office/drawing/2014/main" id="{C7727B7A-26B0-4462-83AE-72CA0386F1E3}"/>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6678797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B62C5-593D-40A5-B003-1898C3D075F8}"/>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30CDB540-A69F-4173-B8F5-CA3825C42067}"/>
              </a:ext>
            </a:extLst>
          </p:cNvPr>
          <p:cNvGraphicFramePr>
            <a:graphicFrameLocks noGrp="1"/>
          </p:cNvGraphicFramePr>
          <p:nvPr>
            <p:ph type="tbl" sz="quarter" idx="13"/>
            <p:extLst>
              <p:ext uri="{D42A27DB-BD31-4B8C-83A1-F6EECF244321}">
                <p14:modId xmlns:p14="http://schemas.microsoft.com/office/powerpoint/2010/main" val="215137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905115539"/>
                    </a:ext>
                  </a:extLst>
                </a:gridCol>
                <a:gridCol w="905256">
                  <a:extLst>
                    <a:ext uri="{9D8B030D-6E8A-4147-A177-3AD203B41FA5}">
                      <a16:colId xmlns:a16="http://schemas.microsoft.com/office/drawing/2014/main" val="835585691"/>
                    </a:ext>
                  </a:extLst>
                </a:gridCol>
                <a:gridCol w="411480">
                  <a:extLst>
                    <a:ext uri="{9D8B030D-6E8A-4147-A177-3AD203B41FA5}">
                      <a16:colId xmlns:a16="http://schemas.microsoft.com/office/drawing/2014/main" val="179817474"/>
                    </a:ext>
                  </a:extLst>
                </a:gridCol>
                <a:gridCol w="905256">
                  <a:extLst>
                    <a:ext uri="{9D8B030D-6E8A-4147-A177-3AD203B41FA5}">
                      <a16:colId xmlns:a16="http://schemas.microsoft.com/office/drawing/2014/main" val="3607481578"/>
                    </a:ext>
                  </a:extLst>
                </a:gridCol>
                <a:gridCol w="905256">
                  <a:extLst>
                    <a:ext uri="{9D8B030D-6E8A-4147-A177-3AD203B41FA5}">
                      <a16:colId xmlns:a16="http://schemas.microsoft.com/office/drawing/2014/main" val="3944006446"/>
                    </a:ext>
                  </a:extLst>
                </a:gridCol>
                <a:gridCol w="905256">
                  <a:extLst>
                    <a:ext uri="{9D8B030D-6E8A-4147-A177-3AD203B41FA5}">
                      <a16:colId xmlns:a16="http://schemas.microsoft.com/office/drawing/2014/main" val="1623943871"/>
                    </a:ext>
                  </a:extLst>
                </a:gridCol>
                <a:gridCol w="905256">
                  <a:extLst>
                    <a:ext uri="{9D8B030D-6E8A-4147-A177-3AD203B41FA5}">
                      <a16:colId xmlns:a16="http://schemas.microsoft.com/office/drawing/2014/main" val="2038342259"/>
                    </a:ext>
                  </a:extLst>
                </a:gridCol>
                <a:gridCol w="905256">
                  <a:extLst>
                    <a:ext uri="{9D8B030D-6E8A-4147-A177-3AD203B41FA5}">
                      <a16:colId xmlns:a16="http://schemas.microsoft.com/office/drawing/2014/main" val="2450084554"/>
                    </a:ext>
                  </a:extLst>
                </a:gridCol>
                <a:gridCol w="905256">
                  <a:extLst>
                    <a:ext uri="{9D8B030D-6E8A-4147-A177-3AD203B41FA5}">
                      <a16:colId xmlns:a16="http://schemas.microsoft.com/office/drawing/2014/main" val="595041"/>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2773381497"/>
                  </a:ext>
                </a:extLst>
              </a:tr>
              <a:tr h="370840">
                <a:tc>
                  <a:txBody>
                    <a:bodyPr/>
                    <a:lstStyle/>
                    <a:p>
                      <a:r>
                        <a:rPr lang="en-US" sz="1000"/>
                        <a:t>10</a:t>
                      </a:r>
                    </a:p>
                  </a:txBody>
                  <a:tcPr/>
                </a:tc>
                <a:tc>
                  <a:txBody>
                    <a:bodyPr/>
                    <a:lstStyle/>
                    <a:p>
                      <a:r>
                        <a:rPr lang="en-US" sz="1000"/>
                        <a:t>0.6748 %</a:t>
                      </a:r>
                    </a:p>
                  </a:txBody>
                  <a:tcPr/>
                </a:tc>
                <a:tc>
                  <a:txBody>
                    <a:bodyPr/>
                    <a:lstStyle/>
                    <a:p>
                      <a:r>
                        <a:rPr lang="en-US" sz="1000"/>
                        <a:t>0.20</a:t>
                      </a:r>
                    </a:p>
                  </a:txBody>
                  <a:tcPr/>
                </a:tc>
                <a:tc>
                  <a:txBody>
                    <a:bodyPr/>
                    <a:lstStyle/>
                    <a:p>
                      <a:r>
                        <a:rPr lang="en-US" sz="1000"/>
                        <a:t>136.50</a:t>
                      </a:r>
                    </a:p>
                  </a:txBody>
                  <a:tcPr/>
                </a:tc>
                <a:tc>
                  <a:txBody>
                    <a:bodyPr/>
                    <a:lstStyle/>
                    <a:p>
                      <a:r>
                        <a:rPr lang="en-US" sz="1000"/>
                        <a:t>135.90</a:t>
                      </a:r>
                    </a:p>
                  </a:txBody>
                  <a:tcPr/>
                </a:tc>
                <a:tc>
                  <a:txBody>
                    <a:bodyPr/>
                    <a:lstStyle/>
                    <a:p>
                      <a:r>
                        <a:rPr lang="en-US" sz="1000"/>
                        <a:t>88.40</a:t>
                      </a:r>
                    </a:p>
                  </a:txBody>
                  <a:tcPr/>
                </a:tc>
                <a:tc>
                  <a:txBody>
                    <a:bodyPr/>
                    <a:lstStyle/>
                    <a:p>
                      <a:r>
                        <a:rPr lang="en-US" sz="1000"/>
                        <a:t>88.20</a:t>
                      </a:r>
                    </a:p>
                  </a:txBody>
                  <a:tcPr/>
                </a:tc>
                <a:tc>
                  <a:txBody>
                    <a:bodyPr/>
                    <a:lstStyle/>
                    <a:p>
                      <a:r>
                        <a:rPr lang="en-US" sz="1000"/>
                        <a:t>1365</a:t>
                      </a:r>
                    </a:p>
                  </a:txBody>
                  <a:tcPr/>
                </a:tc>
                <a:tc>
                  <a:txBody>
                    <a:bodyPr/>
                    <a:lstStyle/>
                    <a:p>
                      <a:r>
                        <a:rPr lang="en-US" sz="1000"/>
                        <a:t>884</a:t>
                      </a:r>
                    </a:p>
                  </a:txBody>
                  <a:tcPr/>
                </a:tc>
                <a:extLst>
                  <a:ext uri="{0D108BD9-81ED-4DB2-BD59-A6C34878D82A}">
                    <a16:rowId xmlns:a16="http://schemas.microsoft.com/office/drawing/2014/main" val="2434797800"/>
                  </a:ext>
                </a:extLst>
              </a:tr>
            </a:tbl>
          </a:graphicData>
        </a:graphic>
      </p:graphicFrame>
      <p:sp>
        <p:nvSpPr>
          <p:cNvPr id="4" name="Text Placeholder 3">
            <a:extLst>
              <a:ext uri="{FF2B5EF4-FFF2-40B4-BE49-F238E27FC236}">
                <a16:creationId xmlns:a16="http://schemas.microsoft.com/office/drawing/2014/main" id="{B8952DE9-968C-4296-A7C7-84C0BBD57C27}"/>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9950937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9B2B1-2E5C-4EC8-89B9-1EF7A62E8AF4}"/>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CD0E9333-18BC-489D-AA1D-36B9EEA043FF}"/>
              </a:ext>
            </a:extLst>
          </p:cNvPr>
          <p:cNvGraphicFramePr>
            <a:graphicFrameLocks noGrp="1"/>
          </p:cNvGraphicFramePr>
          <p:nvPr>
            <p:ph type="tbl" sz="quarter" idx="13"/>
            <p:extLst>
              <p:ext uri="{D42A27DB-BD31-4B8C-83A1-F6EECF244321}">
                <p14:modId xmlns:p14="http://schemas.microsoft.com/office/powerpoint/2010/main" val="666374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379514945"/>
                    </a:ext>
                  </a:extLst>
                </a:gridCol>
                <a:gridCol w="1399032">
                  <a:extLst>
                    <a:ext uri="{9D8B030D-6E8A-4147-A177-3AD203B41FA5}">
                      <a16:colId xmlns:a16="http://schemas.microsoft.com/office/drawing/2014/main" val="2868862415"/>
                    </a:ext>
                  </a:extLst>
                </a:gridCol>
                <a:gridCol w="658368">
                  <a:extLst>
                    <a:ext uri="{9D8B030D-6E8A-4147-A177-3AD203B41FA5}">
                      <a16:colId xmlns:a16="http://schemas.microsoft.com/office/drawing/2014/main" val="683346527"/>
                    </a:ext>
                  </a:extLst>
                </a:gridCol>
                <a:gridCol w="658368">
                  <a:extLst>
                    <a:ext uri="{9D8B030D-6E8A-4147-A177-3AD203B41FA5}">
                      <a16:colId xmlns:a16="http://schemas.microsoft.com/office/drawing/2014/main" val="2896103638"/>
                    </a:ext>
                  </a:extLst>
                </a:gridCol>
                <a:gridCol w="658368">
                  <a:extLst>
                    <a:ext uri="{9D8B030D-6E8A-4147-A177-3AD203B41FA5}">
                      <a16:colId xmlns:a16="http://schemas.microsoft.com/office/drawing/2014/main" val="2637143263"/>
                    </a:ext>
                  </a:extLst>
                </a:gridCol>
                <a:gridCol w="658368">
                  <a:extLst>
                    <a:ext uri="{9D8B030D-6E8A-4147-A177-3AD203B41FA5}">
                      <a16:colId xmlns:a16="http://schemas.microsoft.com/office/drawing/2014/main" val="1313365820"/>
                    </a:ext>
                  </a:extLst>
                </a:gridCol>
                <a:gridCol w="658368">
                  <a:extLst>
                    <a:ext uri="{9D8B030D-6E8A-4147-A177-3AD203B41FA5}">
                      <a16:colId xmlns:a16="http://schemas.microsoft.com/office/drawing/2014/main" val="437322708"/>
                    </a:ext>
                  </a:extLst>
                </a:gridCol>
                <a:gridCol w="658368">
                  <a:extLst>
                    <a:ext uri="{9D8B030D-6E8A-4147-A177-3AD203B41FA5}">
                      <a16:colId xmlns:a16="http://schemas.microsoft.com/office/drawing/2014/main" val="1827935318"/>
                    </a:ext>
                  </a:extLst>
                </a:gridCol>
                <a:gridCol w="658368">
                  <a:extLst>
                    <a:ext uri="{9D8B030D-6E8A-4147-A177-3AD203B41FA5}">
                      <a16:colId xmlns:a16="http://schemas.microsoft.com/office/drawing/2014/main" val="2112300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118750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- 2024-11-22 16:47:47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https://quintly-eu-image-storage.s3.amazonaws.com/c303562b672a3318c686cfcc37b7e67a/84b0f234f77c8645cfbb067e7c57b2fa.jpg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768019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- 2024-11-20 11:30:10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https://quintly-eu-image-storage.s3.amazonaws.com/c303562b672a3318c686cfcc37b7e67a/5ace49f819988f89e4fcb915b50e632d.jpg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extLst>
                  <a:ext uri="{0D108BD9-81ED-4DB2-BD59-A6C34878D82A}">
                    <a16:rowId xmlns:a16="http://schemas.microsoft.com/office/drawing/2014/main" val="2701599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- 2024-11-20 11:26:36</a:t>
                      </a:r>
                      <a:r>
                        <a:rPr kumimoji="0" lang="en-US" sz="1000" b="0" i="0" u="none" strike="noStrike" kern="1200" cap="none" spc="0" normalizeH="0" baseline="0" noProof="0">
                          <a:ln>
                            <a:noFill/>
                          </a:ln>
                          <a:solidFill>
                            <a:prstClr val="black"/>
                          </a:solidFill>
                          <a:effectLst/>
                          <a:uLnTx/>
                          <a:uFillTx/>
                          <a:latin typeface="Calibri"/>
                          <a:ea typeface="+mn-ea"/>
                          <a:cs typeface="+mn-cs"/>
                        </a:rPr>
                        <a:t>
 Want a career you’ll love? 😍 A job should be more than “just a job”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https://quintly-eu-image-storage.s3.amazonaws.com/c303562b672a3318c686cfcc37b7e67a/6b16be807b3df0bd9553b17306d8c622.jpg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2793741442"/>
                  </a:ext>
                </a:extLst>
              </a:tr>
            </a:tbl>
          </a:graphicData>
        </a:graphic>
      </p:graphicFrame>
      <p:sp>
        <p:nvSpPr>
          <p:cNvPr id="4" name="Text Placeholder 3">
            <a:extLst>
              <a:ext uri="{FF2B5EF4-FFF2-40B4-BE49-F238E27FC236}">
                <a16:creationId xmlns:a16="http://schemas.microsoft.com/office/drawing/2014/main" id="{825DCD22-BA28-4A89-8C49-F4DA93FC6AB4}"/>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9177830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EE6A2-B669-4843-80A3-DF62744F572A}"/>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DB43D2AD-BC58-4E97-B5C8-2C2F8AB234A9}"/>
              </a:ext>
            </a:extLst>
          </p:cNvPr>
          <p:cNvGraphicFramePr>
            <a:graphicFrameLocks noGrp="1"/>
          </p:cNvGraphicFramePr>
          <p:nvPr>
            <p:ph type="tbl" sz="quarter" idx="13"/>
            <p:extLst>
              <p:ext uri="{D42A27DB-BD31-4B8C-83A1-F6EECF244321}">
                <p14:modId xmlns:p14="http://schemas.microsoft.com/office/powerpoint/2010/main" val="2767602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97846498"/>
                    </a:ext>
                  </a:extLst>
                </a:gridCol>
                <a:gridCol w="1399032">
                  <a:extLst>
                    <a:ext uri="{9D8B030D-6E8A-4147-A177-3AD203B41FA5}">
                      <a16:colId xmlns:a16="http://schemas.microsoft.com/office/drawing/2014/main" val="3195625483"/>
                    </a:ext>
                  </a:extLst>
                </a:gridCol>
                <a:gridCol w="658368">
                  <a:extLst>
                    <a:ext uri="{9D8B030D-6E8A-4147-A177-3AD203B41FA5}">
                      <a16:colId xmlns:a16="http://schemas.microsoft.com/office/drawing/2014/main" val="1585272176"/>
                    </a:ext>
                  </a:extLst>
                </a:gridCol>
                <a:gridCol w="658368">
                  <a:extLst>
                    <a:ext uri="{9D8B030D-6E8A-4147-A177-3AD203B41FA5}">
                      <a16:colId xmlns:a16="http://schemas.microsoft.com/office/drawing/2014/main" val="276002576"/>
                    </a:ext>
                  </a:extLst>
                </a:gridCol>
                <a:gridCol w="658368">
                  <a:extLst>
                    <a:ext uri="{9D8B030D-6E8A-4147-A177-3AD203B41FA5}">
                      <a16:colId xmlns:a16="http://schemas.microsoft.com/office/drawing/2014/main" val="3051618605"/>
                    </a:ext>
                  </a:extLst>
                </a:gridCol>
                <a:gridCol w="658368">
                  <a:extLst>
                    <a:ext uri="{9D8B030D-6E8A-4147-A177-3AD203B41FA5}">
                      <a16:colId xmlns:a16="http://schemas.microsoft.com/office/drawing/2014/main" val="258463910"/>
                    </a:ext>
                  </a:extLst>
                </a:gridCol>
                <a:gridCol w="658368">
                  <a:extLst>
                    <a:ext uri="{9D8B030D-6E8A-4147-A177-3AD203B41FA5}">
                      <a16:colId xmlns:a16="http://schemas.microsoft.com/office/drawing/2014/main" val="1412912607"/>
                    </a:ext>
                  </a:extLst>
                </a:gridCol>
                <a:gridCol w="658368">
                  <a:extLst>
                    <a:ext uri="{9D8B030D-6E8A-4147-A177-3AD203B41FA5}">
                      <a16:colId xmlns:a16="http://schemas.microsoft.com/office/drawing/2014/main" val="30422769"/>
                    </a:ext>
                  </a:extLst>
                </a:gridCol>
                <a:gridCol w="658368">
                  <a:extLst>
                    <a:ext uri="{9D8B030D-6E8A-4147-A177-3AD203B41FA5}">
                      <a16:colId xmlns:a16="http://schemas.microsoft.com/office/drawing/2014/main" val="1482684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93670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- 2024-11-14 10:28:15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https://quintly-eu-image-storage.s3.amazonaws.com/c303562b672a3318c686cfcc37b7e67a/53fc5cc1f89bf4f1d7d3f84cc47b47fd.jpg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extLst>
                  <a:ext uri="{0D108BD9-81ED-4DB2-BD59-A6C34878D82A}">
                    <a16:rowId xmlns:a16="http://schemas.microsoft.com/office/drawing/2014/main" val="643700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- 2024-11-14 10:25:46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https://quintly-eu-image-storage.s3.amazonaws.com/c303562b672a3318c686cfcc37b7e67a/32e3f04e30af521983740285b2cc048c.jpg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68736129"/>
                  </a:ext>
                </a:extLst>
              </a:tr>
            </a:tbl>
          </a:graphicData>
        </a:graphic>
      </p:graphicFrame>
      <p:sp>
        <p:nvSpPr>
          <p:cNvPr id="4" name="Text Placeholder 3">
            <a:extLst>
              <a:ext uri="{FF2B5EF4-FFF2-40B4-BE49-F238E27FC236}">
                <a16:creationId xmlns:a16="http://schemas.microsoft.com/office/drawing/2014/main" id="{B9EB2EEC-309E-452E-AD48-912CCEECCE58}"/>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5998468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3392</Words>
  <Application>Microsoft Office PowerPoint</Application>
  <PresentationFormat>On-screen Show (4:3)</PresentationFormat>
  <Paragraphs>694</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5</vt:lpstr>
      <vt:lpstr>Facebook Original Own Posts Table | Philadelphia Insurance - 2 of 5</vt:lpstr>
      <vt:lpstr>Facebook Original Own Posts Table | Philadelphia Insurance - 3 of 5</vt:lpstr>
      <vt:lpstr>Facebook Original Own Posts Table | Philadelphia Insurance - 4 of 5</vt:lpstr>
      <vt:lpstr>Facebook Original Own Posts Table | Philadelphia Insurance - 5 of 5</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6</vt:lpstr>
      <vt:lpstr>LinkedIn Posts Table | Philadelphia Insurance - 2 of 6</vt:lpstr>
      <vt:lpstr>LinkedIn Posts Table | Philadelphia Insurance - 3 of 6</vt:lpstr>
      <vt:lpstr>LinkedIn Posts Table | Philadelphia Insurance - 4 of 6</vt:lpstr>
      <vt:lpstr>LinkedIn Posts Table | Philadelphia Insurance - 5 of 6</vt:lpstr>
      <vt:lpstr>LinkedIn Posts Table | Philadelphia Insurance - 6 of 6</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2024-12-04T13:57:28Z</dcterms:created>
  <dcterms:modified xsi:type="dcterms:W3CDTF">2024-12-04T13:58:19Z</dcterms:modified>
</cp:coreProperties>
</file>