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9" r:id="rId23"/>
    <p:sldId id="280" r:id="rId24"/>
    <p:sldId id="281" r:id="rId25"/>
    <p:sldId id="282" r:id="rId26"/>
    <p:sldId id="283" r:id="rId27"/>
    <p:sldId id="284" r:id="rId28"/>
    <p:sldId id="285" r:id="rId29"/>
    <p:sldId id="286" r:id="rId30"/>
    <p:sldId id="288" r:id="rId31"/>
    <p:sldId id="289" r:id="rId32"/>
    <p:sldId id="290" r:id="rId33"/>
  </p:sldIdLst>
  <p:sldSz cx="9144000" cy="6858000" type="screen4x3"/>
  <p:notesSz cx="6858000" cy="9144000"/>
  <p:embeddedFontLst>
    <p:embeddedFont>
      <p:font typeface="Calibri" panose="020F0502020204030204" pitchFamily="34" charset="0"/>
      <p:regular r:id="rId34"/>
      <p:bold r:id="rId35"/>
      <p:italic r:id="rId36"/>
      <p:boldItalic r:id="rId3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1.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font" Target="fonts/font4.fntdata"/><Relationship Id="rId40"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2.fntdata"/></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5.xlsx"/><Relationship Id="rId2" Type="http://schemas.microsoft.com/office/2011/relationships/chartColorStyle" Target="colors16.xml"/><Relationship Id="rId1" Type="http://schemas.microsoft.com/office/2011/relationships/chartStyle" Target="style16.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facebook</c:v>
                </c:pt>
              </c:strCache>
            </c:strRef>
          </c:tx>
          <c:spPr>
            <a:solidFill>
              <a:schemeClr val="accent1"/>
            </a:solidFill>
            <a:ln>
              <a:noFill/>
            </a:ln>
            <a:effectLst/>
          </c:spPr>
          <c:invertIfNegative val="0"/>
          <c:cat>
            <c:numRef>
              <c:f>Sheet1!$A$2</c:f>
              <c:numCache>
                <c:formatCode>m/d/yyyy</c:formatCode>
                <c:ptCount val="1"/>
                <c:pt idx="0">
                  <c:v>45597</c:v>
                </c:pt>
              </c:numCache>
            </c:numRef>
          </c:cat>
          <c:val>
            <c:numRef>
              <c:f>Sheet1!$B$2</c:f>
              <c:numCache>
                <c:formatCode>General</c:formatCode>
                <c:ptCount val="1"/>
                <c:pt idx="0">
                  <c:v>501</c:v>
                </c:pt>
              </c:numCache>
            </c:numRef>
          </c:val>
          <c:extLst>
            <c:ext xmlns:c16="http://schemas.microsoft.com/office/drawing/2014/chart" uri="{C3380CC4-5D6E-409C-BE32-E72D297353CC}">
              <c16:uniqueId val="{00000000-AE58-4013-A847-5332A83AC3C4}"/>
            </c:ext>
          </c:extLst>
        </c:ser>
        <c:ser>
          <c:idx val="1"/>
          <c:order val="1"/>
          <c:tx>
            <c:strRef>
              <c:f>Sheet1!$C$1</c:f>
              <c:strCache>
                <c:ptCount val="1"/>
                <c:pt idx="0">
                  <c:v>instagram</c:v>
                </c:pt>
              </c:strCache>
            </c:strRef>
          </c:tx>
          <c:spPr>
            <a:solidFill>
              <a:schemeClr val="accent2"/>
            </a:solidFill>
            <a:ln>
              <a:noFill/>
            </a:ln>
            <a:effectLst/>
          </c:spPr>
          <c:invertIfNegative val="0"/>
          <c:cat>
            <c:numRef>
              <c:f>Sheet1!$A$2</c:f>
              <c:numCache>
                <c:formatCode>m/d/yyyy</c:formatCode>
                <c:ptCount val="1"/>
                <c:pt idx="0">
                  <c:v>45597</c:v>
                </c:pt>
              </c:numCache>
            </c:numRef>
          </c:cat>
          <c:val>
            <c:numRef>
              <c:f>Sheet1!$C$2</c:f>
              <c:numCache>
                <c:formatCode>General</c:formatCode>
                <c:ptCount val="1"/>
                <c:pt idx="0">
                  <c:v>581</c:v>
                </c:pt>
              </c:numCache>
            </c:numRef>
          </c:val>
          <c:extLst>
            <c:ext xmlns:c16="http://schemas.microsoft.com/office/drawing/2014/chart" uri="{C3380CC4-5D6E-409C-BE32-E72D297353CC}">
              <c16:uniqueId val="{00000001-AE58-4013-A847-5332A83AC3C4}"/>
            </c:ext>
          </c:extLst>
        </c:ser>
        <c:ser>
          <c:idx val="2"/>
          <c:order val="2"/>
          <c:tx>
            <c:strRef>
              <c:f>Sheet1!$D$1</c:f>
              <c:strCache>
                <c:ptCount val="1"/>
                <c:pt idx="0">
                  <c:v>linkedIn</c:v>
                </c:pt>
              </c:strCache>
            </c:strRef>
          </c:tx>
          <c:spPr>
            <a:solidFill>
              <a:schemeClr val="accent3"/>
            </a:solidFill>
            <a:ln>
              <a:noFill/>
            </a:ln>
            <a:effectLst/>
          </c:spPr>
          <c:invertIfNegative val="0"/>
          <c:cat>
            <c:numRef>
              <c:f>Sheet1!$A$2</c:f>
              <c:numCache>
                <c:formatCode>m/d/yyyy</c:formatCode>
                <c:ptCount val="1"/>
                <c:pt idx="0">
                  <c:v>45597</c:v>
                </c:pt>
              </c:numCache>
            </c:numRef>
          </c:cat>
          <c:val>
            <c:numRef>
              <c:f>Sheet1!$D$2</c:f>
              <c:numCache>
                <c:formatCode>General</c:formatCode>
                <c:ptCount val="1"/>
                <c:pt idx="0">
                  <c:v>23151</c:v>
                </c:pt>
              </c:numCache>
            </c:numRef>
          </c:val>
          <c:extLst>
            <c:ext xmlns:c16="http://schemas.microsoft.com/office/drawing/2014/chart" uri="{C3380CC4-5D6E-409C-BE32-E72D297353CC}">
              <c16:uniqueId val="{00000002-AE58-4013-A847-5332A83AC3C4}"/>
            </c:ext>
          </c:extLst>
        </c:ser>
        <c:ser>
          <c:idx val="3"/>
          <c:order val="3"/>
          <c:tx>
            <c:strRef>
              <c:f>Sheet1!$E$1</c:f>
              <c:strCache>
                <c:ptCount val="1"/>
                <c:pt idx="0">
                  <c:v>twitter</c:v>
                </c:pt>
              </c:strCache>
            </c:strRef>
          </c:tx>
          <c:spPr>
            <a:solidFill>
              <a:schemeClr val="accent4"/>
            </a:solidFill>
            <a:ln>
              <a:noFill/>
            </a:ln>
            <a:effectLst/>
          </c:spPr>
          <c:invertIfNegative val="0"/>
          <c:cat>
            <c:numRef>
              <c:f>Sheet1!$A$2</c:f>
              <c:numCache>
                <c:formatCode>m/d/yyyy</c:formatCode>
                <c:ptCount val="1"/>
                <c:pt idx="0">
                  <c:v>45597</c:v>
                </c:pt>
              </c:numCache>
            </c:numRef>
          </c:cat>
          <c:val>
            <c:numRef>
              <c:f>Sheet1!$E$2</c:f>
              <c:numCache>
                <c:formatCode>General</c:formatCode>
                <c:ptCount val="1"/>
                <c:pt idx="0">
                  <c:v>292</c:v>
                </c:pt>
              </c:numCache>
            </c:numRef>
          </c:val>
          <c:extLst>
            <c:ext xmlns:c16="http://schemas.microsoft.com/office/drawing/2014/chart" uri="{C3380CC4-5D6E-409C-BE32-E72D297353CC}">
              <c16:uniqueId val="{00000003-AE58-4013-A847-5332A83AC3C4}"/>
            </c:ext>
          </c:extLst>
        </c:ser>
        <c:dLbls>
          <c:showLegendKey val="0"/>
          <c:showVal val="0"/>
          <c:showCatName val="0"/>
          <c:showSerName val="0"/>
          <c:showPercent val="0"/>
          <c:showBubbleSize val="0"/>
        </c:dLbls>
        <c:gapWidth val="219"/>
        <c:overlap val="-27"/>
        <c:axId val="391093344"/>
        <c:axId val="391093672"/>
      </c:barChart>
      <c:dateAx>
        <c:axId val="391093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093672"/>
        <c:crosses val="autoZero"/>
        <c:auto val="1"/>
        <c:lblOffset val="100"/>
        <c:baseTimeUnit val="days"/>
      </c:dateAx>
      <c:valAx>
        <c:axId val="3910936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1093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3</c:v>
                </c:pt>
                <c:pt idx="2">
                  <c:v>0</c:v>
                </c:pt>
                <c:pt idx="3">
                  <c:v>1</c:v>
                </c:pt>
                <c:pt idx="4">
                  <c:v>8</c:v>
                </c:pt>
                <c:pt idx="5">
                  <c:v>-3</c:v>
                </c:pt>
                <c:pt idx="6">
                  <c:v>-1</c:v>
                </c:pt>
                <c:pt idx="7">
                  <c:v>2</c:v>
                </c:pt>
                <c:pt idx="8">
                  <c:v>0</c:v>
                </c:pt>
                <c:pt idx="9">
                  <c:v>-2</c:v>
                </c:pt>
                <c:pt idx="10">
                  <c:v>2</c:v>
                </c:pt>
                <c:pt idx="11">
                  <c:v>0</c:v>
                </c:pt>
              </c:numCache>
            </c:numRef>
          </c:val>
          <c:extLst>
            <c:ext xmlns:c16="http://schemas.microsoft.com/office/drawing/2014/chart" uri="{C3380CC4-5D6E-409C-BE32-E72D297353CC}">
              <c16:uniqueId val="{00000000-FD08-452A-AA7F-28E3F01FA8DE}"/>
            </c:ext>
          </c:extLst>
        </c:ser>
        <c:dLbls>
          <c:showLegendKey val="0"/>
          <c:showVal val="0"/>
          <c:showCatName val="0"/>
          <c:showSerName val="0"/>
          <c:showPercent val="0"/>
          <c:showBubbleSize val="0"/>
        </c:dLbls>
        <c:gapWidth val="219"/>
        <c:overlap val="-27"/>
        <c:axId val="252115688"/>
        <c:axId val="252112408"/>
      </c:barChart>
      <c:dateAx>
        <c:axId val="252115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112408"/>
        <c:crosses val="autoZero"/>
        <c:auto val="1"/>
        <c:lblOffset val="100"/>
        <c:baseTimeUnit val="months"/>
      </c:dateAx>
      <c:valAx>
        <c:axId val="2521124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115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7</c:v>
                </c:pt>
                <c:pt idx="1">
                  <c:v>9</c:v>
                </c:pt>
                <c:pt idx="2">
                  <c:v>8</c:v>
                </c:pt>
                <c:pt idx="3">
                  <c:v>7</c:v>
                </c:pt>
                <c:pt idx="4">
                  <c:v>9</c:v>
                </c:pt>
                <c:pt idx="5">
                  <c:v>6</c:v>
                </c:pt>
                <c:pt idx="6">
                  <c:v>6</c:v>
                </c:pt>
                <c:pt idx="7">
                  <c:v>5</c:v>
                </c:pt>
                <c:pt idx="8">
                  <c:v>4</c:v>
                </c:pt>
                <c:pt idx="9">
                  <c:v>3</c:v>
                </c:pt>
                <c:pt idx="10">
                  <c:v>3</c:v>
                </c:pt>
                <c:pt idx="11">
                  <c:v>0</c:v>
                </c:pt>
              </c:numCache>
            </c:numRef>
          </c:val>
          <c:extLst>
            <c:ext xmlns:c16="http://schemas.microsoft.com/office/drawing/2014/chart" uri="{C3380CC4-5D6E-409C-BE32-E72D297353CC}">
              <c16:uniqueId val="{00000000-49AB-4F94-9D69-ADE53EEA1E6D}"/>
            </c:ext>
          </c:extLst>
        </c:ser>
        <c:dLbls>
          <c:showLegendKey val="0"/>
          <c:showVal val="0"/>
          <c:showCatName val="0"/>
          <c:showSerName val="0"/>
          <c:showPercent val="0"/>
          <c:showBubbleSize val="0"/>
        </c:dLbls>
        <c:gapWidth val="219"/>
        <c:overlap val="-27"/>
        <c:axId val="252109456"/>
        <c:axId val="252109128"/>
      </c:barChart>
      <c:dateAx>
        <c:axId val="2521094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109128"/>
        <c:crosses val="autoZero"/>
        <c:auto val="1"/>
        <c:lblOffset val="100"/>
        <c:baseTimeUnit val="months"/>
      </c:dateAx>
      <c:valAx>
        <c:axId val="252109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2109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92</c:v>
                </c:pt>
                <c:pt idx="1">
                  <c:v>133</c:v>
                </c:pt>
                <c:pt idx="2">
                  <c:v>118</c:v>
                </c:pt>
                <c:pt idx="3">
                  <c:v>107</c:v>
                </c:pt>
                <c:pt idx="4">
                  <c:v>149</c:v>
                </c:pt>
                <c:pt idx="5">
                  <c:v>92</c:v>
                </c:pt>
                <c:pt idx="6">
                  <c:v>105</c:v>
                </c:pt>
                <c:pt idx="7">
                  <c:v>69</c:v>
                </c:pt>
                <c:pt idx="8">
                  <c:v>52</c:v>
                </c:pt>
                <c:pt idx="9">
                  <c:v>62</c:v>
                </c:pt>
                <c:pt idx="10">
                  <c:v>56</c:v>
                </c:pt>
                <c:pt idx="11">
                  <c:v>1</c:v>
                </c:pt>
              </c:numCache>
            </c:numRef>
          </c:val>
          <c:extLst>
            <c:ext xmlns:c16="http://schemas.microsoft.com/office/drawing/2014/chart" uri="{C3380CC4-5D6E-409C-BE32-E72D297353CC}">
              <c16:uniqueId val="{00000000-F739-4522-8CA5-1C3D36230FEA}"/>
            </c:ext>
          </c:extLst>
        </c:ser>
        <c:dLbls>
          <c:showLegendKey val="0"/>
          <c:showVal val="0"/>
          <c:showCatName val="0"/>
          <c:showSerName val="0"/>
          <c:showPercent val="0"/>
          <c:showBubbleSize val="0"/>
        </c:dLbls>
        <c:gapWidth val="219"/>
        <c:overlap val="-27"/>
        <c:axId val="397171792"/>
        <c:axId val="397173104"/>
      </c:barChart>
      <c:catAx>
        <c:axId val="3971717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73104"/>
        <c:crosses val="autoZero"/>
        <c:auto val="1"/>
        <c:lblAlgn val="ctr"/>
        <c:lblOffset val="100"/>
        <c:noMultiLvlLbl val="0"/>
      </c:catAx>
      <c:valAx>
        <c:axId val="397173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71717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2086</c:v>
                </c:pt>
                <c:pt idx="1">
                  <c:v>2162</c:v>
                </c:pt>
                <c:pt idx="2">
                  <c:v>2928</c:v>
                </c:pt>
                <c:pt idx="3">
                  <c:v>2988</c:v>
                </c:pt>
                <c:pt idx="4">
                  <c:v>3059</c:v>
                </c:pt>
                <c:pt idx="5">
                  <c:v>2125</c:v>
                </c:pt>
                <c:pt idx="6">
                  <c:v>2312</c:v>
                </c:pt>
                <c:pt idx="7">
                  <c:v>1998</c:v>
                </c:pt>
                <c:pt idx="8">
                  <c:v>1216</c:v>
                </c:pt>
                <c:pt idx="9">
                  <c:v>1216</c:v>
                </c:pt>
                <c:pt idx="10">
                  <c:v>1156</c:v>
                </c:pt>
                <c:pt idx="11">
                  <c:v>4</c:v>
                </c:pt>
              </c:numCache>
            </c:numRef>
          </c:val>
          <c:extLst>
            <c:ext xmlns:c16="http://schemas.microsoft.com/office/drawing/2014/chart" uri="{C3380CC4-5D6E-409C-BE32-E72D297353CC}">
              <c16:uniqueId val="{00000000-3BE5-4C70-A48F-066F7FF748FD}"/>
            </c:ext>
          </c:extLst>
        </c:ser>
        <c:dLbls>
          <c:showLegendKey val="0"/>
          <c:showVal val="0"/>
          <c:showCatName val="0"/>
          <c:showSerName val="0"/>
          <c:showPercent val="0"/>
          <c:showBubbleSize val="0"/>
        </c:dLbls>
        <c:gapWidth val="219"/>
        <c:overlap val="-27"/>
        <c:axId val="392937640"/>
        <c:axId val="392936000"/>
      </c:barChart>
      <c:dateAx>
        <c:axId val="3929376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36000"/>
        <c:crosses val="autoZero"/>
        <c:auto val="1"/>
        <c:lblOffset val="100"/>
        <c:baseTimeUnit val="months"/>
      </c:dateAx>
      <c:valAx>
        <c:axId val="3929360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376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2</c:v>
                </c:pt>
                <c:pt idx="3">
                  <c:v>0</c:v>
                </c:pt>
                <c:pt idx="4">
                  <c:v>0</c:v>
                </c:pt>
                <c:pt idx="5">
                  <c:v>3</c:v>
                </c:pt>
                <c:pt idx="6">
                  <c:v>1</c:v>
                </c:pt>
                <c:pt idx="7">
                  <c:v>1</c:v>
                </c:pt>
                <c:pt idx="8">
                  <c:v>0</c:v>
                </c:pt>
                <c:pt idx="9">
                  <c:v>3</c:v>
                </c:pt>
                <c:pt idx="10">
                  <c:v>-3</c:v>
                </c:pt>
                <c:pt idx="11">
                  <c:v>-1</c:v>
                </c:pt>
              </c:numCache>
            </c:numRef>
          </c:val>
          <c:extLst>
            <c:ext xmlns:c16="http://schemas.microsoft.com/office/drawing/2014/chart" uri="{C3380CC4-5D6E-409C-BE32-E72D297353CC}">
              <c16:uniqueId val="{00000000-4568-43C6-B069-BB6EFBEE36A9}"/>
            </c:ext>
          </c:extLst>
        </c:ser>
        <c:dLbls>
          <c:showLegendKey val="0"/>
          <c:showVal val="0"/>
          <c:showCatName val="0"/>
          <c:showSerName val="0"/>
          <c:showPercent val="0"/>
          <c:showBubbleSize val="0"/>
        </c:dLbls>
        <c:gapWidth val="219"/>
        <c:overlap val="-27"/>
        <c:axId val="486944504"/>
        <c:axId val="486942208"/>
      </c:barChart>
      <c:dateAx>
        <c:axId val="48694450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942208"/>
        <c:crosses val="autoZero"/>
        <c:auto val="1"/>
        <c:lblOffset val="100"/>
        <c:baseTimeUnit val="months"/>
      </c:dateAx>
      <c:valAx>
        <c:axId val="486942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9445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c:v>
                </c:pt>
                <c:pt idx="1">
                  <c:v>3</c:v>
                </c:pt>
                <c:pt idx="2">
                  <c:v>1</c:v>
                </c:pt>
                <c:pt idx="3">
                  <c:v>1</c:v>
                </c:pt>
                <c:pt idx="4">
                  <c:v>1</c:v>
                </c:pt>
                <c:pt idx="5">
                  <c:v>1</c:v>
                </c:pt>
                <c:pt idx="6">
                  <c:v>1</c:v>
                </c:pt>
                <c:pt idx="7">
                  <c:v>1</c:v>
                </c:pt>
                <c:pt idx="8">
                  <c:v>1</c:v>
                </c:pt>
                <c:pt idx="9">
                  <c:v>0</c:v>
                </c:pt>
                <c:pt idx="10">
                  <c:v>1</c:v>
                </c:pt>
                <c:pt idx="11">
                  <c:v>0</c:v>
                </c:pt>
              </c:numCache>
            </c:numRef>
          </c:val>
          <c:extLst>
            <c:ext xmlns:c16="http://schemas.microsoft.com/office/drawing/2014/chart" uri="{C3380CC4-5D6E-409C-BE32-E72D297353CC}">
              <c16:uniqueId val="{00000000-0F00-4882-A1C1-6364B3E59FD6}"/>
            </c:ext>
          </c:extLst>
        </c:ser>
        <c:dLbls>
          <c:showLegendKey val="0"/>
          <c:showVal val="0"/>
          <c:showCatName val="0"/>
          <c:showSerName val="0"/>
          <c:showPercent val="0"/>
          <c:showBubbleSize val="0"/>
        </c:dLbls>
        <c:gapWidth val="219"/>
        <c:overlap val="-27"/>
        <c:axId val="486941224"/>
        <c:axId val="486946144"/>
      </c:barChart>
      <c:dateAx>
        <c:axId val="4869412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946144"/>
        <c:crosses val="autoZero"/>
        <c:auto val="1"/>
        <c:lblOffset val="100"/>
        <c:baseTimeUnit val="months"/>
      </c:dateAx>
      <c:valAx>
        <c:axId val="486946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9412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13</c:v>
                </c:pt>
                <c:pt idx="1">
                  <c:v>39</c:v>
                </c:pt>
                <c:pt idx="2">
                  <c:v>15</c:v>
                </c:pt>
                <c:pt idx="3">
                  <c:v>17</c:v>
                </c:pt>
                <c:pt idx="4">
                  <c:v>24</c:v>
                </c:pt>
                <c:pt idx="5">
                  <c:v>22</c:v>
                </c:pt>
                <c:pt idx="6">
                  <c:v>26</c:v>
                </c:pt>
                <c:pt idx="7">
                  <c:v>14</c:v>
                </c:pt>
                <c:pt idx="8">
                  <c:v>13</c:v>
                </c:pt>
                <c:pt idx="9">
                  <c:v>13</c:v>
                </c:pt>
                <c:pt idx="10">
                  <c:v>17</c:v>
                </c:pt>
                <c:pt idx="11">
                  <c:v>1</c:v>
                </c:pt>
              </c:numCache>
            </c:numRef>
          </c:val>
          <c:extLst>
            <c:ext xmlns:c16="http://schemas.microsoft.com/office/drawing/2014/chart" uri="{C3380CC4-5D6E-409C-BE32-E72D297353CC}">
              <c16:uniqueId val="{00000000-A055-4D28-947F-796AC65ED60A}"/>
            </c:ext>
          </c:extLst>
        </c:ser>
        <c:dLbls>
          <c:showLegendKey val="0"/>
          <c:showVal val="0"/>
          <c:showCatName val="0"/>
          <c:showSerName val="0"/>
          <c:showPercent val="0"/>
          <c:showBubbleSize val="0"/>
        </c:dLbls>
        <c:gapWidth val="219"/>
        <c:overlap val="-27"/>
        <c:axId val="486948112"/>
        <c:axId val="486948768"/>
      </c:barChart>
      <c:catAx>
        <c:axId val="4869481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948768"/>
        <c:crosses val="autoZero"/>
        <c:auto val="1"/>
        <c:lblAlgn val="ctr"/>
        <c:lblOffset val="100"/>
        <c:noMultiLvlLbl val="0"/>
      </c:catAx>
      <c:valAx>
        <c:axId val="486948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9481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132</c:v>
                </c:pt>
                <c:pt idx="1">
                  <c:v>85</c:v>
                </c:pt>
                <c:pt idx="2">
                  <c:v>134</c:v>
                </c:pt>
                <c:pt idx="3">
                  <c:v>267</c:v>
                </c:pt>
                <c:pt idx="4">
                  <c:v>214</c:v>
                </c:pt>
                <c:pt idx="5">
                  <c:v>126</c:v>
                </c:pt>
                <c:pt idx="6">
                  <c:v>203</c:v>
                </c:pt>
                <c:pt idx="7">
                  <c:v>131</c:v>
                </c:pt>
                <c:pt idx="8">
                  <c:v>114</c:v>
                </c:pt>
                <c:pt idx="9">
                  <c:v>135</c:v>
                </c:pt>
                <c:pt idx="10">
                  <c:v>109</c:v>
                </c:pt>
                <c:pt idx="11">
                  <c:v>16</c:v>
                </c:pt>
              </c:numCache>
            </c:numRef>
          </c:val>
          <c:extLst>
            <c:ext xmlns:c16="http://schemas.microsoft.com/office/drawing/2014/chart" uri="{C3380CC4-5D6E-409C-BE32-E72D297353CC}">
              <c16:uniqueId val="{00000000-88EE-425B-A09B-21329B6E4D26}"/>
            </c:ext>
          </c:extLst>
        </c:ser>
        <c:dLbls>
          <c:showLegendKey val="0"/>
          <c:showVal val="0"/>
          <c:showCatName val="0"/>
          <c:showSerName val="0"/>
          <c:showPercent val="0"/>
          <c:showBubbleSize val="0"/>
        </c:dLbls>
        <c:gapWidth val="219"/>
        <c:overlap val="-27"/>
        <c:axId val="488801472"/>
        <c:axId val="488802128"/>
      </c:barChart>
      <c:dateAx>
        <c:axId val="48880147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802128"/>
        <c:crosses val="autoZero"/>
        <c:auto val="1"/>
        <c:lblOffset val="100"/>
        <c:baseTimeUnit val="months"/>
      </c:dateAx>
      <c:valAx>
        <c:axId val="4888021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8014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35</c:v>
                </c:pt>
                <c:pt idx="1">
                  <c:v>60</c:v>
                </c:pt>
                <c:pt idx="2">
                  <c:v>53</c:v>
                </c:pt>
                <c:pt idx="3">
                  <c:v>67</c:v>
                </c:pt>
                <c:pt idx="4">
                  <c:v>48</c:v>
                </c:pt>
                <c:pt idx="5">
                  <c:v>44</c:v>
                </c:pt>
                <c:pt idx="6">
                  <c:v>48</c:v>
                </c:pt>
                <c:pt idx="7">
                  <c:v>43</c:v>
                </c:pt>
                <c:pt idx="8">
                  <c:v>49</c:v>
                </c:pt>
                <c:pt idx="9">
                  <c:v>42</c:v>
                </c:pt>
                <c:pt idx="10">
                  <c:v>49</c:v>
                </c:pt>
                <c:pt idx="11">
                  <c:v>12</c:v>
                </c:pt>
              </c:numCache>
            </c:numRef>
          </c:val>
          <c:extLst>
            <c:ext xmlns:c16="http://schemas.microsoft.com/office/drawing/2014/chart" uri="{C3380CC4-5D6E-409C-BE32-E72D297353CC}">
              <c16:uniqueId val="{00000000-45D0-42DC-A132-D610452F355A}"/>
            </c:ext>
          </c:extLst>
        </c:ser>
        <c:dLbls>
          <c:showLegendKey val="0"/>
          <c:showVal val="0"/>
          <c:showCatName val="0"/>
          <c:showSerName val="0"/>
          <c:showPercent val="0"/>
          <c:showBubbleSize val="0"/>
        </c:dLbls>
        <c:gapWidth val="219"/>
        <c:overlap val="-27"/>
        <c:axId val="488803768"/>
        <c:axId val="488797864"/>
      </c:barChart>
      <c:catAx>
        <c:axId val="4888037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797864"/>
        <c:crosses val="autoZero"/>
        <c:auto val="1"/>
        <c:lblAlgn val="ctr"/>
        <c:lblOffset val="100"/>
        <c:noMultiLvlLbl val="0"/>
      </c:catAx>
      <c:valAx>
        <c:axId val="4887978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8037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422</c:v>
                </c:pt>
                <c:pt idx="1">
                  <c:v>787</c:v>
                </c:pt>
                <c:pt idx="2">
                  <c:v>691</c:v>
                </c:pt>
                <c:pt idx="3">
                  <c:v>939</c:v>
                </c:pt>
                <c:pt idx="4">
                  <c:v>770</c:v>
                </c:pt>
                <c:pt idx="5">
                  <c:v>578</c:v>
                </c:pt>
                <c:pt idx="6">
                  <c:v>775</c:v>
                </c:pt>
                <c:pt idx="7">
                  <c:v>564</c:v>
                </c:pt>
                <c:pt idx="8">
                  <c:v>595</c:v>
                </c:pt>
                <c:pt idx="9">
                  <c:v>598</c:v>
                </c:pt>
                <c:pt idx="10">
                  <c:v>642</c:v>
                </c:pt>
                <c:pt idx="11">
                  <c:v>24</c:v>
                </c:pt>
              </c:numCache>
            </c:numRef>
          </c:val>
          <c:extLst>
            <c:ext xmlns:c16="http://schemas.microsoft.com/office/drawing/2014/chart" uri="{C3380CC4-5D6E-409C-BE32-E72D297353CC}">
              <c16:uniqueId val="{00000000-503A-47C5-8697-7C4B32774051}"/>
            </c:ext>
          </c:extLst>
        </c:ser>
        <c:dLbls>
          <c:showLegendKey val="0"/>
          <c:showVal val="0"/>
          <c:showCatName val="0"/>
          <c:showSerName val="0"/>
          <c:showPercent val="0"/>
          <c:showBubbleSize val="0"/>
        </c:dLbls>
        <c:gapWidth val="219"/>
        <c:overlap val="-27"/>
        <c:axId val="488811312"/>
        <c:axId val="488811640"/>
      </c:barChart>
      <c:catAx>
        <c:axId val="48881131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811640"/>
        <c:crosses val="autoZero"/>
        <c:auto val="1"/>
        <c:lblAlgn val="ctr"/>
        <c:lblOffset val="100"/>
        <c:noMultiLvlLbl val="0"/>
      </c:catAx>
      <c:valAx>
        <c:axId val="4888116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8113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Tokio Marine America</c:v>
                </c:pt>
              </c:strCache>
            </c:strRef>
          </c:tx>
          <c:spPr>
            <a:solidFill>
              <a:schemeClr val="accent1"/>
            </a:solidFill>
            <a:ln>
              <a:noFill/>
            </a:ln>
            <a:effectLst/>
          </c:spPr>
          <c:invertIfNegative val="0"/>
          <c:cat>
            <c:strRef>
              <c:f>Sheet1!$A$2:$A$14</c:f>
              <c:strCache>
                <c:ptCount val="13"/>
                <c:pt idx="0">
                  <c:v>2023-12</c:v>
                </c:pt>
                <c:pt idx="1">
                  <c:v>2024-01</c:v>
                </c:pt>
                <c:pt idx="2">
                  <c:v>2024-02</c:v>
                </c:pt>
                <c:pt idx="3">
                  <c:v>2024-03</c:v>
                </c:pt>
                <c:pt idx="4">
                  <c:v>2024-04</c:v>
                </c:pt>
                <c:pt idx="5">
                  <c:v>2024-05</c:v>
                </c:pt>
                <c:pt idx="6">
                  <c:v>2024-06</c:v>
                </c:pt>
                <c:pt idx="7">
                  <c:v>2024-07</c:v>
                </c:pt>
                <c:pt idx="8">
                  <c:v>2024-08</c:v>
                </c:pt>
                <c:pt idx="9">
                  <c:v>2024-09</c:v>
                </c:pt>
                <c:pt idx="10">
                  <c:v>2024-10</c:v>
                </c:pt>
                <c:pt idx="11">
                  <c:v>2024-11</c:v>
                </c:pt>
                <c:pt idx="12">
                  <c:v>2024-12</c:v>
                </c:pt>
              </c:strCache>
            </c:strRef>
          </c:cat>
          <c:val>
            <c:numRef>
              <c:f>Sheet1!$B$2:$B$14</c:f>
              <c:numCache>
                <c:formatCode>General</c:formatCode>
                <c:ptCount val="13"/>
                <c:pt idx="0">
                  <c:v>562</c:v>
                </c:pt>
                <c:pt idx="1">
                  <c:v>20830</c:v>
                </c:pt>
                <c:pt idx="2">
                  <c:v>27325</c:v>
                </c:pt>
                <c:pt idx="3">
                  <c:v>24688</c:v>
                </c:pt>
                <c:pt idx="4">
                  <c:v>37803</c:v>
                </c:pt>
                <c:pt idx="5">
                  <c:v>46742</c:v>
                </c:pt>
                <c:pt idx="6">
                  <c:v>26306</c:v>
                </c:pt>
                <c:pt idx="7">
                  <c:v>34000</c:v>
                </c:pt>
                <c:pt idx="8">
                  <c:v>30603</c:v>
                </c:pt>
                <c:pt idx="9">
                  <c:v>21456</c:v>
                </c:pt>
                <c:pt idx="10">
                  <c:v>21235</c:v>
                </c:pt>
                <c:pt idx="11">
                  <c:v>22914</c:v>
                </c:pt>
                <c:pt idx="12">
                  <c:v>1350</c:v>
                </c:pt>
              </c:numCache>
            </c:numRef>
          </c:val>
          <c:extLst>
            <c:ext xmlns:c16="http://schemas.microsoft.com/office/drawing/2014/chart" uri="{C3380CC4-5D6E-409C-BE32-E72D297353CC}">
              <c16:uniqueId val="{00000000-E68F-4464-9658-3100E2602414}"/>
            </c:ext>
          </c:extLst>
        </c:ser>
        <c:dLbls>
          <c:showLegendKey val="0"/>
          <c:showVal val="0"/>
          <c:showCatName val="0"/>
          <c:showSerName val="0"/>
          <c:showPercent val="0"/>
          <c:showBubbleSize val="0"/>
        </c:dLbls>
        <c:gapWidth val="219"/>
        <c:overlap val="-27"/>
        <c:axId val="488809016"/>
        <c:axId val="488814920"/>
      </c:barChart>
      <c:catAx>
        <c:axId val="4888090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814920"/>
        <c:crosses val="autoZero"/>
        <c:auto val="1"/>
        <c:lblAlgn val="ctr"/>
        <c:lblOffset val="100"/>
        <c:noMultiLvlLbl val="0"/>
      </c:catAx>
      <c:valAx>
        <c:axId val="488814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88090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4</c:v>
                </c:pt>
                <c:pt idx="1">
                  <c:v>2</c:v>
                </c:pt>
                <c:pt idx="2">
                  <c:v>1</c:v>
                </c:pt>
                <c:pt idx="3">
                  <c:v>7</c:v>
                </c:pt>
                <c:pt idx="4">
                  <c:v>6</c:v>
                </c:pt>
                <c:pt idx="5">
                  <c:v>8</c:v>
                </c:pt>
                <c:pt idx="6">
                  <c:v>3</c:v>
                </c:pt>
                <c:pt idx="7">
                  <c:v>3</c:v>
                </c:pt>
                <c:pt idx="8">
                  <c:v>10</c:v>
                </c:pt>
                <c:pt idx="9">
                  <c:v>0</c:v>
                </c:pt>
                <c:pt idx="10">
                  <c:v>10</c:v>
                </c:pt>
                <c:pt idx="11">
                  <c:v>0</c:v>
                </c:pt>
              </c:numCache>
            </c:numRef>
          </c:val>
          <c:extLst>
            <c:ext xmlns:c16="http://schemas.microsoft.com/office/drawing/2014/chart" uri="{C3380CC4-5D6E-409C-BE32-E72D297353CC}">
              <c16:uniqueId val="{00000000-B1BE-4714-A29A-66A9FF3EFD51}"/>
            </c:ext>
          </c:extLst>
        </c:ser>
        <c:dLbls>
          <c:showLegendKey val="0"/>
          <c:showVal val="0"/>
          <c:showCatName val="0"/>
          <c:showSerName val="0"/>
          <c:showPercent val="0"/>
          <c:showBubbleSize val="0"/>
        </c:dLbls>
        <c:gapWidth val="219"/>
        <c:overlap val="-27"/>
        <c:axId val="259581800"/>
        <c:axId val="259583768"/>
      </c:barChart>
      <c:dateAx>
        <c:axId val="25958180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583768"/>
        <c:crosses val="autoZero"/>
        <c:auto val="1"/>
        <c:lblOffset val="100"/>
        <c:baseTimeUnit val="months"/>
      </c:dateAx>
      <c:valAx>
        <c:axId val="2595837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5818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5</c:v>
                </c:pt>
                <c:pt idx="1">
                  <c:v>6</c:v>
                </c:pt>
                <c:pt idx="2">
                  <c:v>7</c:v>
                </c:pt>
                <c:pt idx="3">
                  <c:v>5</c:v>
                </c:pt>
                <c:pt idx="4">
                  <c:v>9</c:v>
                </c:pt>
                <c:pt idx="5">
                  <c:v>5</c:v>
                </c:pt>
                <c:pt idx="6">
                  <c:v>6</c:v>
                </c:pt>
                <c:pt idx="7">
                  <c:v>7</c:v>
                </c:pt>
                <c:pt idx="8">
                  <c:v>9</c:v>
                </c:pt>
                <c:pt idx="9">
                  <c:v>7</c:v>
                </c:pt>
                <c:pt idx="10">
                  <c:v>7</c:v>
                </c:pt>
                <c:pt idx="11">
                  <c:v>2</c:v>
                </c:pt>
              </c:numCache>
            </c:numRef>
          </c:val>
          <c:extLst>
            <c:ext xmlns:c16="http://schemas.microsoft.com/office/drawing/2014/chart" uri="{C3380CC4-5D6E-409C-BE32-E72D297353CC}">
              <c16:uniqueId val="{00000000-5312-4733-B879-C831F77CBBE7}"/>
            </c:ext>
          </c:extLst>
        </c:ser>
        <c:dLbls>
          <c:showLegendKey val="0"/>
          <c:showVal val="0"/>
          <c:showCatName val="0"/>
          <c:showSerName val="0"/>
          <c:showPercent val="0"/>
          <c:showBubbleSize val="0"/>
        </c:dLbls>
        <c:gapWidth val="219"/>
        <c:overlap val="-27"/>
        <c:axId val="259575240"/>
        <c:axId val="259576552"/>
      </c:barChart>
      <c:dateAx>
        <c:axId val="259575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576552"/>
        <c:crosses val="autoZero"/>
        <c:auto val="1"/>
        <c:lblOffset val="100"/>
        <c:baseTimeUnit val="months"/>
      </c:dateAx>
      <c:valAx>
        <c:axId val="2595765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59575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strRef>
              <c:f>Sheet1!$A$2:$A$13</c:f>
              <c:strCache>
                <c:ptCount val="12"/>
                <c:pt idx="0">
                  <c:v>2024-01</c:v>
                </c:pt>
                <c:pt idx="1">
                  <c:v>2024-02</c:v>
                </c:pt>
                <c:pt idx="2">
                  <c:v>2024-03</c:v>
                </c:pt>
                <c:pt idx="3">
                  <c:v>2024-04</c:v>
                </c:pt>
                <c:pt idx="4">
                  <c:v>2024-05</c:v>
                </c:pt>
                <c:pt idx="5">
                  <c:v>2024-06</c:v>
                </c:pt>
                <c:pt idx="6">
                  <c:v>2024-07</c:v>
                </c:pt>
                <c:pt idx="7">
                  <c:v>2024-08</c:v>
                </c:pt>
                <c:pt idx="8">
                  <c:v>2024-09</c:v>
                </c:pt>
                <c:pt idx="9">
                  <c:v>2024-10</c:v>
                </c:pt>
                <c:pt idx="10">
                  <c:v>2024-11</c:v>
                </c:pt>
                <c:pt idx="11">
                  <c:v>2024-12</c:v>
                </c:pt>
              </c:strCache>
            </c:strRef>
          </c:cat>
          <c:val>
            <c:numRef>
              <c:f>Sheet1!$B$2:$B$13</c:f>
              <c:numCache>
                <c:formatCode>General</c:formatCode>
                <c:ptCount val="12"/>
                <c:pt idx="0">
                  <c:v>65</c:v>
                </c:pt>
                <c:pt idx="1">
                  <c:v>74</c:v>
                </c:pt>
                <c:pt idx="2">
                  <c:v>85</c:v>
                </c:pt>
                <c:pt idx="3">
                  <c:v>66</c:v>
                </c:pt>
                <c:pt idx="4">
                  <c:v>145</c:v>
                </c:pt>
                <c:pt idx="5">
                  <c:v>72</c:v>
                </c:pt>
                <c:pt idx="6">
                  <c:v>103</c:v>
                </c:pt>
                <c:pt idx="7">
                  <c:v>96</c:v>
                </c:pt>
                <c:pt idx="8">
                  <c:v>116</c:v>
                </c:pt>
                <c:pt idx="9">
                  <c:v>101</c:v>
                </c:pt>
                <c:pt idx="10">
                  <c:v>91</c:v>
                </c:pt>
                <c:pt idx="11">
                  <c:v>4</c:v>
                </c:pt>
              </c:numCache>
            </c:numRef>
          </c:val>
          <c:extLst>
            <c:ext xmlns:c16="http://schemas.microsoft.com/office/drawing/2014/chart" uri="{C3380CC4-5D6E-409C-BE32-E72D297353CC}">
              <c16:uniqueId val="{00000000-F532-495A-8428-ABA0F3539A90}"/>
            </c:ext>
          </c:extLst>
        </c:ser>
        <c:dLbls>
          <c:showLegendKey val="0"/>
          <c:showVal val="0"/>
          <c:showCatName val="0"/>
          <c:showSerName val="0"/>
          <c:showPercent val="0"/>
          <c:showBubbleSize val="0"/>
        </c:dLbls>
        <c:gapWidth val="219"/>
        <c:overlap val="-27"/>
        <c:axId val="486943192"/>
        <c:axId val="486945816"/>
      </c:barChart>
      <c:catAx>
        <c:axId val="486943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945816"/>
        <c:crosses val="autoZero"/>
        <c:auto val="1"/>
        <c:lblAlgn val="ctr"/>
        <c:lblOffset val="100"/>
        <c:noMultiLvlLbl val="0"/>
      </c:catAx>
      <c:valAx>
        <c:axId val="4869458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86943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tmamerica</c:v>
                </c:pt>
              </c:strCache>
            </c:strRef>
          </c:tx>
          <c:spPr>
            <a:solidFill>
              <a:schemeClr val="accent1"/>
            </a:solidFill>
            <a:ln>
              <a:noFill/>
            </a:ln>
            <a:effectLst/>
          </c:spPr>
          <c:invertIfNegative val="0"/>
          <c:cat>
            <c:numRef>
              <c:f>Sheet1!$A$2:$A$13</c:f>
              <c:numCache>
                <c:formatCode>m/d/yyyy</c:formatCode>
                <c:ptCount val="12"/>
                <c:pt idx="0">
                  <c:v>45292</c:v>
                </c:pt>
                <c:pt idx="1">
                  <c:v>45323</c:v>
                </c:pt>
                <c:pt idx="2">
                  <c:v>45352</c:v>
                </c:pt>
                <c:pt idx="3">
                  <c:v>45383</c:v>
                </c:pt>
                <c:pt idx="4">
                  <c:v>45413</c:v>
                </c:pt>
                <c:pt idx="5">
                  <c:v>45444</c:v>
                </c:pt>
                <c:pt idx="6">
                  <c:v>45474</c:v>
                </c:pt>
                <c:pt idx="7">
                  <c:v>45505</c:v>
                </c:pt>
                <c:pt idx="8">
                  <c:v>45536</c:v>
                </c:pt>
                <c:pt idx="9">
                  <c:v>45566</c:v>
                </c:pt>
                <c:pt idx="10">
                  <c:v>45597</c:v>
                </c:pt>
                <c:pt idx="11">
                  <c:v>45627</c:v>
                </c:pt>
              </c:numCache>
            </c:numRef>
          </c:cat>
          <c:val>
            <c:numRef>
              <c:f>Sheet1!$B$2:$B$13</c:f>
              <c:numCache>
                <c:formatCode>General</c:formatCode>
                <c:ptCount val="12"/>
                <c:pt idx="0">
                  <c:v>1457</c:v>
                </c:pt>
                <c:pt idx="1">
                  <c:v>1734</c:v>
                </c:pt>
                <c:pt idx="2">
                  <c:v>1412</c:v>
                </c:pt>
                <c:pt idx="3">
                  <c:v>1478</c:v>
                </c:pt>
                <c:pt idx="4">
                  <c:v>2188</c:v>
                </c:pt>
                <c:pt idx="5">
                  <c:v>2225</c:v>
                </c:pt>
                <c:pt idx="6">
                  <c:v>1507</c:v>
                </c:pt>
                <c:pt idx="7">
                  <c:v>1662</c:v>
                </c:pt>
                <c:pt idx="8">
                  <c:v>2600</c:v>
                </c:pt>
                <c:pt idx="9">
                  <c:v>1849</c:v>
                </c:pt>
                <c:pt idx="10">
                  <c:v>1305</c:v>
                </c:pt>
              </c:numCache>
            </c:numRef>
          </c:val>
          <c:extLst>
            <c:ext xmlns:c16="http://schemas.microsoft.com/office/drawing/2014/chart" uri="{C3380CC4-5D6E-409C-BE32-E72D297353CC}">
              <c16:uniqueId val="{00000000-BF73-4675-9DC3-1142059B4DFF}"/>
            </c:ext>
          </c:extLst>
        </c:ser>
        <c:dLbls>
          <c:showLegendKey val="0"/>
          <c:showVal val="0"/>
          <c:showCatName val="0"/>
          <c:showSerName val="0"/>
          <c:showPercent val="0"/>
          <c:showBubbleSize val="0"/>
        </c:dLbls>
        <c:gapWidth val="219"/>
        <c:overlap val="-27"/>
        <c:axId val="393700896"/>
        <c:axId val="392942232"/>
      </c:barChart>
      <c:dateAx>
        <c:axId val="39370089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2942232"/>
        <c:crosses val="autoZero"/>
        <c:auto val="1"/>
        <c:lblOffset val="100"/>
        <c:baseTimeUnit val="months"/>
      </c:dateAx>
      <c:valAx>
        <c:axId val="3929422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3700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12/4/2024</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6E7ADE-1022-4EEB-8073-BEAE64C4DA32}"/>
              </a:ext>
            </a:extLst>
          </p:cNvPr>
          <p:cNvSpPr>
            <a:spLocks noGrp="1"/>
          </p:cNvSpPr>
          <p:nvPr>
            <p:ph type="ctrTitle"/>
          </p:nvPr>
        </p:nvSpPr>
        <p:spPr/>
        <p:txBody>
          <a:bodyPr/>
          <a:lstStyle/>
          <a:p>
            <a:r>
              <a:rPr lang="en-US"/>
              <a:t>TMA Social Media</a:t>
            </a:r>
          </a:p>
        </p:txBody>
      </p:sp>
      <p:sp>
        <p:nvSpPr>
          <p:cNvPr id="3" name="Subtitle 2">
            <a:extLst>
              <a:ext uri="{FF2B5EF4-FFF2-40B4-BE49-F238E27FC236}">
                <a16:creationId xmlns:a16="http://schemas.microsoft.com/office/drawing/2014/main" id="{D7F83CDB-21BB-49CE-AD55-CD0A16938FBD}"/>
              </a:ext>
            </a:extLst>
          </p:cNvPr>
          <p:cNvSpPr>
            <a:spLocks noGrp="1"/>
          </p:cNvSpPr>
          <p:nvPr>
            <p:ph type="subTitle" idx="1"/>
          </p:nvPr>
        </p:nvSpPr>
        <p:spPr/>
        <p:txBody>
          <a:bodyPr/>
          <a:lstStyle/>
          <a:p>
            <a:r>
              <a:rPr lang="en-US"/>
              <a:t>Philadelphia Insurance Companies</a:t>
            </a:r>
          </a:p>
        </p:txBody>
      </p:sp>
    </p:spTree>
    <p:extLst>
      <p:ext uri="{BB962C8B-B14F-4D97-AF65-F5344CB8AC3E}">
        <p14:creationId xmlns:p14="http://schemas.microsoft.com/office/powerpoint/2010/main" val="1239871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AB13B-E8BD-4D7D-9022-ADB7738ABA21}"/>
              </a:ext>
            </a:extLst>
          </p:cNvPr>
          <p:cNvSpPr>
            <a:spLocks noGrp="1"/>
          </p:cNvSpPr>
          <p:nvPr>
            <p:ph type="title"/>
          </p:nvPr>
        </p:nvSpPr>
        <p:spPr/>
        <p:txBody>
          <a:bodyPr/>
          <a:lstStyle/>
          <a:p>
            <a:r>
              <a:rPr lang="en-US"/>
              <a:t>Overall Overall Audience | Tokio Marine America</a:t>
            </a:r>
          </a:p>
        </p:txBody>
      </p:sp>
      <p:graphicFrame>
        <p:nvGraphicFramePr>
          <p:cNvPr id="6" name="Chart Placeholder 5">
            <a:extLst>
              <a:ext uri="{FF2B5EF4-FFF2-40B4-BE49-F238E27FC236}">
                <a16:creationId xmlns:a16="http://schemas.microsoft.com/office/drawing/2014/main" id="{BEC11490-586B-4B7F-9D92-AF22EA40F449}"/>
              </a:ext>
            </a:extLst>
          </p:cNvPr>
          <p:cNvGraphicFramePr>
            <a:graphicFrameLocks noGrp="1"/>
          </p:cNvGraphicFramePr>
          <p:nvPr>
            <p:ph type="chart" sz="quarter" idx="13"/>
            <p:extLst>
              <p:ext uri="{D42A27DB-BD31-4B8C-83A1-F6EECF244321}">
                <p14:modId xmlns:p14="http://schemas.microsoft.com/office/powerpoint/2010/main" val="328364307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F52D199-3FC9-4850-9490-AF2FDAEEEF16}"/>
              </a:ext>
            </a:extLst>
          </p:cNvPr>
          <p:cNvSpPr>
            <a:spLocks noGrp="1"/>
          </p:cNvSpPr>
          <p:nvPr>
            <p:ph type="body" sz="quarter" idx="14"/>
          </p:nvPr>
        </p:nvSpPr>
        <p:spPr/>
        <p:txBody>
          <a:bodyPr/>
          <a:lstStyle/>
          <a:p>
            <a:r>
              <a:rPr lang="en-US"/>
              <a:t>11/01/2024 - 11/30/2024</a:t>
            </a:r>
          </a:p>
        </p:txBody>
      </p:sp>
      <p:sp>
        <p:nvSpPr>
          <p:cNvPr id="5" name="Footer Placeholder 4">
            <a:extLst>
              <a:ext uri="{FF2B5EF4-FFF2-40B4-BE49-F238E27FC236}">
                <a16:creationId xmlns:a16="http://schemas.microsoft.com/office/drawing/2014/main" id="{3A431569-391A-4038-926A-1CFD285D6B0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14306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F58103-6ECE-4B14-93BF-AFFF1953A6A9}"/>
              </a:ext>
            </a:extLst>
          </p:cNvPr>
          <p:cNvSpPr>
            <a:spLocks noGrp="1"/>
          </p:cNvSpPr>
          <p:nvPr>
            <p:ph type="title"/>
          </p:nvPr>
        </p:nvSpPr>
        <p:spPr/>
        <p:txBody>
          <a:bodyPr/>
          <a:lstStyle/>
          <a:p>
            <a:r>
              <a:rPr lang="en-US"/>
              <a:t>Facebook Key Metrics Table | Tokio Marine America</a:t>
            </a:r>
          </a:p>
        </p:txBody>
      </p:sp>
      <p:graphicFrame>
        <p:nvGraphicFramePr>
          <p:cNvPr id="5" name="Table Placeholder 4">
            <a:extLst>
              <a:ext uri="{FF2B5EF4-FFF2-40B4-BE49-F238E27FC236}">
                <a16:creationId xmlns:a16="http://schemas.microsoft.com/office/drawing/2014/main" id="{3E1CA570-0B1D-4226-AFB6-21EFE46B2E54}"/>
              </a:ext>
            </a:extLst>
          </p:cNvPr>
          <p:cNvGraphicFramePr>
            <a:graphicFrameLocks noGrp="1"/>
          </p:cNvGraphicFramePr>
          <p:nvPr>
            <p:ph type="tbl" sz="quarter" idx="13"/>
            <p:extLst>
              <p:ext uri="{D42A27DB-BD31-4B8C-83A1-F6EECF244321}">
                <p14:modId xmlns:p14="http://schemas.microsoft.com/office/powerpoint/2010/main" val="6943123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05256">
                  <a:extLst>
                    <a:ext uri="{9D8B030D-6E8A-4147-A177-3AD203B41FA5}">
                      <a16:colId xmlns:a16="http://schemas.microsoft.com/office/drawing/2014/main" val="3181196671"/>
                    </a:ext>
                  </a:extLst>
                </a:gridCol>
                <a:gridCol w="905256">
                  <a:extLst>
                    <a:ext uri="{9D8B030D-6E8A-4147-A177-3AD203B41FA5}">
                      <a16:colId xmlns:a16="http://schemas.microsoft.com/office/drawing/2014/main" val="555150905"/>
                    </a:ext>
                  </a:extLst>
                </a:gridCol>
                <a:gridCol w="905256">
                  <a:extLst>
                    <a:ext uri="{9D8B030D-6E8A-4147-A177-3AD203B41FA5}">
                      <a16:colId xmlns:a16="http://schemas.microsoft.com/office/drawing/2014/main" val="2145014192"/>
                    </a:ext>
                  </a:extLst>
                </a:gridCol>
                <a:gridCol w="905256">
                  <a:extLst>
                    <a:ext uri="{9D8B030D-6E8A-4147-A177-3AD203B41FA5}">
                      <a16:colId xmlns:a16="http://schemas.microsoft.com/office/drawing/2014/main" val="2005199347"/>
                    </a:ext>
                  </a:extLst>
                </a:gridCol>
                <a:gridCol w="905256">
                  <a:extLst>
                    <a:ext uri="{9D8B030D-6E8A-4147-A177-3AD203B41FA5}">
                      <a16:colId xmlns:a16="http://schemas.microsoft.com/office/drawing/2014/main" val="1974761262"/>
                    </a:ext>
                  </a:extLst>
                </a:gridCol>
                <a:gridCol w="905256">
                  <a:extLst>
                    <a:ext uri="{9D8B030D-6E8A-4147-A177-3AD203B41FA5}">
                      <a16:colId xmlns:a16="http://schemas.microsoft.com/office/drawing/2014/main" val="2489084793"/>
                    </a:ext>
                  </a:extLst>
                </a:gridCol>
                <a:gridCol w="905256">
                  <a:extLst>
                    <a:ext uri="{9D8B030D-6E8A-4147-A177-3AD203B41FA5}">
                      <a16:colId xmlns:a16="http://schemas.microsoft.com/office/drawing/2014/main" val="1081745217"/>
                    </a:ext>
                  </a:extLst>
                </a:gridCol>
                <a:gridCol w="905256">
                  <a:extLst>
                    <a:ext uri="{9D8B030D-6E8A-4147-A177-3AD203B41FA5}">
                      <a16:colId xmlns:a16="http://schemas.microsoft.com/office/drawing/2014/main" val="2578408358"/>
                    </a:ext>
                  </a:extLst>
                </a:gridCol>
                <a:gridCol w="905256">
                  <a:extLst>
                    <a:ext uri="{9D8B030D-6E8A-4147-A177-3AD203B41FA5}">
                      <a16:colId xmlns:a16="http://schemas.microsoft.com/office/drawing/2014/main" val="283764947"/>
                    </a:ext>
                  </a:extLst>
                </a:gridCol>
              </a:tblGrid>
              <a:tr h="370840">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170886069"/>
                  </a:ext>
                </a:extLst>
              </a:tr>
              <a:tr h="370840">
                <a:tc>
                  <a:txBody>
                    <a:bodyPr/>
                    <a:lstStyle/>
                    <a:p>
                      <a:r>
                        <a:rPr lang="en-US" sz="1000"/>
                        <a:t>501</a:t>
                      </a:r>
                    </a:p>
                  </a:txBody>
                  <a:tcPr/>
                </a:tc>
                <a:tc>
                  <a:txBody>
                    <a:bodyPr/>
                    <a:lstStyle/>
                    <a:p>
                      <a:r>
                        <a:rPr lang="en-US" sz="1000"/>
                        <a:t>0</a:t>
                      </a:r>
                    </a:p>
                  </a:txBody>
                  <a:tcPr/>
                </a:tc>
                <a:tc>
                  <a:txBody>
                    <a:bodyPr/>
                    <a:lstStyle/>
                    <a:p>
                      <a:r>
                        <a:rPr lang="en-US" sz="1000"/>
                        <a:t>13</a:t>
                      </a:r>
                    </a:p>
                  </a:txBody>
                  <a:tcPr/>
                </a:tc>
                <a:tc>
                  <a:txBody>
                    <a:bodyPr/>
                    <a:lstStyle/>
                    <a:p>
                      <a:r>
                        <a:rPr lang="en-US" sz="1000"/>
                        <a:t>55</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tc>
                  <a:txBody>
                    <a:bodyPr/>
                    <a:lstStyle/>
                    <a:p>
                      <a:r>
                        <a:rPr lang="en-US" sz="1000"/>
                        <a:t>0.8598 %</a:t>
                      </a:r>
                    </a:p>
                  </a:txBody>
                  <a:tcPr/>
                </a:tc>
                <a:tc>
                  <a:txBody>
                    <a:bodyPr/>
                    <a:lstStyle/>
                    <a:p>
                      <a:r>
                        <a:rPr lang="en-US" sz="1000"/>
                        <a:t>0.0 %</a:t>
                      </a:r>
                    </a:p>
                  </a:txBody>
                  <a:tcPr/>
                </a:tc>
                <a:extLst>
                  <a:ext uri="{0D108BD9-81ED-4DB2-BD59-A6C34878D82A}">
                    <a16:rowId xmlns:a16="http://schemas.microsoft.com/office/drawing/2014/main" val="1915656776"/>
                  </a:ext>
                </a:extLst>
              </a:tr>
            </a:tbl>
          </a:graphicData>
        </a:graphic>
      </p:graphicFrame>
      <p:sp>
        <p:nvSpPr>
          <p:cNvPr id="4" name="Text Placeholder 3">
            <a:extLst>
              <a:ext uri="{FF2B5EF4-FFF2-40B4-BE49-F238E27FC236}">
                <a16:creationId xmlns:a16="http://schemas.microsoft.com/office/drawing/2014/main" id="{1A5443D3-31A8-4AAD-AFFE-DB6A235777EE}"/>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2112738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DE8306-304E-4022-AB0B-79F6117AC8DC}"/>
              </a:ext>
            </a:extLst>
          </p:cNvPr>
          <p:cNvSpPr>
            <a:spLocks noGrp="1"/>
          </p:cNvSpPr>
          <p:nvPr>
            <p:ph type="title"/>
          </p:nvPr>
        </p:nvSpPr>
        <p:spPr/>
        <p:txBody>
          <a:bodyPr/>
          <a:lstStyle/>
          <a:p>
            <a:r>
              <a:rPr lang="en-US"/>
              <a:t>Facebook Followers Change | Tokio Marine America</a:t>
            </a:r>
          </a:p>
        </p:txBody>
      </p:sp>
      <p:graphicFrame>
        <p:nvGraphicFramePr>
          <p:cNvPr id="6" name="Chart Placeholder 5">
            <a:extLst>
              <a:ext uri="{FF2B5EF4-FFF2-40B4-BE49-F238E27FC236}">
                <a16:creationId xmlns:a16="http://schemas.microsoft.com/office/drawing/2014/main" id="{6782ACF2-549C-4F4B-8B7A-2142AE070CF6}"/>
              </a:ext>
            </a:extLst>
          </p:cNvPr>
          <p:cNvGraphicFramePr>
            <a:graphicFrameLocks noGrp="1"/>
          </p:cNvGraphicFramePr>
          <p:nvPr>
            <p:ph type="chart" sz="quarter" idx="13"/>
            <p:extLst>
              <p:ext uri="{D42A27DB-BD31-4B8C-83A1-F6EECF244321}">
                <p14:modId xmlns:p14="http://schemas.microsoft.com/office/powerpoint/2010/main" val="14713468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45E899-7FB5-48C6-9E95-D76D7D6E111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56C8951-E684-4A8C-ADEE-904C77C56B2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475315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72A537-2C18-4AE7-AD40-56D7DDDCFE61}"/>
              </a:ext>
            </a:extLst>
          </p:cNvPr>
          <p:cNvSpPr>
            <a:spLocks noGrp="1"/>
          </p:cNvSpPr>
          <p:nvPr>
            <p:ph type="title"/>
          </p:nvPr>
        </p:nvSpPr>
        <p:spPr/>
        <p:txBody>
          <a:bodyPr/>
          <a:lstStyle/>
          <a:p>
            <a:r>
              <a:rPr lang="en-US"/>
              <a:t>Facebook Average Interactions Per Facebook Post | Tokio Marine America</a:t>
            </a:r>
          </a:p>
        </p:txBody>
      </p:sp>
      <p:graphicFrame>
        <p:nvGraphicFramePr>
          <p:cNvPr id="6" name="Chart Placeholder 5">
            <a:extLst>
              <a:ext uri="{FF2B5EF4-FFF2-40B4-BE49-F238E27FC236}">
                <a16:creationId xmlns:a16="http://schemas.microsoft.com/office/drawing/2014/main" id="{A9398F42-F333-42B4-BCC7-5E4B670C37FA}"/>
              </a:ext>
            </a:extLst>
          </p:cNvPr>
          <p:cNvGraphicFramePr>
            <a:graphicFrameLocks noGrp="1"/>
          </p:cNvGraphicFramePr>
          <p:nvPr>
            <p:ph type="chart" sz="quarter" idx="13"/>
            <p:extLst>
              <p:ext uri="{D42A27DB-BD31-4B8C-83A1-F6EECF244321}">
                <p14:modId xmlns:p14="http://schemas.microsoft.com/office/powerpoint/2010/main" val="5374931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A281FF1-2229-4C95-9AB9-502AAA0F3AE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7E2F0D2-4267-4A80-8F13-158B664C9EF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2927251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33235A-717B-404B-9B79-22690455C8D8}"/>
              </a:ext>
            </a:extLst>
          </p:cNvPr>
          <p:cNvSpPr>
            <a:spLocks noGrp="1"/>
          </p:cNvSpPr>
          <p:nvPr>
            <p:ph type="title"/>
          </p:nvPr>
        </p:nvSpPr>
        <p:spPr/>
        <p:txBody>
          <a:bodyPr/>
          <a:lstStyle/>
          <a:p>
            <a:r>
              <a:rPr lang="en-US"/>
              <a:t>Facebook Total Interactions Per Month | Tokio Marine America</a:t>
            </a:r>
          </a:p>
        </p:txBody>
      </p:sp>
      <p:graphicFrame>
        <p:nvGraphicFramePr>
          <p:cNvPr id="6" name="Chart Placeholder 5">
            <a:extLst>
              <a:ext uri="{FF2B5EF4-FFF2-40B4-BE49-F238E27FC236}">
                <a16:creationId xmlns:a16="http://schemas.microsoft.com/office/drawing/2014/main" id="{48C9B8F6-EB02-44D0-B56E-F3C9F24966AA}"/>
              </a:ext>
            </a:extLst>
          </p:cNvPr>
          <p:cNvGraphicFramePr>
            <a:graphicFrameLocks noGrp="1"/>
          </p:cNvGraphicFramePr>
          <p:nvPr>
            <p:ph type="chart" sz="quarter" idx="13"/>
            <p:extLst>
              <p:ext uri="{D42A27DB-BD31-4B8C-83A1-F6EECF244321}">
                <p14:modId xmlns:p14="http://schemas.microsoft.com/office/powerpoint/2010/main" val="7532954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2AB963-FCD6-452E-A913-896C8809AA2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810C0C7-ED41-4E2C-B2C1-8623722CD89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72627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4A8CCC-49C3-4784-B25D-99AE2A75AA20}"/>
              </a:ext>
            </a:extLst>
          </p:cNvPr>
          <p:cNvSpPr>
            <a:spLocks noGrp="1"/>
          </p:cNvSpPr>
          <p:nvPr>
            <p:ph type="title"/>
          </p:nvPr>
        </p:nvSpPr>
        <p:spPr/>
        <p:txBody>
          <a:bodyPr/>
          <a:lstStyle/>
          <a:p>
            <a:r>
              <a:rPr lang="en-US"/>
              <a:t>Facebook Facebook Impressions | Tokio Marine America</a:t>
            </a:r>
          </a:p>
        </p:txBody>
      </p:sp>
      <p:graphicFrame>
        <p:nvGraphicFramePr>
          <p:cNvPr id="6" name="Chart Placeholder 5">
            <a:extLst>
              <a:ext uri="{FF2B5EF4-FFF2-40B4-BE49-F238E27FC236}">
                <a16:creationId xmlns:a16="http://schemas.microsoft.com/office/drawing/2014/main" id="{5DDFD6A3-DDF9-444A-8148-B4F4EDB08102}"/>
              </a:ext>
            </a:extLst>
          </p:cNvPr>
          <p:cNvGraphicFramePr>
            <a:graphicFrameLocks noGrp="1"/>
          </p:cNvGraphicFramePr>
          <p:nvPr>
            <p:ph type="chart" sz="quarter" idx="13"/>
            <p:extLst>
              <p:ext uri="{D42A27DB-BD31-4B8C-83A1-F6EECF244321}">
                <p14:modId xmlns:p14="http://schemas.microsoft.com/office/powerpoint/2010/main" val="418828347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0215EF5-53B3-4A95-9493-143D559C468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F80F112-0B36-47FD-92AD-793A24CE08E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1102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F283ED-6B17-4CC3-A0DB-8C36E27D351B}"/>
              </a:ext>
            </a:extLst>
          </p:cNvPr>
          <p:cNvSpPr>
            <a:spLocks noGrp="1"/>
          </p:cNvSpPr>
          <p:nvPr>
            <p:ph type="title"/>
          </p:nvPr>
        </p:nvSpPr>
        <p:spPr/>
        <p:txBody>
          <a:bodyPr/>
          <a:lstStyle/>
          <a:p>
            <a:r>
              <a:rPr lang="en-US"/>
              <a:t>Facebook Original Own Posts Table | Tokio Marine America - 1 of 4</a:t>
            </a:r>
          </a:p>
        </p:txBody>
      </p:sp>
      <p:graphicFrame>
        <p:nvGraphicFramePr>
          <p:cNvPr id="5" name="Table Placeholder 4">
            <a:extLst>
              <a:ext uri="{FF2B5EF4-FFF2-40B4-BE49-F238E27FC236}">
                <a16:creationId xmlns:a16="http://schemas.microsoft.com/office/drawing/2014/main" id="{453A089A-B2A5-4E53-AE42-F012DE14927A}"/>
              </a:ext>
            </a:extLst>
          </p:cNvPr>
          <p:cNvGraphicFramePr>
            <a:graphicFrameLocks noGrp="1"/>
          </p:cNvGraphicFramePr>
          <p:nvPr>
            <p:ph type="tbl" sz="quarter" idx="13"/>
            <p:extLst>
              <p:ext uri="{D42A27DB-BD31-4B8C-83A1-F6EECF244321}">
                <p14:modId xmlns:p14="http://schemas.microsoft.com/office/powerpoint/2010/main" val="28568995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3778413711"/>
                    </a:ext>
                  </a:extLst>
                </a:gridCol>
                <a:gridCol w="1481328">
                  <a:extLst>
                    <a:ext uri="{9D8B030D-6E8A-4147-A177-3AD203B41FA5}">
                      <a16:colId xmlns:a16="http://schemas.microsoft.com/office/drawing/2014/main" val="1929149668"/>
                    </a:ext>
                  </a:extLst>
                </a:gridCol>
                <a:gridCol w="329184">
                  <a:extLst>
                    <a:ext uri="{9D8B030D-6E8A-4147-A177-3AD203B41FA5}">
                      <a16:colId xmlns:a16="http://schemas.microsoft.com/office/drawing/2014/main" val="2101828351"/>
                    </a:ext>
                  </a:extLst>
                </a:gridCol>
                <a:gridCol w="329184">
                  <a:extLst>
                    <a:ext uri="{9D8B030D-6E8A-4147-A177-3AD203B41FA5}">
                      <a16:colId xmlns:a16="http://schemas.microsoft.com/office/drawing/2014/main" val="3193143187"/>
                    </a:ext>
                  </a:extLst>
                </a:gridCol>
                <a:gridCol w="329184">
                  <a:extLst>
                    <a:ext uri="{9D8B030D-6E8A-4147-A177-3AD203B41FA5}">
                      <a16:colId xmlns:a16="http://schemas.microsoft.com/office/drawing/2014/main" val="2935928494"/>
                    </a:ext>
                  </a:extLst>
                </a:gridCol>
                <a:gridCol w="329184">
                  <a:extLst>
                    <a:ext uri="{9D8B030D-6E8A-4147-A177-3AD203B41FA5}">
                      <a16:colId xmlns:a16="http://schemas.microsoft.com/office/drawing/2014/main" val="2071188119"/>
                    </a:ext>
                  </a:extLst>
                </a:gridCol>
                <a:gridCol w="329184">
                  <a:extLst>
                    <a:ext uri="{9D8B030D-6E8A-4147-A177-3AD203B41FA5}">
                      <a16:colId xmlns:a16="http://schemas.microsoft.com/office/drawing/2014/main" val="1773146928"/>
                    </a:ext>
                  </a:extLst>
                </a:gridCol>
                <a:gridCol w="329184">
                  <a:extLst>
                    <a:ext uri="{9D8B030D-6E8A-4147-A177-3AD203B41FA5}">
                      <a16:colId xmlns:a16="http://schemas.microsoft.com/office/drawing/2014/main" val="1304689786"/>
                    </a:ext>
                  </a:extLst>
                </a:gridCol>
                <a:gridCol w="329184">
                  <a:extLst>
                    <a:ext uri="{9D8B030D-6E8A-4147-A177-3AD203B41FA5}">
                      <a16:colId xmlns:a16="http://schemas.microsoft.com/office/drawing/2014/main" val="2273183384"/>
                    </a:ext>
                  </a:extLst>
                </a:gridCol>
                <a:gridCol w="329184">
                  <a:extLst>
                    <a:ext uri="{9D8B030D-6E8A-4147-A177-3AD203B41FA5}">
                      <a16:colId xmlns:a16="http://schemas.microsoft.com/office/drawing/2014/main" val="1726194685"/>
                    </a:ext>
                  </a:extLst>
                </a:gridCol>
                <a:gridCol w="329184">
                  <a:extLst>
                    <a:ext uri="{9D8B030D-6E8A-4147-A177-3AD203B41FA5}">
                      <a16:colId xmlns:a16="http://schemas.microsoft.com/office/drawing/2014/main" val="412065728"/>
                    </a:ext>
                  </a:extLst>
                </a:gridCol>
                <a:gridCol w="329184">
                  <a:extLst>
                    <a:ext uri="{9D8B030D-6E8A-4147-A177-3AD203B41FA5}">
                      <a16:colId xmlns:a16="http://schemas.microsoft.com/office/drawing/2014/main" val="1149580885"/>
                    </a:ext>
                  </a:extLst>
                </a:gridCol>
                <a:gridCol w="329184">
                  <a:extLst>
                    <a:ext uri="{9D8B030D-6E8A-4147-A177-3AD203B41FA5}">
                      <a16:colId xmlns:a16="http://schemas.microsoft.com/office/drawing/2014/main" val="4208538159"/>
                    </a:ext>
                  </a:extLst>
                </a:gridCol>
                <a:gridCol w="329184">
                  <a:extLst>
                    <a:ext uri="{9D8B030D-6E8A-4147-A177-3AD203B41FA5}">
                      <a16:colId xmlns:a16="http://schemas.microsoft.com/office/drawing/2014/main" val="3276792535"/>
                    </a:ext>
                  </a:extLst>
                </a:gridCol>
                <a:gridCol w="329184">
                  <a:extLst>
                    <a:ext uri="{9D8B030D-6E8A-4147-A177-3AD203B41FA5}">
                      <a16:colId xmlns:a16="http://schemas.microsoft.com/office/drawing/2014/main" val="894318986"/>
                    </a:ext>
                  </a:extLst>
                </a:gridCol>
                <a:gridCol w="329184">
                  <a:extLst>
                    <a:ext uri="{9D8B030D-6E8A-4147-A177-3AD203B41FA5}">
                      <a16:colId xmlns:a16="http://schemas.microsoft.com/office/drawing/2014/main" val="3950020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317032619"/>
                  </a:ext>
                </a:extLst>
              </a:tr>
            </a:tbl>
          </a:graphicData>
        </a:graphic>
      </p:graphicFrame>
      <p:sp>
        <p:nvSpPr>
          <p:cNvPr id="4" name="Text Placeholder 3">
            <a:extLst>
              <a:ext uri="{FF2B5EF4-FFF2-40B4-BE49-F238E27FC236}">
                <a16:creationId xmlns:a16="http://schemas.microsoft.com/office/drawing/2014/main" id="{9FCE8C2A-4B46-4602-953B-3DD2F696CE09}"/>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5420067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86B23B-CF6D-4109-A6DA-5FBF17EA3939}"/>
              </a:ext>
            </a:extLst>
          </p:cNvPr>
          <p:cNvSpPr>
            <a:spLocks noGrp="1"/>
          </p:cNvSpPr>
          <p:nvPr>
            <p:ph type="title"/>
          </p:nvPr>
        </p:nvSpPr>
        <p:spPr/>
        <p:txBody>
          <a:bodyPr/>
          <a:lstStyle/>
          <a:p>
            <a:r>
              <a:rPr lang="en-US"/>
              <a:t>Facebook Original Own Posts Table | Tokio Marine America - 2 of 4</a:t>
            </a:r>
          </a:p>
        </p:txBody>
      </p:sp>
      <p:graphicFrame>
        <p:nvGraphicFramePr>
          <p:cNvPr id="5" name="Table Placeholder 4">
            <a:extLst>
              <a:ext uri="{FF2B5EF4-FFF2-40B4-BE49-F238E27FC236}">
                <a16:creationId xmlns:a16="http://schemas.microsoft.com/office/drawing/2014/main" id="{7FBA967D-E570-406B-A913-2753EA0D9ECB}"/>
              </a:ext>
            </a:extLst>
          </p:cNvPr>
          <p:cNvGraphicFramePr>
            <a:graphicFrameLocks noGrp="1"/>
          </p:cNvGraphicFramePr>
          <p:nvPr>
            <p:ph type="tbl" sz="quarter" idx="13"/>
            <p:extLst>
              <p:ext uri="{D42A27DB-BD31-4B8C-83A1-F6EECF244321}">
                <p14:modId xmlns:p14="http://schemas.microsoft.com/office/powerpoint/2010/main" val="16764422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1467903247"/>
                    </a:ext>
                  </a:extLst>
                </a:gridCol>
                <a:gridCol w="1481328">
                  <a:extLst>
                    <a:ext uri="{9D8B030D-6E8A-4147-A177-3AD203B41FA5}">
                      <a16:colId xmlns:a16="http://schemas.microsoft.com/office/drawing/2014/main" val="1008240000"/>
                    </a:ext>
                  </a:extLst>
                </a:gridCol>
                <a:gridCol w="329184">
                  <a:extLst>
                    <a:ext uri="{9D8B030D-6E8A-4147-A177-3AD203B41FA5}">
                      <a16:colId xmlns:a16="http://schemas.microsoft.com/office/drawing/2014/main" val="3226346659"/>
                    </a:ext>
                  </a:extLst>
                </a:gridCol>
                <a:gridCol w="329184">
                  <a:extLst>
                    <a:ext uri="{9D8B030D-6E8A-4147-A177-3AD203B41FA5}">
                      <a16:colId xmlns:a16="http://schemas.microsoft.com/office/drawing/2014/main" val="2528070393"/>
                    </a:ext>
                  </a:extLst>
                </a:gridCol>
                <a:gridCol w="329184">
                  <a:extLst>
                    <a:ext uri="{9D8B030D-6E8A-4147-A177-3AD203B41FA5}">
                      <a16:colId xmlns:a16="http://schemas.microsoft.com/office/drawing/2014/main" val="1034193747"/>
                    </a:ext>
                  </a:extLst>
                </a:gridCol>
                <a:gridCol w="329184">
                  <a:extLst>
                    <a:ext uri="{9D8B030D-6E8A-4147-A177-3AD203B41FA5}">
                      <a16:colId xmlns:a16="http://schemas.microsoft.com/office/drawing/2014/main" val="3555724970"/>
                    </a:ext>
                  </a:extLst>
                </a:gridCol>
                <a:gridCol w="329184">
                  <a:extLst>
                    <a:ext uri="{9D8B030D-6E8A-4147-A177-3AD203B41FA5}">
                      <a16:colId xmlns:a16="http://schemas.microsoft.com/office/drawing/2014/main" val="2605034843"/>
                    </a:ext>
                  </a:extLst>
                </a:gridCol>
                <a:gridCol w="329184">
                  <a:extLst>
                    <a:ext uri="{9D8B030D-6E8A-4147-A177-3AD203B41FA5}">
                      <a16:colId xmlns:a16="http://schemas.microsoft.com/office/drawing/2014/main" val="1181480687"/>
                    </a:ext>
                  </a:extLst>
                </a:gridCol>
                <a:gridCol w="329184">
                  <a:extLst>
                    <a:ext uri="{9D8B030D-6E8A-4147-A177-3AD203B41FA5}">
                      <a16:colId xmlns:a16="http://schemas.microsoft.com/office/drawing/2014/main" val="424855520"/>
                    </a:ext>
                  </a:extLst>
                </a:gridCol>
                <a:gridCol w="329184">
                  <a:extLst>
                    <a:ext uri="{9D8B030D-6E8A-4147-A177-3AD203B41FA5}">
                      <a16:colId xmlns:a16="http://schemas.microsoft.com/office/drawing/2014/main" val="1637162934"/>
                    </a:ext>
                  </a:extLst>
                </a:gridCol>
                <a:gridCol w="329184">
                  <a:extLst>
                    <a:ext uri="{9D8B030D-6E8A-4147-A177-3AD203B41FA5}">
                      <a16:colId xmlns:a16="http://schemas.microsoft.com/office/drawing/2014/main" val="1123368843"/>
                    </a:ext>
                  </a:extLst>
                </a:gridCol>
                <a:gridCol w="329184">
                  <a:extLst>
                    <a:ext uri="{9D8B030D-6E8A-4147-A177-3AD203B41FA5}">
                      <a16:colId xmlns:a16="http://schemas.microsoft.com/office/drawing/2014/main" val="1520551059"/>
                    </a:ext>
                  </a:extLst>
                </a:gridCol>
                <a:gridCol w="329184">
                  <a:extLst>
                    <a:ext uri="{9D8B030D-6E8A-4147-A177-3AD203B41FA5}">
                      <a16:colId xmlns:a16="http://schemas.microsoft.com/office/drawing/2014/main" val="2354404507"/>
                    </a:ext>
                  </a:extLst>
                </a:gridCol>
                <a:gridCol w="329184">
                  <a:extLst>
                    <a:ext uri="{9D8B030D-6E8A-4147-A177-3AD203B41FA5}">
                      <a16:colId xmlns:a16="http://schemas.microsoft.com/office/drawing/2014/main" val="1609942431"/>
                    </a:ext>
                  </a:extLst>
                </a:gridCol>
                <a:gridCol w="329184">
                  <a:extLst>
                    <a:ext uri="{9D8B030D-6E8A-4147-A177-3AD203B41FA5}">
                      <a16:colId xmlns:a16="http://schemas.microsoft.com/office/drawing/2014/main" val="280540720"/>
                    </a:ext>
                  </a:extLst>
                </a:gridCol>
                <a:gridCol w="329184">
                  <a:extLst>
                    <a:ext uri="{9D8B030D-6E8A-4147-A177-3AD203B41FA5}">
                      <a16:colId xmlns:a16="http://schemas.microsoft.com/office/drawing/2014/main" val="19110671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850729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- 2024-11-22 14:12:36</a:t>
                      </a:r>
                      <a:r>
                        <a:rPr kumimoji="0" lang="en-US" sz="1000" b="0" i="0" u="none" strike="noStrike" kern="1200" cap="none" spc="0" normalizeH="0" baseline="0" noProof="0">
                          <a:ln>
                            <a:noFill/>
                          </a:ln>
                          <a:solidFill>
                            <a:prstClr val="black"/>
                          </a:solidFill>
                          <a:effectLst/>
                          <a:uLnTx/>
                          <a:uFillTx/>
                          <a:latin typeface="Calibri"/>
                          <a:ea typeface="+mn-ea"/>
                          <a:cs typeface="+mn-cs"/>
                        </a:rPr>
                        <a:t>
 Our Pasadena team is thrilled to have officially moved into their new, modern office! This new office provides extra space and upgraded features to create an optimal work environment that meets the demands of today's technologically enhanced workspace.
This move symbolizes more than just a change in scenery - it's a step towards new opportunities, greater collaboration, and a brighter future. Thank you to everyone who helped make this move possible. We look forward to continuing our journey here and making this place a center for success and 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https://quintly-eu-image-storage.s3.amazonaws.com/e33bbb9956bb05844e7317a82c09a400/97c55ba46e2d5eb0e0c6afbcb81c9e98.jpg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318833253"/>
                  </a:ext>
                </a:extLst>
              </a:tr>
            </a:tbl>
          </a:graphicData>
        </a:graphic>
      </p:graphicFrame>
      <p:sp>
        <p:nvSpPr>
          <p:cNvPr id="4" name="Text Placeholder 3">
            <a:extLst>
              <a:ext uri="{FF2B5EF4-FFF2-40B4-BE49-F238E27FC236}">
                <a16:creationId xmlns:a16="http://schemas.microsoft.com/office/drawing/2014/main" id="{C11124B8-9F25-4D15-9FB3-9FC37E5BC69C}"/>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2456148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C2F85F-1556-48AC-8852-47B2001E9867}"/>
              </a:ext>
            </a:extLst>
          </p:cNvPr>
          <p:cNvSpPr>
            <a:spLocks noGrp="1"/>
          </p:cNvSpPr>
          <p:nvPr>
            <p:ph type="title"/>
          </p:nvPr>
        </p:nvSpPr>
        <p:spPr/>
        <p:txBody>
          <a:bodyPr/>
          <a:lstStyle/>
          <a:p>
            <a:r>
              <a:rPr lang="en-US"/>
              <a:t>Facebook Original Own Posts Table | Tokio Marine America - 3 of 4</a:t>
            </a:r>
          </a:p>
        </p:txBody>
      </p:sp>
      <p:graphicFrame>
        <p:nvGraphicFramePr>
          <p:cNvPr id="5" name="Table Placeholder 4">
            <a:extLst>
              <a:ext uri="{FF2B5EF4-FFF2-40B4-BE49-F238E27FC236}">
                <a16:creationId xmlns:a16="http://schemas.microsoft.com/office/drawing/2014/main" id="{136DE846-650D-4879-B9E0-6A3DE6354B38}"/>
              </a:ext>
            </a:extLst>
          </p:cNvPr>
          <p:cNvGraphicFramePr>
            <a:graphicFrameLocks noGrp="1"/>
          </p:cNvGraphicFramePr>
          <p:nvPr>
            <p:ph type="tbl" sz="quarter" idx="13"/>
            <p:extLst>
              <p:ext uri="{D42A27DB-BD31-4B8C-83A1-F6EECF244321}">
                <p14:modId xmlns:p14="http://schemas.microsoft.com/office/powerpoint/2010/main" val="4803520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661486592"/>
                    </a:ext>
                  </a:extLst>
                </a:gridCol>
                <a:gridCol w="1481328">
                  <a:extLst>
                    <a:ext uri="{9D8B030D-6E8A-4147-A177-3AD203B41FA5}">
                      <a16:colId xmlns:a16="http://schemas.microsoft.com/office/drawing/2014/main" val="2257134852"/>
                    </a:ext>
                  </a:extLst>
                </a:gridCol>
                <a:gridCol w="329184">
                  <a:extLst>
                    <a:ext uri="{9D8B030D-6E8A-4147-A177-3AD203B41FA5}">
                      <a16:colId xmlns:a16="http://schemas.microsoft.com/office/drawing/2014/main" val="4159221327"/>
                    </a:ext>
                  </a:extLst>
                </a:gridCol>
                <a:gridCol w="329184">
                  <a:extLst>
                    <a:ext uri="{9D8B030D-6E8A-4147-A177-3AD203B41FA5}">
                      <a16:colId xmlns:a16="http://schemas.microsoft.com/office/drawing/2014/main" val="3213881716"/>
                    </a:ext>
                  </a:extLst>
                </a:gridCol>
                <a:gridCol w="329184">
                  <a:extLst>
                    <a:ext uri="{9D8B030D-6E8A-4147-A177-3AD203B41FA5}">
                      <a16:colId xmlns:a16="http://schemas.microsoft.com/office/drawing/2014/main" val="3535770879"/>
                    </a:ext>
                  </a:extLst>
                </a:gridCol>
                <a:gridCol w="329184">
                  <a:extLst>
                    <a:ext uri="{9D8B030D-6E8A-4147-A177-3AD203B41FA5}">
                      <a16:colId xmlns:a16="http://schemas.microsoft.com/office/drawing/2014/main" val="1935443940"/>
                    </a:ext>
                  </a:extLst>
                </a:gridCol>
                <a:gridCol w="329184">
                  <a:extLst>
                    <a:ext uri="{9D8B030D-6E8A-4147-A177-3AD203B41FA5}">
                      <a16:colId xmlns:a16="http://schemas.microsoft.com/office/drawing/2014/main" val="980004896"/>
                    </a:ext>
                  </a:extLst>
                </a:gridCol>
                <a:gridCol w="329184">
                  <a:extLst>
                    <a:ext uri="{9D8B030D-6E8A-4147-A177-3AD203B41FA5}">
                      <a16:colId xmlns:a16="http://schemas.microsoft.com/office/drawing/2014/main" val="880919833"/>
                    </a:ext>
                  </a:extLst>
                </a:gridCol>
                <a:gridCol w="329184">
                  <a:extLst>
                    <a:ext uri="{9D8B030D-6E8A-4147-A177-3AD203B41FA5}">
                      <a16:colId xmlns:a16="http://schemas.microsoft.com/office/drawing/2014/main" val="2621736862"/>
                    </a:ext>
                  </a:extLst>
                </a:gridCol>
                <a:gridCol w="329184">
                  <a:extLst>
                    <a:ext uri="{9D8B030D-6E8A-4147-A177-3AD203B41FA5}">
                      <a16:colId xmlns:a16="http://schemas.microsoft.com/office/drawing/2014/main" val="593873600"/>
                    </a:ext>
                  </a:extLst>
                </a:gridCol>
                <a:gridCol w="329184">
                  <a:extLst>
                    <a:ext uri="{9D8B030D-6E8A-4147-A177-3AD203B41FA5}">
                      <a16:colId xmlns:a16="http://schemas.microsoft.com/office/drawing/2014/main" val="2265745401"/>
                    </a:ext>
                  </a:extLst>
                </a:gridCol>
                <a:gridCol w="329184">
                  <a:extLst>
                    <a:ext uri="{9D8B030D-6E8A-4147-A177-3AD203B41FA5}">
                      <a16:colId xmlns:a16="http://schemas.microsoft.com/office/drawing/2014/main" val="2517932762"/>
                    </a:ext>
                  </a:extLst>
                </a:gridCol>
                <a:gridCol w="329184">
                  <a:extLst>
                    <a:ext uri="{9D8B030D-6E8A-4147-A177-3AD203B41FA5}">
                      <a16:colId xmlns:a16="http://schemas.microsoft.com/office/drawing/2014/main" val="3666852359"/>
                    </a:ext>
                  </a:extLst>
                </a:gridCol>
                <a:gridCol w="329184">
                  <a:extLst>
                    <a:ext uri="{9D8B030D-6E8A-4147-A177-3AD203B41FA5}">
                      <a16:colId xmlns:a16="http://schemas.microsoft.com/office/drawing/2014/main" val="2147112917"/>
                    </a:ext>
                  </a:extLst>
                </a:gridCol>
                <a:gridCol w="329184">
                  <a:extLst>
                    <a:ext uri="{9D8B030D-6E8A-4147-A177-3AD203B41FA5}">
                      <a16:colId xmlns:a16="http://schemas.microsoft.com/office/drawing/2014/main" val="607337226"/>
                    </a:ext>
                  </a:extLst>
                </a:gridCol>
                <a:gridCol w="329184">
                  <a:extLst>
                    <a:ext uri="{9D8B030D-6E8A-4147-A177-3AD203B41FA5}">
                      <a16:colId xmlns:a16="http://schemas.microsoft.com/office/drawing/2014/main" val="27494421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6103902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- 2024-11-18 15:32:46</a:t>
                      </a:r>
                      <a:r>
                        <a:rPr kumimoji="0" lang="en-US" sz="1000" b="0" i="0" u="none" strike="noStrike" kern="1200" cap="none" spc="0" normalizeH="0" baseline="0" noProof="0">
                          <a:ln>
                            <a:noFill/>
                          </a:ln>
                          <a:solidFill>
                            <a:prstClr val="black"/>
                          </a:solidFill>
                          <a:effectLst/>
                          <a:uLnTx/>
                          <a:uFillTx/>
                          <a:latin typeface="Calibri"/>
                          <a:ea typeface="+mn-ea"/>
                          <a:cs typeface="+mn-cs"/>
                        </a:rPr>
                        <a:t>
 Please join us in welcoming Arizbeth B. to Tokio Marine America! 👋 Arizbeth is joining our Commercial Underwriting Operations team in Pasadena, CA, as our Technical Assistant I. She brings a wealth of skills and fresh ideas to our team.
A little more about Arizbeth: She’s passionate about traveling and has visited nine countries, with plans to visit more. She also enjoys going to concerts, working out, and reading a good book. Another fun fact about Arizbeth is that she is terrified of heights but has conquered her fear to experience the thrill of rollercoasters.
We can't wait to learn more about Arizbeth and look forward to the great things we will achieve together!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https://quintly-eu-image-storage.s3.amazonaws.com/e33bbb9956bb05844e7317a82c09a400/ef3337204a8444a3d9aa4e6510a40563.jpg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extLst>
                  <a:ext uri="{0D108BD9-81ED-4DB2-BD59-A6C34878D82A}">
                    <a16:rowId xmlns:a16="http://schemas.microsoft.com/office/drawing/2014/main" val="1579015850"/>
                  </a:ext>
                </a:extLst>
              </a:tr>
            </a:tbl>
          </a:graphicData>
        </a:graphic>
      </p:graphicFrame>
      <p:sp>
        <p:nvSpPr>
          <p:cNvPr id="4" name="Text Placeholder 3">
            <a:extLst>
              <a:ext uri="{FF2B5EF4-FFF2-40B4-BE49-F238E27FC236}">
                <a16:creationId xmlns:a16="http://schemas.microsoft.com/office/drawing/2014/main" id="{9925C92F-3735-4872-9EB4-9C1915F6642C}"/>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6397272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B1E526-1EF7-4C43-9226-A89E7EEAF6D9}"/>
              </a:ext>
            </a:extLst>
          </p:cNvPr>
          <p:cNvSpPr>
            <a:spLocks noGrp="1"/>
          </p:cNvSpPr>
          <p:nvPr>
            <p:ph type="title"/>
          </p:nvPr>
        </p:nvSpPr>
        <p:spPr/>
        <p:txBody>
          <a:bodyPr/>
          <a:lstStyle/>
          <a:p>
            <a:r>
              <a:rPr lang="en-US"/>
              <a:t>Facebook Original Own Posts Table | Tokio Marine America - 4 of 4</a:t>
            </a:r>
          </a:p>
        </p:txBody>
      </p:sp>
      <p:graphicFrame>
        <p:nvGraphicFramePr>
          <p:cNvPr id="5" name="Table Placeholder 4">
            <a:extLst>
              <a:ext uri="{FF2B5EF4-FFF2-40B4-BE49-F238E27FC236}">
                <a16:creationId xmlns:a16="http://schemas.microsoft.com/office/drawing/2014/main" id="{19446237-5984-4B6B-B2F4-1818155C3BE3}"/>
              </a:ext>
            </a:extLst>
          </p:cNvPr>
          <p:cNvGraphicFramePr>
            <a:graphicFrameLocks noGrp="1"/>
          </p:cNvGraphicFramePr>
          <p:nvPr>
            <p:ph type="tbl" sz="quarter" idx="13"/>
            <p:extLst>
              <p:ext uri="{D42A27DB-BD31-4B8C-83A1-F6EECF244321}">
                <p14:modId xmlns:p14="http://schemas.microsoft.com/office/powerpoint/2010/main" val="410155273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481328">
                  <a:extLst>
                    <a:ext uri="{9D8B030D-6E8A-4147-A177-3AD203B41FA5}">
                      <a16:colId xmlns:a16="http://schemas.microsoft.com/office/drawing/2014/main" val="2413973330"/>
                    </a:ext>
                  </a:extLst>
                </a:gridCol>
                <a:gridCol w="1481328">
                  <a:extLst>
                    <a:ext uri="{9D8B030D-6E8A-4147-A177-3AD203B41FA5}">
                      <a16:colId xmlns:a16="http://schemas.microsoft.com/office/drawing/2014/main" val="3634058681"/>
                    </a:ext>
                  </a:extLst>
                </a:gridCol>
                <a:gridCol w="329184">
                  <a:extLst>
                    <a:ext uri="{9D8B030D-6E8A-4147-A177-3AD203B41FA5}">
                      <a16:colId xmlns:a16="http://schemas.microsoft.com/office/drawing/2014/main" val="1399703311"/>
                    </a:ext>
                  </a:extLst>
                </a:gridCol>
                <a:gridCol w="329184">
                  <a:extLst>
                    <a:ext uri="{9D8B030D-6E8A-4147-A177-3AD203B41FA5}">
                      <a16:colId xmlns:a16="http://schemas.microsoft.com/office/drawing/2014/main" val="1983065176"/>
                    </a:ext>
                  </a:extLst>
                </a:gridCol>
                <a:gridCol w="329184">
                  <a:extLst>
                    <a:ext uri="{9D8B030D-6E8A-4147-A177-3AD203B41FA5}">
                      <a16:colId xmlns:a16="http://schemas.microsoft.com/office/drawing/2014/main" val="3905569905"/>
                    </a:ext>
                  </a:extLst>
                </a:gridCol>
                <a:gridCol w="329184">
                  <a:extLst>
                    <a:ext uri="{9D8B030D-6E8A-4147-A177-3AD203B41FA5}">
                      <a16:colId xmlns:a16="http://schemas.microsoft.com/office/drawing/2014/main" val="4135247382"/>
                    </a:ext>
                  </a:extLst>
                </a:gridCol>
                <a:gridCol w="329184">
                  <a:extLst>
                    <a:ext uri="{9D8B030D-6E8A-4147-A177-3AD203B41FA5}">
                      <a16:colId xmlns:a16="http://schemas.microsoft.com/office/drawing/2014/main" val="571733322"/>
                    </a:ext>
                  </a:extLst>
                </a:gridCol>
                <a:gridCol w="329184">
                  <a:extLst>
                    <a:ext uri="{9D8B030D-6E8A-4147-A177-3AD203B41FA5}">
                      <a16:colId xmlns:a16="http://schemas.microsoft.com/office/drawing/2014/main" val="3619094910"/>
                    </a:ext>
                  </a:extLst>
                </a:gridCol>
                <a:gridCol w="329184">
                  <a:extLst>
                    <a:ext uri="{9D8B030D-6E8A-4147-A177-3AD203B41FA5}">
                      <a16:colId xmlns:a16="http://schemas.microsoft.com/office/drawing/2014/main" val="251317513"/>
                    </a:ext>
                  </a:extLst>
                </a:gridCol>
                <a:gridCol w="329184">
                  <a:extLst>
                    <a:ext uri="{9D8B030D-6E8A-4147-A177-3AD203B41FA5}">
                      <a16:colId xmlns:a16="http://schemas.microsoft.com/office/drawing/2014/main" val="1370396377"/>
                    </a:ext>
                  </a:extLst>
                </a:gridCol>
                <a:gridCol w="329184">
                  <a:extLst>
                    <a:ext uri="{9D8B030D-6E8A-4147-A177-3AD203B41FA5}">
                      <a16:colId xmlns:a16="http://schemas.microsoft.com/office/drawing/2014/main" val="450520660"/>
                    </a:ext>
                  </a:extLst>
                </a:gridCol>
                <a:gridCol w="329184">
                  <a:extLst>
                    <a:ext uri="{9D8B030D-6E8A-4147-A177-3AD203B41FA5}">
                      <a16:colId xmlns:a16="http://schemas.microsoft.com/office/drawing/2014/main" val="1300183252"/>
                    </a:ext>
                  </a:extLst>
                </a:gridCol>
                <a:gridCol w="329184">
                  <a:extLst>
                    <a:ext uri="{9D8B030D-6E8A-4147-A177-3AD203B41FA5}">
                      <a16:colId xmlns:a16="http://schemas.microsoft.com/office/drawing/2014/main" val="1042460850"/>
                    </a:ext>
                  </a:extLst>
                </a:gridCol>
                <a:gridCol w="329184">
                  <a:extLst>
                    <a:ext uri="{9D8B030D-6E8A-4147-A177-3AD203B41FA5}">
                      <a16:colId xmlns:a16="http://schemas.microsoft.com/office/drawing/2014/main" val="3964194703"/>
                    </a:ext>
                  </a:extLst>
                </a:gridCol>
                <a:gridCol w="329184">
                  <a:extLst>
                    <a:ext uri="{9D8B030D-6E8A-4147-A177-3AD203B41FA5}">
                      <a16:colId xmlns:a16="http://schemas.microsoft.com/office/drawing/2014/main" val="754848813"/>
                    </a:ext>
                  </a:extLst>
                </a:gridCol>
                <a:gridCol w="329184">
                  <a:extLst>
                    <a:ext uri="{9D8B030D-6E8A-4147-A177-3AD203B41FA5}">
                      <a16:colId xmlns:a16="http://schemas.microsoft.com/office/drawing/2014/main" val="67278729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19467963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- 2024-11-06 13:30:02</a:t>
                      </a:r>
                      <a:r>
                        <a:rPr kumimoji="0" lang="en-US" sz="1000" b="0" i="0" u="none" strike="noStrike" kern="1200" cap="none" spc="0" normalizeH="0" baseline="0" noProof="0">
                          <a:ln>
                            <a:noFill/>
                          </a:ln>
                          <a:solidFill>
                            <a:prstClr val="black"/>
                          </a:solidFill>
                          <a:effectLst/>
                          <a:uLnTx/>
                          <a:uFillTx/>
                          <a:latin typeface="Calibri"/>
                          <a:ea typeface="+mn-ea"/>
                          <a:cs typeface="+mn-cs"/>
                        </a:rPr>
                        <a:t>
 Our Marine team traveled to Berlin, Germany, to participate in the 150th Anniversary of the International Union of Marine Insurers (IUMI) conference. At the conference, Ben, Ralph, and Toshiki joined over 750 attendees for discussions on the global Marine market, including fellow Tokio Marine employees from @Tokio Marine Nichido Fire (TMNF) and Tokio Marine HCC.
It was a great opportunity for our team to meet with senior members of the TMNF Marine Department to discuss ways to enhance communication and strategies for the Tokio Marine Group in the future. 
Interested in joining a collaborative team with global opportunities? Our Ocean Marine team is looking for a Technical Underwriting Specialist. See what possibilities await you at Tokio Marine America! Apply today: https://bit.ly/47HLEfl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https://quintly-eu-image-storage.s3.amazonaws.com/e33bbb9956bb05844e7317a82c09a400/c7e96bbaddec810f71af79aae51bffb9.jpg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extLst>
                  <a:ext uri="{0D108BD9-81ED-4DB2-BD59-A6C34878D82A}">
                    <a16:rowId xmlns:a16="http://schemas.microsoft.com/office/drawing/2014/main" val="465162808"/>
                  </a:ext>
                </a:extLst>
              </a:tr>
            </a:tbl>
          </a:graphicData>
        </a:graphic>
      </p:graphicFrame>
      <p:sp>
        <p:nvSpPr>
          <p:cNvPr id="4" name="Text Placeholder 3">
            <a:extLst>
              <a:ext uri="{FF2B5EF4-FFF2-40B4-BE49-F238E27FC236}">
                <a16:creationId xmlns:a16="http://schemas.microsoft.com/office/drawing/2014/main" id="{F6B7687E-673B-42AB-A81F-955DDE9F5ED8}"/>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0196297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BA5A9D-6851-4FBB-810D-52AC81C883A6}"/>
              </a:ext>
            </a:extLst>
          </p:cNvPr>
          <p:cNvSpPr>
            <a:spLocks noGrp="1"/>
          </p:cNvSpPr>
          <p:nvPr>
            <p:ph type="title"/>
          </p:nvPr>
        </p:nvSpPr>
        <p:spPr/>
        <p:txBody>
          <a:bodyPr/>
          <a:lstStyle/>
          <a:p>
            <a:r>
              <a:rPr lang="en-US"/>
              <a:t>Twitter Key Metrics Table | Tokio Marine America</a:t>
            </a:r>
          </a:p>
        </p:txBody>
      </p:sp>
      <p:graphicFrame>
        <p:nvGraphicFramePr>
          <p:cNvPr id="5" name="Table Placeholder 4">
            <a:extLst>
              <a:ext uri="{FF2B5EF4-FFF2-40B4-BE49-F238E27FC236}">
                <a16:creationId xmlns:a16="http://schemas.microsoft.com/office/drawing/2014/main" id="{DF24E05C-B50E-4B32-9509-72E902D4347C}"/>
              </a:ext>
            </a:extLst>
          </p:cNvPr>
          <p:cNvGraphicFramePr>
            <a:graphicFrameLocks noGrp="1"/>
          </p:cNvGraphicFramePr>
          <p:nvPr>
            <p:ph type="tbl" sz="quarter" idx="13"/>
            <p:extLst>
              <p:ext uri="{D42A27DB-BD31-4B8C-83A1-F6EECF244321}">
                <p14:modId xmlns:p14="http://schemas.microsoft.com/office/powerpoint/2010/main" val="17581247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576072">
                  <a:extLst>
                    <a:ext uri="{9D8B030D-6E8A-4147-A177-3AD203B41FA5}">
                      <a16:colId xmlns:a16="http://schemas.microsoft.com/office/drawing/2014/main" val="3143930391"/>
                    </a:ext>
                  </a:extLst>
                </a:gridCol>
                <a:gridCol w="576072">
                  <a:extLst>
                    <a:ext uri="{9D8B030D-6E8A-4147-A177-3AD203B41FA5}">
                      <a16:colId xmlns:a16="http://schemas.microsoft.com/office/drawing/2014/main" val="455006654"/>
                    </a:ext>
                  </a:extLst>
                </a:gridCol>
                <a:gridCol w="576072">
                  <a:extLst>
                    <a:ext uri="{9D8B030D-6E8A-4147-A177-3AD203B41FA5}">
                      <a16:colId xmlns:a16="http://schemas.microsoft.com/office/drawing/2014/main" val="3656032094"/>
                    </a:ext>
                  </a:extLst>
                </a:gridCol>
                <a:gridCol w="576072">
                  <a:extLst>
                    <a:ext uri="{9D8B030D-6E8A-4147-A177-3AD203B41FA5}">
                      <a16:colId xmlns:a16="http://schemas.microsoft.com/office/drawing/2014/main" val="457042989"/>
                    </a:ext>
                  </a:extLst>
                </a:gridCol>
                <a:gridCol w="576072">
                  <a:extLst>
                    <a:ext uri="{9D8B030D-6E8A-4147-A177-3AD203B41FA5}">
                      <a16:colId xmlns:a16="http://schemas.microsoft.com/office/drawing/2014/main" val="3485414549"/>
                    </a:ext>
                  </a:extLst>
                </a:gridCol>
                <a:gridCol w="576072">
                  <a:extLst>
                    <a:ext uri="{9D8B030D-6E8A-4147-A177-3AD203B41FA5}">
                      <a16:colId xmlns:a16="http://schemas.microsoft.com/office/drawing/2014/main" val="2330439809"/>
                    </a:ext>
                  </a:extLst>
                </a:gridCol>
                <a:gridCol w="576072">
                  <a:extLst>
                    <a:ext uri="{9D8B030D-6E8A-4147-A177-3AD203B41FA5}">
                      <a16:colId xmlns:a16="http://schemas.microsoft.com/office/drawing/2014/main" val="3175169523"/>
                    </a:ext>
                  </a:extLst>
                </a:gridCol>
                <a:gridCol w="576072">
                  <a:extLst>
                    <a:ext uri="{9D8B030D-6E8A-4147-A177-3AD203B41FA5}">
                      <a16:colId xmlns:a16="http://schemas.microsoft.com/office/drawing/2014/main" val="2691584424"/>
                    </a:ext>
                  </a:extLst>
                </a:gridCol>
                <a:gridCol w="576072">
                  <a:extLst>
                    <a:ext uri="{9D8B030D-6E8A-4147-A177-3AD203B41FA5}">
                      <a16:colId xmlns:a16="http://schemas.microsoft.com/office/drawing/2014/main" val="19522974"/>
                    </a:ext>
                  </a:extLst>
                </a:gridCol>
                <a:gridCol w="576072">
                  <a:extLst>
                    <a:ext uri="{9D8B030D-6E8A-4147-A177-3AD203B41FA5}">
                      <a16:colId xmlns:a16="http://schemas.microsoft.com/office/drawing/2014/main" val="179185544"/>
                    </a:ext>
                  </a:extLst>
                </a:gridCol>
                <a:gridCol w="576072">
                  <a:extLst>
                    <a:ext uri="{9D8B030D-6E8A-4147-A177-3AD203B41FA5}">
                      <a16:colId xmlns:a16="http://schemas.microsoft.com/office/drawing/2014/main" val="3616742339"/>
                    </a:ext>
                  </a:extLst>
                </a:gridCol>
                <a:gridCol w="576072">
                  <a:extLst>
                    <a:ext uri="{9D8B030D-6E8A-4147-A177-3AD203B41FA5}">
                      <a16:colId xmlns:a16="http://schemas.microsoft.com/office/drawing/2014/main" val="2164200099"/>
                    </a:ext>
                  </a:extLst>
                </a:gridCol>
                <a:gridCol w="576072">
                  <a:extLst>
                    <a:ext uri="{9D8B030D-6E8A-4147-A177-3AD203B41FA5}">
                      <a16:colId xmlns:a16="http://schemas.microsoft.com/office/drawing/2014/main" val="2613472394"/>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Tweets</a:t>
                      </a:r>
                    </a:p>
                  </a:txBody>
                  <a:tcPr/>
                </a:tc>
                <a:tc>
                  <a:txBody>
                    <a:bodyPr/>
                    <a:lstStyle/>
                    <a:p>
                      <a:r>
                        <a:rPr lang="en-US" sz="1000"/>
                        <a:t>Own Tweets</a:t>
                      </a:r>
                    </a:p>
                  </a:txBody>
                  <a:tcPr/>
                </a:tc>
                <a:tc>
                  <a:txBody>
                    <a:bodyPr/>
                    <a:lstStyle/>
                    <a:p>
                      <a:r>
                        <a:rPr lang="en-US" sz="1000"/>
                        <a:t>Retweeted Tweets</a:t>
                      </a:r>
                    </a:p>
                  </a:txBody>
                  <a:tcPr/>
                </a:tc>
                <a:tc>
                  <a:txBody>
                    <a:bodyPr/>
                    <a:lstStyle/>
                    <a:p>
                      <a:r>
                        <a:rPr lang="en-US" sz="1000"/>
                        <a:t>Replies to Users</a:t>
                      </a:r>
                    </a:p>
                  </a:txBody>
                  <a:tcPr/>
                </a:tc>
                <a:tc>
                  <a:txBody>
                    <a:bodyPr/>
                    <a:lstStyle/>
                    <a:p>
                      <a:r>
                        <a:rPr lang="en-US" sz="1000"/>
                        <a:t>All Retweets</a:t>
                      </a:r>
                    </a:p>
                  </a:txBody>
                  <a:tcPr/>
                </a:tc>
                <a:tc>
                  <a:txBody>
                    <a:bodyPr/>
                    <a:lstStyle/>
                    <a:p>
                      <a:r>
                        <a:rPr lang="en-US" sz="1000"/>
                        <a:t>Retweets on Own Tweets</a:t>
                      </a:r>
                    </a:p>
                  </a:txBody>
                  <a:tcPr/>
                </a:tc>
                <a:tc>
                  <a:txBody>
                    <a:bodyPr/>
                    <a:lstStyle/>
                    <a:p>
                      <a:r>
                        <a:rPr lang="en-US" sz="1000"/>
                        <a:t>Likes on Own Tweets</a:t>
                      </a:r>
                    </a:p>
                  </a:txBody>
                  <a:tcPr/>
                </a:tc>
                <a:tc>
                  <a:txBody>
                    <a:bodyPr/>
                    <a:lstStyle/>
                    <a:p>
                      <a:r>
                        <a:rPr lang="en-US" sz="1000"/>
                        <a:t>Replies on Own Tweets</a:t>
                      </a:r>
                    </a:p>
                  </a:txBody>
                  <a:tcPr/>
                </a:tc>
                <a:tc>
                  <a:txBody>
                    <a:bodyPr/>
                    <a:lstStyle/>
                    <a:p>
                      <a:r>
                        <a:rPr lang="en-US" sz="1000"/>
                        <a:t>Mentions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4055784271"/>
                  </a:ext>
                </a:extLst>
              </a:tr>
              <a:tr h="370840">
                <a:tc>
                  <a:txBody>
                    <a:bodyPr/>
                    <a:lstStyle/>
                    <a:p>
                      <a:r>
                        <a:rPr lang="en-US" sz="1000"/>
                        <a:t>292</a:t>
                      </a:r>
                    </a:p>
                  </a:txBody>
                  <a:tcPr/>
                </a:tc>
                <a:tc>
                  <a:txBody>
                    <a:bodyPr/>
                    <a:lstStyle/>
                    <a:p>
                      <a:r>
                        <a:rPr lang="en-US" sz="1000"/>
                        <a:t>-3</a:t>
                      </a:r>
                    </a:p>
                  </a:txBody>
                  <a:tcPr/>
                </a:tc>
                <a:tc>
                  <a:txBody>
                    <a:bodyPr/>
                    <a:lstStyle/>
                    <a:p>
                      <a:r>
                        <a:rPr lang="en-US" sz="1000"/>
                        <a:t>19</a:t>
                      </a:r>
                    </a:p>
                  </a:txBody>
                  <a:tcPr/>
                </a:tc>
                <a:tc>
                  <a:txBody>
                    <a:bodyPr/>
                    <a:lstStyle/>
                    <a:p>
                      <a:r>
                        <a:rPr lang="en-US" sz="1000"/>
                        <a:t>13</a:t>
                      </a:r>
                    </a:p>
                  </a:txBody>
                  <a:tcPr/>
                </a:tc>
                <a:tc>
                  <a:txBody>
                    <a:bodyPr/>
                    <a:lstStyle/>
                    <a:p>
                      <a:r>
                        <a:rPr lang="en-US" sz="1000"/>
                        <a:t>0</a:t>
                      </a:r>
                    </a:p>
                  </a:txBody>
                  <a:tcPr/>
                </a:tc>
                <a:tc>
                  <a:txBody>
                    <a:bodyPr/>
                    <a:lstStyle/>
                    <a:p>
                      <a:r>
                        <a:rPr lang="en-US" sz="1000"/>
                        <a:t>6</a:t>
                      </a:r>
                    </a:p>
                  </a:txBody>
                  <a:tcPr/>
                </a:tc>
                <a:tc>
                  <a:txBody>
                    <a:bodyPr/>
                    <a:lstStyle/>
                    <a:p>
                      <a:r>
                        <a:rPr lang="en-US" sz="1000"/>
                        <a:t>3</a:t>
                      </a:r>
                    </a:p>
                  </a:txBody>
                  <a:tcPr/>
                </a:tc>
                <a:tc>
                  <a:txBody>
                    <a:bodyPr/>
                    <a:lstStyle/>
                    <a:p>
                      <a:r>
                        <a:rPr lang="en-US" sz="1000"/>
                        <a:t>3</a:t>
                      </a:r>
                    </a:p>
                  </a:txBody>
                  <a:tcPr/>
                </a:tc>
                <a:tc>
                  <a:txBody>
                    <a:bodyPr/>
                    <a:lstStyle/>
                    <a:p>
                      <a:r>
                        <a:rPr lang="en-US" sz="1000"/>
                        <a:t>10</a:t>
                      </a:r>
                    </a:p>
                  </a:txBody>
                  <a:tcPr/>
                </a:tc>
                <a:tc>
                  <a:txBody>
                    <a:bodyPr/>
                    <a:lstStyle/>
                    <a:p>
                      <a:r>
                        <a:rPr lang="en-US" sz="1000"/>
                        <a:t>4</a:t>
                      </a:r>
                    </a:p>
                  </a:txBody>
                  <a:tcPr/>
                </a:tc>
                <a:tc>
                  <a:txBody>
                    <a:bodyPr/>
                    <a:lstStyle/>
                    <a:p>
                      <a:r>
                        <a:rPr lang="en-US" sz="1000"/>
                        <a:t>2</a:t>
                      </a:r>
                    </a:p>
                  </a:txBody>
                  <a:tcPr/>
                </a:tc>
                <a:tc>
                  <a:txBody>
                    <a:bodyPr/>
                    <a:lstStyle/>
                    <a:p>
                      <a:r>
                        <a:rPr lang="en-US" sz="1000"/>
                        <a:t>0.4463 %</a:t>
                      </a:r>
                    </a:p>
                  </a:txBody>
                  <a:tcPr/>
                </a:tc>
                <a:tc>
                  <a:txBody>
                    <a:bodyPr/>
                    <a:lstStyle/>
                    <a:p>
                      <a:r>
                        <a:rPr lang="en-US" sz="1000"/>
                        <a:t>0.0 %</a:t>
                      </a:r>
                    </a:p>
                  </a:txBody>
                  <a:tcPr/>
                </a:tc>
                <a:extLst>
                  <a:ext uri="{0D108BD9-81ED-4DB2-BD59-A6C34878D82A}">
                    <a16:rowId xmlns:a16="http://schemas.microsoft.com/office/drawing/2014/main" val="1439745928"/>
                  </a:ext>
                </a:extLst>
              </a:tr>
            </a:tbl>
          </a:graphicData>
        </a:graphic>
      </p:graphicFrame>
      <p:sp>
        <p:nvSpPr>
          <p:cNvPr id="4" name="Text Placeholder 3">
            <a:extLst>
              <a:ext uri="{FF2B5EF4-FFF2-40B4-BE49-F238E27FC236}">
                <a16:creationId xmlns:a16="http://schemas.microsoft.com/office/drawing/2014/main" id="{4BDE42E9-DFE6-4413-BB30-E87153ECEB5B}"/>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16699038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DFECAD-05FE-465E-B2AA-A85AAB775B81}"/>
              </a:ext>
            </a:extLst>
          </p:cNvPr>
          <p:cNvSpPr>
            <a:spLocks noGrp="1"/>
          </p:cNvSpPr>
          <p:nvPr>
            <p:ph type="title"/>
          </p:nvPr>
        </p:nvSpPr>
        <p:spPr/>
        <p:txBody>
          <a:bodyPr/>
          <a:lstStyle/>
          <a:p>
            <a:r>
              <a:rPr lang="en-US"/>
              <a:t>Twitter Twitter Followers Change | Tokio Marine America</a:t>
            </a:r>
          </a:p>
        </p:txBody>
      </p:sp>
      <p:graphicFrame>
        <p:nvGraphicFramePr>
          <p:cNvPr id="6" name="Chart Placeholder 5">
            <a:extLst>
              <a:ext uri="{FF2B5EF4-FFF2-40B4-BE49-F238E27FC236}">
                <a16:creationId xmlns:a16="http://schemas.microsoft.com/office/drawing/2014/main" id="{CBC58BF7-BBFB-419A-966C-39DF87B13FA6}"/>
              </a:ext>
            </a:extLst>
          </p:cNvPr>
          <p:cNvGraphicFramePr>
            <a:graphicFrameLocks noGrp="1"/>
          </p:cNvGraphicFramePr>
          <p:nvPr>
            <p:ph type="chart" sz="quarter" idx="13"/>
            <p:extLst>
              <p:ext uri="{D42A27DB-BD31-4B8C-83A1-F6EECF244321}">
                <p14:modId xmlns:p14="http://schemas.microsoft.com/office/powerpoint/2010/main" val="34611836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BF2E06D-454E-4536-B004-E070FF16BD88}"/>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9CAAD76-1E9D-4103-A216-8652645A315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8550547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E3BFCE-357E-4D5F-9758-C366AF2AD0F6}"/>
              </a:ext>
            </a:extLst>
          </p:cNvPr>
          <p:cNvSpPr>
            <a:spLocks noGrp="1"/>
          </p:cNvSpPr>
          <p:nvPr>
            <p:ph type="title"/>
          </p:nvPr>
        </p:nvSpPr>
        <p:spPr/>
        <p:txBody>
          <a:bodyPr/>
          <a:lstStyle/>
          <a:p>
            <a:r>
              <a:rPr lang="en-US"/>
              <a:t>Twitter Average Interactions Per Tweet | Tokio Marine America</a:t>
            </a:r>
          </a:p>
        </p:txBody>
      </p:sp>
      <p:graphicFrame>
        <p:nvGraphicFramePr>
          <p:cNvPr id="6" name="Chart Placeholder 5">
            <a:extLst>
              <a:ext uri="{FF2B5EF4-FFF2-40B4-BE49-F238E27FC236}">
                <a16:creationId xmlns:a16="http://schemas.microsoft.com/office/drawing/2014/main" id="{22628BA4-13A2-446D-8154-E2A3EE98FB9A}"/>
              </a:ext>
            </a:extLst>
          </p:cNvPr>
          <p:cNvGraphicFramePr>
            <a:graphicFrameLocks noGrp="1"/>
          </p:cNvGraphicFramePr>
          <p:nvPr>
            <p:ph type="chart" sz="quarter" idx="13"/>
            <p:extLst>
              <p:ext uri="{D42A27DB-BD31-4B8C-83A1-F6EECF244321}">
                <p14:modId xmlns:p14="http://schemas.microsoft.com/office/powerpoint/2010/main" val="428829380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8333441D-8D9B-4A7D-AB24-5471BB4E1CB1}"/>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781B561-A2BD-4E79-AD74-8423F2C8775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514056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9E49C4-C64D-4981-8231-0E2037D95ADA}"/>
              </a:ext>
            </a:extLst>
          </p:cNvPr>
          <p:cNvSpPr>
            <a:spLocks noGrp="1"/>
          </p:cNvSpPr>
          <p:nvPr>
            <p:ph type="title"/>
          </p:nvPr>
        </p:nvSpPr>
        <p:spPr/>
        <p:txBody>
          <a:bodyPr/>
          <a:lstStyle/>
          <a:p>
            <a:r>
              <a:rPr lang="en-US"/>
              <a:t>Twitter Total Interactions Per Month | Tokio Marine America</a:t>
            </a:r>
          </a:p>
        </p:txBody>
      </p:sp>
      <p:graphicFrame>
        <p:nvGraphicFramePr>
          <p:cNvPr id="6" name="Chart Placeholder 5">
            <a:extLst>
              <a:ext uri="{FF2B5EF4-FFF2-40B4-BE49-F238E27FC236}">
                <a16:creationId xmlns:a16="http://schemas.microsoft.com/office/drawing/2014/main" id="{C990FD4F-E0B3-47FF-9853-917C78A14EA9}"/>
              </a:ext>
            </a:extLst>
          </p:cNvPr>
          <p:cNvGraphicFramePr>
            <a:graphicFrameLocks noGrp="1"/>
          </p:cNvGraphicFramePr>
          <p:nvPr>
            <p:ph type="chart" sz="quarter" idx="13"/>
            <p:extLst>
              <p:ext uri="{D42A27DB-BD31-4B8C-83A1-F6EECF244321}">
                <p14:modId xmlns:p14="http://schemas.microsoft.com/office/powerpoint/2010/main" val="38337722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33FC8E-2950-4471-92D3-5DDEB1839766}"/>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98F889CA-4EF4-4331-985B-1B0CD844846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49913052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8CC22-8419-4235-8820-A2CB5C99B171}"/>
              </a:ext>
            </a:extLst>
          </p:cNvPr>
          <p:cNvSpPr>
            <a:spLocks noGrp="1"/>
          </p:cNvSpPr>
          <p:nvPr>
            <p:ph type="title"/>
          </p:nvPr>
        </p:nvSpPr>
        <p:spPr/>
        <p:txBody>
          <a:bodyPr/>
          <a:lstStyle/>
          <a:p>
            <a:r>
              <a:rPr lang="en-US"/>
              <a:t>Twitter Own and Retweeted Tweets Table | Tokio Marine America</a:t>
            </a:r>
          </a:p>
        </p:txBody>
      </p:sp>
      <p:graphicFrame>
        <p:nvGraphicFramePr>
          <p:cNvPr id="5" name="Table Placeholder 4">
            <a:extLst>
              <a:ext uri="{FF2B5EF4-FFF2-40B4-BE49-F238E27FC236}">
                <a16:creationId xmlns:a16="http://schemas.microsoft.com/office/drawing/2014/main" id="{81DAAF47-654F-4377-B941-8A23402E8205}"/>
              </a:ext>
            </a:extLst>
          </p:cNvPr>
          <p:cNvGraphicFramePr>
            <a:graphicFrameLocks noGrp="1"/>
          </p:cNvGraphicFramePr>
          <p:nvPr>
            <p:ph type="tbl" sz="quarter" idx="13"/>
            <p:extLst>
              <p:ext uri="{D42A27DB-BD31-4B8C-83A1-F6EECF244321}">
                <p14:modId xmlns:p14="http://schemas.microsoft.com/office/powerpoint/2010/main" val="97173181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43327635"/>
                    </a:ext>
                  </a:extLst>
                </a:gridCol>
                <a:gridCol w="1152144">
                  <a:extLst>
                    <a:ext uri="{9D8B030D-6E8A-4147-A177-3AD203B41FA5}">
                      <a16:colId xmlns:a16="http://schemas.microsoft.com/office/drawing/2014/main" val="1173688631"/>
                    </a:ext>
                  </a:extLst>
                </a:gridCol>
                <a:gridCol w="1152144">
                  <a:extLst>
                    <a:ext uri="{9D8B030D-6E8A-4147-A177-3AD203B41FA5}">
                      <a16:colId xmlns:a16="http://schemas.microsoft.com/office/drawing/2014/main" val="1528412565"/>
                    </a:ext>
                  </a:extLst>
                </a:gridCol>
                <a:gridCol w="1152144">
                  <a:extLst>
                    <a:ext uri="{9D8B030D-6E8A-4147-A177-3AD203B41FA5}">
                      <a16:colId xmlns:a16="http://schemas.microsoft.com/office/drawing/2014/main" val="2283121546"/>
                    </a:ext>
                  </a:extLst>
                </a:gridCol>
                <a:gridCol w="1152144">
                  <a:extLst>
                    <a:ext uri="{9D8B030D-6E8A-4147-A177-3AD203B41FA5}">
                      <a16:colId xmlns:a16="http://schemas.microsoft.com/office/drawing/2014/main" val="3911508687"/>
                    </a:ext>
                  </a:extLst>
                </a:gridCol>
                <a:gridCol w="1152144">
                  <a:extLst>
                    <a:ext uri="{9D8B030D-6E8A-4147-A177-3AD203B41FA5}">
                      <a16:colId xmlns:a16="http://schemas.microsoft.com/office/drawing/2014/main" val="2137938846"/>
                    </a:ext>
                  </a:extLst>
                </a:gridCol>
              </a:tblGrid>
              <a:tr h="370840">
                <a:tc>
                  <a:txBody>
                    <a:bodyPr/>
                    <a:lstStyle/>
                    <a:p>
                      <a:r>
                        <a:rPr lang="en-US" sz="1000"/>
                        <a:t>Tweet</a:t>
                      </a:r>
                    </a:p>
                  </a:txBody>
                  <a:tcPr/>
                </a:tc>
                <a:tc>
                  <a:txBody>
                    <a:bodyPr/>
                    <a:lstStyle/>
                    <a:p>
                      <a:r>
                        <a:rPr lang="en-US" sz="1000"/>
                        <a:t>Retweets</a:t>
                      </a:r>
                    </a:p>
                  </a:txBody>
                  <a:tcPr/>
                </a:tc>
                <a:tc>
                  <a:txBody>
                    <a:bodyPr/>
                    <a:lstStyle/>
                    <a:p>
                      <a:r>
                        <a:rPr lang="en-US" sz="1000"/>
                        <a:t>Likes</a:t>
                      </a:r>
                    </a:p>
                  </a:txBody>
                  <a:tcPr/>
                </a:tc>
                <a:tc>
                  <a:txBody>
                    <a:bodyPr/>
                    <a:lstStyle/>
                    <a:p>
                      <a:r>
                        <a:rPr lang="en-US" sz="1000"/>
                        <a:t>Replies</a:t>
                      </a:r>
                    </a:p>
                  </a:txBody>
                  <a:tcPr/>
                </a:tc>
                <a:tc>
                  <a:txBody>
                    <a:bodyPr/>
                    <a:lstStyle/>
                    <a:p>
                      <a:r>
                        <a:rPr lang="en-US" sz="1000"/>
                        <a:t>Interactions</a:t>
                      </a:r>
                    </a:p>
                  </a:txBody>
                  <a:tcPr/>
                </a:tc>
                <a:tc>
                  <a:txBody>
                    <a:bodyPr/>
                    <a:lstStyle/>
                    <a:p>
                      <a:r>
                        <a:rPr lang="en-US" sz="1000"/>
                        <a:t>I-Rate</a:t>
                      </a:r>
                    </a:p>
                  </a:txBody>
                  <a:tcPr/>
                </a:tc>
                <a:extLst>
                  <a:ext uri="{0D108BD9-81ED-4DB2-BD59-A6C34878D82A}">
                    <a16:rowId xmlns:a16="http://schemas.microsoft.com/office/drawing/2014/main" val="2378093911"/>
                  </a:ext>
                </a:extLst>
              </a:tr>
              <a:tr h="370840">
                <a:tc>
                  <a:txBody>
                    <a:bodyPr/>
                    <a:lstStyle/>
                    <a:p>
                      <a:r>
                        <a:rPr lang="en-US" sz="1000" b="1"/>
                        <a:t>@TokioMAmerica - 2024-11-04 13:30:00</a:t>
                      </a:r>
                      <a:r>
                        <a:rPr lang="en-US" sz="1000"/>
                        <a:t>
 Cargo theft in Q3 shows an increase driven by organized crime, according to CargoNet, a Verisk business &amp;amp; TMA's trusted partner in cargo theft prevention &amp;amp; recovery. Learn about supply chain risks in CargoNet's 2024 Q3 Supply Chain Risk Trends Analysis: https://t.co/lzOBNr2C29 https://t.co/7LDV4rTJuq</a:t>
                      </a:r>
                    </a:p>
                  </a:txBody>
                  <a:tcPr/>
                </a:tc>
                <a:tc>
                  <a:txBody>
                    <a:bodyPr/>
                    <a:lstStyle/>
                    <a:p>
                      <a:r>
                        <a:rPr lang="en-US" sz="1000"/>
                        <a:t>3</a:t>
                      </a:r>
                    </a:p>
                  </a:txBody>
                  <a:tcPr/>
                </a:tc>
                <a:tc>
                  <a:txBody>
                    <a:bodyPr/>
                    <a:lstStyle/>
                    <a:p>
                      <a:r>
                        <a:rPr lang="en-US" sz="1000"/>
                        <a:t>1</a:t>
                      </a:r>
                    </a:p>
                  </a:txBody>
                  <a:tcPr/>
                </a:tc>
                <a:tc>
                  <a:txBody>
                    <a:bodyPr/>
                    <a:lstStyle/>
                    <a:p>
                      <a:r>
                        <a:rPr lang="en-US" sz="1000"/>
                        <a:t>0</a:t>
                      </a:r>
                    </a:p>
                  </a:txBody>
                  <a:tcPr/>
                </a:tc>
                <a:tc>
                  <a:txBody>
                    <a:bodyPr/>
                    <a:lstStyle/>
                    <a:p>
                      <a:r>
                        <a:rPr lang="en-US" sz="1000"/>
                        <a:t>4</a:t>
                      </a:r>
                    </a:p>
                  </a:txBody>
                  <a:tcPr/>
                </a:tc>
                <a:tc>
                  <a:txBody>
                    <a:bodyPr/>
                    <a:lstStyle/>
                    <a:p>
                      <a:r>
                        <a:rPr lang="en-US" sz="1000"/>
                        <a:t>1.3514 %</a:t>
                      </a:r>
                    </a:p>
                  </a:txBody>
                  <a:tcPr/>
                </a:tc>
                <a:extLst>
                  <a:ext uri="{0D108BD9-81ED-4DB2-BD59-A6C34878D82A}">
                    <a16:rowId xmlns:a16="http://schemas.microsoft.com/office/drawing/2014/main" val="4039879285"/>
                  </a:ext>
                </a:extLst>
              </a:tr>
              <a:tr h="370840">
                <a:tc>
                  <a:txBody>
                    <a:bodyPr/>
                    <a:lstStyle/>
                    <a:p>
                      <a:r>
                        <a:rPr lang="en-US" sz="1000" b="1"/>
                        <a:t>@TokioMAmerica - 2024-11-13 16:43:12</a:t>
                      </a:r>
                      <a:r>
                        <a:rPr lang="en-US" sz="1000"/>
                        <a:t>
 Congrats to Team TMA for completing the Tokio Marine 2024 Emerging Leaders Program (ELP)! Our 2024 ELP team - Chad P., Takumi S., Ainsley S., Stephanie W., &amp;amp; Ronald W. - participated in this intensive program focused on enhancing a business process within our company. https://t.co/cuyhTHQUeg</a:t>
                      </a:r>
                    </a:p>
                  </a:txBody>
                  <a:tcPr/>
                </a:tc>
                <a:tc>
                  <a:txBody>
                    <a:bodyPr/>
                    <a:lstStyle/>
                    <a:p>
                      <a:r>
                        <a:rPr lang="en-US" sz="1000"/>
                        <a:t>0</a:t>
                      </a:r>
                    </a:p>
                  </a:txBody>
                  <a:tcPr/>
                </a:tc>
                <a:tc>
                  <a:txBody>
                    <a:bodyPr/>
                    <a:lstStyle/>
                    <a:p>
                      <a:r>
                        <a:rPr lang="en-US" sz="1000"/>
                        <a:t>2</a:t>
                      </a:r>
                    </a:p>
                  </a:txBody>
                  <a:tcPr/>
                </a:tc>
                <a:tc>
                  <a:txBody>
                    <a:bodyPr/>
                    <a:lstStyle/>
                    <a:p>
                      <a:r>
                        <a:rPr lang="en-US" sz="1000"/>
                        <a:t>1</a:t>
                      </a:r>
                    </a:p>
                  </a:txBody>
                  <a:tcPr/>
                </a:tc>
                <a:tc>
                  <a:txBody>
                    <a:bodyPr/>
                    <a:lstStyle/>
                    <a:p>
                      <a:r>
                        <a:rPr lang="en-US" sz="1000"/>
                        <a:t>3</a:t>
                      </a:r>
                    </a:p>
                  </a:txBody>
                  <a:tcPr/>
                </a:tc>
                <a:tc>
                  <a:txBody>
                    <a:bodyPr/>
                    <a:lstStyle/>
                    <a:p>
                      <a:r>
                        <a:rPr lang="en-US" sz="1000"/>
                        <a:t>1.0204 %</a:t>
                      </a:r>
                    </a:p>
                  </a:txBody>
                  <a:tcPr/>
                </a:tc>
                <a:extLst>
                  <a:ext uri="{0D108BD9-81ED-4DB2-BD59-A6C34878D82A}">
                    <a16:rowId xmlns:a16="http://schemas.microsoft.com/office/drawing/2014/main" val="828705558"/>
                  </a:ext>
                </a:extLst>
              </a:tr>
              <a:tr h="370840">
                <a:tc>
                  <a:txBody>
                    <a:bodyPr/>
                    <a:lstStyle/>
                    <a:p>
                      <a:r>
                        <a:rPr lang="en-US" sz="1000" b="1"/>
                        <a:t>@TokioMAmerica - 2024-11-15 14:04:01</a:t>
                      </a:r>
                      <a:r>
                        <a:rPr lang="en-US" sz="1000"/>
                        <a:t>
 Our Pasadena office is still excited after the Dodgers’ big win! To keep the championship spirit alive, our Pasadena employees wore their Dodgers gear to celebrate their hometown team. Moments like this remind us that being part of a team is about celebrating wins together! https://t.co/pTY0o8LJQc</a:t>
                      </a:r>
                    </a:p>
                  </a:txBody>
                  <a:tcPr/>
                </a:tc>
                <a:tc>
                  <a:txBody>
                    <a:bodyPr/>
                    <a:lstStyle/>
                    <a:p>
                      <a:r>
                        <a:rPr lang="en-US" sz="1000"/>
                        <a:t>0</a:t>
                      </a:r>
                    </a:p>
                  </a:txBody>
                  <a:tcPr/>
                </a:tc>
                <a:tc>
                  <a:txBody>
                    <a:bodyPr/>
                    <a:lstStyle/>
                    <a:p>
                      <a:r>
                        <a:rPr lang="en-US" sz="1000"/>
                        <a:t>2</a:t>
                      </a:r>
                    </a:p>
                  </a:txBody>
                  <a:tcPr/>
                </a:tc>
                <a:tc>
                  <a:txBody>
                    <a:bodyPr/>
                    <a:lstStyle/>
                    <a:p>
                      <a:r>
                        <a:rPr lang="en-US" sz="1000"/>
                        <a:t>0</a:t>
                      </a:r>
                    </a:p>
                  </a:txBody>
                  <a:tcPr/>
                </a:tc>
                <a:tc>
                  <a:txBody>
                    <a:bodyPr/>
                    <a:lstStyle/>
                    <a:p>
                      <a:r>
                        <a:rPr lang="en-US" sz="1000"/>
                        <a:t>2</a:t>
                      </a:r>
                    </a:p>
                  </a:txBody>
                  <a:tcPr/>
                </a:tc>
                <a:tc>
                  <a:txBody>
                    <a:bodyPr/>
                    <a:lstStyle/>
                    <a:p>
                      <a:r>
                        <a:rPr lang="en-US" sz="1000"/>
                        <a:t>0.6849 %</a:t>
                      </a:r>
                    </a:p>
                  </a:txBody>
                  <a:tcPr/>
                </a:tc>
                <a:extLst>
                  <a:ext uri="{0D108BD9-81ED-4DB2-BD59-A6C34878D82A}">
                    <a16:rowId xmlns:a16="http://schemas.microsoft.com/office/drawing/2014/main" val="4024371608"/>
                  </a:ext>
                </a:extLst>
              </a:tr>
            </a:tbl>
          </a:graphicData>
        </a:graphic>
      </p:graphicFrame>
      <p:sp>
        <p:nvSpPr>
          <p:cNvPr id="4" name="Text Placeholder 3">
            <a:extLst>
              <a:ext uri="{FF2B5EF4-FFF2-40B4-BE49-F238E27FC236}">
                <a16:creationId xmlns:a16="http://schemas.microsoft.com/office/drawing/2014/main" id="{DC21F3DC-97DF-43BA-BA31-958C71FAE3BA}"/>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0499231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966CF7-53A9-4FB6-B2FA-54501381C373}"/>
              </a:ext>
            </a:extLst>
          </p:cNvPr>
          <p:cNvSpPr>
            <a:spLocks noGrp="1"/>
          </p:cNvSpPr>
          <p:nvPr>
            <p:ph type="title"/>
          </p:nvPr>
        </p:nvSpPr>
        <p:spPr/>
        <p:txBody>
          <a:bodyPr/>
          <a:lstStyle/>
          <a:p>
            <a:r>
              <a:rPr lang="en-US"/>
              <a:t>LinkedIn Key Metrics Table | Tokio Marine America</a:t>
            </a:r>
          </a:p>
        </p:txBody>
      </p:sp>
      <p:graphicFrame>
        <p:nvGraphicFramePr>
          <p:cNvPr id="5" name="Table Placeholder 4">
            <a:extLst>
              <a:ext uri="{FF2B5EF4-FFF2-40B4-BE49-F238E27FC236}">
                <a16:creationId xmlns:a16="http://schemas.microsoft.com/office/drawing/2014/main" id="{A76220F3-F2D5-406E-835F-EA846CA7FE1E}"/>
              </a:ext>
            </a:extLst>
          </p:cNvPr>
          <p:cNvGraphicFramePr>
            <a:graphicFrameLocks noGrp="1"/>
          </p:cNvGraphicFramePr>
          <p:nvPr>
            <p:ph type="tbl" sz="quarter" idx="13"/>
            <p:extLst>
              <p:ext uri="{D42A27DB-BD31-4B8C-83A1-F6EECF244321}">
                <p14:modId xmlns:p14="http://schemas.microsoft.com/office/powerpoint/2010/main" val="33392639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658368">
                  <a:extLst>
                    <a:ext uri="{9D8B030D-6E8A-4147-A177-3AD203B41FA5}">
                      <a16:colId xmlns:a16="http://schemas.microsoft.com/office/drawing/2014/main" val="392538258"/>
                    </a:ext>
                  </a:extLst>
                </a:gridCol>
                <a:gridCol w="658368">
                  <a:extLst>
                    <a:ext uri="{9D8B030D-6E8A-4147-A177-3AD203B41FA5}">
                      <a16:colId xmlns:a16="http://schemas.microsoft.com/office/drawing/2014/main" val="3120302234"/>
                    </a:ext>
                  </a:extLst>
                </a:gridCol>
                <a:gridCol w="658368">
                  <a:extLst>
                    <a:ext uri="{9D8B030D-6E8A-4147-A177-3AD203B41FA5}">
                      <a16:colId xmlns:a16="http://schemas.microsoft.com/office/drawing/2014/main" val="3018198059"/>
                    </a:ext>
                  </a:extLst>
                </a:gridCol>
                <a:gridCol w="658368">
                  <a:extLst>
                    <a:ext uri="{9D8B030D-6E8A-4147-A177-3AD203B41FA5}">
                      <a16:colId xmlns:a16="http://schemas.microsoft.com/office/drawing/2014/main" val="321492709"/>
                    </a:ext>
                  </a:extLst>
                </a:gridCol>
                <a:gridCol w="658368">
                  <a:extLst>
                    <a:ext uri="{9D8B030D-6E8A-4147-A177-3AD203B41FA5}">
                      <a16:colId xmlns:a16="http://schemas.microsoft.com/office/drawing/2014/main" val="3578236655"/>
                    </a:ext>
                  </a:extLst>
                </a:gridCol>
                <a:gridCol w="658368">
                  <a:extLst>
                    <a:ext uri="{9D8B030D-6E8A-4147-A177-3AD203B41FA5}">
                      <a16:colId xmlns:a16="http://schemas.microsoft.com/office/drawing/2014/main" val="3242913720"/>
                    </a:ext>
                  </a:extLst>
                </a:gridCol>
                <a:gridCol w="658368">
                  <a:extLst>
                    <a:ext uri="{9D8B030D-6E8A-4147-A177-3AD203B41FA5}">
                      <a16:colId xmlns:a16="http://schemas.microsoft.com/office/drawing/2014/main" val="640828921"/>
                    </a:ext>
                  </a:extLst>
                </a:gridCol>
                <a:gridCol w="658368">
                  <a:extLst>
                    <a:ext uri="{9D8B030D-6E8A-4147-A177-3AD203B41FA5}">
                      <a16:colId xmlns:a16="http://schemas.microsoft.com/office/drawing/2014/main" val="2437583950"/>
                    </a:ext>
                  </a:extLst>
                </a:gridCol>
                <a:gridCol w="658368">
                  <a:extLst>
                    <a:ext uri="{9D8B030D-6E8A-4147-A177-3AD203B41FA5}">
                      <a16:colId xmlns:a16="http://schemas.microsoft.com/office/drawing/2014/main" val="1347629994"/>
                    </a:ext>
                  </a:extLst>
                </a:gridCol>
                <a:gridCol w="658368">
                  <a:extLst>
                    <a:ext uri="{9D8B030D-6E8A-4147-A177-3AD203B41FA5}">
                      <a16:colId xmlns:a16="http://schemas.microsoft.com/office/drawing/2014/main" val="2415621376"/>
                    </a:ext>
                  </a:extLst>
                </a:gridCol>
                <a:gridCol w="658368">
                  <a:extLst>
                    <a:ext uri="{9D8B030D-6E8A-4147-A177-3AD203B41FA5}">
                      <a16:colId xmlns:a16="http://schemas.microsoft.com/office/drawing/2014/main" val="4234561787"/>
                    </a:ext>
                  </a:extLst>
                </a:gridCol>
                <a:gridCol w="658368">
                  <a:extLst>
                    <a:ext uri="{9D8B030D-6E8A-4147-A177-3AD203B41FA5}">
                      <a16:colId xmlns:a16="http://schemas.microsoft.com/office/drawing/2014/main" val="1878823921"/>
                    </a:ext>
                  </a:extLst>
                </a:gridCol>
              </a:tblGrid>
              <a:tr h="370840">
                <a:tc>
                  <a:txBody>
                    <a:bodyPr/>
                    <a:lstStyle/>
                    <a:p>
                      <a:r>
                        <a:rPr lang="en-US" sz="1000"/>
                        <a:t>Followers</a:t>
                      </a:r>
                    </a:p>
                  </a:txBody>
                  <a:tcPr/>
                </a:tc>
                <a:tc>
                  <a:txBody>
                    <a:bodyPr/>
                    <a:lstStyle/>
                    <a:p>
                      <a:r>
                        <a:rPr lang="en-US" sz="1000"/>
                        <a:t>+/-</a:t>
                      </a:r>
                    </a:p>
                  </a:txBody>
                  <a:tcPr/>
                </a:tc>
                <a:tc>
                  <a:txBody>
                    <a:bodyPr/>
                    <a:lstStyle/>
                    <a:p>
                      <a:r>
                        <a:rPr lang="en-US" sz="1000"/>
                        <a:t>Posts</a:t>
                      </a:r>
                    </a:p>
                  </a:txBody>
                  <a:tcPr/>
                </a:tc>
                <a:tc>
                  <a:txBody>
                    <a:bodyPr/>
                    <a:lstStyle/>
                    <a:p>
                      <a:r>
                        <a:rPr lang="en-US" sz="1000"/>
                        <a:t>Likes</a:t>
                      </a:r>
                    </a:p>
                  </a:txBody>
                  <a:tcPr/>
                </a:tc>
                <a:tc>
                  <a:txBody>
                    <a:bodyPr/>
                    <a:lstStyle/>
                    <a:p>
                      <a:r>
                        <a:rPr lang="en-US" sz="1000"/>
                        <a:t>Avg. Likes</a:t>
                      </a:r>
                    </a:p>
                  </a:txBody>
                  <a:tcPr/>
                </a:tc>
                <a:tc>
                  <a:txBody>
                    <a:bodyPr/>
                    <a:lstStyle/>
                    <a:p>
                      <a:r>
                        <a:rPr lang="en-US" sz="1000"/>
                        <a:t>Comments</a:t>
                      </a:r>
                    </a:p>
                  </a:txBody>
                  <a:tcPr/>
                </a:tc>
                <a:tc>
                  <a:txBody>
                    <a:bodyPr/>
                    <a:lstStyle/>
                    <a:p>
                      <a:r>
                        <a:rPr lang="en-US" sz="1000"/>
                        <a:t>Shares</a:t>
                      </a:r>
                    </a:p>
                  </a:txBody>
                  <a:tcPr/>
                </a:tc>
                <a:tc>
                  <a:txBody>
                    <a:bodyPr/>
                    <a:lstStyle/>
                    <a:p>
                      <a:r>
                        <a:rPr lang="en-US" sz="1000"/>
                        <a:t>Clicks</a:t>
                      </a:r>
                    </a:p>
                  </a:txBody>
                  <a:tcPr/>
                </a:tc>
                <a:tc>
                  <a:txBody>
                    <a:bodyPr/>
                    <a:lstStyle/>
                    <a:p>
                      <a:r>
                        <a:rPr lang="en-US" sz="1000"/>
                        <a:t>Impressions</a:t>
                      </a:r>
                    </a:p>
                  </a:txBody>
                  <a:tcPr/>
                </a:tc>
                <a:tc>
                  <a:txBody>
                    <a:bodyPr/>
                    <a:lstStyle/>
                    <a:p>
                      <a:r>
                        <a:rPr lang="en-US" sz="1000"/>
                        <a:t>Avg. Impressions</a:t>
                      </a:r>
                    </a:p>
                  </a:txBody>
                  <a:tcPr/>
                </a:tc>
                <a:tc>
                  <a:txBody>
                    <a:bodyPr/>
                    <a:lstStyle/>
                    <a:p>
                      <a:r>
                        <a:rPr lang="en-US" sz="1000"/>
                        <a:t>Avg. Engagement Rate</a:t>
                      </a:r>
                    </a:p>
                  </a:txBody>
                  <a:tcPr/>
                </a:tc>
                <a:tc>
                  <a:txBody>
                    <a:bodyPr/>
                    <a:lstStyle/>
                    <a:p>
                      <a:r>
                        <a:rPr lang="en-US" sz="1000"/>
                        <a:t>Video Views</a:t>
                      </a:r>
                    </a:p>
                  </a:txBody>
                  <a:tcPr/>
                </a:tc>
                <a:extLst>
                  <a:ext uri="{0D108BD9-81ED-4DB2-BD59-A6C34878D82A}">
                    <a16:rowId xmlns:a16="http://schemas.microsoft.com/office/drawing/2014/main" val="3775186633"/>
                  </a:ext>
                </a:extLst>
              </a:tr>
              <a:tr h="370840">
                <a:tc>
                  <a:txBody>
                    <a:bodyPr/>
                    <a:lstStyle/>
                    <a:p>
                      <a:r>
                        <a:rPr lang="en-US" sz="1000"/>
                        <a:t>23151</a:t>
                      </a:r>
                    </a:p>
                  </a:txBody>
                  <a:tcPr/>
                </a:tc>
                <a:tc>
                  <a:txBody>
                    <a:bodyPr/>
                    <a:lstStyle/>
                    <a:p>
                      <a:r>
                        <a:rPr lang="en-US" sz="1000"/>
                        <a:t>109</a:t>
                      </a:r>
                    </a:p>
                  </a:txBody>
                  <a:tcPr/>
                </a:tc>
                <a:tc>
                  <a:txBody>
                    <a:bodyPr/>
                    <a:lstStyle/>
                    <a:p>
                      <a:r>
                        <a:rPr lang="en-US" sz="1000"/>
                        <a:t>13</a:t>
                      </a:r>
                    </a:p>
                  </a:txBody>
                  <a:tcPr/>
                </a:tc>
                <a:tc>
                  <a:txBody>
                    <a:bodyPr/>
                    <a:lstStyle/>
                    <a:p>
                      <a:r>
                        <a:rPr lang="en-US" sz="1000"/>
                        <a:t>628</a:t>
                      </a:r>
                    </a:p>
                  </a:txBody>
                  <a:tcPr/>
                </a:tc>
                <a:tc>
                  <a:txBody>
                    <a:bodyPr/>
                    <a:lstStyle/>
                    <a:p>
                      <a:r>
                        <a:rPr lang="en-US" sz="1000"/>
                        <a:t>48.307692307692</a:t>
                      </a:r>
                    </a:p>
                  </a:txBody>
                  <a:tcPr/>
                </a:tc>
                <a:tc>
                  <a:txBody>
                    <a:bodyPr/>
                    <a:lstStyle/>
                    <a:p>
                      <a:r>
                        <a:rPr lang="en-US" sz="1000"/>
                        <a:t>12</a:t>
                      </a:r>
                    </a:p>
                  </a:txBody>
                  <a:tcPr/>
                </a:tc>
                <a:tc>
                  <a:txBody>
                    <a:bodyPr/>
                    <a:lstStyle/>
                    <a:p>
                      <a:r>
                        <a:rPr lang="en-US" sz="1000"/>
                        <a:t>2</a:t>
                      </a:r>
                    </a:p>
                  </a:txBody>
                  <a:tcPr/>
                </a:tc>
                <a:tc>
                  <a:txBody>
                    <a:bodyPr/>
                    <a:lstStyle/>
                    <a:p>
                      <a:r>
                        <a:rPr lang="en-US" sz="1000"/>
                        <a:t>3135</a:t>
                      </a:r>
                    </a:p>
                  </a:txBody>
                  <a:tcPr/>
                </a:tc>
                <a:tc>
                  <a:txBody>
                    <a:bodyPr/>
                    <a:lstStyle/>
                    <a:p>
                      <a:r>
                        <a:rPr lang="en-US" sz="1000"/>
                        <a:t>21257</a:t>
                      </a:r>
                    </a:p>
                  </a:txBody>
                  <a:tcPr/>
                </a:tc>
                <a:tc>
                  <a:txBody>
                    <a:bodyPr/>
                    <a:lstStyle/>
                    <a:p>
                      <a:r>
                        <a:rPr lang="en-US" sz="1000"/>
                        <a:t>1635.1538461538</a:t>
                      </a:r>
                    </a:p>
                  </a:txBody>
                  <a:tcPr/>
                </a:tc>
                <a:tc>
                  <a:txBody>
                    <a:bodyPr/>
                    <a:lstStyle/>
                    <a:p>
                      <a:r>
                        <a:rPr lang="en-US" sz="1000"/>
                        <a:t>11.298449666761 %</a:t>
                      </a:r>
                    </a:p>
                  </a:txBody>
                  <a:tcPr/>
                </a:tc>
                <a:tc>
                  <a:txBody>
                    <a:bodyPr/>
                    <a:lstStyle/>
                    <a:p>
                      <a:r>
                        <a:rPr lang="en-US" sz="1000"/>
                        <a:t>0</a:t>
                      </a:r>
                    </a:p>
                  </a:txBody>
                  <a:tcPr/>
                </a:tc>
                <a:extLst>
                  <a:ext uri="{0D108BD9-81ED-4DB2-BD59-A6C34878D82A}">
                    <a16:rowId xmlns:a16="http://schemas.microsoft.com/office/drawing/2014/main" val="2813668208"/>
                  </a:ext>
                </a:extLst>
              </a:tr>
            </a:tbl>
          </a:graphicData>
        </a:graphic>
      </p:graphicFrame>
      <p:sp>
        <p:nvSpPr>
          <p:cNvPr id="4" name="Text Placeholder 3">
            <a:extLst>
              <a:ext uri="{FF2B5EF4-FFF2-40B4-BE49-F238E27FC236}">
                <a16:creationId xmlns:a16="http://schemas.microsoft.com/office/drawing/2014/main" id="{2CDBC1FA-EAE5-498B-85AE-BD5364D1F008}"/>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56926456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FE7C2E-CA30-4436-8EAC-779AA29965C9}"/>
              </a:ext>
            </a:extLst>
          </p:cNvPr>
          <p:cNvSpPr>
            <a:spLocks noGrp="1"/>
          </p:cNvSpPr>
          <p:nvPr>
            <p:ph type="title"/>
          </p:nvPr>
        </p:nvSpPr>
        <p:spPr/>
        <p:txBody>
          <a:bodyPr/>
          <a:lstStyle/>
          <a:p>
            <a:r>
              <a:rPr lang="en-US"/>
              <a:t>LinkedIn LinkedIn Followers Change | Tokio Marine America</a:t>
            </a:r>
          </a:p>
        </p:txBody>
      </p:sp>
      <p:graphicFrame>
        <p:nvGraphicFramePr>
          <p:cNvPr id="6" name="Chart Placeholder 5">
            <a:extLst>
              <a:ext uri="{FF2B5EF4-FFF2-40B4-BE49-F238E27FC236}">
                <a16:creationId xmlns:a16="http://schemas.microsoft.com/office/drawing/2014/main" id="{8D1DA8FC-5C2F-4913-8790-1B8940272121}"/>
              </a:ext>
            </a:extLst>
          </p:cNvPr>
          <p:cNvGraphicFramePr>
            <a:graphicFrameLocks noGrp="1"/>
          </p:cNvGraphicFramePr>
          <p:nvPr>
            <p:ph type="chart" sz="quarter" idx="13"/>
            <p:extLst>
              <p:ext uri="{D42A27DB-BD31-4B8C-83A1-F6EECF244321}">
                <p14:modId xmlns:p14="http://schemas.microsoft.com/office/powerpoint/2010/main" val="403154975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F4B6FA1-9665-4936-A78C-A552922D99DE}"/>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83447530-88DA-4EA5-B96B-E586EDC842F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156444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91E37-64F6-445B-8944-57F8D00FBA25}"/>
              </a:ext>
            </a:extLst>
          </p:cNvPr>
          <p:cNvSpPr>
            <a:spLocks noGrp="1"/>
          </p:cNvSpPr>
          <p:nvPr>
            <p:ph type="title"/>
          </p:nvPr>
        </p:nvSpPr>
        <p:spPr/>
        <p:txBody>
          <a:bodyPr/>
          <a:lstStyle/>
          <a:p>
            <a:r>
              <a:rPr lang="en-US"/>
              <a:t>LinkedIn Average Interactions Per LinkedIn Update | Tokio Marine America</a:t>
            </a:r>
          </a:p>
        </p:txBody>
      </p:sp>
      <p:graphicFrame>
        <p:nvGraphicFramePr>
          <p:cNvPr id="6" name="Chart Placeholder 5">
            <a:extLst>
              <a:ext uri="{FF2B5EF4-FFF2-40B4-BE49-F238E27FC236}">
                <a16:creationId xmlns:a16="http://schemas.microsoft.com/office/drawing/2014/main" id="{68FC22EC-BD3B-4D3D-91F5-3B5436100A34}"/>
              </a:ext>
            </a:extLst>
          </p:cNvPr>
          <p:cNvGraphicFramePr>
            <a:graphicFrameLocks noGrp="1"/>
          </p:cNvGraphicFramePr>
          <p:nvPr>
            <p:ph type="chart" sz="quarter" idx="13"/>
            <p:extLst>
              <p:ext uri="{D42A27DB-BD31-4B8C-83A1-F6EECF244321}">
                <p14:modId xmlns:p14="http://schemas.microsoft.com/office/powerpoint/2010/main" val="20106891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8231112-0A11-49F1-AD56-72ABA8FBC08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B476727-9329-4F58-9B61-8133E7AA6C4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9068816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BD4B02-7155-4972-BD9C-3B2E5040A797}"/>
              </a:ext>
            </a:extLst>
          </p:cNvPr>
          <p:cNvSpPr>
            <a:spLocks noGrp="1"/>
          </p:cNvSpPr>
          <p:nvPr>
            <p:ph type="title"/>
          </p:nvPr>
        </p:nvSpPr>
        <p:spPr/>
        <p:txBody>
          <a:bodyPr/>
          <a:lstStyle/>
          <a:p>
            <a:r>
              <a:rPr lang="en-US"/>
              <a:t>LinkedIn Total Interactions Per Month | Tokio Marine America</a:t>
            </a:r>
          </a:p>
        </p:txBody>
      </p:sp>
      <p:graphicFrame>
        <p:nvGraphicFramePr>
          <p:cNvPr id="6" name="Chart Placeholder 5">
            <a:extLst>
              <a:ext uri="{FF2B5EF4-FFF2-40B4-BE49-F238E27FC236}">
                <a16:creationId xmlns:a16="http://schemas.microsoft.com/office/drawing/2014/main" id="{2BFA7B3A-7E5B-4AFF-96A5-5BB4731CE79B}"/>
              </a:ext>
            </a:extLst>
          </p:cNvPr>
          <p:cNvGraphicFramePr>
            <a:graphicFrameLocks noGrp="1"/>
          </p:cNvGraphicFramePr>
          <p:nvPr>
            <p:ph type="chart" sz="quarter" idx="13"/>
            <p:extLst>
              <p:ext uri="{D42A27DB-BD31-4B8C-83A1-F6EECF244321}">
                <p14:modId xmlns:p14="http://schemas.microsoft.com/office/powerpoint/2010/main" val="21936465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076F49-107C-474B-8F06-228741F7ED8D}"/>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FD459AEA-3362-4E19-B576-709A868928E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573448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973807-CA02-4BD9-AC78-9033B536861D}"/>
              </a:ext>
            </a:extLst>
          </p:cNvPr>
          <p:cNvSpPr>
            <a:spLocks noGrp="1"/>
          </p:cNvSpPr>
          <p:nvPr>
            <p:ph type="title"/>
          </p:nvPr>
        </p:nvSpPr>
        <p:spPr/>
        <p:txBody>
          <a:bodyPr/>
          <a:lstStyle/>
          <a:p>
            <a:r>
              <a:rPr lang="en-US"/>
              <a:t>LinkedIn Post Impressions | Tokio Marine America</a:t>
            </a:r>
          </a:p>
        </p:txBody>
      </p:sp>
      <p:graphicFrame>
        <p:nvGraphicFramePr>
          <p:cNvPr id="6" name="Chart Placeholder 5">
            <a:extLst>
              <a:ext uri="{FF2B5EF4-FFF2-40B4-BE49-F238E27FC236}">
                <a16:creationId xmlns:a16="http://schemas.microsoft.com/office/drawing/2014/main" id="{05FFA2D5-F840-4A56-A964-C04CBA42436F}"/>
              </a:ext>
            </a:extLst>
          </p:cNvPr>
          <p:cNvGraphicFramePr>
            <a:graphicFrameLocks noGrp="1"/>
          </p:cNvGraphicFramePr>
          <p:nvPr>
            <p:ph type="chart" sz="quarter" idx="13"/>
            <p:extLst>
              <p:ext uri="{D42A27DB-BD31-4B8C-83A1-F6EECF244321}">
                <p14:modId xmlns:p14="http://schemas.microsoft.com/office/powerpoint/2010/main" val="99122349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F83021-9B16-4510-8E66-48BE4D2871C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5642D877-6C63-4B2D-9B21-2445EB26FF8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59082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15765C-8F85-4F70-A0F1-F3634669FAE2}"/>
              </a:ext>
            </a:extLst>
          </p:cNvPr>
          <p:cNvSpPr>
            <a:spLocks noGrp="1"/>
          </p:cNvSpPr>
          <p:nvPr>
            <p:ph type="title"/>
          </p:nvPr>
        </p:nvSpPr>
        <p:spPr/>
        <p:txBody>
          <a:bodyPr/>
          <a:lstStyle/>
          <a:p>
            <a:r>
              <a:rPr lang="en-US"/>
              <a:t>LinkedIn Posts Table | Tokio Marine America - 1 of 3</a:t>
            </a:r>
          </a:p>
        </p:txBody>
      </p:sp>
      <p:graphicFrame>
        <p:nvGraphicFramePr>
          <p:cNvPr id="5" name="Table Placeholder 4">
            <a:extLst>
              <a:ext uri="{FF2B5EF4-FFF2-40B4-BE49-F238E27FC236}">
                <a16:creationId xmlns:a16="http://schemas.microsoft.com/office/drawing/2014/main" id="{8F642485-D309-468B-8A3B-1331C494A059}"/>
              </a:ext>
            </a:extLst>
          </p:cNvPr>
          <p:cNvGraphicFramePr>
            <a:graphicFrameLocks noGrp="1"/>
          </p:cNvGraphicFramePr>
          <p:nvPr>
            <p:ph type="tbl" sz="quarter" idx="13"/>
            <p:extLst>
              <p:ext uri="{D42A27DB-BD31-4B8C-83A1-F6EECF244321}">
                <p14:modId xmlns:p14="http://schemas.microsoft.com/office/powerpoint/2010/main" val="16342843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470807829"/>
                    </a:ext>
                  </a:extLst>
                </a:gridCol>
                <a:gridCol w="658368">
                  <a:extLst>
                    <a:ext uri="{9D8B030D-6E8A-4147-A177-3AD203B41FA5}">
                      <a16:colId xmlns:a16="http://schemas.microsoft.com/office/drawing/2014/main" val="4127061990"/>
                    </a:ext>
                  </a:extLst>
                </a:gridCol>
                <a:gridCol w="658368">
                  <a:extLst>
                    <a:ext uri="{9D8B030D-6E8A-4147-A177-3AD203B41FA5}">
                      <a16:colId xmlns:a16="http://schemas.microsoft.com/office/drawing/2014/main" val="3977820147"/>
                    </a:ext>
                  </a:extLst>
                </a:gridCol>
                <a:gridCol w="658368">
                  <a:extLst>
                    <a:ext uri="{9D8B030D-6E8A-4147-A177-3AD203B41FA5}">
                      <a16:colId xmlns:a16="http://schemas.microsoft.com/office/drawing/2014/main" val="2279960717"/>
                    </a:ext>
                  </a:extLst>
                </a:gridCol>
                <a:gridCol w="658368">
                  <a:extLst>
                    <a:ext uri="{9D8B030D-6E8A-4147-A177-3AD203B41FA5}">
                      <a16:colId xmlns:a16="http://schemas.microsoft.com/office/drawing/2014/main" val="4233390134"/>
                    </a:ext>
                  </a:extLst>
                </a:gridCol>
                <a:gridCol w="658368">
                  <a:extLst>
                    <a:ext uri="{9D8B030D-6E8A-4147-A177-3AD203B41FA5}">
                      <a16:colId xmlns:a16="http://schemas.microsoft.com/office/drawing/2014/main" val="2024578414"/>
                    </a:ext>
                  </a:extLst>
                </a:gridCol>
                <a:gridCol w="658368">
                  <a:extLst>
                    <a:ext uri="{9D8B030D-6E8A-4147-A177-3AD203B41FA5}">
                      <a16:colId xmlns:a16="http://schemas.microsoft.com/office/drawing/2014/main" val="2737419233"/>
                    </a:ext>
                  </a:extLst>
                </a:gridCol>
                <a:gridCol w="658368">
                  <a:extLst>
                    <a:ext uri="{9D8B030D-6E8A-4147-A177-3AD203B41FA5}">
                      <a16:colId xmlns:a16="http://schemas.microsoft.com/office/drawing/2014/main" val="3868004941"/>
                    </a:ext>
                  </a:extLst>
                </a:gridCol>
                <a:gridCol w="658368">
                  <a:extLst>
                    <a:ext uri="{9D8B030D-6E8A-4147-A177-3AD203B41FA5}">
                      <a16:colId xmlns:a16="http://schemas.microsoft.com/office/drawing/2014/main" val="129418987"/>
                    </a:ext>
                  </a:extLst>
                </a:gridCol>
                <a:gridCol w="658368">
                  <a:extLst>
                    <a:ext uri="{9D8B030D-6E8A-4147-A177-3AD203B41FA5}">
                      <a16:colId xmlns:a16="http://schemas.microsoft.com/office/drawing/2014/main" val="39410238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370254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- 2024-11-22 14:12:32</a:t>
                      </a:r>
                      <a:r>
                        <a:rPr kumimoji="0" lang="en-US" sz="1000" b="0" i="0" u="none" strike="noStrike" kern="1200" cap="none" spc="0" normalizeH="0" baseline="0" noProof="0">
                          <a:ln>
                            <a:noFill/>
                          </a:ln>
                          <a:solidFill>
                            <a:prstClr val="black"/>
                          </a:solidFill>
                          <a:effectLst/>
                          <a:uLnTx/>
                          <a:uFillTx/>
                          <a:latin typeface="Calibri"/>
                          <a:ea typeface="+mn-ea"/>
                          <a:cs typeface="+mn-cs"/>
                        </a:rPr>
                        <a:t>
 Our Pasadena team is thrilled to have officially moved into their new, modern office! This new office provides extra space and upgraded features to create an optimal work environment that meets the demands of today's technologically enhanced workspace.
This move symbolizes more than just a change in scenery - it's a step towards new opportunities, greater collaboration, and a brighter future. Thank you to everyone who helped make this move possible. We look forward to continuing our journey here and making this place a center for success and innovation!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26.633698339809 %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661026620"/>
                  </a:ext>
                </a:extLst>
              </a:tr>
            </a:tbl>
          </a:graphicData>
        </a:graphic>
      </p:graphicFrame>
      <p:sp>
        <p:nvSpPr>
          <p:cNvPr id="4" name="Text Placeholder 3">
            <a:extLst>
              <a:ext uri="{FF2B5EF4-FFF2-40B4-BE49-F238E27FC236}">
                <a16:creationId xmlns:a16="http://schemas.microsoft.com/office/drawing/2014/main" id="{976D1937-10F0-4CBD-8D75-F35D85890653}"/>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7075332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C70B17-7E16-4554-9CFD-45DCFEE5E0D9}"/>
              </a:ext>
            </a:extLst>
          </p:cNvPr>
          <p:cNvSpPr>
            <a:spLocks noGrp="1"/>
          </p:cNvSpPr>
          <p:nvPr>
            <p:ph type="title"/>
          </p:nvPr>
        </p:nvSpPr>
        <p:spPr/>
        <p:txBody>
          <a:bodyPr/>
          <a:lstStyle/>
          <a:p>
            <a:r>
              <a:rPr lang="en-US"/>
              <a:t>LinkedIn Posts Table | Tokio Marine America - 2 of 3</a:t>
            </a:r>
          </a:p>
        </p:txBody>
      </p:sp>
      <p:graphicFrame>
        <p:nvGraphicFramePr>
          <p:cNvPr id="5" name="Table Placeholder 4">
            <a:extLst>
              <a:ext uri="{FF2B5EF4-FFF2-40B4-BE49-F238E27FC236}">
                <a16:creationId xmlns:a16="http://schemas.microsoft.com/office/drawing/2014/main" id="{46EE5E2F-9636-4C73-AA16-80E90C45379D}"/>
              </a:ext>
            </a:extLst>
          </p:cNvPr>
          <p:cNvGraphicFramePr>
            <a:graphicFrameLocks noGrp="1"/>
          </p:cNvGraphicFramePr>
          <p:nvPr>
            <p:ph type="tbl" sz="quarter" idx="13"/>
            <p:extLst>
              <p:ext uri="{D42A27DB-BD31-4B8C-83A1-F6EECF244321}">
                <p14:modId xmlns:p14="http://schemas.microsoft.com/office/powerpoint/2010/main" val="24130105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54300957"/>
                    </a:ext>
                  </a:extLst>
                </a:gridCol>
                <a:gridCol w="658368">
                  <a:extLst>
                    <a:ext uri="{9D8B030D-6E8A-4147-A177-3AD203B41FA5}">
                      <a16:colId xmlns:a16="http://schemas.microsoft.com/office/drawing/2014/main" val="10902756"/>
                    </a:ext>
                  </a:extLst>
                </a:gridCol>
                <a:gridCol w="658368">
                  <a:extLst>
                    <a:ext uri="{9D8B030D-6E8A-4147-A177-3AD203B41FA5}">
                      <a16:colId xmlns:a16="http://schemas.microsoft.com/office/drawing/2014/main" val="3299855891"/>
                    </a:ext>
                  </a:extLst>
                </a:gridCol>
                <a:gridCol w="658368">
                  <a:extLst>
                    <a:ext uri="{9D8B030D-6E8A-4147-A177-3AD203B41FA5}">
                      <a16:colId xmlns:a16="http://schemas.microsoft.com/office/drawing/2014/main" val="1721173582"/>
                    </a:ext>
                  </a:extLst>
                </a:gridCol>
                <a:gridCol w="658368">
                  <a:extLst>
                    <a:ext uri="{9D8B030D-6E8A-4147-A177-3AD203B41FA5}">
                      <a16:colId xmlns:a16="http://schemas.microsoft.com/office/drawing/2014/main" val="2186975352"/>
                    </a:ext>
                  </a:extLst>
                </a:gridCol>
                <a:gridCol w="658368">
                  <a:extLst>
                    <a:ext uri="{9D8B030D-6E8A-4147-A177-3AD203B41FA5}">
                      <a16:colId xmlns:a16="http://schemas.microsoft.com/office/drawing/2014/main" val="1319704735"/>
                    </a:ext>
                  </a:extLst>
                </a:gridCol>
                <a:gridCol w="658368">
                  <a:extLst>
                    <a:ext uri="{9D8B030D-6E8A-4147-A177-3AD203B41FA5}">
                      <a16:colId xmlns:a16="http://schemas.microsoft.com/office/drawing/2014/main" val="310046989"/>
                    </a:ext>
                  </a:extLst>
                </a:gridCol>
                <a:gridCol w="658368">
                  <a:extLst>
                    <a:ext uri="{9D8B030D-6E8A-4147-A177-3AD203B41FA5}">
                      <a16:colId xmlns:a16="http://schemas.microsoft.com/office/drawing/2014/main" val="3012965617"/>
                    </a:ext>
                  </a:extLst>
                </a:gridCol>
                <a:gridCol w="658368">
                  <a:extLst>
                    <a:ext uri="{9D8B030D-6E8A-4147-A177-3AD203B41FA5}">
                      <a16:colId xmlns:a16="http://schemas.microsoft.com/office/drawing/2014/main" val="1080324127"/>
                    </a:ext>
                  </a:extLst>
                </a:gridCol>
                <a:gridCol w="658368">
                  <a:extLst>
                    <a:ext uri="{9D8B030D-6E8A-4147-A177-3AD203B41FA5}">
                      <a16:colId xmlns:a16="http://schemas.microsoft.com/office/drawing/2014/main" val="381978356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12452675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- 2024-11-13 16:41:14</a:t>
                      </a:r>
                      <a:r>
                        <a:rPr kumimoji="0" lang="en-US" sz="1000" b="0" i="0" u="none" strike="noStrike" kern="1200" cap="none" spc="0" normalizeH="0" baseline="0" noProof="0">
                          <a:ln>
                            <a:noFill/>
                          </a:ln>
                          <a:solidFill>
                            <a:prstClr val="black"/>
                          </a:solidFill>
                          <a:effectLst/>
                          <a:uLnTx/>
                          <a:uFillTx/>
                          <a:latin typeface="Calibri"/>
                          <a:ea typeface="+mn-ea"/>
                          <a:cs typeface="+mn-cs"/>
                        </a:rPr>
                        <a:t>
 Congrats to Team TMA for completing the Tokio Marine 2024 Emerging Leaders Program (ELP)! Our 2024 ELP team - Chad P., Takumi S., Ainsley S., Stephanie W., and Ronald W. - participated in this intensive leadership program focused on enhancing a business process within our company. They concluded the six-month program by presenting their project to CEOs and executives from across the Tokio Marine Group at our Jersey City, NJ office.
 We are incredibly proud of their dedication and contributions. Also, thank you to our team advisor, David B., for his support and mentorship.
The ELP is one of the many talent development and leadership programs our employees have the opportunity to participate in. Interested in joining a company that invests in your personal and professional growth? Apply now: https://bit.ly/3FPM9Xl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19.526968560715 %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2264635423"/>
                  </a:ext>
                </a:extLst>
              </a:tr>
            </a:tbl>
          </a:graphicData>
        </a:graphic>
      </p:graphicFrame>
      <p:sp>
        <p:nvSpPr>
          <p:cNvPr id="4" name="Text Placeholder 3">
            <a:extLst>
              <a:ext uri="{FF2B5EF4-FFF2-40B4-BE49-F238E27FC236}">
                <a16:creationId xmlns:a16="http://schemas.microsoft.com/office/drawing/2014/main" id="{9FF7F476-367A-42AE-8C2F-DEE55679C85E}"/>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7933451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B4DED5-F270-417A-AB78-A51C1B5FE040}"/>
              </a:ext>
            </a:extLst>
          </p:cNvPr>
          <p:cNvSpPr>
            <a:spLocks noGrp="1"/>
          </p:cNvSpPr>
          <p:nvPr>
            <p:ph type="title"/>
          </p:nvPr>
        </p:nvSpPr>
        <p:spPr/>
        <p:txBody>
          <a:bodyPr/>
          <a:lstStyle/>
          <a:p>
            <a:r>
              <a:rPr lang="en-US"/>
              <a:t>LinkedIn Posts Table | Tokio Marine America - 3 of 3</a:t>
            </a:r>
          </a:p>
        </p:txBody>
      </p:sp>
      <p:graphicFrame>
        <p:nvGraphicFramePr>
          <p:cNvPr id="5" name="Table Placeholder 4">
            <a:extLst>
              <a:ext uri="{FF2B5EF4-FFF2-40B4-BE49-F238E27FC236}">
                <a16:creationId xmlns:a16="http://schemas.microsoft.com/office/drawing/2014/main" id="{4E657984-F9B7-43EE-B388-99A7FBFFB08D}"/>
              </a:ext>
            </a:extLst>
          </p:cNvPr>
          <p:cNvGraphicFramePr>
            <a:graphicFrameLocks noGrp="1"/>
          </p:cNvGraphicFramePr>
          <p:nvPr>
            <p:ph type="tbl" sz="quarter" idx="13"/>
            <p:extLst>
              <p:ext uri="{D42A27DB-BD31-4B8C-83A1-F6EECF244321}">
                <p14:modId xmlns:p14="http://schemas.microsoft.com/office/powerpoint/2010/main" val="16591398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208860993"/>
                    </a:ext>
                  </a:extLst>
                </a:gridCol>
                <a:gridCol w="658368">
                  <a:extLst>
                    <a:ext uri="{9D8B030D-6E8A-4147-A177-3AD203B41FA5}">
                      <a16:colId xmlns:a16="http://schemas.microsoft.com/office/drawing/2014/main" val="1799158771"/>
                    </a:ext>
                  </a:extLst>
                </a:gridCol>
                <a:gridCol w="658368">
                  <a:extLst>
                    <a:ext uri="{9D8B030D-6E8A-4147-A177-3AD203B41FA5}">
                      <a16:colId xmlns:a16="http://schemas.microsoft.com/office/drawing/2014/main" val="2835176543"/>
                    </a:ext>
                  </a:extLst>
                </a:gridCol>
                <a:gridCol w="658368">
                  <a:extLst>
                    <a:ext uri="{9D8B030D-6E8A-4147-A177-3AD203B41FA5}">
                      <a16:colId xmlns:a16="http://schemas.microsoft.com/office/drawing/2014/main" val="1524627726"/>
                    </a:ext>
                  </a:extLst>
                </a:gridCol>
                <a:gridCol w="658368">
                  <a:extLst>
                    <a:ext uri="{9D8B030D-6E8A-4147-A177-3AD203B41FA5}">
                      <a16:colId xmlns:a16="http://schemas.microsoft.com/office/drawing/2014/main" val="156120642"/>
                    </a:ext>
                  </a:extLst>
                </a:gridCol>
                <a:gridCol w="658368">
                  <a:extLst>
                    <a:ext uri="{9D8B030D-6E8A-4147-A177-3AD203B41FA5}">
                      <a16:colId xmlns:a16="http://schemas.microsoft.com/office/drawing/2014/main" val="2339937684"/>
                    </a:ext>
                  </a:extLst>
                </a:gridCol>
                <a:gridCol w="658368">
                  <a:extLst>
                    <a:ext uri="{9D8B030D-6E8A-4147-A177-3AD203B41FA5}">
                      <a16:colId xmlns:a16="http://schemas.microsoft.com/office/drawing/2014/main" val="3529782352"/>
                    </a:ext>
                  </a:extLst>
                </a:gridCol>
                <a:gridCol w="658368">
                  <a:extLst>
                    <a:ext uri="{9D8B030D-6E8A-4147-A177-3AD203B41FA5}">
                      <a16:colId xmlns:a16="http://schemas.microsoft.com/office/drawing/2014/main" val="2536537365"/>
                    </a:ext>
                  </a:extLst>
                </a:gridCol>
                <a:gridCol w="658368">
                  <a:extLst>
                    <a:ext uri="{9D8B030D-6E8A-4147-A177-3AD203B41FA5}">
                      <a16:colId xmlns:a16="http://schemas.microsoft.com/office/drawing/2014/main" val="2000425735"/>
                    </a:ext>
                  </a:extLst>
                </a:gridCol>
                <a:gridCol w="658368">
                  <a:extLst>
                    <a:ext uri="{9D8B030D-6E8A-4147-A177-3AD203B41FA5}">
                      <a16:colId xmlns:a16="http://schemas.microsoft.com/office/drawing/2014/main" val="37582319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Video Views</a:t>
                      </a:r>
                    </a:p>
                  </a:txBody>
                  <a:tcPr/>
                </a:tc>
                <a:extLst>
                  <a:ext uri="{0D108BD9-81ED-4DB2-BD59-A6C34878D82A}">
                    <a16:rowId xmlns:a16="http://schemas.microsoft.com/office/drawing/2014/main" val="37870689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Tokio Marine America - 2024-11-01 14:36:16</a:t>
                      </a:r>
                      <a:r>
                        <a:rPr kumimoji="0" lang="en-US" sz="1000" b="0" i="0" u="none" strike="noStrike" kern="1200" cap="none" spc="0" normalizeH="0" baseline="0" noProof="0">
                          <a:ln>
                            <a:noFill/>
                          </a:ln>
                          <a:solidFill>
                            <a:prstClr val="black"/>
                          </a:solidFill>
                          <a:effectLst/>
                          <a:uLnTx/>
                          <a:uFillTx/>
                          <a:latin typeface="Calibri"/>
                          <a:ea typeface="+mn-ea"/>
                          <a:cs typeface="+mn-cs"/>
                        </a:rPr>
                        <a:t>
 Our TMA team came together this year to fill our offices with Halloween spirit! As a treat, our Pasadena office held a Halloween celebration and showed off their creative, spooky, and fun costumes. We enjoyed seeing everyone's costumes, from chickens to hippies to scary witches and more!
As another special kind of treat, our employees in Jersey City held their annual Jersey Cares Halloween Costume Drive. Our team collected and packaged costumes to bring magic to life for children who may not have the opportunity to participate in the Halloween fun with friends and family.
Thanks to our employees for making it a memorable Halloween!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Gallery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27.80612244898 %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extLst>
                  <a:ext uri="{0D108BD9-81ED-4DB2-BD59-A6C34878D82A}">
                    <a16:rowId xmlns:a16="http://schemas.microsoft.com/office/drawing/2014/main" val="3551509646"/>
                  </a:ext>
                </a:extLst>
              </a:tr>
            </a:tbl>
          </a:graphicData>
        </a:graphic>
      </p:graphicFrame>
      <p:sp>
        <p:nvSpPr>
          <p:cNvPr id="4" name="Text Placeholder 3">
            <a:extLst>
              <a:ext uri="{FF2B5EF4-FFF2-40B4-BE49-F238E27FC236}">
                <a16:creationId xmlns:a16="http://schemas.microsoft.com/office/drawing/2014/main" id="{808E0589-F77D-4010-B5DE-29D14FE6E765}"/>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11651123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EF4FC7-105B-4E1C-BC28-34C01D9AA615}"/>
              </a:ext>
            </a:extLst>
          </p:cNvPr>
          <p:cNvSpPr>
            <a:spLocks noGrp="1"/>
          </p:cNvSpPr>
          <p:nvPr>
            <p:ph type="title"/>
          </p:nvPr>
        </p:nvSpPr>
        <p:spPr/>
        <p:txBody>
          <a:bodyPr/>
          <a:lstStyle/>
          <a:p>
            <a:r>
              <a:rPr lang="en-US"/>
              <a:t>Instagram Key Metrics Table | Tokio Marine America</a:t>
            </a:r>
          </a:p>
        </p:txBody>
      </p:sp>
      <p:graphicFrame>
        <p:nvGraphicFramePr>
          <p:cNvPr id="5" name="Table Placeholder 4">
            <a:extLst>
              <a:ext uri="{FF2B5EF4-FFF2-40B4-BE49-F238E27FC236}">
                <a16:creationId xmlns:a16="http://schemas.microsoft.com/office/drawing/2014/main" id="{481E17FD-6DA8-47E5-9E5E-D4B8F9108CCC}"/>
              </a:ext>
            </a:extLst>
          </p:cNvPr>
          <p:cNvGraphicFramePr>
            <a:graphicFrameLocks noGrp="1"/>
          </p:cNvGraphicFramePr>
          <p:nvPr>
            <p:ph type="tbl" sz="quarter" idx="13"/>
            <p:extLst>
              <p:ext uri="{D42A27DB-BD31-4B8C-83A1-F6EECF244321}">
                <p14:modId xmlns:p14="http://schemas.microsoft.com/office/powerpoint/2010/main" val="2378163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92807">
                  <a:extLst>
                    <a:ext uri="{9D8B030D-6E8A-4147-A177-3AD203B41FA5}">
                      <a16:colId xmlns:a16="http://schemas.microsoft.com/office/drawing/2014/main" val="4218139604"/>
                    </a:ext>
                  </a:extLst>
                </a:gridCol>
                <a:gridCol w="576072">
                  <a:extLst>
                    <a:ext uri="{9D8B030D-6E8A-4147-A177-3AD203B41FA5}">
                      <a16:colId xmlns:a16="http://schemas.microsoft.com/office/drawing/2014/main" val="2631748138"/>
                    </a:ext>
                  </a:extLst>
                </a:gridCol>
                <a:gridCol w="576072">
                  <a:extLst>
                    <a:ext uri="{9D8B030D-6E8A-4147-A177-3AD203B41FA5}">
                      <a16:colId xmlns:a16="http://schemas.microsoft.com/office/drawing/2014/main" val="2476845209"/>
                    </a:ext>
                  </a:extLst>
                </a:gridCol>
                <a:gridCol w="576072">
                  <a:extLst>
                    <a:ext uri="{9D8B030D-6E8A-4147-A177-3AD203B41FA5}">
                      <a16:colId xmlns:a16="http://schemas.microsoft.com/office/drawing/2014/main" val="4017936818"/>
                    </a:ext>
                  </a:extLst>
                </a:gridCol>
                <a:gridCol w="576072">
                  <a:extLst>
                    <a:ext uri="{9D8B030D-6E8A-4147-A177-3AD203B41FA5}">
                      <a16:colId xmlns:a16="http://schemas.microsoft.com/office/drawing/2014/main" val="3484331423"/>
                    </a:ext>
                  </a:extLst>
                </a:gridCol>
                <a:gridCol w="576072">
                  <a:extLst>
                    <a:ext uri="{9D8B030D-6E8A-4147-A177-3AD203B41FA5}">
                      <a16:colId xmlns:a16="http://schemas.microsoft.com/office/drawing/2014/main" val="3811425978"/>
                    </a:ext>
                  </a:extLst>
                </a:gridCol>
                <a:gridCol w="576072">
                  <a:extLst>
                    <a:ext uri="{9D8B030D-6E8A-4147-A177-3AD203B41FA5}">
                      <a16:colId xmlns:a16="http://schemas.microsoft.com/office/drawing/2014/main" val="1563473394"/>
                    </a:ext>
                  </a:extLst>
                </a:gridCol>
                <a:gridCol w="576072">
                  <a:extLst>
                    <a:ext uri="{9D8B030D-6E8A-4147-A177-3AD203B41FA5}">
                      <a16:colId xmlns:a16="http://schemas.microsoft.com/office/drawing/2014/main" val="3890130655"/>
                    </a:ext>
                  </a:extLst>
                </a:gridCol>
                <a:gridCol w="576072">
                  <a:extLst>
                    <a:ext uri="{9D8B030D-6E8A-4147-A177-3AD203B41FA5}">
                      <a16:colId xmlns:a16="http://schemas.microsoft.com/office/drawing/2014/main" val="906118360"/>
                    </a:ext>
                  </a:extLst>
                </a:gridCol>
                <a:gridCol w="576072">
                  <a:extLst>
                    <a:ext uri="{9D8B030D-6E8A-4147-A177-3AD203B41FA5}">
                      <a16:colId xmlns:a16="http://schemas.microsoft.com/office/drawing/2014/main" val="3386774403"/>
                    </a:ext>
                  </a:extLst>
                </a:gridCol>
                <a:gridCol w="576072">
                  <a:extLst>
                    <a:ext uri="{9D8B030D-6E8A-4147-A177-3AD203B41FA5}">
                      <a16:colId xmlns:a16="http://schemas.microsoft.com/office/drawing/2014/main" val="2848018688"/>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Images</a:t>
                      </a:r>
                    </a:p>
                  </a:txBody>
                  <a:tcPr/>
                </a:tc>
                <a:tc>
                  <a:txBody>
                    <a:bodyPr/>
                    <a:lstStyle/>
                    <a:p>
                      <a:r>
                        <a:rPr lang="en-US" sz="1000"/>
                        <a:t>Carousels</a:t>
                      </a:r>
                    </a:p>
                  </a:txBody>
                  <a:tcPr/>
                </a:tc>
                <a:tc>
                  <a:txBody>
                    <a:bodyPr/>
                    <a:lstStyle/>
                    <a:p>
                      <a:r>
                        <a:rPr lang="en-US" sz="1000"/>
                        <a:t>Videos</a:t>
                      </a:r>
                    </a:p>
                  </a:txBody>
                  <a:tcPr/>
                </a:tc>
                <a:tc>
                  <a:txBody>
                    <a:bodyPr/>
                    <a:lstStyle/>
                    <a:p>
                      <a:r>
                        <a:rPr lang="en-US" sz="1000"/>
                        <a:t>Reels</a:t>
                      </a:r>
                    </a:p>
                  </a:txBody>
                  <a:tcPr/>
                </a:tc>
                <a:tc>
                  <a:txBody>
                    <a:bodyPr/>
                    <a:lstStyle/>
                    <a:p>
                      <a:r>
                        <a:rPr lang="en-US" sz="1000"/>
                        <a:t>Posts</a:t>
                      </a:r>
                    </a:p>
                  </a:txBody>
                  <a:tcPr/>
                </a:tc>
                <a:tc>
                  <a:txBody>
                    <a:bodyPr/>
                    <a:lstStyle/>
                    <a:p>
                      <a:r>
                        <a:rPr lang="en-US" sz="1000"/>
                        <a:t>Post Likes</a:t>
                      </a:r>
                    </a:p>
                  </a:txBody>
                  <a:tcPr/>
                </a:tc>
                <a:tc>
                  <a:txBody>
                    <a:bodyPr/>
                    <a:lstStyle/>
                    <a:p>
                      <a:r>
                        <a:rPr lang="en-US" sz="1000"/>
                        <a:t>Post Comments</a:t>
                      </a:r>
                    </a:p>
                  </a:txBody>
                  <a:tcPr/>
                </a:tc>
                <a:tc>
                  <a:txBody>
                    <a:bodyPr/>
                    <a:lstStyle/>
                    <a:p>
                      <a:r>
                        <a:rPr lang="en-US" sz="1000"/>
                        <a:t>I-Rate</a:t>
                      </a:r>
                    </a:p>
                  </a:txBody>
                  <a:tcPr/>
                </a:tc>
                <a:extLst>
                  <a:ext uri="{0D108BD9-81ED-4DB2-BD59-A6C34878D82A}">
                    <a16:rowId xmlns:a16="http://schemas.microsoft.com/office/drawing/2014/main" val="2118258726"/>
                  </a:ext>
                </a:extLst>
              </a:tr>
              <a:tr h="370840">
                <a:tc>
                  <a:txBody>
                    <a:bodyPr/>
                    <a:lstStyle/>
                    <a:p>
                      <a:r>
                        <a:rPr lang="en-US" sz="1000"/>
                        <a:t>tmamerica</a:t>
                      </a:r>
                    </a:p>
                  </a:txBody>
                  <a:tcPr/>
                </a:tc>
                <a:tc>
                  <a:txBody>
                    <a:bodyPr/>
                    <a:lstStyle/>
                    <a:p>
                      <a:r>
                        <a:rPr lang="en-US" sz="1000"/>
                        <a:t>581</a:t>
                      </a:r>
                    </a:p>
                  </a:txBody>
                  <a:tcPr/>
                </a:tc>
                <a:tc>
                  <a:txBody>
                    <a:bodyPr/>
                    <a:lstStyle/>
                    <a:p>
                      <a:r>
                        <a:rPr lang="en-US" sz="1000"/>
                        <a:t>10</a:t>
                      </a:r>
                    </a:p>
                  </a:txBody>
                  <a:tcPr/>
                </a:tc>
                <a:tc>
                  <a:txBody>
                    <a:bodyPr/>
                    <a:lstStyle/>
                    <a:p>
                      <a:r>
                        <a:rPr lang="en-US" sz="1000"/>
                        <a:t>7</a:t>
                      </a:r>
                    </a:p>
                  </a:txBody>
                  <a:tcPr/>
                </a:tc>
                <a:tc>
                  <a:txBody>
                    <a:bodyPr/>
                    <a:lstStyle/>
                    <a:p>
                      <a:r>
                        <a:rPr lang="en-US" sz="1000"/>
                        <a:t>6</a:t>
                      </a:r>
                    </a:p>
                  </a:txBody>
                  <a:tcPr/>
                </a:tc>
                <a:tc>
                  <a:txBody>
                    <a:bodyPr/>
                    <a:lstStyle/>
                    <a:p>
                      <a:r>
                        <a:rPr lang="en-US" sz="1000"/>
                        <a:t>0</a:t>
                      </a:r>
                    </a:p>
                  </a:txBody>
                  <a:tcPr/>
                </a:tc>
                <a:tc>
                  <a:txBody>
                    <a:bodyPr/>
                    <a:lstStyle/>
                    <a:p>
                      <a:r>
                        <a:rPr lang="en-US" sz="1000"/>
                        <a:t>0</a:t>
                      </a:r>
                    </a:p>
                  </a:txBody>
                  <a:tcPr/>
                </a:tc>
                <a:tc>
                  <a:txBody>
                    <a:bodyPr/>
                    <a:lstStyle/>
                    <a:p>
                      <a:r>
                        <a:rPr lang="en-US" sz="1000"/>
                        <a:t>13</a:t>
                      </a:r>
                    </a:p>
                  </a:txBody>
                  <a:tcPr/>
                </a:tc>
                <a:tc>
                  <a:txBody>
                    <a:bodyPr/>
                    <a:lstStyle/>
                    <a:p>
                      <a:r>
                        <a:rPr lang="en-US" sz="1000"/>
                        <a:t>89</a:t>
                      </a:r>
                    </a:p>
                  </a:txBody>
                  <a:tcPr/>
                </a:tc>
                <a:tc>
                  <a:txBody>
                    <a:bodyPr/>
                    <a:lstStyle/>
                    <a:p>
                      <a:r>
                        <a:rPr lang="en-US" sz="1000"/>
                        <a:t>2</a:t>
                      </a:r>
                    </a:p>
                  </a:txBody>
                  <a:tcPr/>
                </a:tc>
                <a:tc>
                  <a:txBody>
                    <a:bodyPr/>
                    <a:lstStyle/>
                    <a:p>
                      <a:r>
                        <a:rPr lang="en-US" sz="1000"/>
                        <a:t>1.2153 %</a:t>
                      </a:r>
                    </a:p>
                  </a:txBody>
                  <a:tcPr/>
                </a:tc>
                <a:extLst>
                  <a:ext uri="{0D108BD9-81ED-4DB2-BD59-A6C34878D82A}">
                    <a16:rowId xmlns:a16="http://schemas.microsoft.com/office/drawing/2014/main" val="2705144924"/>
                  </a:ext>
                </a:extLst>
              </a:tr>
            </a:tbl>
          </a:graphicData>
        </a:graphic>
      </p:graphicFrame>
      <p:sp>
        <p:nvSpPr>
          <p:cNvPr id="4" name="Text Placeholder 3">
            <a:extLst>
              <a:ext uri="{FF2B5EF4-FFF2-40B4-BE49-F238E27FC236}">
                <a16:creationId xmlns:a16="http://schemas.microsoft.com/office/drawing/2014/main" id="{54073072-879F-45B6-983D-FD8394721FC5}"/>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1320236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B0EDD7-AA6A-4DDA-9440-851B728359DF}"/>
              </a:ext>
            </a:extLst>
          </p:cNvPr>
          <p:cNvSpPr>
            <a:spLocks noGrp="1"/>
          </p:cNvSpPr>
          <p:nvPr>
            <p:ph type="title"/>
          </p:nvPr>
        </p:nvSpPr>
        <p:spPr/>
        <p:txBody>
          <a:bodyPr/>
          <a:lstStyle/>
          <a:p>
            <a:r>
              <a:rPr lang="en-US"/>
              <a:t>Instagram Followers Change | Tokio Marine America</a:t>
            </a:r>
          </a:p>
        </p:txBody>
      </p:sp>
      <p:graphicFrame>
        <p:nvGraphicFramePr>
          <p:cNvPr id="6" name="Chart Placeholder 5">
            <a:extLst>
              <a:ext uri="{FF2B5EF4-FFF2-40B4-BE49-F238E27FC236}">
                <a16:creationId xmlns:a16="http://schemas.microsoft.com/office/drawing/2014/main" id="{5DA34FF0-9B7A-42B0-BFFD-C4E708AFE878}"/>
              </a:ext>
            </a:extLst>
          </p:cNvPr>
          <p:cNvGraphicFramePr>
            <a:graphicFrameLocks noGrp="1"/>
          </p:cNvGraphicFramePr>
          <p:nvPr>
            <p:ph type="chart" sz="quarter" idx="13"/>
            <p:extLst>
              <p:ext uri="{D42A27DB-BD31-4B8C-83A1-F6EECF244321}">
                <p14:modId xmlns:p14="http://schemas.microsoft.com/office/powerpoint/2010/main" val="181376556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E4DEF9A-AD84-4263-BE98-68017E84F9D4}"/>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C5706D57-EB3D-4AA3-9626-DDFB7A2081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70324505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B138E3-CC0A-4B36-A464-688E48A715B9}"/>
              </a:ext>
            </a:extLst>
          </p:cNvPr>
          <p:cNvSpPr>
            <a:spLocks noGrp="1"/>
          </p:cNvSpPr>
          <p:nvPr>
            <p:ph type="title"/>
          </p:nvPr>
        </p:nvSpPr>
        <p:spPr/>
        <p:txBody>
          <a:bodyPr/>
          <a:lstStyle/>
          <a:p>
            <a:r>
              <a:rPr lang="en-US"/>
              <a:t>Instagram Average Interactions Per Post | Tokio Marine America</a:t>
            </a:r>
          </a:p>
        </p:txBody>
      </p:sp>
      <p:graphicFrame>
        <p:nvGraphicFramePr>
          <p:cNvPr id="6" name="Chart Placeholder 5">
            <a:extLst>
              <a:ext uri="{FF2B5EF4-FFF2-40B4-BE49-F238E27FC236}">
                <a16:creationId xmlns:a16="http://schemas.microsoft.com/office/drawing/2014/main" id="{8576678D-BBDA-4854-8765-D31D27104886}"/>
              </a:ext>
            </a:extLst>
          </p:cNvPr>
          <p:cNvGraphicFramePr>
            <a:graphicFrameLocks noGrp="1"/>
          </p:cNvGraphicFramePr>
          <p:nvPr>
            <p:ph type="chart" sz="quarter" idx="13"/>
            <p:extLst>
              <p:ext uri="{D42A27DB-BD31-4B8C-83A1-F6EECF244321}">
                <p14:modId xmlns:p14="http://schemas.microsoft.com/office/powerpoint/2010/main" val="28263396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F4E101B-BF3C-42A9-9BEA-3FA46DEFE493}"/>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6913159C-BB3E-4647-9B6E-4C173FB63B5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802721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DB52B-938D-4540-9AA1-50EBAF9D40F0}"/>
              </a:ext>
            </a:extLst>
          </p:cNvPr>
          <p:cNvSpPr>
            <a:spLocks noGrp="1"/>
          </p:cNvSpPr>
          <p:nvPr>
            <p:ph type="title"/>
          </p:nvPr>
        </p:nvSpPr>
        <p:spPr/>
        <p:txBody>
          <a:bodyPr/>
          <a:lstStyle/>
          <a:p>
            <a:r>
              <a:rPr lang="en-US"/>
              <a:t>Instagram Total Interactions Per Month | Tokio Marine America</a:t>
            </a:r>
          </a:p>
        </p:txBody>
      </p:sp>
      <p:graphicFrame>
        <p:nvGraphicFramePr>
          <p:cNvPr id="6" name="Chart Placeholder 5">
            <a:extLst>
              <a:ext uri="{FF2B5EF4-FFF2-40B4-BE49-F238E27FC236}">
                <a16:creationId xmlns:a16="http://schemas.microsoft.com/office/drawing/2014/main" id="{FB0BDEE9-28FF-467B-93C3-615C9F5BCC53}"/>
              </a:ext>
            </a:extLst>
          </p:cNvPr>
          <p:cNvGraphicFramePr>
            <a:graphicFrameLocks noGrp="1"/>
          </p:cNvGraphicFramePr>
          <p:nvPr>
            <p:ph type="chart" sz="quarter" idx="13"/>
            <p:extLst>
              <p:ext uri="{D42A27DB-BD31-4B8C-83A1-F6EECF244321}">
                <p14:modId xmlns:p14="http://schemas.microsoft.com/office/powerpoint/2010/main" val="8338418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BB213F-6D94-404B-8AEA-6CF2C57280A7}"/>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D7F34A09-96F1-42D3-BEF1-40B74E6B60A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1835620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5B9FD2-B8F4-4094-83F6-538BDEB5CE24}"/>
              </a:ext>
            </a:extLst>
          </p:cNvPr>
          <p:cNvSpPr>
            <a:spLocks noGrp="1"/>
          </p:cNvSpPr>
          <p:nvPr>
            <p:ph type="title"/>
          </p:nvPr>
        </p:nvSpPr>
        <p:spPr/>
        <p:txBody>
          <a:bodyPr/>
          <a:lstStyle/>
          <a:p>
            <a:r>
              <a:rPr lang="en-US"/>
              <a:t>Instagram Impressions | Tokio Marine America</a:t>
            </a:r>
          </a:p>
        </p:txBody>
      </p:sp>
      <p:graphicFrame>
        <p:nvGraphicFramePr>
          <p:cNvPr id="6" name="Chart Placeholder 5">
            <a:extLst>
              <a:ext uri="{FF2B5EF4-FFF2-40B4-BE49-F238E27FC236}">
                <a16:creationId xmlns:a16="http://schemas.microsoft.com/office/drawing/2014/main" id="{8F732127-F221-4F28-A84D-AB68C51D3677}"/>
              </a:ext>
            </a:extLst>
          </p:cNvPr>
          <p:cNvGraphicFramePr>
            <a:graphicFrameLocks noGrp="1"/>
          </p:cNvGraphicFramePr>
          <p:nvPr>
            <p:ph type="chart" sz="quarter" idx="13"/>
            <p:extLst>
              <p:ext uri="{D42A27DB-BD31-4B8C-83A1-F6EECF244321}">
                <p14:modId xmlns:p14="http://schemas.microsoft.com/office/powerpoint/2010/main" val="71457536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E3A263-B650-49D0-8850-2569C6B53BBC}"/>
              </a:ext>
            </a:extLst>
          </p:cNvPr>
          <p:cNvSpPr>
            <a:spLocks noGrp="1"/>
          </p:cNvSpPr>
          <p:nvPr>
            <p:ph type="body" sz="quarter" idx="14"/>
          </p:nvPr>
        </p:nvSpPr>
        <p:spPr/>
        <p:txBody>
          <a:bodyPr/>
          <a:lstStyle/>
          <a:p>
            <a:r>
              <a:rPr lang="en-US"/>
              <a:t>01/01/2024 - 12/31/2024</a:t>
            </a:r>
          </a:p>
        </p:txBody>
      </p:sp>
      <p:sp>
        <p:nvSpPr>
          <p:cNvPr id="5" name="Footer Placeholder 4">
            <a:extLst>
              <a:ext uri="{FF2B5EF4-FFF2-40B4-BE49-F238E27FC236}">
                <a16:creationId xmlns:a16="http://schemas.microsoft.com/office/drawing/2014/main" id="{325205BC-975F-4EA1-9AD8-763A87D981A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98886492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33DFAA-C1AD-42D9-8921-937777F76545}"/>
              </a:ext>
            </a:extLst>
          </p:cNvPr>
          <p:cNvSpPr>
            <a:spLocks noGrp="1"/>
          </p:cNvSpPr>
          <p:nvPr>
            <p:ph type="title"/>
          </p:nvPr>
        </p:nvSpPr>
        <p:spPr/>
        <p:txBody>
          <a:bodyPr/>
          <a:lstStyle/>
          <a:p>
            <a:r>
              <a:rPr lang="en-US"/>
              <a:t>Instagram Instagram Top Posts | Tokio Marine America - 1 of 3</a:t>
            </a:r>
          </a:p>
        </p:txBody>
      </p:sp>
      <p:graphicFrame>
        <p:nvGraphicFramePr>
          <p:cNvPr id="5" name="Table Placeholder 4">
            <a:extLst>
              <a:ext uri="{FF2B5EF4-FFF2-40B4-BE49-F238E27FC236}">
                <a16:creationId xmlns:a16="http://schemas.microsoft.com/office/drawing/2014/main" id="{099440A1-85BB-4FB7-8285-2D3D63B4F2BB}"/>
              </a:ext>
            </a:extLst>
          </p:cNvPr>
          <p:cNvGraphicFramePr>
            <a:graphicFrameLocks noGrp="1"/>
          </p:cNvGraphicFramePr>
          <p:nvPr>
            <p:ph type="tbl" sz="quarter" idx="13"/>
            <p:extLst>
              <p:ext uri="{D42A27DB-BD31-4B8C-83A1-F6EECF244321}">
                <p14:modId xmlns:p14="http://schemas.microsoft.com/office/powerpoint/2010/main" val="10241548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3262050321"/>
                    </a:ext>
                  </a:extLst>
                </a:gridCol>
                <a:gridCol w="1975104">
                  <a:extLst>
                    <a:ext uri="{9D8B030D-6E8A-4147-A177-3AD203B41FA5}">
                      <a16:colId xmlns:a16="http://schemas.microsoft.com/office/drawing/2014/main" val="1167577403"/>
                    </a:ext>
                  </a:extLst>
                </a:gridCol>
                <a:gridCol w="905256">
                  <a:extLst>
                    <a:ext uri="{9D8B030D-6E8A-4147-A177-3AD203B41FA5}">
                      <a16:colId xmlns:a16="http://schemas.microsoft.com/office/drawing/2014/main" val="203707161"/>
                    </a:ext>
                  </a:extLst>
                </a:gridCol>
                <a:gridCol w="905256">
                  <a:extLst>
                    <a:ext uri="{9D8B030D-6E8A-4147-A177-3AD203B41FA5}">
                      <a16:colId xmlns:a16="http://schemas.microsoft.com/office/drawing/2014/main" val="2977156851"/>
                    </a:ext>
                  </a:extLst>
                </a:gridCol>
                <a:gridCol w="905256">
                  <a:extLst>
                    <a:ext uri="{9D8B030D-6E8A-4147-A177-3AD203B41FA5}">
                      <a16:colId xmlns:a16="http://schemas.microsoft.com/office/drawing/2014/main" val="3028672382"/>
                    </a:ext>
                  </a:extLst>
                </a:gridCol>
                <a:gridCol w="905256">
                  <a:extLst>
                    <a:ext uri="{9D8B030D-6E8A-4147-A177-3AD203B41FA5}">
                      <a16:colId xmlns:a16="http://schemas.microsoft.com/office/drawing/2014/main" val="66810221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8046568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- 2024-11-22 14:12:40</a:t>
                      </a:r>
                      <a:r>
                        <a:rPr kumimoji="0" lang="en-US" sz="1000" b="0" i="0" u="none" strike="noStrike" kern="1200" cap="none" spc="0" normalizeH="0" baseline="0" noProof="0">
                          <a:ln>
                            <a:noFill/>
                          </a:ln>
                          <a:solidFill>
                            <a:prstClr val="black"/>
                          </a:solidFill>
                          <a:effectLst/>
                          <a:uLnTx/>
                          <a:uFillTx/>
                          <a:latin typeface="Calibri"/>
                          <a:ea typeface="+mn-ea"/>
                          <a:cs typeface="+mn-cs"/>
                        </a:rPr>
                        <a:t>
 Our Pasadena team is thrilled to have officially moved into their new, modern office! This new office provides extra space and upgraded features to create an optimal work environment that meets the demands of today's technologically enhanced workspace.
This move symbolizes more than just a change in scenery - it's a step towards new opportunities, greater collaboration, and a brighter future. Thank you to everyone who helped make this move possible. We look forward to continuing our journey here and making this place a center for success and innovation!
#newoffice #pasadenacalifornia #worklifebalance #awardwinning #insurancecompany #insurancecareers #commercialinsurance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https://quintly-eu-image-storage.s3.amazonaws.com/a8463497d6ac59d9f9b31e3831c67b7f/80adafa3b233357a0db63597ee4b7447.jpg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177524724"/>
                  </a:ext>
                </a:extLst>
              </a:tr>
            </a:tbl>
          </a:graphicData>
        </a:graphic>
      </p:graphicFrame>
      <p:sp>
        <p:nvSpPr>
          <p:cNvPr id="4" name="Text Placeholder 3">
            <a:extLst>
              <a:ext uri="{FF2B5EF4-FFF2-40B4-BE49-F238E27FC236}">
                <a16:creationId xmlns:a16="http://schemas.microsoft.com/office/drawing/2014/main" id="{74EA817E-51BE-432A-B8D3-0125425DD5CE}"/>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207583931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D2E8E1-DBED-4D1E-A4EF-3639B2F7ED93}"/>
              </a:ext>
            </a:extLst>
          </p:cNvPr>
          <p:cNvSpPr>
            <a:spLocks noGrp="1"/>
          </p:cNvSpPr>
          <p:nvPr>
            <p:ph type="title"/>
          </p:nvPr>
        </p:nvSpPr>
        <p:spPr/>
        <p:txBody>
          <a:bodyPr/>
          <a:lstStyle/>
          <a:p>
            <a:r>
              <a:rPr lang="en-US"/>
              <a:t>Instagram Instagram Top Posts | Tokio Marine America - 2 of 3</a:t>
            </a:r>
          </a:p>
        </p:txBody>
      </p:sp>
      <p:graphicFrame>
        <p:nvGraphicFramePr>
          <p:cNvPr id="5" name="Table Placeholder 4">
            <a:extLst>
              <a:ext uri="{FF2B5EF4-FFF2-40B4-BE49-F238E27FC236}">
                <a16:creationId xmlns:a16="http://schemas.microsoft.com/office/drawing/2014/main" id="{8A9CEC44-1B99-404C-9F27-CCBBFAB7BC25}"/>
              </a:ext>
            </a:extLst>
          </p:cNvPr>
          <p:cNvGraphicFramePr>
            <a:graphicFrameLocks noGrp="1"/>
          </p:cNvGraphicFramePr>
          <p:nvPr>
            <p:ph type="tbl" sz="quarter" idx="13"/>
            <p:extLst>
              <p:ext uri="{D42A27DB-BD31-4B8C-83A1-F6EECF244321}">
                <p14:modId xmlns:p14="http://schemas.microsoft.com/office/powerpoint/2010/main" val="20905188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1236237746"/>
                    </a:ext>
                  </a:extLst>
                </a:gridCol>
                <a:gridCol w="1975104">
                  <a:extLst>
                    <a:ext uri="{9D8B030D-6E8A-4147-A177-3AD203B41FA5}">
                      <a16:colId xmlns:a16="http://schemas.microsoft.com/office/drawing/2014/main" val="2093396597"/>
                    </a:ext>
                  </a:extLst>
                </a:gridCol>
                <a:gridCol w="905256">
                  <a:extLst>
                    <a:ext uri="{9D8B030D-6E8A-4147-A177-3AD203B41FA5}">
                      <a16:colId xmlns:a16="http://schemas.microsoft.com/office/drawing/2014/main" val="1064624620"/>
                    </a:ext>
                  </a:extLst>
                </a:gridCol>
                <a:gridCol w="905256">
                  <a:extLst>
                    <a:ext uri="{9D8B030D-6E8A-4147-A177-3AD203B41FA5}">
                      <a16:colId xmlns:a16="http://schemas.microsoft.com/office/drawing/2014/main" val="365953092"/>
                    </a:ext>
                  </a:extLst>
                </a:gridCol>
                <a:gridCol w="905256">
                  <a:extLst>
                    <a:ext uri="{9D8B030D-6E8A-4147-A177-3AD203B41FA5}">
                      <a16:colId xmlns:a16="http://schemas.microsoft.com/office/drawing/2014/main" val="653953749"/>
                    </a:ext>
                  </a:extLst>
                </a:gridCol>
                <a:gridCol w="905256">
                  <a:extLst>
                    <a:ext uri="{9D8B030D-6E8A-4147-A177-3AD203B41FA5}">
                      <a16:colId xmlns:a16="http://schemas.microsoft.com/office/drawing/2014/main" val="42804203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4343316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- 2024-11-25 16:55:52</a:t>
                      </a:r>
                      <a:r>
                        <a:rPr kumimoji="0" lang="en-US" sz="1000" b="0" i="0" u="none" strike="noStrike" kern="1200" cap="none" spc="0" normalizeH="0" baseline="0" noProof="0">
                          <a:ln>
                            <a:noFill/>
                          </a:ln>
                          <a:solidFill>
                            <a:prstClr val="black"/>
                          </a:solidFill>
                          <a:effectLst/>
                          <a:uLnTx/>
                          <a:uFillTx/>
                          <a:latin typeface="Calibri"/>
                          <a:ea typeface="+mn-ea"/>
                          <a:cs typeface="+mn-cs"/>
                        </a:rPr>
                        <a:t>
 Our Pasadena employees wrapped up our Walk to End Alzheimer's fundraising with our final walk of the year in Los Angeles. Thank you to everyone who participated and helped us raise ,688 together with our Tokio Marine Group sister companies!
The fight against Alzheimer's and other forms of dementia is not over. You can follow alzassociation to continue supporting Alzheimer's research and care.
#csr #employeeengagement #walktoendalz #walktoendalzheimers #fundraising #corporateidentity #corporatesocialresponsibility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https://quintly-eu-image-storage.s3.amazonaws.com/a8463497d6ac59d9f9b31e3831c67b7f/2ef9ff87921b7bc7cf12d9243e8f7fff.jpg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1.8966 %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260616301"/>
                  </a:ext>
                </a:extLst>
              </a:tr>
            </a:tbl>
          </a:graphicData>
        </a:graphic>
      </p:graphicFrame>
      <p:sp>
        <p:nvSpPr>
          <p:cNvPr id="4" name="Text Placeholder 3">
            <a:extLst>
              <a:ext uri="{FF2B5EF4-FFF2-40B4-BE49-F238E27FC236}">
                <a16:creationId xmlns:a16="http://schemas.microsoft.com/office/drawing/2014/main" id="{506148A5-0627-4097-93C3-53342D4E1FF1}"/>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356918077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B5D9A8-3551-4E51-9AE2-6000A944A0F4}"/>
              </a:ext>
            </a:extLst>
          </p:cNvPr>
          <p:cNvSpPr>
            <a:spLocks noGrp="1"/>
          </p:cNvSpPr>
          <p:nvPr>
            <p:ph type="title"/>
          </p:nvPr>
        </p:nvSpPr>
        <p:spPr/>
        <p:txBody>
          <a:bodyPr/>
          <a:lstStyle/>
          <a:p>
            <a:r>
              <a:rPr lang="en-US"/>
              <a:t>Instagram Instagram Top Posts | Tokio Marine America - 3 of 3</a:t>
            </a:r>
          </a:p>
        </p:txBody>
      </p:sp>
      <p:graphicFrame>
        <p:nvGraphicFramePr>
          <p:cNvPr id="5" name="Table Placeholder 4">
            <a:extLst>
              <a:ext uri="{FF2B5EF4-FFF2-40B4-BE49-F238E27FC236}">
                <a16:creationId xmlns:a16="http://schemas.microsoft.com/office/drawing/2014/main" id="{D22E5021-A2A3-462B-81DC-92AD15515D46}"/>
              </a:ext>
            </a:extLst>
          </p:cNvPr>
          <p:cNvGraphicFramePr>
            <a:graphicFrameLocks noGrp="1"/>
          </p:cNvGraphicFramePr>
          <p:nvPr>
            <p:ph type="tbl" sz="quarter" idx="13"/>
            <p:extLst>
              <p:ext uri="{D42A27DB-BD31-4B8C-83A1-F6EECF244321}">
                <p14:modId xmlns:p14="http://schemas.microsoft.com/office/powerpoint/2010/main" val="67369292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551176">
                  <a:extLst>
                    <a:ext uri="{9D8B030D-6E8A-4147-A177-3AD203B41FA5}">
                      <a16:colId xmlns:a16="http://schemas.microsoft.com/office/drawing/2014/main" val="2532741423"/>
                    </a:ext>
                  </a:extLst>
                </a:gridCol>
                <a:gridCol w="1975104">
                  <a:extLst>
                    <a:ext uri="{9D8B030D-6E8A-4147-A177-3AD203B41FA5}">
                      <a16:colId xmlns:a16="http://schemas.microsoft.com/office/drawing/2014/main" val="225595275"/>
                    </a:ext>
                  </a:extLst>
                </a:gridCol>
                <a:gridCol w="905256">
                  <a:extLst>
                    <a:ext uri="{9D8B030D-6E8A-4147-A177-3AD203B41FA5}">
                      <a16:colId xmlns:a16="http://schemas.microsoft.com/office/drawing/2014/main" val="163849401"/>
                    </a:ext>
                  </a:extLst>
                </a:gridCol>
                <a:gridCol w="905256">
                  <a:extLst>
                    <a:ext uri="{9D8B030D-6E8A-4147-A177-3AD203B41FA5}">
                      <a16:colId xmlns:a16="http://schemas.microsoft.com/office/drawing/2014/main" val="40148019"/>
                    </a:ext>
                  </a:extLst>
                </a:gridCol>
                <a:gridCol w="905256">
                  <a:extLst>
                    <a:ext uri="{9D8B030D-6E8A-4147-A177-3AD203B41FA5}">
                      <a16:colId xmlns:a16="http://schemas.microsoft.com/office/drawing/2014/main" val="3382311580"/>
                    </a:ext>
                  </a:extLst>
                </a:gridCol>
                <a:gridCol w="905256">
                  <a:extLst>
                    <a:ext uri="{9D8B030D-6E8A-4147-A177-3AD203B41FA5}">
                      <a16:colId xmlns:a16="http://schemas.microsoft.com/office/drawing/2014/main" val="27700781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I-Rate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extLst>
                  <a:ext uri="{0D108BD9-81ED-4DB2-BD59-A6C34878D82A}">
                    <a16:rowId xmlns:a16="http://schemas.microsoft.com/office/drawing/2014/main" val="29092808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tmamerica - 2024-11-01 14:36:19</a:t>
                      </a:r>
                      <a:r>
                        <a:rPr kumimoji="0" lang="en-US" sz="1000" b="0" i="0" u="none" strike="noStrike" kern="1200" cap="none" spc="0" normalizeH="0" baseline="0" noProof="0">
                          <a:ln>
                            <a:noFill/>
                          </a:ln>
                          <a:solidFill>
                            <a:prstClr val="black"/>
                          </a:solidFill>
                          <a:effectLst/>
                          <a:uLnTx/>
                          <a:uFillTx/>
                          <a:latin typeface="Calibri"/>
                          <a:ea typeface="+mn-ea"/>
                          <a:cs typeface="+mn-cs"/>
                        </a:rPr>
                        <a:t>
 Our TMA team came together this year to fill our offices with Halloween spirit! As a treat, our Pasadena office held a Halloween celebration and showed off their creative, spooky, and fun costumes. We enjoyed seeing everyone's costumes, from chickens to hippies to scary witches and more!
As another special kind of treat, our employees in Jersey City held their annual Jersey Cares Halloween Costume Drive. Our team collected and packaged costumes to bring magic to life for children who may not have the opportunity to participate in the Halloween fun with friends and family.
Thanks to our employees for making it a memorable Halloween!🎃
#halloween #companyculture #employeeengagement #csr #hiring #insurancecareers #nationalteam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https://quintly-eu-image-storage.s3.amazonaws.com/a8463497d6ac59d9f9b31e3831c67b7f/8f3b89bfb94b5a25ddf7b2e61ae8fc77.jpg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1.7513 %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Carousel</a:t>
                      </a:r>
                    </a:p>
                  </a:txBody>
                  <a:tcPr/>
                </a:tc>
                <a:extLst>
                  <a:ext uri="{0D108BD9-81ED-4DB2-BD59-A6C34878D82A}">
                    <a16:rowId xmlns:a16="http://schemas.microsoft.com/office/drawing/2014/main" val="1292961310"/>
                  </a:ext>
                </a:extLst>
              </a:tr>
            </a:tbl>
          </a:graphicData>
        </a:graphic>
      </p:graphicFrame>
      <p:sp>
        <p:nvSpPr>
          <p:cNvPr id="4" name="Text Placeholder 3">
            <a:extLst>
              <a:ext uri="{FF2B5EF4-FFF2-40B4-BE49-F238E27FC236}">
                <a16:creationId xmlns:a16="http://schemas.microsoft.com/office/drawing/2014/main" id="{2D4E66E1-59BA-4437-82D7-A37D25E320B9}"/>
              </a:ext>
            </a:extLst>
          </p:cNvPr>
          <p:cNvSpPr>
            <a:spLocks noGrp="1"/>
          </p:cNvSpPr>
          <p:nvPr>
            <p:ph type="body" sz="quarter" idx="14"/>
          </p:nvPr>
        </p:nvSpPr>
        <p:spPr/>
        <p:txBody>
          <a:bodyPr/>
          <a:lstStyle/>
          <a:p>
            <a:r>
              <a:rPr lang="en-US"/>
              <a:t>11/01/2024 - 11/30/2024</a:t>
            </a:r>
          </a:p>
        </p:txBody>
      </p:sp>
    </p:spTree>
    <p:extLst>
      <p:ext uri="{BB962C8B-B14F-4D97-AF65-F5344CB8AC3E}">
        <p14:creationId xmlns:p14="http://schemas.microsoft.com/office/powerpoint/2010/main" val="899164764"/>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2350</Words>
  <Application>Microsoft Office PowerPoint</Application>
  <PresentationFormat>On-screen Show (4:3)</PresentationFormat>
  <Paragraphs>402</Paragraphs>
  <Slides>32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Calibri</vt:lpstr>
      <vt:lpstr>Arial</vt:lpstr>
      <vt:lpstr>quintly_template</vt:lpstr>
      <vt:lpstr>TMA Social Media</vt:lpstr>
      <vt:lpstr>Overall Overall Audience | Tokio Marine America</vt:lpstr>
      <vt:lpstr>Facebook Key Metrics Table | Tokio Marine America</vt:lpstr>
      <vt:lpstr>Facebook Followers Change | Tokio Marine America</vt:lpstr>
      <vt:lpstr>Facebook Average Interactions Per Facebook Post | Tokio Marine America</vt:lpstr>
      <vt:lpstr>Facebook Total Interactions Per Month | Tokio Marine America</vt:lpstr>
      <vt:lpstr>Facebook Facebook Impressions | Tokio Marine America</vt:lpstr>
      <vt:lpstr>Facebook Original Own Posts Table | Tokio Marine America - 1 of 4</vt:lpstr>
      <vt:lpstr>Facebook Original Own Posts Table | Tokio Marine America - 2 of 4</vt:lpstr>
      <vt:lpstr>Facebook Original Own Posts Table | Tokio Marine America - 3 of 4</vt:lpstr>
      <vt:lpstr>Facebook Original Own Posts Table | Tokio Marine America - 4 of 4</vt:lpstr>
      <vt:lpstr>Twitter Key Metrics Table | Tokio Marine America</vt:lpstr>
      <vt:lpstr>Twitter Twitter Followers Change | Tokio Marine America</vt:lpstr>
      <vt:lpstr>Twitter Average Interactions Per Tweet | Tokio Marine America</vt:lpstr>
      <vt:lpstr>Twitter Total Interactions Per Month | Tokio Marine America</vt:lpstr>
      <vt:lpstr>Twitter Own and Retweeted Tweets Table | Tokio Marine America</vt:lpstr>
      <vt:lpstr>LinkedIn Key Metrics Table | Tokio Marine America</vt:lpstr>
      <vt:lpstr>LinkedIn LinkedIn Followers Change | Tokio Marine America</vt:lpstr>
      <vt:lpstr>LinkedIn Average Interactions Per LinkedIn Update | Tokio Marine America</vt:lpstr>
      <vt:lpstr>LinkedIn Total Interactions Per Month | Tokio Marine America</vt:lpstr>
      <vt:lpstr>LinkedIn Post Impressions | Tokio Marine America</vt:lpstr>
      <vt:lpstr>LinkedIn Posts Table | Tokio Marine America - 1 of 3</vt:lpstr>
      <vt:lpstr>LinkedIn Posts Table | Tokio Marine America - 2 of 3</vt:lpstr>
      <vt:lpstr>LinkedIn Posts Table | Tokio Marine America - 3 of 3</vt:lpstr>
      <vt:lpstr>Instagram Key Metrics Table | Tokio Marine America</vt:lpstr>
      <vt:lpstr>Instagram Followers Change | Tokio Marine America</vt:lpstr>
      <vt:lpstr>Instagram Average Interactions Per Post | Tokio Marine America</vt:lpstr>
      <vt:lpstr>Instagram Total Interactions Per Month | Tokio Marine America</vt:lpstr>
      <vt:lpstr>Instagram Impressions | Tokio Marine America</vt:lpstr>
      <vt:lpstr>Instagram Instagram Top Posts | Tokio Marine America - 1 of 3</vt:lpstr>
      <vt:lpstr>Instagram Instagram Top Posts | Tokio Marine America - 2 of 3</vt:lpstr>
      <vt:lpstr>Instagram Instagram Top Posts | Tokio Marine America - 3 of 3</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TMA Social Media</dc:title>
  <dc:creator>Frederik Born</dc:creator>
  <cp:lastModifiedBy>Frederik Born</cp:lastModifiedBy>
  <cp:revision>1</cp:revision>
  <dcterms:created xsi:type="dcterms:W3CDTF">2024-12-04T13:55:57Z</dcterms:created>
  <dcterms:modified xsi:type="dcterms:W3CDTF">2024-12-04T13:56:46Z</dcterms:modified>
</cp:coreProperties>
</file>