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45597</c:v>
                </c:pt>
              </c:numCache>
            </c:numRef>
          </c:cat>
          <c:val>
            <c:numRef>
              <c:f>Sheet1!$B$2</c:f>
              <c:numCache>
                <c:formatCode>General</c:formatCode>
                <c:ptCount val="1"/>
                <c:pt idx="0">
                  <c:v>1900</c:v>
                </c:pt>
              </c:numCache>
            </c:numRef>
          </c:val>
          <c:extLst>
            <c:ext xmlns:c16="http://schemas.microsoft.com/office/drawing/2014/chart" uri="{C3380CC4-5D6E-409C-BE32-E72D297353CC}">
              <c16:uniqueId val="{00000000-5F54-477C-B312-3CEE6B5C8D3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45597</c:v>
                </c:pt>
              </c:numCache>
            </c:numRef>
          </c:cat>
          <c:val>
            <c:numRef>
              <c:f>Sheet1!$C$2</c:f>
              <c:numCache>
                <c:formatCode>General</c:formatCode>
                <c:ptCount val="1"/>
                <c:pt idx="0">
                  <c:v>2943</c:v>
                </c:pt>
              </c:numCache>
            </c:numRef>
          </c:val>
          <c:extLst>
            <c:ext xmlns:c16="http://schemas.microsoft.com/office/drawing/2014/chart" uri="{C3380CC4-5D6E-409C-BE32-E72D297353CC}">
              <c16:uniqueId val="{00000001-5F54-477C-B312-3CEE6B5C8D3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45597</c:v>
                </c:pt>
              </c:numCache>
            </c:numRef>
          </c:cat>
          <c:val>
            <c:numRef>
              <c:f>Sheet1!$D$2</c:f>
              <c:numCache>
                <c:formatCode>General</c:formatCode>
                <c:ptCount val="1"/>
                <c:pt idx="0">
                  <c:v>4704</c:v>
                </c:pt>
              </c:numCache>
            </c:numRef>
          </c:val>
          <c:extLst>
            <c:ext xmlns:c16="http://schemas.microsoft.com/office/drawing/2014/chart" uri="{C3380CC4-5D6E-409C-BE32-E72D297353CC}">
              <c16:uniqueId val="{00000002-5F54-477C-B312-3CEE6B5C8D3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45597</c:v>
                </c:pt>
              </c:numCache>
            </c:numRef>
          </c:cat>
          <c:val>
            <c:numRef>
              <c:f>Sheet1!$E$2</c:f>
              <c:numCache>
                <c:formatCode>General</c:formatCode>
                <c:ptCount val="1"/>
                <c:pt idx="0">
                  <c:v>1181</c:v>
                </c:pt>
              </c:numCache>
            </c:numRef>
          </c:val>
          <c:extLst>
            <c:ext xmlns:c16="http://schemas.microsoft.com/office/drawing/2014/chart" uri="{C3380CC4-5D6E-409C-BE32-E72D297353CC}">
              <c16:uniqueId val="{00000003-5F54-477C-B312-3CEE6B5C8D30}"/>
            </c:ext>
          </c:extLst>
        </c:ser>
        <c:dLbls>
          <c:showLegendKey val="0"/>
          <c:showVal val="0"/>
          <c:showCatName val="0"/>
          <c:showSerName val="0"/>
          <c:showPercent val="0"/>
          <c:showBubbleSize val="0"/>
        </c:dLbls>
        <c:gapWidth val="219"/>
        <c:overlap val="-27"/>
        <c:axId val="386927504"/>
        <c:axId val="384809136"/>
      </c:barChart>
      <c:dateAx>
        <c:axId val="38692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09136"/>
        <c:crosses val="autoZero"/>
        <c:auto val="1"/>
        <c:lblOffset val="100"/>
        <c:baseTimeUnit val="days"/>
      </c:dateAx>
      <c:valAx>
        <c:axId val="38480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pt idx="8">
                  <c:v>-2</c:v>
                </c:pt>
                <c:pt idx="9">
                  <c:v>0</c:v>
                </c:pt>
                <c:pt idx="10">
                  <c:v>-1</c:v>
                </c:pt>
                <c:pt idx="11">
                  <c:v>0</c:v>
                </c:pt>
              </c:numCache>
            </c:numRef>
          </c:val>
          <c:extLst>
            <c:ext xmlns:c16="http://schemas.microsoft.com/office/drawing/2014/chart" uri="{C3380CC4-5D6E-409C-BE32-E72D297353CC}">
              <c16:uniqueId val="{00000000-00FA-4516-8DBE-A33C226765CD}"/>
            </c:ext>
          </c:extLst>
        </c:ser>
        <c:dLbls>
          <c:showLegendKey val="0"/>
          <c:showVal val="0"/>
          <c:showCatName val="0"/>
          <c:showSerName val="0"/>
          <c:showPercent val="0"/>
          <c:showBubbleSize val="0"/>
        </c:dLbls>
        <c:gapWidth val="219"/>
        <c:overlap val="-27"/>
        <c:axId val="390847464"/>
        <c:axId val="390848120"/>
      </c:barChart>
      <c:dateAx>
        <c:axId val="39084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48120"/>
        <c:crosses val="autoZero"/>
        <c:auto val="1"/>
        <c:lblOffset val="100"/>
        <c:baseTimeUnit val="months"/>
      </c:dateAx>
      <c:valAx>
        <c:axId val="39084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4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8</c:v>
                </c:pt>
                <c:pt idx="8">
                  <c:v>7</c:v>
                </c:pt>
                <c:pt idx="9">
                  <c:v>14</c:v>
                </c:pt>
                <c:pt idx="10">
                  <c:v>8</c:v>
                </c:pt>
                <c:pt idx="11">
                  <c:v>0</c:v>
                </c:pt>
              </c:numCache>
            </c:numRef>
          </c:val>
          <c:extLst>
            <c:ext xmlns:c16="http://schemas.microsoft.com/office/drawing/2014/chart" uri="{C3380CC4-5D6E-409C-BE32-E72D297353CC}">
              <c16:uniqueId val="{00000000-B922-4B70-9B1F-EE68DEE06211}"/>
            </c:ext>
          </c:extLst>
        </c:ser>
        <c:dLbls>
          <c:showLegendKey val="0"/>
          <c:showVal val="0"/>
          <c:showCatName val="0"/>
          <c:showSerName val="0"/>
          <c:showPercent val="0"/>
          <c:showBubbleSize val="0"/>
        </c:dLbls>
        <c:gapWidth val="219"/>
        <c:overlap val="-27"/>
        <c:axId val="389970960"/>
        <c:axId val="389971616"/>
      </c:barChart>
      <c:dateAx>
        <c:axId val="38997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1616"/>
        <c:crosses val="autoZero"/>
        <c:auto val="1"/>
        <c:lblOffset val="100"/>
        <c:baseTimeUnit val="months"/>
      </c:dateAx>
      <c:valAx>
        <c:axId val="38997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7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95</c:v>
                </c:pt>
                <c:pt idx="8">
                  <c:v>51</c:v>
                </c:pt>
                <c:pt idx="9">
                  <c:v>259</c:v>
                </c:pt>
                <c:pt idx="10">
                  <c:v>82</c:v>
                </c:pt>
                <c:pt idx="11">
                  <c:v>0</c:v>
                </c:pt>
              </c:numCache>
            </c:numRef>
          </c:val>
          <c:extLst>
            <c:ext xmlns:c16="http://schemas.microsoft.com/office/drawing/2014/chart" uri="{C3380CC4-5D6E-409C-BE32-E72D297353CC}">
              <c16:uniqueId val="{00000000-9BBB-4891-90BD-294520DE3122}"/>
            </c:ext>
          </c:extLst>
        </c:ser>
        <c:dLbls>
          <c:showLegendKey val="0"/>
          <c:showVal val="0"/>
          <c:showCatName val="0"/>
          <c:showSerName val="0"/>
          <c:showPercent val="0"/>
          <c:showBubbleSize val="0"/>
        </c:dLbls>
        <c:gapWidth val="219"/>
        <c:overlap val="-27"/>
        <c:axId val="69000856"/>
        <c:axId val="66270936"/>
      </c:barChart>
      <c:catAx>
        <c:axId val="6900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270936"/>
        <c:crosses val="autoZero"/>
        <c:auto val="1"/>
        <c:lblAlgn val="ctr"/>
        <c:lblOffset val="100"/>
        <c:noMultiLvlLbl val="0"/>
      </c:catAx>
      <c:valAx>
        <c:axId val="6627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0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3079</c:v>
                </c:pt>
                <c:pt idx="8">
                  <c:v>2477</c:v>
                </c:pt>
                <c:pt idx="9">
                  <c:v>6645</c:v>
                </c:pt>
                <c:pt idx="10">
                  <c:v>2936</c:v>
                </c:pt>
                <c:pt idx="11">
                  <c:v>2</c:v>
                </c:pt>
              </c:numCache>
            </c:numRef>
          </c:val>
          <c:extLst>
            <c:ext xmlns:c16="http://schemas.microsoft.com/office/drawing/2014/chart" uri="{C3380CC4-5D6E-409C-BE32-E72D297353CC}">
              <c16:uniqueId val="{00000000-A09F-4817-B028-8F16A7301B8D}"/>
            </c:ext>
          </c:extLst>
        </c:ser>
        <c:dLbls>
          <c:showLegendKey val="0"/>
          <c:showVal val="0"/>
          <c:showCatName val="0"/>
          <c:showSerName val="0"/>
          <c:showPercent val="0"/>
          <c:showBubbleSize val="0"/>
        </c:dLbls>
        <c:gapWidth val="219"/>
        <c:overlap val="-27"/>
        <c:axId val="391555776"/>
        <c:axId val="391556432"/>
      </c:barChart>
      <c:dateAx>
        <c:axId val="39155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56432"/>
        <c:crosses val="autoZero"/>
        <c:auto val="1"/>
        <c:lblOffset val="100"/>
        <c:baseTimeUnit val="months"/>
      </c:dateAx>
      <c:valAx>
        <c:axId val="39155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7</c:v>
                </c:pt>
                <c:pt idx="8">
                  <c:v>0</c:v>
                </c:pt>
                <c:pt idx="9">
                  <c:v>1</c:v>
                </c:pt>
                <c:pt idx="10">
                  <c:v>-11</c:v>
                </c:pt>
                <c:pt idx="11">
                  <c:v>-1</c:v>
                </c:pt>
              </c:numCache>
            </c:numRef>
          </c:val>
          <c:extLst>
            <c:ext xmlns:c16="http://schemas.microsoft.com/office/drawing/2014/chart" uri="{C3380CC4-5D6E-409C-BE32-E72D297353CC}">
              <c16:uniqueId val="{00000000-7C79-4A89-A6FB-EC5B5CA3FEDF}"/>
            </c:ext>
          </c:extLst>
        </c:ser>
        <c:dLbls>
          <c:showLegendKey val="0"/>
          <c:showVal val="0"/>
          <c:showCatName val="0"/>
          <c:showSerName val="0"/>
          <c:showPercent val="0"/>
          <c:showBubbleSize val="0"/>
        </c:dLbls>
        <c:gapWidth val="219"/>
        <c:overlap val="-27"/>
        <c:axId val="384912024"/>
        <c:axId val="384912352"/>
      </c:barChart>
      <c:dateAx>
        <c:axId val="38491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12352"/>
        <c:crosses val="autoZero"/>
        <c:auto val="1"/>
        <c:lblOffset val="100"/>
        <c:baseTimeUnit val="months"/>
      </c:dateAx>
      <c:valAx>
        <c:axId val="3849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69-453B-9507-33D63965F290}"/>
            </c:ext>
          </c:extLst>
        </c:ser>
        <c:dLbls>
          <c:showLegendKey val="0"/>
          <c:showVal val="0"/>
          <c:showCatName val="0"/>
          <c:showSerName val="0"/>
          <c:showPercent val="0"/>
          <c:showBubbleSize val="0"/>
        </c:dLbls>
        <c:gapWidth val="219"/>
        <c:overlap val="-27"/>
        <c:axId val="473075304"/>
        <c:axId val="473074648"/>
      </c:barChart>
      <c:dateAx>
        <c:axId val="47307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074648"/>
        <c:crosses val="autoZero"/>
        <c:auto val="1"/>
        <c:lblOffset val="100"/>
        <c:baseTimeUnit val="months"/>
      </c:dateAx>
      <c:valAx>
        <c:axId val="47307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07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1</c:v>
                </c:pt>
                <c:pt idx="8">
                  <c:v>0</c:v>
                </c:pt>
                <c:pt idx="9">
                  <c:v>8</c:v>
                </c:pt>
                <c:pt idx="10">
                  <c:v>1</c:v>
                </c:pt>
                <c:pt idx="11">
                  <c:v>0</c:v>
                </c:pt>
              </c:numCache>
            </c:numRef>
          </c:val>
          <c:extLst>
            <c:ext xmlns:c16="http://schemas.microsoft.com/office/drawing/2014/chart" uri="{C3380CC4-5D6E-409C-BE32-E72D297353CC}">
              <c16:uniqueId val="{00000000-8DCC-46EA-8B0D-F40162C397C7}"/>
            </c:ext>
          </c:extLst>
        </c:ser>
        <c:dLbls>
          <c:showLegendKey val="0"/>
          <c:showVal val="0"/>
          <c:showCatName val="0"/>
          <c:showSerName val="0"/>
          <c:showPercent val="0"/>
          <c:showBubbleSize val="0"/>
        </c:dLbls>
        <c:gapWidth val="219"/>
        <c:overlap val="-27"/>
        <c:axId val="489124552"/>
        <c:axId val="489126520"/>
      </c:barChart>
      <c:catAx>
        <c:axId val="48912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26520"/>
        <c:crosses val="autoZero"/>
        <c:auto val="1"/>
        <c:lblAlgn val="ctr"/>
        <c:lblOffset val="100"/>
        <c:noMultiLvlLbl val="0"/>
      </c:catAx>
      <c:valAx>
        <c:axId val="48912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2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55</c:v>
                </c:pt>
                <c:pt idx="8">
                  <c:v>17</c:v>
                </c:pt>
                <c:pt idx="9">
                  <c:v>41</c:v>
                </c:pt>
                <c:pt idx="10">
                  <c:v>32</c:v>
                </c:pt>
                <c:pt idx="11">
                  <c:v>1</c:v>
                </c:pt>
              </c:numCache>
            </c:numRef>
          </c:val>
          <c:extLst>
            <c:ext xmlns:c16="http://schemas.microsoft.com/office/drawing/2014/chart" uri="{C3380CC4-5D6E-409C-BE32-E72D297353CC}">
              <c16:uniqueId val="{00000000-D674-40BE-BA51-6A8CD6AE03A1}"/>
            </c:ext>
          </c:extLst>
        </c:ser>
        <c:dLbls>
          <c:showLegendKey val="0"/>
          <c:showVal val="0"/>
          <c:showCatName val="0"/>
          <c:showSerName val="0"/>
          <c:showPercent val="0"/>
          <c:showBubbleSize val="0"/>
        </c:dLbls>
        <c:gapWidth val="219"/>
        <c:overlap val="-27"/>
        <c:axId val="488014384"/>
        <c:axId val="488015696"/>
      </c:barChart>
      <c:dateAx>
        <c:axId val="48801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15696"/>
        <c:crosses val="autoZero"/>
        <c:auto val="1"/>
        <c:lblOffset val="100"/>
        <c:baseTimeUnit val="months"/>
      </c:dateAx>
      <c:valAx>
        <c:axId val="48801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1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2024-01</c:v>
                </c:pt>
                <c:pt idx="1">
                  <c:v>2024-02</c:v>
                </c:pt>
                <c:pt idx="2">
                  <c:v>2024-03</c:v>
                </c:pt>
                <c:pt idx="3">
                  <c:v>2024-04</c:v>
                </c:pt>
                <c:pt idx="4">
                  <c:v>2024-05</c:v>
                </c:pt>
                <c:pt idx="5">
                  <c:v>2024-06</c:v>
                </c:pt>
                <c:pt idx="6">
                  <c:v>2024-07</c:v>
                </c:pt>
                <c:pt idx="7">
                  <c:v>2024-08</c:v>
                </c:pt>
                <c:pt idx="8">
                  <c:v>2024-09</c:v>
                </c:pt>
                <c:pt idx="9">
                  <c:v>2024-10</c:v>
                </c:pt>
                <c:pt idx="10">
                  <c:v>2024-11</c:v>
                </c:pt>
              </c:strCache>
            </c:strRef>
          </c:cat>
          <c:val>
            <c:numRef>
              <c:f>Sheet1!$B$2:$B$12</c:f>
              <c:numCache>
                <c:formatCode>General</c:formatCode>
                <c:ptCount val="11"/>
                <c:pt idx="0">
                  <c:v>49</c:v>
                </c:pt>
                <c:pt idx="1">
                  <c:v>41</c:v>
                </c:pt>
                <c:pt idx="2">
                  <c:v>53</c:v>
                </c:pt>
                <c:pt idx="3">
                  <c:v>46</c:v>
                </c:pt>
                <c:pt idx="4">
                  <c:v>53</c:v>
                </c:pt>
                <c:pt idx="5">
                  <c:v>43</c:v>
                </c:pt>
                <c:pt idx="6">
                  <c:v>88</c:v>
                </c:pt>
                <c:pt idx="7">
                  <c:v>57</c:v>
                </c:pt>
                <c:pt idx="8">
                  <c:v>66</c:v>
                </c:pt>
                <c:pt idx="9">
                  <c:v>56</c:v>
                </c:pt>
                <c:pt idx="10">
                  <c:v>41</c:v>
                </c:pt>
              </c:numCache>
            </c:numRef>
          </c:val>
          <c:extLst>
            <c:ext xmlns:c16="http://schemas.microsoft.com/office/drawing/2014/chart" uri="{C3380CC4-5D6E-409C-BE32-E72D297353CC}">
              <c16:uniqueId val="{00000000-0FA7-45E0-B656-3E9140BB91E4}"/>
            </c:ext>
          </c:extLst>
        </c:ser>
        <c:dLbls>
          <c:showLegendKey val="0"/>
          <c:showVal val="0"/>
          <c:showCatName val="0"/>
          <c:showSerName val="0"/>
          <c:showPercent val="0"/>
          <c:showBubbleSize val="0"/>
        </c:dLbls>
        <c:gapWidth val="219"/>
        <c:overlap val="-27"/>
        <c:axId val="488007496"/>
        <c:axId val="488009136"/>
      </c:barChart>
      <c:catAx>
        <c:axId val="48800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09136"/>
        <c:crosses val="autoZero"/>
        <c:auto val="1"/>
        <c:lblAlgn val="ctr"/>
        <c:lblOffset val="100"/>
        <c:noMultiLvlLbl val="0"/>
      </c:catAx>
      <c:valAx>
        <c:axId val="48800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0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2024-01</c:v>
                </c:pt>
                <c:pt idx="1">
                  <c:v>2024-02</c:v>
                </c:pt>
                <c:pt idx="2">
                  <c:v>2024-03</c:v>
                </c:pt>
                <c:pt idx="3">
                  <c:v>2024-04</c:v>
                </c:pt>
                <c:pt idx="4">
                  <c:v>2024-05</c:v>
                </c:pt>
                <c:pt idx="5">
                  <c:v>2024-06</c:v>
                </c:pt>
                <c:pt idx="6">
                  <c:v>2024-07</c:v>
                </c:pt>
                <c:pt idx="7">
                  <c:v>2024-08</c:v>
                </c:pt>
                <c:pt idx="8">
                  <c:v>2024-09</c:v>
                </c:pt>
                <c:pt idx="9">
                  <c:v>2024-10</c:v>
                </c:pt>
                <c:pt idx="10">
                  <c:v>2024-11</c:v>
                </c:pt>
              </c:strCache>
            </c:strRef>
          </c:cat>
          <c:val>
            <c:numRef>
              <c:f>Sheet1!$B$2:$B$12</c:f>
              <c:numCache>
                <c:formatCode>General</c:formatCode>
                <c:ptCount val="11"/>
                <c:pt idx="0">
                  <c:v>443</c:v>
                </c:pt>
                <c:pt idx="1">
                  <c:v>330</c:v>
                </c:pt>
                <c:pt idx="2">
                  <c:v>533</c:v>
                </c:pt>
                <c:pt idx="3">
                  <c:v>415</c:v>
                </c:pt>
                <c:pt idx="4">
                  <c:v>371</c:v>
                </c:pt>
                <c:pt idx="5">
                  <c:v>301</c:v>
                </c:pt>
                <c:pt idx="6">
                  <c:v>442</c:v>
                </c:pt>
                <c:pt idx="7">
                  <c:v>572</c:v>
                </c:pt>
                <c:pt idx="8">
                  <c:v>397</c:v>
                </c:pt>
                <c:pt idx="9">
                  <c:v>563</c:v>
                </c:pt>
                <c:pt idx="10">
                  <c:v>461</c:v>
                </c:pt>
              </c:numCache>
            </c:numRef>
          </c:val>
          <c:extLst>
            <c:ext xmlns:c16="http://schemas.microsoft.com/office/drawing/2014/chart" uri="{C3380CC4-5D6E-409C-BE32-E72D297353CC}">
              <c16:uniqueId val="{00000000-E4E5-4F25-8333-D92B23A7C794}"/>
            </c:ext>
          </c:extLst>
        </c:ser>
        <c:dLbls>
          <c:showLegendKey val="0"/>
          <c:showVal val="0"/>
          <c:showCatName val="0"/>
          <c:showSerName val="0"/>
          <c:showPercent val="0"/>
          <c:showBubbleSize val="0"/>
        </c:dLbls>
        <c:gapWidth val="219"/>
        <c:overlap val="-27"/>
        <c:axId val="488011432"/>
        <c:axId val="488004872"/>
      </c:barChart>
      <c:catAx>
        <c:axId val="48801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04872"/>
        <c:crosses val="autoZero"/>
        <c:auto val="1"/>
        <c:lblAlgn val="ctr"/>
        <c:lblOffset val="100"/>
        <c:noMultiLvlLbl val="0"/>
      </c:catAx>
      <c:valAx>
        <c:axId val="48800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1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15530</c:v>
                </c:pt>
                <c:pt idx="9">
                  <c:v>13886</c:v>
                </c:pt>
                <c:pt idx="10">
                  <c:v>17763</c:v>
                </c:pt>
                <c:pt idx="11">
                  <c:v>13433</c:v>
                </c:pt>
                <c:pt idx="12">
                  <c:v>546</c:v>
                </c:pt>
              </c:numCache>
            </c:numRef>
          </c:val>
          <c:extLst>
            <c:ext xmlns:c16="http://schemas.microsoft.com/office/drawing/2014/chart" uri="{C3380CC4-5D6E-409C-BE32-E72D297353CC}">
              <c16:uniqueId val="{00000000-6DA8-416B-A0E5-64CD77D0705F}"/>
            </c:ext>
          </c:extLst>
        </c:ser>
        <c:dLbls>
          <c:showLegendKey val="0"/>
          <c:showVal val="0"/>
          <c:showCatName val="0"/>
          <c:showSerName val="0"/>
          <c:showPercent val="0"/>
          <c:showBubbleSize val="0"/>
        </c:dLbls>
        <c:gapWidth val="219"/>
        <c:overlap val="-27"/>
        <c:axId val="488009792"/>
        <c:axId val="488003888"/>
      </c:barChart>
      <c:catAx>
        <c:axId val="48800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03888"/>
        <c:crosses val="autoZero"/>
        <c:auto val="1"/>
        <c:lblAlgn val="ctr"/>
        <c:lblOffset val="100"/>
        <c:noMultiLvlLbl val="0"/>
      </c:catAx>
      <c:valAx>
        <c:axId val="48800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00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0</c:v>
                </c:pt>
                <c:pt idx="8">
                  <c:v>0</c:v>
                </c:pt>
                <c:pt idx="9">
                  <c:v>1</c:v>
                </c:pt>
                <c:pt idx="10">
                  <c:v>10</c:v>
                </c:pt>
                <c:pt idx="11">
                  <c:v>2</c:v>
                </c:pt>
              </c:numCache>
            </c:numRef>
          </c:val>
          <c:extLst>
            <c:ext xmlns:c16="http://schemas.microsoft.com/office/drawing/2014/chart" uri="{C3380CC4-5D6E-409C-BE32-E72D297353CC}">
              <c16:uniqueId val="{00000000-E469-4793-B6E5-54AB225ECB6A}"/>
            </c:ext>
          </c:extLst>
        </c:ser>
        <c:dLbls>
          <c:showLegendKey val="0"/>
          <c:showVal val="0"/>
          <c:showCatName val="0"/>
          <c:showSerName val="0"/>
          <c:showPercent val="0"/>
          <c:showBubbleSize val="0"/>
        </c:dLbls>
        <c:gapWidth val="219"/>
        <c:overlap val="-27"/>
        <c:axId val="497087608"/>
        <c:axId val="497096464"/>
      </c:barChart>
      <c:dateAx>
        <c:axId val="49708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96464"/>
        <c:crosses val="autoZero"/>
        <c:auto val="1"/>
        <c:lblOffset val="100"/>
        <c:baseTimeUnit val="months"/>
      </c:dateAx>
      <c:valAx>
        <c:axId val="49709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8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60</c:v>
                </c:pt>
                <c:pt idx="5">
                  <c:v>111</c:v>
                </c:pt>
                <c:pt idx="6">
                  <c:v>32</c:v>
                </c:pt>
                <c:pt idx="7">
                  <c:v>27</c:v>
                </c:pt>
                <c:pt idx="8">
                  <c:v>45</c:v>
                </c:pt>
                <c:pt idx="9">
                  <c:v>52</c:v>
                </c:pt>
                <c:pt idx="10">
                  <c:v>80</c:v>
                </c:pt>
                <c:pt idx="11">
                  <c:v>0</c:v>
                </c:pt>
              </c:numCache>
            </c:numRef>
          </c:val>
          <c:extLst>
            <c:ext xmlns:c16="http://schemas.microsoft.com/office/drawing/2014/chart" uri="{C3380CC4-5D6E-409C-BE32-E72D297353CC}">
              <c16:uniqueId val="{00000000-9728-4BE6-8F9E-53D3FC2FC60E}"/>
            </c:ext>
          </c:extLst>
        </c:ser>
        <c:dLbls>
          <c:showLegendKey val="0"/>
          <c:showVal val="0"/>
          <c:showCatName val="0"/>
          <c:showSerName val="0"/>
          <c:showPercent val="0"/>
          <c:showBubbleSize val="0"/>
        </c:dLbls>
        <c:gapWidth val="219"/>
        <c:overlap val="-27"/>
        <c:axId val="497092856"/>
        <c:axId val="497093512"/>
      </c:barChart>
      <c:dateAx>
        <c:axId val="49709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93512"/>
        <c:crosses val="autoZero"/>
        <c:auto val="1"/>
        <c:lblOffset val="100"/>
        <c:baseTimeUnit val="months"/>
      </c:dateAx>
      <c:valAx>
        <c:axId val="49709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9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300</c:v>
                </c:pt>
                <c:pt idx="5">
                  <c:v>670</c:v>
                </c:pt>
                <c:pt idx="6">
                  <c:v>163</c:v>
                </c:pt>
                <c:pt idx="7">
                  <c:v>221</c:v>
                </c:pt>
                <c:pt idx="8">
                  <c:v>318</c:v>
                </c:pt>
                <c:pt idx="9">
                  <c:v>476</c:v>
                </c:pt>
                <c:pt idx="10">
                  <c:v>645</c:v>
                </c:pt>
                <c:pt idx="11">
                  <c:v>0</c:v>
                </c:pt>
              </c:numCache>
            </c:numRef>
          </c:val>
          <c:extLst>
            <c:ext xmlns:c16="http://schemas.microsoft.com/office/drawing/2014/chart" uri="{C3380CC4-5D6E-409C-BE32-E72D297353CC}">
              <c16:uniqueId val="{00000000-F988-4D0F-A30F-73ED226E22FB}"/>
            </c:ext>
          </c:extLst>
        </c:ser>
        <c:dLbls>
          <c:showLegendKey val="0"/>
          <c:showVal val="0"/>
          <c:showCatName val="0"/>
          <c:showSerName val="0"/>
          <c:showPercent val="0"/>
          <c:showBubbleSize val="0"/>
        </c:dLbls>
        <c:gapWidth val="219"/>
        <c:overlap val="-27"/>
        <c:axId val="497071208"/>
        <c:axId val="497070880"/>
      </c:barChart>
      <c:catAx>
        <c:axId val="49707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70880"/>
        <c:crosses val="autoZero"/>
        <c:auto val="1"/>
        <c:lblAlgn val="ctr"/>
        <c:lblOffset val="100"/>
        <c:noMultiLvlLbl val="0"/>
      </c:catAx>
      <c:valAx>
        <c:axId val="49707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7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pt idx="7">
                  <c:v>8611</c:v>
                </c:pt>
                <c:pt idx="8">
                  <c:v>7498</c:v>
                </c:pt>
                <c:pt idx="9">
                  <c:v>7110</c:v>
                </c:pt>
                <c:pt idx="10">
                  <c:v>4699</c:v>
                </c:pt>
              </c:numCache>
            </c:numRef>
          </c:val>
          <c:extLst>
            <c:ext xmlns:c16="http://schemas.microsoft.com/office/drawing/2014/chart" uri="{C3380CC4-5D6E-409C-BE32-E72D297353CC}">
              <c16:uniqueId val="{00000000-8FB8-4FE6-9965-3DBC241514AD}"/>
            </c:ext>
          </c:extLst>
        </c:ser>
        <c:dLbls>
          <c:showLegendKey val="0"/>
          <c:showVal val="0"/>
          <c:showCatName val="0"/>
          <c:showSerName val="0"/>
          <c:showPercent val="0"/>
          <c:showBubbleSize val="0"/>
        </c:dLbls>
        <c:gapWidth val="219"/>
        <c:overlap val="-27"/>
        <c:axId val="390549888"/>
        <c:axId val="395030800"/>
      </c:barChart>
      <c:dateAx>
        <c:axId val="39054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30800"/>
        <c:crosses val="autoZero"/>
        <c:auto val="1"/>
        <c:lblOffset val="100"/>
        <c:baseTimeUnit val="months"/>
      </c:dateAx>
      <c:valAx>
        <c:axId val="39503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4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3BB6E-5905-4B10-8607-66BDE54B353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9A49FBD2-624F-4377-8D55-FA42EFB41CF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0198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5738-5667-46DA-9D50-A72AD728193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58A36BA-7C2D-4AAD-9A66-BE3D3CB9A7B4}"/>
              </a:ext>
            </a:extLst>
          </p:cNvPr>
          <p:cNvGraphicFramePr>
            <a:graphicFrameLocks noGrp="1"/>
          </p:cNvGraphicFramePr>
          <p:nvPr>
            <p:ph type="chart" sz="quarter" idx="13"/>
            <p:extLst>
              <p:ext uri="{D42A27DB-BD31-4B8C-83A1-F6EECF244321}">
                <p14:modId xmlns:p14="http://schemas.microsoft.com/office/powerpoint/2010/main" val="713424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2B4B0-44A0-4EF2-806E-757998E7C03B}"/>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1555D659-4A73-470C-B140-392823166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344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6F428-9014-478E-9EF4-5CC8D218EB5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127B7B7-3FE5-4346-B9A7-6815F235EA65}"/>
              </a:ext>
            </a:extLst>
          </p:cNvPr>
          <p:cNvGraphicFramePr>
            <a:graphicFrameLocks noGrp="1"/>
          </p:cNvGraphicFramePr>
          <p:nvPr>
            <p:ph type="tbl" sz="quarter" idx="13"/>
            <p:extLst>
              <p:ext uri="{D42A27DB-BD31-4B8C-83A1-F6EECF244321}">
                <p14:modId xmlns:p14="http://schemas.microsoft.com/office/powerpoint/2010/main" val="298185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51979040"/>
                    </a:ext>
                  </a:extLst>
                </a:gridCol>
                <a:gridCol w="905256">
                  <a:extLst>
                    <a:ext uri="{9D8B030D-6E8A-4147-A177-3AD203B41FA5}">
                      <a16:colId xmlns:a16="http://schemas.microsoft.com/office/drawing/2014/main" val="1986664582"/>
                    </a:ext>
                  </a:extLst>
                </a:gridCol>
                <a:gridCol w="905256">
                  <a:extLst>
                    <a:ext uri="{9D8B030D-6E8A-4147-A177-3AD203B41FA5}">
                      <a16:colId xmlns:a16="http://schemas.microsoft.com/office/drawing/2014/main" val="3289717703"/>
                    </a:ext>
                  </a:extLst>
                </a:gridCol>
                <a:gridCol w="905256">
                  <a:extLst>
                    <a:ext uri="{9D8B030D-6E8A-4147-A177-3AD203B41FA5}">
                      <a16:colId xmlns:a16="http://schemas.microsoft.com/office/drawing/2014/main" val="1661460466"/>
                    </a:ext>
                  </a:extLst>
                </a:gridCol>
                <a:gridCol w="905256">
                  <a:extLst>
                    <a:ext uri="{9D8B030D-6E8A-4147-A177-3AD203B41FA5}">
                      <a16:colId xmlns:a16="http://schemas.microsoft.com/office/drawing/2014/main" val="4199921558"/>
                    </a:ext>
                  </a:extLst>
                </a:gridCol>
                <a:gridCol w="905256">
                  <a:extLst>
                    <a:ext uri="{9D8B030D-6E8A-4147-A177-3AD203B41FA5}">
                      <a16:colId xmlns:a16="http://schemas.microsoft.com/office/drawing/2014/main" val="1223442360"/>
                    </a:ext>
                  </a:extLst>
                </a:gridCol>
                <a:gridCol w="905256">
                  <a:extLst>
                    <a:ext uri="{9D8B030D-6E8A-4147-A177-3AD203B41FA5}">
                      <a16:colId xmlns:a16="http://schemas.microsoft.com/office/drawing/2014/main" val="2103390449"/>
                    </a:ext>
                  </a:extLst>
                </a:gridCol>
                <a:gridCol w="905256">
                  <a:extLst>
                    <a:ext uri="{9D8B030D-6E8A-4147-A177-3AD203B41FA5}">
                      <a16:colId xmlns:a16="http://schemas.microsoft.com/office/drawing/2014/main" val="2834672669"/>
                    </a:ext>
                  </a:extLst>
                </a:gridCol>
                <a:gridCol w="905256">
                  <a:extLst>
                    <a:ext uri="{9D8B030D-6E8A-4147-A177-3AD203B41FA5}">
                      <a16:colId xmlns:a16="http://schemas.microsoft.com/office/drawing/2014/main" val="69004191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5277402"/>
                  </a:ext>
                </a:extLst>
              </a:tr>
              <a:tr h="370840">
                <a:tc>
                  <a:txBody>
                    <a:bodyPr/>
                    <a:lstStyle/>
                    <a:p>
                      <a:r>
                        <a:rPr lang="en-US" sz="1000"/>
                        <a:t>1900</a:t>
                      </a:r>
                    </a:p>
                  </a:txBody>
                  <a:tcPr/>
                </a:tc>
                <a:tc>
                  <a:txBody>
                    <a:bodyPr/>
                    <a:lstStyle/>
                    <a:p>
                      <a:r>
                        <a:rPr lang="en-US" sz="1000"/>
                        <a:t>-1</a:t>
                      </a:r>
                    </a:p>
                  </a:txBody>
                  <a:tcPr/>
                </a:tc>
                <a:tc>
                  <a:txBody>
                    <a:bodyPr/>
                    <a:lstStyle/>
                    <a:p>
                      <a:r>
                        <a:rPr lang="en-US" sz="1000"/>
                        <a:t>10</a:t>
                      </a:r>
                    </a:p>
                  </a:txBody>
                  <a:tcPr/>
                </a:tc>
                <a:tc>
                  <a:txBody>
                    <a:bodyPr/>
                    <a:lstStyle/>
                    <a:p>
                      <a:r>
                        <a:rPr lang="en-US" sz="1000"/>
                        <a:t>72</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0.4316 %</a:t>
                      </a:r>
                    </a:p>
                  </a:txBody>
                  <a:tcPr/>
                </a:tc>
                <a:tc>
                  <a:txBody>
                    <a:bodyPr/>
                    <a:lstStyle/>
                    <a:p>
                      <a:r>
                        <a:rPr lang="en-US" sz="1000"/>
                        <a:t>0.0 %</a:t>
                      </a:r>
                    </a:p>
                  </a:txBody>
                  <a:tcPr/>
                </a:tc>
                <a:extLst>
                  <a:ext uri="{0D108BD9-81ED-4DB2-BD59-A6C34878D82A}">
                    <a16:rowId xmlns:a16="http://schemas.microsoft.com/office/drawing/2014/main" val="3294796990"/>
                  </a:ext>
                </a:extLst>
              </a:tr>
            </a:tbl>
          </a:graphicData>
        </a:graphic>
      </p:graphicFrame>
      <p:sp>
        <p:nvSpPr>
          <p:cNvPr id="4" name="Text Placeholder 3">
            <a:extLst>
              <a:ext uri="{FF2B5EF4-FFF2-40B4-BE49-F238E27FC236}">
                <a16:creationId xmlns:a16="http://schemas.microsoft.com/office/drawing/2014/main" id="{AFA69E81-C61D-478D-849C-3B344AC31AD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2854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C286-D3DC-40E3-B774-9BC6D7B7894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B40ED09-9EE3-4105-B7AF-3303FDDB70A8}"/>
              </a:ext>
            </a:extLst>
          </p:cNvPr>
          <p:cNvGraphicFramePr>
            <a:graphicFrameLocks noGrp="1"/>
          </p:cNvGraphicFramePr>
          <p:nvPr>
            <p:ph type="chart" sz="quarter" idx="13"/>
            <p:extLst>
              <p:ext uri="{D42A27DB-BD31-4B8C-83A1-F6EECF244321}">
                <p14:modId xmlns:p14="http://schemas.microsoft.com/office/powerpoint/2010/main" val="2363352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D50475-2530-4BBD-AFBC-46DE766DFF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4483F7-DCCA-4E3D-B9BC-A9C7C17CA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576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0F09-745F-4B37-B9FD-7CB3A7C2C28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A94687F-2E25-4293-A7AC-525A0DC6269B}"/>
              </a:ext>
            </a:extLst>
          </p:cNvPr>
          <p:cNvGraphicFramePr>
            <a:graphicFrameLocks noGrp="1"/>
          </p:cNvGraphicFramePr>
          <p:nvPr>
            <p:ph type="chart" sz="quarter" idx="13"/>
            <p:extLst>
              <p:ext uri="{D42A27DB-BD31-4B8C-83A1-F6EECF244321}">
                <p14:modId xmlns:p14="http://schemas.microsoft.com/office/powerpoint/2010/main" val="3125271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4B9308-49A2-4827-9466-0CA8B658A7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3433FC6-CD76-4802-85A7-64EC5C31A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299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1B82-7168-46EA-A40A-1F597E24203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1AC64686-87AF-43EE-A4A1-8DA04FFEC9C8}"/>
              </a:ext>
            </a:extLst>
          </p:cNvPr>
          <p:cNvGraphicFramePr>
            <a:graphicFrameLocks noGrp="1"/>
          </p:cNvGraphicFramePr>
          <p:nvPr>
            <p:ph type="chart" sz="quarter" idx="13"/>
            <p:extLst>
              <p:ext uri="{D42A27DB-BD31-4B8C-83A1-F6EECF244321}">
                <p14:modId xmlns:p14="http://schemas.microsoft.com/office/powerpoint/2010/main" val="242025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13B5CD-212B-4BF2-98B9-AC4D9DC5931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A08EDAE-6ECB-49AE-BF4F-31E95D626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959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07863-6B5B-422F-A5A1-1899D93FB4A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0A0DBF9B-45AE-44E9-AA12-4D61A4E969A0}"/>
              </a:ext>
            </a:extLst>
          </p:cNvPr>
          <p:cNvGraphicFramePr>
            <a:graphicFrameLocks noGrp="1"/>
          </p:cNvGraphicFramePr>
          <p:nvPr>
            <p:ph type="chart" sz="quarter" idx="13"/>
            <p:extLst>
              <p:ext uri="{D42A27DB-BD31-4B8C-83A1-F6EECF244321}">
                <p14:modId xmlns:p14="http://schemas.microsoft.com/office/powerpoint/2010/main" val="3659924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2712C-50FF-42CD-B687-10DA9C9A015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B16F07-4CB8-49B8-827F-E023BBB38A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267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0870-4580-499D-872A-D697D6EFC13E}"/>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C619C49C-99F1-4FEE-960D-D298A7EA5C8F}"/>
              </a:ext>
            </a:extLst>
          </p:cNvPr>
          <p:cNvGraphicFramePr>
            <a:graphicFrameLocks noGrp="1"/>
          </p:cNvGraphicFramePr>
          <p:nvPr>
            <p:ph type="tbl" sz="quarter" idx="13"/>
            <p:extLst>
              <p:ext uri="{D42A27DB-BD31-4B8C-83A1-F6EECF244321}">
                <p14:modId xmlns:p14="http://schemas.microsoft.com/office/powerpoint/2010/main" val="126297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1675978"/>
                    </a:ext>
                  </a:extLst>
                </a:gridCol>
                <a:gridCol w="1316737">
                  <a:extLst>
                    <a:ext uri="{9D8B030D-6E8A-4147-A177-3AD203B41FA5}">
                      <a16:colId xmlns:a16="http://schemas.microsoft.com/office/drawing/2014/main" val="1237861373"/>
                    </a:ext>
                  </a:extLst>
                </a:gridCol>
                <a:gridCol w="329184">
                  <a:extLst>
                    <a:ext uri="{9D8B030D-6E8A-4147-A177-3AD203B41FA5}">
                      <a16:colId xmlns:a16="http://schemas.microsoft.com/office/drawing/2014/main" val="4281392456"/>
                    </a:ext>
                  </a:extLst>
                </a:gridCol>
                <a:gridCol w="329184">
                  <a:extLst>
                    <a:ext uri="{9D8B030D-6E8A-4147-A177-3AD203B41FA5}">
                      <a16:colId xmlns:a16="http://schemas.microsoft.com/office/drawing/2014/main" val="529562031"/>
                    </a:ext>
                  </a:extLst>
                </a:gridCol>
                <a:gridCol w="329184">
                  <a:extLst>
                    <a:ext uri="{9D8B030D-6E8A-4147-A177-3AD203B41FA5}">
                      <a16:colId xmlns:a16="http://schemas.microsoft.com/office/drawing/2014/main" val="1556727732"/>
                    </a:ext>
                  </a:extLst>
                </a:gridCol>
                <a:gridCol w="329184">
                  <a:extLst>
                    <a:ext uri="{9D8B030D-6E8A-4147-A177-3AD203B41FA5}">
                      <a16:colId xmlns:a16="http://schemas.microsoft.com/office/drawing/2014/main" val="553364656"/>
                    </a:ext>
                  </a:extLst>
                </a:gridCol>
                <a:gridCol w="329184">
                  <a:extLst>
                    <a:ext uri="{9D8B030D-6E8A-4147-A177-3AD203B41FA5}">
                      <a16:colId xmlns:a16="http://schemas.microsoft.com/office/drawing/2014/main" val="3568951633"/>
                    </a:ext>
                  </a:extLst>
                </a:gridCol>
                <a:gridCol w="329184">
                  <a:extLst>
                    <a:ext uri="{9D8B030D-6E8A-4147-A177-3AD203B41FA5}">
                      <a16:colId xmlns:a16="http://schemas.microsoft.com/office/drawing/2014/main" val="2915673773"/>
                    </a:ext>
                  </a:extLst>
                </a:gridCol>
                <a:gridCol w="329184">
                  <a:extLst>
                    <a:ext uri="{9D8B030D-6E8A-4147-A177-3AD203B41FA5}">
                      <a16:colId xmlns:a16="http://schemas.microsoft.com/office/drawing/2014/main" val="1223593424"/>
                    </a:ext>
                  </a:extLst>
                </a:gridCol>
                <a:gridCol w="329184">
                  <a:extLst>
                    <a:ext uri="{9D8B030D-6E8A-4147-A177-3AD203B41FA5}">
                      <a16:colId xmlns:a16="http://schemas.microsoft.com/office/drawing/2014/main" val="639109588"/>
                    </a:ext>
                  </a:extLst>
                </a:gridCol>
                <a:gridCol w="329184">
                  <a:extLst>
                    <a:ext uri="{9D8B030D-6E8A-4147-A177-3AD203B41FA5}">
                      <a16:colId xmlns:a16="http://schemas.microsoft.com/office/drawing/2014/main" val="1967920787"/>
                    </a:ext>
                  </a:extLst>
                </a:gridCol>
                <a:gridCol w="329184">
                  <a:extLst>
                    <a:ext uri="{9D8B030D-6E8A-4147-A177-3AD203B41FA5}">
                      <a16:colId xmlns:a16="http://schemas.microsoft.com/office/drawing/2014/main" val="3559987526"/>
                    </a:ext>
                  </a:extLst>
                </a:gridCol>
                <a:gridCol w="329184">
                  <a:extLst>
                    <a:ext uri="{9D8B030D-6E8A-4147-A177-3AD203B41FA5}">
                      <a16:colId xmlns:a16="http://schemas.microsoft.com/office/drawing/2014/main" val="3551186626"/>
                    </a:ext>
                  </a:extLst>
                </a:gridCol>
                <a:gridCol w="329184">
                  <a:extLst>
                    <a:ext uri="{9D8B030D-6E8A-4147-A177-3AD203B41FA5}">
                      <a16:colId xmlns:a16="http://schemas.microsoft.com/office/drawing/2014/main" val="2526229421"/>
                    </a:ext>
                  </a:extLst>
                </a:gridCol>
                <a:gridCol w="329184">
                  <a:extLst>
                    <a:ext uri="{9D8B030D-6E8A-4147-A177-3AD203B41FA5}">
                      <a16:colId xmlns:a16="http://schemas.microsoft.com/office/drawing/2014/main" val="4133487135"/>
                    </a:ext>
                  </a:extLst>
                </a:gridCol>
                <a:gridCol w="329184">
                  <a:extLst>
                    <a:ext uri="{9D8B030D-6E8A-4147-A177-3AD203B41FA5}">
                      <a16:colId xmlns:a16="http://schemas.microsoft.com/office/drawing/2014/main" val="2437937249"/>
                    </a:ext>
                  </a:extLst>
                </a:gridCol>
                <a:gridCol w="329184">
                  <a:extLst>
                    <a:ext uri="{9D8B030D-6E8A-4147-A177-3AD203B41FA5}">
                      <a16:colId xmlns:a16="http://schemas.microsoft.com/office/drawing/2014/main" val="1707850463"/>
                    </a:ext>
                  </a:extLst>
                </a:gridCol>
                <a:gridCol w="329184">
                  <a:extLst>
                    <a:ext uri="{9D8B030D-6E8A-4147-A177-3AD203B41FA5}">
                      <a16:colId xmlns:a16="http://schemas.microsoft.com/office/drawing/2014/main" val="1935544000"/>
                    </a:ext>
                  </a:extLst>
                </a:gridCol>
                <a:gridCol w="329184">
                  <a:extLst>
                    <a:ext uri="{9D8B030D-6E8A-4147-A177-3AD203B41FA5}">
                      <a16:colId xmlns:a16="http://schemas.microsoft.com/office/drawing/2014/main" val="25312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0489084"/>
                  </a:ext>
                </a:extLst>
              </a:tr>
            </a:tbl>
          </a:graphicData>
        </a:graphic>
      </p:graphicFrame>
      <p:sp>
        <p:nvSpPr>
          <p:cNvPr id="4" name="Text Placeholder 3">
            <a:extLst>
              <a:ext uri="{FF2B5EF4-FFF2-40B4-BE49-F238E27FC236}">
                <a16:creationId xmlns:a16="http://schemas.microsoft.com/office/drawing/2014/main" id="{DE02E610-0BD5-44D3-A889-953A525E936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4857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B3FC4-0A78-4EC5-A1F0-80C45FA0563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93EE90E-CBEA-4594-AAD8-62EE60C0F016}"/>
              </a:ext>
            </a:extLst>
          </p:cNvPr>
          <p:cNvGraphicFramePr>
            <a:graphicFrameLocks noGrp="1"/>
          </p:cNvGraphicFramePr>
          <p:nvPr>
            <p:ph type="tbl" sz="quarter" idx="13"/>
            <p:extLst>
              <p:ext uri="{D42A27DB-BD31-4B8C-83A1-F6EECF244321}">
                <p14:modId xmlns:p14="http://schemas.microsoft.com/office/powerpoint/2010/main" val="3901876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59641685"/>
                    </a:ext>
                  </a:extLst>
                </a:gridCol>
                <a:gridCol w="1316737">
                  <a:extLst>
                    <a:ext uri="{9D8B030D-6E8A-4147-A177-3AD203B41FA5}">
                      <a16:colId xmlns:a16="http://schemas.microsoft.com/office/drawing/2014/main" val="3725643122"/>
                    </a:ext>
                  </a:extLst>
                </a:gridCol>
                <a:gridCol w="329184">
                  <a:extLst>
                    <a:ext uri="{9D8B030D-6E8A-4147-A177-3AD203B41FA5}">
                      <a16:colId xmlns:a16="http://schemas.microsoft.com/office/drawing/2014/main" val="514815551"/>
                    </a:ext>
                  </a:extLst>
                </a:gridCol>
                <a:gridCol w="329184">
                  <a:extLst>
                    <a:ext uri="{9D8B030D-6E8A-4147-A177-3AD203B41FA5}">
                      <a16:colId xmlns:a16="http://schemas.microsoft.com/office/drawing/2014/main" val="2561017360"/>
                    </a:ext>
                  </a:extLst>
                </a:gridCol>
                <a:gridCol w="329184">
                  <a:extLst>
                    <a:ext uri="{9D8B030D-6E8A-4147-A177-3AD203B41FA5}">
                      <a16:colId xmlns:a16="http://schemas.microsoft.com/office/drawing/2014/main" val="1250278006"/>
                    </a:ext>
                  </a:extLst>
                </a:gridCol>
                <a:gridCol w="329184">
                  <a:extLst>
                    <a:ext uri="{9D8B030D-6E8A-4147-A177-3AD203B41FA5}">
                      <a16:colId xmlns:a16="http://schemas.microsoft.com/office/drawing/2014/main" val="516030011"/>
                    </a:ext>
                  </a:extLst>
                </a:gridCol>
                <a:gridCol w="329184">
                  <a:extLst>
                    <a:ext uri="{9D8B030D-6E8A-4147-A177-3AD203B41FA5}">
                      <a16:colId xmlns:a16="http://schemas.microsoft.com/office/drawing/2014/main" val="859324551"/>
                    </a:ext>
                  </a:extLst>
                </a:gridCol>
                <a:gridCol w="329184">
                  <a:extLst>
                    <a:ext uri="{9D8B030D-6E8A-4147-A177-3AD203B41FA5}">
                      <a16:colId xmlns:a16="http://schemas.microsoft.com/office/drawing/2014/main" val="3216292306"/>
                    </a:ext>
                  </a:extLst>
                </a:gridCol>
                <a:gridCol w="329184">
                  <a:extLst>
                    <a:ext uri="{9D8B030D-6E8A-4147-A177-3AD203B41FA5}">
                      <a16:colId xmlns:a16="http://schemas.microsoft.com/office/drawing/2014/main" val="750337588"/>
                    </a:ext>
                  </a:extLst>
                </a:gridCol>
                <a:gridCol w="329184">
                  <a:extLst>
                    <a:ext uri="{9D8B030D-6E8A-4147-A177-3AD203B41FA5}">
                      <a16:colId xmlns:a16="http://schemas.microsoft.com/office/drawing/2014/main" val="861585682"/>
                    </a:ext>
                  </a:extLst>
                </a:gridCol>
                <a:gridCol w="329184">
                  <a:extLst>
                    <a:ext uri="{9D8B030D-6E8A-4147-A177-3AD203B41FA5}">
                      <a16:colId xmlns:a16="http://schemas.microsoft.com/office/drawing/2014/main" val="281082500"/>
                    </a:ext>
                  </a:extLst>
                </a:gridCol>
                <a:gridCol w="329184">
                  <a:extLst>
                    <a:ext uri="{9D8B030D-6E8A-4147-A177-3AD203B41FA5}">
                      <a16:colId xmlns:a16="http://schemas.microsoft.com/office/drawing/2014/main" val="1925874521"/>
                    </a:ext>
                  </a:extLst>
                </a:gridCol>
                <a:gridCol w="329184">
                  <a:extLst>
                    <a:ext uri="{9D8B030D-6E8A-4147-A177-3AD203B41FA5}">
                      <a16:colId xmlns:a16="http://schemas.microsoft.com/office/drawing/2014/main" val="2328869173"/>
                    </a:ext>
                  </a:extLst>
                </a:gridCol>
                <a:gridCol w="329184">
                  <a:extLst>
                    <a:ext uri="{9D8B030D-6E8A-4147-A177-3AD203B41FA5}">
                      <a16:colId xmlns:a16="http://schemas.microsoft.com/office/drawing/2014/main" val="3705066022"/>
                    </a:ext>
                  </a:extLst>
                </a:gridCol>
                <a:gridCol w="329184">
                  <a:extLst>
                    <a:ext uri="{9D8B030D-6E8A-4147-A177-3AD203B41FA5}">
                      <a16:colId xmlns:a16="http://schemas.microsoft.com/office/drawing/2014/main" val="2329164256"/>
                    </a:ext>
                  </a:extLst>
                </a:gridCol>
                <a:gridCol w="329184">
                  <a:extLst>
                    <a:ext uri="{9D8B030D-6E8A-4147-A177-3AD203B41FA5}">
                      <a16:colId xmlns:a16="http://schemas.microsoft.com/office/drawing/2014/main" val="1035488112"/>
                    </a:ext>
                  </a:extLst>
                </a:gridCol>
                <a:gridCol w="329184">
                  <a:extLst>
                    <a:ext uri="{9D8B030D-6E8A-4147-A177-3AD203B41FA5}">
                      <a16:colId xmlns:a16="http://schemas.microsoft.com/office/drawing/2014/main" val="596719289"/>
                    </a:ext>
                  </a:extLst>
                </a:gridCol>
                <a:gridCol w="329184">
                  <a:extLst>
                    <a:ext uri="{9D8B030D-6E8A-4147-A177-3AD203B41FA5}">
                      <a16:colId xmlns:a16="http://schemas.microsoft.com/office/drawing/2014/main" val="4293200658"/>
                    </a:ext>
                  </a:extLst>
                </a:gridCol>
                <a:gridCol w="329184">
                  <a:extLst>
                    <a:ext uri="{9D8B030D-6E8A-4147-A177-3AD203B41FA5}">
                      <a16:colId xmlns:a16="http://schemas.microsoft.com/office/drawing/2014/main" val="324922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08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- 2024-11-13 16:00:12</a:t>
                      </a:r>
                      <a:r>
                        <a:rPr kumimoji="0" lang="en-US" sz="1000" b="0" i="0" u="none" strike="noStrike" kern="1200" cap="none" spc="0" normalizeH="0" baseline="0" noProof="0">
                          <a:ln>
                            <a:noFill/>
                          </a:ln>
                          <a:solidFill>
                            <a:prstClr val="black"/>
                          </a:solidFill>
                          <a:effectLst/>
                          <a:uLnTx/>
                          <a:uFillTx/>
                          <a:latin typeface="Calibri"/>
                          <a:ea typeface="+mn-ea"/>
                          <a:cs typeface="+mn-cs"/>
                        </a:rPr>
                        <a:t>
 We’re so proud of our Claims team. They were recognized in October at the inaugural Tokio Marine Group Awards ceremony for their response to the Maui wildfires. Yvette Barradas, our Vice President of Claims, traveled to Tokyo for the ceremony and accepted the award on behalf of her team. “It was a true honor,” said Yvette. “This recognition is a tribute to our team's unwavering commitment to managing claims with empathy, resilience, and delivering on our promise to be a Good Company.” Congratulations to all the honorees, and mahalo to our Claims team for their hard work and dedication. Also, our heartfelt thanks to the Tokio Marine Group for hosting this memorable celebration of global Group efforts and initiatives.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https://quintly-eu-image-storage.s3.amazonaws.com/17ae3836335657ff0a83f20c7d11e5e8/52ab004cfc561130fafd563437b193c1.jpg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7259567"/>
                  </a:ext>
                </a:extLst>
              </a:tr>
            </a:tbl>
          </a:graphicData>
        </a:graphic>
      </p:graphicFrame>
      <p:sp>
        <p:nvSpPr>
          <p:cNvPr id="4" name="Text Placeholder 3">
            <a:extLst>
              <a:ext uri="{FF2B5EF4-FFF2-40B4-BE49-F238E27FC236}">
                <a16:creationId xmlns:a16="http://schemas.microsoft.com/office/drawing/2014/main" id="{7B8A5DA6-2A77-4AAB-856E-29947A7DE2A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3607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76C15-AEE9-4561-892A-D179E6F6B5C2}"/>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AA01751C-5B32-46FA-AAC7-981C5E351BB2}"/>
              </a:ext>
            </a:extLst>
          </p:cNvPr>
          <p:cNvGraphicFramePr>
            <a:graphicFrameLocks noGrp="1"/>
          </p:cNvGraphicFramePr>
          <p:nvPr>
            <p:ph type="tbl" sz="quarter" idx="13"/>
            <p:extLst>
              <p:ext uri="{D42A27DB-BD31-4B8C-83A1-F6EECF244321}">
                <p14:modId xmlns:p14="http://schemas.microsoft.com/office/powerpoint/2010/main" val="145484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01287566"/>
                    </a:ext>
                  </a:extLst>
                </a:gridCol>
                <a:gridCol w="1316737">
                  <a:extLst>
                    <a:ext uri="{9D8B030D-6E8A-4147-A177-3AD203B41FA5}">
                      <a16:colId xmlns:a16="http://schemas.microsoft.com/office/drawing/2014/main" val="27414572"/>
                    </a:ext>
                  </a:extLst>
                </a:gridCol>
                <a:gridCol w="329184">
                  <a:extLst>
                    <a:ext uri="{9D8B030D-6E8A-4147-A177-3AD203B41FA5}">
                      <a16:colId xmlns:a16="http://schemas.microsoft.com/office/drawing/2014/main" val="3948905462"/>
                    </a:ext>
                  </a:extLst>
                </a:gridCol>
                <a:gridCol w="329184">
                  <a:extLst>
                    <a:ext uri="{9D8B030D-6E8A-4147-A177-3AD203B41FA5}">
                      <a16:colId xmlns:a16="http://schemas.microsoft.com/office/drawing/2014/main" val="1692788880"/>
                    </a:ext>
                  </a:extLst>
                </a:gridCol>
                <a:gridCol w="329184">
                  <a:extLst>
                    <a:ext uri="{9D8B030D-6E8A-4147-A177-3AD203B41FA5}">
                      <a16:colId xmlns:a16="http://schemas.microsoft.com/office/drawing/2014/main" val="383494326"/>
                    </a:ext>
                  </a:extLst>
                </a:gridCol>
                <a:gridCol w="329184">
                  <a:extLst>
                    <a:ext uri="{9D8B030D-6E8A-4147-A177-3AD203B41FA5}">
                      <a16:colId xmlns:a16="http://schemas.microsoft.com/office/drawing/2014/main" val="1225358505"/>
                    </a:ext>
                  </a:extLst>
                </a:gridCol>
                <a:gridCol w="329184">
                  <a:extLst>
                    <a:ext uri="{9D8B030D-6E8A-4147-A177-3AD203B41FA5}">
                      <a16:colId xmlns:a16="http://schemas.microsoft.com/office/drawing/2014/main" val="2541319142"/>
                    </a:ext>
                  </a:extLst>
                </a:gridCol>
                <a:gridCol w="329184">
                  <a:extLst>
                    <a:ext uri="{9D8B030D-6E8A-4147-A177-3AD203B41FA5}">
                      <a16:colId xmlns:a16="http://schemas.microsoft.com/office/drawing/2014/main" val="1037652163"/>
                    </a:ext>
                  </a:extLst>
                </a:gridCol>
                <a:gridCol w="329184">
                  <a:extLst>
                    <a:ext uri="{9D8B030D-6E8A-4147-A177-3AD203B41FA5}">
                      <a16:colId xmlns:a16="http://schemas.microsoft.com/office/drawing/2014/main" val="4237267697"/>
                    </a:ext>
                  </a:extLst>
                </a:gridCol>
                <a:gridCol w="329184">
                  <a:extLst>
                    <a:ext uri="{9D8B030D-6E8A-4147-A177-3AD203B41FA5}">
                      <a16:colId xmlns:a16="http://schemas.microsoft.com/office/drawing/2014/main" val="3896761469"/>
                    </a:ext>
                  </a:extLst>
                </a:gridCol>
                <a:gridCol w="329184">
                  <a:extLst>
                    <a:ext uri="{9D8B030D-6E8A-4147-A177-3AD203B41FA5}">
                      <a16:colId xmlns:a16="http://schemas.microsoft.com/office/drawing/2014/main" val="2078153185"/>
                    </a:ext>
                  </a:extLst>
                </a:gridCol>
                <a:gridCol w="329184">
                  <a:extLst>
                    <a:ext uri="{9D8B030D-6E8A-4147-A177-3AD203B41FA5}">
                      <a16:colId xmlns:a16="http://schemas.microsoft.com/office/drawing/2014/main" val="642595365"/>
                    </a:ext>
                  </a:extLst>
                </a:gridCol>
                <a:gridCol w="329184">
                  <a:extLst>
                    <a:ext uri="{9D8B030D-6E8A-4147-A177-3AD203B41FA5}">
                      <a16:colId xmlns:a16="http://schemas.microsoft.com/office/drawing/2014/main" val="2373433858"/>
                    </a:ext>
                  </a:extLst>
                </a:gridCol>
                <a:gridCol w="329184">
                  <a:extLst>
                    <a:ext uri="{9D8B030D-6E8A-4147-A177-3AD203B41FA5}">
                      <a16:colId xmlns:a16="http://schemas.microsoft.com/office/drawing/2014/main" val="2180413249"/>
                    </a:ext>
                  </a:extLst>
                </a:gridCol>
                <a:gridCol w="329184">
                  <a:extLst>
                    <a:ext uri="{9D8B030D-6E8A-4147-A177-3AD203B41FA5}">
                      <a16:colId xmlns:a16="http://schemas.microsoft.com/office/drawing/2014/main" val="3272261603"/>
                    </a:ext>
                  </a:extLst>
                </a:gridCol>
                <a:gridCol w="329184">
                  <a:extLst>
                    <a:ext uri="{9D8B030D-6E8A-4147-A177-3AD203B41FA5}">
                      <a16:colId xmlns:a16="http://schemas.microsoft.com/office/drawing/2014/main" val="1104097388"/>
                    </a:ext>
                  </a:extLst>
                </a:gridCol>
                <a:gridCol w="329184">
                  <a:extLst>
                    <a:ext uri="{9D8B030D-6E8A-4147-A177-3AD203B41FA5}">
                      <a16:colId xmlns:a16="http://schemas.microsoft.com/office/drawing/2014/main" val="3078346513"/>
                    </a:ext>
                  </a:extLst>
                </a:gridCol>
                <a:gridCol w="329184">
                  <a:extLst>
                    <a:ext uri="{9D8B030D-6E8A-4147-A177-3AD203B41FA5}">
                      <a16:colId xmlns:a16="http://schemas.microsoft.com/office/drawing/2014/main" val="574276326"/>
                    </a:ext>
                  </a:extLst>
                </a:gridCol>
                <a:gridCol w="329184">
                  <a:extLst>
                    <a:ext uri="{9D8B030D-6E8A-4147-A177-3AD203B41FA5}">
                      <a16:colId xmlns:a16="http://schemas.microsoft.com/office/drawing/2014/main" val="355404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498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- 2024-11-22 16:00:08</a:t>
                      </a:r>
                      <a:r>
                        <a:rPr kumimoji="0" lang="en-US" sz="1000" b="0" i="0" u="none" strike="noStrike" kern="1200" cap="none" spc="0" normalizeH="0" baseline="0" noProof="0">
                          <a:ln>
                            <a:noFill/>
                          </a:ln>
                          <a:solidFill>
                            <a:prstClr val="black"/>
                          </a:solidFill>
                          <a:effectLst/>
                          <a:uLnTx/>
                          <a:uFillTx/>
                          <a:latin typeface="Calibri"/>
                          <a:ea typeface="+mn-ea"/>
                          <a:cs typeface="+mn-cs"/>
                        </a:rPr>
                        <a:t>
 Meet a few of the newest members of #TeamFICOH! We can’t wait to see how their diverse backgrounds, skill sets, and talents will contribute to the future of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https://quintly-eu-image-storage.s3.amazonaws.com/17ae3836335657ff0a83f20c7d11e5e8/3c418277c19a7667dc1729e2e547999f.jpg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52812281"/>
                  </a:ext>
                </a:extLst>
              </a:tr>
            </a:tbl>
          </a:graphicData>
        </a:graphic>
      </p:graphicFrame>
      <p:sp>
        <p:nvSpPr>
          <p:cNvPr id="4" name="Text Placeholder 3">
            <a:extLst>
              <a:ext uri="{FF2B5EF4-FFF2-40B4-BE49-F238E27FC236}">
                <a16:creationId xmlns:a16="http://schemas.microsoft.com/office/drawing/2014/main" id="{080A1323-4310-49D1-B74A-D8C1CD72CC5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54449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39DD-0DE9-419C-B5CC-A7368DFD5FC2}"/>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F1E31599-4ACF-462A-85EC-66D25C21A717}"/>
              </a:ext>
            </a:extLst>
          </p:cNvPr>
          <p:cNvGraphicFramePr>
            <a:graphicFrameLocks noGrp="1"/>
          </p:cNvGraphicFramePr>
          <p:nvPr>
            <p:ph type="tbl" sz="quarter" idx="13"/>
            <p:extLst>
              <p:ext uri="{D42A27DB-BD31-4B8C-83A1-F6EECF244321}">
                <p14:modId xmlns:p14="http://schemas.microsoft.com/office/powerpoint/2010/main" val="879373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88031769"/>
                    </a:ext>
                  </a:extLst>
                </a:gridCol>
                <a:gridCol w="1316737">
                  <a:extLst>
                    <a:ext uri="{9D8B030D-6E8A-4147-A177-3AD203B41FA5}">
                      <a16:colId xmlns:a16="http://schemas.microsoft.com/office/drawing/2014/main" val="3111105685"/>
                    </a:ext>
                  </a:extLst>
                </a:gridCol>
                <a:gridCol w="329184">
                  <a:extLst>
                    <a:ext uri="{9D8B030D-6E8A-4147-A177-3AD203B41FA5}">
                      <a16:colId xmlns:a16="http://schemas.microsoft.com/office/drawing/2014/main" val="4282813862"/>
                    </a:ext>
                  </a:extLst>
                </a:gridCol>
                <a:gridCol w="329184">
                  <a:extLst>
                    <a:ext uri="{9D8B030D-6E8A-4147-A177-3AD203B41FA5}">
                      <a16:colId xmlns:a16="http://schemas.microsoft.com/office/drawing/2014/main" val="1719629506"/>
                    </a:ext>
                  </a:extLst>
                </a:gridCol>
                <a:gridCol w="329184">
                  <a:extLst>
                    <a:ext uri="{9D8B030D-6E8A-4147-A177-3AD203B41FA5}">
                      <a16:colId xmlns:a16="http://schemas.microsoft.com/office/drawing/2014/main" val="1671690232"/>
                    </a:ext>
                  </a:extLst>
                </a:gridCol>
                <a:gridCol w="329184">
                  <a:extLst>
                    <a:ext uri="{9D8B030D-6E8A-4147-A177-3AD203B41FA5}">
                      <a16:colId xmlns:a16="http://schemas.microsoft.com/office/drawing/2014/main" val="295422510"/>
                    </a:ext>
                  </a:extLst>
                </a:gridCol>
                <a:gridCol w="329184">
                  <a:extLst>
                    <a:ext uri="{9D8B030D-6E8A-4147-A177-3AD203B41FA5}">
                      <a16:colId xmlns:a16="http://schemas.microsoft.com/office/drawing/2014/main" val="3820567310"/>
                    </a:ext>
                  </a:extLst>
                </a:gridCol>
                <a:gridCol w="329184">
                  <a:extLst>
                    <a:ext uri="{9D8B030D-6E8A-4147-A177-3AD203B41FA5}">
                      <a16:colId xmlns:a16="http://schemas.microsoft.com/office/drawing/2014/main" val="3086117567"/>
                    </a:ext>
                  </a:extLst>
                </a:gridCol>
                <a:gridCol w="329184">
                  <a:extLst>
                    <a:ext uri="{9D8B030D-6E8A-4147-A177-3AD203B41FA5}">
                      <a16:colId xmlns:a16="http://schemas.microsoft.com/office/drawing/2014/main" val="475665606"/>
                    </a:ext>
                  </a:extLst>
                </a:gridCol>
                <a:gridCol w="329184">
                  <a:extLst>
                    <a:ext uri="{9D8B030D-6E8A-4147-A177-3AD203B41FA5}">
                      <a16:colId xmlns:a16="http://schemas.microsoft.com/office/drawing/2014/main" val="1232111099"/>
                    </a:ext>
                  </a:extLst>
                </a:gridCol>
                <a:gridCol w="329184">
                  <a:extLst>
                    <a:ext uri="{9D8B030D-6E8A-4147-A177-3AD203B41FA5}">
                      <a16:colId xmlns:a16="http://schemas.microsoft.com/office/drawing/2014/main" val="1149782146"/>
                    </a:ext>
                  </a:extLst>
                </a:gridCol>
                <a:gridCol w="329184">
                  <a:extLst>
                    <a:ext uri="{9D8B030D-6E8A-4147-A177-3AD203B41FA5}">
                      <a16:colId xmlns:a16="http://schemas.microsoft.com/office/drawing/2014/main" val="263915759"/>
                    </a:ext>
                  </a:extLst>
                </a:gridCol>
                <a:gridCol w="329184">
                  <a:extLst>
                    <a:ext uri="{9D8B030D-6E8A-4147-A177-3AD203B41FA5}">
                      <a16:colId xmlns:a16="http://schemas.microsoft.com/office/drawing/2014/main" val="4036398969"/>
                    </a:ext>
                  </a:extLst>
                </a:gridCol>
                <a:gridCol w="329184">
                  <a:extLst>
                    <a:ext uri="{9D8B030D-6E8A-4147-A177-3AD203B41FA5}">
                      <a16:colId xmlns:a16="http://schemas.microsoft.com/office/drawing/2014/main" val="1882835937"/>
                    </a:ext>
                  </a:extLst>
                </a:gridCol>
                <a:gridCol w="329184">
                  <a:extLst>
                    <a:ext uri="{9D8B030D-6E8A-4147-A177-3AD203B41FA5}">
                      <a16:colId xmlns:a16="http://schemas.microsoft.com/office/drawing/2014/main" val="2352124899"/>
                    </a:ext>
                  </a:extLst>
                </a:gridCol>
                <a:gridCol w="329184">
                  <a:extLst>
                    <a:ext uri="{9D8B030D-6E8A-4147-A177-3AD203B41FA5}">
                      <a16:colId xmlns:a16="http://schemas.microsoft.com/office/drawing/2014/main" val="3409927536"/>
                    </a:ext>
                  </a:extLst>
                </a:gridCol>
                <a:gridCol w="329184">
                  <a:extLst>
                    <a:ext uri="{9D8B030D-6E8A-4147-A177-3AD203B41FA5}">
                      <a16:colId xmlns:a16="http://schemas.microsoft.com/office/drawing/2014/main" val="2430559382"/>
                    </a:ext>
                  </a:extLst>
                </a:gridCol>
                <a:gridCol w="329184">
                  <a:extLst>
                    <a:ext uri="{9D8B030D-6E8A-4147-A177-3AD203B41FA5}">
                      <a16:colId xmlns:a16="http://schemas.microsoft.com/office/drawing/2014/main" val="360991708"/>
                    </a:ext>
                  </a:extLst>
                </a:gridCol>
                <a:gridCol w="329184">
                  <a:extLst>
                    <a:ext uri="{9D8B030D-6E8A-4147-A177-3AD203B41FA5}">
                      <a16:colId xmlns:a16="http://schemas.microsoft.com/office/drawing/2014/main" val="422215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32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- 2024-11-14 16:00:14</a:t>
                      </a:r>
                      <a:r>
                        <a:rPr kumimoji="0" lang="en-US" sz="1000" b="0" i="0" u="none" strike="noStrike" kern="1200" cap="none" spc="0" normalizeH="0" baseline="0" noProof="0">
                          <a:ln>
                            <a:noFill/>
                          </a:ln>
                          <a:solidFill>
                            <a:prstClr val="black"/>
                          </a:solidFill>
                          <a:effectLst/>
                          <a:uLnTx/>
                          <a:uFillTx/>
                          <a:latin typeface="Calibri"/>
                          <a:ea typeface="+mn-ea"/>
                          <a:cs typeface="+mn-cs"/>
                        </a:rPr>
                        <a:t>
 Go #TeamFICOH! The FICOH Emerging Leaders Program (ELP) team recently returned from their final off-site visit in Jersey City, where they successfully summarized seven months of work into a seven-minute presentation to a panel of Tokio Marine Group CEOs. The entire team found the experience to be rewarding, as they honed their leadership skills and fostered professional connections with participants from other group companies. Mahalo to @tmna_services for producing such a valuable professional development experience year after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https://quintly-eu-image-storage.s3.amazonaws.com/17ae3836335657ff0a83f20c7d11e5e8/260f5a3048b022547524718920253e8a.jpg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84354234"/>
                  </a:ext>
                </a:extLst>
              </a:tr>
            </a:tbl>
          </a:graphicData>
        </a:graphic>
      </p:graphicFrame>
      <p:sp>
        <p:nvSpPr>
          <p:cNvPr id="4" name="Text Placeholder 3">
            <a:extLst>
              <a:ext uri="{FF2B5EF4-FFF2-40B4-BE49-F238E27FC236}">
                <a16:creationId xmlns:a16="http://schemas.microsoft.com/office/drawing/2014/main" id="{D8687468-F6FF-41EB-B9E2-2DCE1DB5EEE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253648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EA6D-0CF0-4F97-9FA5-2E25678F8EA1}"/>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816E190-A8A7-48B1-B34C-C681FE118AAC}"/>
              </a:ext>
            </a:extLst>
          </p:cNvPr>
          <p:cNvGraphicFramePr>
            <a:graphicFrameLocks noGrp="1"/>
          </p:cNvGraphicFramePr>
          <p:nvPr>
            <p:ph type="tbl" sz="quarter" idx="13"/>
            <p:extLst>
              <p:ext uri="{D42A27DB-BD31-4B8C-83A1-F6EECF244321}">
                <p14:modId xmlns:p14="http://schemas.microsoft.com/office/powerpoint/2010/main" val="342802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25122671"/>
                    </a:ext>
                  </a:extLst>
                </a:gridCol>
                <a:gridCol w="576072">
                  <a:extLst>
                    <a:ext uri="{9D8B030D-6E8A-4147-A177-3AD203B41FA5}">
                      <a16:colId xmlns:a16="http://schemas.microsoft.com/office/drawing/2014/main" val="4070767826"/>
                    </a:ext>
                  </a:extLst>
                </a:gridCol>
                <a:gridCol w="576072">
                  <a:extLst>
                    <a:ext uri="{9D8B030D-6E8A-4147-A177-3AD203B41FA5}">
                      <a16:colId xmlns:a16="http://schemas.microsoft.com/office/drawing/2014/main" val="2344359504"/>
                    </a:ext>
                  </a:extLst>
                </a:gridCol>
                <a:gridCol w="576072">
                  <a:extLst>
                    <a:ext uri="{9D8B030D-6E8A-4147-A177-3AD203B41FA5}">
                      <a16:colId xmlns:a16="http://schemas.microsoft.com/office/drawing/2014/main" val="3718586153"/>
                    </a:ext>
                  </a:extLst>
                </a:gridCol>
                <a:gridCol w="576072">
                  <a:extLst>
                    <a:ext uri="{9D8B030D-6E8A-4147-A177-3AD203B41FA5}">
                      <a16:colId xmlns:a16="http://schemas.microsoft.com/office/drawing/2014/main" val="3778543653"/>
                    </a:ext>
                  </a:extLst>
                </a:gridCol>
                <a:gridCol w="576072">
                  <a:extLst>
                    <a:ext uri="{9D8B030D-6E8A-4147-A177-3AD203B41FA5}">
                      <a16:colId xmlns:a16="http://schemas.microsoft.com/office/drawing/2014/main" val="3849924613"/>
                    </a:ext>
                  </a:extLst>
                </a:gridCol>
                <a:gridCol w="576072">
                  <a:extLst>
                    <a:ext uri="{9D8B030D-6E8A-4147-A177-3AD203B41FA5}">
                      <a16:colId xmlns:a16="http://schemas.microsoft.com/office/drawing/2014/main" val="750209396"/>
                    </a:ext>
                  </a:extLst>
                </a:gridCol>
                <a:gridCol w="576072">
                  <a:extLst>
                    <a:ext uri="{9D8B030D-6E8A-4147-A177-3AD203B41FA5}">
                      <a16:colId xmlns:a16="http://schemas.microsoft.com/office/drawing/2014/main" val="907735289"/>
                    </a:ext>
                  </a:extLst>
                </a:gridCol>
                <a:gridCol w="576072">
                  <a:extLst>
                    <a:ext uri="{9D8B030D-6E8A-4147-A177-3AD203B41FA5}">
                      <a16:colId xmlns:a16="http://schemas.microsoft.com/office/drawing/2014/main" val="4152508366"/>
                    </a:ext>
                  </a:extLst>
                </a:gridCol>
                <a:gridCol w="576072">
                  <a:extLst>
                    <a:ext uri="{9D8B030D-6E8A-4147-A177-3AD203B41FA5}">
                      <a16:colId xmlns:a16="http://schemas.microsoft.com/office/drawing/2014/main" val="371280582"/>
                    </a:ext>
                  </a:extLst>
                </a:gridCol>
                <a:gridCol w="576072">
                  <a:extLst>
                    <a:ext uri="{9D8B030D-6E8A-4147-A177-3AD203B41FA5}">
                      <a16:colId xmlns:a16="http://schemas.microsoft.com/office/drawing/2014/main" val="2993721676"/>
                    </a:ext>
                  </a:extLst>
                </a:gridCol>
                <a:gridCol w="576072">
                  <a:extLst>
                    <a:ext uri="{9D8B030D-6E8A-4147-A177-3AD203B41FA5}">
                      <a16:colId xmlns:a16="http://schemas.microsoft.com/office/drawing/2014/main" val="3301807823"/>
                    </a:ext>
                  </a:extLst>
                </a:gridCol>
                <a:gridCol w="576072">
                  <a:extLst>
                    <a:ext uri="{9D8B030D-6E8A-4147-A177-3AD203B41FA5}">
                      <a16:colId xmlns:a16="http://schemas.microsoft.com/office/drawing/2014/main" val="10442151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3300833"/>
                  </a:ext>
                </a:extLst>
              </a:tr>
              <a:tr h="370840">
                <a:tc>
                  <a:txBody>
                    <a:bodyPr/>
                    <a:lstStyle/>
                    <a:p>
                      <a:r>
                        <a:rPr lang="en-US" sz="1000"/>
                        <a:t>1181</a:t>
                      </a:r>
                    </a:p>
                  </a:txBody>
                  <a:tcPr/>
                </a:tc>
                <a:tc>
                  <a:txBody>
                    <a:bodyPr/>
                    <a:lstStyle/>
                    <a:p>
                      <a:r>
                        <a:rPr lang="en-US" sz="1000"/>
                        <a:t>-11</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0.0141 %</a:t>
                      </a:r>
                    </a:p>
                  </a:txBody>
                  <a:tcPr/>
                </a:tc>
                <a:tc>
                  <a:txBody>
                    <a:bodyPr/>
                    <a:lstStyle/>
                    <a:p>
                      <a:r>
                        <a:rPr lang="en-US" sz="1000"/>
                        <a:t>0.0 %</a:t>
                      </a:r>
                    </a:p>
                  </a:txBody>
                  <a:tcPr/>
                </a:tc>
                <a:extLst>
                  <a:ext uri="{0D108BD9-81ED-4DB2-BD59-A6C34878D82A}">
                    <a16:rowId xmlns:a16="http://schemas.microsoft.com/office/drawing/2014/main" val="1086806411"/>
                  </a:ext>
                </a:extLst>
              </a:tr>
            </a:tbl>
          </a:graphicData>
        </a:graphic>
      </p:graphicFrame>
      <p:sp>
        <p:nvSpPr>
          <p:cNvPr id="4" name="Text Placeholder 3">
            <a:extLst>
              <a:ext uri="{FF2B5EF4-FFF2-40B4-BE49-F238E27FC236}">
                <a16:creationId xmlns:a16="http://schemas.microsoft.com/office/drawing/2014/main" id="{9D36726F-4F84-47BB-B3F6-56CEA7B8B2D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02431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84763-280D-4ED2-9106-F636D58358A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2A9BA08-DD32-4656-A9EF-7C0FA707F20C}"/>
              </a:ext>
            </a:extLst>
          </p:cNvPr>
          <p:cNvGraphicFramePr>
            <a:graphicFrameLocks noGrp="1"/>
          </p:cNvGraphicFramePr>
          <p:nvPr>
            <p:ph type="chart" sz="quarter" idx="13"/>
            <p:extLst>
              <p:ext uri="{D42A27DB-BD31-4B8C-83A1-F6EECF244321}">
                <p14:modId xmlns:p14="http://schemas.microsoft.com/office/powerpoint/2010/main" val="1913424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69FDB-7D77-43D0-9A09-15DA29083D8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A61C21E-CD77-4978-A76B-F3F8748D6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733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1EDE-DF0C-413E-AC03-66896E31FD0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99B16E5-3AD8-4403-B4A0-17D0BE661E42}"/>
              </a:ext>
            </a:extLst>
          </p:cNvPr>
          <p:cNvGraphicFramePr>
            <a:graphicFrameLocks noGrp="1"/>
          </p:cNvGraphicFramePr>
          <p:nvPr>
            <p:ph type="chart" sz="quarter" idx="13"/>
            <p:extLst>
              <p:ext uri="{D42A27DB-BD31-4B8C-83A1-F6EECF244321}">
                <p14:modId xmlns:p14="http://schemas.microsoft.com/office/powerpoint/2010/main" val="1074706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23789-2D86-4B56-B7B1-690D9CEFAFD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FE13930-12D4-4FD8-90BE-4A992B990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062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C5F5-111C-438D-B22C-F2AA810633DF}"/>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184B48D8-1933-44D2-879C-47D70CD20738}"/>
              </a:ext>
            </a:extLst>
          </p:cNvPr>
          <p:cNvGraphicFramePr>
            <a:graphicFrameLocks noGrp="1"/>
          </p:cNvGraphicFramePr>
          <p:nvPr>
            <p:ph type="chart" sz="quarter" idx="13"/>
            <p:extLst>
              <p:ext uri="{D42A27DB-BD31-4B8C-83A1-F6EECF244321}">
                <p14:modId xmlns:p14="http://schemas.microsoft.com/office/powerpoint/2010/main" val="1333710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5E9BD6-1D29-480A-8C22-8286259F207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3B7DFA-5596-406F-8572-5D0316708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641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D57F5-5700-46BF-99DA-AA9ECD8AE14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43A322F-3FBC-48B4-BF94-A580FF83C457}"/>
              </a:ext>
            </a:extLst>
          </p:cNvPr>
          <p:cNvGraphicFramePr>
            <a:graphicFrameLocks noGrp="1"/>
          </p:cNvGraphicFramePr>
          <p:nvPr>
            <p:ph type="tbl" sz="quarter" idx="13"/>
            <p:extLst>
              <p:ext uri="{D42A27DB-BD31-4B8C-83A1-F6EECF244321}">
                <p14:modId xmlns:p14="http://schemas.microsoft.com/office/powerpoint/2010/main" val="1653363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6495757"/>
                    </a:ext>
                  </a:extLst>
                </a:gridCol>
                <a:gridCol w="1152144">
                  <a:extLst>
                    <a:ext uri="{9D8B030D-6E8A-4147-A177-3AD203B41FA5}">
                      <a16:colId xmlns:a16="http://schemas.microsoft.com/office/drawing/2014/main" val="472936405"/>
                    </a:ext>
                  </a:extLst>
                </a:gridCol>
                <a:gridCol w="1152144">
                  <a:extLst>
                    <a:ext uri="{9D8B030D-6E8A-4147-A177-3AD203B41FA5}">
                      <a16:colId xmlns:a16="http://schemas.microsoft.com/office/drawing/2014/main" val="3452874705"/>
                    </a:ext>
                  </a:extLst>
                </a:gridCol>
                <a:gridCol w="1152144">
                  <a:extLst>
                    <a:ext uri="{9D8B030D-6E8A-4147-A177-3AD203B41FA5}">
                      <a16:colId xmlns:a16="http://schemas.microsoft.com/office/drawing/2014/main" val="802534096"/>
                    </a:ext>
                  </a:extLst>
                </a:gridCol>
                <a:gridCol w="1152144">
                  <a:extLst>
                    <a:ext uri="{9D8B030D-6E8A-4147-A177-3AD203B41FA5}">
                      <a16:colId xmlns:a16="http://schemas.microsoft.com/office/drawing/2014/main" val="609165171"/>
                    </a:ext>
                  </a:extLst>
                </a:gridCol>
                <a:gridCol w="1152144">
                  <a:extLst>
                    <a:ext uri="{9D8B030D-6E8A-4147-A177-3AD203B41FA5}">
                      <a16:colId xmlns:a16="http://schemas.microsoft.com/office/drawing/2014/main" val="62952434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53966462"/>
                  </a:ext>
                </a:extLst>
              </a:tr>
              <a:tr h="370840">
                <a:tc>
                  <a:txBody>
                    <a:bodyPr/>
                    <a:lstStyle/>
                    <a:p>
                      <a:r>
                        <a:rPr lang="en-US" sz="1000" b="1"/>
                        <a:t>@FirstInsHI - 2024-11-13 13:50:23</a:t>
                      </a:r>
                      <a:r>
                        <a:rPr lang="en-US" sz="1000"/>
                        <a:t>
 We’re so proud of our Claims team. They were recognized at the inaugural Tokio Marine Group Awards ceremony for their response to the Maui wildfires where Yvette Barradas, our Vice President of Claims, traveled to Tokyo and accepted the award on behalf of her team. https://t.co/E0FCBHa6Gq</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0.0840 %</a:t>
                      </a:r>
                    </a:p>
                  </a:txBody>
                  <a:tcPr/>
                </a:tc>
                <a:extLst>
                  <a:ext uri="{0D108BD9-81ED-4DB2-BD59-A6C34878D82A}">
                    <a16:rowId xmlns:a16="http://schemas.microsoft.com/office/drawing/2014/main" val="2732534437"/>
                  </a:ext>
                </a:extLst>
              </a:tr>
              <a:tr h="370840">
                <a:tc>
                  <a:txBody>
                    <a:bodyPr/>
                    <a:lstStyle/>
                    <a:p>
                      <a:r>
                        <a:rPr lang="en-US" sz="1000" b="1"/>
                        <a:t>@FirstInsHI - 2024-11-01 12:44:21</a:t>
                      </a:r>
                      <a:r>
                        <a:rPr lang="en-US" sz="1000"/>
                        <a:t>
 We hope everyone had a spook-tacular Halloween! Yesterday, we had a fang-tastic time at our annual Halloween costume contest. Each year, our associates impress us with their creativity – and this year was no exception! Check out some of their boo-tiful creations! #TeamFICOH https://t.co/9DGT7nu2vK</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095940765"/>
                  </a:ext>
                </a:extLst>
              </a:tr>
              <a:tr h="370840">
                <a:tc>
                  <a:txBody>
                    <a:bodyPr/>
                    <a:lstStyle/>
                    <a:p>
                      <a:r>
                        <a:rPr lang="en-US" sz="1000" b="1"/>
                        <a:t>@FirstInsHI - 2024-11-08 12:38:50</a:t>
                      </a:r>
                      <a:r>
                        <a:rPr lang="en-US" sz="1000"/>
                        <a:t>
 First Insurance is proud to once again receive Gold recognition in the @AmericanHeart Well-being Works Better Scorecard! Visit https://t.co/qLbTyraaYY to learn more. https://t.co/efEtchBzFw</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4088097531"/>
                  </a:ext>
                </a:extLst>
              </a:tr>
            </a:tbl>
          </a:graphicData>
        </a:graphic>
      </p:graphicFrame>
      <p:sp>
        <p:nvSpPr>
          <p:cNvPr id="4" name="Text Placeholder 3">
            <a:extLst>
              <a:ext uri="{FF2B5EF4-FFF2-40B4-BE49-F238E27FC236}">
                <a16:creationId xmlns:a16="http://schemas.microsoft.com/office/drawing/2014/main" id="{D258560E-9EC8-4BE7-996C-790E23A21D2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04714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C296-2303-4779-835E-FD3E58D80D6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D2FAF10-4DC4-43A7-ABF5-A856C8F612D5}"/>
              </a:ext>
            </a:extLst>
          </p:cNvPr>
          <p:cNvGraphicFramePr>
            <a:graphicFrameLocks noGrp="1"/>
          </p:cNvGraphicFramePr>
          <p:nvPr>
            <p:ph type="tbl" sz="quarter" idx="13"/>
            <p:extLst>
              <p:ext uri="{D42A27DB-BD31-4B8C-83A1-F6EECF244321}">
                <p14:modId xmlns:p14="http://schemas.microsoft.com/office/powerpoint/2010/main" val="42110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35488540"/>
                    </a:ext>
                  </a:extLst>
                </a:gridCol>
                <a:gridCol w="576072">
                  <a:extLst>
                    <a:ext uri="{9D8B030D-6E8A-4147-A177-3AD203B41FA5}">
                      <a16:colId xmlns:a16="http://schemas.microsoft.com/office/drawing/2014/main" val="3257595990"/>
                    </a:ext>
                  </a:extLst>
                </a:gridCol>
                <a:gridCol w="576072">
                  <a:extLst>
                    <a:ext uri="{9D8B030D-6E8A-4147-A177-3AD203B41FA5}">
                      <a16:colId xmlns:a16="http://schemas.microsoft.com/office/drawing/2014/main" val="3328716242"/>
                    </a:ext>
                  </a:extLst>
                </a:gridCol>
                <a:gridCol w="576072">
                  <a:extLst>
                    <a:ext uri="{9D8B030D-6E8A-4147-A177-3AD203B41FA5}">
                      <a16:colId xmlns:a16="http://schemas.microsoft.com/office/drawing/2014/main" val="1655740372"/>
                    </a:ext>
                  </a:extLst>
                </a:gridCol>
                <a:gridCol w="576072">
                  <a:extLst>
                    <a:ext uri="{9D8B030D-6E8A-4147-A177-3AD203B41FA5}">
                      <a16:colId xmlns:a16="http://schemas.microsoft.com/office/drawing/2014/main" val="2336743923"/>
                    </a:ext>
                  </a:extLst>
                </a:gridCol>
                <a:gridCol w="576072">
                  <a:extLst>
                    <a:ext uri="{9D8B030D-6E8A-4147-A177-3AD203B41FA5}">
                      <a16:colId xmlns:a16="http://schemas.microsoft.com/office/drawing/2014/main" val="1243346207"/>
                    </a:ext>
                  </a:extLst>
                </a:gridCol>
                <a:gridCol w="576072">
                  <a:extLst>
                    <a:ext uri="{9D8B030D-6E8A-4147-A177-3AD203B41FA5}">
                      <a16:colId xmlns:a16="http://schemas.microsoft.com/office/drawing/2014/main" val="339976657"/>
                    </a:ext>
                  </a:extLst>
                </a:gridCol>
                <a:gridCol w="576072">
                  <a:extLst>
                    <a:ext uri="{9D8B030D-6E8A-4147-A177-3AD203B41FA5}">
                      <a16:colId xmlns:a16="http://schemas.microsoft.com/office/drawing/2014/main" val="1129038264"/>
                    </a:ext>
                  </a:extLst>
                </a:gridCol>
                <a:gridCol w="576072">
                  <a:extLst>
                    <a:ext uri="{9D8B030D-6E8A-4147-A177-3AD203B41FA5}">
                      <a16:colId xmlns:a16="http://schemas.microsoft.com/office/drawing/2014/main" val="4086265655"/>
                    </a:ext>
                  </a:extLst>
                </a:gridCol>
                <a:gridCol w="576072">
                  <a:extLst>
                    <a:ext uri="{9D8B030D-6E8A-4147-A177-3AD203B41FA5}">
                      <a16:colId xmlns:a16="http://schemas.microsoft.com/office/drawing/2014/main" val="4036961639"/>
                    </a:ext>
                  </a:extLst>
                </a:gridCol>
                <a:gridCol w="576072">
                  <a:extLst>
                    <a:ext uri="{9D8B030D-6E8A-4147-A177-3AD203B41FA5}">
                      <a16:colId xmlns:a16="http://schemas.microsoft.com/office/drawing/2014/main" val="2655183972"/>
                    </a:ext>
                  </a:extLst>
                </a:gridCol>
                <a:gridCol w="576072">
                  <a:extLst>
                    <a:ext uri="{9D8B030D-6E8A-4147-A177-3AD203B41FA5}">
                      <a16:colId xmlns:a16="http://schemas.microsoft.com/office/drawing/2014/main" val="3098318423"/>
                    </a:ext>
                  </a:extLst>
                </a:gridCol>
                <a:gridCol w="576072">
                  <a:extLst>
                    <a:ext uri="{9D8B030D-6E8A-4147-A177-3AD203B41FA5}">
                      <a16:colId xmlns:a16="http://schemas.microsoft.com/office/drawing/2014/main" val="20016449"/>
                    </a:ext>
                  </a:extLst>
                </a:gridCol>
                <a:gridCol w="576072">
                  <a:extLst>
                    <a:ext uri="{9D8B030D-6E8A-4147-A177-3AD203B41FA5}">
                      <a16:colId xmlns:a16="http://schemas.microsoft.com/office/drawing/2014/main" val="353854386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749584360"/>
                  </a:ext>
                </a:extLst>
              </a:tr>
              <a:tr h="370840">
                <a:tc>
                  <a:txBody>
                    <a:bodyPr/>
                    <a:lstStyle/>
                    <a:p>
                      <a:r>
                        <a:rPr lang="en-US" sz="1000"/>
                        <a:t>4704</a:t>
                      </a:r>
                    </a:p>
                  </a:txBody>
                  <a:tcPr/>
                </a:tc>
                <a:tc>
                  <a:txBody>
                    <a:bodyPr/>
                    <a:lstStyle/>
                    <a:p>
                      <a:r>
                        <a:rPr lang="en-US" sz="1000"/>
                        <a:t>32</a:t>
                      </a:r>
                    </a:p>
                  </a:txBody>
                  <a:tcPr/>
                </a:tc>
                <a:tc>
                  <a:txBody>
                    <a:bodyPr/>
                    <a:lstStyle/>
                    <a:p>
                      <a:r>
                        <a:rPr lang="en-US" sz="1000"/>
                        <a:t>11</a:t>
                      </a:r>
                    </a:p>
                  </a:txBody>
                  <a:tcPr/>
                </a:tc>
                <a:tc>
                  <a:txBody>
                    <a:bodyPr/>
                    <a:lstStyle/>
                    <a:p>
                      <a:r>
                        <a:rPr lang="en-US" sz="1000"/>
                        <a:t>427</a:t>
                      </a:r>
                    </a:p>
                  </a:txBody>
                  <a:tcPr/>
                </a:tc>
                <a:tc>
                  <a:txBody>
                    <a:bodyPr/>
                    <a:lstStyle/>
                    <a:p>
                      <a:r>
                        <a:rPr lang="en-US" sz="1000"/>
                        <a:t>38.818181818182</a:t>
                      </a:r>
                    </a:p>
                  </a:txBody>
                  <a:tcPr/>
                </a:tc>
                <a:tc>
                  <a:txBody>
                    <a:bodyPr/>
                    <a:lstStyle/>
                    <a:p>
                      <a:r>
                        <a:rPr lang="en-US" sz="1000"/>
                        <a:t>32</a:t>
                      </a:r>
                    </a:p>
                  </a:txBody>
                  <a:tcPr/>
                </a:tc>
                <a:tc>
                  <a:txBody>
                    <a:bodyPr/>
                    <a:lstStyle/>
                    <a:p>
                      <a:r>
                        <a:rPr lang="en-US" sz="1000"/>
                        <a:t>2</a:t>
                      </a:r>
                    </a:p>
                  </a:txBody>
                  <a:tcPr/>
                </a:tc>
                <a:tc>
                  <a:txBody>
                    <a:bodyPr/>
                    <a:lstStyle/>
                    <a:p>
                      <a:r>
                        <a:rPr lang="en-US" sz="1000"/>
                        <a:t>0.18181818181818</a:t>
                      </a:r>
                    </a:p>
                  </a:txBody>
                  <a:tcPr/>
                </a:tc>
                <a:tc>
                  <a:txBody>
                    <a:bodyPr/>
                    <a:lstStyle/>
                    <a:p>
                      <a:r>
                        <a:rPr lang="en-US" sz="1000"/>
                        <a:t>2253</a:t>
                      </a:r>
                    </a:p>
                  </a:txBody>
                  <a:tcPr/>
                </a:tc>
                <a:tc>
                  <a:txBody>
                    <a:bodyPr/>
                    <a:lstStyle/>
                    <a:p>
                      <a:r>
                        <a:rPr lang="en-US" sz="1000"/>
                        <a:t>204.81818181818</a:t>
                      </a:r>
                    </a:p>
                  </a:txBody>
                  <a:tcPr/>
                </a:tc>
                <a:tc>
                  <a:txBody>
                    <a:bodyPr/>
                    <a:lstStyle/>
                    <a:p>
                      <a:r>
                        <a:rPr lang="en-US" sz="1000"/>
                        <a:t>11675</a:t>
                      </a:r>
                    </a:p>
                  </a:txBody>
                  <a:tcPr/>
                </a:tc>
                <a:tc>
                  <a:txBody>
                    <a:bodyPr/>
                    <a:lstStyle/>
                    <a:p>
                      <a:r>
                        <a:rPr lang="en-US" sz="1000"/>
                        <a:t>1061.3636363636</a:t>
                      </a:r>
                    </a:p>
                  </a:txBody>
                  <a:tcPr/>
                </a:tc>
                <a:tc>
                  <a:txBody>
                    <a:bodyPr/>
                    <a:lstStyle/>
                    <a:p>
                      <a:r>
                        <a:rPr lang="en-US" sz="1000"/>
                        <a:t>18.580005964655 %</a:t>
                      </a:r>
                    </a:p>
                  </a:txBody>
                  <a:tcPr/>
                </a:tc>
                <a:tc>
                  <a:txBody>
                    <a:bodyPr/>
                    <a:lstStyle/>
                    <a:p>
                      <a:r>
                        <a:rPr lang="en-US" sz="1000"/>
                        <a:t>443</a:t>
                      </a:r>
                    </a:p>
                  </a:txBody>
                  <a:tcPr/>
                </a:tc>
                <a:extLst>
                  <a:ext uri="{0D108BD9-81ED-4DB2-BD59-A6C34878D82A}">
                    <a16:rowId xmlns:a16="http://schemas.microsoft.com/office/drawing/2014/main" val="2857320988"/>
                  </a:ext>
                </a:extLst>
              </a:tr>
            </a:tbl>
          </a:graphicData>
        </a:graphic>
      </p:graphicFrame>
      <p:sp>
        <p:nvSpPr>
          <p:cNvPr id="4" name="Text Placeholder 3">
            <a:extLst>
              <a:ext uri="{FF2B5EF4-FFF2-40B4-BE49-F238E27FC236}">
                <a16:creationId xmlns:a16="http://schemas.microsoft.com/office/drawing/2014/main" id="{DB22B948-8392-4A91-9117-8A78E1FA0B3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828395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9F8A-1C5C-497C-88EA-479D3176F4C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5D3645FE-287C-428F-A3AA-A035C5925CD4}"/>
              </a:ext>
            </a:extLst>
          </p:cNvPr>
          <p:cNvGraphicFramePr>
            <a:graphicFrameLocks noGrp="1"/>
          </p:cNvGraphicFramePr>
          <p:nvPr>
            <p:ph type="chart" sz="quarter" idx="13"/>
            <p:extLst>
              <p:ext uri="{D42A27DB-BD31-4B8C-83A1-F6EECF244321}">
                <p14:modId xmlns:p14="http://schemas.microsoft.com/office/powerpoint/2010/main" val="2002321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3DEBE-91D9-4BDA-BB62-27AD636E316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A190084-615F-46E2-A366-B3CF9BBE2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323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DE7D-AE37-46E4-8597-F92AB8B9312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4A23B40D-F073-4644-810A-D56F9C935BA0}"/>
              </a:ext>
            </a:extLst>
          </p:cNvPr>
          <p:cNvGraphicFramePr>
            <a:graphicFrameLocks noGrp="1"/>
          </p:cNvGraphicFramePr>
          <p:nvPr>
            <p:ph type="chart" sz="quarter" idx="13"/>
            <p:extLst>
              <p:ext uri="{D42A27DB-BD31-4B8C-83A1-F6EECF244321}">
                <p14:modId xmlns:p14="http://schemas.microsoft.com/office/powerpoint/2010/main" val="261354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E9874A-03E3-427D-B8D9-EB21E97B802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3247A7A-2540-4478-860D-6CBD1C5B4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785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A922-3BC6-4A56-90F5-4C014FF3CB71}"/>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6BC45D38-BC8A-49EA-86F4-2F08AA7E53C7}"/>
              </a:ext>
            </a:extLst>
          </p:cNvPr>
          <p:cNvGraphicFramePr>
            <a:graphicFrameLocks noGrp="1"/>
          </p:cNvGraphicFramePr>
          <p:nvPr>
            <p:ph type="chart" sz="quarter" idx="13"/>
            <p:extLst>
              <p:ext uri="{D42A27DB-BD31-4B8C-83A1-F6EECF244321}">
                <p14:modId xmlns:p14="http://schemas.microsoft.com/office/powerpoint/2010/main" val="32254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E3982-0C7B-4B7D-BEE0-A52AC3A47C5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CD62A93-6DAA-45ED-B1B0-98622B904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395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2A0B7-B238-4202-BE5E-9C3A3997ED2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347F25C8-32D8-420B-A0AF-D8FB9A227D94}"/>
              </a:ext>
            </a:extLst>
          </p:cNvPr>
          <p:cNvGraphicFramePr>
            <a:graphicFrameLocks noGrp="1"/>
          </p:cNvGraphicFramePr>
          <p:nvPr>
            <p:ph type="chart" sz="quarter" idx="13"/>
            <p:extLst>
              <p:ext uri="{D42A27DB-BD31-4B8C-83A1-F6EECF244321}">
                <p14:modId xmlns:p14="http://schemas.microsoft.com/office/powerpoint/2010/main" val="2441607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FBA56-BF1D-42E7-B38C-6A1AF5C4C8F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3005571-F825-45C4-A3C7-AEE775663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42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29A7-F55F-47C9-82CB-D3BFF1AC8AC3}"/>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0A6B549D-F724-442C-821A-39933246EB8C}"/>
              </a:ext>
            </a:extLst>
          </p:cNvPr>
          <p:cNvGraphicFramePr>
            <a:graphicFrameLocks noGrp="1"/>
          </p:cNvGraphicFramePr>
          <p:nvPr>
            <p:ph type="tbl" sz="quarter" idx="13"/>
            <p:extLst>
              <p:ext uri="{D42A27DB-BD31-4B8C-83A1-F6EECF244321}">
                <p14:modId xmlns:p14="http://schemas.microsoft.com/office/powerpoint/2010/main" val="238349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020486"/>
                    </a:ext>
                  </a:extLst>
                </a:gridCol>
                <a:gridCol w="658368">
                  <a:extLst>
                    <a:ext uri="{9D8B030D-6E8A-4147-A177-3AD203B41FA5}">
                      <a16:colId xmlns:a16="http://schemas.microsoft.com/office/drawing/2014/main" val="805507126"/>
                    </a:ext>
                  </a:extLst>
                </a:gridCol>
                <a:gridCol w="658368">
                  <a:extLst>
                    <a:ext uri="{9D8B030D-6E8A-4147-A177-3AD203B41FA5}">
                      <a16:colId xmlns:a16="http://schemas.microsoft.com/office/drawing/2014/main" val="2108629367"/>
                    </a:ext>
                  </a:extLst>
                </a:gridCol>
                <a:gridCol w="658368">
                  <a:extLst>
                    <a:ext uri="{9D8B030D-6E8A-4147-A177-3AD203B41FA5}">
                      <a16:colId xmlns:a16="http://schemas.microsoft.com/office/drawing/2014/main" val="2803619785"/>
                    </a:ext>
                  </a:extLst>
                </a:gridCol>
                <a:gridCol w="658368">
                  <a:extLst>
                    <a:ext uri="{9D8B030D-6E8A-4147-A177-3AD203B41FA5}">
                      <a16:colId xmlns:a16="http://schemas.microsoft.com/office/drawing/2014/main" val="3185847574"/>
                    </a:ext>
                  </a:extLst>
                </a:gridCol>
                <a:gridCol w="658368">
                  <a:extLst>
                    <a:ext uri="{9D8B030D-6E8A-4147-A177-3AD203B41FA5}">
                      <a16:colId xmlns:a16="http://schemas.microsoft.com/office/drawing/2014/main" val="3857098625"/>
                    </a:ext>
                  </a:extLst>
                </a:gridCol>
                <a:gridCol w="658368">
                  <a:extLst>
                    <a:ext uri="{9D8B030D-6E8A-4147-A177-3AD203B41FA5}">
                      <a16:colId xmlns:a16="http://schemas.microsoft.com/office/drawing/2014/main" val="3708741030"/>
                    </a:ext>
                  </a:extLst>
                </a:gridCol>
                <a:gridCol w="658368">
                  <a:extLst>
                    <a:ext uri="{9D8B030D-6E8A-4147-A177-3AD203B41FA5}">
                      <a16:colId xmlns:a16="http://schemas.microsoft.com/office/drawing/2014/main" val="2448297342"/>
                    </a:ext>
                  </a:extLst>
                </a:gridCol>
                <a:gridCol w="658368">
                  <a:extLst>
                    <a:ext uri="{9D8B030D-6E8A-4147-A177-3AD203B41FA5}">
                      <a16:colId xmlns:a16="http://schemas.microsoft.com/office/drawing/2014/main" val="17548277"/>
                    </a:ext>
                  </a:extLst>
                </a:gridCol>
                <a:gridCol w="658368">
                  <a:extLst>
                    <a:ext uri="{9D8B030D-6E8A-4147-A177-3AD203B41FA5}">
                      <a16:colId xmlns:a16="http://schemas.microsoft.com/office/drawing/2014/main" val="96929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0950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- 2024-11-14 13:28:38</a:t>
                      </a:r>
                      <a:r>
                        <a:rPr kumimoji="0" lang="en-US" sz="1000" b="0" i="0" u="none" strike="noStrike" kern="1200" cap="none" spc="0" normalizeH="0" baseline="0" noProof="0">
                          <a:ln>
                            <a:noFill/>
                          </a:ln>
                          <a:solidFill>
                            <a:prstClr val="black"/>
                          </a:solidFill>
                          <a:effectLst/>
                          <a:uLnTx/>
                          <a:uFillTx/>
                          <a:latin typeface="Calibri"/>
                          <a:ea typeface="+mn-ea"/>
                          <a:cs typeface="+mn-cs"/>
                        </a:rPr>
                        <a:t>
 Go #TeamFICOH! The FICOH Emerging Leaders Program (ELP) team recently returned from their final off-site visit in Jersey City, where they successfully summarized seven months of work into a seven-minute presentation to a panel of Tokio Marine Group CEOs. The entire team found the experience to be rewarding, as they honed their leadership skills and fostered professional connections with participants from other group companies. Mahalo Tokio Marine North America Services for producing such a valuable professional development experience year after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19.874274661509 %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17602727"/>
                  </a:ext>
                </a:extLst>
              </a:tr>
            </a:tbl>
          </a:graphicData>
        </a:graphic>
      </p:graphicFrame>
      <p:sp>
        <p:nvSpPr>
          <p:cNvPr id="4" name="Text Placeholder 3">
            <a:extLst>
              <a:ext uri="{FF2B5EF4-FFF2-40B4-BE49-F238E27FC236}">
                <a16:creationId xmlns:a16="http://schemas.microsoft.com/office/drawing/2014/main" id="{9DF4B776-190B-4143-853E-E2A5B64D906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37007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AF0C-554B-4E54-975D-A4E4C1444B9F}"/>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4D96AD8-FA1D-4856-87EB-E7D35669F2F6}"/>
              </a:ext>
            </a:extLst>
          </p:cNvPr>
          <p:cNvGraphicFramePr>
            <a:graphicFrameLocks noGrp="1"/>
          </p:cNvGraphicFramePr>
          <p:nvPr>
            <p:ph type="tbl" sz="quarter" idx="13"/>
            <p:extLst>
              <p:ext uri="{D42A27DB-BD31-4B8C-83A1-F6EECF244321}">
                <p14:modId xmlns:p14="http://schemas.microsoft.com/office/powerpoint/2010/main" val="95012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1704585"/>
                    </a:ext>
                  </a:extLst>
                </a:gridCol>
                <a:gridCol w="658368">
                  <a:extLst>
                    <a:ext uri="{9D8B030D-6E8A-4147-A177-3AD203B41FA5}">
                      <a16:colId xmlns:a16="http://schemas.microsoft.com/office/drawing/2014/main" val="3212872018"/>
                    </a:ext>
                  </a:extLst>
                </a:gridCol>
                <a:gridCol w="658368">
                  <a:extLst>
                    <a:ext uri="{9D8B030D-6E8A-4147-A177-3AD203B41FA5}">
                      <a16:colId xmlns:a16="http://schemas.microsoft.com/office/drawing/2014/main" val="1818342150"/>
                    </a:ext>
                  </a:extLst>
                </a:gridCol>
                <a:gridCol w="658368">
                  <a:extLst>
                    <a:ext uri="{9D8B030D-6E8A-4147-A177-3AD203B41FA5}">
                      <a16:colId xmlns:a16="http://schemas.microsoft.com/office/drawing/2014/main" val="4285875579"/>
                    </a:ext>
                  </a:extLst>
                </a:gridCol>
                <a:gridCol w="658368">
                  <a:extLst>
                    <a:ext uri="{9D8B030D-6E8A-4147-A177-3AD203B41FA5}">
                      <a16:colId xmlns:a16="http://schemas.microsoft.com/office/drawing/2014/main" val="2802803447"/>
                    </a:ext>
                  </a:extLst>
                </a:gridCol>
                <a:gridCol w="658368">
                  <a:extLst>
                    <a:ext uri="{9D8B030D-6E8A-4147-A177-3AD203B41FA5}">
                      <a16:colId xmlns:a16="http://schemas.microsoft.com/office/drawing/2014/main" val="4000182871"/>
                    </a:ext>
                  </a:extLst>
                </a:gridCol>
                <a:gridCol w="658368">
                  <a:extLst>
                    <a:ext uri="{9D8B030D-6E8A-4147-A177-3AD203B41FA5}">
                      <a16:colId xmlns:a16="http://schemas.microsoft.com/office/drawing/2014/main" val="2966250758"/>
                    </a:ext>
                  </a:extLst>
                </a:gridCol>
                <a:gridCol w="658368">
                  <a:extLst>
                    <a:ext uri="{9D8B030D-6E8A-4147-A177-3AD203B41FA5}">
                      <a16:colId xmlns:a16="http://schemas.microsoft.com/office/drawing/2014/main" val="3547228288"/>
                    </a:ext>
                  </a:extLst>
                </a:gridCol>
                <a:gridCol w="658368">
                  <a:extLst>
                    <a:ext uri="{9D8B030D-6E8A-4147-A177-3AD203B41FA5}">
                      <a16:colId xmlns:a16="http://schemas.microsoft.com/office/drawing/2014/main" val="1565715183"/>
                    </a:ext>
                  </a:extLst>
                </a:gridCol>
                <a:gridCol w="658368">
                  <a:extLst>
                    <a:ext uri="{9D8B030D-6E8A-4147-A177-3AD203B41FA5}">
                      <a16:colId xmlns:a16="http://schemas.microsoft.com/office/drawing/2014/main" val="838991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522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- 2024-11-13 13:37:12</a:t>
                      </a:r>
                      <a:r>
                        <a:rPr kumimoji="0" lang="en-US" sz="1000" b="0" i="0" u="none" strike="noStrike" kern="1200" cap="none" spc="0" normalizeH="0" baseline="0" noProof="0">
                          <a:ln>
                            <a:noFill/>
                          </a:ln>
                          <a:solidFill>
                            <a:prstClr val="black"/>
                          </a:solidFill>
                          <a:effectLst/>
                          <a:uLnTx/>
                          <a:uFillTx/>
                          <a:latin typeface="Calibri"/>
                          <a:ea typeface="+mn-ea"/>
                          <a:cs typeface="+mn-cs"/>
                        </a:rPr>
                        <a:t>
 We’re so proud of our Claims team. They were recognized in October at the inaugural Tokio Marine Group Awards ceremony for their response to the Maui wildfires. Yvette Barradas, our Vice President of Claims, traveled to Tokyo for the ceremony and accepted the award on behalf of her team. “It was a true honor,” said Yvette. “This recognition is a tribute to our team's unwavering commitment to managing claims with empathy, resilience, and delivering on our promise to be a Good Company.” Congratulations to all the honorees, and mahalo to our Claims team for their hard work and dedication. Also, our heartfelt thanks to the Tokio Marine Group for hosting this memorable celebration of global Group efforts and initiatives.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33.965619442798 %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40011763"/>
                  </a:ext>
                </a:extLst>
              </a:tr>
            </a:tbl>
          </a:graphicData>
        </a:graphic>
      </p:graphicFrame>
      <p:sp>
        <p:nvSpPr>
          <p:cNvPr id="4" name="Text Placeholder 3">
            <a:extLst>
              <a:ext uri="{FF2B5EF4-FFF2-40B4-BE49-F238E27FC236}">
                <a16:creationId xmlns:a16="http://schemas.microsoft.com/office/drawing/2014/main" id="{B49B5C0B-D41C-44DC-A37F-74F9268F4D6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74956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209A4-0CCA-4EB4-82A9-DDE6CEE33D12}"/>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B4095AB-DC6F-4C20-926B-2A25E08490EC}"/>
              </a:ext>
            </a:extLst>
          </p:cNvPr>
          <p:cNvGraphicFramePr>
            <a:graphicFrameLocks noGrp="1"/>
          </p:cNvGraphicFramePr>
          <p:nvPr>
            <p:ph type="tbl" sz="quarter" idx="13"/>
            <p:extLst>
              <p:ext uri="{D42A27DB-BD31-4B8C-83A1-F6EECF244321}">
                <p14:modId xmlns:p14="http://schemas.microsoft.com/office/powerpoint/2010/main" val="380835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4751463"/>
                    </a:ext>
                  </a:extLst>
                </a:gridCol>
                <a:gridCol w="658368">
                  <a:extLst>
                    <a:ext uri="{9D8B030D-6E8A-4147-A177-3AD203B41FA5}">
                      <a16:colId xmlns:a16="http://schemas.microsoft.com/office/drawing/2014/main" val="487387866"/>
                    </a:ext>
                  </a:extLst>
                </a:gridCol>
                <a:gridCol w="658368">
                  <a:extLst>
                    <a:ext uri="{9D8B030D-6E8A-4147-A177-3AD203B41FA5}">
                      <a16:colId xmlns:a16="http://schemas.microsoft.com/office/drawing/2014/main" val="3020480643"/>
                    </a:ext>
                  </a:extLst>
                </a:gridCol>
                <a:gridCol w="658368">
                  <a:extLst>
                    <a:ext uri="{9D8B030D-6E8A-4147-A177-3AD203B41FA5}">
                      <a16:colId xmlns:a16="http://schemas.microsoft.com/office/drawing/2014/main" val="1022147656"/>
                    </a:ext>
                  </a:extLst>
                </a:gridCol>
                <a:gridCol w="658368">
                  <a:extLst>
                    <a:ext uri="{9D8B030D-6E8A-4147-A177-3AD203B41FA5}">
                      <a16:colId xmlns:a16="http://schemas.microsoft.com/office/drawing/2014/main" val="607854854"/>
                    </a:ext>
                  </a:extLst>
                </a:gridCol>
                <a:gridCol w="658368">
                  <a:extLst>
                    <a:ext uri="{9D8B030D-6E8A-4147-A177-3AD203B41FA5}">
                      <a16:colId xmlns:a16="http://schemas.microsoft.com/office/drawing/2014/main" val="2084814126"/>
                    </a:ext>
                  </a:extLst>
                </a:gridCol>
                <a:gridCol w="658368">
                  <a:extLst>
                    <a:ext uri="{9D8B030D-6E8A-4147-A177-3AD203B41FA5}">
                      <a16:colId xmlns:a16="http://schemas.microsoft.com/office/drawing/2014/main" val="3282769208"/>
                    </a:ext>
                  </a:extLst>
                </a:gridCol>
                <a:gridCol w="658368">
                  <a:extLst>
                    <a:ext uri="{9D8B030D-6E8A-4147-A177-3AD203B41FA5}">
                      <a16:colId xmlns:a16="http://schemas.microsoft.com/office/drawing/2014/main" val="1651292832"/>
                    </a:ext>
                  </a:extLst>
                </a:gridCol>
                <a:gridCol w="658368">
                  <a:extLst>
                    <a:ext uri="{9D8B030D-6E8A-4147-A177-3AD203B41FA5}">
                      <a16:colId xmlns:a16="http://schemas.microsoft.com/office/drawing/2014/main" val="641854657"/>
                    </a:ext>
                  </a:extLst>
                </a:gridCol>
                <a:gridCol w="658368">
                  <a:extLst>
                    <a:ext uri="{9D8B030D-6E8A-4147-A177-3AD203B41FA5}">
                      <a16:colId xmlns:a16="http://schemas.microsoft.com/office/drawing/2014/main" val="2320650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722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- 2024-11-01 12:43:55</a:t>
                      </a:r>
                      <a:r>
                        <a:rPr kumimoji="0" lang="en-US" sz="1000" b="0" i="0" u="none" strike="noStrike" kern="1200" cap="none" spc="0" normalizeH="0" baseline="0" noProof="0">
                          <a:ln>
                            <a:noFill/>
                          </a:ln>
                          <a:solidFill>
                            <a:prstClr val="black"/>
                          </a:solidFill>
                          <a:effectLst/>
                          <a:uLnTx/>
                          <a:uFillTx/>
                          <a:latin typeface="Calibri"/>
                          <a:ea typeface="+mn-ea"/>
                          <a:cs typeface="+mn-cs"/>
                        </a:rPr>
                        <a:t>
 We hope everyone had a spook-tacular Halloween! Yesterday, we had a fang-tastic time at our annual Halloween costume contest. Each year, our associates impress us with their creativity – and this year was no exception! Check out some of their boo-tiful creations!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35.419274092616 %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1857841"/>
                  </a:ext>
                </a:extLst>
              </a:tr>
            </a:tbl>
          </a:graphicData>
        </a:graphic>
      </p:graphicFrame>
      <p:sp>
        <p:nvSpPr>
          <p:cNvPr id="4" name="Text Placeholder 3">
            <a:extLst>
              <a:ext uri="{FF2B5EF4-FFF2-40B4-BE49-F238E27FC236}">
                <a16:creationId xmlns:a16="http://schemas.microsoft.com/office/drawing/2014/main" id="{55FCA746-CF48-4BCC-9AEB-207DB1CB2E1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59921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C1E6-E9F4-4B2A-8771-DBE1FF3701C2}"/>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9F4694B-26F2-48CC-81FA-8F76C0ED6C19}"/>
              </a:ext>
            </a:extLst>
          </p:cNvPr>
          <p:cNvGraphicFramePr>
            <a:graphicFrameLocks noGrp="1"/>
          </p:cNvGraphicFramePr>
          <p:nvPr>
            <p:ph type="tbl" sz="quarter" idx="13"/>
            <p:extLst>
              <p:ext uri="{D42A27DB-BD31-4B8C-83A1-F6EECF244321}">
                <p14:modId xmlns:p14="http://schemas.microsoft.com/office/powerpoint/2010/main" val="100486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4105090"/>
                    </a:ext>
                  </a:extLst>
                </a:gridCol>
                <a:gridCol w="658368">
                  <a:extLst>
                    <a:ext uri="{9D8B030D-6E8A-4147-A177-3AD203B41FA5}">
                      <a16:colId xmlns:a16="http://schemas.microsoft.com/office/drawing/2014/main" val="3394817107"/>
                    </a:ext>
                  </a:extLst>
                </a:gridCol>
                <a:gridCol w="658368">
                  <a:extLst>
                    <a:ext uri="{9D8B030D-6E8A-4147-A177-3AD203B41FA5}">
                      <a16:colId xmlns:a16="http://schemas.microsoft.com/office/drawing/2014/main" val="3284911728"/>
                    </a:ext>
                  </a:extLst>
                </a:gridCol>
                <a:gridCol w="658368">
                  <a:extLst>
                    <a:ext uri="{9D8B030D-6E8A-4147-A177-3AD203B41FA5}">
                      <a16:colId xmlns:a16="http://schemas.microsoft.com/office/drawing/2014/main" val="3136149054"/>
                    </a:ext>
                  </a:extLst>
                </a:gridCol>
                <a:gridCol w="658368">
                  <a:extLst>
                    <a:ext uri="{9D8B030D-6E8A-4147-A177-3AD203B41FA5}">
                      <a16:colId xmlns:a16="http://schemas.microsoft.com/office/drawing/2014/main" val="3969730530"/>
                    </a:ext>
                  </a:extLst>
                </a:gridCol>
                <a:gridCol w="658368">
                  <a:extLst>
                    <a:ext uri="{9D8B030D-6E8A-4147-A177-3AD203B41FA5}">
                      <a16:colId xmlns:a16="http://schemas.microsoft.com/office/drawing/2014/main" val="3505045529"/>
                    </a:ext>
                  </a:extLst>
                </a:gridCol>
                <a:gridCol w="658368">
                  <a:extLst>
                    <a:ext uri="{9D8B030D-6E8A-4147-A177-3AD203B41FA5}">
                      <a16:colId xmlns:a16="http://schemas.microsoft.com/office/drawing/2014/main" val="2187055815"/>
                    </a:ext>
                  </a:extLst>
                </a:gridCol>
                <a:gridCol w="658368">
                  <a:extLst>
                    <a:ext uri="{9D8B030D-6E8A-4147-A177-3AD203B41FA5}">
                      <a16:colId xmlns:a16="http://schemas.microsoft.com/office/drawing/2014/main" val="3108080551"/>
                    </a:ext>
                  </a:extLst>
                </a:gridCol>
                <a:gridCol w="658368">
                  <a:extLst>
                    <a:ext uri="{9D8B030D-6E8A-4147-A177-3AD203B41FA5}">
                      <a16:colId xmlns:a16="http://schemas.microsoft.com/office/drawing/2014/main" val="1922315369"/>
                    </a:ext>
                  </a:extLst>
                </a:gridCol>
                <a:gridCol w="658368">
                  <a:extLst>
                    <a:ext uri="{9D8B030D-6E8A-4147-A177-3AD203B41FA5}">
                      <a16:colId xmlns:a16="http://schemas.microsoft.com/office/drawing/2014/main" val="1651916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164452766"/>
                  </a:ext>
                </a:extLst>
              </a:tr>
              <a:tr h="370840">
                <a:tc>
                  <a:txBody>
                    <a:bodyPr/>
                    <a:lstStyle/>
                    <a:p>
                      <a:r>
                        <a:rPr lang="en-US" sz="1000"/>
                        <a:t>firstinshi</a:t>
                      </a:r>
                    </a:p>
                  </a:txBody>
                  <a:tcPr/>
                </a:tc>
                <a:tc>
                  <a:txBody>
                    <a:bodyPr/>
                    <a:lstStyle/>
                    <a:p>
                      <a:r>
                        <a:rPr lang="en-US" sz="1000"/>
                        <a:t>2943</a:t>
                      </a:r>
                    </a:p>
                  </a:txBody>
                  <a:tcPr/>
                </a:tc>
                <a:tc>
                  <a:txBody>
                    <a:bodyPr/>
                    <a:lstStyle/>
                    <a:p>
                      <a:r>
                        <a:rPr lang="en-US" sz="1000"/>
                        <a:t>10</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11</a:t>
                      </a:r>
                    </a:p>
                  </a:txBody>
                  <a:tcPr/>
                </a:tc>
                <a:tc>
                  <a:txBody>
                    <a:bodyPr/>
                    <a:lstStyle/>
                    <a:p>
                      <a:r>
                        <a:rPr lang="en-US" sz="1000"/>
                        <a:t>371</a:t>
                      </a:r>
                    </a:p>
                  </a:txBody>
                  <a:tcPr/>
                </a:tc>
                <a:tc>
                  <a:txBody>
                    <a:bodyPr/>
                    <a:lstStyle/>
                    <a:p>
                      <a:r>
                        <a:rPr lang="en-US" sz="1000"/>
                        <a:t>345</a:t>
                      </a:r>
                    </a:p>
                  </a:txBody>
                  <a:tcPr/>
                </a:tc>
                <a:extLst>
                  <a:ext uri="{0D108BD9-81ED-4DB2-BD59-A6C34878D82A}">
                    <a16:rowId xmlns:a16="http://schemas.microsoft.com/office/drawing/2014/main" val="3089720055"/>
                  </a:ext>
                </a:extLst>
              </a:tr>
            </a:tbl>
          </a:graphicData>
        </a:graphic>
      </p:graphicFrame>
      <p:sp>
        <p:nvSpPr>
          <p:cNvPr id="4" name="Text Placeholder 3">
            <a:extLst>
              <a:ext uri="{FF2B5EF4-FFF2-40B4-BE49-F238E27FC236}">
                <a16:creationId xmlns:a16="http://schemas.microsoft.com/office/drawing/2014/main" id="{831EEA24-01D3-4C6C-B5A2-DAD5C72C98C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30325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AFC27-EB75-4108-893C-95049B07B31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12E824CD-C0C1-4376-BD86-0173F72D5EC8}"/>
              </a:ext>
            </a:extLst>
          </p:cNvPr>
          <p:cNvGraphicFramePr>
            <a:graphicFrameLocks noGrp="1"/>
          </p:cNvGraphicFramePr>
          <p:nvPr>
            <p:ph type="chart" sz="quarter" idx="13"/>
            <p:extLst>
              <p:ext uri="{D42A27DB-BD31-4B8C-83A1-F6EECF244321}">
                <p14:modId xmlns:p14="http://schemas.microsoft.com/office/powerpoint/2010/main" val="3180877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B13D5-8B6B-4381-947C-94CB184937F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6AA430-6C20-4D02-844E-EFB61AACD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996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1B0F-A561-4DEA-AB29-1E6D4E6BE2E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D9997F9-6F40-4AE0-B45E-F6668F9A80A4}"/>
              </a:ext>
            </a:extLst>
          </p:cNvPr>
          <p:cNvGraphicFramePr>
            <a:graphicFrameLocks noGrp="1"/>
          </p:cNvGraphicFramePr>
          <p:nvPr>
            <p:ph type="chart" sz="quarter" idx="13"/>
            <p:extLst>
              <p:ext uri="{D42A27DB-BD31-4B8C-83A1-F6EECF244321}">
                <p14:modId xmlns:p14="http://schemas.microsoft.com/office/powerpoint/2010/main" val="3716697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8C4A7F-854C-4B1C-A821-6025A1BA93E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44A7985-F36F-4F6A-8B49-47F22561C3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499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3DC7D-5BCD-41C7-B00C-86CC00466FD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10A45A1-68F8-41D9-8C1A-E17A031E716C}"/>
              </a:ext>
            </a:extLst>
          </p:cNvPr>
          <p:cNvGraphicFramePr>
            <a:graphicFrameLocks noGrp="1"/>
          </p:cNvGraphicFramePr>
          <p:nvPr>
            <p:ph type="chart" sz="quarter" idx="13"/>
            <p:extLst>
              <p:ext uri="{D42A27DB-BD31-4B8C-83A1-F6EECF244321}">
                <p14:modId xmlns:p14="http://schemas.microsoft.com/office/powerpoint/2010/main" val="4282844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0D369-38D5-43F9-9707-99E09ACFEFE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5E8692E-26B3-4423-9426-68E9ABB3C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310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5081A-8A73-4C42-8040-303BC9C7E7C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1A8E6E73-870A-43A2-9B66-C7B4DFEA9A14}"/>
              </a:ext>
            </a:extLst>
          </p:cNvPr>
          <p:cNvGraphicFramePr>
            <a:graphicFrameLocks noGrp="1"/>
          </p:cNvGraphicFramePr>
          <p:nvPr>
            <p:ph type="chart" sz="quarter" idx="13"/>
            <p:extLst>
              <p:ext uri="{D42A27DB-BD31-4B8C-83A1-F6EECF244321}">
                <p14:modId xmlns:p14="http://schemas.microsoft.com/office/powerpoint/2010/main" val="1942405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BE396-AECD-4BA4-B237-B9DFB30C39C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3103A5E-CAC2-4B11-88C1-E542C9B3D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973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E8C9-2401-4620-BB8A-37F6A769DE2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5272846-0B90-4516-9FF5-A009630AB933}"/>
              </a:ext>
            </a:extLst>
          </p:cNvPr>
          <p:cNvGraphicFramePr>
            <a:graphicFrameLocks noGrp="1"/>
          </p:cNvGraphicFramePr>
          <p:nvPr>
            <p:ph type="tbl" sz="quarter" idx="13"/>
            <p:extLst>
              <p:ext uri="{D42A27DB-BD31-4B8C-83A1-F6EECF244321}">
                <p14:modId xmlns:p14="http://schemas.microsoft.com/office/powerpoint/2010/main" val="557307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4303225"/>
                    </a:ext>
                  </a:extLst>
                </a:gridCol>
                <a:gridCol w="987552">
                  <a:extLst>
                    <a:ext uri="{9D8B030D-6E8A-4147-A177-3AD203B41FA5}">
                      <a16:colId xmlns:a16="http://schemas.microsoft.com/office/drawing/2014/main" val="4283692892"/>
                    </a:ext>
                  </a:extLst>
                </a:gridCol>
                <a:gridCol w="987552">
                  <a:extLst>
                    <a:ext uri="{9D8B030D-6E8A-4147-A177-3AD203B41FA5}">
                      <a16:colId xmlns:a16="http://schemas.microsoft.com/office/drawing/2014/main" val="1470667293"/>
                    </a:ext>
                  </a:extLst>
                </a:gridCol>
                <a:gridCol w="987552">
                  <a:extLst>
                    <a:ext uri="{9D8B030D-6E8A-4147-A177-3AD203B41FA5}">
                      <a16:colId xmlns:a16="http://schemas.microsoft.com/office/drawing/2014/main" val="1885417700"/>
                    </a:ext>
                  </a:extLst>
                </a:gridCol>
                <a:gridCol w="987552">
                  <a:extLst>
                    <a:ext uri="{9D8B030D-6E8A-4147-A177-3AD203B41FA5}">
                      <a16:colId xmlns:a16="http://schemas.microsoft.com/office/drawing/2014/main" val="179671199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08326768"/>
                  </a:ext>
                </a:extLst>
              </a:tr>
              <a:tr h="370840">
                <a:tc>
                  <a:txBody>
                    <a:bodyPr/>
                    <a:lstStyle/>
                    <a:p>
                      <a:r>
                        <a:rPr lang="en-US" sz="1000" b="1"/>
                        <a:t>firstinshi - 2024-11-04 16:00:31</a:t>
                      </a:r>
                      <a:r>
                        <a:rPr lang="en-US" sz="1000"/>
                        <a:t>
 *CLOSED* This Thanksgiving season, we’re overflowing with gratitude and want to pass it on! All week long, enter our Thanksgiving giveaway for a chance to win a 0 gift card to foodlandhi. Whether you want to use it for a delicious turkey, a sweet pie, or some cozy fall decor, the choice is yours!
HERE’S HOW TO ENTER: 
1) Like the post.
2) Follow firstinshi.
3) Tag someone who will be at your Thanksgiving table this year.
We will randomly select a winner on Monday, November 11, 2024. The winner will be contacted via Direct Message and have 48 hours to claim their prize. Multiple entries are welcome, limit one tag per comment. For complete contest rules, tap our link bio.</a:t>
                      </a:r>
                    </a:p>
                  </a:txBody>
                  <a:tcPr/>
                </a:tc>
                <a:tc>
                  <a:txBody>
                    <a:bodyPr/>
                    <a:lstStyle/>
                    <a:p>
                      <a:r>
                        <a:rPr lang="en-US" sz="1000"/>
                        <a:t>102</a:t>
                      </a:r>
                    </a:p>
                  </a:txBody>
                  <a:tcPr/>
                </a:tc>
                <a:tc>
                  <a:txBody>
                    <a:bodyPr/>
                    <a:lstStyle/>
                    <a:p>
                      <a:r>
                        <a:rPr lang="en-US" sz="1000"/>
                        <a:t>343</a:t>
                      </a:r>
                    </a:p>
                  </a:txBody>
                  <a:tcPr/>
                </a:tc>
                <a:tc>
                  <a:txBody>
                    <a:bodyPr/>
                    <a:lstStyle/>
                    <a:p>
                      <a:r>
                        <a:rPr lang="en-US" sz="1000"/>
                        <a:t>15.1567 %</a:t>
                      </a:r>
                    </a:p>
                  </a:txBody>
                  <a:tcPr/>
                </a:tc>
                <a:tc>
                  <a:txBody>
                    <a:bodyPr/>
                    <a:lstStyle/>
                    <a:p>
                      <a:r>
                        <a:rPr lang="en-US" sz="1000"/>
                        <a:t>Image</a:t>
                      </a:r>
                    </a:p>
                  </a:txBody>
                  <a:tcPr/>
                </a:tc>
                <a:extLst>
                  <a:ext uri="{0D108BD9-81ED-4DB2-BD59-A6C34878D82A}">
                    <a16:rowId xmlns:a16="http://schemas.microsoft.com/office/drawing/2014/main" val="3972177594"/>
                  </a:ext>
                </a:extLst>
              </a:tr>
              <a:tr h="370840">
                <a:tc>
                  <a:txBody>
                    <a:bodyPr/>
                    <a:lstStyle/>
                    <a:p>
                      <a:r>
                        <a:rPr lang="en-US" sz="1000" b="1"/>
                        <a:t>firstinshi - 2024-11-01 17:00:21</a:t>
                      </a:r>
                      <a:r>
                        <a:rPr lang="en-US" sz="1000"/>
                        <a:t>
 We hope everyone had a spook-tacular Halloween! Yesterday, we had a fang-tastic time at our annual Halloween costume contest. Each year, our associates impress us with their creativity – and this year was no exception! Check out some of their boo-tiful creations! #TeamFICOH</a:t>
                      </a:r>
                    </a:p>
                  </a:txBody>
                  <a:tcPr/>
                </a:tc>
                <a:tc>
                  <a:txBody>
                    <a:bodyPr/>
                    <a:lstStyle/>
                    <a:p>
                      <a:r>
                        <a:rPr lang="en-US" sz="1000"/>
                        <a:t>56</a:t>
                      </a:r>
                    </a:p>
                  </a:txBody>
                  <a:tcPr/>
                </a:tc>
                <a:tc>
                  <a:txBody>
                    <a:bodyPr/>
                    <a:lstStyle/>
                    <a:p>
                      <a:r>
                        <a:rPr lang="en-US" sz="1000"/>
                        <a:t>0</a:t>
                      </a:r>
                    </a:p>
                  </a:txBody>
                  <a:tcPr/>
                </a:tc>
                <a:tc>
                  <a:txBody>
                    <a:bodyPr/>
                    <a:lstStyle/>
                    <a:p>
                      <a:r>
                        <a:rPr lang="en-US" sz="1000"/>
                        <a:t>1.9093 %</a:t>
                      </a:r>
                    </a:p>
                  </a:txBody>
                  <a:tcPr/>
                </a:tc>
                <a:tc>
                  <a:txBody>
                    <a:bodyPr/>
                    <a:lstStyle/>
                    <a:p>
                      <a:r>
                        <a:rPr lang="en-US" sz="1000"/>
                        <a:t>Carousel</a:t>
                      </a:r>
                    </a:p>
                  </a:txBody>
                  <a:tcPr/>
                </a:tc>
                <a:extLst>
                  <a:ext uri="{0D108BD9-81ED-4DB2-BD59-A6C34878D82A}">
                    <a16:rowId xmlns:a16="http://schemas.microsoft.com/office/drawing/2014/main" val="2665362594"/>
                  </a:ext>
                </a:extLst>
              </a:tr>
              <a:tr h="370840">
                <a:tc>
                  <a:txBody>
                    <a:bodyPr/>
                    <a:lstStyle/>
                    <a:p>
                      <a:r>
                        <a:rPr lang="en-US" sz="1000" b="1"/>
                        <a:t>firstinshi - 2024-11-13 16:00:19</a:t>
                      </a:r>
                      <a:r>
                        <a:rPr lang="en-US" sz="1000"/>
                        <a:t>
 We’re so proud of our Claims team. They were recognized in October at the inaugural Tokio Marine Group Awards ceremony for their response to the Maui wildfires. Yvette Barradas, our Vice President of Claims, traveled to Tokyo for the ceremony and accepted the award on behalf of her team. “It was a true honor,” said Yvette. “This recognition is a tribute to our team's unwavering commitment to managing claims with empathy, resilience, and delivering on our promise to be a Good Company.” Congratulations to all the honorees, and mahalo to our Claims team for their hard work and dedication. Also, our heartfelt thanks to the Tokio Marine Group for hosting this memorable celebration of global Group efforts and initiatives.</a:t>
                      </a:r>
                    </a:p>
                  </a:txBody>
                  <a:tcPr/>
                </a:tc>
                <a:tc>
                  <a:txBody>
                    <a:bodyPr/>
                    <a:lstStyle/>
                    <a:p>
                      <a:r>
                        <a:rPr lang="en-US" sz="1000"/>
                        <a:t>48</a:t>
                      </a:r>
                    </a:p>
                  </a:txBody>
                  <a:tcPr/>
                </a:tc>
                <a:tc>
                  <a:txBody>
                    <a:bodyPr/>
                    <a:lstStyle/>
                    <a:p>
                      <a:r>
                        <a:rPr lang="en-US" sz="1000"/>
                        <a:t>0</a:t>
                      </a:r>
                    </a:p>
                  </a:txBody>
                  <a:tcPr/>
                </a:tc>
                <a:tc>
                  <a:txBody>
                    <a:bodyPr/>
                    <a:lstStyle/>
                    <a:p>
                      <a:r>
                        <a:rPr lang="en-US" sz="1000"/>
                        <a:t>1.6293 %</a:t>
                      </a:r>
                    </a:p>
                  </a:txBody>
                  <a:tcPr/>
                </a:tc>
                <a:tc>
                  <a:txBody>
                    <a:bodyPr/>
                    <a:lstStyle/>
                    <a:p>
                      <a:r>
                        <a:rPr lang="en-US" sz="1000"/>
                        <a:t>Carousel</a:t>
                      </a:r>
                    </a:p>
                  </a:txBody>
                  <a:tcPr/>
                </a:tc>
                <a:extLst>
                  <a:ext uri="{0D108BD9-81ED-4DB2-BD59-A6C34878D82A}">
                    <a16:rowId xmlns:a16="http://schemas.microsoft.com/office/drawing/2014/main" val="3990307681"/>
                  </a:ext>
                </a:extLst>
              </a:tr>
            </a:tbl>
          </a:graphicData>
        </a:graphic>
      </p:graphicFrame>
      <p:sp>
        <p:nvSpPr>
          <p:cNvPr id="4" name="Text Placeholder 3">
            <a:extLst>
              <a:ext uri="{FF2B5EF4-FFF2-40B4-BE49-F238E27FC236}">
                <a16:creationId xmlns:a16="http://schemas.microsoft.com/office/drawing/2014/main" id="{F7E4AC7C-C167-46FC-86EF-CE23C765CA6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92084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F1AA6-1DD1-412C-9D3D-99514FC5548C}"/>
              </a:ext>
            </a:extLst>
          </p:cNvPr>
          <p:cNvSpPr>
            <a:spLocks noGrp="1"/>
          </p:cNvSpPr>
          <p:nvPr>
            <p:ph type="title"/>
          </p:nvPr>
        </p:nvSpPr>
        <p:spPr/>
        <p:txBody>
          <a:bodyPr/>
          <a:lstStyle/>
          <a:p>
            <a:r>
              <a:rPr lang="en-US"/>
              <a:t>Instagram Videos Table | FICOH - 1 of 3</a:t>
            </a:r>
          </a:p>
        </p:txBody>
      </p:sp>
      <p:graphicFrame>
        <p:nvGraphicFramePr>
          <p:cNvPr id="5" name="Table Placeholder 4">
            <a:extLst>
              <a:ext uri="{FF2B5EF4-FFF2-40B4-BE49-F238E27FC236}">
                <a16:creationId xmlns:a16="http://schemas.microsoft.com/office/drawing/2014/main" id="{3E7979ED-6DF4-44AE-99AB-B8DBE845F598}"/>
              </a:ext>
            </a:extLst>
          </p:cNvPr>
          <p:cNvGraphicFramePr>
            <a:graphicFrameLocks noGrp="1"/>
          </p:cNvGraphicFramePr>
          <p:nvPr>
            <p:ph type="tbl" sz="quarter" idx="13"/>
            <p:extLst>
              <p:ext uri="{D42A27DB-BD31-4B8C-83A1-F6EECF244321}">
                <p14:modId xmlns:p14="http://schemas.microsoft.com/office/powerpoint/2010/main" val="151033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27122156"/>
                    </a:ext>
                  </a:extLst>
                </a:gridCol>
                <a:gridCol w="1234439">
                  <a:extLst>
                    <a:ext uri="{9D8B030D-6E8A-4147-A177-3AD203B41FA5}">
                      <a16:colId xmlns:a16="http://schemas.microsoft.com/office/drawing/2014/main" val="1817551545"/>
                    </a:ext>
                  </a:extLst>
                </a:gridCol>
                <a:gridCol w="493776">
                  <a:extLst>
                    <a:ext uri="{9D8B030D-6E8A-4147-A177-3AD203B41FA5}">
                      <a16:colId xmlns:a16="http://schemas.microsoft.com/office/drawing/2014/main" val="2096332219"/>
                    </a:ext>
                  </a:extLst>
                </a:gridCol>
                <a:gridCol w="493776">
                  <a:extLst>
                    <a:ext uri="{9D8B030D-6E8A-4147-A177-3AD203B41FA5}">
                      <a16:colId xmlns:a16="http://schemas.microsoft.com/office/drawing/2014/main" val="2925360132"/>
                    </a:ext>
                  </a:extLst>
                </a:gridCol>
                <a:gridCol w="493776">
                  <a:extLst>
                    <a:ext uri="{9D8B030D-6E8A-4147-A177-3AD203B41FA5}">
                      <a16:colId xmlns:a16="http://schemas.microsoft.com/office/drawing/2014/main" val="4121999955"/>
                    </a:ext>
                  </a:extLst>
                </a:gridCol>
                <a:gridCol w="493776">
                  <a:extLst>
                    <a:ext uri="{9D8B030D-6E8A-4147-A177-3AD203B41FA5}">
                      <a16:colId xmlns:a16="http://schemas.microsoft.com/office/drawing/2014/main" val="1634888507"/>
                    </a:ext>
                  </a:extLst>
                </a:gridCol>
                <a:gridCol w="493776">
                  <a:extLst>
                    <a:ext uri="{9D8B030D-6E8A-4147-A177-3AD203B41FA5}">
                      <a16:colId xmlns:a16="http://schemas.microsoft.com/office/drawing/2014/main" val="1685963569"/>
                    </a:ext>
                  </a:extLst>
                </a:gridCol>
                <a:gridCol w="493776">
                  <a:extLst>
                    <a:ext uri="{9D8B030D-6E8A-4147-A177-3AD203B41FA5}">
                      <a16:colId xmlns:a16="http://schemas.microsoft.com/office/drawing/2014/main" val="3588456760"/>
                    </a:ext>
                  </a:extLst>
                </a:gridCol>
                <a:gridCol w="493776">
                  <a:extLst>
                    <a:ext uri="{9D8B030D-6E8A-4147-A177-3AD203B41FA5}">
                      <a16:colId xmlns:a16="http://schemas.microsoft.com/office/drawing/2014/main" val="1431088747"/>
                    </a:ext>
                  </a:extLst>
                </a:gridCol>
                <a:gridCol w="493776">
                  <a:extLst>
                    <a:ext uri="{9D8B030D-6E8A-4147-A177-3AD203B41FA5}">
                      <a16:colId xmlns:a16="http://schemas.microsoft.com/office/drawing/2014/main" val="578493192"/>
                    </a:ext>
                  </a:extLst>
                </a:gridCol>
                <a:gridCol w="493776">
                  <a:extLst>
                    <a:ext uri="{9D8B030D-6E8A-4147-A177-3AD203B41FA5}">
                      <a16:colId xmlns:a16="http://schemas.microsoft.com/office/drawing/2014/main" val="441348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84762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- 2024-11-27 14:00:47</a:t>
                      </a:r>
                      <a:r>
                        <a:rPr kumimoji="0" lang="en-US" sz="1000" b="0" i="0" u="none" strike="noStrike" kern="1200" cap="none" spc="0" normalizeH="0" baseline="0" noProof="0">
                          <a:ln>
                            <a:noFill/>
                          </a:ln>
                          <a:solidFill>
                            <a:prstClr val="black"/>
                          </a:solidFill>
                          <a:effectLst/>
                          <a:uLnTx/>
                          <a:uFillTx/>
                          <a:latin typeface="Calibri"/>
                          <a:ea typeface="+mn-ea"/>
                          <a:cs typeface="+mn-cs"/>
                        </a:rPr>
                        <a:t>
 This Thanksgiving, we are filled with gratitude for our associates, community partners, and valued customers. Today, we will be closing at 12noon and will resume normal business hours on Monday, December 2. See ficoh.com/contact-us for contact info should you need to reach us. From everyone at FICOH, including Poincy and Nīele, we wish you a happy Thanksgiving as sweet and comforting as homemade pumpkin pie!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https://quintly-eu-image-storage.s3.amazonaws.com/42a5b893a9726451877e4ab7634db126/835da38d90d61bb286c0086f994d654e.jpg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0102333"/>
                  </a:ext>
                </a:extLst>
              </a:tr>
            </a:tbl>
          </a:graphicData>
        </a:graphic>
      </p:graphicFrame>
      <p:sp>
        <p:nvSpPr>
          <p:cNvPr id="4" name="Text Placeholder 3">
            <a:extLst>
              <a:ext uri="{FF2B5EF4-FFF2-40B4-BE49-F238E27FC236}">
                <a16:creationId xmlns:a16="http://schemas.microsoft.com/office/drawing/2014/main" id="{7A81A4BC-1179-4E28-B426-379D766C207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79350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411C1-234B-453C-A31C-7C92DE8ED879}"/>
              </a:ext>
            </a:extLst>
          </p:cNvPr>
          <p:cNvSpPr>
            <a:spLocks noGrp="1"/>
          </p:cNvSpPr>
          <p:nvPr>
            <p:ph type="title"/>
          </p:nvPr>
        </p:nvSpPr>
        <p:spPr/>
        <p:txBody>
          <a:bodyPr/>
          <a:lstStyle/>
          <a:p>
            <a:r>
              <a:rPr lang="en-US"/>
              <a:t>Instagram Videos Table | FICOH - 2 of 3</a:t>
            </a:r>
          </a:p>
        </p:txBody>
      </p:sp>
      <p:graphicFrame>
        <p:nvGraphicFramePr>
          <p:cNvPr id="5" name="Table Placeholder 4">
            <a:extLst>
              <a:ext uri="{FF2B5EF4-FFF2-40B4-BE49-F238E27FC236}">
                <a16:creationId xmlns:a16="http://schemas.microsoft.com/office/drawing/2014/main" id="{3082AB5C-273C-4EE4-B44F-87A069FB7BBF}"/>
              </a:ext>
            </a:extLst>
          </p:cNvPr>
          <p:cNvGraphicFramePr>
            <a:graphicFrameLocks noGrp="1"/>
          </p:cNvGraphicFramePr>
          <p:nvPr>
            <p:ph type="tbl" sz="quarter" idx="13"/>
            <p:extLst>
              <p:ext uri="{D42A27DB-BD31-4B8C-83A1-F6EECF244321}">
                <p14:modId xmlns:p14="http://schemas.microsoft.com/office/powerpoint/2010/main" val="3611868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30753501"/>
                    </a:ext>
                  </a:extLst>
                </a:gridCol>
                <a:gridCol w="1234439">
                  <a:extLst>
                    <a:ext uri="{9D8B030D-6E8A-4147-A177-3AD203B41FA5}">
                      <a16:colId xmlns:a16="http://schemas.microsoft.com/office/drawing/2014/main" val="387084623"/>
                    </a:ext>
                  </a:extLst>
                </a:gridCol>
                <a:gridCol w="493776">
                  <a:extLst>
                    <a:ext uri="{9D8B030D-6E8A-4147-A177-3AD203B41FA5}">
                      <a16:colId xmlns:a16="http://schemas.microsoft.com/office/drawing/2014/main" val="2691069346"/>
                    </a:ext>
                  </a:extLst>
                </a:gridCol>
                <a:gridCol w="493776">
                  <a:extLst>
                    <a:ext uri="{9D8B030D-6E8A-4147-A177-3AD203B41FA5}">
                      <a16:colId xmlns:a16="http://schemas.microsoft.com/office/drawing/2014/main" val="4058554570"/>
                    </a:ext>
                  </a:extLst>
                </a:gridCol>
                <a:gridCol w="493776">
                  <a:extLst>
                    <a:ext uri="{9D8B030D-6E8A-4147-A177-3AD203B41FA5}">
                      <a16:colId xmlns:a16="http://schemas.microsoft.com/office/drawing/2014/main" val="583028009"/>
                    </a:ext>
                  </a:extLst>
                </a:gridCol>
                <a:gridCol w="493776">
                  <a:extLst>
                    <a:ext uri="{9D8B030D-6E8A-4147-A177-3AD203B41FA5}">
                      <a16:colId xmlns:a16="http://schemas.microsoft.com/office/drawing/2014/main" val="676441062"/>
                    </a:ext>
                  </a:extLst>
                </a:gridCol>
                <a:gridCol w="493776">
                  <a:extLst>
                    <a:ext uri="{9D8B030D-6E8A-4147-A177-3AD203B41FA5}">
                      <a16:colId xmlns:a16="http://schemas.microsoft.com/office/drawing/2014/main" val="3505410242"/>
                    </a:ext>
                  </a:extLst>
                </a:gridCol>
                <a:gridCol w="493776">
                  <a:extLst>
                    <a:ext uri="{9D8B030D-6E8A-4147-A177-3AD203B41FA5}">
                      <a16:colId xmlns:a16="http://schemas.microsoft.com/office/drawing/2014/main" val="3787030796"/>
                    </a:ext>
                  </a:extLst>
                </a:gridCol>
                <a:gridCol w="493776">
                  <a:extLst>
                    <a:ext uri="{9D8B030D-6E8A-4147-A177-3AD203B41FA5}">
                      <a16:colId xmlns:a16="http://schemas.microsoft.com/office/drawing/2014/main" val="128613482"/>
                    </a:ext>
                  </a:extLst>
                </a:gridCol>
                <a:gridCol w="493776">
                  <a:extLst>
                    <a:ext uri="{9D8B030D-6E8A-4147-A177-3AD203B41FA5}">
                      <a16:colId xmlns:a16="http://schemas.microsoft.com/office/drawing/2014/main" val="233303601"/>
                    </a:ext>
                  </a:extLst>
                </a:gridCol>
                <a:gridCol w="493776">
                  <a:extLst>
                    <a:ext uri="{9D8B030D-6E8A-4147-A177-3AD203B41FA5}">
                      <a16:colId xmlns:a16="http://schemas.microsoft.com/office/drawing/2014/main" val="901143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2796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- 2024-11-07 16:33:44</a:t>
                      </a:r>
                      <a:r>
                        <a:rPr kumimoji="0" lang="en-US" sz="1000" b="0" i="0" u="none" strike="noStrike" kern="1200" cap="none" spc="0" normalizeH="0" baseline="0" noProof="0">
                          <a:ln>
                            <a:noFill/>
                          </a:ln>
                          <a:solidFill>
                            <a:prstClr val="black"/>
                          </a:solidFill>
                          <a:effectLst/>
                          <a:uLnTx/>
                          <a:uFillTx/>
                          <a:latin typeface="Calibri"/>
                          <a:ea typeface="+mn-ea"/>
                          <a:cs typeface="+mn-cs"/>
                        </a:rPr>
                        <a:t>
 We’re still reminiscing about the fun times we had at our Splash Down fundraiser @alohaunitedway last week! The top 12 most-voted-for associates embraced the spirit of charity as their colleagues unleashed a barrage of water balloons and icy water buckets in a bid to soak their friends while supporting a great cause. All told, our Splash Down event raised more than ,800 for Aloha United Way! #AlohaUnitedWay #FICOHSplashDown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https://quintly-eu-image-storage.s3.amazonaws.com/42a5b893a9726451877e4ab7634db126/c188740ab62965046e988528bf308fa9.jpg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2579260"/>
                  </a:ext>
                </a:extLst>
              </a:tr>
            </a:tbl>
          </a:graphicData>
        </a:graphic>
      </p:graphicFrame>
      <p:sp>
        <p:nvSpPr>
          <p:cNvPr id="4" name="Text Placeholder 3">
            <a:extLst>
              <a:ext uri="{FF2B5EF4-FFF2-40B4-BE49-F238E27FC236}">
                <a16:creationId xmlns:a16="http://schemas.microsoft.com/office/drawing/2014/main" id="{D91A2F51-920B-4409-8ADD-08F73B8E444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73949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D34D-8698-4D4C-9D20-059832708A85}"/>
              </a:ext>
            </a:extLst>
          </p:cNvPr>
          <p:cNvSpPr>
            <a:spLocks noGrp="1"/>
          </p:cNvSpPr>
          <p:nvPr>
            <p:ph type="title"/>
          </p:nvPr>
        </p:nvSpPr>
        <p:spPr/>
        <p:txBody>
          <a:bodyPr/>
          <a:lstStyle/>
          <a:p>
            <a:r>
              <a:rPr lang="en-US"/>
              <a:t>Instagram Videos Table | FICOH - 3 of 3</a:t>
            </a:r>
          </a:p>
        </p:txBody>
      </p:sp>
      <p:graphicFrame>
        <p:nvGraphicFramePr>
          <p:cNvPr id="5" name="Table Placeholder 4">
            <a:extLst>
              <a:ext uri="{FF2B5EF4-FFF2-40B4-BE49-F238E27FC236}">
                <a16:creationId xmlns:a16="http://schemas.microsoft.com/office/drawing/2014/main" id="{6917B966-6F7E-497D-BBFF-AB47532C2C2E}"/>
              </a:ext>
            </a:extLst>
          </p:cNvPr>
          <p:cNvGraphicFramePr>
            <a:graphicFrameLocks noGrp="1"/>
          </p:cNvGraphicFramePr>
          <p:nvPr>
            <p:ph type="tbl" sz="quarter" idx="13"/>
            <p:extLst>
              <p:ext uri="{D42A27DB-BD31-4B8C-83A1-F6EECF244321}">
                <p14:modId xmlns:p14="http://schemas.microsoft.com/office/powerpoint/2010/main" val="1818884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90528647"/>
                    </a:ext>
                  </a:extLst>
                </a:gridCol>
                <a:gridCol w="1234439">
                  <a:extLst>
                    <a:ext uri="{9D8B030D-6E8A-4147-A177-3AD203B41FA5}">
                      <a16:colId xmlns:a16="http://schemas.microsoft.com/office/drawing/2014/main" val="2028404115"/>
                    </a:ext>
                  </a:extLst>
                </a:gridCol>
                <a:gridCol w="493776">
                  <a:extLst>
                    <a:ext uri="{9D8B030D-6E8A-4147-A177-3AD203B41FA5}">
                      <a16:colId xmlns:a16="http://schemas.microsoft.com/office/drawing/2014/main" val="715868538"/>
                    </a:ext>
                  </a:extLst>
                </a:gridCol>
                <a:gridCol w="493776">
                  <a:extLst>
                    <a:ext uri="{9D8B030D-6E8A-4147-A177-3AD203B41FA5}">
                      <a16:colId xmlns:a16="http://schemas.microsoft.com/office/drawing/2014/main" val="830503948"/>
                    </a:ext>
                  </a:extLst>
                </a:gridCol>
                <a:gridCol w="493776">
                  <a:extLst>
                    <a:ext uri="{9D8B030D-6E8A-4147-A177-3AD203B41FA5}">
                      <a16:colId xmlns:a16="http://schemas.microsoft.com/office/drawing/2014/main" val="2405259599"/>
                    </a:ext>
                  </a:extLst>
                </a:gridCol>
                <a:gridCol w="493776">
                  <a:extLst>
                    <a:ext uri="{9D8B030D-6E8A-4147-A177-3AD203B41FA5}">
                      <a16:colId xmlns:a16="http://schemas.microsoft.com/office/drawing/2014/main" val="3970508392"/>
                    </a:ext>
                  </a:extLst>
                </a:gridCol>
                <a:gridCol w="493776">
                  <a:extLst>
                    <a:ext uri="{9D8B030D-6E8A-4147-A177-3AD203B41FA5}">
                      <a16:colId xmlns:a16="http://schemas.microsoft.com/office/drawing/2014/main" val="1704744054"/>
                    </a:ext>
                  </a:extLst>
                </a:gridCol>
                <a:gridCol w="493776">
                  <a:extLst>
                    <a:ext uri="{9D8B030D-6E8A-4147-A177-3AD203B41FA5}">
                      <a16:colId xmlns:a16="http://schemas.microsoft.com/office/drawing/2014/main" val="2097047975"/>
                    </a:ext>
                  </a:extLst>
                </a:gridCol>
                <a:gridCol w="493776">
                  <a:extLst>
                    <a:ext uri="{9D8B030D-6E8A-4147-A177-3AD203B41FA5}">
                      <a16:colId xmlns:a16="http://schemas.microsoft.com/office/drawing/2014/main" val="4005453117"/>
                    </a:ext>
                  </a:extLst>
                </a:gridCol>
                <a:gridCol w="493776">
                  <a:extLst>
                    <a:ext uri="{9D8B030D-6E8A-4147-A177-3AD203B41FA5}">
                      <a16:colId xmlns:a16="http://schemas.microsoft.com/office/drawing/2014/main" val="4028323304"/>
                    </a:ext>
                  </a:extLst>
                </a:gridCol>
                <a:gridCol w="493776">
                  <a:extLst>
                    <a:ext uri="{9D8B030D-6E8A-4147-A177-3AD203B41FA5}">
                      <a16:colId xmlns:a16="http://schemas.microsoft.com/office/drawing/2014/main" val="111324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3489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- 2024-11-06 16:00:56</a:t>
                      </a:r>
                      <a:r>
                        <a:rPr kumimoji="0" lang="en-US" sz="1000" b="0" i="0" u="none" strike="noStrike" kern="1200" cap="none" spc="0" normalizeH="0" baseline="0" noProof="0">
                          <a:ln>
                            <a:noFill/>
                          </a:ln>
                          <a:solidFill>
                            <a:prstClr val="black"/>
                          </a:solidFill>
                          <a:effectLst/>
                          <a:uLnTx/>
                          <a:uFillTx/>
                          <a:latin typeface="Calibri"/>
                          <a:ea typeface="+mn-ea"/>
                          <a:cs typeface="+mn-cs"/>
                        </a:rPr>
                        <a:t>
 Last Saturday, our associates, friends, and family gathered with thousands of walkers at Magic Island for the @alzhawaii 2024 Walk to End Alzheimer's. A dedicated supporter of the Alzheimer’s Association and a proud event sponsor, FICOH also match contributions made by our associates to the Alzheimer’s Association. Mahalo to everyone who walked and donated in support of finding a cure for Alzheimer’s and other types of dementia. #Walk2EndAlz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https://quintly-eu-image-storage.s3.amazonaws.com/42a5b893a9726451877e4ab7634db126/8723177720069e3e9a6dcc70b38c5060.jpg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8827398"/>
                  </a:ext>
                </a:extLst>
              </a:tr>
            </a:tbl>
          </a:graphicData>
        </a:graphic>
      </p:graphicFrame>
      <p:sp>
        <p:nvSpPr>
          <p:cNvPr id="4" name="Text Placeholder 3">
            <a:extLst>
              <a:ext uri="{FF2B5EF4-FFF2-40B4-BE49-F238E27FC236}">
                <a16:creationId xmlns:a16="http://schemas.microsoft.com/office/drawing/2014/main" id="{8C1B3E93-4008-41C5-88F1-881079F3B1F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577766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D434-5C06-42CB-993B-6EEB4A3AACC0}"/>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6D56010-32F0-465E-AE50-87D7F5436F98}"/>
              </a:ext>
            </a:extLst>
          </p:cNvPr>
          <p:cNvGraphicFramePr>
            <a:graphicFrameLocks noGrp="1"/>
          </p:cNvGraphicFramePr>
          <p:nvPr>
            <p:ph type="tbl" sz="quarter" idx="13"/>
            <p:extLst>
              <p:ext uri="{D42A27DB-BD31-4B8C-83A1-F6EECF244321}">
                <p14:modId xmlns:p14="http://schemas.microsoft.com/office/powerpoint/2010/main" val="287498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11160098"/>
                    </a:ext>
                  </a:extLst>
                </a:gridCol>
                <a:gridCol w="1069848">
                  <a:extLst>
                    <a:ext uri="{9D8B030D-6E8A-4147-A177-3AD203B41FA5}">
                      <a16:colId xmlns:a16="http://schemas.microsoft.com/office/drawing/2014/main" val="3556409845"/>
                    </a:ext>
                  </a:extLst>
                </a:gridCol>
                <a:gridCol w="493776">
                  <a:extLst>
                    <a:ext uri="{9D8B030D-6E8A-4147-A177-3AD203B41FA5}">
                      <a16:colId xmlns:a16="http://schemas.microsoft.com/office/drawing/2014/main" val="3797400705"/>
                    </a:ext>
                  </a:extLst>
                </a:gridCol>
                <a:gridCol w="1069848">
                  <a:extLst>
                    <a:ext uri="{9D8B030D-6E8A-4147-A177-3AD203B41FA5}">
                      <a16:colId xmlns:a16="http://schemas.microsoft.com/office/drawing/2014/main" val="868267773"/>
                    </a:ext>
                  </a:extLst>
                </a:gridCol>
                <a:gridCol w="1069848">
                  <a:extLst>
                    <a:ext uri="{9D8B030D-6E8A-4147-A177-3AD203B41FA5}">
                      <a16:colId xmlns:a16="http://schemas.microsoft.com/office/drawing/2014/main" val="454867884"/>
                    </a:ext>
                  </a:extLst>
                </a:gridCol>
                <a:gridCol w="1069848">
                  <a:extLst>
                    <a:ext uri="{9D8B030D-6E8A-4147-A177-3AD203B41FA5}">
                      <a16:colId xmlns:a16="http://schemas.microsoft.com/office/drawing/2014/main" val="1994886609"/>
                    </a:ext>
                  </a:extLst>
                </a:gridCol>
                <a:gridCol w="1069848">
                  <a:extLst>
                    <a:ext uri="{9D8B030D-6E8A-4147-A177-3AD203B41FA5}">
                      <a16:colId xmlns:a16="http://schemas.microsoft.com/office/drawing/2014/main" val="1691040970"/>
                    </a:ext>
                  </a:extLst>
                </a:gridCol>
                <a:gridCol w="1069848">
                  <a:extLst>
                    <a:ext uri="{9D8B030D-6E8A-4147-A177-3AD203B41FA5}">
                      <a16:colId xmlns:a16="http://schemas.microsoft.com/office/drawing/2014/main" val="342884829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6674467"/>
                  </a:ext>
                </a:extLst>
              </a:tr>
              <a:tr h="370840">
                <a:tc>
                  <a:txBody>
                    <a:bodyPr/>
                    <a:lstStyle/>
                    <a:p>
                      <a:r>
                        <a:rPr lang="en-US" sz="1000"/>
                        <a:t>201</a:t>
                      </a:r>
                    </a:p>
                  </a:txBody>
                  <a:tcPr/>
                </a:tc>
                <a:tc>
                  <a:txBody>
                    <a:bodyPr/>
                    <a:lstStyle/>
                    <a:p>
                      <a:r>
                        <a:rPr lang="en-US" sz="1000"/>
                        <a:t>0.7656 %</a:t>
                      </a:r>
                    </a:p>
                  </a:txBody>
                  <a:tcPr/>
                </a:tc>
                <a:tc>
                  <a:txBody>
                    <a:bodyPr/>
                    <a:lstStyle/>
                    <a:p>
                      <a:r>
                        <a:rPr lang="en-US" sz="1000"/>
                        <a:t>0.34</a:t>
                      </a:r>
                    </a:p>
                  </a:txBody>
                  <a:tcPr/>
                </a:tc>
                <a:tc>
                  <a:txBody>
                    <a:bodyPr/>
                    <a:lstStyle/>
                    <a:p>
                      <a:r>
                        <a:rPr lang="en-US" sz="1000"/>
                        <a:t>71.68</a:t>
                      </a:r>
                    </a:p>
                  </a:txBody>
                  <a:tcPr/>
                </a:tc>
                <a:tc>
                  <a:txBody>
                    <a:bodyPr/>
                    <a:lstStyle/>
                    <a:p>
                      <a:r>
                        <a:rPr lang="en-US" sz="1000"/>
                        <a:t>70.84</a:t>
                      </a:r>
                    </a:p>
                  </a:txBody>
                  <a:tcPr/>
                </a:tc>
                <a:tc>
                  <a:txBody>
                    <a:bodyPr/>
                    <a:lstStyle/>
                    <a:p>
                      <a:r>
                        <a:rPr lang="en-US" sz="1000"/>
                        <a:t>50.21</a:t>
                      </a:r>
                    </a:p>
                  </a:txBody>
                  <a:tcPr/>
                </a:tc>
                <a:tc>
                  <a:txBody>
                    <a:bodyPr/>
                    <a:lstStyle/>
                    <a:p>
                      <a:r>
                        <a:rPr lang="en-US" sz="1000"/>
                        <a:t>14407</a:t>
                      </a:r>
                    </a:p>
                  </a:txBody>
                  <a:tcPr/>
                </a:tc>
                <a:tc>
                  <a:txBody>
                    <a:bodyPr/>
                    <a:lstStyle/>
                    <a:p>
                      <a:r>
                        <a:rPr lang="en-US" sz="1000"/>
                        <a:t>10093</a:t>
                      </a:r>
                    </a:p>
                  </a:txBody>
                  <a:tcPr/>
                </a:tc>
                <a:extLst>
                  <a:ext uri="{0D108BD9-81ED-4DB2-BD59-A6C34878D82A}">
                    <a16:rowId xmlns:a16="http://schemas.microsoft.com/office/drawing/2014/main" val="1985870249"/>
                  </a:ext>
                </a:extLst>
              </a:tr>
            </a:tbl>
          </a:graphicData>
        </a:graphic>
      </p:graphicFrame>
      <p:sp>
        <p:nvSpPr>
          <p:cNvPr id="4" name="Text Placeholder 3">
            <a:extLst>
              <a:ext uri="{FF2B5EF4-FFF2-40B4-BE49-F238E27FC236}">
                <a16:creationId xmlns:a16="http://schemas.microsoft.com/office/drawing/2014/main" id="{AAB994C6-AECC-4E77-870C-18981B883CE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14535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EB92-37BF-4B32-8BE7-BE83CA39B85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E9A43EB7-9840-4959-ADE3-02B1E775CDC7}"/>
              </a:ext>
            </a:extLst>
          </p:cNvPr>
          <p:cNvGraphicFramePr>
            <a:graphicFrameLocks noGrp="1"/>
          </p:cNvGraphicFramePr>
          <p:nvPr>
            <p:ph type="tbl" sz="quarter" idx="13"/>
            <p:extLst>
              <p:ext uri="{D42A27DB-BD31-4B8C-83A1-F6EECF244321}">
                <p14:modId xmlns:p14="http://schemas.microsoft.com/office/powerpoint/2010/main" val="385543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0324336"/>
                    </a:ext>
                  </a:extLst>
                </a:gridCol>
                <a:gridCol w="905256">
                  <a:extLst>
                    <a:ext uri="{9D8B030D-6E8A-4147-A177-3AD203B41FA5}">
                      <a16:colId xmlns:a16="http://schemas.microsoft.com/office/drawing/2014/main" val="951347565"/>
                    </a:ext>
                  </a:extLst>
                </a:gridCol>
                <a:gridCol w="411480">
                  <a:extLst>
                    <a:ext uri="{9D8B030D-6E8A-4147-A177-3AD203B41FA5}">
                      <a16:colId xmlns:a16="http://schemas.microsoft.com/office/drawing/2014/main" val="3324884426"/>
                    </a:ext>
                  </a:extLst>
                </a:gridCol>
                <a:gridCol w="905256">
                  <a:extLst>
                    <a:ext uri="{9D8B030D-6E8A-4147-A177-3AD203B41FA5}">
                      <a16:colId xmlns:a16="http://schemas.microsoft.com/office/drawing/2014/main" val="4115036527"/>
                    </a:ext>
                  </a:extLst>
                </a:gridCol>
                <a:gridCol w="905256">
                  <a:extLst>
                    <a:ext uri="{9D8B030D-6E8A-4147-A177-3AD203B41FA5}">
                      <a16:colId xmlns:a16="http://schemas.microsoft.com/office/drawing/2014/main" val="986501167"/>
                    </a:ext>
                  </a:extLst>
                </a:gridCol>
                <a:gridCol w="905256">
                  <a:extLst>
                    <a:ext uri="{9D8B030D-6E8A-4147-A177-3AD203B41FA5}">
                      <a16:colId xmlns:a16="http://schemas.microsoft.com/office/drawing/2014/main" val="1778339625"/>
                    </a:ext>
                  </a:extLst>
                </a:gridCol>
                <a:gridCol w="905256">
                  <a:extLst>
                    <a:ext uri="{9D8B030D-6E8A-4147-A177-3AD203B41FA5}">
                      <a16:colId xmlns:a16="http://schemas.microsoft.com/office/drawing/2014/main" val="1053532733"/>
                    </a:ext>
                  </a:extLst>
                </a:gridCol>
                <a:gridCol w="905256">
                  <a:extLst>
                    <a:ext uri="{9D8B030D-6E8A-4147-A177-3AD203B41FA5}">
                      <a16:colId xmlns:a16="http://schemas.microsoft.com/office/drawing/2014/main" val="644971432"/>
                    </a:ext>
                  </a:extLst>
                </a:gridCol>
                <a:gridCol w="905256">
                  <a:extLst>
                    <a:ext uri="{9D8B030D-6E8A-4147-A177-3AD203B41FA5}">
                      <a16:colId xmlns:a16="http://schemas.microsoft.com/office/drawing/2014/main" val="287815927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37927061"/>
                  </a:ext>
                </a:extLst>
              </a:tr>
              <a:tr h="370840">
                <a:tc>
                  <a:txBody>
                    <a:bodyPr/>
                    <a:lstStyle/>
                    <a:p>
                      <a:r>
                        <a:rPr lang="en-US" sz="1000"/>
                        <a:t>30</a:t>
                      </a:r>
                    </a:p>
                  </a:txBody>
                  <a:tcPr/>
                </a:tc>
                <a:tc>
                  <a:txBody>
                    <a:bodyPr/>
                    <a:lstStyle/>
                    <a:p>
                      <a:r>
                        <a:rPr lang="en-US" sz="1000"/>
                        <a:t>0.7681 %</a:t>
                      </a:r>
                    </a:p>
                  </a:txBody>
                  <a:tcPr/>
                </a:tc>
                <a:tc>
                  <a:txBody>
                    <a:bodyPr/>
                    <a:lstStyle/>
                    <a:p>
                      <a:r>
                        <a:rPr lang="en-US" sz="1000"/>
                        <a:t>0.13</a:t>
                      </a:r>
                    </a:p>
                  </a:txBody>
                  <a:tcPr/>
                </a:tc>
                <a:tc>
                  <a:txBody>
                    <a:bodyPr/>
                    <a:lstStyle/>
                    <a:p>
                      <a:r>
                        <a:rPr lang="en-US" sz="1000"/>
                        <a:t>43.93</a:t>
                      </a:r>
                    </a:p>
                  </a:txBody>
                  <a:tcPr/>
                </a:tc>
                <a:tc>
                  <a:txBody>
                    <a:bodyPr/>
                    <a:lstStyle/>
                    <a:p>
                      <a:r>
                        <a:rPr lang="en-US" sz="1000"/>
                        <a:t>43.40</a:t>
                      </a:r>
                    </a:p>
                  </a:txBody>
                  <a:tcPr/>
                </a:tc>
                <a:tc>
                  <a:txBody>
                    <a:bodyPr/>
                    <a:lstStyle/>
                    <a:p>
                      <a:r>
                        <a:rPr lang="en-US" sz="1000"/>
                        <a:t>29.97</a:t>
                      </a:r>
                    </a:p>
                  </a:txBody>
                  <a:tcPr/>
                </a:tc>
                <a:tc>
                  <a:txBody>
                    <a:bodyPr/>
                    <a:lstStyle/>
                    <a:p>
                      <a:r>
                        <a:rPr lang="en-US" sz="1000"/>
                        <a:t>29.83</a:t>
                      </a:r>
                    </a:p>
                  </a:txBody>
                  <a:tcPr/>
                </a:tc>
                <a:tc>
                  <a:txBody>
                    <a:bodyPr/>
                    <a:lstStyle/>
                    <a:p>
                      <a:r>
                        <a:rPr lang="en-US" sz="1000"/>
                        <a:t>1318</a:t>
                      </a:r>
                    </a:p>
                  </a:txBody>
                  <a:tcPr/>
                </a:tc>
                <a:tc>
                  <a:txBody>
                    <a:bodyPr/>
                    <a:lstStyle/>
                    <a:p>
                      <a:r>
                        <a:rPr lang="en-US" sz="1000"/>
                        <a:t>899</a:t>
                      </a:r>
                    </a:p>
                  </a:txBody>
                  <a:tcPr/>
                </a:tc>
                <a:extLst>
                  <a:ext uri="{0D108BD9-81ED-4DB2-BD59-A6C34878D82A}">
                    <a16:rowId xmlns:a16="http://schemas.microsoft.com/office/drawing/2014/main" val="335419529"/>
                  </a:ext>
                </a:extLst>
              </a:tr>
            </a:tbl>
          </a:graphicData>
        </a:graphic>
      </p:graphicFrame>
      <p:sp>
        <p:nvSpPr>
          <p:cNvPr id="4" name="Text Placeholder 3">
            <a:extLst>
              <a:ext uri="{FF2B5EF4-FFF2-40B4-BE49-F238E27FC236}">
                <a16:creationId xmlns:a16="http://schemas.microsoft.com/office/drawing/2014/main" id="{533B7AB2-98ED-4EA7-99D1-C760FC40A82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270612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DF5B5-A9E7-4EC9-841E-CAD1023BFAE7}"/>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2849AFC3-D2CE-438B-8D12-301CECCEAF01}"/>
              </a:ext>
            </a:extLst>
          </p:cNvPr>
          <p:cNvGraphicFramePr>
            <a:graphicFrameLocks noGrp="1"/>
          </p:cNvGraphicFramePr>
          <p:nvPr>
            <p:ph type="tbl" sz="quarter" idx="13"/>
            <p:extLst>
              <p:ext uri="{D42A27DB-BD31-4B8C-83A1-F6EECF244321}">
                <p14:modId xmlns:p14="http://schemas.microsoft.com/office/powerpoint/2010/main" val="160897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7278400"/>
                    </a:ext>
                  </a:extLst>
                </a:gridCol>
                <a:gridCol w="1316736">
                  <a:extLst>
                    <a:ext uri="{9D8B030D-6E8A-4147-A177-3AD203B41FA5}">
                      <a16:colId xmlns:a16="http://schemas.microsoft.com/office/drawing/2014/main" val="3962603900"/>
                    </a:ext>
                  </a:extLst>
                </a:gridCol>
                <a:gridCol w="658368">
                  <a:extLst>
                    <a:ext uri="{9D8B030D-6E8A-4147-A177-3AD203B41FA5}">
                      <a16:colId xmlns:a16="http://schemas.microsoft.com/office/drawing/2014/main" val="2528650750"/>
                    </a:ext>
                  </a:extLst>
                </a:gridCol>
                <a:gridCol w="658368">
                  <a:extLst>
                    <a:ext uri="{9D8B030D-6E8A-4147-A177-3AD203B41FA5}">
                      <a16:colId xmlns:a16="http://schemas.microsoft.com/office/drawing/2014/main" val="2680900340"/>
                    </a:ext>
                  </a:extLst>
                </a:gridCol>
                <a:gridCol w="658368">
                  <a:extLst>
                    <a:ext uri="{9D8B030D-6E8A-4147-A177-3AD203B41FA5}">
                      <a16:colId xmlns:a16="http://schemas.microsoft.com/office/drawing/2014/main" val="1668849640"/>
                    </a:ext>
                  </a:extLst>
                </a:gridCol>
                <a:gridCol w="658368">
                  <a:extLst>
                    <a:ext uri="{9D8B030D-6E8A-4147-A177-3AD203B41FA5}">
                      <a16:colId xmlns:a16="http://schemas.microsoft.com/office/drawing/2014/main" val="502091672"/>
                    </a:ext>
                  </a:extLst>
                </a:gridCol>
                <a:gridCol w="658368">
                  <a:extLst>
                    <a:ext uri="{9D8B030D-6E8A-4147-A177-3AD203B41FA5}">
                      <a16:colId xmlns:a16="http://schemas.microsoft.com/office/drawing/2014/main" val="27892869"/>
                    </a:ext>
                  </a:extLst>
                </a:gridCol>
                <a:gridCol w="658368">
                  <a:extLst>
                    <a:ext uri="{9D8B030D-6E8A-4147-A177-3AD203B41FA5}">
                      <a16:colId xmlns:a16="http://schemas.microsoft.com/office/drawing/2014/main" val="4212772649"/>
                    </a:ext>
                  </a:extLst>
                </a:gridCol>
                <a:gridCol w="658368">
                  <a:extLst>
                    <a:ext uri="{9D8B030D-6E8A-4147-A177-3AD203B41FA5}">
                      <a16:colId xmlns:a16="http://schemas.microsoft.com/office/drawing/2014/main" val="1828233491"/>
                    </a:ext>
                  </a:extLst>
                </a:gridCol>
                <a:gridCol w="658368">
                  <a:extLst>
                    <a:ext uri="{9D8B030D-6E8A-4147-A177-3AD203B41FA5}">
                      <a16:colId xmlns:a16="http://schemas.microsoft.com/office/drawing/2014/main" val="383131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1816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- 2024-11-27 14:14:09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https://quintly-eu-image-storage.s3.amazonaws.com/42a5b893a9726451877e4ab7634db126/611279c5b6b4ab3ebf7534ead13dee29.jpg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11/28/2024 14:07:47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91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- 2024-11-21 11:38:08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https://quintly-eu-image-storage.s3.amazonaws.com/42a5b893a9726451877e4ab7634db126/3d04bc871927b09a765e427ac6d72d26.jpg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11/22/2024 11:37:20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7733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- 2024-11-21 11:37:15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https://quintly-eu-image-storage.s3.amazonaws.com/42a5b893a9726451877e4ab7634db126/13246428583656041c05bf7de79658f3.jpg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11/22/2024 11:08:03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75924192"/>
                  </a:ext>
                </a:extLst>
              </a:tr>
            </a:tbl>
          </a:graphicData>
        </a:graphic>
      </p:graphicFrame>
      <p:sp>
        <p:nvSpPr>
          <p:cNvPr id="4" name="Text Placeholder 3">
            <a:extLst>
              <a:ext uri="{FF2B5EF4-FFF2-40B4-BE49-F238E27FC236}">
                <a16:creationId xmlns:a16="http://schemas.microsoft.com/office/drawing/2014/main" id="{7952C679-A82D-4109-B8B4-0FD7602FD38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76996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9FC0-7FEA-46FB-9F49-BAF808FD668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2181AD0-0892-4F79-8A9B-663768F76BEB}"/>
              </a:ext>
            </a:extLst>
          </p:cNvPr>
          <p:cNvGraphicFramePr>
            <a:graphicFrameLocks noGrp="1"/>
          </p:cNvGraphicFramePr>
          <p:nvPr>
            <p:ph type="tbl" sz="quarter" idx="13"/>
            <p:extLst>
              <p:ext uri="{D42A27DB-BD31-4B8C-83A1-F6EECF244321}">
                <p14:modId xmlns:p14="http://schemas.microsoft.com/office/powerpoint/2010/main" val="158162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0987399"/>
                    </a:ext>
                  </a:extLst>
                </a:gridCol>
                <a:gridCol w="1316736">
                  <a:extLst>
                    <a:ext uri="{9D8B030D-6E8A-4147-A177-3AD203B41FA5}">
                      <a16:colId xmlns:a16="http://schemas.microsoft.com/office/drawing/2014/main" val="1663644806"/>
                    </a:ext>
                  </a:extLst>
                </a:gridCol>
                <a:gridCol w="658368">
                  <a:extLst>
                    <a:ext uri="{9D8B030D-6E8A-4147-A177-3AD203B41FA5}">
                      <a16:colId xmlns:a16="http://schemas.microsoft.com/office/drawing/2014/main" val="3932637504"/>
                    </a:ext>
                  </a:extLst>
                </a:gridCol>
                <a:gridCol w="658368">
                  <a:extLst>
                    <a:ext uri="{9D8B030D-6E8A-4147-A177-3AD203B41FA5}">
                      <a16:colId xmlns:a16="http://schemas.microsoft.com/office/drawing/2014/main" val="549514223"/>
                    </a:ext>
                  </a:extLst>
                </a:gridCol>
                <a:gridCol w="658368">
                  <a:extLst>
                    <a:ext uri="{9D8B030D-6E8A-4147-A177-3AD203B41FA5}">
                      <a16:colId xmlns:a16="http://schemas.microsoft.com/office/drawing/2014/main" val="249280148"/>
                    </a:ext>
                  </a:extLst>
                </a:gridCol>
                <a:gridCol w="658368">
                  <a:extLst>
                    <a:ext uri="{9D8B030D-6E8A-4147-A177-3AD203B41FA5}">
                      <a16:colId xmlns:a16="http://schemas.microsoft.com/office/drawing/2014/main" val="1812359915"/>
                    </a:ext>
                  </a:extLst>
                </a:gridCol>
                <a:gridCol w="658368">
                  <a:extLst>
                    <a:ext uri="{9D8B030D-6E8A-4147-A177-3AD203B41FA5}">
                      <a16:colId xmlns:a16="http://schemas.microsoft.com/office/drawing/2014/main" val="2205343337"/>
                    </a:ext>
                  </a:extLst>
                </a:gridCol>
                <a:gridCol w="658368">
                  <a:extLst>
                    <a:ext uri="{9D8B030D-6E8A-4147-A177-3AD203B41FA5}">
                      <a16:colId xmlns:a16="http://schemas.microsoft.com/office/drawing/2014/main" val="2532502895"/>
                    </a:ext>
                  </a:extLst>
                </a:gridCol>
                <a:gridCol w="658368">
                  <a:extLst>
                    <a:ext uri="{9D8B030D-6E8A-4147-A177-3AD203B41FA5}">
                      <a16:colId xmlns:a16="http://schemas.microsoft.com/office/drawing/2014/main" val="2342908520"/>
                    </a:ext>
                  </a:extLst>
                </a:gridCol>
                <a:gridCol w="658368">
                  <a:extLst>
                    <a:ext uri="{9D8B030D-6E8A-4147-A177-3AD203B41FA5}">
                      <a16:colId xmlns:a16="http://schemas.microsoft.com/office/drawing/2014/main" val="3813833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5487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- 2024-11-21 11:36:08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https://quintly-eu-image-storage.s3.amazonaws.com/42a5b893a9726451877e4ab7634db126/52929916488f31691fe57e40365b69b4.jpg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11/22/2024 11:08:03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7559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- 2024-11-21 11:35:08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https://quintly-eu-image-storage.s3.amazonaws.com/42a5b893a9726451877e4ab7634db126/ba6b7514a5267ad99284c8397a7ccf3c.jpg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11/22/2024 11:08:03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714644006"/>
                  </a:ext>
                </a:extLst>
              </a:tr>
            </a:tbl>
          </a:graphicData>
        </a:graphic>
      </p:graphicFrame>
      <p:sp>
        <p:nvSpPr>
          <p:cNvPr id="4" name="Text Placeholder 3">
            <a:extLst>
              <a:ext uri="{FF2B5EF4-FFF2-40B4-BE49-F238E27FC236}">
                <a16:creationId xmlns:a16="http://schemas.microsoft.com/office/drawing/2014/main" id="{BCCBA3CE-1A4D-42ED-BD6C-4450C275868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486573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2763</Words>
  <Application>Microsoft Office PowerPoint</Application>
  <PresentationFormat>On-screen Show (4:3)</PresentationFormat>
  <Paragraphs>589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 - 1 of 3</vt:lpstr>
      <vt:lpstr>Instagram Videos Table | FICOH - 2 of 3</vt:lpstr>
      <vt:lpstr>Instagram Videos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2024-12-04T13:38:46Z</dcterms:created>
  <dcterms:modified xsi:type="dcterms:W3CDTF">2024-12-04T13:39:43Z</dcterms:modified>
</cp:coreProperties>
</file>