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45566</c:v>
                </c:pt>
              </c:numCache>
            </c:numRef>
          </c:cat>
          <c:val>
            <c:numRef>
              <c:f>Sheet1!$B$2</c:f>
              <c:numCache>
                <c:formatCode>General</c:formatCode>
                <c:ptCount val="1"/>
                <c:pt idx="0">
                  <c:v>501</c:v>
                </c:pt>
              </c:numCache>
            </c:numRef>
          </c:val>
          <c:extLst>
            <c:ext xmlns:c16="http://schemas.microsoft.com/office/drawing/2014/chart" uri="{C3380CC4-5D6E-409C-BE32-E72D297353CC}">
              <c16:uniqueId val="{00000000-37D2-4918-9CB3-FB344A2BBAA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45566</c:v>
                </c:pt>
              </c:numCache>
            </c:numRef>
          </c:cat>
          <c:val>
            <c:numRef>
              <c:f>Sheet1!$C$2</c:f>
              <c:numCache>
                <c:formatCode>General</c:formatCode>
                <c:ptCount val="1"/>
                <c:pt idx="0">
                  <c:v>571</c:v>
                </c:pt>
              </c:numCache>
            </c:numRef>
          </c:val>
          <c:extLst>
            <c:ext xmlns:c16="http://schemas.microsoft.com/office/drawing/2014/chart" uri="{C3380CC4-5D6E-409C-BE32-E72D297353CC}">
              <c16:uniqueId val="{00000001-37D2-4918-9CB3-FB344A2BBAA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45566</c:v>
                </c:pt>
              </c:numCache>
            </c:numRef>
          </c:cat>
          <c:val>
            <c:numRef>
              <c:f>Sheet1!$D$2</c:f>
              <c:numCache>
                <c:formatCode>General</c:formatCode>
                <c:ptCount val="1"/>
                <c:pt idx="0">
                  <c:v>23042</c:v>
                </c:pt>
              </c:numCache>
            </c:numRef>
          </c:val>
          <c:extLst>
            <c:ext xmlns:c16="http://schemas.microsoft.com/office/drawing/2014/chart" uri="{C3380CC4-5D6E-409C-BE32-E72D297353CC}">
              <c16:uniqueId val="{00000002-37D2-4918-9CB3-FB344A2BBAA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45566</c:v>
                </c:pt>
              </c:numCache>
            </c:numRef>
          </c:cat>
          <c:val>
            <c:numRef>
              <c:f>Sheet1!$E$2</c:f>
              <c:numCache>
                <c:formatCode>General</c:formatCode>
                <c:ptCount val="1"/>
                <c:pt idx="0">
                  <c:v>295</c:v>
                </c:pt>
              </c:numCache>
            </c:numRef>
          </c:val>
          <c:extLst>
            <c:ext xmlns:c16="http://schemas.microsoft.com/office/drawing/2014/chart" uri="{C3380CC4-5D6E-409C-BE32-E72D297353CC}">
              <c16:uniqueId val="{00000003-37D2-4918-9CB3-FB344A2BBAA0}"/>
            </c:ext>
          </c:extLst>
        </c:ser>
        <c:dLbls>
          <c:showLegendKey val="0"/>
          <c:showVal val="0"/>
          <c:showCatName val="0"/>
          <c:showSerName val="0"/>
          <c:showPercent val="0"/>
          <c:showBubbleSize val="0"/>
        </c:dLbls>
        <c:gapWidth val="219"/>
        <c:overlap val="-27"/>
        <c:axId val="387533024"/>
        <c:axId val="387535976"/>
      </c:barChart>
      <c:dateAx>
        <c:axId val="38753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35976"/>
        <c:crosses val="autoZero"/>
        <c:auto val="1"/>
        <c:lblOffset val="100"/>
        <c:baseTimeUnit val="days"/>
      </c:dateAx>
      <c:valAx>
        <c:axId val="38753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3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2</c:v>
                </c:pt>
                <c:pt idx="8">
                  <c:v>0</c:v>
                </c:pt>
                <c:pt idx="9">
                  <c:v>-2</c:v>
                </c:pt>
                <c:pt idx="10">
                  <c:v>0</c:v>
                </c:pt>
              </c:numCache>
            </c:numRef>
          </c:val>
          <c:extLst>
            <c:ext xmlns:c16="http://schemas.microsoft.com/office/drawing/2014/chart" uri="{C3380CC4-5D6E-409C-BE32-E72D297353CC}">
              <c16:uniqueId val="{00000000-7F94-48F6-8261-B49FC93E4C61}"/>
            </c:ext>
          </c:extLst>
        </c:ser>
        <c:dLbls>
          <c:showLegendKey val="0"/>
          <c:showVal val="0"/>
          <c:showCatName val="0"/>
          <c:showSerName val="0"/>
          <c:showPercent val="0"/>
          <c:showBubbleSize val="0"/>
        </c:dLbls>
        <c:gapWidth val="219"/>
        <c:overlap val="-27"/>
        <c:axId val="395908760"/>
        <c:axId val="395910400"/>
      </c:barChart>
      <c:dateAx>
        <c:axId val="39590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10400"/>
        <c:crosses val="autoZero"/>
        <c:auto val="1"/>
        <c:lblOffset val="100"/>
        <c:baseTimeUnit val="months"/>
      </c:dateAx>
      <c:valAx>
        <c:axId val="39591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0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5</c:v>
                </c:pt>
                <c:pt idx="8">
                  <c:v>4</c:v>
                </c:pt>
                <c:pt idx="9">
                  <c:v>3</c:v>
                </c:pt>
                <c:pt idx="10">
                  <c:v>0</c:v>
                </c:pt>
                <c:pt idx="11">
                  <c:v>0</c:v>
                </c:pt>
              </c:numCache>
            </c:numRef>
          </c:val>
          <c:extLst>
            <c:ext xmlns:c16="http://schemas.microsoft.com/office/drawing/2014/chart" uri="{C3380CC4-5D6E-409C-BE32-E72D297353CC}">
              <c16:uniqueId val="{00000000-9C14-4A48-8029-EEA0B4957171}"/>
            </c:ext>
          </c:extLst>
        </c:ser>
        <c:dLbls>
          <c:showLegendKey val="0"/>
          <c:showVal val="0"/>
          <c:showCatName val="0"/>
          <c:showSerName val="0"/>
          <c:showPercent val="0"/>
          <c:showBubbleSize val="0"/>
        </c:dLbls>
        <c:gapWidth val="219"/>
        <c:overlap val="-27"/>
        <c:axId val="387534008"/>
        <c:axId val="386180632"/>
      </c:barChart>
      <c:dateAx>
        <c:axId val="38753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80632"/>
        <c:crosses val="autoZero"/>
        <c:auto val="1"/>
        <c:lblOffset val="100"/>
        <c:baseTimeUnit val="months"/>
      </c:dateAx>
      <c:valAx>
        <c:axId val="38618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3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69</c:v>
                </c:pt>
                <c:pt idx="8">
                  <c:v>52</c:v>
                </c:pt>
                <c:pt idx="9">
                  <c:v>62</c:v>
                </c:pt>
                <c:pt idx="10">
                  <c:v>0</c:v>
                </c:pt>
                <c:pt idx="11">
                  <c:v>0</c:v>
                </c:pt>
              </c:numCache>
            </c:numRef>
          </c:val>
          <c:extLst>
            <c:ext xmlns:c16="http://schemas.microsoft.com/office/drawing/2014/chart" uri="{C3380CC4-5D6E-409C-BE32-E72D297353CC}">
              <c16:uniqueId val="{00000000-FCDB-46B2-94DC-8E62D8756531}"/>
            </c:ext>
          </c:extLst>
        </c:ser>
        <c:dLbls>
          <c:showLegendKey val="0"/>
          <c:showVal val="0"/>
          <c:showCatName val="0"/>
          <c:showSerName val="0"/>
          <c:showPercent val="0"/>
          <c:showBubbleSize val="0"/>
        </c:dLbls>
        <c:gapWidth val="219"/>
        <c:overlap val="-27"/>
        <c:axId val="391854688"/>
        <c:axId val="391853704"/>
      </c:barChart>
      <c:catAx>
        <c:axId val="39185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53704"/>
        <c:crosses val="autoZero"/>
        <c:auto val="1"/>
        <c:lblAlgn val="ctr"/>
        <c:lblOffset val="100"/>
        <c:noMultiLvlLbl val="0"/>
      </c:catAx>
      <c:valAx>
        <c:axId val="39185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5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1998</c:v>
                </c:pt>
                <c:pt idx="8">
                  <c:v>1216</c:v>
                </c:pt>
                <c:pt idx="9">
                  <c:v>1216</c:v>
                </c:pt>
                <c:pt idx="10">
                  <c:v>0</c:v>
                </c:pt>
                <c:pt idx="11">
                  <c:v>0</c:v>
                </c:pt>
              </c:numCache>
            </c:numRef>
          </c:val>
          <c:extLst>
            <c:ext xmlns:c16="http://schemas.microsoft.com/office/drawing/2014/chart" uri="{C3380CC4-5D6E-409C-BE32-E72D297353CC}">
              <c16:uniqueId val="{00000000-FF68-4ECC-90AE-F0F3F1712564}"/>
            </c:ext>
          </c:extLst>
        </c:ser>
        <c:dLbls>
          <c:showLegendKey val="0"/>
          <c:showVal val="0"/>
          <c:showCatName val="0"/>
          <c:showSerName val="0"/>
          <c:showPercent val="0"/>
          <c:showBubbleSize val="0"/>
        </c:dLbls>
        <c:gapWidth val="219"/>
        <c:overlap val="-27"/>
        <c:axId val="398289880"/>
        <c:axId val="398295456"/>
      </c:barChart>
      <c:dateAx>
        <c:axId val="39828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5456"/>
        <c:crosses val="autoZero"/>
        <c:auto val="1"/>
        <c:lblOffset val="100"/>
        <c:baseTimeUnit val="months"/>
      </c:dateAx>
      <c:valAx>
        <c:axId val="39829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8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pt idx="8">
                  <c:v>0</c:v>
                </c:pt>
                <c:pt idx="9">
                  <c:v>3</c:v>
                </c:pt>
                <c:pt idx="10">
                  <c:v>0</c:v>
                </c:pt>
              </c:numCache>
            </c:numRef>
          </c:val>
          <c:extLst>
            <c:ext xmlns:c16="http://schemas.microsoft.com/office/drawing/2014/chart" uri="{C3380CC4-5D6E-409C-BE32-E72D297353CC}">
              <c16:uniqueId val="{00000000-11A2-4CDD-8629-2AF713CC93E8}"/>
            </c:ext>
          </c:extLst>
        </c:ser>
        <c:dLbls>
          <c:showLegendKey val="0"/>
          <c:showVal val="0"/>
          <c:showCatName val="0"/>
          <c:showSerName val="0"/>
          <c:showPercent val="0"/>
          <c:showBubbleSize val="0"/>
        </c:dLbls>
        <c:gapWidth val="219"/>
        <c:overlap val="-27"/>
        <c:axId val="493648648"/>
        <c:axId val="493648976"/>
      </c:barChart>
      <c:dateAx>
        <c:axId val="49364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48976"/>
        <c:crosses val="autoZero"/>
        <c:auto val="1"/>
        <c:lblOffset val="100"/>
        <c:baseTimeUnit val="months"/>
      </c:dateAx>
      <c:valAx>
        <c:axId val="49364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4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15A8-4E84-83FC-7179CA65CD04}"/>
            </c:ext>
          </c:extLst>
        </c:ser>
        <c:dLbls>
          <c:showLegendKey val="0"/>
          <c:showVal val="0"/>
          <c:showCatName val="0"/>
          <c:showSerName val="0"/>
          <c:showPercent val="0"/>
          <c:showBubbleSize val="0"/>
        </c:dLbls>
        <c:gapWidth val="219"/>
        <c:overlap val="-27"/>
        <c:axId val="493661768"/>
        <c:axId val="493654552"/>
      </c:barChart>
      <c:dateAx>
        <c:axId val="493661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54552"/>
        <c:crosses val="autoZero"/>
        <c:auto val="1"/>
        <c:lblOffset val="100"/>
        <c:baseTimeUnit val="months"/>
      </c:dateAx>
      <c:valAx>
        <c:axId val="49365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14</c:v>
                </c:pt>
                <c:pt idx="8">
                  <c:v>13</c:v>
                </c:pt>
                <c:pt idx="9">
                  <c:v>13</c:v>
                </c:pt>
                <c:pt idx="10">
                  <c:v>0</c:v>
                </c:pt>
                <c:pt idx="11">
                  <c:v>0</c:v>
                </c:pt>
              </c:numCache>
            </c:numRef>
          </c:val>
          <c:extLst>
            <c:ext xmlns:c16="http://schemas.microsoft.com/office/drawing/2014/chart" uri="{C3380CC4-5D6E-409C-BE32-E72D297353CC}">
              <c16:uniqueId val="{00000000-9317-4D2A-9D4B-5196CE216874}"/>
            </c:ext>
          </c:extLst>
        </c:ser>
        <c:dLbls>
          <c:showLegendKey val="0"/>
          <c:showVal val="0"/>
          <c:showCatName val="0"/>
          <c:showSerName val="0"/>
          <c:showPercent val="0"/>
          <c:showBubbleSize val="0"/>
        </c:dLbls>
        <c:gapWidth val="219"/>
        <c:overlap val="-27"/>
        <c:axId val="493653568"/>
        <c:axId val="493652256"/>
      </c:barChart>
      <c:catAx>
        <c:axId val="49365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52256"/>
        <c:crosses val="autoZero"/>
        <c:auto val="1"/>
        <c:lblAlgn val="ctr"/>
        <c:lblOffset val="100"/>
        <c:noMultiLvlLbl val="0"/>
      </c:catAx>
      <c:valAx>
        <c:axId val="49365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5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131</c:v>
                </c:pt>
                <c:pt idx="8">
                  <c:v>114</c:v>
                </c:pt>
                <c:pt idx="9">
                  <c:v>135</c:v>
                </c:pt>
                <c:pt idx="10">
                  <c:v>3</c:v>
                </c:pt>
              </c:numCache>
            </c:numRef>
          </c:val>
          <c:extLst>
            <c:ext xmlns:c16="http://schemas.microsoft.com/office/drawing/2014/chart" uri="{C3380CC4-5D6E-409C-BE32-E72D297353CC}">
              <c16:uniqueId val="{00000000-C4D4-46F0-9B74-EF13CECA23B1}"/>
            </c:ext>
          </c:extLst>
        </c:ser>
        <c:dLbls>
          <c:showLegendKey val="0"/>
          <c:showVal val="0"/>
          <c:showCatName val="0"/>
          <c:showSerName val="0"/>
          <c:showPercent val="0"/>
          <c:showBubbleSize val="0"/>
        </c:dLbls>
        <c:gapWidth val="219"/>
        <c:overlap val="-27"/>
        <c:axId val="259952384"/>
        <c:axId val="259943200"/>
      </c:barChart>
      <c:dateAx>
        <c:axId val="25995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43200"/>
        <c:crosses val="autoZero"/>
        <c:auto val="1"/>
        <c:lblOffset val="100"/>
        <c:baseTimeUnit val="months"/>
      </c:dateAx>
      <c:valAx>
        <c:axId val="25994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5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35</c:v>
                </c:pt>
                <c:pt idx="1">
                  <c:v>60</c:v>
                </c:pt>
                <c:pt idx="2">
                  <c:v>53</c:v>
                </c:pt>
                <c:pt idx="3">
                  <c:v>67</c:v>
                </c:pt>
                <c:pt idx="4">
                  <c:v>48</c:v>
                </c:pt>
                <c:pt idx="5">
                  <c:v>44</c:v>
                </c:pt>
                <c:pt idx="6">
                  <c:v>48</c:v>
                </c:pt>
                <c:pt idx="7">
                  <c:v>43</c:v>
                </c:pt>
                <c:pt idx="8">
                  <c:v>49</c:v>
                </c:pt>
                <c:pt idx="9">
                  <c:v>37</c:v>
                </c:pt>
              </c:numCache>
            </c:numRef>
          </c:val>
          <c:extLst>
            <c:ext xmlns:c16="http://schemas.microsoft.com/office/drawing/2014/chart" uri="{C3380CC4-5D6E-409C-BE32-E72D297353CC}">
              <c16:uniqueId val="{00000000-3531-41D0-9F11-600E51EF81FD}"/>
            </c:ext>
          </c:extLst>
        </c:ser>
        <c:dLbls>
          <c:showLegendKey val="0"/>
          <c:showVal val="0"/>
          <c:showCatName val="0"/>
          <c:showSerName val="0"/>
          <c:showPercent val="0"/>
          <c:showBubbleSize val="0"/>
        </c:dLbls>
        <c:gapWidth val="219"/>
        <c:overlap val="-27"/>
        <c:axId val="259944840"/>
        <c:axId val="259947136"/>
      </c:barChart>
      <c:catAx>
        <c:axId val="25994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47136"/>
        <c:crosses val="autoZero"/>
        <c:auto val="1"/>
        <c:lblAlgn val="ctr"/>
        <c:lblOffset val="100"/>
        <c:noMultiLvlLbl val="0"/>
      </c:catAx>
      <c:valAx>
        <c:axId val="25994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4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422</c:v>
                </c:pt>
                <c:pt idx="1">
                  <c:v>787</c:v>
                </c:pt>
                <c:pt idx="2">
                  <c:v>691</c:v>
                </c:pt>
                <c:pt idx="3">
                  <c:v>939</c:v>
                </c:pt>
                <c:pt idx="4">
                  <c:v>770</c:v>
                </c:pt>
                <c:pt idx="5">
                  <c:v>578</c:v>
                </c:pt>
                <c:pt idx="6">
                  <c:v>776</c:v>
                </c:pt>
                <c:pt idx="7">
                  <c:v>564</c:v>
                </c:pt>
                <c:pt idx="8">
                  <c:v>596</c:v>
                </c:pt>
                <c:pt idx="9">
                  <c:v>523</c:v>
                </c:pt>
              </c:numCache>
            </c:numRef>
          </c:val>
          <c:extLst>
            <c:ext xmlns:c16="http://schemas.microsoft.com/office/drawing/2014/chart" uri="{C3380CC4-5D6E-409C-BE32-E72D297353CC}">
              <c16:uniqueId val="{00000000-3BB8-40FC-84EF-F36357270745}"/>
            </c:ext>
          </c:extLst>
        </c:ser>
        <c:dLbls>
          <c:showLegendKey val="0"/>
          <c:showVal val="0"/>
          <c:showCatName val="0"/>
          <c:showSerName val="0"/>
          <c:showPercent val="0"/>
          <c:showBubbleSize val="0"/>
        </c:dLbls>
        <c:gapWidth val="219"/>
        <c:overlap val="-27"/>
        <c:axId val="259948120"/>
        <c:axId val="259940904"/>
      </c:barChart>
      <c:catAx>
        <c:axId val="25994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40904"/>
        <c:crosses val="autoZero"/>
        <c:auto val="1"/>
        <c:lblAlgn val="ctr"/>
        <c:lblOffset val="100"/>
        <c:noMultiLvlLbl val="0"/>
      </c:catAx>
      <c:valAx>
        <c:axId val="25994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4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30603</c:v>
                </c:pt>
                <c:pt idx="9">
                  <c:v>21456</c:v>
                </c:pt>
                <c:pt idx="10">
                  <c:v>20137</c:v>
                </c:pt>
              </c:numCache>
            </c:numRef>
          </c:val>
          <c:extLst>
            <c:ext xmlns:c16="http://schemas.microsoft.com/office/drawing/2014/chart" uri="{C3380CC4-5D6E-409C-BE32-E72D297353CC}">
              <c16:uniqueId val="{00000000-EFD3-4613-A512-53D5B9BF5200}"/>
            </c:ext>
          </c:extLst>
        </c:ser>
        <c:dLbls>
          <c:showLegendKey val="0"/>
          <c:showVal val="0"/>
          <c:showCatName val="0"/>
          <c:showSerName val="0"/>
          <c:showPercent val="0"/>
          <c:showBubbleSize val="0"/>
        </c:dLbls>
        <c:gapWidth val="219"/>
        <c:overlap val="-27"/>
        <c:axId val="398297424"/>
        <c:axId val="395907776"/>
      </c:barChart>
      <c:catAx>
        <c:axId val="39829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07776"/>
        <c:crosses val="autoZero"/>
        <c:auto val="1"/>
        <c:lblAlgn val="ctr"/>
        <c:lblOffset val="100"/>
        <c:noMultiLvlLbl val="0"/>
      </c:catAx>
      <c:valAx>
        <c:axId val="39590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3</c:v>
                </c:pt>
                <c:pt idx="8">
                  <c:v>10</c:v>
                </c:pt>
                <c:pt idx="9">
                  <c:v>0</c:v>
                </c:pt>
                <c:pt idx="10">
                  <c:v>0</c:v>
                </c:pt>
              </c:numCache>
            </c:numRef>
          </c:val>
          <c:extLst>
            <c:ext xmlns:c16="http://schemas.microsoft.com/office/drawing/2014/chart" uri="{C3380CC4-5D6E-409C-BE32-E72D297353CC}">
              <c16:uniqueId val="{00000000-D9FC-4282-A768-00585751BF5C}"/>
            </c:ext>
          </c:extLst>
        </c:ser>
        <c:dLbls>
          <c:showLegendKey val="0"/>
          <c:showVal val="0"/>
          <c:showCatName val="0"/>
          <c:showSerName val="0"/>
          <c:showPercent val="0"/>
          <c:showBubbleSize val="0"/>
        </c:dLbls>
        <c:gapWidth val="219"/>
        <c:overlap val="-27"/>
        <c:axId val="398290864"/>
        <c:axId val="77591928"/>
      </c:barChart>
      <c:dateAx>
        <c:axId val="39829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91928"/>
        <c:crosses val="autoZero"/>
        <c:auto val="1"/>
        <c:lblOffset val="100"/>
        <c:baseTimeUnit val="months"/>
      </c:dateAx>
      <c:valAx>
        <c:axId val="7759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9</c:v>
                </c:pt>
                <c:pt idx="9">
                  <c:v>7</c:v>
                </c:pt>
                <c:pt idx="10">
                  <c:v>0</c:v>
                </c:pt>
                <c:pt idx="11">
                  <c:v>0</c:v>
                </c:pt>
              </c:numCache>
            </c:numRef>
          </c:val>
          <c:extLst>
            <c:ext xmlns:c16="http://schemas.microsoft.com/office/drawing/2014/chart" uri="{C3380CC4-5D6E-409C-BE32-E72D297353CC}">
              <c16:uniqueId val="{00000000-5127-4549-B3B5-886CA97B35B1}"/>
            </c:ext>
          </c:extLst>
        </c:ser>
        <c:dLbls>
          <c:showLegendKey val="0"/>
          <c:showVal val="0"/>
          <c:showCatName val="0"/>
          <c:showSerName val="0"/>
          <c:showPercent val="0"/>
          <c:showBubbleSize val="0"/>
        </c:dLbls>
        <c:gapWidth val="219"/>
        <c:overlap val="-27"/>
        <c:axId val="268024296"/>
        <c:axId val="268023640"/>
      </c:barChart>
      <c:dateAx>
        <c:axId val="26802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3640"/>
        <c:crosses val="autoZero"/>
        <c:auto val="1"/>
        <c:lblOffset val="100"/>
        <c:baseTimeUnit val="months"/>
      </c:dateAx>
      <c:valAx>
        <c:axId val="26802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103</c:v>
                </c:pt>
                <c:pt idx="7">
                  <c:v>96</c:v>
                </c:pt>
                <c:pt idx="8">
                  <c:v>116</c:v>
                </c:pt>
                <c:pt idx="9">
                  <c:v>100</c:v>
                </c:pt>
                <c:pt idx="10">
                  <c:v>0</c:v>
                </c:pt>
                <c:pt idx="11">
                  <c:v>0</c:v>
                </c:pt>
              </c:numCache>
            </c:numRef>
          </c:val>
          <c:extLst>
            <c:ext xmlns:c16="http://schemas.microsoft.com/office/drawing/2014/chart" uri="{C3380CC4-5D6E-409C-BE32-E72D297353CC}">
              <c16:uniqueId val="{00000000-6473-45D7-A2AC-463EA5756361}"/>
            </c:ext>
          </c:extLst>
        </c:ser>
        <c:dLbls>
          <c:showLegendKey val="0"/>
          <c:showVal val="0"/>
          <c:showCatName val="0"/>
          <c:showSerName val="0"/>
          <c:showPercent val="0"/>
          <c:showBubbleSize val="0"/>
        </c:dLbls>
        <c:gapWidth val="219"/>
        <c:overlap val="-27"/>
        <c:axId val="268021672"/>
        <c:axId val="268029216"/>
      </c:barChart>
      <c:catAx>
        <c:axId val="26802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9216"/>
        <c:crosses val="autoZero"/>
        <c:auto val="1"/>
        <c:lblAlgn val="ctr"/>
        <c:lblOffset val="100"/>
        <c:noMultiLvlLbl val="0"/>
      </c:catAx>
      <c:valAx>
        <c:axId val="26802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pt idx="7">
                  <c:v>1662</c:v>
                </c:pt>
                <c:pt idx="8">
                  <c:v>2600</c:v>
                </c:pt>
                <c:pt idx="9">
                  <c:v>1849</c:v>
                </c:pt>
              </c:numCache>
            </c:numRef>
          </c:val>
          <c:extLst>
            <c:ext xmlns:c16="http://schemas.microsoft.com/office/drawing/2014/chart" uri="{C3380CC4-5D6E-409C-BE32-E72D297353CC}">
              <c16:uniqueId val="{00000000-866D-45D6-B0CF-FB069D25EBCA}"/>
            </c:ext>
          </c:extLst>
        </c:ser>
        <c:dLbls>
          <c:showLegendKey val="0"/>
          <c:showVal val="0"/>
          <c:showCatName val="0"/>
          <c:showSerName val="0"/>
          <c:showPercent val="0"/>
          <c:showBubbleSize val="0"/>
        </c:dLbls>
        <c:gapWidth val="219"/>
        <c:overlap val="-27"/>
        <c:axId val="268038072"/>
        <c:axId val="268039384"/>
      </c:barChart>
      <c:dateAx>
        <c:axId val="26803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39384"/>
        <c:crosses val="autoZero"/>
        <c:auto val="1"/>
        <c:lblOffset val="100"/>
        <c:baseTimeUnit val="months"/>
      </c:dateAx>
      <c:valAx>
        <c:axId val="26803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3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449A-183D-4F7F-9C73-396C106587F8}"/>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41C0CD1-942A-4376-B24D-2C23BE44775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99090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F6565-A9AB-476D-8A60-1E876E2C672B}"/>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9990CA34-6917-41F6-810F-D38F351CC880}"/>
              </a:ext>
            </a:extLst>
          </p:cNvPr>
          <p:cNvGraphicFramePr>
            <a:graphicFrameLocks noGrp="1"/>
          </p:cNvGraphicFramePr>
          <p:nvPr>
            <p:ph type="chart" sz="quarter" idx="13"/>
            <p:extLst>
              <p:ext uri="{D42A27DB-BD31-4B8C-83A1-F6EECF244321}">
                <p14:modId xmlns:p14="http://schemas.microsoft.com/office/powerpoint/2010/main" val="106476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D258E-4DD9-4BB3-966F-56261BE88FFF}"/>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ECC681C2-034B-4DA0-A9C5-8FB328E961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2292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300C-C3C8-407F-9774-214F2E97536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1074618-3F86-4021-8646-0F5094A45571}"/>
              </a:ext>
            </a:extLst>
          </p:cNvPr>
          <p:cNvGraphicFramePr>
            <a:graphicFrameLocks noGrp="1"/>
          </p:cNvGraphicFramePr>
          <p:nvPr>
            <p:ph type="tbl" sz="quarter" idx="13"/>
            <p:extLst>
              <p:ext uri="{D42A27DB-BD31-4B8C-83A1-F6EECF244321}">
                <p14:modId xmlns:p14="http://schemas.microsoft.com/office/powerpoint/2010/main" val="370750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53739557"/>
                    </a:ext>
                  </a:extLst>
                </a:gridCol>
                <a:gridCol w="905256">
                  <a:extLst>
                    <a:ext uri="{9D8B030D-6E8A-4147-A177-3AD203B41FA5}">
                      <a16:colId xmlns:a16="http://schemas.microsoft.com/office/drawing/2014/main" val="1331046957"/>
                    </a:ext>
                  </a:extLst>
                </a:gridCol>
                <a:gridCol w="905256">
                  <a:extLst>
                    <a:ext uri="{9D8B030D-6E8A-4147-A177-3AD203B41FA5}">
                      <a16:colId xmlns:a16="http://schemas.microsoft.com/office/drawing/2014/main" val="1217991321"/>
                    </a:ext>
                  </a:extLst>
                </a:gridCol>
                <a:gridCol w="905256">
                  <a:extLst>
                    <a:ext uri="{9D8B030D-6E8A-4147-A177-3AD203B41FA5}">
                      <a16:colId xmlns:a16="http://schemas.microsoft.com/office/drawing/2014/main" val="1518062320"/>
                    </a:ext>
                  </a:extLst>
                </a:gridCol>
                <a:gridCol w="905256">
                  <a:extLst>
                    <a:ext uri="{9D8B030D-6E8A-4147-A177-3AD203B41FA5}">
                      <a16:colId xmlns:a16="http://schemas.microsoft.com/office/drawing/2014/main" val="1740308885"/>
                    </a:ext>
                  </a:extLst>
                </a:gridCol>
                <a:gridCol w="905256">
                  <a:extLst>
                    <a:ext uri="{9D8B030D-6E8A-4147-A177-3AD203B41FA5}">
                      <a16:colId xmlns:a16="http://schemas.microsoft.com/office/drawing/2014/main" val="75338000"/>
                    </a:ext>
                  </a:extLst>
                </a:gridCol>
                <a:gridCol w="905256">
                  <a:extLst>
                    <a:ext uri="{9D8B030D-6E8A-4147-A177-3AD203B41FA5}">
                      <a16:colId xmlns:a16="http://schemas.microsoft.com/office/drawing/2014/main" val="3716341221"/>
                    </a:ext>
                  </a:extLst>
                </a:gridCol>
                <a:gridCol w="905256">
                  <a:extLst>
                    <a:ext uri="{9D8B030D-6E8A-4147-A177-3AD203B41FA5}">
                      <a16:colId xmlns:a16="http://schemas.microsoft.com/office/drawing/2014/main" val="4231958941"/>
                    </a:ext>
                  </a:extLst>
                </a:gridCol>
                <a:gridCol w="905256">
                  <a:extLst>
                    <a:ext uri="{9D8B030D-6E8A-4147-A177-3AD203B41FA5}">
                      <a16:colId xmlns:a16="http://schemas.microsoft.com/office/drawing/2014/main" val="62444402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36870683"/>
                  </a:ext>
                </a:extLst>
              </a:tr>
              <a:tr h="370840">
                <a:tc>
                  <a:txBody>
                    <a:bodyPr/>
                    <a:lstStyle/>
                    <a:p>
                      <a:r>
                        <a:rPr lang="en-US" sz="1000"/>
                        <a:t>501</a:t>
                      </a:r>
                    </a:p>
                  </a:txBody>
                  <a:tcPr/>
                </a:tc>
                <a:tc>
                  <a:txBody>
                    <a:bodyPr/>
                    <a:lstStyle/>
                    <a:p>
                      <a:r>
                        <a:rPr lang="en-US" sz="1000"/>
                        <a:t>-2</a:t>
                      </a:r>
                    </a:p>
                  </a:txBody>
                  <a:tcPr/>
                </a:tc>
                <a:tc>
                  <a:txBody>
                    <a:bodyPr/>
                    <a:lstStyle/>
                    <a:p>
                      <a:r>
                        <a:rPr lang="en-US" sz="1000"/>
                        <a:t>14</a:t>
                      </a:r>
                    </a:p>
                  </a:txBody>
                  <a:tcPr/>
                </a:tc>
                <a:tc>
                  <a:txBody>
                    <a:bodyPr/>
                    <a:lstStyle/>
                    <a:p>
                      <a:r>
                        <a:rPr lang="en-US" sz="1000"/>
                        <a:t>53</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0.8822 %</a:t>
                      </a:r>
                    </a:p>
                  </a:txBody>
                  <a:tcPr/>
                </a:tc>
                <a:tc>
                  <a:txBody>
                    <a:bodyPr/>
                    <a:lstStyle/>
                    <a:p>
                      <a:r>
                        <a:rPr lang="en-US" sz="1000"/>
                        <a:t>0.0 %</a:t>
                      </a:r>
                    </a:p>
                  </a:txBody>
                  <a:tcPr/>
                </a:tc>
                <a:extLst>
                  <a:ext uri="{0D108BD9-81ED-4DB2-BD59-A6C34878D82A}">
                    <a16:rowId xmlns:a16="http://schemas.microsoft.com/office/drawing/2014/main" val="796219171"/>
                  </a:ext>
                </a:extLst>
              </a:tr>
            </a:tbl>
          </a:graphicData>
        </a:graphic>
      </p:graphicFrame>
      <p:sp>
        <p:nvSpPr>
          <p:cNvPr id="4" name="Text Placeholder 3">
            <a:extLst>
              <a:ext uri="{FF2B5EF4-FFF2-40B4-BE49-F238E27FC236}">
                <a16:creationId xmlns:a16="http://schemas.microsoft.com/office/drawing/2014/main" id="{BA7404F1-155C-45F1-B47C-7B67ABE93A8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79675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2C0BB-B0BE-49E9-BD7A-692EA85C5CC2}"/>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0AAA0FF4-5EE4-4566-A883-8F9C61A1AED3}"/>
              </a:ext>
            </a:extLst>
          </p:cNvPr>
          <p:cNvGraphicFramePr>
            <a:graphicFrameLocks noGrp="1"/>
          </p:cNvGraphicFramePr>
          <p:nvPr>
            <p:ph type="chart" sz="quarter" idx="13"/>
            <p:extLst>
              <p:ext uri="{D42A27DB-BD31-4B8C-83A1-F6EECF244321}">
                <p14:modId xmlns:p14="http://schemas.microsoft.com/office/powerpoint/2010/main" val="784565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9B1697-5531-44F4-857E-3DF95B81B0F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7C6018E-87AD-4A9C-B7D0-23FFF8E9C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702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ECD2-4D9A-4026-B9F7-FE58D9F55F8A}"/>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4B7A7C5E-19CF-4606-9308-BB1586AFF689}"/>
              </a:ext>
            </a:extLst>
          </p:cNvPr>
          <p:cNvGraphicFramePr>
            <a:graphicFrameLocks noGrp="1"/>
          </p:cNvGraphicFramePr>
          <p:nvPr>
            <p:ph type="chart" sz="quarter" idx="13"/>
            <p:extLst>
              <p:ext uri="{D42A27DB-BD31-4B8C-83A1-F6EECF244321}">
                <p14:modId xmlns:p14="http://schemas.microsoft.com/office/powerpoint/2010/main" val="2338540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C6EAB3-5B33-4A31-81FC-2649E4112A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E4AE357-02F1-479D-968A-476D07A72E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047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1290-5E36-43E7-A248-CF4BA27BA7BF}"/>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D0BDCB7F-0743-45FD-A427-31A3487562A1}"/>
              </a:ext>
            </a:extLst>
          </p:cNvPr>
          <p:cNvGraphicFramePr>
            <a:graphicFrameLocks noGrp="1"/>
          </p:cNvGraphicFramePr>
          <p:nvPr>
            <p:ph type="chart" sz="quarter" idx="13"/>
            <p:extLst>
              <p:ext uri="{D42A27DB-BD31-4B8C-83A1-F6EECF244321}">
                <p14:modId xmlns:p14="http://schemas.microsoft.com/office/powerpoint/2010/main" val="82030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87E26-9094-4164-B1A8-9319D1297B4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CE8F256-569E-44A0-9DE5-70AE03A4E7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8524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C933B-9722-4086-B3C7-AFEF040D1A7B}"/>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07517BF1-DBF4-4908-941D-62802B204A09}"/>
              </a:ext>
            </a:extLst>
          </p:cNvPr>
          <p:cNvGraphicFramePr>
            <a:graphicFrameLocks noGrp="1"/>
          </p:cNvGraphicFramePr>
          <p:nvPr>
            <p:ph type="chart" sz="quarter" idx="13"/>
            <p:extLst>
              <p:ext uri="{D42A27DB-BD31-4B8C-83A1-F6EECF244321}">
                <p14:modId xmlns:p14="http://schemas.microsoft.com/office/powerpoint/2010/main" val="1946658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EBAE1-F3EB-4B44-A26B-2D80D38CE98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DC789DA-36D6-4555-BEE7-25E30D8423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2469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CD05A-4A5D-4896-ABAB-77EA73DF40F7}"/>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F150B30A-0F1D-4CEC-BAD2-8E4465610EFE}"/>
              </a:ext>
            </a:extLst>
          </p:cNvPr>
          <p:cNvGraphicFramePr>
            <a:graphicFrameLocks noGrp="1"/>
          </p:cNvGraphicFramePr>
          <p:nvPr>
            <p:ph type="tbl" sz="quarter" idx="13"/>
            <p:extLst>
              <p:ext uri="{D42A27DB-BD31-4B8C-83A1-F6EECF244321}">
                <p14:modId xmlns:p14="http://schemas.microsoft.com/office/powerpoint/2010/main" val="3179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64797162"/>
                    </a:ext>
                  </a:extLst>
                </a:gridCol>
                <a:gridCol w="1481328">
                  <a:extLst>
                    <a:ext uri="{9D8B030D-6E8A-4147-A177-3AD203B41FA5}">
                      <a16:colId xmlns:a16="http://schemas.microsoft.com/office/drawing/2014/main" val="1106610672"/>
                    </a:ext>
                  </a:extLst>
                </a:gridCol>
                <a:gridCol w="329184">
                  <a:extLst>
                    <a:ext uri="{9D8B030D-6E8A-4147-A177-3AD203B41FA5}">
                      <a16:colId xmlns:a16="http://schemas.microsoft.com/office/drawing/2014/main" val="3983929542"/>
                    </a:ext>
                  </a:extLst>
                </a:gridCol>
                <a:gridCol w="329184">
                  <a:extLst>
                    <a:ext uri="{9D8B030D-6E8A-4147-A177-3AD203B41FA5}">
                      <a16:colId xmlns:a16="http://schemas.microsoft.com/office/drawing/2014/main" val="1706790872"/>
                    </a:ext>
                  </a:extLst>
                </a:gridCol>
                <a:gridCol w="329184">
                  <a:extLst>
                    <a:ext uri="{9D8B030D-6E8A-4147-A177-3AD203B41FA5}">
                      <a16:colId xmlns:a16="http://schemas.microsoft.com/office/drawing/2014/main" val="2454615454"/>
                    </a:ext>
                  </a:extLst>
                </a:gridCol>
                <a:gridCol w="329184">
                  <a:extLst>
                    <a:ext uri="{9D8B030D-6E8A-4147-A177-3AD203B41FA5}">
                      <a16:colId xmlns:a16="http://schemas.microsoft.com/office/drawing/2014/main" val="1405643296"/>
                    </a:ext>
                  </a:extLst>
                </a:gridCol>
                <a:gridCol w="329184">
                  <a:extLst>
                    <a:ext uri="{9D8B030D-6E8A-4147-A177-3AD203B41FA5}">
                      <a16:colId xmlns:a16="http://schemas.microsoft.com/office/drawing/2014/main" val="4215939013"/>
                    </a:ext>
                  </a:extLst>
                </a:gridCol>
                <a:gridCol w="329184">
                  <a:extLst>
                    <a:ext uri="{9D8B030D-6E8A-4147-A177-3AD203B41FA5}">
                      <a16:colId xmlns:a16="http://schemas.microsoft.com/office/drawing/2014/main" val="2405401274"/>
                    </a:ext>
                  </a:extLst>
                </a:gridCol>
                <a:gridCol w="329184">
                  <a:extLst>
                    <a:ext uri="{9D8B030D-6E8A-4147-A177-3AD203B41FA5}">
                      <a16:colId xmlns:a16="http://schemas.microsoft.com/office/drawing/2014/main" val="797883079"/>
                    </a:ext>
                  </a:extLst>
                </a:gridCol>
                <a:gridCol w="329184">
                  <a:extLst>
                    <a:ext uri="{9D8B030D-6E8A-4147-A177-3AD203B41FA5}">
                      <a16:colId xmlns:a16="http://schemas.microsoft.com/office/drawing/2014/main" val="1558235904"/>
                    </a:ext>
                  </a:extLst>
                </a:gridCol>
                <a:gridCol w="329184">
                  <a:extLst>
                    <a:ext uri="{9D8B030D-6E8A-4147-A177-3AD203B41FA5}">
                      <a16:colId xmlns:a16="http://schemas.microsoft.com/office/drawing/2014/main" val="501764083"/>
                    </a:ext>
                  </a:extLst>
                </a:gridCol>
                <a:gridCol w="329184">
                  <a:extLst>
                    <a:ext uri="{9D8B030D-6E8A-4147-A177-3AD203B41FA5}">
                      <a16:colId xmlns:a16="http://schemas.microsoft.com/office/drawing/2014/main" val="2251634086"/>
                    </a:ext>
                  </a:extLst>
                </a:gridCol>
                <a:gridCol w="329184">
                  <a:extLst>
                    <a:ext uri="{9D8B030D-6E8A-4147-A177-3AD203B41FA5}">
                      <a16:colId xmlns:a16="http://schemas.microsoft.com/office/drawing/2014/main" val="2520768127"/>
                    </a:ext>
                  </a:extLst>
                </a:gridCol>
                <a:gridCol w="329184">
                  <a:extLst>
                    <a:ext uri="{9D8B030D-6E8A-4147-A177-3AD203B41FA5}">
                      <a16:colId xmlns:a16="http://schemas.microsoft.com/office/drawing/2014/main" val="2625368498"/>
                    </a:ext>
                  </a:extLst>
                </a:gridCol>
                <a:gridCol w="329184">
                  <a:extLst>
                    <a:ext uri="{9D8B030D-6E8A-4147-A177-3AD203B41FA5}">
                      <a16:colId xmlns:a16="http://schemas.microsoft.com/office/drawing/2014/main" val="422711708"/>
                    </a:ext>
                  </a:extLst>
                </a:gridCol>
                <a:gridCol w="329184">
                  <a:extLst>
                    <a:ext uri="{9D8B030D-6E8A-4147-A177-3AD203B41FA5}">
                      <a16:colId xmlns:a16="http://schemas.microsoft.com/office/drawing/2014/main" val="3179553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00679674"/>
                  </a:ext>
                </a:extLst>
              </a:tr>
            </a:tbl>
          </a:graphicData>
        </a:graphic>
      </p:graphicFrame>
      <p:sp>
        <p:nvSpPr>
          <p:cNvPr id="4" name="Text Placeholder 3">
            <a:extLst>
              <a:ext uri="{FF2B5EF4-FFF2-40B4-BE49-F238E27FC236}">
                <a16:creationId xmlns:a16="http://schemas.microsoft.com/office/drawing/2014/main" id="{79E13FD2-D096-4875-8EC9-BF127AAFC57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09937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18CF2-8027-4E26-BC83-6C79BC375BA4}"/>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D410E15B-82C7-4BD7-8F3D-D822885872E2}"/>
              </a:ext>
            </a:extLst>
          </p:cNvPr>
          <p:cNvGraphicFramePr>
            <a:graphicFrameLocks noGrp="1"/>
          </p:cNvGraphicFramePr>
          <p:nvPr>
            <p:ph type="tbl" sz="quarter" idx="13"/>
            <p:extLst>
              <p:ext uri="{D42A27DB-BD31-4B8C-83A1-F6EECF244321}">
                <p14:modId xmlns:p14="http://schemas.microsoft.com/office/powerpoint/2010/main" val="4142046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15093674"/>
                    </a:ext>
                  </a:extLst>
                </a:gridCol>
                <a:gridCol w="1481328">
                  <a:extLst>
                    <a:ext uri="{9D8B030D-6E8A-4147-A177-3AD203B41FA5}">
                      <a16:colId xmlns:a16="http://schemas.microsoft.com/office/drawing/2014/main" val="322115423"/>
                    </a:ext>
                  </a:extLst>
                </a:gridCol>
                <a:gridCol w="329184">
                  <a:extLst>
                    <a:ext uri="{9D8B030D-6E8A-4147-A177-3AD203B41FA5}">
                      <a16:colId xmlns:a16="http://schemas.microsoft.com/office/drawing/2014/main" val="1673746895"/>
                    </a:ext>
                  </a:extLst>
                </a:gridCol>
                <a:gridCol w="329184">
                  <a:extLst>
                    <a:ext uri="{9D8B030D-6E8A-4147-A177-3AD203B41FA5}">
                      <a16:colId xmlns:a16="http://schemas.microsoft.com/office/drawing/2014/main" val="825021583"/>
                    </a:ext>
                  </a:extLst>
                </a:gridCol>
                <a:gridCol w="329184">
                  <a:extLst>
                    <a:ext uri="{9D8B030D-6E8A-4147-A177-3AD203B41FA5}">
                      <a16:colId xmlns:a16="http://schemas.microsoft.com/office/drawing/2014/main" val="171931007"/>
                    </a:ext>
                  </a:extLst>
                </a:gridCol>
                <a:gridCol w="329184">
                  <a:extLst>
                    <a:ext uri="{9D8B030D-6E8A-4147-A177-3AD203B41FA5}">
                      <a16:colId xmlns:a16="http://schemas.microsoft.com/office/drawing/2014/main" val="2969241700"/>
                    </a:ext>
                  </a:extLst>
                </a:gridCol>
                <a:gridCol w="329184">
                  <a:extLst>
                    <a:ext uri="{9D8B030D-6E8A-4147-A177-3AD203B41FA5}">
                      <a16:colId xmlns:a16="http://schemas.microsoft.com/office/drawing/2014/main" val="523908238"/>
                    </a:ext>
                  </a:extLst>
                </a:gridCol>
                <a:gridCol w="329184">
                  <a:extLst>
                    <a:ext uri="{9D8B030D-6E8A-4147-A177-3AD203B41FA5}">
                      <a16:colId xmlns:a16="http://schemas.microsoft.com/office/drawing/2014/main" val="3786851761"/>
                    </a:ext>
                  </a:extLst>
                </a:gridCol>
                <a:gridCol w="329184">
                  <a:extLst>
                    <a:ext uri="{9D8B030D-6E8A-4147-A177-3AD203B41FA5}">
                      <a16:colId xmlns:a16="http://schemas.microsoft.com/office/drawing/2014/main" val="152618156"/>
                    </a:ext>
                  </a:extLst>
                </a:gridCol>
                <a:gridCol w="329184">
                  <a:extLst>
                    <a:ext uri="{9D8B030D-6E8A-4147-A177-3AD203B41FA5}">
                      <a16:colId xmlns:a16="http://schemas.microsoft.com/office/drawing/2014/main" val="195370279"/>
                    </a:ext>
                  </a:extLst>
                </a:gridCol>
                <a:gridCol w="329184">
                  <a:extLst>
                    <a:ext uri="{9D8B030D-6E8A-4147-A177-3AD203B41FA5}">
                      <a16:colId xmlns:a16="http://schemas.microsoft.com/office/drawing/2014/main" val="138785755"/>
                    </a:ext>
                  </a:extLst>
                </a:gridCol>
                <a:gridCol w="329184">
                  <a:extLst>
                    <a:ext uri="{9D8B030D-6E8A-4147-A177-3AD203B41FA5}">
                      <a16:colId xmlns:a16="http://schemas.microsoft.com/office/drawing/2014/main" val="578351820"/>
                    </a:ext>
                  </a:extLst>
                </a:gridCol>
                <a:gridCol w="329184">
                  <a:extLst>
                    <a:ext uri="{9D8B030D-6E8A-4147-A177-3AD203B41FA5}">
                      <a16:colId xmlns:a16="http://schemas.microsoft.com/office/drawing/2014/main" val="1417886410"/>
                    </a:ext>
                  </a:extLst>
                </a:gridCol>
                <a:gridCol w="329184">
                  <a:extLst>
                    <a:ext uri="{9D8B030D-6E8A-4147-A177-3AD203B41FA5}">
                      <a16:colId xmlns:a16="http://schemas.microsoft.com/office/drawing/2014/main" val="1614627220"/>
                    </a:ext>
                  </a:extLst>
                </a:gridCol>
                <a:gridCol w="329184">
                  <a:extLst>
                    <a:ext uri="{9D8B030D-6E8A-4147-A177-3AD203B41FA5}">
                      <a16:colId xmlns:a16="http://schemas.microsoft.com/office/drawing/2014/main" val="1480758208"/>
                    </a:ext>
                  </a:extLst>
                </a:gridCol>
                <a:gridCol w="329184">
                  <a:extLst>
                    <a:ext uri="{9D8B030D-6E8A-4147-A177-3AD203B41FA5}">
                      <a16:colId xmlns:a16="http://schemas.microsoft.com/office/drawing/2014/main" val="5214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726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- 2024-10-23 15:33:36</a:t>
                      </a:r>
                      <a:r>
                        <a:rPr kumimoji="0" lang="en-US" sz="1000" b="0" i="0" u="none" strike="noStrike" kern="1200" cap="none" spc="0" normalizeH="0" baseline="0" noProof="0">
                          <a:ln>
                            <a:noFill/>
                          </a:ln>
                          <a:solidFill>
                            <a:prstClr val="black"/>
                          </a:solidFill>
                          <a:effectLst/>
                          <a:uLnTx/>
                          <a:uFillTx/>
                          <a:latin typeface="Calibri"/>
                          <a:ea typeface="+mn-ea"/>
                          <a:cs typeface="+mn-cs"/>
                        </a:rPr>
                        <a:t>
 Greetings from Tokyo! Our Senior HR Manager, Valerie S., attended Tokio Marine's 2024 Global Women's Conference in Tokyo, Japan, along with 60 other women and ally participants from Tokio Marine companies around the world to promote diversity, equity, and inclusion within Tokio Marine, the insurance industry, and the workplace.
During the two-day conference, participants heard from leading DE&amp;I experts, connected with Tokio Marine colleagues from around the world, and experienced Japanese culture. They also had the chance to reflect on their own career journeys, share their experiences, and engage in insightful discussions about women's empowerment.
For Valerie, this conference supports her work in continuing to advance DE&amp;I at Tokio Marine America. We look forward to learning more about her takeaways and how we can empower each other. #TMTogether #InsuranceisLife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https://quintly-eu-image-storage.s3.amazonaws.com/e33bbb9956bb05844e7317a82c09a400/c8fbfed40d7d11f23882da5e1c9d8006.jpg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88759330"/>
                  </a:ext>
                </a:extLst>
              </a:tr>
            </a:tbl>
          </a:graphicData>
        </a:graphic>
      </p:graphicFrame>
      <p:sp>
        <p:nvSpPr>
          <p:cNvPr id="4" name="Text Placeholder 3">
            <a:extLst>
              <a:ext uri="{FF2B5EF4-FFF2-40B4-BE49-F238E27FC236}">
                <a16:creationId xmlns:a16="http://schemas.microsoft.com/office/drawing/2014/main" id="{4E7A209C-E644-4C49-B9DF-9D15E0EDA2A9}"/>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043768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5303-85B8-41CC-8F37-04C7554D1DE7}"/>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AFBC7C08-7472-4C7B-B63B-6D83B15C6899}"/>
              </a:ext>
            </a:extLst>
          </p:cNvPr>
          <p:cNvGraphicFramePr>
            <a:graphicFrameLocks noGrp="1"/>
          </p:cNvGraphicFramePr>
          <p:nvPr>
            <p:ph type="tbl" sz="quarter" idx="13"/>
            <p:extLst>
              <p:ext uri="{D42A27DB-BD31-4B8C-83A1-F6EECF244321}">
                <p14:modId xmlns:p14="http://schemas.microsoft.com/office/powerpoint/2010/main" val="105622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74468497"/>
                    </a:ext>
                  </a:extLst>
                </a:gridCol>
                <a:gridCol w="1481328">
                  <a:extLst>
                    <a:ext uri="{9D8B030D-6E8A-4147-A177-3AD203B41FA5}">
                      <a16:colId xmlns:a16="http://schemas.microsoft.com/office/drawing/2014/main" val="1822338184"/>
                    </a:ext>
                  </a:extLst>
                </a:gridCol>
                <a:gridCol w="329184">
                  <a:extLst>
                    <a:ext uri="{9D8B030D-6E8A-4147-A177-3AD203B41FA5}">
                      <a16:colId xmlns:a16="http://schemas.microsoft.com/office/drawing/2014/main" val="646873746"/>
                    </a:ext>
                  </a:extLst>
                </a:gridCol>
                <a:gridCol w="329184">
                  <a:extLst>
                    <a:ext uri="{9D8B030D-6E8A-4147-A177-3AD203B41FA5}">
                      <a16:colId xmlns:a16="http://schemas.microsoft.com/office/drawing/2014/main" val="1961369041"/>
                    </a:ext>
                  </a:extLst>
                </a:gridCol>
                <a:gridCol w="329184">
                  <a:extLst>
                    <a:ext uri="{9D8B030D-6E8A-4147-A177-3AD203B41FA5}">
                      <a16:colId xmlns:a16="http://schemas.microsoft.com/office/drawing/2014/main" val="429905836"/>
                    </a:ext>
                  </a:extLst>
                </a:gridCol>
                <a:gridCol w="329184">
                  <a:extLst>
                    <a:ext uri="{9D8B030D-6E8A-4147-A177-3AD203B41FA5}">
                      <a16:colId xmlns:a16="http://schemas.microsoft.com/office/drawing/2014/main" val="408335101"/>
                    </a:ext>
                  </a:extLst>
                </a:gridCol>
                <a:gridCol w="329184">
                  <a:extLst>
                    <a:ext uri="{9D8B030D-6E8A-4147-A177-3AD203B41FA5}">
                      <a16:colId xmlns:a16="http://schemas.microsoft.com/office/drawing/2014/main" val="2383481928"/>
                    </a:ext>
                  </a:extLst>
                </a:gridCol>
                <a:gridCol w="329184">
                  <a:extLst>
                    <a:ext uri="{9D8B030D-6E8A-4147-A177-3AD203B41FA5}">
                      <a16:colId xmlns:a16="http://schemas.microsoft.com/office/drawing/2014/main" val="2071348684"/>
                    </a:ext>
                  </a:extLst>
                </a:gridCol>
                <a:gridCol w="329184">
                  <a:extLst>
                    <a:ext uri="{9D8B030D-6E8A-4147-A177-3AD203B41FA5}">
                      <a16:colId xmlns:a16="http://schemas.microsoft.com/office/drawing/2014/main" val="53924814"/>
                    </a:ext>
                  </a:extLst>
                </a:gridCol>
                <a:gridCol w="329184">
                  <a:extLst>
                    <a:ext uri="{9D8B030D-6E8A-4147-A177-3AD203B41FA5}">
                      <a16:colId xmlns:a16="http://schemas.microsoft.com/office/drawing/2014/main" val="3321575651"/>
                    </a:ext>
                  </a:extLst>
                </a:gridCol>
                <a:gridCol w="329184">
                  <a:extLst>
                    <a:ext uri="{9D8B030D-6E8A-4147-A177-3AD203B41FA5}">
                      <a16:colId xmlns:a16="http://schemas.microsoft.com/office/drawing/2014/main" val="4203893107"/>
                    </a:ext>
                  </a:extLst>
                </a:gridCol>
                <a:gridCol w="329184">
                  <a:extLst>
                    <a:ext uri="{9D8B030D-6E8A-4147-A177-3AD203B41FA5}">
                      <a16:colId xmlns:a16="http://schemas.microsoft.com/office/drawing/2014/main" val="2979314348"/>
                    </a:ext>
                  </a:extLst>
                </a:gridCol>
                <a:gridCol w="329184">
                  <a:extLst>
                    <a:ext uri="{9D8B030D-6E8A-4147-A177-3AD203B41FA5}">
                      <a16:colId xmlns:a16="http://schemas.microsoft.com/office/drawing/2014/main" val="890402966"/>
                    </a:ext>
                  </a:extLst>
                </a:gridCol>
                <a:gridCol w="329184">
                  <a:extLst>
                    <a:ext uri="{9D8B030D-6E8A-4147-A177-3AD203B41FA5}">
                      <a16:colId xmlns:a16="http://schemas.microsoft.com/office/drawing/2014/main" val="921468900"/>
                    </a:ext>
                  </a:extLst>
                </a:gridCol>
                <a:gridCol w="329184">
                  <a:extLst>
                    <a:ext uri="{9D8B030D-6E8A-4147-A177-3AD203B41FA5}">
                      <a16:colId xmlns:a16="http://schemas.microsoft.com/office/drawing/2014/main" val="1140717718"/>
                    </a:ext>
                  </a:extLst>
                </a:gridCol>
                <a:gridCol w="329184">
                  <a:extLst>
                    <a:ext uri="{9D8B030D-6E8A-4147-A177-3AD203B41FA5}">
                      <a16:colId xmlns:a16="http://schemas.microsoft.com/office/drawing/2014/main" val="191397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4445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- 2024-10-08 15:57:59</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announce that Tokio Marine America has once again ranked as one of the RISE Professionals  Top 50 Elite Internships for 2024! We're honored to receive this award, which recognizes the top intern programs in the insurance industry.
We're proud of our dedicated mentors, passionate interns, and everyone who made this award possible. At TMA, we believe in empowering the next generation of insurance professionals by providing meaningful experiences, hands-on opportunities, and fostering a supportive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https://quintly-eu-image-storage.s3.amazonaws.com/e33bbb9956bb05844e7317a82c09a400/698d664fbbbcc55af8deccf7d0fef5fd.jpg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77248714"/>
                  </a:ext>
                </a:extLst>
              </a:tr>
            </a:tbl>
          </a:graphicData>
        </a:graphic>
      </p:graphicFrame>
      <p:sp>
        <p:nvSpPr>
          <p:cNvPr id="4" name="Text Placeholder 3">
            <a:extLst>
              <a:ext uri="{FF2B5EF4-FFF2-40B4-BE49-F238E27FC236}">
                <a16:creationId xmlns:a16="http://schemas.microsoft.com/office/drawing/2014/main" id="{50D86DA7-7E94-4276-98E8-55A151D75E8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4098349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5D4AB-871A-4155-B418-2FCB90B9504E}"/>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D273A7AB-0413-483F-AE75-8E6967CB477C}"/>
              </a:ext>
            </a:extLst>
          </p:cNvPr>
          <p:cNvGraphicFramePr>
            <a:graphicFrameLocks noGrp="1"/>
          </p:cNvGraphicFramePr>
          <p:nvPr>
            <p:ph type="tbl" sz="quarter" idx="13"/>
            <p:extLst>
              <p:ext uri="{D42A27DB-BD31-4B8C-83A1-F6EECF244321}">
                <p14:modId xmlns:p14="http://schemas.microsoft.com/office/powerpoint/2010/main" val="3245446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645090"/>
                    </a:ext>
                  </a:extLst>
                </a:gridCol>
                <a:gridCol w="1481328">
                  <a:extLst>
                    <a:ext uri="{9D8B030D-6E8A-4147-A177-3AD203B41FA5}">
                      <a16:colId xmlns:a16="http://schemas.microsoft.com/office/drawing/2014/main" val="104129634"/>
                    </a:ext>
                  </a:extLst>
                </a:gridCol>
                <a:gridCol w="329184">
                  <a:extLst>
                    <a:ext uri="{9D8B030D-6E8A-4147-A177-3AD203B41FA5}">
                      <a16:colId xmlns:a16="http://schemas.microsoft.com/office/drawing/2014/main" val="2903509262"/>
                    </a:ext>
                  </a:extLst>
                </a:gridCol>
                <a:gridCol w="329184">
                  <a:extLst>
                    <a:ext uri="{9D8B030D-6E8A-4147-A177-3AD203B41FA5}">
                      <a16:colId xmlns:a16="http://schemas.microsoft.com/office/drawing/2014/main" val="1479909669"/>
                    </a:ext>
                  </a:extLst>
                </a:gridCol>
                <a:gridCol w="329184">
                  <a:extLst>
                    <a:ext uri="{9D8B030D-6E8A-4147-A177-3AD203B41FA5}">
                      <a16:colId xmlns:a16="http://schemas.microsoft.com/office/drawing/2014/main" val="944983442"/>
                    </a:ext>
                  </a:extLst>
                </a:gridCol>
                <a:gridCol w="329184">
                  <a:extLst>
                    <a:ext uri="{9D8B030D-6E8A-4147-A177-3AD203B41FA5}">
                      <a16:colId xmlns:a16="http://schemas.microsoft.com/office/drawing/2014/main" val="4253379593"/>
                    </a:ext>
                  </a:extLst>
                </a:gridCol>
                <a:gridCol w="329184">
                  <a:extLst>
                    <a:ext uri="{9D8B030D-6E8A-4147-A177-3AD203B41FA5}">
                      <a16:colId xmlns:a16="http://schemas.microsoft.com/office/drawing/2014/main" val="3801988647"/>
                    </a:ext>
                  </a:extLst>
                </a:gridCol>
                <a:gridCol w="329184">
                  <a:extLst>
                    <a:ext uri="{9D8B030D-6E8A-4147-A177-3AD203B41FA5}">
                      <a16:colId xmlns:a16="http://schemas.microsoft.com/office/drawing/2014/main" val="1407251813"/>
                    </a:ext>
                  </a:extLst>
                </a:gridCol>
                <a:gridCol w="329184">
                  <a:extLst>
                    <a:ext uri="{9D8B030D-6E8A-4147-A177-3AD203B41FA5}">
                      <a16:colId xmlns:a16="http://schemas.microsoft.com/office/drawing/2014/main" val="1464841387"/>
                    </a:ext>
                  </a:extLst>
                </a:gridCol>
                <a:gridCol w="329184">
                  <a:extLst>
                    <a:ext uri="{9D8B030D-6E8A-4147-A177-3AD203B41FA5}">
                      <a16:colId xmlns:a16="http://schemas.microsoft.com/office/drawing/2014/main" val="1450464104"/>
                    </a:ext>
                  </a:extLst>
                </a:gridCol>
                <a:gridCol w="329184">
                  <a:extLst>
                    <a:ext uri="{9D8B030D-6E8A-4147-A177-3AD203B41FA5}">
                      <a16:colId xmlns:a16="http://schemas.microsoft.com/office/drawing/2014/main" val="4283706017"/>
                    </a:ext>
                  </a:extLst>
                </a:gridCol>
                <a:gridCol w="329184">
                  <a:extLst>
                    <a:ext uri="{9D8B030D-6E8A-4147-A177-3AD203B41FA5}">
                      <a16:colId xmlns:a16="http://schemas.microsoft.com/office/drawing/2014/main" val="1662566961"/>
                    </a:ext>
                  </a:extLst>
                </a:gridCol>
                <a:gridCol w="329184">
                  <a:extLst>
                    <a:ext uri="{9D8B030D-6E8A-4147-A177-3AD203B41FA5}">
                      <a16:colId xmlns:a16="http://schemas.microsoft.com/office/drawing/2014/main" val="2055729201"/>
                    </a:ext>
                  </a:extLst>
                </a:gridCol>
                <a:gridCol w="329184">
                  <a:extLst>
                    <a:ext uri="{9D8B030D-6E8A-4147-A177-3AD203B41FA5}">
                      <a16:colId xmlns:a16="http://schemas.microsoft.com/office/drawing/2014/main" val="2085587837"/>
                    </a:ext>
                  </a:extLst>
                </a:gridCol>
                <a:gridCol w="329184">
                  <a:extLst>
                    <a:ext uri="{9D8B030D-6E8A-4147-A177-3AD203B41FA5}">
                      <a16:colId xmlns:a16="http://schemas.microsoft.com/office/drawing/2014/main" val="991567520"/>
                    </a:ext>
                  </a:extLst>
                </a:gridCol>
                <a:gridCol w="329184">
                  <a:extLst>
                    <a:ext uri="{9D8B030D-6E8A-4147-A177-3AD203B41FA5}">
                      <a16:colId xmlns:a16="http://schemas.microsoft.com/office/drawing/2014/main" val="4260420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4892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- 2024-10-28 17:26:35</a:t>
                      </a:r>
                      <a:r>
                        <a:rPr kumimoji="0" lang="en-US" sz="1000" b="0" i="0" u="none" strike="noStrike" kern="1200" cap="none" spc="0" normalizeH="0" baseline="0" noProof="0">
                          <a:ln>
                            <a:noFill/>
                          </a:ln>
                          <a:solidFill>
                            <a:prstClr val="black"/>
                          </a:solidFill>
                          <a:effectLst/>
                          <a:uLnTx/>
                          <a:uFillTx/>
                          <a:latin typeface="Calibri"/>
                          <a:ea typeface="+mn-ea"/>
                          <a:cs typeface="+mn-cs"/>
                        </a:rPr>
                        <a:t>
 Employees from our Plano, TX office showed the meaning of giving by volunteering at the Japanese Fall Festival hosted by the Dallas Japanese Association. Our team arrived early to set up tables, chairs, and game booths. As a Japanese-American company, the Japanese Fall Festival is a great opportunity to support vibrant Japanese traditions and cultural experiences in the Dallas-area community. Thank you to everyone who joined us and made the festival a memorable day.
Interested in joining a team that's dedicated to making a positive impact on our community? Our Plano office is looking for a dynamic individual ready to kickstart their insurance career as our Commercial Auto Claims Trainee. Discover what exciting possibilities await you at Tokio Marine America! Apply today: https://bit.ly/4hqxeo0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https://quintly-eu-image-storage.s3.amazonaws.com/e33bbb9956bb05844e7317a82c09a400/c49bc34b5d385c999d1c3ccc20f3c73d.jpg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48337021"/>
                  </a:ext>
                </a:extLst>
              </a:tr>
            </a:tbl>
          </a:graphicData>
        </a:graphic>
      </p:graphicFrame>
      <p:sp>
        <p:nvSpPr>
          <p:cNvPr id="4" name="Text Placeholder 3">
            <a:extLst>
              <a:ext uri="{FF2B5EF4-FFF2-40B4-BE49-F238E27FC236}">
                <a16:creationId xmlns:a16="http://schemas.microsoft.com/office/drawing/2014/main" id="{2AE23E51-5A62-42E0-A806-D98898A0E8C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965986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0149F-AEE8-4D93-BACD-4C98D1685802}"/>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648580CB-3F50-4C40-ADE3-C71C50C092A8}"/>
              </a:ext>
            </a:extLst>
          </p:cNvPr>
          <p:cNvGraphicFramePr>
            <a:graphicFrameLocks noGrp="1"/>
          </p:cNvGraphicFramePr>
          <p:nvPr>
            <p:ph type="tbl" sz="quarter" idx="13"/>
            <p:extLst>
              <p:ext uri="{D42A27DB-BD31-4B8C-83A1-F6EECF244321}">
                <p14:modId xmlns:p14="http://schemas.microsoft.com/office/powerpoint/2010/main" val="874900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44857969"/>
                    </a:ext>
                  </a:extLst>
                </a:gridCol>
                <a:gridCol w="576072">
                  <a:extLst>
                    <a:ext uri="{9D8B030D-6E8A-4147-A177-3AD203B41FA5}">
                      <a16:colId xmlns:a16="http://schemas.microsoft.com/office/drawing/2014/main" val="1175553159"/>
                    </a:ext>
                  </a:extLst>
                </a:gridCol>
                <a:gridCol w="576072">
                  <a:extLst>
                    <a:ext uri="{9D8B030D-6E8A-4147-A177-3AD203B41FA5}">
                      <a16:colId xmlns:a16="http://schemas.microsoft.com/office/drawing/2014/main" val="1764934754"/>
                    </a:ext>
                  </a:extLst>
                </a:gridCol>
                <a:gridCol w="576072">
                  <a:extLst>
                    <a:ext uri="{9D8B030D-6E8A-4147-A177-3AD203B41FA5}">
                      <a16:colId xmlns:a16="http://schemas.microsoft.com/office/drawing/2014/main" val="422223101"/>
                    </a:ext>
                  </a:extLst>
                </a:gridCol>
                <a:gridCol w="576072">
                  <a:extLst>
                    <a:ext uri="{9D8B030D-6E8A-4147-A177-3AD203B41FA5}">
                      <a16:colId xmlns:a16="http://schemas.microsoft.com/office/drawing/2014/main" val="3483359662"/>
                    </a:ext>
                  </a:extLst>
                </a:gridCol>
                <a:gridCol w="576072">
                  <a:extLst>
                    <a:ext uri="{9D8B030D-6E8A-4147-A177-3AD203B41FA5}">
                      <a16:colId xmlns:a16="http://schemas.microsoft.com/office/drawing/2014/main" val="2346509135"/>
                    </a:ext>
                  </a:extLst>
                </a:gridCol>
                <a:gridCol w="576072">
                  <a:extLst>
                    <a:ext uri="{9D8B030D-6E8A-4147-A177-3AD203B41FA5}">
                      <a16:colId xmlns:a16="http://schemas.microsoft.com/office/drawing/2014/main" val="2782340874"/>
                    </a:ext>
                  </a:extLst>
                </a:gridCol>
                <a:gridCol w="576072">
                  <a:extLst>
                    <a:ext uri="{9D8B030D-6E8A-4147-A177-3AD203B41FA5}">
                      <a16:colId xmlns:a16="http://schemas.microsoft.com/office/drawing/2014/main" val="3091395319"/>
                    </a:ext>
                  </a:extLst>
                </a:gridCol>
                <a:gridCol w="576072">
                  <a:extLst>
                    <a:ext uri="{9D8B030D-6E8A-4147-A177-3AD203B41FA5}">
                      <a16:colId xmlns:a16="http://schemas.microsoft.com/office/drawing/2014/main" val="53850148"/>
                    </a:ext>
                  </a:extLst>
                </a:gridCol>
                <a:gridCol w="576072">
                  <a:extLst>
                    <a:ext uri="{9D8B030D-6E8A-4147-A177-3AD203B41FA5}">
                      <a16:colId xmlns:a16="http://schemas.microsoft.com/office/drawing/2014/main" val="3773051538"/>
                    </a:ext>
                  </a:extLst>
                </a:gridCol>
                <a:gridCol w="576072">
                  <a:extLst>
                    <a:ext uri="{9D8B030D-6E8A-4147-A177-3AD203B41FA5}">
                      <a16:colId xmlns:a16="http://schemas.microsoft.com/office/drawing/2014/main" val="2161722037"/>
                    </a:ext>
                  </a:extLst>
                </a:gridCol>
                <a:gridCol w="576072">
                  <a:extLst>
                    <a:ext uri="{9D8B030D-6E8A-4147-A177-3AD203B41FA5}">
                      <a16:colId xmlns:a16="http://schemas.microsoft.com/office/drawing/2014/main" val="302136244"/>
                    </a:ext>
                  </a:extLst>
                </a:gridCol>
                <a:gridCol w="576072">
                  <a:extLst>
                    <a:ext uri="{9D8B030D-6E8A-4147-A177-3AD203B41FA5}">
                      <a16:colId xmlns:a16="http://schemas.microsoft.com/office/drawing/2014/main" val="92150918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12852175"/>
                  </a:ext>
                </a:extLst>
              </a:tr>
              <a:tr h="370840">
                <a:tc>
                  <a:txBody>
                    <a:bodyPr/>
                    <a:lstStyle/>
                    <a:p>
                      <a:r>
                        <a:rPr lang="en-US" sz="1000"/>
                        <a:t>295</a:t>
                      </a:r>
                    </a:p>
                  </a:txBody>
                  <a:tcPr/>
                </a:tc>
                <a:tc>
                  <a:txBody>
                    <a:bodyPr/>
                    <a:lstStyle/>
                    <a:p>
                      <a:r>
                        <a:rPr lang="en-US" sz="1000"/>
                        <a:t>3</a:t>
                      </a:r>
                    </a:p>
                  </a:txBody>
                  <a:tcPr/>
                </a:tc>
                <a:tc>
                  <a:txBody>
                    <a:bodyPr/>
                    <a:lstStyle/>
                    <a:p>
                      <a:r>
                        <a:rPr lang="en-US" sz="1000"/>
                        <a:t>21</a:t>
                      </a:r>
                    </a:p>
                  </a:txBody>
                  <a:tcPr/>
                </a:tc>
                <a:tc>
                  <a:txBody>
                    <a:bodyPr/>
                    <a:lstStyle/>
                    <a:p>
                      <a:r>
                        <a:rPr lang="en-US" sz="1000"/>
                        <a:t>14</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0.3169 %</a:t>
                      </a:r>
                    </a:p>
                  </a:txBody>
                  <a:tcPr/>
                </a:tc>
                <a:tc>
                  <a:txBody>
                    <a:bodyPr/>
                    <a:lstStyle/>
                    <a:p>
                      <a:r>
                        <a:rPr lang="en-US" sz="1000"/>
                        <a:t>0.0 %</a:t>
                      </a:r>
                    </a:p>
                  </a:txBody>
                  <a:tcPr/>
                </a:tc>
                <a:extLst>
                  <a:ext uri="{0D108BD9-81ED-4DB2-BD59-A6C34878D82A}">
                    <a16:rowId xmlns:a16="http://schemas.microsoft.com/office/drawing/2014/main" val="4216665310"/>
                  </a:ext>
                </a:extLst>
              </a:tr>
            </a:tbl>
          </a:graphicData>
        </a:graphic>
      </p:graphicFrame>
      <p:sp>
        <p:nvSpPr>
          <p:cNvPr id="4" name="Text Placeholder 3">
            <a:extLst>
              <a:ext uri="{FF2B5EF4-FFF2-40B4-BE49-F238E27FC236}">
                <a16:creationId xmlns:a16="http://schemas.microsoft.com/office/drawing/2014/main" id="{6AB65D45-AD7E-443E-A2DC-E04EBE73261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420633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20F0F-02FF-4270-A93B-BCE0256FE46F}"/>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E40FA53-879F-45F4-AC75-E626B3985D45}"/>
              </a:ext>
            </a:extLst>
          </p:cNvPr>
          <p:cNvGraphicFramePr>
            <a:graphicFrameLocks noGrp="1"/>
          </p:cNvGraphicFramePr>
          <p:nvPr>
            <p:ph type="chart" sz="quarter" idx="13"/>
            <p:extLst>
              <p:ext uri="{D42A27DB-BD31-4B8C-83A1-F6EECF244321}">
                <p14:modId xmlns:p14="http://schemas.microsoft.com/office/powerpoint/2010/main" val="978199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C8A09E-4B81-4202-9E42-37DDDDFE531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F6BB58B-9257-47DF-9BBF-90DCE8B3BF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551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BD5A-4E67-4AFA-9D78-5177D311CB1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85E2AB8-52C9-4964-996B-79FE496B852A}"/>
              </a:ext>
            </a:extLst>
          </p:cNvPr>
          <p:cNvGraphicFramePr>
            <a:graphicFrameLocks noGrp="1"/>
          </p:cNvGraphicFramePr>
          <p:nvPr>
            <p:ph type="chart" sz="quarter" idx="13"/>
            <p:extLst>
              <p:ext uri="{D42A27DB-BD31-4B8C-83A1-F6EECF244321}">
                <p14:modId xmlns:p14="http://schemas.microsoft.com/office/powerpoint/2010/main" val="3111139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00E823-8E13-4E02-B72A-E54E929DB65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8D99F67-FDA9-47B7-A125-A8DA7F4E89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8633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2749B-FEBB-4846-B456-6723C909F04D}"/>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5E5BB59-B6B2-4B01-9CC9-5CC066B21DB4}"/>
              </a:ext>
            </a:extLst>
          </p:cNvPr>
          <p:cNvGraphicFramePr>
            <a:graphicFrameLocks noGrp="1"/>
          </p:cNvGraphicFramePr>
          <p:nvPr>
            <p:ph type="chart" sz="quarter" idx="13"/>
            <p:extLst>
              <p:ext uri="{D42A27DB-BD31-4B8C-83A1-F6EECF244321}">
                <p14:modId xmlns:p14="http://schemas.microsoft.com/office/powerpoint/2010/main" val="2177808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2B380-D042-4FD1-82CB-CDB0656573D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EDF8D46-BCD1-4E6D-ACC5-6E0C395E95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9566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79A52-EB78-4F70-985B-2B5F693C3010}"/>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317864E-2CA6-49C5-AF95-6CED36B58C7A}"/>
              </a:ext>
            </a:extLst>
          </p:cNvPr>
          <p:cNvGraphicFramePr>
            <a:graphicFrameLocks noGrp="1"/>
          </p:cNvGraphicFramePr>
          <p:nvPr>
            <p:ph type="tbl" sz="quarter" idx="13"/>
            <p:extLst>
              <p:ext uri="{D42A27DB-BD31-4B8C-83A1-F6EECF244321}">
                <p14:modId xmlns:p14="http://schemas.microsoft.com/office/powerpoint/2010/main" val="3222502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88085534"/>
                    </a:ext>
                  </a:extLst>
                </a:gridCol>
                <a:gridCol w="1152144">
                  <a:extLst>
                    <a:ext uri="{9D8B030D-6E8A-4147-A177-3AD203B41FA5}">
                      <a16:colId xmlns:a16="http://schemas.microsoft.com/office/drawing/2014/main" val="2235831929"/>
                    </a:ext>
                  </a:extLst>
                </a:gridCol>
                <a:gridCol w="1152144">
                  <a:extLst>
                    <a:ext uri="{9D8B030D-6E8A-4147-A177-3AD203B41FA5}">
                      <a16:colId xmlns:a16="http://schemas.microsoft.com/office/drawing/2014/main" val="87582238"/>
                    </a:ext>
                  </a:extLst>
                </a:gridCol>
                <a:gridCol w="1152144">
                  <a:extLst>
                    <a:ext uri="{9D8B030D-6E8A-4147-A177-3AD203B41FA5}">
                      <a16:colId xmlns:a16="http://schemas.microsoft.com/office/drawing/2014/main" val="2632574820"/>
                    </a:ext>
                  </a:extLst>
                </a:gridCol>
                <a:gridCol w="1152144">
                  <a:extLst>
                    <a:ext uri="{9D8B030D-6E8A-4147-A177-3AD203B41FA5}">
                      <a16:colId xmlns:a16="http://schemas.microsoft.com/office/drawing/2014/main" val="3856525055"/>
                    </a:ext>
                  </a:extLst>
                </a:gridCol>
                <a:gridCol w="1152144">
                  <a:extLst>
                    <a:ext uri="{9D8B030D-6E8A-4147-A177-3AD203B41FA5}">
                      <a16:colId xmlns:a16="http://schemas.microsoft.com/office/drawing/2014/main" val="222523669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682731445"/>
                  </a:ext>
                </a:extLst>
              </a:tr>
              <a:tr h="370840">
                <a:tc>
                  <a:txBody>
                    <a:bodyPr/>
                    <a:lstStyle/>
                    <a:p>
                      <a:r>
                        <a:rPr lang="en-US" sz="1000" b="1"/>
                        <a:t>@TokioMAmerica - 2024-10-10 16:09:25</a:t>
                      </a:r>
                      <a:r>
                        <a:rPr lang="en-US" sz="1000"/>
                        <a:t>
 We're celebrating #CustomerServiceWeek and showing appreciation for the fantastic work our team does to go Above and Beyond for our customers! Our Pasadena and Jersey City offices held special lunches to recognize our employees' work to provide the best service for our customers.</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2138826418"/>
                  </a:ext>
                </a:extLst>
              </a:tr>
              <a:tr h="370840">
                <a:tc>
                  <a:txBody>
                    <a:bodyPr/>
                    <a:lstStyle/>
                    <a:p>
                      <a:r>
                        <a:rPr lang="en-US" sz="1000" b="1"/>
                        <a:t>@TokioMAmerica - 2024-10-08 15:58:04</a:t>
                      </a:r>
                      <a:r>
                        <a:rPr lang="en-US" sz="1000"/>
                        <a:t>
 We're thrilled to announce that Tokio Marine America has once again ranked as one of the RISE Top 50 Elite Internships for 2024! We're honored to receive this award, which recognizes the top intern programs in the insurance industry.</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0.6849 %</a:t>
                      </a:r>
                    </a:p>
                  </a:txBody>
                  <a:tcPr/>
                </a:tc>
                <a:extLst>
                  <a:ext uri="{0D108BD9-81ED-4DB2-BD59-A6C34878D82A}">
                    <a16:rowId xmlns:a16="http://schemas.microsoft.com/office/drawing/2014/main" val="2812249563"/>
                  </a:ext>
                </a:extLst>
              </a:tr>
              <a:tr h="370840">
                <a:tc>
                  <a:txBody>
                    <a:bodyPr/>
                    <a:lstStyle/>
                    <a:p>
                      <a:r>
                        <a:rPr lang="en-US" sz="1000" b="1"/>
                        <a:t>@TokioMAmerica - 2024-10-04 16:46:27</a:t>
                      </a:r>
                      <a:r>
                        <a:rPr lang="en-US" sz="1000"/>
                        <a:t>
 Our Plano, TX team joined employees from our sister company @PHLYINS at their local #Walk2EndAlz! Together, we raised awareness &amp;amp; money to #ENDALZ. Thanks to everyone who has joined us in supporting @alzassociation so far! Get involved here: https://t.co/VuJM5Lu2XS https://t.co/7LA2x2QcZE</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0.6826 %</a:t>
                      </a:r>
                    </a:p>
                  </a:txBody>
                  <a:tcPr/>
                </a:tc>
                <a:extLst>
                  <a:ext uri="{0D108BD9-81ED-4DB2-BD59-A6C34878D82A}">
                    <a16:rowId xmlns:a16="http://schemas.microsoft.com/office/drawing/2014/main" val="1834332945"/>
                  </a:ext>
                </a:extLst>
              </a:tr>
            </a:tbl>
          </a:graphicData>
        </a:graphic>
      </p:graphicFrame>
      <p:sp>
        <p:nvSpPr>
          <p:cNvPr id="4" name="Text Placeholder 3">
            <a:extLst>
              <a:ext uri="{FF2B5EF4-FFF2-40B4-BE49-F238E27FC236}">
                <a16:creationId xmlns:a16="http://schemas.microsoft.com/office/drawing/2014/main" id="{5A0F98E5-F390-467F-B9C7-9F6B6E21151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28044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1231C-267E-4656-B5BF-8DCABB9DC30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DDB9002-4794-45F4-978F-0045F26C31B8}"/>
              </a:ext>
            </a:extLst>
          </p:cNvPr>
          <p:cNvGraphicFramePr>
            <a:graphicFrameLocks noGrp="1"/>
          </p:cNvGraphicFramePr>
          <p:nvPr>
            <p:ph type="tbl" sz="quarter" idx="13"/>
            <p:extLst>
              <p:ext uri="{D42A27DB-BD31-4B8C-83A1-F6EECF244321}">
                <p14:modId xmlns:p14="http://schemas.microsoft.com/office/powerpoint/2010/main" val="10310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13566526"/>
                    </a:ext>
                  </a:extLst>
                </a:gridCol>
                <a:gridCol w="658368">
                  <a:extLst>
                    <a:ext uri="{9D8B030D-6E8A-4147-A177-3AD203B41FA5}">
                      <a16:colId xmlns:a16="http://schemas.microsoft.com/office/drawing/2014/main" val="68790144"/>
                    </a:ext>
                  </a:extLst>
                </a:gridCol>
                <a:gridCol w="658368">
                  <a:extLst>
                    <a:ext uri="{9D8B030D-6E8A-4147-A177-3AD203B41FA5}">
                      <a16:colId xmlns:a16="http://schemas.microsoft.com/office/drawing/2014/main" val="2216464714"/>
                    </a:ext>
                  </a:extLst>
                </a:gridCol>
                <a:gridCol w="658368">
                  <a:extLst>
                    <a:ext uri="{9D8B030D-6E8A-4147-A177-3AD203B41FA5}">
                      <a16:colId xmlns:a16="http://schemas.microsoft.com/office/drawing/2014/main" val="2548866545"/>
                    </a:ext>
                  </a:extLst>
                </a:gridCol>
                <a:gridCol w="658368">
                  <a:extLst>
                    <a:ext uri="{9D8B030D-6E8A-4147-A177-3AD203B41FA5}">
                      <a16:colId xmlns:a16="http://schemas.microsoft.com/office/drawing/2014/main" val="1840149885"/>
                    </a:ext>
                  </a:extLst>
                </a:gridCol>
                <a:gridCol w="658368">
                  <a:extLst>
                    <a:ext uri="{9D8B030D-6E8A-4147-A177-3AD203B41FA5}">
                      <a16:colId xmlns:a16="http://schemas.microsoft.com/office/drawing/2014/main" val="2786456254"/>
                    </a:ext>
                  </a:extLst>
                </a:gridCol>
                <a:gridCol w="658368">
                  <a:extLst>
                    <a:ext uri="{9D8B030D-6E8A-4147-A177-3AD203B41FA5}">
                      <a16:colId xmlns:a16="http://schemas.microsoft.com/office/drawing/2014/main" val="3341329723"/>
                    </a:ext>
                  </a:extLst>
                </a:gridCol>
                <a:gridCol w="658368">
                  <a:extLst>
                    <a:ext uri="{9D8B030D-6E8A-4147-A177-3AD203B41FA5}">
                      <a16:colId xmlns:a16="http://schemas.microsoft.com/office/drawing/2014/main" val="285841753"/>
                    </a:ext>
                  </a:extLst>
                </a:gridCol>
                <a:gridCol w="658368">
                  <a:extLst>
                    <a:ext uri="{9D8B030D-6E8A-4147-A177-3AD203B41FA5}">
                      <a16:colId xmlns:a16="http://schemas.microsoft.com/office/drawing/2014/main" val="3427120830"/>
                    </a:ext>
                  </a:extLst>
                </a:gridCol>
                <a:gridCol w="658368">
                  <a:extLst>
                    <a:ext uri="{9D8B030D-6E8A-4147-A177-3AD203B41FA5}">
                      <a16:colId xmlns:a16="http://schemas.microsoft.com/office/drawing/2014/main" val="3758896192"/>
                    </a:ext>
                  </a:extLst>
                </a:gridCol>
                <a:gridCol w="658368">
                  <a:extLst>
                    <a:ext uri="{9D8B030D-6E8A-4147-A177-3AD203B41FA5}">
                      <a16:colId xmlns:a16="http://schemas.microsoft.com/office/drawing/2014/main" val="656593564"/>
                    </a:ext>
                  </a:extLst>
                </a:gridCol>
                <a:gridCol w="658368">
                  <a:extLst>
                    <a:ext uri="{9D8B030D-6E8A-4147-A177-3AD203B41FA5}">
                      <a16:colId xmlns:a16="http://schemas.microsoft.com/office/drawing/2014/main" val="79021237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354398453"/>
                  </a:ext>
                </a:extLst>
              </a:tr>
              <a:tr h="370840">
                <a:tc>
                  <a:txBody>
                    <a:bodyPr/>
                    <a:lstStyle/>
                    <a:p>
                      <a:r>
                        <a:rPr lang="en-US" sz="1000"/>
                        <a:t>23042</a:t>
                      </a:r>
                    </a:p>
                  </a:txBody>
                  <a:tcPr/>
                </a:tc>
                <a:tc>
                  <a:txBody>
                    <a:bodyPr/>
                    <a:lstStyle/>
                    <a:p>
                      <a:r>
                        <a:rPr lang="en-US" sz="1000"/>
                        <a:t>135</a:t>
                      </a:r>
                    </a:p>
                  </a:txBody>
                  <a:tcPr/>
                </a:tc>
                <a:tc>
                  <a:txBody>
                    <a:bodyPr/>
                    <a:lstStyle/>
                    <a:p>
                      <a:r>
                        <a:rPr lang="en-US" sz="1000"/>
                        <a:t>14</a:t>
                      </a:r>
                    </a:p>
                  </a:txBody>
                  <a:tcPr/>
                </a:tc>
                <a:tc>
                  <a:txBody>
                    <a:bodyPr/>
                    <a:lstStyle/>
                    <a:p>
                      <a:r>
                        <a:rPr lang="en-US" sz="1000"/>
                        <a:t>510</a:t>
                      </a:r>
                    </a:p>
                  </a:txBody>
                  <a:tcPr/>
                </a:tc>
                <a:tc>
                  <a:txBody>
                    <a:bodyPr/>
                    <a:lstStyle/>
                    <a:p>
                      <a:r>
                        <a:rPr lang="en-US" sz="1000"/>
                        <a:t>36.428571428571</a:t>
                      </a:r>
                    </a:p>
                  </a:txBody>
                  <a:tcPr/>
                </a:tc>
                <a:tc>
                  <a:txBody>
                    <a:bodyPr/>
                    <a:lstStyle/>
                    <a:p>
                      <a:r>
                        <a:rPr lang="en-US" sz="1000"/>
                        <a:t>6</a:t>
                      </a:r>
                    </a:p>
                  </a:txBody>
                  <a:tcPr/>
                </a:tc>
                <a:tc>
                  <a:txBody>
                    <a:bodyPr/>
                    <a:lstStyle/>
                    <a:p>
                      <a:r>
                        <a:rPr lang="en-US" sz="1000"/>
                        <a:t>7</a:t>
                      </a:r>
                    </a:p>
                  </a:txBody>
                  <a:tcPr/>
                </a:tc>
                <a:tc>
                  <a:txBody>
                    <a:bodyPr/>
                    <a:lstStyle/>
                    <a:p>
                      <a:r>
                        <a:rPr lang="en-US" sz="1000"/>
                        <a:t>2070</a:t>
                      </a:r>
                    </a:p>
                  </a:txBody>
                  <a:tcPr/>
                </a:tc>
                <a:tc>
                  <a:txBody>
                    <a:bodyPr/>
                    <a:lstStyle/>
                    <a:p>
                      <a:r>
                        <a:rPr lang="en-US" sz="1000"/>
                        <a:t>15779</a:t>
                      </a:r>
                    </a:p>
                  </a:txBody>
                  <a:tcPr/>
                </a:tc>
                <a:tc>
                  <a:txBody>
                    <a:bodyPr/>
                    <a:lstStyle/>
                    <a:p>
                      <a:r>
                        <a:rPr lang="en-US" sz="1000"/>
                        <a:t>1127.0714285714</a:t>
                      </a:r>
                    </a:p>
                  </a:txBody>
                  <a:tcPr/>
                </a:tc>
                <a:tc>
                  <a:txBody>
                    <a:bodyPr/>
                    <a:lstStyle/>
                    <a:p>
                      <a:r>
                        <a:rPr lang="en-US" sz="1000"/>
                        <a:t>10.343567682981 %</a:t>
                      </a:r>
                    </a:p>
                  </a:txBody>
                  <a:tcPr/>
                </a:tc>
                <a:tc>
                  <a:txBody>
                    <a:bodyPr/>
                    <a:lstStyle/>
                    <a:p>
                      <a:r>
                        <a:rPr lang="en-US" sz="1000"/>
                        <a:t>0</a:t>
                      </a:r>
                    </a:p>
                  </a:txBody>
                  <a:tcPr/>
                </a:tc>
                <a:extLst>
                  <a:ext uri="{0D108BD9-81ED-4DB2-BD59-A6C34878D82A}">
                    <a16:rowId xmlns:a16="http://schemas.microsoft.com/office/drawing/2014/main" val="2546490117"/>
                  </a:ext>
                </a:extLst>
              </a:tr>
            </a:tbl>
          </a:graphicData>
        </a:graphic>
      </p:graphicFrame>
      <p:sp>
        <p:nvSpPr>
          <p:cNvPr id="4" name="Text Placeholder 3">
            <a:extLst>
              <a:ext uri="{FF2B5EF4-FFF2-40B4-BE49-F238E27FC236}">
                <a16:creationId xmlns:a16="http://schemas.microsoft.com/office/drawing/2014/main" id="{3CF3B035-BD70-4D12-A7AE-1CE1D836873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793663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3CB3-0559-43DE-802F-F3512A8800B1}"/>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23549FB-26BF-4535-8874-CF086991914B}"/>
              </a:ext>
            </a:extLst>
          </p:cNvPr>
          <p:cNvGraphicFramePr>
            <a:graphicFrameLocks noGrp="1"/>
          </p:cNvGraphicFramePr>
          <p:nvPr>
            <p:ph type="chart" sz="quarter" idx="13"/>
            <p:extLst>
              <p:ext uri="{D42A27DB-BD31-4B8C-83A1-F6EECF244321}">
                <p14:modId xmlns:p14="http://schemas.microsoft.com/office/powerpoint/2010/main" val="3107176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FC57A-63DC-4582-B230-96FA3547CC2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33FE355-55AD-4341-B5BC-9515E05E2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598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7787A-34D3-4E01-B7EB-310FA16AE78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A84850FD-7386-4993-A0EA-224F395BF66D}"/>
              </a:ext>
            </a:extLst>
          </p:cNvPr>
          <p:cNvGraphicFramePr>
            <a:graphicFrameLocks noGrp="1"/>
          </p:cNvGraphicFramePr>
          <p:nvPr>
            <p:ph type="chart" sz="quarter" idx="13"/>
            <p:extLst>
              <p:ext uri="{D42A27DB-BD31-4B8C-83A1-F6EECF244321}">
                <p14:modId xmlns:p14="http://schemas.microsoft.com/office/powerpoint/2010/main" val="517402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17946-AEE7-48C4-8C87-1A481DCDA26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5265C03-8951-45E4-A996-D7FC56AD90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084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83F6-0AF2-416F-9485-6A6DD982885E}"/>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71C362D-2978-4B33-B115-1771AF4B8DA5}"/>
              </a:ext>
            </a:extLst>
          </p:cNvPr>
          <p:cNvGraphicFramePr>
            <a:graphicFrameLocks noGrp="1"/>
          </p:cNvGraphicFramePr>
          <p:nvPr>
            <p:ph type="chart" sz="quarter" idx="13"/>
            <p:extLst>
              <p:ext uri="{D42A27DB-BD31-4B8C-83A1-F6EECF244321}">
                <p14:modId xmlns:p14="http://schemas.microsoft.com/office/powerpoint/2010/main" val="3178606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94228A-FC71-4B5D-A486-6D71BB018BD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AD5C1BF-0B98-4478-8BEF-B386A6540C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1135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E3FE6-8755-49AC-8536-4E652FF1B669}"/>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8472C7D-C66B-4758-93B3-5ADB305468C1}"/>
              </a:ext>
            </a:extLst>
          </p:cNvPr>
          <p:cNvGraphicFramePr>
            <a:graphicFrameLocks noGrp="1"/>
          </p:cNvGraphicFramePr>
          <p:nvPr>
            <p:ph type="chart" sz="quarter" idx="13"/>
            <p:extLst>
              <p:ext uri="{D42A27DB-BD31-4B8C-83A1-F6EECF244321}">
                <p14:modId xmlns:p14="http://schemas.microsoft.com/office/powerpoint/2010/main" val="80534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C4D54-5871-44E1-9210-7AC680EA9E7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2DACD95-A46C-4600-A761-83E1904074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2160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0DF4A-CCB0-485C-9973-9960E3B1A0CF}"/>
              </a:ext>
            </a:extLst>
          </p:cNvPr>
          <p:cNvSpPr>
            <a:spLocks noGrp="1"/>
          </p:cNvSpPr>
          <p:nvPr>
            <p:ph type="title"/>
          </p:nvPr>
        </p:nvSpPr>
        <p:spPr/>
        <p:txBody>
          <a:bodyPr/>
          <a:lstStyle/>
          <a:p>
            <a:r>
              <a:rPr lang="en-US"/>
              <a:t>LinkedIn Posts Table | Tokio Marine America - 1 of 4</a:t>
            </a:r>
          </a:p>
        </p:txBody>
      </p:sp>
      <p:graphicFrame>
        <p:nvGraphicFramePr>
          <p:cNvPr id="5" name="Table Placeholder 4">
            <a:extLst>
              <a:ext uri="{FF2B5EF4-FFF2-40B4-BE49-F238E27FC236}">
                <a16:creationId xmlns:a16="http://schemas.microsoft.com/office/drawing/2014/main" id="{49F4AF59-C068-4F73-8E75-2DAF2D3BFC45}"/>
              </a:ext>
            </a:extLst>
          </p:cNvPr>
          <p:cNvGraphicFramePr>
            <a:graphicFrameLocks noGrp="1"/>
          </p:cNvGraphicFramePr>
          <p:nvPr>
            <p:ph type="tbl" sz="quarter" idx="13"/>
            <p:extLst>
              <p:ext uri="{D42A27DB-BD31-4B8C-83A1-F6EECF244321}">
                <p14:modId xmlns:p14="http://schemas.microsoft.com/office/powerpoint/2010/main" val="15309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5590410"/>
                    </a:ext>
                  </a:extLst>
                </a:gridCol>
                <a:gridCol w="658368">
                  <a:extLst>
                    <a:ext uri="{9D8B030D-6E8A-4147-A177-3AD203B41FA5}">
                      <a16:colId xmlns:a16="http://schemas.microsoft.com/office/drawing/2014/main" val="853089857"/>
                    </a:ext>
                  </a:extLst>
                </a:gridCol>
                <a:gridCol w="658368">
                  <a:extLst>
                    <a:ext uri="{9D8B030D-6E8A-4147-A177-3AD203B41FA5}">
                      <a16:colId xmlns:a16="http://schemas.microsoft.com/office/drawing/2014/main" val="3079858837"/>
                    </a:ext>
                  </a:extLst>
                </a:gridCol>
                <a:gridCol w="658368">
                  <a:extLst>
                    <a:ext uri="{9D8B030D-6E8A-4147-A177-3AD203B41FA5}">
                      <a16:colId xmlns:a16="http://schemas.microsoft.com/office/drawing/2014/main" val="4238017210"/>
                    </a:ext>
                  </a:extLst>
                </a:gridCol>
                <a:gridCol w="658368">
                  <a:extLst>
                    <a:ext uri="{9D8B030D-6E8A-4147-A177-3AD203B41FA5}">
                      <a16:colId xmlns:a16="http://schemas.microsoft.com/office/drawing/2014/main" val="861454586"/>
                    </a:ext>
                  </a:extLst>
                </a:gridCol>
                <a:gridCol w="658368">
                  <a:extLst>
                    <a:ext uri="{9D8B030D-6E8A-4147-A177-3AD203B41FA5}">
                      <a16:colId xmlns:a16="http://schemas.microsoft.com/office/drawing/2014/main" val="914900626"/>
                    </a:ext>
                  </a:extLst>
                </a:gridCol>
                <a:gridCol w="658368">
                  <a:extLst>
                    <a:ext uri="{9D8B030D-6E8A-4147-A177-3AD203B41FA5}">
                      <a16:colId xmlns:a16="http://schemas.microsoft.com/office/drawing/2014/main" val="2336372628"/>
                    </a:ext>
                  </a:extLst>
                </a:gridCol>
                <a:gridCol w="658368">
                  <a:extLst>
                    <a:ext uri="{9D8B030D-6E8A-4147-A177-3AD203B41FA5}">
                      <a16:colId xmlns:a16="http://schemas.microsoft.com/office/drawing/2014/main" val="1686150313"/>
                    </a:ext>
                  </a:extLst>
                </a:gridCol>
                <a:gridCol w="658368">
                  <a:extLst>
                    <a:ext uri="{9D8B030D-6E8A-4147-A177-3AD203B41FA5}">
                      <a16:colId xmlns:a16="http://schemas.microsoft.com/office/drawing/2014/main" val="651576478"/>
                    </a:ext>
                  </a:extLst>
                </a:gridCol>
                <a:gridCol w="658368">
                  <a:extLst>
                    <a:ext uri="{9D8B030D-6E8A-4147-A177-3AD203B41FA5}">
                      <a16:colId xmlns:a16="http://schemas.microsoft.com/office/drawing/2014/main" val="344481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07981066"/>
                  </a:ext>
                </a:extLst>
              </a:tr>
            </a:tbl>
          </a:graphicData>
        </a:graphic>
      </p:graphicFrame>
      <p:sp>
        <p:nvSpPr>
          <p:cNvPr id="4" name="Text Placeholder 3">
            <a:extLst>
              <a:ext uri="{FF2B5EF4-FFF2-40B4-BE49-F238E27FC236}">
                <a16:creationId xmlns:a16="http://schemas.microsoft.com/office/drawing/2014/main" id="{1BD93DBB-F1D5-4392-95DA-D07DA188FC0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15347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DC1D-2AFD-44F8-8A15-B1AF746630F5}"/>
              </a:ext>
            </a:extLst>
          </p:cNvPr>
          <p:cNvSpPr>
            <a:spLocks noGrp="1"/>
          </p:cNvSpPr>
          <p:nvPr>
            <p:ph type="title"/>
          </p:nvPr>
        </p:nvSpPr>
        <p:spPr/>
        <p:txBody>
          <a:bodyPr/>
          <a:lstStyle/>
          <a:p>
            <a:r>
              <a:rPr lang="en-US"/>
              <a:t>LinkedIn Posts Table | Tokio Marine America - 2 of 4</a:t>
            </a:r>
          </a:p>
        </p:txBody>
      </p:sp>
      <p:graphicFrame>
        <p:nvGraphicFramePr>
          <p:cNvPr id="5" name="Table Placeholder 4">
            <a:extLst>
              <a:ext uri="{FF2B5EF4-FFF2-40B4-BE49-F238E27FC236}">
                <a16:creationId xmlns:a16="http://schemas.microsoft.com/office/drawing/2014/main" id="{6DC6141A-9CC0-459A-A61E-BB7AAEDCD577}"/>
              </a:ext>
            </a:extLst>
          </p:cNvPr>
          <p:cNvGraphicFramePr>
            <a:graphicFrameLocks noGrp="1"/>
          </p:cNvGraphicFramePr>
          <p:nvPr>
            <p:ph type="tbl" sz="quarter" idx="13"/>
            <p:extLst>
              <p:ext uri="{D42A27DB-BD31-4B8C-83A1-F6EECF244321}">
                <p14:modId xmlns:p14="http://schemas.microsoft.com/office/powerpoint/2010/main" val="3663849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0055021"/>
                    </a:ext>
                  </a:extLst>
                </a:gridCol>
                <a:gridCol w="658368">
                  <a:extLst>
                    <a:ext uri="{9D8B030D-6E8A-4147-A177-3AD203B41FA5}">
                      <a16:colId xmlns:a16="http://schemas.microsoft.com/office/drawing/2014/main" val="2461780311"/>
                    </a:ext>
                  </a:extLst>
                </a:gridCol>
                <a:gridCol w="658368">
                  <a:extLst>
                    <a:ext uri="{9D8B030D-6E8A-4147-A177-3AD203B41FA5}">
                      <a16:colId xmlns:a16="http://schemas.microsoft.com/office/drawing/2014/main" val="2912678824"/>
                    </a:ext>
                  </a:extLst>
                </a:gridCol>
                <a:gridCol w="658368">
                  <a:extLst>
                    <a:ext uri="{9D8B030D-6E8A-4147-A177-3AD203B41FA5}">
                      <a16:colId xmlns:a16="http://schemas.microsoft.com/office/drawing/2014/main" val="992973436"/>
                    </a:ext>
                  </a:extLst>
                </a:gridCol>
                <a:gridCol w="658368">
                  <a:extLst>
                    <a:ext uri="{9D8B030D-6E8A-4147-A177-3AD203B41FA5}">
                      <a16:colId xmlns:a16="http://schemas.microsoft.com/office/drawing/2014/main" val="2102702558"/>
                    </a:ext>
                  </a:extLst>
                </a:gridCol>
                <a:gridCol w="658368">
                  <a:extLst>
                    <a:ext uri="{9D8B030D-6E8A-4147-A177-3AD203B41FA5}">
                      <a16:colId xmlns:a16="http://schemas.microsoft.com/office/drawing/2014/main" val="717793561"/>
                    </a:ext>
                  </a:extLst>
                </a:gridCol>
                <a:gridCol w="658368">
                  <a:extLst>
                    <a:ext uri="{9D8B030D-6E8A-4147-A177-3AD203B41FA5}">
                      <a16:colId xmlns:a16="http://schemas.microsoft.com/office/drawing/2014/main" val="2738194233"/>
                    </a:ext>
                  </a:extLst>
                </a:gridCol>
                <a:gridCol w="658368">
                  <a:extLst>
                    <a:ext uri="{9D8B030D-6E8A-4147-A177-3AD203B41FA5}">
                      <a16:colId xmlns:a16="http://schemas.microsoft.com/office/drawing/2014/main" val="2999178713"/>
                    </a:ext>
                  </a:extLst>
                </a:gridCol>
                <a:gridCol w="658368">
                  <a:extLst>
                    <a:ext uri="{9D8B030D-6E8A-4147-A177-3AD203B41FA5}">
                      <a16:colId xmlns:a16="http://schemas.microsoft.com/office/drawing/2014/main" val="3863562197"/>
                    </a:ext>
                  </a:extLst>
                </a:gridCol>
                <a:gridCol w="658368">
                  <a:extLst>
                    <a:ext uri="{9D8B030D-6E8A-4147-A177-3AD203B41FA5}">
                      <a16:colId xmlns:a16="http://schemas.microsoft.com/office/drawing/2014/main" val="2847847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6622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- 2024-10-23 15:01:20</a:t>
                      </a:r>
                      <a:r>
                        <a:rPr kumimoji="0" lang="en-US" sz="1000" b="0" i="0" u="none" strike="noStrike" kern="1200" cap="none" spc="0" normalizeH="0" baseline="0" noProof="0">
                          <a:ln>
                            <a:noFill/>
                          </a:ln>
                          <a:solidFill>
                            <a:prstClr val="black"/>
                          </a:solidFill>
                          <a:effectLst/>
                          <a:uLnTx/>
                          <a:uFillTx/>
                          <a:latin typeface="Calibri"/>
                          <a:ea typeface="+mn-ea"/>
                          <a:cs typeface="+mn-cs"/>
                        </a:rPr>
                        <a:t>
 Greetings from Tokyo! Our Senior HR Manager, Valerie S., attended Tokio Marine's 2024 Global Women's Conference in Tokyo, Japan, along with 60 other women and ally participants from Tokio Marine companies around the world to promote diversity, equity, and inclusion within Tokio Marine, the insurance industry, and the workplace.
During the two-day conference, participants heard from leading DE&amp;I experts, connected with Tokio Marine colleagues from around the world, and experienced Japanese culture. They also had the chance to reflect on their own career journeys, share their experiences, and engage in insightful discussions about women's empowerment.
For Valerie, this conference supports her work in continuing to advance DE&amp;I at Tokio Marine America. We look forward to learning more about her takeaways and how we can empower each other. #TMTogether #InsuranceisLife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48.948560336461 %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5341859"/>
                  </a:ext>
                </a:extLst>
              </a:tr>
            </a:tbl>
          </a:graphicData>
        </a:graphic>
      </p:graphicFrame>
      <p:sp>
        <p:nvSpPr>
          <p:cNvPr id="4" name="Text Placeholder 3">
            <a:extLst>
              <a:ext uri="{FF2B5EF4-FFF2-40B4-BE49-F238E27FC236}">
                <a16:creationId xmlns:a16="http://schemas.microsoft.com/office/drawing/2014/main" id="{74092C1D-D53F-4BF7-98F3-2F1EA02904C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199486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87644-6355-47A9-A0BA-276FDEC4304A}"/>
              </a:ext>
            </a:extLst>
          </p:cNvPr>
          <p:cNvSpPr>
            <a:spLocks noGrp="1"/>
          </p:cNvSpPr>
          <p:nvPr>
            <p:ph type="title"/>
          </p:nvPr>
        </p:nvSpPr>
        <p:spPr/>
        <p:txBody>
          <a:bodyPr/>
          <a:lstStyle/>
          <a:p>
            <a:r>
              <a:rPr lang="en-US"/>
              <a:t>LinkedIn Posts Table | Tokio Marine America - 3 of 4</a:t>
            </a:r>
          </a:p>
        </p:txBody>
      </p:sp>
      <p:graphicFrame>
        <p:nvGraphicFramePr>
          <p:cNvPr id="5" name="Table Placeholder 4">
            <a:extLst>
              <a:ext uri="{FF2B5EF4-FFF2-40B4-BE49-F238E27FC236}">
                <a16:creationId xmlns:a16="http://schemas.microsoft.com/office/drawing/2014/main" id="{10E5D4C0-EBED-4F5E-ADBD-76107981EE02}"/>
              </a:ext>
            </a:extLst>
          </p:cNvPr>
          <p:cNvGraphicFramePr>
            <a:graphicFrameLocks noGrp="1"/>
          </p:cNvGraphicFramePr>
          <p:nvPr>
            <p:ph type="tbl" sz="quarter" idx="13"/>
            <p:extLst>
              <p:ext uri="{D42A27DB-BD31-4B8C-83A1-F6EECF244321}">
                <p14:modId xmlns:p14="http://schemas.microsoft.com/office/powerpoint/2010/main" val="3897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7873077"/>
                    </a:ext>
                  </a:extLst>
                </a:gridCol>
                <a:gridCol w="658368">
                  <a:extLst>
                    <a:ext uri="{9D8B030D-6E8A-4147-A177-3AD203B41FA5}">
                      <a16:colId xmlns:a16="http://schemas.microsoft.com/office/drawing/2014/main" val="3042772808"/>
                    </a:ext>
                  </a:extLst>
                </a:gridCol>
                <a:gridCol w="658368">
                  <a:extLst>
                    <a:ext uri="{9D8B030D-6E8A-4147-A177-3AD203B41FA5}">
                      <a16:colId xmlns:a16="http://schemas.microsoft.com/office/drawing/2014/main" val="3549136795"/>
                    </a:ext>
                  </a:extLst>
                </a:gridCol>
                <a:gridCol w="658368">
                  <a:extLst>
                    <a:ext uri="{9D8B030D-6E8A-4147-A177-3AD203B41FA5}">
                      <a16:colId xmlns:a16="http://schemas.microsoft.com/office/drawing/2014/main" val="2800496256"/>
                    </a:ext>
                  </a:extLst>
                </a:gridCol>
                <a:gridCol w="658368">
                  <a:extLst>
                    <a:ext uri="{9D8B030D-6E8A-4147-A177-3AD203B41FA5}">
                      <a16:colId xmlns:a16="http://schemas.microsoft.com/office/drawing/2014/main" val="1939784238"/>
                    </a:ext>
                  </a:extLst>
                </a:gridCol>
                <a:gridCol w="658368">
                  <a:extLst>
                    <a:ext uri="{9D8B030D-6E8A-4147-A177-3AD203B41FA5}">
                      <a16:colId xmlns:a16="http://schemas.microsoft.com/office/drawing/2014/main" val="3617668614"/>
                    </a:ext>
                  </a:extLst>
                </a:gridCol>
                <a:gridCol w="658368">
                  <a:extLst>
                    <a:ext uri="{9D8B030D-6E8A-4147-A177-3AD203B41FA5}">
                      <a16:colId xmlns:a16="http://schemas.microsoft.com/office/drawing/2014/main" val="98770663"/>
                    </a:ext>
                  </a:extLst>
                </a:gridCol>
                <a:gridCol w="658368">
                  <a:extLst>
                    <a:ext uri="{9D8B030D-6E8A-4147-A177-3AD203B41FA5}">
                      <a16:colId xmlns:a16="http://schemas.microsoft.com/office/drawing/2014/main" val="2640558389"/>
                    </a:ext>
                  </a:extLst>
                </a:gridCol>
                <a:gridCol w="658368">
                  <a:extLst>
                    <a:ext uri="{9D8B030D-6E8A-4147-A177-3AD203B41FA5}">
                      <a16:colId xmlns:a16="http://schemas.microsoft.com/office/drawing/2014/main" val="878120083"/>
                    </a:ext>
                  </a:extLst>
                </a:gridCol>
                <a:gridCol w="658368">
                  <a:extLst>
                    <a:ext uri="{9D8B030D-6E8A-4147-A177-3AD203B41FA5}">
                      <a16:colId xmlns:a16="http://schemas.microsoft.com/office/drawing/2014/main" val="3299447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6134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- 2024-10-04 16:48:45</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team joined employees from our sister company Philadelphia Insurance Companies at their local #Walk2EndAlz event! Through their joint efforts, we were able to raise both awareness and money for the fight against Alzheimer’s. 
We appreciate everyone who has joined us in supporting this cause so far! To donate or join a local Tokio Marine team, visit our national team page: https://bit.ly/TMGEndALZ24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8.994708994709 %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21879481"/>
                  </a:ext>
                </a:extLst>
              </a:tr>
            </a:tbl>
          </a:graphicData>
        </a:graphic>
      </p:graphicFrame>
      <p:sp>
        <p:nvSpPr>
          <p:cNvPr id="4" name="Text Placeholder 3">
            <a:extLst>
              <a:ext uri="{FF2B5EF4-FFF2-40B4-BE49-F238E27FC236}">
                <a16:creationId xmlns:a16="http://schemas.microsoft.com/office/drawing/2014/main" id="{0FBC646D-98BD-46F7-B699-148784EB766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754316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ED26-0571-4717-88DC-9835EE1BF1C6}"/>
              </a:ext>
            </a:extLst>
          </p:cNvPr>
          <p:cNvSpPr>
            <a:spLocks noGrp="1"/>
          </p:cNvSpPr>
          <p:nvPr>
            <p:ph type="title"/>
          </p:nvPr>
        </p:nvSpPr>
        <p:spPr/>
        <p:txBody>
          <a:bodyPr/>
          <a:lstStyle/>
          <a:p>
            <a:r>
              <a:rPr lang="en-US"/>
              <a:t>LinkedIn Posts Table | Tokio Marine America - 4 of 4</a:t>
            </a:r>
          </a:p>
        </p:txBody>
      </p:sp>
      <p:graphicFrame>
        <p:nvGraphicFramePr>
          <p:cNvPr id="5" name="Table Placeholder 4">
            <a:extLst>
              <a:ext uri="{FF2B5EF4-FFF2-40B4-BE49-F238E27FC236}">
                <a16:creationId xmlns:a16="http://schemas.microsoft.com/office/drawing/2014/main" id="{EC2DAF33-52E1-43F3-877E-36DBD7EAB3EB}"/>
              </a:ext>
            </a:extLst>
          </p:cNvPr>
          <p:cNvGraphicFramePr>
            <a:graphicFrameLocks noGrp="1"/>
          </p:cNvGraphicFramePr>
          <p:nvPr>
            <p:ph type="tbl" sz="quarter" idx="13"/>
            <p:extLst>
              <p:ext uri="{D42A27DB-BD31-4B8C-83A1-F6EECF244321}">
                <p14:modId xmlns:p14="http://schemas.microsoft.com/office/powerpoint/2010/main" val="6079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7821011"/>
                    </a:ext>
                  </a:extLst>
                </a:gridCol>
                <a:gridCol w="658368">
                  <a:extLst>
                    <a:ext uri="{9D8B030D-6E8A-4147-A177-3AD203B41FA5}">
                      <a16:colId xmlns:a16="http://schemas.microsoft.com/office/drawing/2014/main" val="645239894"/>
                    </a:ext>
                  </a:extLst>
                </a:gridCol>
                <a:gridCol w="658368">
                  <a:extLst>
                    <a:ext uri="{9D8B030D-6E8A-4147-A177-3AD203B41FA5}">
                      <a16:colId xmlns:a16="http://schemas.microsoft.com/office/drawing/2014/main" val="4173241905"/>
                    </a:ext>
                  </a:extLst>
                </a:gridCol>
                <a:gridCol w="658368">
                  <a:extLst>
                    <a:ext uri="{9D8B030D-6E8A-4147-A177-3AD203B41FA5}">
                      <a16:colId xmlns:a16="http://schemas.microsoft.com/office/drawing/2014/main" val="1089138309"/>
                    </a:ext>
                  </a:extLst>
                </a:gridCol>
                <a:gridCol w="658368">
                  <a:extLst>
                    <a:ext uri="{9D8B030D-6E8A-4147-A177-3AD203B41FA5}">
                      <a16:colId xmlns:a16="http://schemas.microsoft.com/office/drawing/2014/main" val="2664644056"/>
                    </a:ext>
                  </a:extLst>
                </a:gridCol>
                <a:gridCol w="658368">
                  <a:extLst>
                    <a:ext uri="{9D8B030D-6E8A-4147-A177-3AD203B41FA5}">
                      <a16:colId xmlns:a16="http://schemas.microsoft.com/office/drawing/2014/main" val="3791904168"/>
                    </a:ext>
                  </a:extLst>
                </a:gridCol>
                <a:gridCol w="658368">
                  <a:extLst>
                    <a:ext uri="{9D8B030D-6E8A-4147-A177-3AD203B41FA5}">
                      <a16:colId xmlns:a16="http://schemas.microsoft.com/office/drawing/2014/main" val="3687494885"/>
                    </a:ext>
                  </a:extLst>
                </a:gridCol>
                <a:gridCol w="658368">
                  <a:extLst>
                    <a:ext uri="{9D8B030D-6E8A-4147-A177-3AD203B41FA5}">
                      <a16:colId xmlns:a16="http://schemas.microsoft.com/office/drawing/2014/main" val="235685960"/>
                    </a:ext>
                  </a:extLst>
                </a:gridCol>
                <a:gridCol w="658368">
                  <a:extLst>
                    <a:ext uri="{9D8B030D-6E8A-4147-A177-3AD203B41FA5}">
                      <a16:colId xmlns:a16="http://schemas.microsoft.com/office/drawing/2014/main" val="4269147487"/>
                    </a:ext>
                  </a:extLst>
                </a:gridCol>
                <a:gridCol w="658368">
                  <a:extLst>
                    <a:ext uri="{9D8B030D-6E8A-4147-A177-3AD203B41FA5}">
                      <a16:colId xmlns:a16="http://schemas.microsoft.com/office/drawing/2014/main" val="3680808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8503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- 2024-10-08 15:58:05</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announce that Tokio Marine America has once again ranked as one of the RISE Professionals Top 50 Elite Internships for 2024! We're honored to receive this award, which recognizes the top intern programs in the insurance industry.
We're proud of our dedicated mentors, passionate interns, and everyone who made this award possible. At TMA, we believe in empowering the next generation of insurance professionals by providing meaningful experiences, offering hands-on opportunities, and fostering a supportive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6.3636363636364 %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90228853"/>
                  </a:ext>
                </a:extLst>
              </a:tr>
            </a:tbl>
          </a:graphicData>
        </a:graphic>
      </p:graphicFrame>
      <p:sp>
        <p:nvSpPr>
          <p:cNvPr id="4" name="Text Placeholder 3">
            <a:extLst>
              <a:ext uri="{FF2B5EF4-FFF2-40B4-BE49-F238E27FC236}">
                <a16:creationId xmlns:a16="http://schemas.microsoft.com/office/drawing/2014/main" id="{F61A8063-0780-4D1B-ABD1-C4E8F081101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02386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AD19F-9967-4DB1-80D9-D8543AA3FA6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49DF854-EC5D-4ED2-ADDE-2FF3EBCD2221}"/>
              </a:ext>
            </a:extLst>
          </p:cNvPr>
          <p:cNvGraphicFramePr>
            <a:graphicFrameLocks noGrp="1"/>
          </p:cNvGraphicFramePr>
          <p:nvPr>
            <p:ph type="tbl" sz="quarter" idx="13"/>
            <p:extLst>
              <p:ext uri="{D42A27DB-BD31-4B8C-83A1-F6EECF244321}">
                <p14:modId xmlns:p14="http://schemas.microsoft.com/office/powerpoint/2010/main" val="317672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05437995"/>
                    </a:ext>
                  </a:extLst>
                </a:gridCol>
                <a:gridCol w="576072">
                  <a:extLst>
                    <a:ext uri="{9D8B030D-6E8A-4147-A177-3AD203B41FA5}">
                      <a16:colId xmlns:a16="http://schemas.microsoft.com/office/drawing/2014/main" val="1218522858"/>
                    </a:ext>
                  </a:extLst>
                </a:gridCol>
                <a:gridCol w="576072">
                  <a:extLst>
                    <a:ext uri="{9D8B030D-6E8A-4147-A177-3AD203B41FA5}">
                      <a16:colId xmlns:a16="http://schemas.microsoft.com/office/drawing/2014/main" val="3168010397"/>
                    </a:ext>
                  </a:extLst>
                </a:gridCol>
                <a:gridCol w="576072">
                  <a:extLst>
                    <a:ext uri="{9D8B030D-6E8A-4147-A177-3AD203B41FA5}">
                      <a16:colId xmlns:a16="http://schemas.microsoft.com/office/drawing/2014/main" val="3165264107"/>
                    </a:ext>
                  </a:extLst>
                </a:gridCol>
                <a:gridCol w="576072">
                  <a:extLst>
                    <a:ext uri="{9D8B030D-6E8A-4147-A177-3AD203B41FA5}">
                      <a16:colId xmlns:a16="http://schemas.microsoft.com/office/drawing/2014/main" val="2772201839"/>
                    </a:ext>
                  </a:extLst>
                </a:gridCol>
                <a:gridCol w="576072">
                  <a:extLst>
                    <a:ext uri="{9D8B030D-6E8A-4147-A177-3AD203B41FA5}">
                      <a16:colId xmlns:a16="http://schemas.microsoft.com/office/drawing/2014/main" val="3241198252"/>
                    </a:ext>
                  </a:extLst>
                </a:gridCol>
                <a:gridCol w="576072">
                  <a:extLst>
                    <a:ext uri="{9D8B030D-6E8A-4147-A177-3AD203B41FA5}">
                      <a16:colId xmlns:a16="http://schemas.microsoft.com/office/drawing/2014/main" val="1367453508"/>
                    </a:ext>
                  </a:extLst>
                </a:gridCol>
                <a:gridCol w="576072">
                  <a:extLst>
                    <a:ext uri="{9D8B030D-6E8A-4147-A177-3AD203B41FA5}">
                      <a16:colId xmlns:a16="http://schemas.microsoft.com/office/drawing/2014/main" val="400875187"/>
                    </a:ext>
                  </a:extLst>
                </a:gridCol>
                <a:gridCol w="576072">
                  <a:extLst>
                    <a:ext uri="{9D8B030D-6E8A-4147-A177-3AD203B41FA5}">
                      <a16:colId xmlns:a16="http://schemas.microsoft.com/office/drawing/2014/main" val="3189594036"/>
                    </a:ext>
                  </a:extLst>
                </a:gridCol>
                <a:gridCol w="576072">
                  <a:extLst>
                    <a:ext uri="{9D8B030D-6E8A-4147-A177-3AD203B41FA5}">
                      <a16:colId xmlns:a16="http://schemas.microsoft.com/office/drawing/2014/main" val="1316157389"/>
                    </a:ext>
                  </a:extLst>
                </a:gridCol>
                <a:gridCol w="576072">
                  <a:extLst>
                    <a:ext uri="{9D8B030D-6E8A-4147-A177-3AD203B41FA5}">
                      <a16:colId xmlns:a16="http://schemas.microsoft.com/office/drawing/2014/main" val="200095288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63882512"/>
                  </a:ext>
                </a:extLst>
              </a:tr>
              <a:tr h="370840">
                <a:tc>
                  <a:txBody>
                    <a:bodyPr/>
                    <a:lstStyle/>
                    <a:p>
                      <a:r>
                        <a:rPr lang="en-US" sz="1000"/>
                        <a:t>tmamerica</a:t>
                      </a:r>
                    </a:p>
                  </a:txBody>
                  <a:tcPr/>
                </a:tc>
                <a:tc>
                  <a:txBody>
                    <a:bodyPr/>
                    <a:lstStyle/>
                    <a:p>
                      <a:r>
                        <a:rPr lang="en-US" sz="1000"/>
                        <a:t>571</a:t>
                      </a:r>
                    </a:p>
                  </a:txBody>
                  <a:tcPr/>
                </a:tc>
                <a:tc>
                  <a:txBody>
                    <a:bodyPr/>
                    <a:lstStyle/>
                    <a:p>
                      <a:r>
                        <a:rPr lang="en-US" sz="1000"/>
                        <a:t>0</a:t>
                      </a:r>
                    </a:p>
                  </a:txBody>
                  <a:tcPr/>
                </a:tc>
                <a:tc>
                  <a:txBody>
                    <a:bodyPr/>
                    <a:lstStyle/>
                    <a:p>
                      <a:r>
                        <a:rPr lang="en-US" sz="1000"/>
                        <a:t>12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98</a:t>
                      </a:r>
                    </a:p>
                  </a:txBody>
                  <a:tcPr/>
                </a:tc>
                <a:tc>
                  <a:txBody>
                    <a:bodyPr/>
                    <a:lstStyle/>
                    <a:p>
                      <a:r>
                        <a:rPr lang="en-US" sz="1000"/>
                        <a:t>2</a:t>
                      </a:r>
                    </a:p>
                  </a:txBody>
                  <a:tcPr/>
                </a:tc>
                <a:tc>
                  <a:txBody>
                    <a:bodyPr/>
                    <a:lstStyle/>
                    <a:p>
                      <a:r>
                        <a:rPr lang="en-US" sz="1000"/>
                        <a:t>1.2509 %</a:t>
                      </a:r>
                    </a:p>
                  </a:txBody>
                  <a:tcPr/>
                </a:tc>
                <a:extLst>
                  <a:ext uri="{0D108BD9-81ED-4DB2-BD59-A6C34878D82A}">
                    <a16:rowId xmlns:a16="http://schemas.microsoft.com/office/drawing/2014/main" val="2624578121"/>
                  </a:ext>
                </a:extLst>
              </a:tr>
            </a:tbl>
          </a:graphicData>
        </a:graphic>
      </p:graphicFrame>
      <p:sp>
        <p:nvSpPr>
          <p:cNvPr id="4" name="Text Placeholder 3">
            <a:extLst>
              <a:ext uri="{FF2B5EF4-FFF2-40B4-BE49-F238E27FC236}">
                <a16:creationId xmlns:a16="http://schemas.microsoft.com/office/drawing/2014/main" id="{405C396D-B57C-44CD-A529-8D06A2E7A1B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267507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BBAA-A1E9-4855-AEFF-EF2443D6CB1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5B8CBBD-F17C-4856-8F0F-CA1D6946300C}"/>
              </a:ext>
            </a:extLst>
          </p:cNvPr>
          <p:cNvGraphicFramePr>
            <a:graphicFrameLocks noGrp="1"/>
          </p:cNvGraphicFramePr>
          <p:nvPr>
            <p:ph type="chart" sz="quarter" idx="13"/>
            <p:extLst>
              <p:ext uri="{D42A27DB-BD31-4B8C-83A1-F6EECF244321}">
                <p14:modId xmlns:p14="http://schemas.microsoft.com/office/powerpoint/2010/main" val="526524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BC3396-5FFD-417D-99D5-33F5CFAA295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1B8F735-C82C-4F22-B6D0-DF7D78FF9C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1042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416A5-2243-42B5-B7F6-8F87F7C20C9C}"/>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692B97F-D5FC-4517-AF90-1EF3D2B1F56F}"/>
              </a:ext>
            </a:extLst>
          </p:cNvPr>
          <p:cNvGraphicFramePr>
            <a:graphicFrameLocks noGrp="1"/>
          </p:cNvGraphicFramePr>
          <p:nvPr>
            <p:ph type="chart" sz="quarter" idx="13"/>
            <p:extLst>
              <p:ext uri="{D42A27DB-BD31-4B8C-83A1-F6EECF244321}">
                <p14:modId xmlns:p14="http://schemas.microsoft.com/office/powerpoint/2010/main" val="3172387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8C798-0486-4303-9867-0043B98EF9F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03E7B48-6211-4C9B-8CF5-676632B80D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467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F92B4-EDC2-46F7-9693-292FF35EAB4D}"/>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F443A937-50BD-454D-A0DC-9AC44951EFA1}"/>
              </a:ext>
            </a:extLst>
          </p:cNvPr>
          <p:cNvGraphicFramePr>
            <a:graphicFrameLocks noGrp="1"/>
          </p:cNvGraphicFramePr>
          <p:nvPr>
            <p:ph type="chart" sz="quarter" idx="13"/>
            <p:extLst>
              <p:ext uri="{D42A27DB-BD31-4B8C-83A1-F6EECF244321}">
                <p14:modId xmlns:p14="http://schemas.microsoft.com/office/powerpoint/2010/main" val="3180217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577CC3-9F28-4CA9-9F27-BD9E5587F2C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C3B2730-354A-436D-A2E8-F09B193C2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02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1567-B1DD-4F3F-9678-D882E6563106}"/>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BBAB0C75-6EE8-474A-B2E3-21085188D73D}"/>
              </a:ext>
            </a:extLst>
          </p:cNvPr>
          <p:cNvGraphicFramePr>
            <a:graphicFrameLocks noGrp="1"/>
          </p:cNvGraphicFramePr>
          <p:nvPr>
            <p:ph type="chart" sz="quarter" idx="13"/>
            <p:extLst>
              <p:ext uri="{D42A27DB-BD31-4B8C-83A1-F6EECF244321}">
                <p14:modId xmlns:p14="http://schemas.microsoft.com/office/powerpoint/2010/main" val="3098053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DD2DF-F13C-4EC2-9F95-2762768D057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D53AED6-EDE3-4397-9852-2242BA378D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4995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8ED6-7A55-4F51-98A0-7D1E7593DFB7}"/>
              </a:ext>
            </a:extLst>
          </p:cNvPr>
          <p:cNvSpPr>
            <a:spLocks noGrp="1"/>
          </p:cNvSpPr>
          <p:nvPr>
            <p:ph type="title"/>
          </p:nvPr>
        </p:nvSpPr>
        <p:spPr/>
        <p:txBody>
          <a:bodyPr/>
          <a:lstStyle/>
          <a:p>
            <a:r>
              <a:rPr lang="en-US"/>
              <a:t>Instagram Instagram Top Posts | Tokio Marine America - 1 of 4</a:t>
            </a:r>
          </a:p>
        </p:txBody>
      </p:sp>
      <p:graphicFrame>
        <p:nvGraphicFramePr>
          <p:cNvPr id="5" name="Table Placeholder 4">
            <a:extLst>
              <a:ext uri="{FF2B5EF4-FFF2-40B4-BE49-F238E27FC236}">
                <a16:creationId xmlns:a16="http://schemas.microsoft.com/office/drawing/2014/main" id="{9050BD4C-0729-42CE-98E1-5A92D6B816D6}"/>
              </a:ext>
            </a:extLst>
          </p:cNvPr>
          <p:cNvGraphicFramePr>
            <a:graphicFrameLocks noGrp="1"/>
          </p:cNvGraphicFramePr>
          <p:nvPr>
            <p:ph type="tbl" sz="quarter" idx="13"/>
            <p:extLst>
              <p:ext uri="{D42A27DB-BD31-4B8C-83A1-F6EECF244321}">
                <p14:modId xmlns:p14="http://schemas.microsoft.com/office/powerpoint/2010/main" val="3716975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01986577"/>
                    </a:ext>
                  </a:extLst>
                </a:gridCol>
                <a:gridCol w="1975104">
                  <a:extLst>
                    <a:ext uri="{9D8B030D-6E8A-4147-A177-3AD203B41FA5}">
                      <a16:colId xmlns:a16="http://schemas.microsoft.com/office/drawing/2014/main" val="3376854610"/>
                    </a:ext>
                  </a:extLst>
                </a:gridCol>
                <a:gridCol w="905256">
                  <a:extLst>
                    <a:ext uri="{9D8B030D-6E8A-4147-A177-3AD203B41FA5}">
                      <a16:colId xmlns:a16="http://schemas.microsoft.com/office/drawing/2014/main" val="2558764201"/>
                    </a:ext>
                  </a:extLst>
                </a:gridCol>
                <a:gridCol w="905256">
                  <a:extLst>
                    <a:ext uri="{9D8B030D-6E8A-4147-A177-3AD203B41FA5}">
                      <a16:colId xmlns:a16="http://schemas.microsoft.com/office/drawing/2014/main" val="2899377541"/>
                    </a:ext>
                  </a:extLst>
                </a:gridCol>
                <a:gridCol w="905256">
                  <a:extLst>
                    <a:ext uri="{9D8B030D-6E8A-4147-A177-3AD203B41FA5}">
                      <a16:colId xmlns:a16="http://schemas.microsoft.com/office/drawing/2014/main" val="3757447360"/>
                    </a:ext>
                  </a:extLst>
                </a:gridCol>
                <a:gridCol w="905256">
                  <a:extLst>
                    <a:ext uri="{9D8B030D-6E8A-4147-A177-3AD203B41FA5}">
                      <a16:colId xmlns:a16="http://schemas.microsoft.com/office/drawing/2014/main" val="1625316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9886972"/>
                  </a:ext>
                </a:extLst>
              </a:tr>
            </a:tbl>
          </a:graphicData>
        </a:graphic>
      </p:graphicFrame>
      <p:sp>
        <p:nvSpPr>
          <p:cNvPr id="4" name="Text Placeholder 3">
            <a:extLst>
              <a:ext uri="{FF2B5EF4-FFF2-40B4-BE49-F238E27FC236}">
                <a16:creationId xmlns:a16="http://schemas.microsoft.com/office/drawing/2014/main" id="{ED5C7005-4D1C-4934-B9C5-CE5D3B489A3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022476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AB70-109B-4F2A-B139-3FF625CCBB95}"/>
              </a:ext>
            </a:extLst>
          </p:cNvPr>
          <p:cNvSpPr>
            <a:spLocks noGrp="1"/>
          </p:cNvSpPr>
          <p:nvPr>
            <p:ph type="title"/>
          </p:nvPr>
        </p:nvSpPr>
        <p:spPr/>
        <p:txBody>
          <a:bodyPr/>
          <a:lstStyle/>
          <a:p>
            <a:r>
              <a:rPr lang="en-US"/>
              <a:t>Instagram Instagram Top Posts | Tokio Marine America - 2 of 4</a:t>
            </a:r>
          </a:p>
        </p:txBody>
      </p:sp>
      <p:graphicFrame>
        <p:nvGraphicFramePr>
          <p:cNvPr id="5" name="Table Placeholder 4">
            <a:extLst>
              <a:ext uri="{FF2B5EF4-FFF2-40B4-BE49-F238E27FC236}">
                <a16:creationId xmlns:a16="http://schemas.microsoft.com/office/drawing/2014/main" id="{977ACA1E-B582-4D1C-B888-7665E12CFEC2}"/>
              </a:ext>
            </a:extLst>
          </p:cNvPr>
          <p:cNvGraphicFramePr>
            <a:graphicFrameLocks noGrp="1"/>
          </p:cNvGraphicFramePr>
          <p:nvPr>
            <p:ph type="tbl" sz="quarter" idx="13"/>
            <p:extLst>
              <p:ext uri="{D42A27DB-BD31-4B8C-83A1-F6EECF244321}">
                <p14:modId xmlns:p14="http://schemas.microsoft.com/office/powerpoint/2010/main" val="249272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76906469"/>
                    </a:ext>
                  </a:extLst>
                </a:gridCol>
                <a:gridCol w="1975104">
                  <a:extLst>
                    <a:ext uri="{9D8B030D-6E8A-4147-A177-3AD203B41FA5}">
                      <a16:colId xmlns:a16="http://schemas.microsoft.com/office/drawing/2014/main" val="4138870605"/>
                    </a:ext>
                  </a:extLst>
                </a:gridCol>
                <a:gridCol w="905256">
                  <a:extLst>
                    <a:ext uri="{9D8B030D-6E8A-4147-A177-3AD203B41FA5}">
                      <a16:colId xmlns:a16="http://schemas.microsoft.com/office/drawing/2014/main" val="2063320664"/>
                    </a:ext>
                  </a:extLst>
                </a:gridCol>
                <a:gridCol w="905256">
                  <a:extLst>
                    <a:ext uri="{9D8B030D-6E8A-4147-A177-3AD203B41FA5}">
                      <a16:colId xmlns:a16="http://schemas.microsoft.com/office/drawing/2014/main" val="2752094798"/>
                    </a:ext>
                  </a:extLst>
                </a:gridCol>
                <a:gridCol w="905256">
                  <a:extLst>
                    <a:ext uri="{9D8B030D-6E8A-4147-A177-3AD203B41FA5}">
                      <a16:colId xmlns:a16="http://schemas.microsoft.com/office/drawing/2014/main" val="1534028771"/>
                    </a:ext>
                  </a:extLst>
                </a:gridCol>
                <a:gridCol w="905256">
                  <a:extLst>
                    <a:ext uri="{9D8B030D-6E8A-4147-A177-3AD203B41FA5}">
                      <a16:colId xmlns:a16="http://schemas.microsoft.com/office/drawing/2014/main" val="213648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7833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- 2024-10-23 15:33:40</a:t>
                      </a:r>
                      <a:r>
                        <a:rPr kumimoji="0" lang="en-US" sz="1000" b="0" i="0" u="none" strike="noStrike" kern="1200" cap="none" spc="0" normalizeH="0" baseline="0" noProof="0">
                          <a:ln>
                            <a:noFill/>
                          </a:ln>
                          <a:solidFill>
                            <a:prstClr val="black"/>
                          </a:solidFill>
                          <a:effectLst/>
                          <a:uLnTx/>
                          <a:uFillTx/>
                          <a:latin typeface="Calibri"/>
                          <a:ea typeface="+mn-ea"/>
                          <a:cs typeface="+mn-cs"/>
                        </a:rPr>
                        <a:t>
 Greetings from Tokyo! Our Senior HR Manager, Valerie S., attended Tokio Marine's 2024 Global Women's Conference in Tokyo, Japan, along with 60 other women and ally participants from Tokio Marine companies around the world to promote diversity, equity, and inclusion within Tokio Marine, the insurance industry, and the workplace.
During the two-day conference, participants heard from leading DE&amp;I experts, connected with Tokio Marine colleagues from around the world, and experienced Japanese culture. They also had the chance to reflect on their own career journeys, share their experiences, and engage in insightful discussions about women's empowerment.
For Valerie, this conference supports her work in continuing to advance DE&amp;I at Tokio Marine America. We look forward to learning more about her takeaways and how we can empower each other. #TMTogether #InsuranceisLife
#toyko #japan #employeeengagement #csr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https://quintly-eu-image-storage.s3.amazonaws.com/a8463497d6ac59d9f9b31e3831c67b7f/a21ead2ce62d6f304bfdbbe6aa35a50d.jpg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6221372"/>
                  </a:ext>
                </a:extLst>
              </a:tr>
            </a:tbl>
          </a:graphicData>
        </a:graphic>
      </p:graphicFrame>
      <p:sp>
        <p:nvSpPr>
          <p:cNvPr id="4" name="Text Placeholder 3">
            <a:extLst>
              <a:ext uri="{FF2B5EF4-FFF2-40B4-BE49-F238E27FC236}">
                <a16:creationId xmlns:a16="http://schemas.microsoft.com/office/drawing/2014/main" id="{75792425-9238-4C92-AA2D-EFF1A0A869F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23266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77814-37CA-4851-BB53-2EBCAF1BA23E}"/>
              </a:ext>
            </a:extLst>
          </p:cNvPr>
          <p:cNvSpPr>
            <a:spLocks noGrp="1"/>
          </p:cNvSpPr>
          <p:nvPr>
            <p:ph type="title"/>
          </p:nvPr>
        </p:nvSpPr>
        <p:spPr/>
        <p:txBody>
          <a:bodyPr/>
          <a:lstStyle/>
          <a:p>
            <a:r>
              <a:rPr lang="en-US"/>
              <a:t>Instagram Instagram Top Posts | Tokio Marine America - 3 of 4</a:t>
            </a:r>
          </a:p>
        </p:txBody>
      </p:sp>
      <p:graphicFrame>
        <p:nvGraphicFramePr>
          <p:cNvPr id="5" name="Table Placeholder 4">
            <a:extLst>
              <a:ext uri="{FF2B5EF4-FFF2-40B4-BE49-F238E27FC236}">
                <a16:creationId xmlns:a16="http://schemas.microsoft.com/office/drawing/2014/main" id="{6CB57609-67C6-49E0-BC89-59E94805B8D7}"/>
              </a:ext>
            </a:extLst>
          </p:cNvPr>
          <p:cNvGraphicFramePr>
            <a:graphicFrameLocks noGrp="1"/>
          </p:cNvGraphicFramePr>
          <p:nvPr>
            <p:ph type="tbl" sz="quarter" idx="13"/>
            <p:extLst>
              <p:ext uri="{D42A27DB-BD31-4B8C-83A1-F6EECF244321}">
                <p14:modId xmlns:p14="http://schemas.microsoft.com/office/powerpoint/2010/main" val="1999366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9081119"/>
                    </a:ext>
                  </a:extLst>
                </a:gridCol>
                <a:gridCol w="1975104">
                  <a:extLst>
                    <a:ext uri="{9D8B030D-6E8A-4147-A177-3AD203B41FA5}">
                      <a16:colId xmlns:a16="http://schemas.microsoft.com/office/drawing/2014/main" val="3471726056"/>
                    </a:ext>
                  </a:extLst>
                </a:gridCol>
                <a:gridCol w="905256">
                  <a:extLst>
                    <a:ext uri="{9D8B030D-6E8A-4147-A177-3AD203B41FA5}">
                      <a16:colId xmlns:a16="http://schemas.microsoft.com/office/drawing/2014/main" val="1053121576"/>
                    </a:ext>
                  </a:extLst>
                </a:gridCol>
                <a:gridCol w="905256">
                  <a:extLst>
                    <a:ext uri="{9D8B030D-6E8A-4147-A177-3AD203B41FA5}">
                      <a16:colId xmlns:a16="http://schemas.microsoft.com/office/drawing/2014/main" val="3630899842"/>
                    </a:ext>
                  </a:extLst>
                </a:gridCol>
                <a:gridCol w="905256">
                  <a:extLst>
                    <a:ext uri="{9D8B030D-6E8A-4147-A177-3AD203B41FA5}">
                      <a16:colId xmlns:a16="http://schemas.microsoft.com/office/drawing/2014/main" val="1920081793"/>
                    </a:ext>
                  </a:extLst>
                </a:gridCol>
                <a:gridCol w="905256">
                  <a:extLst>
                    <a:ext uri="{9D8B030D-6E8A-4147-A177-3AD203B41FA5}">
                      <a16:colId xmlns:a16="http://schemas.microsoft.com/office/drawing/2014/main" val="178278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14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- 2024-10-04 16:52:56</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team joined employees from our sister company phlyinsurance at their local #Walk2EndAlz event! Through their joint efforts, we were able to raise both awareness and money for the fight against Alzheimer’s. 💜
We appreciate everyone who has joined us in supporting this cause so far! To donate or join a local Tokio Marine team, visit our national team page: https://bit.ly/TMGEndALZ24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https://quintly-eu-image-storage.s3.amazonaws.com/a8463497d6ac59d9f9b31e3831c67b7f/5e8000cde27d93da76626e0472e34821.jpg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73194523"/>
                  </a:ext>
                </a:extLst>
              </a:tr>
            </a:tbl>
          </a:graphicData>
        </a:graphic>
      </p:graphicFrame>
      <p:sp>
        <p:nvSpPr>
          <p:cNvPr id="4" name="Text Placeholder 3">
            <a:extLst>
              <a:ext uri="{FF2B5EF4-FFF2-40B4-BE49-F238E27FC236}">
                <a16:creationId xmlns:a16="http://schemas.microsoft.com/office/drawing/2014/main" id="{28FE259A-9309-46FD-9E91-A237368A34D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57520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E1F10-20BC-419E-9D58-2DE67FA7021A}"/>
              </a:ext>
            </a:extLst>
          </p:cNvPr>
          <p:cNvSpPr>
            <a:spLocks noGrp="1"/>
          </p:cNvSpPr>
          <p:nvPr>
            <p:ph type="title"/>
          </p:nvPr>
        </p:nvSpPr>
        <p:spPr/>
        <p:txBody>
          <a:bodyPr/>
          <a:lstStyle/>
          <a:p>
            <a:r>
              <a:rPr lang="en-US"/>
              <a:t>Instagram Instagram Top Posts | Tokio Marine America - 4 of 4</a:t>
            </a:r>
          </a:p>
        </p:txBody>
      </p:sp>
      <p:graphicFrame>
        <p:nvGraphicFramePr>
          <p:cNvPr id="5" name="Table Placeholder 4">
            <a:extLst>
              <a:ext uri="{FF2B5EF4-FFF2-40B4-BE49-F238E27FC236}">
                <a16:creationId xmlns:a16="http://schemas.microsoft.com/office/drawing/2014/main" id="{C7B1BB4F-AF41-4170-B2F1-B726CB938D66}"/>
              </a:ext>
            </a:extLst>
          </p:cNvPr>
          <p:cNvGraphicFramePr>
            <a:graphicFrameLocks noGrp="1"/>
          </p:cNvGraphicFramePr>
          <p:nvPr>
            <p:ph type="tbl" sz="quarter" idx="13"/>
            <p:extLst>
              <p:ext uri="{D42A27DB-BD31-4B8C-83A1-F6EECF244321}">
                <p14:modId xmlns:p14="http://schemas.microsoft.com/office/powerpoint/2010/main" val="3170927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65660784"/>
                    </a:ext>
                  </a:extLst>
                </a:gridCol>
                <a:gridCol w="1975104">
                  <a:extLst>
                    <a:ext uri="{9D8B030D-6E8A-4147-A177-3AD203B41FA5}">
                      <a16:colId xmlns:a16="http://schemas.microsoft.com/office/drawing/2014/main" val="1259485936"/>
                    </a:ext>
                  </a:extLst>
                </a:gridCol>
                <a:gridCol w="905256">
                  <a:extLst>
                    <a:ext uri="{9D8B030D-6E8A-4147-A177-3AD203B41FA5}">
                      <a16:colId xmlns:a16="http://schemas.microsoft.com/office/drawing/2014/main" val="3525861862"/>
                    </a:ext>
                  </a:extLst>
                </a:gridCol>
                <a:gridCol w="905256">
                  <a:extLst>
                    <a:ext uri="{9D8B030D-6E8A-4147-A177-3AD203B41FA5}">
                      <a16:colId xmlns:a16="http://schemas.microsoft.com/office/drawing/2014/main" val="1591707028"/>
                    </a:ext>
                  </a:extLst>
                </a:gridCol>
                <a:gridCol w="905256">
                  <a:extLst>
                    <a:ext uri="{9D8B030D-6E8A-4147-A177-3AD203B41FA5}">
                      <a16:colId xmlns:a16="http://schemas.microsoft.com/office/drawing/2014/main" val="1591567835"/>
                    </a:ext>
                  </a:extLst>
                </a:gridCol>
                <a:gridCol w="905256">
                  <a:extLst>
                    <a:ext uri="{9D8B030D-6E8A-4147-A177-3AD203B41FA5}">
                      <a16:colId xmlns:a16="http://schemas.microsoft.com/office/drawing/2014/main" val="49057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87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- 2024-10-28 17:26:39</a:t>
                      </a:r>
                      <a:r>
                        <a:rPr kumimoji="0" lang="en-US" sz="1000" b="0" i="0" u="none" strike="noStrike" kern="1200" cap="none" spc="0" normalizeH="0" baseline="0" noProof="0">
                          <a:ln>
                            <a:noFill/>
                          </a:ln>
                          <a:solidFill>
                            <a:prstClr val="black"/>
                          </a:solidFill>
                          <a:effectLst/>
                          <a:uLnTx/>
                          <a:uFillTx/>
                          <a:latin typeface="Calibri"/>
                          <a:ea typeface="+mn-ea"/>
                          <a:cs typeface="+mn-cs"/>
                        </a:rPr>
                        <a:t>
 Employees from our Plano, TX office showed the meaning of giving by volunteering at the Japanese Fall Festival hosted by the Dallas Japanese Association. Our team arrived early to set up tables, chairs, and game booths. As a Japanese-American company, the Japanese Fall Festival is a great opportunity to support vibrant Japanese traditions and cultural experiences in the Dallas-area community. Thank you to everyone who joined us and made the festival a memorable day.
Interested in joining a team that's dedicated to making a positive impact on our community? Our Plano office is looking for a dynamic individual ready to kickstart their insurance career as our Commercial Auto Claims Trainee. Discover what exciting possibilities await you at Tokio Marine America! Apply today: https://bit.ly/3UtyKMl
#handson #csr #employeeengagement #insurancecareers #insurancecompany #givingback #corporatesocialresponsibility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https://quintly-eu-image-storage.s3.amazonaws.com/a8463497d6ac59d9f9b31e3831c67b7f/9c30ab9d43d9ccba28c1d32d3062ab87.jpg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73885990"/>
                  </a:ext>
                </a:extLst>
              </a:tr>
            </a:tbl>
          </a:graphicData>
        </a:graphic>
      </p:graphicFrame>
      <p:sp>
        <p:nvSpPr>
          <p:cNvPr id="4" name="Text Placeholder 3">
            <a:extLst>
              <a:ext uri="{FF2B5EF4-FFF2-40B4-BE49-F238E27FC236}">
                <a16:creationId xmlns:a16="http://schemas.microsoft.com/office/drawing/2014/main" id="{C5C52934-0400-46E8-85AF-BEEF55A39DC9}"/>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097375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4F155-BBE0-41B2-B57D-753DE7D45CC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B4FDFA4B-A45D-4810-AE1A-064BB20B1524}"/>
              </a:ext>
            </a:extLst>
          </p:cNvPr>
          <p:cNvGraphicFramePr>
            <a:graphicFrameLocks noGrp="1"/>
          </p:cNvGraphicFramePr>
          <p:nvPr>
            <p:ph type="tbl" sz="quarter" idx="13"/>
            <p:extLst>
              <p:ext uri="{D42A27DB-BD31-4B8C-83A1-F6EECF244321}">
                <p14:modId xmlns:p14="http://schemas.microsoft.com/office/powerpoint/2010/main" val="1044917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12635327"/>
                    </a:ext>
                  </a:extLst>
                </a:gridCol>
                <a:gridCol w="658368">
                  <a:extLst>
                    <a:ext uri="{9D8B030D-6E8A-4147-A177-3AD203B41FA5}">
                      <a16:colId xmlns:a16="http://schemas.microsoft.com/office/drawing/2014/main" val="1399273825"/>
                    </a:ext>
                  </a:extLst>
                </a:gridCol>
                <a:gridCol w="658368">
                  <a:extLst>
                    <a:ext uri="{9D8B030D-6E8A-4147-A177-3AD203B41FA5}">
                      <a16:colId xmlns:a16="http://schemas.microsoft.com/office/drawing/2014/main" val="1208536945"/>
                    </a:ext>
                  </a:extLst>
                </a:gridCol>
                <a:gridCol w="329184">
                  <a:extLst>
                    <a:ext uri="{9D8B030D-6E8A-4147-A177-3AD203B41FA5}">
                      <a16:colId xmlns:a16="http://schemas.microsoft.com/office/drawing/2014/main" val="2136782647"/>
                    </a:ext>
                  </a:extLst>
                </a:gridCol>
                <a:gridCol w="329184">
                  <a:extLst>
                    <a:ext uri="{9D8B030D-6E8A-4147-A177-3AD203B41FA5}">
                      <a16:colId xmlns:a16="http://schemas.microsoft.com/office/drawing/2014/main" val="2849805313"/>
                    </a:ext>
                  </a:extLst>
                </a:gridCol>
                <a:gridCol w="658368">
                  <a:extLst>
                    <a:ext uri="{9D8B030D-6E8A-4147-A177-3AD203B41FA5}">
                      <a16:colId xmlns:a16="http://schemas.microsoft.com/office/drawing/2014/main" val="510882365"/>
                    </a:ext>
                  </a:extLst>
                </a:gridCol>
                <a:gridCol w="658368">
                  <a:extLst>
                    <a:ext uri="{9D8B030D-6E8A-4147-A177-3AD203B41FA5}">
                      <a16:colId xmlns:a16="http://schemas.microsoft.com/office/drawing/2014/main" val="1950869807"/>
                    </a:ext>
                  </a:extLst>
                </a:gridCol>
                <a:gridCol w="658368">
                  <a:extLst>
                    <a:ext uri="{9D8B030D-6E8A-4147-A177-3AD203B41FA5}">
                      <a16:colId xmlns:a16="http://schemas.microsoft.com/office/drawing/2014/main" val="947610747"/>
                    </a:ext>
                  </a:extLst>
                </a:gridCol>
                <a:gridCol w="658368">
                  <a:extLst>
                    <a:ext uri="{9D8B030D-6E8A-4147-A177-3AD203B41FA5}">
                      <a16:colId xmlns:a16="http://schemas.microsoft.com/office/drawing/2014/main" val="504507169"/>
                    </a:ext>
                  </a:extLst>
                </a:gridCol>
                <a:gridCol w="658368">
                  <a:extLst>
                    <a:ext uri="{9D8B030D-6E8A-4147-A177-3AD203B41FA5}">
                      <a16:colId xmlns:a16="http://schemas.microsoft.com/office/drawing/2014/main" val="4190173335"/>
                    </a:ext>
                  </a:extLst>
                </a:gridCol>
                <a:gridCol w="658368">
                  <a:extLst>
                    <a:ext uri="{9D8B030D-6E8A-4147-A177-3AD203B41FA5}">
                      <a16:colId xmlns:a16="http://schemas.microsoft.com/office/drawing/2014/main" val="1685182081"/>
                    </a:ext>
                  </a:extLst>
                </a:gridCol>
                <a:gridCol w="658368">
                  <a:extLst>
                    <a:ext uri="{9D8B030D-6E8A-4147-A177-3AD203B41FA5}">
                      <a16:colId xmlns:a16="http://schemas.microsoft.com/office/drawing/2014/main" val="239227090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520279541"/>
                  </a:ext>
                </a:extLst>
              </a:tr>
              <a:tr h="370840">
                <a:tc>
                  <a:txBody>
                    <a:bodyPr/>
                    <a:lstStyle/>
                    <a:p>
                      <a:r>
                        <a:rPr lang="en-US" sz="1000"/>
                        <a:t>tmamerica</a:t>
                      </a:r>
                    </a:p>
                  </a:txBody>
                  <a:tcPr/>
                </a:tc>
                <a:tc>
                  <a:txBody>
                    <a:bodyPr/>
                    <a:lstStyle/>
                    <a:p>
                      <a:r>
                        <a:rPr lang="en-US" sz="1000"/>
                        <a:t>1</a:t>
                      </a:r>
                    </a:p>
                  </a:txBody>
                  <a:tcPr/>
                </a:tc>
                <a:tc>
                  <a:txBody>
                    <a:bodyPr/>
                    <a:lstStyle/>
                    <a:p>
                      <a:r>
                        <a:rPr lang="en-US" sz="1000"/>
                        <a:t>0.5393 %</a:t>
                      </a:r>
                    </a:p>
                  </a:txBody>
                  <a:tcPr/>
                </a:tc>
                <a:tc>
                  <a:txBody>
                    <a:bodyPr/>
                    <a:lstStyle/>
                    <a:p>
                      <a:r>
                        <a:rPr lang="en-US" sz="1000"/>
                        <a:t>18.00</a:t>
                      </a:r>
                    </a:p>
                  </a:txBody>
                  <a:tcPr/>
                </a:tc>
                <a:tc>
                  <a:txBody>
                    <a:bodyPr/>
                    <a:lstStyle/>
                    <a:p>
                      <a:r>
                        <a:rPr lang="en-US" sz="1000"/>
                        <a:t>0.00</a:t>
                      </a:r>
                    </a:p>
                  </a:txBody>
                  <a:tcPr/>
                </a:tc>
                <a:tc>
                  <a:txBody>
                    <a:bodyPr/>
                    <a:lstStyle/>
                    <a:p>
                      <a:r>
                        <a:rPr lang="en-US" sz="1000"/>
                        <a:t>90.00</a:t>
                      </a:r>
                    </a:p>
                  </a:txBody>
                  <a:tcPr/>
                </a:tc>
                <a:tc>
                  <a:txBody>
                    <a:bodyPr/>
                    <a:lstStyle/>
                    <a:p>
                      <a:r>
                        <a:rPr lang="en-US" sz="1000"/>
                        <a:t>89.00</a:t>
                      </a:r>
                    </a:p>
                  </a:txBody>
                  <a:tcPr/>
                </a:tc>
                <a:tc>
                  <a:txBody>
                    <a:bodyPr/>
                    <a:lstStyle/>
                    <a:p>
                      <a:r>
                        <a:rPr lang="en-US" sz="1000"/>
                        <a:t>48.00</a:t>
                      </a:r>
                    </a:p>
                  </a:txBody>
                  <a:tcPr/>
                </a:tc>
                <a:tc>
                  <a:txBody>
                    <a:bodyPr/>
                    <a:lstStyle/>
                    <a:p>
                      <a:r>
                        <a:rPr lang="en-US" sz="1000"/>
                        <a:t>48.00</a:t>
                      </a:r>
                    </a:p>
                  </a:txBody>
                  <a:tcPr/>
                </a:tc>
                <a:tc>
                  <a:txBody>
                    <a:bodyPr/>
                    <a:lstStyle/>
                    <a:p>
                      <a:r>
                        <a:rPr lang="en-US" sz="1000"/>
                        <a:t>90</a:t>
                      </a:r>
                    </a:p>
                  </a:txBody>
                  <a:tcPr/>
                </a:tc>
                <a:tc>
                  <a:txBody>
                    <a:bodyPr/>
                    <a:lstStyle/>
                    <a:p>
                      <a:r>
                        <a:rPr lang="en-US" sz="1000"/>
                        <a:t>18</a:t>
                      </a:r>
                    </a:p>
                  </a:txBody>
                  <a:tcPr/>
                </a:tc>
                <a:tc>
                  <a:txBody>
                    <a:bodyPr/>
                    <a:lstStyle/>
                    <a:p>
                      <a:r>
                        <a:rPr lang="en-US" sz="1000"/>
                        <a:t>48</a:t>
                      </a:r>
                    </a:p>
                  </a:txBody>
                  <a:tcPr/>
                </a:tc>
                <a:extLst>
                  <a:ext uri="{0D108BD9-81ED-4DB2-BD59-A6C34878D82A}">
                    <a16:rowId xmlns:a16="http://schemas.microsoft.com/office/drawing/2014/main" val="212929140"/>
                  </a:ext>
                </a:extLst>
              </a:tr>
            </a:tbl>
          </a:graphicData>
        </a:graphic>
      </p:graphicFrame>
      <p:sp>
        <p:nvSpPr>
          <p:cNvPr id="4" name="Text Placeholder 3">
            <a:extLst>
              <a:ext uri="{FF2B5EF4-FFF2-40B4-BE49-F238E27FC236}">
                <a16:creationId xmlns:a16="http://schemas.microsoft.com/office/drawing/2014/main" id="{F2E71B26-A1DD-4C19-BCAF-48FF41ED3214}"/>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997369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13736-A317-4957-9F48-56875C631ABF}"/>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74DBEB5D-0A6A-4E8E-8528-D78F1D711A91}"/>
              </a:ext>
            </a:extLst>
          </p:cNvPr>
          <p:cNvGraphicFramePr>
            <a:graphicFrameLocks noGrp="1"/>
          </p:cNvGraphicFramePr>
          <p:nvPr>
            <p:ph type="tbl" sz="quarter" idx="13"/>
            <p:extLst>
              <p:ext uri="{D42A27DB-BD31-4B8C-83A1-F6EECF244321}">
                <p14:modId xmlns:p14="http://schemas.microsoft.com/office/powerpoint/2010/main" val="3794704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0476351"/>
                    </a:ext>
                  </a:extLst>
                </a:gridCol>
                <a:gridCol w="1316736">
                  <a:extLst>
                    <a:ext uri="{9D8B030D-6E8A-4147-A177-3AD203B41FA5}">
                      <a16:colId xmlns:a16="http://schemas.microsoft.com/office/drawing/2014/main" val="106000449"/>
                    </a:ext>
                  </a:extLst>
                </a:gridCol>
                <a:gridCol w="658368">
                  <a:extLst>
                    <a:ext uri="{9D8B030D-6E8A-4147-A177-3AD203B41FA5}">
                      <a16:colId xmlns:a16="http://schemas.microsoft.com/office/drawing/2014/main" val="605136956"/>
                    </a:ext>
                  </a:extLst>
                </a:gridCol>
                <a:gridCol w="658368">
                  <a:extLst>
                    <a:ext uri="{9D8B030D-6E8A-4147-A177-3AD203B41FA5}">
                      <a16:colId xmlns:a16="http://schemas.microsoft.com/office/drawing/2014/main" val="3523896256"/>
                    </a:ext>
                  </a:extLst>
                </a:gridCol>
                <a:gridCol w="658368">
                  <a:extLst>
                    <a:ext uri="{9D8B030D-6E8A-4147-A177-3AD203B41FA5}">
                      <a16:colId xmlns:a16="http://schemas.microsoft.com/office/drawing/2014/main" val="1854368747"/>
                    </a:ext>
                  </a:extLst>
                </a:gridCol>
                <a:gridCol w="658368">
                  <a:extLst>
                    <a:ext uri="{9D8B030D-6E8A-4147-A177-3AD203B41FA5}">
                      <a16:colId xmlns:a16="http://schemas.microsoft.com/office/drawing/2014/main" val="2577437553"/>
                    </a:ext>
                  </a:extLst>
                </a:gridCol>
                <a:gridCol w="658368">
                  <a:extLst>
                    <a:ext uri="{9D8B030D-6E8A-4147-A177-3AD203B41FA5}">
                      <a16:colId xmlns:a16="http://schemas.microsoft.com/office/drawing/2014/main" val="3685127639"/>
                    </a:ext>
                  </a:extLst>
                </a:gridCol>
                <a:gridCol w="658368">
                  <a:extLst>
                    <a:ext uri="{9D8B030D-6E8A-4147-A177-3AD203B41FA5}">
                      <a16:colId xmlns:a16="http://schemas.microsoft.com/office/drawing/2014/main" val="1689411521"/>
                    </a:ext>
                  </a:extLst>
                </a:gridCol>
                <a:gridCol w="658368">
                  <a:extLst>
                    <a:ext uri="{9D8B030D-6E8A-4147-A177-3AD203B41FA5}">
                      <a16:colId xmlns:a16="http://schemas.microsoft.com/office/drawing/2014/main" val="2302800604"/>
                    </a:ext>
                  </a:extLst>
                </a:gridCol>
                <a:gridCol w="658368">
                  <a:extLst>
                    <a:ext uri="{9D8B030D-6E8A-4147-A177-3AD203B41FA5}">
                      <a16:colId xmlns:a16="http://schemas.microsoft.com/office/drawing/2014/main" val="65500820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341464284"/>
                  </a:ext>
                </a:extLst>
              </a:tr>
              <a:tr h="370840">
                <a:tc>
                  <a:txBody>
                    <a:bodyPr/>
                    <a:lstStyle/>
                    <a:p>
                      <a:r>
                        <a:rPr lang="pt-BR" sz="1000" b="1"/>
                        <a:t>tmamerica - 2024-10-04 17:06:08</a:t>
                      </a:r>
                      <a:r>
                        <a:rPr lang="pt-BR" sz="1000"/>
                        <a:t>
 n/a</a:t>
                      </a:r>
                      <a:endParaRPr lang="en-US" sz="1000"/>
                    </a:p>
                  </a:txBody>
                  <a:tcPr/>
                </a:tc>
                <a:tc>
                  <a:txBody>
                    <a:bodyPr/>
                    <a:lstStyle/>
                    <a:p>
                      <a:r>
                        <a:rPr lang="en-US" sz="1000"/>
                        <a:t>https://quintly-eu-image-storage.s3.amazonaws.com/ea0e6a3ca65b01a392bf1b0a36d01601/b6949e33699ec89c5a1d8dc207f7cbe4.jpg</a:t>
                      </a:r>
                    </a:p>
                  </a:txBody>
                  <a:tcPr/>
                </a:tc>
                <a:tc>
                  <a:txBody>
                    <a:bodyPr/>
                    <a:lstStyle/>
                    <a:p>
                      <a:r>
                        <a:rPr lang="en-US" sz="1000"/>
                        <a:t>10/05/2024 16:37:19</a:t>
                      </a:r>
                    </a:p>
                  </a:txBody>
                  <a:tcPr/>
                </a:tc>
                <a:tc>
                  <a:txBody>
                    <a:bodyPr/>
                    <a:lstStyle/>
                    <a:p>
                      <a:r>
                        <a:rPr lang="en-US" sz="1000"/>
                        <a:t>Video</a:t>
                      </a:r>
                    </a:p>
                  </a:txBody>
                  <a:tcPr/>
                </a:tc>
                <a:tc>
                  <a:txBody>
                    <a:bodyPr/>
                    <a:lstStyle/>
                    <a:p>
                      <a:r>
                        <a:rPr lang="en-US" sz="1000"/>
                        <a:t>90</a:t>
                      </a:r>
                    </a:p>
                  </a:txBody>
                  <a:tcPr/>
                </a:tc>
                <a:tc>
                  <a:txBody>
                    <a:bodyPr/>
                    <a:lstStyle/>
                    <a:p>
                      <a:r>
                        <a:rPr lang="en-US" sz="1000"/>
                        <a:t>89</a:t>
                      </a:r>
                    </a:p>
                  </a:txBody>
                  <a:tcPr/>
                </a:tc>
                <a:tc>
                  <a:txBody>
                    <a:bodyPr/>
                    <a:lstStyle/>
                    <a:p>
                      <a:r>
                        <a:rPr lang="en-US" sz="1000"/>
                        <a:t>0</a:t>
                      </a:r>
                    </a:p>
                  </a:txBody>
                  <a:tcPr/>
                </a:tc>
                <a:tc>
                  <a:txBody>
                    <a:bodyPr/>
                    <a:lstStyle/>
                    <a:p>
                      <a:r>
                        <a:rPr lang="en-US" sz="1000"/>
                        <a:t>18</a:t>
                      </a:r>
                    </a:p>
                  </a:txBody>
                  <a:tcPr/>
                </a:tc>
                <a:tc>
                  <a:txBody>
                    <a:bodyPr/>
                    <a:lstStyle/>
                    <a:p>
                      <a:r>
                        <a:rPr lang="en-US" sz="1000"/>
                        <a:t>47</a:t>
                      </a:r>
                    </a:p>
                  </a:txBody>
                  <a:tcPr/>
                </a:tc>
                <a:tc>
                  <a:txBody>
                    <a:bodyPr/>
                    <a:lstStyle/>
                    <a:p>
                      <a:r>
                        <a:rPr lang="en-US" sz="1000"/>
                        <a:t>1</a:t>
                      </a:r>
                    </a:p>
                  </a:txBody>
                  <a:tcPr/>
                </a:tc>
                <a:extLst>
                  <a:ext uri="{0D108BD9-81ED-4DB2-BD59-A6C34878D82A}">
                    <a16:rowId xmlns:a16="http://schemas.microsoft.com/office/drawing/2014/main" val="2229479073"/>
                  </a:ext>
                </a:extLst>
              </a:tr>
            </a:tbl>
          </a:graphicData>
        </a:graphic>
      </p:graphicFrame>
      <p:sp>
        <p:nvSpPr>
          <p:cNvPr id="4" name="Text Placeholder 3">
            <a:extLst>
              <a:ext uri="{FF2B5EF4-FFF2-40B4-BE49-F238E27FC236}">
                <a16:creationId xmlns:a16="http://schemas.microsoft.com/office/drawing/2014/main" id="{AF748410-EFCF-4281-A756-083BC03B38D7}"/>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363815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2537</Words>
  <Application>Microsoft Office PowerPoint</Application>
  <PresentationFormat>On-screen Show (4:3)</PresentationFormat>
  <Paragraphs>470</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4</vt:lpstr>
      <vt:lpstr>LinkedIn Posts Table | Tokio Marine America - 2 of 4</vt:lpstr>
      <vt:lpstr>LinkedIn Posts Table | Tokio Marine America - 3 of 4</vt:lpstr>
      <vt:lpstr>LinkedIn Posts Table | Tokio Marine America - 4 of 4</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4</vt:lpstr>
      <vt:lpstr>Instagram Instagram Top Posts | Tokio Marine America - 2 of 4</vt:lpstr>
      <vt:lpstr>Instagram Instagram Top Posts | Tokio Marine America - 3 of 4</vt:lpstr>
      <vt:lpstr>Instagram Instagram Top Posts | Tokio Marine America - 4 of 4</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2024-11-01T17:43:19Z</dcterms:created>
  <dcterms:modified xsi:type="dcterms:W3CDTF">2024-11-01T17:44:09Z</dcterms:modified>
</cp:coreProperties>
</file>