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3" r:id="rId45"/>
    <p:sldId id="305" r:id="rId46"/>
    <p:sldId id="306"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Sheet1!$A$2:$A$10</c:f>
              <c:numCache>
                <c:formatCode>m/d/yyyy</c:formatCode>
                <c:ptCount val="9"/>
                <c:pt idx="0">
                  <c:v>45292</c:v>
                </c:pt>
                <c:pt idx="1">
                  <c:v>45323</c:v>
                </c:pt>
                <c:pt idx="2">
                  <c:v>45352</c:v>
                </c:pt>
                <c:pt idx="3">
                  <c:v>45383</c:v>
                </c:pt>
                <c:pt idx="4">
                  <c:v>45413</c:v>
                </c:pt>
                <c:pt idx="5">
                  <c:v>45444</c:v>
                </c:pt>
                <c:pt idx="6">
                  <c:v>45474</c:v>
                </c:pt>
                <c:pt idx="7">
                  <c:v>45505</c:v>
                </c:pt>
                <c:pt idx="8">
                  <c:v>45536</c:v>
                </c:pt>
              </c:numCache>
            </c:numRef>
          </c:cat>
          <c:val>
            <c:numRef>
              <c:f>Sheet1!$B$2:$B$10</c:f>
              <c:numCache>
                <c:formatCode>General</c:formatCode>
                <c:ptCount val="9"/>
                <c:pt idx="0">
                  <c:v>7495</c:v>
                </c:pt>
                <c:pt idx="1">
                  <c:v>7508</c:v>
                </c:pt>
                <c:pt idx="2">
                  <c:v>7506</c:v>
                </c:pt>
                <c:pt idx="3">
                  <c:v>7538</c:v>
                </c:pt>
                <c:pt idx="4">
                  <c:v>7529</c:v>
                </c:pt>
                <c:pt idx="5">
                  <c:v>7541</c:v>
                </c:pt>
                <c:pt idx="6">
                  <c:v>7545</c:v>
                </c:pt>
                <c:pt idx="7">
                  <c:v>7550</c:v>
                </c:pt>
                <c:pt idx="8">
                  <c:v>7555</c:v>
                </c:pt>
              </c:numCache>
            </c:numRef>
          </c:val>
          <c:smooth val="0"/>
          <c:extLst>
            <c:ext xmlns:c16="http://schemas.microsoft.com/office/drawing/2014/chart" uri="{C3380CC4-5D6E-409C-BE32-E72D297353CC}">
              <c16:uniqueId val="{00000000-556D-45A8-8096-F4E911DBFF89}"/>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Sheet1!$A$2:$A$10</c:f>
              <c:numCache>
                <c:formatCode>m/d/yyyy</c:formatCode>
                <c:ptCount val="9"/>
                <c:pt idx="0">
                  <c:v>45292</c:v>
                </c:pt>
                <c:pt idx="1">
                  <c:v>45323</c:v>
                </c:pt>
                <c:pt idx="2">
                  <c:v>45352</c:v>
                </c:pt>
                <c:pt idx="3">
                  <c:v>45383</c:v>
                </c:pt>
                <c:pt idx="4">
                  <c:v>45413</c:v>
                </c:pt>
                <c:pt idx="5">
                  <c:v>45444</c:v>
                </c:pt>
                <c:pt idx="6">
                  <c:v>45474</c:v>
                </c:pt>
                <c:pt idx="7">
                  <c:v>45505</c:v>
                </c:pt>
                <c:pt idx="8">
                  <c:v>45536</c:v>
                </c:pt>
              </c:numCache>
            </c:numRef>
          </c:cat>
          <c:val>
            <c:numRef>
              <c:f>Sheet1!$C$2:$C$10</c:f>
              <c:numCache>
                <c:formatCode>General</c:formatCode>
                <c:ptCount val="9"/>
                <c:pt idx="0">
                  <c:v>3934</c:v>
                </c:pt>
                <c:pt idx="1">
                  <c:v>3963</c:v>
                </c:pt>
                <c:pt idx="2">
                  <c:v>3955</c:v>
                </c:pt>
                <c:pt idx="3">
                  <c:v>3963</c:v>
                </c:pt>
                <c:pt idx="4">
                  <c:v>3992</c:v>
                </c:pt>
                <c:pt idx="5">
                  <c:v>4036</c:v>
                </c:pt>
                <c:pt idx="6">
                  <c:v>4035</c:v>
                </c:pt>
                <c:pt idx="7">
                  <c:v>4048</c:v>
                </c:pt>
                <c:pt idx="8">
                  <c:v>4058</c:v>
                </c:pt>
              </c:numCache>
            </c:numRef>
          </c:val>
          <c:smooth val="0"/>
          <c:extLst>
            <c:ext xmlns:c16="http://schemas.microsoft.com/office/drawing/2014/chart" uri="{C3380CC4-5D6E-409C-BE32-E72D297353CC}">
              <c16:uniqueId val="{00000001-556D-45A8-8096-F4E911DBFF89}"/>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Sheet1!$A$2:$A$10</c:f>
              <c:numCache>
                <c:formatCode>m/d/yyyy</c:formatCode>
                <c:ptCount val="9"/>
                <c:pt idx="0">
                  <c:v>45292</c:v>
                </c:pt>
                <c:pt idx="1">
                  <c:v>45323</c:v>
                </c:pt>
                <c:pt idx="2">
                  <c:v>45352</c:v>
                </c:pt>
                <c:pt idx="3">
                  <c:v>45383</c:v>
                </c:pt>
                <c:pt idx="4">
                  <c:v>45413</c:v>
                </c:pt>
                <c:pt idx="5">
                  <c:v>45444</c:v>
                </c:pt>
                <c:pt idx="6">
                  <c:v>45474</c:v>
                </c:pt>
                <c:pt idx="7">
                  <c:v>45505</c:v>
                </c:pt>
                <c:pt idx="8">
                  <c:v>45536</c:v>
                </c:pt>
              </c:numCache>
            </c:numRef>
          </c:cat>
          <c:val>
            <c:numRef>
              <c:f>Sheet1!$D$2:$D$10</c:f>
              <c:numCache>
                <c:formatCode>General</c:formatCode>
                <c:ptCount val="9"/>
                <c:pt idx="0">
                  <c:v>0</c:v>
                </c:pt>
                <c:pt idx="1">
                  <c:v>0</c:v>
                </c:pt>
                <c:pt idx="2">
                  <c:v>0</c:v>
                </c:pt>
                <c:pt idx="3">
                  <c:v>0</c:v>
                </c:pt>
                <c:pt idx="4">
                  <c:v>0</c:v>
                </c:pt>
                <c:pt idx="5">
                  <c:v>0</c:v>
                </c:pt>
                <c:pt idx="6">
                  <c:v>0</c:v>
                </c:pt>
                <c:pt idx="7">
                  <c:v>0</c:v>
                </c:pt>
                <c:pt idx="8">
                  <c:v>0</c:v>
                </c:pt>
              </c:numCache>
            </c:numRef>
          </c:val>
          <c:smooth val="0"/>
          <c:extLst>
            <c:ext xmlns:c16="http://schemas.microsoft.com/office/drawing/2014/chart" uri="{C3380CC4-5D6E-409C-BE32-E72D297353CC}">
              <c16:uniqueId val="{00000002-556D-45A8-8096-F4E911DBFF89}"/>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Sheet1!$A$2:$A$10</c:f>
              <c:numCache>
                <c:formatCode>m/d/yyyy</c:formatCode>
                <c:ptCount val="9"/>
                <c:pt idx="0">
                  <c:v>45292</c:v>
                </c:pt>
                <c:pt idx="1">
                  <c:v>45323</c:v>
                </c:pt>
                <c:pt idx="2">
                  <c:v>45352</c:v>
                </c:pt>
                <c:pt idx="3">
                  <c:v>45383</c:v>
                </c:pt>
                <c:pt idx="4">
                  <c:v>45413</c:v>
                </c:pt>
                <c:pt idx="5">
                  <c:v>45444</c:v>
                </c:pt>
                <c:pt idx="6">
                  <c:v>45474</c:v>
                </c:pt>
                <c:pt idx="7">
                  <c:v>45505</c:v>
                </c:pt>
                <c:pt idx="8">
                  <c:v>45536</c:v>
                </c:pt>
              </c:numCache>
            </c:numRef>
          </c:cat>
          <c:val>
            <c:numRef>
              <c:f>Sheet1!$E$2:$E$10</c:f>
              <c:numCache>
                <c:formatCode>General</c:formatCode>
                <c:ptCount val="9"/>
                <c:pt idx="0">
                  <c:v>40209</c:v>
                </c:pt>
                <c:pt idx="1">
                  <c:v>40948</c:v>
                </c:pt>
                <c:pt idx="2">
                  <c:v>41591</c:v>
                </c:pt>
                <c:pt idx="3">
                  <c:v>42157</c:v>
                </c:pt>
                <c:pt idx="4">
                  <c:v>42797</c:v>
                </c:pt>
                <c:pt idx="5">
                  <c:v>43347</c:v>
                </c:pt>
                <c:pt idx="6">
                  <c:v>43810</c:v>
                </c:pt>
                <c:pt idx="7">
                  <c:v>44255</c:v>
                </c:pt>
                <c:pt idx="8">
                  <c:v>44855</c:v>
                </c:pt>
              </c:numCache>
            </c:numRef>
          </c:val>
          <c:smooth val="0"/>
          <c:extLst>
            <c:ext xmlns:c16="http://schemas.microsoft.com/office/drawing/2014/chart" uri="{C3380CC4-5D6E-409C-BE32-E72D297353CC}">
              <c16:uniqueId val="{00000003-556D-45A8-8096-F4E911DBFF89}"/>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Sheet1!$A$2:$A$10</c:f>
              <c:numCache>
                <c:formatCode>m/d/yyyy</c:formatCode>
                <c:ptCount val="9"/>
                <c:pt idx="0">
                  <c:v>45292</c:v>
                </c:pt>
                <c:pt idx="1">
                  <c:v>45323</c:v>
                </c:pt>
                <c:pt idx="2">
                  <c:v>45352</c:v>
                </c:pt>
                <c:pt idx="3">
                  <c:v>45383</c:v>
                </c:pt>
                <c:pt idx="4">
                  <c:v>45413</c:v>
                </c:pt>
                <c:pt idx="5">
                  <c:v>45444</c:v>
                </c:pt>
                <c:pt idx="6">
                  <c:v>45474</c:v>
                </c:pt>
                <c:pt idx="7">
                  <c:v>45505</c:v>
                </c:pt>
                <c:pt idx="8">
                  <c:v>45536</c:v>
                </c:pt>
              </c:numCache>
            </c:numRef>
          </c:cat>
          <c:val>
            <c:numRef>
              <c:f>Sheet1!$F$2:$F$10</c:f>
              <c:numCache>
                <c:formatCode>General</c:formatCode>
                <c:ptCount val="9"/>
                <c:pt idx="0">
                  <c:v>3351</c:v>
                </c:pt>
                <c:pt idx="1">
                  <c:v>3373</c:v>
                </c:pt>
                <c:pt idx="2">
                  <c:v>3487</c:v>
                </c:pt>
                <c:pt idx="3">
                  <c:v>3552</c:v>
                </c:pt>
                <c:pt idx="4">
                  <c:v>3557</c:v>
                </c:pt>
                <c:pt idx="5">
                  <c:v>3584</c:v>
                </c:pt>
                <c:pt idx="6">
                  <c:v>3590</c:v>
                </c:pt>
                <c:pt idx="7">
                  <c:v>3633</c:v>
                </c:pt>
                <c:pt idx="8">
                  <c:v>3685</c:v>
                </c:pt>
              </c:numCache>
            </c:numRef>
          </c:val>
          <c:smooth val="0"/>
          <c:extLst>
            <c:ext xmlns:c16="http://schemas.microsoft.com/office/drawing/2014/chart" uri="{C3380CC4-5D6E-409C-BE32-E72D297353CC}">
              <c16:uniqueId val="{00000004-556D-45A8-8096-F4E911DBFF89}"/>
            </c:ext>
          </c:extLst>
        </c:ser>
        <c:dLbls>
          <c:showLegendKey val="0"/>
          <c:showVal val="0"/>
          <c:showCatName val="0"/>
          <c:showSerName val="0"/>
          <c:showPercent val="0"/>
          <c:showBubbleSize val="0"/>
        </c:dLbls>
        <c:smooth val="0"/>
        <c:axId val="258623224"/>
        <c:axId val="258622896"/>
      </c:lineChart>
      <c:dateAx>
        <c:axId val="258623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622896"/>
        <c:crosses val="autoZero"/>
        <c:auto val="1"/>
        <c:lblOffset val="100"/>
        <c:baseTimeUnit val="months"/>
      </c:dateAx>
      <c:valAx>
        <c:axId val="25862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62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23</c:v>
                </c:pt>
                <c:pt idx="1">
                  <c:v>17</c:v>
                </c:pt>
                <c:pt idx="2">
                  <c:v>21</c:v>
                </c:pt>
                <c:pt idx="3">
                  <c:v>40</c:v>
                </c:pt>
                <c:pt idx="4">
                  <c:v>11</c:v>
                </c:pt>
                <c:pt idx="5">
                  <c:v>32</c:v>
                </c:pt>
                <c:pt idx="6">
                  <c:v>17</c:v>
                </c:pt>
                <c:pt idx="7">
                  <c:v>25</c:v>
                </c:pt>
                <c:pt idx="8">
                  <c:v>19</c:v>
                </c:pt>
                <c:pt idx="9">
                  <c:v>20</c:v>
                </c:pt>
                <c:pt idx="10">
                  <c:v>0</c:v>
                </c:pt>
                <c:pt idx="11">
                  <c:v>0</c:v>
                </c:pt>
              </c:numCache>
            </c:numRef>
          </c:val>
          <c:extLst>
            <c:ext xmlns:c16="http://schemas.microsoft.com/office/drawing/2014/chart" uri="{C3380CC4-5D6E-409C-BE32-E72D297353CC}">
              <c16:uniqueId val="{00000000-9F2F-4C71-93AD-EE7265103619}"/>
            </c:ext>
          </c:extLst>
        </c:ser>
        <c:dLbls>
          <c:showLegendKey val="0"/>
          <c:showVal val="0"/>
          <c:showCatName val="0"/>
          <c:showSerName val="0"/>
          <c:showPercent val="0"/>
          <c:showBubbleSize val="0"/>
        </c:dLbls>
        <c:gapWidth val="219"/>
        <c:overlap val="-27"/>
        <c:axId val="389816216"/>
        <c:axId val="389809000"/>
      </c:barChart>
      <c:dateAx>
        <c:axId val="389816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809000"/>
        <c:crosses val="autoZero"/>
        <c:auto val="1"/>
        <c:lblOffset val="100"/>
        <c:baseTimeUnit val="months"/>
      </c:dateAx>
      <c:valAx>
        <c:axId val="38980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816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24</c:v>
                </c:pt>
                <c:pt idx="1">
                  <c:v>36</c:v>
                </c:pt>
                <c:pt idx="2">
                  <c:v>33</c:v>
                </c:pt>
                <c:pt idx="3">
                  <c:v>28</c:v>
                </c:pt>
                <c:pt idx="4">
                  <c:v>36</c:v>
                </c:pt>
                <c:pt idx="5">
                  <c:v>33</c:v>
                </c:pt>
                <c:pt idx="6">
                  <c:v>21</c:v>
                </c:pt>
                <c:pt idx="7">
                  <c:v>22</c:v>
                </c:pt>
                <c:pt idx="8">
                  <c:v>21</c:v>
                </c:pt>
                <c:pt idx="9">
                  <c:v>23</c:v>
                </c:pt>
                <c:pt idx="10">
                  <c:v>0</c:v>
                </c:pt>
                <c:pt idx="11">
                  <c:v>0</c:v>
                </c:pt>
              </c:numCache>
            </c:numRef>
          </c:val>
          <c:extLst>
            <c:ext xmlns:c16="http://schemas.microsoft.com/office/drawing/2014/chart" uri="{C3380CC4-5D6E-409C-BE32-E72D297353CC}">
              <c16:uniqueId val="{00000000-1618-4513-97C6-D7FE2BAD8C4F}"/>
            </c:ext>
          </c:extLst>
        </c:ser>
        <c:dLbls>
          <c:showLegendKey val="0"/>
          <c:showVal val="0"/>
          <c:showCatName val="0"/>
          <c:showSerName val="0"/>
          <c:showPercent val="0"/>
          <c:showBubbleSize val="0"/>
        </c:dLbls>
        <c:gapWidth val="219"/>
        <c:overlap val="-27"/>
        <c:axId val="393491064"/>
        <c:axId val="393490408"/>
      </c:barChart>
      <c:dateAx>
        <c:axId val="393491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90408"/>
        <c:crosses val="autoZero"/>
        <c:auto val="1"/>
        <c:lblOffset val="100"/>
        <c:baseTimeUnit val="months"/>
      </c:dateAx>
      <c:valAx>
        <c:axId val="393490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9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534</c:v>
                </c:pt>
                <c:pt idx="1">
                  <c:v>848</c:v>
                </c:pt>
                <c:pt idx="2">
                  <c:v>875</c:v>
                </c:pt>
                <c:pt idx="3">
                  <c:v>751</c:v>
                </c:pt>
                <c:pt idx="4">
                  <c:v>964</c:v>
                </c:pt>
                <c:pt idx="5">
                  <c:v>836</c:v>
                </c:pt>
                <c:pt idx="6">
                  <c:v>551</c:v>
                </c:pt>
                <c:pt idx="7">
                  <c:v>553</c:v>
                </c:pt>
                <c:pt idx="8">
                  <c:v>541</c:v>
                </c:pt>
                <c:pt idx="9">
                  <c:v>624</c:v>
                </c:pt>
                <c:pt idx="10">
                  <c:v>0</c:v>
                </c:pt>
                <c:pt idx="11">
                  <c:v>0</c:v>
                </c:pt>
              </c:numCache>
            </c:numRef>
          </c:val>
          <c:extLst>
            <c:ext xmlns:c16="http://schemas.microsoft.com/office/drawing/2014/chart" uri="{C3380CC4-5D6E-409C-BE32-E72D297353CC}">
              <c16:uniqueId val="{00000000-CEB5-4FF4-B3C2-E01346221DFB}"/>
            </c:ext>
          </c:extLst>
        </c:ser>
        <c:dLbls>
          <c:showLegendKey val="0"/>
          <c:showVal val="0"/>
          <c:showCatName val="0"/>
          <c:showSerName val="0"/>
          <c:showPercent val="0"/>
          <c:showBubbleSize val="0"/>
        </c:dLbls>
        <c:gapWidth val="219"/>
        <c:overlap val="-27"/>
        <c:axId val="390093376"/>
        <c:axId val="390093704"/>
      </c:barChart>
      <c:catAx>
        <c:axId val="39009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093704"/>
        <c:crosses val="autoZero"/>
        <c:auto val="1"/>
        <c:lblAlgn val="ctr"/>
        <c:lblOffset val="100"/>
        <c:noMultiLvlLbl val="0"/>
      </c:catAx>
      <c:valAx>
        <c:axId val="390093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09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17114</c:v>
                </c:pt>
                <c:pt idx="1">
                  <c:v>23168</c:v>
                </c:pt>
                <c:pt idx="2">
                  <c:v>18750</c:v>
                </c:pt>
                <c:pt idx="3">
                  <c:v>16919</c:v>
                </c:pt>
                <c:pt idx="4">
                  <c:v>41589</c:v>
                </c:pt>
                <c:pt idx="5">
                  <c:v>171888</c:v>
                </c:pt>
                <c:pt idx="6">
                  <c:v>77757</c:v>
                </c:pt>
                <c:pt idx="7">
                  <c:v>48769</c:v>
                </c:pt>
                <c:pt idx="8">
                  <c:v>48598</c:v>
                </c:pt>
                <c:pt idx="9">
                  <c:v>19736</c:v>
                </c:pt>
                <c:pt idx="10">
                  <c:v>0</c:v>
                </c:pt>
                <c:pt idx="11">
                  <c:v>0</c:v>
                </c:pt>
              </c:numCache>
            </c:numRef>
          </c:val>
          <c:extLst>
            <c:ext xmlns:c16="http://schemas.microsoft.com/office/drawing/2014/chart" uri="{C3380CC4-5D6E-409C-BE32-E72D297353CC}">
              <c16:uniqueId val="{00000000-36B7-4A63-9417-EBB0992DA2E1}"/>
            </c:ext>
          </c:extLst>
        </c:ser>
        <c:dLbls>
          <c:showLegendKey val="0"/>
          <c:showVal val="0"/>
          <c:showCatName val="0"/>
          <c:showSerName val="0"/>
          <c:showPercent val="0"/>
          <c:showBubbleSize val="0"/>
        </c:dLbls>
        <c:gapWidth val="219"/>
        <c:overlap val="-27"/>
        <c:axId val="390097312"/>
        <c:axId val="390092064"/>
      </c:barChart>
      <c:dateAx>
        <c:axId val="390097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092064"/>
        <c:crosses val="autoZero"/>
        <c:auto val="1"/>
        <c:lblOffset val="100"/>
        <c:baseTimeUnit val="months"/>
      </c:dateAx>
      <c:valAx>
        <c:axId val="390092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097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20</c:v>
                </c:pt>
                <c:pt idx="1">
                  <c:v>263</c:v>
                </c:pt>
                <c:pt idx="2">
                  <c:v>460</c:v>
                </c:pt>
                <c:pt idx="3">
                  <c:v>412</c:v>
                </c:pt>
                <c:pt idx="4">
                  <c:v>375</c:v>
                </c:pt>
                <c:pt idx="5">
                  <c:v>354</c:v>
                </c:pt>
                <c:pt idx="6">
                  <c:v>0</c:v>
                </c:pt>
              </c:numCache>
            </c:numRef>
          </c:val>
          <c:extLst>
            <c:ext xmlns:c16="http://schemas.microsoft.com/office/drawing/2014/chart" uri="{C3380CC4-5D6E-409C-BE32-E72D297353CC}">
              <c16:uniqueId val="{00000000-6581-46A6-AC96-6DF3B8147F78}"/>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306</c:v>
                </c:pt>
                <c:pt idx="2">
                  <c:v>621</c:v>
                </c:pt>
                <c:pt idx="3">
                  <c:v>684</c:v>
                </c:pt>
                <c:pt idx="4">
                  <c:v>640</c:v>
                </c:pt>
                <c:pt idx="5">
                  <c:v>503</c:v>
                </c:pt>
                <c:pt idx="6">
                  <c:v>1</c:v>
                </c:pt>
              </c:numCache>
            </c:numRef>
          </c:val>
          <c:extLst>
            <c:ext xmlns:c16="http://schemas.microsoft.com/office/drawing/2014/chart" uri="{C3380CC4-5D6E-409C-BE32-E72D297353CC}">
              <c16:uniqueId val="{00000001-6581-46A6-AC96-6DF3B8147F78}"/>
            </c:ext>
          </c:extLst>
        </c:ser>
        <c:dLbls>
          <c:showLegendKey val="0"/>
          <c:showVal val="0"/>
          <c:showCatName val="0"/>
          <c:showSerName val="0"/>
          <c:showPercent val="0"/>
          <c:showBubbleSize val="0"/>
        </c:dLbls>
        <c:gapWidth val="219"/>
        <c:overlap val="-27"/>
        <c:axId val="494391544"/>
        <c:axId val="494396464"/>
      </c:barChart>
      <c:catAx>
        <c:axId val="494391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396464"/>
        <c:crosses val="autoZero"/>
        <c:auto val="1"/>
        <c:lblAlgn val="ctr"/>
        <c:lblOffset val="100"/>
        <c:noMultiLvlLbl val="0"/>
      </c:catAx>
      <c:valAx>
        <c:axId val="49439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39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29</c:v>
                </c:pt>
                <c:pt idx="2">
                  <c:v>-8</c:v>
                </c:pt>
                <c:pt idx="3">
                  <c:v>8</c:v>
                </c:pt>
                <c:pt idx="4">
                  <c:v>29</c:v>
                </c:pt>
                <c:pt idx="5">
                  <c:v>44</c:v>
                </c:pt>
                <c:pt idx="6">
                  <c:v>-1</c:v>
                </c:pt>
                <c:pt idx="7">
                  <c:v>13</c:v>
                </c:pt>
                <c:pt idx="8">
                  <c:v>10</c:v>
                </c:pt>
                <c:pt idx="9">
                  <c:v>-15</c:v>
                </c:pt>
                <c:pt idx="10">
                  <c:v>0</c:v>
                </c:pt>
              </c:numCache>
            </c:numRef>
          </c:val>
          <c:extLst>
            <c:ext xmlns:c16="http://schemas.microsoft.com/office/drawing/2014/chart" uri="{C3380CC4-5D6E-409C-BE32-E72D297353CC}">
              <c16:uniqueId val="{00000000-7D14-4D88-B83C-05650B803BE3}"/>
            </c:ext>
          </c:extLst>
        </c:ser>
        <c:dLbls>
          <c:showLegendKey val="0"/>
          <c:showVal val="0"/>
          <c:showCatName val="0"/>
          <c:showSerName val="0"/>
          <c:showPercent val="0"/>
          <c:showBubbleSize val="0"/>
        </c:dLbls>
        <c:gapWidth val="219"/>
        <c:overlap val="-27"/>
        <c:axId val="505147712"/>
        <c:axId val="505150336"/>
      </c:barChart>
      <c:dateAx>
        <c:axId val="505147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50336"/>
        <c:crosses val="autoZero"/>
        <c:auto val="1"/>
        <c:lblOffset val="100"/>
        <c:baseTimeUnit val="months"/>
      </c:dateAx>
      <c:valAx>
        <c:axId val="505150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4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c:v>
                </c:pt>
                <c:pt idx="1">
                  <c:v>6</c:v>
                </c:pt>
                <c:pt idx="2">
                  <c:v>5</c:v>
                </c:pt>
                <c:pt idx="3">
                  <c:v>3</c:v>
                </c:pt>
                <c:pt idx="4">
                  <c:v>3</c:v>
                </c:pt>
                <c:pt idx="5">
                  <c:v>3</c:v>
                </c:pt>
                <c:pt idx="6">
                  <c:v>2</c:v>
                </c:pt>
                <c:pt idx="7">
                  <c:v>2</c:v>
                </c:pt>
                <c:pt idx="8">
                  <c:v>2</c:v>
                </c:pt>
                <c:pt idx="9">
                  <c:v>2</c:v>
                </c:pt>
                <c:pt idx="10">
                  <c:v>0</c:v>
                </c:pt>
                <c:pt idx="11">
                  <c:v>0</c:v>
                </c:pt>
              </c:numCache>
            </c:numRef>
          </c:val>
          <c:extLst>
            <c:ext xmlns:c16="http://schemas.microsoft.com/office/drawing/2014/chart" uri="{C3380CC4-5D6E-409C-BE32-E72D297353CC}">
              <c16:uniqueId val="{00000000-54BD-42C2-AB0B-70B70F136DA7}"/>
            </c:ext>
          </c:extLst>
        </c:ser>
        <c:dLbls>
          <c:showLegendKey val="0"/>
          <c:showVal val="0"/>
          <c:showCatName val="0"/>
          <c:showSerName val="0"/>
          <c:showPercent val="0"/>
          <c:showBubbleSize val="0"/>
        </c:dLbls>
        <c:gapWidth val="219"/>
        <c:overlap val="-27"/>
        <c:axId val="505148696"/>
        <c:axId val="505152632"/>
      </c:barChart>
      <c:dateAx>
        <c:axId val="505148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52632"/>
        <c:crosses val="autoZero"/>
        <c:auto val="1"/>
        <c:lblOffset val="100"/>
        <c:baseTimeUnit val="months"/>
      </c:dateAx>
      <c:valAx>
        <c:axId val="505152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48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71</c:v>
                </c:pt>
                <c:pt idx="1">
                  <c:v>151</c:v>
                </c:pt>
                <c:pt idx="2">
                  <c:v>110</c:v>
                </c:pt>
                <c:pt idx="3">
                  <c:v>66</c:v>
                </c:pt>
                <c:pt idx="4">
                  <c:v>76</c:v>
                </c:pt>
                <c:pt idx="5">
                  <c:v>64</c:v>
                </c:pt>
                <c:pt idx="6">
                  <c:v>54</c:v>
                </c:pt>
                <c:pt idx="7">
                  <c:v>50</c:v>
                </c:pt>
                <c:pt idx="8">
                  <c:v>53</c:v>
                </c:pt>
                <c:pt idx="9">
                  <c:v>52</c:v>
                </c:pt>
                <c:pt idx="10">
                  <c:v>0</c:v>
                </c:pt>
                <c:pt idx="11">
                  <c:v>0</c:v>
                </c:pt>
              </c:numCache>
            </c:numRef>
          </c:val>
          <c:extLst>
            <c:ext xmlns:c16="http://schemas.microsoft.com/office/drawing/2014/chart" uri="{C3380CC4-5D6E-409C-BE32-E72D297353CC}">
              <c16:uniqueId val="{00000000-88B7-4C4B-8294-FA6CA29328E9}"/>
            </c:ext>
          </c:extLst>
        </c:ser>
        <c:dLbls>
          <c:showLegendKey val="0"/>
          <c:showVal val="0"/>
          <c:showCatName val="0"/>
          <c:showSerName val="0"/>
          <c:showPercent val="0"/>
          <c:showBubbleSize val="0"/>
        </c:dLbls>
        <c:gapWidth val="219"/>
        <c:overlap val="-27"/>
        <c:axId val="505155584"/>
        <c:axId val="505155256"/>
      </c:barChart>
      <c:catAx>
        <c:axId val="505155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55256"/>
        <c:crosses val="autoZero"/>
        <c:auto val="1"/>
        <c:lblAlgn val="ctr"/>
        <c:lblOffset val="100"/>
        <c:noMultiLvlLbl val="0"/>
      </c:catAx>
      <c:valAx>
        <c:axId val="505155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5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8</c:v>
                </c:pt>
                <c:pt idx="1">
                  <c:v>18</c:v>
                </c:pt>
                <c:pt idx="2">
                  <c:v>10</c:v>
                </c:pt>
                <c:pt idx="3">
                  <c:v>12</c:v>
                </c:pt>
                <c:pt idx="4">
                  <c:v>31</c:v>
                </c:pt>
                <c:pt idx="5">
                  <c:v>24</c:v>
                </c:pt>
                <c:pt idx="6">
                  <c:v>48</c:v>
                </c:pt>
                <c:pt idx="7">
                  <c:v>12</c:v>
                </c:pt>
                <c:pt idx="8">
                  <c:v>21</c:v>
                </c:pt>
                <c:pt idx="9">
                  <c:v>28</c:v>
                </c:pt>
                <c:pt idx="10">
                  <c:v>1</c:v>
                </c:pt>
                <c:pt idx="11">
                  <c:v>0</c:v>
                </c:pt>
              </c:numCache>
            </c:numRef>
          </c:val>
          <c:extLst>
            <c:ext xmlns:c16="http://schemas.microsoft.com/office/drawing/2014/chart" uri="{C3380CC4-5D6E-409C-BE32-E72D297353CC}">
              <c16:uniqueId val="{00000000-9850-4759-A61C-D93F8C5DD660}"/>
            </c:ext>
          </c:extLst>
        </c:ser>
        <c:dLbls>
          <c:showLegendKey val="0"/>
          <c:showVal val="0"/>
          <c:showCatName val="0"/>
          <c:showSerName val="0"/>
          <c:showPercent val="0"/>
          <c:showBubbleSize val="0"/>
        </c:dLbls>
        <c:gapWidth val="219"/>
        <c:overlap val="-27"/>
        <c:axId val="505132624"/>
        <c:axId val="505125736"/>
      </c:barChart>
      <c:dateAx>
        <c:axId val="505132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25736"/>
        <c:crosses val="autoZero"/>
        <c:auto val="1"/>
        <c:lblOffset val="100"/>
        <c:baseTimeUnit val="months"/>
      </c:dateAx>
      <c:valAx>
        <c:axId val="50512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3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616</c:v>
                </c:pt>
                <c:pt idx="1">
                  <c:v>739</c:v>
                </c:pt>
                <c:pt idx="2">
                  <c:v>643</c:v>
                </c:pt>
                <c:pt idx="3">
                  <c:v>566</c:v>
                </c:pt>
                <c:pt idx="4">
                  <c:v>640</c:v>
                </c:pt>
                <c:pt idx="5">
                  <c:v>550</c:v>
                </c:pt>
                <c:pt idx="6">
                  <c:v>463</c:v>
                </c:pt>
                <c:pt idx="7">
                  <c:v>445</c:v>
                </c:pt>
                <c:pt idx="8">
                  <c:v>600</c:v>
                </c:pt>
                <c:pt idx="9">
                  <c:v>558</c:v>
                </c:pt>
                <c:pt idx="10">
                  <c:v>7</c:v>
                </c:pt>
              </c:numCache>
            </c:numRef>
          </c:val>
          <c:extLst>
            <c:ext xmlns:c16="http://schemas.microsoft.com/office/drawing/2014/chart" uri="{C3380CC4-5D6E-409C-BE32-E72D297353CC}">
              <c16:uniqueId val="{00000000-EEFF-40B0-90D2-D1F8B60C0B3C}"/>
            </c:ext>
          </c:extLst>
        </c:ser>
        <c:dLbls>
          <c:showLegendKey val="0"/>
          <c:showVal val="0"/>
          <c:showCatName val="0"/>
          <c:showSerName val="0"/>
          <c:showPercent val="0"/>
          <c:showBubbleSize val="0"/>
        </c:dLbls>
        <c:gapWidth val="219"/>
        <c:overlap val="-27"/>
        <c:axId val="538397984"/>
        <c:axId val="538404544"/>
      </c:barChart>
      <c:dateAx>
        <c:axId val="538397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404544"/>
        <c:crosses val="autoZero"/>
        <c:auto val="1"/>
        <c:lblOffset val="100"/>
        <c:baseTimeUnit val="months"/>
      </c:dateAx>
      <c:valAx>
        <c:axId val="538404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39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Sheet1!$A$2:$A$11</c:f>
              <c:strCache>
                <c:ptCount val="10"/>
                <c:pt idx="0">
                  <c:v>2024-01</c:v>
                </c:pt>
                <c:pt idx="1">
                  <c:v>2024-02</c:v>
                </c:pt>
                <c:pt idx="2">
                  <c:v>2024-03</c:v>
                </c:pt>
                <c:pt idx="3">
                  <c:v>2024-04</c:v>
                </c:pt>
                <c:pt idx="4">
                  <c:v>2024-05</c:v>
                </c:pt>
                <c:pt idx="5">
                  <c:v>2024-06</c:v>
                </c:pt>
                <c:pt idx="6">
                  <c:v>2024-07</c:v>
                </c:pt>
                <c:pt idx="7">
                  <c:v>2024-08</c:v>
                </c:pt>
                <c:pt idx="8">
                  <c:v>2024-09</c:v>
                </c:pt>
                <c:pt idx="9">
                  <c:v>2024-10</c:v>
                </c:pt>
              </c:strCache>
            </c:strRef>
          </c:cat>
          <c:val>
            <c:numRef>
              <c:f>Sheet1!$B$2:$B$11</c:f>
              <c:numCache>
                <c:formatCode>General</c:formatCode>
                <c:ptCount val="10"/>
                <c:pt idx="0">
                  <c:v>69</c:v>
                </c:pt>
                <c:pt idx="1">
                  <c:v>55</c:v>
                </c:pt>
                <c:pt idx="2">
                  <c:v>105</c:v>
                </c:pt>
                <c:pt idx="3">
                  <c:v>101</c:v>
                </c:pt>
                <c:pt idx="4">
                  <c:v>99</c:v>
                </c:pt>
                <c:pt idx="5">
                  <c:v>96</c:v>
                </c:pt>
                <c:pt idx="6">
                  <c:v>95</c:v>
                </c:pt>
                <c:pt idx="7">
                  <c:v>108</c:v>
                </c:pt>
                <c:pt idx="8">
                  <c:v>103</c:v>
                </c:pt>
                <c:pt idx="9">
                  <c:v>83</c:v>
                </c:pt>
              </c:numCache>
            </c:numRef>
          </c:val>
          <c:extLst>
            <c:ext xmlns:c16="http://schemas.microsoft.com/office/drawing/2014/chart" uri="{C3380CC4-5D6E-409C-BE32-E72D297353CC}">
              <c16:uniqueId val="{00000000-D437-4E40-BEB2-E2EED1E242A4}"/>
            </c:ext>
          </c:extLst>
        </c:ser>
        <c:dLbls>
          <c:showLegendKey val="0"/>
          <c:showVal val="0"/>
          <c:showCatName val="0"/>
          <c:showSerName val="0"/>
          <c:showPercent val="0"/>
          <c:showBubbleSize val="0"/>
        </c:dLbls>
        <c:gapWidth val="219"/>
        <c:overlap val="-27"/>
        <c:axId val="538397000"/>
        <c:axId val="538406184"/>
      </c:barChart>
      <c:catAx>
        <c:axId val="538397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406184"/>
        <c:crosses val="autoZero"/>
        <c:auto val="1"/>
        <c:lblAlgn val="ctr"/>
        <c:lblOffset val="100"/>
        <c:noMultiLvlLbl val="0"/>
      </c:catAx>
      <c:valAx>
        <c:axId val="53840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39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Sheet1!$A$2:$A$11</c:f>
              <c:strCache>
                <c:ptCount val="10"/>
                <c:pt idx="0">
                  <c:v>2024-01</c:v>
                </c:pt>
                <c:pt idx="1">
                  <c:v>2024-02</c:v>
                </c:pt>
                <c:pt idx="2">
                  <c:v>2024-03</c:v>
                </c:pt>
                <c:pt idx="3">
                  <c:v>2024-04</c:v>
                </c:pt>
                <c:pt idx="4">
                  <c:v>2024-05</c:v>
                </c:pt>
                <c:pt idx="5">
                  <c:v>2024-06</c:v>
                </c:pt>
                <c:pt idx="6">
                  <c:v>2024-07</c:v>
                </c:pt>
                <c:pt idx="7">
                  <c:v>2024-08</c:v>
                </c:pt>
                <c:pt idx="8">
                  <c:v>2024-09</c:v>
                </c:pt>
                <c:pt idx="9">
                  <c:v>2024-10</c:v>
                </c:pt>
              </c:strCache>
            </c:strRef>
          </c:cat>
          <c:val>
            <c:numRef>
              <c:f>Sheet1!$B$2:$B$11</c:f>
              <c:numCache>
                <c:formatCode>General</c:formatCode>
                <c:ptCount val="10"/>
                <c:pt idx="0">
                  <c:v>1395</c:v>
                </c:pt>
                <c:pt idx="1">
                  <c:v>1174</c:v>
                </c:pt>
                <c:pt idx="2">
                  <c:v>2109</c:v>
                </c:pt>
                <c:pt idx="3">
                  <c:v>2222</c:v>
                </c:pt>
                <c:pt idx="4">
                  <c:v>2187</c:v>
                </c:pt>
                <c:pt idx="5">
                  <c:v>2125</c:v>
                </c:pt>
                <c:pt idx="6">
                  <c:v>2107</c:v>
                </c:pt>
                <c:pt idx="7">
                  <c:v>2377</c:v>
                </c:pt>
                <c:pt idx="8">
                  <c:v>2388</c:v>
                </c:pt>
                <c:pt idx="9">
                  <c:v>1826</c:v>
                </c:pt>
              </c:numCache>
            </c:numRef>
          </c:val>
          <c:extLst>
            <c:ext xmlns:c16="http://schemas.microsoft.com/office/drawing/2014/chart" uri="{C3380CC4-5D6E-409C-BE32-E72D297353CC}">
              <c16:uniqueId val="{00000000-1647-4CCB-AD0D-5CBC067590EC}"/>
            </c:ext>
          </c:extLst>
        </c:ser>
        <c:dLbls>
          <c:showLegendKey val="0"/>
          <c:showVal val="0"/>
          <c:showCatName val="0"/>
          <c:showSerName val="0"/>
          <c:showPercent val="0"/>
          <c:showBubbleSize val="0"/>
        </c:dLbls>
        <c:gapWidth val="219"/>
        <c:overlap val="-27"/>
        <c:axId val="538413072"/>
        <c:axId val="538417664"/>
      </c:barChart>
      <c:catAx>
        <c:axId val="538413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417664"/>
        <c:crosses val="autoZero"/>
        <c:auto val="1"/>
        <c:lblAlgn val="ctr"/>
        <c:lblOffset val="100"/>
        <c:noMultiLvlLbl val="0"/>
      </c:catAx>
      <c:valAx>
        <c:axId val="538417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41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1212</c:v>
                </c:pt>
                <c:pt idx="1">
                  <c:v>99369</c:v>
                </c:pt>
                <c:pt idx="2">
                  <c:v>85918</c:v>
                </c:pt>
                <c:pt idx="3">
                  <c:v>83046</c:v>
                </c:pt>
                <c:pt idx="4">
                  <c:v>93468</c:v>
                </c:pt>
                <c:pt idx="5">
                  <c:v>80116</c:v>
                </c:pt>
                <c:pt idx="6">
                  <c:v>87511</c:v>
                </c:pt>
                <c:pt idx="7">
                  <c:v>79848</c:v>
                </c:pt>
                <c:pt idx="8">
                  <c:v>80227</c:v>
                </c:pt>
                <c:pt idx="9">
                  <c:v>75033</c:v>
                </c:pt>
                <c:pt idx="10">
                  <c:v>67054</c:v>
                </c:pt>
              </c:numCache>
            </c:numRef>
          </c:val>
          <c:extLst>
            <c:ext xmlns:c16="http://schemas.microsoft.com/office/drawing/2014/chart" uri="{C3380CC4-5D6E-409C-BE32-E72D297353CC}">
              <c16:uniqueId val="{00000000-D9A9-4621-993A-148B6EE134C9}"/>
            </c:ext>
          </c:extLst>
        </c:ser>
        <c:dLbls>
          <c:showLegendKey val="0"/>
          <c:showVal val="0"/>
          <c:showCatName val="0"/>
          <c:showSerName val="0"/>
          <c:showPercent val="0"/>
          <c:showBubbleSize val="0"/>
        </c:dLbls>
        <c:gapWidth val="219"/>
        <c:overlap val="-27"/>
        <c:axId val="538412416"/>
        <c:axId val="538414384"/>
      </c:barChart>
      <c:catAx>
        <c:axId val="538412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414384"/>
        <c:crosses val="autoZero"/>
        <c:auto val="1"/>
        <c:lblAlgn val="ctr"/>
        <c:lblOffset val="100"/>
        <c:noMultiLvlLbl val="0"/>
      </c:catAx>
      <c:valAx>
        <c:axId val="53841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412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22</c:v>
                </c:pt>
                <c:pt idx="2">
                  <c:v>114</c:v>
                </c:pt>
                <c:pt idx="3">
                  <c:v>65</c:v>
                </c:pt>
                <c:pt idx="4">
                  <c:v>5</c:v>
                </c:pt>
                <c:pt idx="5">
                  <c:v>27</c:v>
                </c:pt>
                <c:pt idx="6">
                  <c:v>6</c:v>
                </c:pt>
                <c:pt idx="7">
                  <c:v>43</c:v>
                </c:pt>
                <c:pt idx="8">
                  <c:v>52</c:v>
                </c:pt>
                <c:pt idx="9">
                  <c:v>50</c:v>
                </c:pt>
                <c:pt idx="10">
                  <c:v>-1</c:v>
                </c:pt>
              </c:numCache>
            </c:numRef>
          </c:val>
          <c:extLst>
            <c:ext xmlns:c16="http://schemas.microsoft.com/office/drawing/2014/chart" uri="{C3380CC4-5D6E-409C-BE32-E72D297353CC}">
              <c16:uniqueId val="{00000000-F3A6-453C-B8C6-20316E59F55A}"/>
            </c:ext>
          </c:extLst>
        </c:ser>
        <c:dLbls>
          <c:showLegendKey val="0"/>
          <c:showVal val="0"/>
          <c:showCatName val="0"/>
          <c:showSerName val="0"/>
          <c:showPercent val="0"/>
          <c:showBubbleSize val="0"/>
        </c:dLbls>
        <c:gapWidth val="219"/>
        <c:overlap val="-27"/>
        <c:axId val="546840216"/>
        <c:axId val="546844808"/>
      </c:barChart>
      <c:dateAx>
        <c:axId val="546840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844808"/>
        <c:crosses val="autoZero"/>
        <c:auto val="1"/>
        <c:lblOffset val="100"/>
        <c:baseTimeUnit val="months"/>
      </c:dateAx>
      <c:valAx>
        <c:axId val="546844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840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34</c:v>
                </c:pt>
                <c:pt idx="2">
                  <c:v>39</c:v>
                </c:pt>
                <c:pt idx="3">
                  <c:v>23</c:v>
                </c:pt>
                <c:pt idx="4">
                  <c:v>26</c:v>
                </c:pt>
                <c:pt idx="5">
                  <c:v>17</c:v>
                </c:pt>
                <c:pt idx="6">
                  <c:v>31</c:v>
                </c:pt>
                <c:pt idx="7">
                  <c:v>22</c:v>
                </c:pt>
                <c:pt idx="8">
                  <c:v>42</c:v>
                </c:pt>
                <c:pt idx="9">
                  <c:v>25</c:v>
                </c:pt>
                <c:pt idx="10">
                  <c:v>0</c:v>
                </c:pt>
                <c:pt idx="11">
                  <c:v>0</c:v>
                </c:pt>
              </c:numCache>
            </c:numRef>
          </c:val>
          <c:extLst>
            <c:ext xmlns:c16="http://schemas.microsoft.com/office/drawing/2014/chart" uri="{C3380CC4-5D6E-409C-BE32-E72D297353CC}">
              <c16:uniqueId val="{00000000-4825-4715-931B-928AD950FCB4}"/>
            </c:ext>
          </c:extLst>
        </c:ser>
        <c:dLbls>
          <c:showLegendKey val="0"/>
          <c:showVal val="0"/>
          <c:showCatName val="0"/>
          <c:showSerName val="0"/>
          <c:showPercent val="0"/>
          <c:showBubbleSize val="0"/>
        </c:dLbls>
        <c:gapWidth val="219"/>
        <c:overlap val="-27"/>
        <c:axId val="546846448"/>
        <c:axId val="546844152"/>
      </c:barChart>
      <c:dateAx>
        <c:axId val="546846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844152"/>
        <c:crosses val="autoZero"/>
        <c:auto val="1"/>
        <c:lblOffset val="100"/>
        <c:baseTimeUnit val="months"/>
      </c:dateAx>
      <c:valAx>
        <c:axId val="546844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846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514</c:v>
                </c:pt>
                <c:pt idx="1">
                  <c:v>521</c:v>
                </c:pt>
                <c:pt idx="2">
                  <c:v>596</c:v>
                </c:pt>
                <c:pt idx="3">
                  <c:v>378</c:v>
                </c:pt>
                <c:pt idx="4">
                  <c:v>452</c:v>
                </c:pt>
                <c:pt idx="5">
                  <c:v>293</c:v>
                </c:pt>
                <c:pt idx="6">
                  <c:v>530</c:v>
                </c:pt>
                <c:pt idx="7">
                  <c:v>355</c:v>
                </c:pt>
                <c:pt idx="8">
                  <c:v>758</c:v>
                </c:pt>
                <c:pt idx="9">
                  <c:v>476</c:v>
                </c:pt>
                <c:pt idx="10">
                  <c:v>0</c:v>
                </c:pt>
                <c:pt idx="11">
                  <c:v>0</c:v>
                </c:pt>
              </c:numCache>
            </c:numRef>
          </c:val>
          <c:extLst>
            <c:ext xmlns:c16="http://schemas.microsoft.com/office/drawing/2014/chart" uri="{C3380CC4-5D6E-409C-BE32-E72D297353CC}">
              <c16:uniqueId val="{00000000-3421-49DE-BDC5-F6F5E34E1665}"/>
            </c:ext>
          </c:extLst>
        </c:ser>
        <c:dLbls>
          <c:showLegendKey val="0"/>
          <c:showVal val="0"/>
          <c:showCatName val="0"/>
          <c:showSerName val="0"/>
          <c:showPercent val="0"/>
          <c:showBubbleSize val="0"/>
        </c:dLbls>
        <c:gapWidth val="219"/>
        <c:overlap val="-27"/>
        <c:axId val="546843824"/>
        <c:axId val="546845136"/>
      </c:barChart>
      <c:catAx>
        <c:axId val="546843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845136"/>
        <c:crosses val="autoZero"/>
        <c:auto val="1"/>
        <c:lblAlgn val="ctr"/>
        <c:lblOffset val="100"/>
        <c:noMultiLvlLbl val="0"/>
      </c:catAx>
      <c:valAx>
        <c:axId val="546845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843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11319</c:v>
                </c:pt>
                <c:pt idx="1">
                  <c:v>14012</c:v>
                </c:pt>
                <c:pt idx="2">
                  <c:v>118067</c:v>
                </c:pt>
                <c:pt idx="3">
                  <c:v>49571</c:v>
                </c:pt>
                <c:pt idx="4">
                  <c:v>10510</c:v>
                </c:pt>
                <c:pt idx="5">
                  <c:v>12731</c:v>
                </c:pt>
                <c:pt idx="6">
                  <c:v>12644</c:v>
                </c:pt>
                <c:pt idx="7">
                  <c:v>87347</c:v>
                </c:pt>
                <c:pt idx="8">
                  <c:v>63632</c:v>
                </c:pt>
                <c:pt idx="9">
                  <c:v>59234</c:v>
                </c:pt>
              </c:numCache>
            </c:numRef>
          </c:val>
          <c:extLst>
            <c:ext xmlns:c16="http://schemas.microsoft.com/office/drawing/2014/chart" uri="{C3380CC4-5D6E-409C-BE32-E72D297353CC}">
              <c16:uniqueId val="{00000000-99BF-4378-B82C-F919983A47C0}"/>
            </c:ext>
          </c:extLst>
        </c:ser>
        <c:dLbls>
          <c:showLegendKey val="0"/>
          <c:showVal val="0"/>
          <c:showCatName val="0"/>
          <c:showSerName val="0"/>
          <c:showPercent val="0"/>
          <c:showBubbleSize val="0"/>
        </c:dLbls>
        <c:gapWidth val="219"/>
        <c:overlap val="-27"/>
        <c:axId val="546851040"/>
        <c:axId val="546789376"/>
      </c:barChart>
      <c:dateAx>
        <c:axId val="546851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789376"/>
        <c:crosses val="autoZero"/>
        <c:auto val="1"/>
        <c:lblOffset val="100"/>
        <c:baseTimeUnit val="months"/>
      </c:dateAx>
      <c:valAx>
        <c:axId val="54678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85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384E7-4A73-4843-8398-ABD115550EEB}"/>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6D171844-8380-4BD0-B140-A19073397BE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738884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7B459-BC51-4E21-99F9-86EDB7F5E45D}"/>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20CFE73D-F575-41A2-88B3-C6F1F91F53F8}"/>
              </a:ext>
            </a:extLst>
          </p:cNvPr>
          <p:cNvGraphicFramePr>
            <a:graphicFrameLocks noGrp="1"/>
          </p:cNvGraphicFramePr>
          <p:nvPr>
            <p:ph type="chart" sz="quarter" idx="13"/>
            <p:extLst>
              <p:ext uri="{D42A27DB-BD31-4B8C-83A1-F6EECF244321}">
                <p14:modId xmlns:p14="http://schemas.microsoft.com/office/powerpoint/2010/main" val="702602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B75DDE-3BE5-4AFB-BBE5-BEFE78015F04}"/>
              </a:ext>
            </a:extLst>
          </p:cNvPr>
          <p:cNvSpPr>
            <a:spLocks noGrp="1"/>
          </p:cNvSpPr>
          <p:nvPr>
            <p:ph type="body" sz="quarter" idx="14"/>
          </p:nvPr>
        </p:nvSpPr>
        <p:spPr/>
        <p:txBody>
          <a:bodyPr/>
          <a:lstStyle/>
          <a:p>
            <a:r>
              <a:rPr lang="en-US"/>
              <a:t>01/01/2024 - 09/30/2024</a:t>
            </a:r>
          </a:p>
        </p:txBody>
      </p:sp>
      <p:sp>
        <p:nvSpPr>
          <p:cNvPr id="5" name="Footer Placeholder 4">
            <a:extLst>
              <a:ext uri="{FF2B5EF4-FFF2-40B4-BE49-F238E27FC236}">
                <a16:creationId xmlns:a16="http://schemas.microsoft.com/office/drawing/2014/main" id="{905C047B-D2EF-48DF-8B53-4B77CE05A9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562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DB9D9-AFE9-4FF4-A040-AAED140325F0}"/>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C9BE83C5-F797-4266-AF8A-0E95890DEE7B}"/>
              </a:ext>
            </a:extLst>
          </p:cNvPr>
          <p:cNvGraphicFramePr>
            <a:graphicFrameLocks noGrp="1"/>
          </p:cNvGraphicFramePr>
          <p:nvPr>
            <p:ph type="tbl" sz="quarter" idx="13"/>
            <p:extLst>
              <p:ext uri="{D42A27DB-BD31-4B8C-83A1-F6EECF244321}">
                <p14:modId xmlns:p14="http://schemas.microsoft.com/office/powerpoint/2010/main" val="2918309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957346047"/>
                    </a:ext>
                  </a:extLst>
                </a:gridCol>
                <a:gridCol w="905256">
                  <a:extLst>
                    <a:ext uri="{9D8B030D-6E8A-4147-A177-3AD203B41FA5}">
                      <a16:colId xmlns:a16="http://schemas.microsoft.com/office/drawing/2014/main" val="3578951803"/>
                    </a:ext>
                  </a:extLst>
                </a:gridCol>
                <a:gridCol w="905256">
                  <a:extLst>
                    <a:ext uri="{9D8B030D-6E8A-4147-A177-3AD203B41FA5}">
                      <a16:colId xmlns:a16="http://schemas.microsoft.com/office/drawing/2014/main" val="3746127236"/>
                    </a:ext>
                  </a:extLst>
                </a:gridCol>
                <a:gridCol w="905256">
                  <a:extLst>
                    <a:ext uri="{9D8B030D-6E8A-4147-A177-3AD203B41FA5}">
                      <a16:colId xmlns:a16="http://schemas.microsoft.com/office/drawing/2014/main" val="1878330065"/>
                    </a:ext>
                  </a:extLst>
                </a:gridCol>
                <a:gridCol w="905256">
                  <a:extLst>
                    <a:ext uri="{9D8B030D-6E8A-4147-A177-3AD203B41FA5}">
                      <a16:colId xmlns:a16="http://schemas.microsoft.com/office/drawing/2014/main" val="2138422094"/>
                    </a:ext>
                  </a:extLst>
                </a:gridCol>
                <a:gridCol w="905256">
                  <a:extLst>
                    <a:ext uri="{9D8B030D-6E8A-4147-A177-3AD203B41FA5}">
                      <a16:colId xmlns:a16="http://schemas.microsoft.com/office/drawing/2014/main" val="997172457"/>
                    </a:ext>
                  </a:extLst>
                </a:gridCol>
                <a:gridCol w="905256">
                  <a:extLst>
                    <a:ext uri="{9D8B030D-6E8A-4147-A177-3AD203B41FA5}">
                      <a16:colId xmlns:a16="http://schemas.microsoft.com/office/drawing/2014/main" val="466579514"/>
                    </a:ext>
                  </a:extLst>
                </a:gridCol>
                <a:gridCol w="905256">
                  <a:extLst>
                    <a:ext uri="{9D8B030D-6E8A-4147-A177-3AD203B41FA5}">
                      <a16:colId xmlns:a16="http://schemas.microsoft.com/office/drawing/2014/main" val="3910911586"/>
                    </a:ext>
                  </a:extLst>
                </a:gridCol>
                <a:gridCol w="905256">
                  <a:extLst>
                    <a:ext uri="{9D8B030D-6E8A-4147-A177-3AD203B41FA5}">
                      <a16:colId xmlns:a16="http://schemas.microsoft.com/office/drawing/2014/main" val="410587022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00822815"/>
                  </a:ext>
                </a:extLst>
              </a:tr>
              <a:tr h="370840">
                <a:tc>
                  <a:txBody>
                    <a:bodyPr/>
                    <a:lstStyle/>
                    <a:p>
                      <a:r>
                        <a:rPr lang="en-US" sz="1000"/>
                        <a:t>7565</a:t>
                      </a:r>
                    </a:p>
                  </a:txBody>
                  <a:tcPr/>
                </a:tc>
                <a:tc>
                  <a:txBody>
                    <a:bodyPr/>
                    <a:lstStyle/>
                    <a:p>
                      <a:r>
                        <a:rPr lang="en-US" sz="1000"/>
                        <a:t>10</a:t>
                      </a:r>
                    </a:p>
                  </a:txBody>
                  <a:tcPr/>
                </a:tc>
                <a:tc>
                  <a:txBody>
                    <a:bodyPr/>
                    <a:lstStyle/>
                    <a:p>
                      <a:r>
                        <a:rPr lang="en-US" sz="1000"/>
                        <a:t>24</a:t>
                      </a:r>
                    </a:p>
                  </a:txBody>
                  <a:tcPr/>
                </a:tc>
                <a:tc>
                  <a:txBody>
                    <a:bodyPr/>
                    <a:lstStyle/>
                    <a:p>
                      <a:r>
                        <a:rPr lang="en-US" sz="1000"/>
                        <a:t>542</a:t>
                      </a:r>
                    </a:p>
                  </a:txBody>
                  <a:tcPr/>
                </a:tc>
                <a:tc>
                  <a:txBody>
                    <a:bodyPr/>
                    <a:lstStyle/>
                    <a:p>
                      <a:r>
                        <a:rPr lang="en-US" sz="1000"/>
                        <a:t>43</a:t>
                      </a:r>
                    </a:p>
                  </a:txBody>
                  <a:tcPr/>
                </a:tc>
                <a:tc>
                  <a:txBody>
                    <a:bodyPr/>
                    <a:lstStyle/>
                    <a:p>
                      <a:r>
                        <a:rPr lang="en-US" sz="1000"/>
                        <a:t>39</a:t>
                      </a:r>
                    </a:p>
                  </a:txBody>
                  <a:tcPr/>
                </a:tc>
                <a:tc>
                  <a:txBody>
                    <a:bodyPr/>
                    <a:lstStyle/>
                    <a:p>
                      <a:r>
                        <a:rPr lang="en-US" sz="1000"/>
                        <a:t>0</a:t>
                      </a:r>
                    </a:p>
                  </a:txBody>
                  <a:tcPr/>
                </a:tc>
                <a:tc>
                  <a:txBody>
                    <a:bodyPr/>
                    <a:lstStyle/>
                    <a:p>
                      <a:r>
                        <a:rPr lang="en-US" sz="1000"/>
                        <a:t>0.3439 %</a:t>
                      </a:r>
                    </a:p>
                  </a:txBody>
                  <a:tcPr/>
                </a:tc>
                <a:tc>
                  <a:txBody>
                    <a:bodyPr/>
                    <a:lstStyle/>
                    <a:p>
                      <a:r>
                        <a:rPr lang="en-US" sz="1000"/>
                        <a:t>0.0 %</a:t>
                      </a:r>
                    </a:p>
                  </a:txBody>
                  <a:tcPr/>
                </a:tc>
                <a:extLst>
                  <a:ext uri="{0D108BD9-81ED-4DB2-BD59-A6C34878D82A}">
                    <a16:rowId xmlns:a16="http://schemas.microsoft.com/office/drawing/2014/main" val="281125784"/>
                  </a:ext>
                </a:extLst>
              </a:tr>
            </a:tbl>
          </a:graphicData>
        </a:graphic>
      </p:graphicFrame>
      <p:sp>
        <p:nvSpPr>
          <p:cNvPr id="4" name="Text Placeholder 3">
            <a:extLst>
              <a:ext uri="{FF2B5EF4-FFF2-40B4-BE49-F238E27FC236}">
                <a16:creationId xmlns:a16="http://schemas.microsoft.com/office/drawing/2014/main" id="{0ECDE8EC-0645-48E0-A94E-75F30B4B88AE}"/>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9248471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75B99-4BF0-406A-8513-D158E37B41E4}"/>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54BDFD1C-511F-4577-891E-75C888B39A9E}"/>
              </a:ext>
            </a:extLst>
          </p:cNvPr>
          <p:cNvGraphicFramePr>
            <a:graphicFrameLocks noGrp="1"/>
          </p:cNvGraphicFramePr>
          <p:nvPr>
            <p:ph type="chart" sz="quarter" idx="13"/>
            <p:extLst>
              <p:ext uri="{D42A27DB-BD31-4B8C-83A1-F6EECF244321}">
                <p14:modId xmlns:p14="http://schemas.microsoft.com/office/powerpoint/2010/main" val="2600020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705A21-0146-4DB1-860A-7C5E53B2DA0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21BFB0C-3FE2-4B7E-BD44-EF11AE0CFB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9768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6B243-BE25-4DA8-A758-C6B75DF56DD8}"/>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5A89EFCB-F749-45D2-95B8-0C98871524A6}"/>
              </a:ext>
            </a:extLst>
          </p:cNvPr>
          <p:cNvGraphicFramePr>
            <a:graphicFrameLocks noGrp="1"/>
          </p:cNvGraphicFramePr>
          <p:nvPr>
            <p:ph type="chart" sz="quarter" idx="13"/>
            <p:extLst>
              <p:ext uri="{D42A27DB-BD31-4B8C-83A1-F6EECF244321}">
                <p14:modId xmlns:p14="http://schemas.microsoft.com/office/powerpoint/2010/main" val="2102169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C7DC02-343A-4C74-BA4E-7A5BE95233E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14E1EC8-98B3-4B05-802E-A159821D57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3805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2264C-7BF4-48A3-BEA3-08A690C87D45}"/>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856DF778-6D7A-4AE5-BA9B-6CCB2B955DCB}"/>
              </a:ext>
            </a:extLst>
          </p:cNvPr>
          <p:cNvGraphicFramePr>
            <a:graphicFrameLocks noGrp="1"/>
          </p:cNvGraphicFramePr>
          <p:nvPr>
            <p:ph type="chart" sz="quarter" idx="13"/>
            <p:extLst>
              <p:ext uri="{D42A27DB-BD31-4B8C-83A1-F6EECF244321}">
                <p14:modId xmlns:p14="http://schemas.microsoft.com/office/powerpoint/2010/main" val="30499743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563236-75D9-4C9F-BD0D-B273E1E04A8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B4748D0-118B-43CB-ADB5-48387ADA5D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9176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36076-243B-4348-B99D-02A98FC34608}"/>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9F675867-87DE-476A-95A2-8FA68C79EE9E}"/>
              </a:ext>
            </a:extLst>
          </p:cNvPr>
          <p:cNvGraphicFramePr>
            <a:graphicFrameLocks noGrp="1"/>
          </p:cNvGraphicFramePr>
          <p:nvPr>
            <p:ph type="chart" sz="quarter" idx="13"/>
            <p:extLst>
              <p:ext uri="{D42A27DB-BD31-4B8C-83A1-F6EECF244321}">
                <p14:modId xmlns:p14="http://schemas.microsoft.com/office/powerpoint/2010/main" val="2245154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7412A1-39A7-40FC-8176-7A4CF20420B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E883DEB-D3CE-44DB-B49F-39D2246C4F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5765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E6BCA-144A-44F5-81F0-C9F1ED47355D}"/>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954220D9-CAAE-4FD1-9E2A-623CC1C1FDC0}"/>
              </a:ext>
            </a:extLst>
          </p:cNvPr>
          <p:cNvGraphicFramePr>
            <a:graphicFrameLocks noGrp="1"/>
          </p:cNvGraphicFramePr>
          <p:nvPr>
            <p:ph type="tbl" sz="quarter" idx="13"/>
            <p:extLst>
              <p:ext uri="{D42A27DB-BD31-4B8C-83A1-F6EECF244321}">
                <p14:modId xmlns:p14="http://schemas.microsoft.com/office/powerpoint/2010/main" val="3006349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25067713"/>
                    </a:ext>
                  </a:extLst>
                </a:gridCol>
                <a:gridCol w="1481328">
                  <a:extLst>
                    <a:ext uri="{9D8B030D-6E8A-4147-A177-3AD203B41FA5}">
                      <a16:colId xmlns:a16="http://schemas.microsoft.com/office/drawing/2014/main" val="76324715"/>
                    </a:ext>
                  </a:extLst>
                </a:gridCol>
                <a:gridCol w="329184">
                  <a:extLst>
                    <a:ext uri="{9D8B030D-6E8A-4147-A177-3AD203B41FA5}">
                      <a16:colId xmlns:a16="http://schemas.microsoft.com/office/drawing/2014/main" val="2402774995"/>
                    </a:ext>
                  </a:extLst>
                </a:gridCol>
                <a:gridCol w="329184">
                  <a:extLst>
                    <a:ext uri="{9D8B030D-6E8A-4147-A177-3AD203B41FA5}">
                      <a16:colId xmlns:a16="http://schemas.microsoft.com/office/drawing/2014/main" val="3772551504"/>
                    </a:ext>
                  </a:extLst>
                </a:gridCol>
                <a:gridCol w="329184">
                  <a:extLst>
                    <a:ext uri="{9D8B030D-6E8A-4147-A177-3AD203B41FA5}">
                      <a16:colId xmlns:a16="http://schemas.microsoft.com/office/drawing/2014/main" val="1075549297"/>
                    </a:ext>
                  </a:extLst>
                </a:gridCol>
                <a:gridCol w="329184">
                  <a:extLst>
                    <a:ext uri="{9D8B030D-6E8A-4147-A177-3AD203B41FA5}">
                      <a16:colId xmlns:a16="http://schemas.microsoft.com/office/drawing/2014/main" val="3625031055"/>
                    </a:ext>
                  </a:extLst>
                </a:gridCol>
                <a:gridCol w="329184">
                  <a:extLst>
                    <a:ext uri="{9D8B030D-6E8A-4147-A177-3AD203B41FA5}">
                      <a16:colId xmlns:a16="http://schemas.microsoft.com/office/drawing/2014/main" val="1194536344"/>
                    </a:ext>
                  </a:extLst>
                </a:gridCol>
                <a:gridCol w="329184">
                  <a:extLst>
                    <a:ext uri="{9D8B030D-6E8A-4147-A177-3AD203B41FA5}">
                      <a16:colId xmlns:a16="http://schemas.microsoft.com/office/drawing/2014/main" val="649620628"/>
                    </a:ext>
                  </a:extLst>
                </a:gridCol>
                <a:gridCol w="329184">
                  <a:extLst>
                    <a:ext uri="{9D8B030D-6E8A-4147-A177-3AD203B41FA5}">
                      <a16:colId xmlns:a16="http://schemas.microsoft.com/office/drawing/2014/main" val="534626285"/>
                    </a:ext>
                  </a:extLst>
                </a:gridCol>
                <a:gridCol w="329184">
                  <a:extLst>
                    <a:ext uri="{9D8B030D-6E8A-4147-A177-3AD203B41FA5}">
                      <a16:colId xmlns:a16="http://schemas.microsoft.com/office/drawing/2014/main" val="2611212047"/>
                    </a:ext>
                  </a:extLst>
                </a:gridCol>
                <a:gridCol w="329184">
                  <a:extLst>
                    <a:ext uri="{9D8B030D-6E8A-4147-A177-3AD203B41FA5}">
                      <a16:colId xmlns:a16="http://schemas.microsoft.com/office/drawing/2014/main" val="1091556285"/>
                    </a:ext>
                  </a:extLst>
                </a:gridCol>
                <a:gridCol w="329184">
                  <a:extLst>
                    <a:ext uri="{9D8B030D-6E8A-4147-A177-3AD203B41FA5}">
                      <a16:colId xmlns:a16="http://schemas.microsoft.com/office/drawing/2014/main" val="967955006"/>
                    </a:ext>
                  </a:extLst>
                </a:gridCol>
                <a:gridCol w="329184">
                  <a:extLst>
                    <a:ext uri="{9D8B030D-6E8A-4147-A177-3AD203B41FA5}">
                      <a16:colId xmlns:a16="http://schemas.microsoft.com/office/drawing/2014/main" val="3525877595"/>
                    </a:ext>
                  </a:extLst>
                </a:gridCol>
                <a:gridCol w="329184">
                  <a:extLst>
                    <a:ext uri="{9D8B030D-6E8A-4147-A177-3AD203B41FA5}">
                      <a16:colId xmlns:a16="http://schemas.microsoft.com/office/drawing/2014/main" val="2489677630"/>
                    </a:ext>
                  </a:extLst>
                </a:gridCol>
                <a:gridCol w="329184">
                  <a:extLst>
                    <a:ext uri="{9D8B030D-6E8A-4147-A177-3AD203B41FA5}">
                      <a16:colId xmlns:a16="http://schemas.microsoft.com/office/drawing/2014/main" val="4155915203"/>
                    </a:ext>
                  </a:extLst>
                </a:gridCol>
                <a:gridCol w="329184">
                  <a:extLst>
                    <a:ext uri="{9D8B030D-6E8A-4147-A177-3AD203B41FA5}">
                      <a16:colId xmlns:a16="http://schemas.microsoft.com/office/drawing/2014/main" val="4198181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18126354"/>
                  </a:ext>
                </a:extLst>
              </a:tr>
            </a:tbl>
          </a:graphicData>
        </a:graphic>
      </p:graphicFrame>
      <p:sp>
        <p:nvSpPr>
          <p:cNvPr id="4" name="Text Placeholder 3">
            <a:extLst>
              <a:ext uri="{FF2B5EF4-FFF2-40B4-BE49-F238E27FC236}">
                <a16:creationId xmlns:a16="http://schemas.microsoft.com/office/drawing/2014/main" id="{B649F63B-B29D-41A2-84CD-9F975D6E79FE}"/>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698511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CE4C5-5DD0-412F-83DA-8A7332C516F1}"/>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C9C0CD82-C028-4F29-A771-E22142B8A8B4}"/>
              </a:ext>
            </a:extLst>
          </p:cNvPr>
          <p:cNvGraphicFramePr>
            <a:graphicFrameLocks noGrp="1"/>
          </p:cNvGraphicFramePr>
          <p:nvPr>
            <p:ph type="tbl" sz="quarter" idx="13"/>
            <p:extLst>
              <p:ext uri="{D42A27DB-BD31-4B8C-83A1-F6EECF244321}">
                <p14:modId xmlns:p14="http://schemas.microsoft.com/office/powerpoint/2010/main" val="3115514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30413574"/>
                    </a:ext>
                  </a:extLst>
                </a:gridCol>
                <a:gridCol w="1481328">
                  <a:extLst>
                    <a:ext uri="{9D8B030D-6E8A-4147-A177-3AD203B41FA5}">
                      <a16:colId xmlns:a16="http://schemas.microsoft.com/office/drawing/2014/main" val="2486468135"/>
                    </a:ext>
                  </a:extLst>
                </a:gridCol>
                <a:gridCol w="329184">
                  <a:extLst>
                    <a:ext uri="{9D8B030D-6E8A-4147-A177-3AD203B41FA5}">
                      <a16:colId xmlns:a16="http://schemas.microsoft.com/office/drawing/2014/main" val="2741780774"/>
                    </a:ext>
                  </a:extLst>
                </a:gridCol>
                <a:gridCol w="329184">
                  <a:extLst>
                    <a:ext uri="{9D8B030D-6E8A-4147-A177-3AD203B41FA5}">
                      <a16:colId xmlns:a16="http://schemas.microsoft.com/office/drawing/2014/main" val="1895482968"/>
                    </a:ext>
                  </a:extLst>
                </a:gridCol>
                <a:gridCol w="329184">
                  <a:extLst>
                    <a:ext uri="{9D8B030D-6E8A-4147-A177-3AD203B41FA5}">
                      <a16:colId xmlns:a16="http://schemas.microsoft.com/office/drawing/2014/main" val="3608282540"/>
                    </a:ext>
                  </a:extLst>
                </a:gridCol>
                <a:gridCol w="329184">
                  <a:extLst>
                    <a:ext uri="{9D8B030D-6E8A-4147-A177-3AD203B41FA5}">
                      <a16:colId xmlns:a16="http://schemas.microsoft.com/office/drawing/2014/main" val="3468760152"/>
                    </a:ext>
                  </a:extLst>
                </a:gridCol>
                <a:gridCol w="329184">
                  <a:extLst>
                    <a:ext uri="{9D8B030D-6E8A-4147-A177-3AD203B41FA5}">
                      <a16:colId xmlns:a16="http://schemas.microsoft.com/office/drawing/2014/main" val="3352142452"/>
                    </a:ext>
                  </a:extLst>
                </a:gridCol>
                <a:gridCol w="329184">
                  <a:extLst>
                    <a:ext uri="{9D8B030D-6E8A-4147-A177-3AD203B41FA5}">
                      <a16:colId xmlns:a16="http://schemas.microsoft.com/office/drawing/2014/main" val="976212935"/>
                    </a:ext>
                  </a:extLst>
                </a:gridCol>
                <a:gridCol w="329184">
                  <a:extLst>
                    <a:ext uri="{9D8B030D-6E8A-4147-A177-3AD203B41FA5}">
                      <a16:colId xmlns:a16="http://schemas.microsoft.com/office/drawing/2014/main" val="3524391802"/>
                    </a:ext>
                  </a:extLst>
                </a:gridCol>
                <a:gridCol w="329184">
                  <a:extLst>
                    <a:ext uri="{9D8B030D-6E8A-4147-A177-3AD203B41FA5}">
                      <a16:colId xmlns:a16="http://schemas.microsoft.com/office/drawing/2014/main" val="1613504459"/>
                    </a:ext>
                  </a:extLst>
                </a:gridCol>
                <a:gridCol w="329184">
                  <a:extLst>
                    <a:ext uri="{9D8B030D-6E8A-4147-A177-3AD203B41FA5}">
                      <a16:colId xmlns:a16="http://schemas.microsoft.com/office/drawing/2014/main" val="3636591241"/>
                    </a:ext>
                  </a:extLst>
                </a:gridCol>
                <a:gridCol w="329184">
                  <a:extLst>
                    <a:ext uri="{9D8B030D-6E8A-4147-A177-3AD203B41FA5}">
                      <a16:colId xmlns:a16="http://schemas.microsoft.com/office/drawing/2014/main" val="1580022260"/>
                    </a:ext>
                  </a:extLst>
                </a:gridCol>
                <a:gridCol w="329184">
                  <a:extLst>
                    <a:ext uri="{9D8B030D-6E8A-4147-A177-3AD203B41FA5}">
                      <a16:colId xmlns:a16="http://schemas.microsoft.com/office/drawing/2014/main" val="3490087188"/>
                    </a:ext>
                  </a:extLst>
                </a:gridCol>
                <a:gridCol w="329184">
                  <a:extLst>
                    <a:ext uri="{9D8B030D-6E8A-4147-A177-3AD203B41FA5}">
                      <a16:colId xmlns:a16="http://schemas.microsoft.com/office/drawing/2014/main" val="2483821886"/>
                    </a:ext>
                  </a:extLst>
                </a:gridCol>
                <a:gridCol w="329184">
                  <a:extLst>
                    <a:ext uri="{9D8B030D-6E8A-4147-A177-3AD203B41FA5}">
                      <a16:colId xmlns:a16="http://schemas.microsoft.com/office/drawing/2014/main" val="3191852500"/>
                    </a:ext>
                  </a:extLst>
                </a:gridCol>
                <a:gridCol w="329184">
                  <a:extLst>
                    <a:ext uri="{9D8B030D-6E8A-4147-A177-3AD203B41FA5}">
                      <a16:colId xmlns:a16="http://schemas.microsoft.com/office/drawing/2014/main" val="1574665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70389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- 2024-10-03 13:00:34</a:t>
                      </a:r>
                      <a:r>
                        <a:rPr kumimoji="0" lang="en-US" sz="1000" b="0" i="0" u="none" strike="noStrike" kern="1200" cap="none" spc="0" normalizeH="0" baseline="0" noProof="0">
                          <a:ln>
                            <a:noFill/>
                          </a:ln>
                          <a:solidFill>
                            <a:prstClr val="black"/>
                          </a:solidFill>
                          <a:effectLst/>
                          <a:uLnTx/>
                          <a:uFillTx/>
                          <a:latin typeface="Calibri"/>
                          <a:ea typeface="+mn-ea"/>
                          <a:cs typeface="+mn-cs"/>
                        </a:rPr>
                        <a:t>
 🎉 We’re excited to be named one of the Best Places to Work in #Insurance for the 15th year in a row! 🙌 
Shoutout to #TEAMPHLY for making this possible year after year! Their dedication and hard work make PHLY a great place to be. 💼💙
Want to be part of an award-winning team? Visit bit.ly/PHLYCareers to check out our career opportunities 🚀 #BestPlacestoWork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https://quintly-eu-image-storage.s3.amazonaws.com/d123f9c23f3abec6e562a564c92f236a/d56ed4e25a954fdd9d9cb0c30a314939.jpg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651477993"/>
                  </a:ext>
                </a:extLst>
              </a:tr>
            </a:tbl>
          </a:graphicData>
        </a:graphic>
      </p:graphicFrame>
      <p:sp>
        <p:nvSpPr>
          <p:cNvPr id="4" name="Text Placeholder 3">
            <a:extLst>
              <a:ext uri="{FF2B5EF4-FFF2-40B4-BE49-F238E27FC236}">
                <a16:creationId xmlns:a16="http://schemas.microsoft.com/office/drawing/2014/main" id="{3ADD0E22-4176-4B62-AD4A-9D86B0DBBF40}"/>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97631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7A813-6110-4736-AA43-1EE01C4C5C10}"/>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3190B33E-BA80-4585-9F99-C5435588ACAE}"/>
              </a:ext>
            </a:extLst>
          </p:cNvPr>
          <p:cNvGraphicFramePr>
            <a:graphicFrameLocks noGrp="1"/>
          </p:cNvGraphicFramePr>
          <p:nvPr>
            <p:ph type="tbl" sz="quarter" idx="13"/>
            <p:extLst>
              <p:ext uri="{D42A27DB-BD31-4B8C-83A1-F6EECF244321}">
                <p14:modId xmlns:p14="http://schemas.microsoft.com/office/powerpoint/2010/main" val="722726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88328039"/>
                    </a:ext>
                  </a:extLst>
                </a:gridCol>
                <a:gridCol w="1481328">
                  <a:extLst>
                    <a:ext uri="{9D8B030D-6E8A-4147-A177-3AD203B41FA5}">
                      <a16:colId xmlns:a16="http://schemas.microsoft.com/office/drawing/2014/main" val="621671148"/>
                    </a:ext>
                  </a:extLst>
                </a:gridCol>
                <a:gridCol w="329184">
                  <a:extLst>
                    <a:ext uri="{9D8B030D-6E8A-4147-A177-3AD203B41FA5}">
                      <a16:colId xmlns:a16="http://schemas.microsoft.com/office/drawing/2014/main" val="2360008089"/>
                    </a:ext>
                  </a:extLst>
                </a:gridCol>
                <a:gridCol w="329184">
                  <a:extLst>
                    <a:ext uri="{9D8B030D-6E8A-4147-A177-3AD203B41FA5}">
                      <a16:colId xmlns:a16="http://schemas.microsoft.com/office/drawing/2014/main" val="2030960005"/>
                    </a:ext>
                  </a:extLst>
                </a:gridCol>
                <a:gridCol w="329184">
                  <a:extLst>
                    <a:ext uri="{9D8B030D-6E8A-4147-A177-3AD203B41FA5}">
                      <a16:colId xmlns:a16="http://schemas.microsoft.com/office/drawing/2014/main" val="1061551272"/>
                    </a:ext>
                  </a:extLst>
                </a:gridCol>
                <a:gridCol w="329184">
                  <a:extLst>
                    <a:ext uri="{9D8B030D-6E8A-4147-A177-3AD203B41FA5}">
                      <a16:colId xmlns:a16="http://schemas.microsoft.com/office/drawing/2014/main" val="3549095035"/>
                    </a:ext>
                  </a:extLst>
                </a:gridCol>
                <a:gridCol w="329184">
                  <a:extLst>
                    <a:ext uri="{9D8B030D-6E8A-4147-A177-3AD203B41FA5}">
                      <a16:colId xmlns:a16="http://schemas.microsoft.com/office/drawing/2014/main" val="1215705451"/>
                    </a:ext>
                  </a:extLst>
                </a:gridCol>
                <a:gridCol w="329184">
                  <a:extLst>
                    <a:ext uri="{9D8B030D-6E8A-4147-A177-3AD203B41FA5}">
                      <a16:colId xmlns:a16="http://schemas.microsoft.com/office/drawing/2014/main" val="1812708724"/>
                    </a:ext>
                  </a:extLst>
                </a:gridCol>
                <a:gridCol w="329184">
                  <a:extLst>
                    <a:ext uri="{9D8B030D-6E8A-4147-A177-3AD203B41FA5}">
                      <a16:colId xmlns:a16="http://schemas.microsoft.com/office/drawing/2014/main" val="336385582"/>
                    </a:ext>
                  </a:extLst>
                </a:gridCol>
                <a:gridCol w="329184">
                  <a:extLst>
                    <a:ext uri="{9D8B030D-6E8A-4147-A177-3AD203B41FA5}">
                      <a16:colId xmlns:a16="http://schemas.microsoft.com/office/drawing/2014/main" val="180529963"/>
                    </a:ext>
                  </a:extLst>
                </a:gridCol>
                <a:gridCol w="329184">
                  <a:extLst>
                    <a:ext uri="{9D8B030D-6E8A-4147-A177-3AD203B41FA5}">
                      <a16:colId xmlns:a16="http://schemas.microsoft.com/office/drawing/2014/main" val="1091232633"/>
                    </a:ext>
                  </a:extLst>
                </a:gridCol>
                <a:gridCol w="329184">
                  <a:extLst>
                    <a:ext uri="{9D8B030D-6E8A-4147-A177-3AD203B41FA5}">
                      <a16:colId xmlns:a16="http://schemas.microsoft.com/office/drawing/2014/main" val="758150791"/>
                    </a:ext>
                  </a:extLst>
                </a:gridCol>
                <a:gridCol w="329184">
                  <a:extLst>
                    <a:ext uri="{9D8B030D-6E8A-4147-A177-3AD203B41FA5}">
                      <a16:colId xmlns:a16="http://schemas.microsoft.com/office/drawing/2014/main" val="2798738342"/>
                    </a:ext>
                  </a:extLst>
                </a:gridCol>
                <a:gridCol w="329184">
                  <a:extLst>
                    <a:ext uri="{9D8B030D-6E8A-4147-A177-3AD203B41FA5}">
                      <a16:colId xmlns:a16="http://schemas.microsoft.com/office/drawing/2014/main" val="600613708"/>
                    </a:ext>
                  </a:extLst>
                </a:gridCol>
                <a:gridCol w="329184">
                  <a:extLst>
                    <a:ext uri="{9D8B030D-6E8A-4147-A177-3AD203B41FA5}">
                      <a16:colId xmlns:a16="http://schemas.microsoft.com/office/drawing/2014/main" val="768174271"/>
                    </a:ext>
                  </a:extLst>
                </a:gridCol>
                <a:gridCol w="329184">
                  <a:extLst>
                    <a:ext uri="{9D8B030D-6E8A-4147-A177-3AD203B41FA5}">
                      <a16:colId xmlns:a16="http://schemas.microsoft.com/office/drawing/2014/main" val="989062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88435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- 2024-10-02 14:28:57</a:t>
                      </a:r>
                      <a:r>
                        <a:rPr kumimoji="0" lang="en-US" sz="1000" b="0" i="0" u="none" strike="noStrike" kern="1200" cap="none" spc="0" normalizeH="0" baseline="0" noProof="0">
                          <a:ln>
                            <a:noFill/>
                          </a:ln>
                          <a:solidFill>
                            <a:prstClr val="black"/>
                          </a:solidFill>
                          <a:effectLst/>
                          <a:uLnTx/>
                          <a:uFillTx/>
                          <a:latin typeface="Calibri"/>
                          <a:ea typeface="+mn-ea"/>
                          <a:cs typeface="+mn-cs"/>
                        </a:rPr>
                        <a:t>
 What a day! #TEAMPHLY had a blast at our Healthy Picnic &amp; Wellness Fair! 🎉 
We teamed up with our sister company Tokio Marine North America Services for an unforgettable event filled with fun, food, games, and giveaways. 🏆🎁 
Home Office employees spent the day outdoors and enjoyed a catered lunch by 12th Street Catering with a delicious selection of healthy options. 🥗🍴 Plus, we had one-on-one sessions with #healthandwellness experts, and a lineup of exciting activities!
Thanks again to our vendors for helping make this event a success! 🙌 #insurance #insurancecareers 
93.3 WMMR Philadelphia Unite For HER Exos American Diabetes Association - Eastern Pennsylvania &amp; Delaware American Heart Association - Pennsylvania Livongo by Teladoc Health Independence Blue Cross Optum College Tuition Benefit Fidelity Investments EyeMed Vision Care MetLife Genomic ACI Specialty Benefits Marsh McLennan Agency - East Region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https://quintly-eu-image-storage.s3.amazonaws.com/d123f9c23f3abec6e562a564c92f236a/3a469b6dbd49eea934aff03fe650c634.jpg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38064875"/>
                  </a:ext>
                </a:extLst>
              </a:tr>
            </a:tbl>
          </a:graphicData>
        </a:graphic>
      </p:graphicFrame>
      <p:sp>
        <p:nvSpPr>
          <p:cNvPr id="4" name="Text Placeholder 3">
            <a:extLst>
              <a:ext uri="{FF2B5EF4-FFF2-40B4-BE49-F238E27FC236}">
                <a16:creationId xmlns:a16="http://schemas.microsoft.com/office/drawing/2014/main" id="{1385B0C2-4431-47E3-9C06-EAF914F83225}"/>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4499106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11A0F-5401-4E7E-99D6-1B2819E15DCB}"/>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895372AB-6CA5-4587-9EF1-4F4E05016401}"/>
              </a:ext>
            </a:extLst>
          </p:cNvPr>
          <p:cNvGraphicFramePr>
            <a:graphicFrameLocks noGrp="1"/>
          </p:cNvGraphicFramePr>
          <p:nvPr>
            <p:ph type="tbl" sz="quarter" idx="13"/>
            <p:extLst>
              <p:ext uri="{D42A27DB-BD31-4B8C-83A1-F6EECF244321}">
                <p14:modId xmlns:p14="http://schemas.microsoft.com/office/powerpoint/2010/main" val="1834655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37083709"/>
                    </a:ext>
                  </a:extLst>
                </a:gridCol>
                <a:gridCol w="1481328">
                  <a:extLst>
                    <a:ext uri="{9D8B030D-6E8A-4147-A177-3AD203B41FA5}">
                      <a16:colId xmlns:a16="http://schemas.microsoft.com/office/drawing/2014/main" val="2420410212"/>
                    </a:ext>
                  </a:extLst>
                </a:gridCol>
                <a:gridCol w="329184">
                  <a:extLst>
                    <a:ext uri="{9D8B030D-6E8A-4147-A177-3AD203B41FA5}">
                      <a16:colId xmlns:a16="http://schemas.microsoft.com/office/drawing/2014/main" val="574645517"/>
                    </a:ext>
                  </a:extLst>
                </a:gridCol>
                <a:gridCol w="329184">
                  <a:extLst>
                    <a:ext uri="{9D8B030D-6E8A-4147-A177-3AD203B41FA5}">
                      <a16:colId xmlns:a16="http://schemas.microsoft.com/office/drawing/2014/main" val="3460318261"/>
                    </a:ext>
                  </a:extLst>
                </a:gridCol>
                <a:gridCol w="329184">
                  <a:extLst>
                    <a:ext uri="{9D8B030D-6E8A-4147-A177-3AD203B41FA5}">
                      <a16:colId xmlns:a16="http://schemas.microsoft.com/office/drawing/2014/main" val="3185425"/>
                    </a:ext>
                  </a:extLst>
                </a:gridCol>
                <a:gridCol w="329184">
                  <a:extLst>
                    <a:ext uri="{9D8B030D-6E8A-4147-A177-3AD203B41FA5}">
                      <a16:colId xmlns:a16="http://schemas.microsoft.com/office/drawing/2014/main" val="115462914"/>
                    </a:ext>
                  </a:extLst>
                </a:gridCol>
                <a:gridCol w="329184">
                  <a:extLst>
                    <a:ext uri="{9D8B030D-6E8A-4147-A177-3AD203B41FA5}">
                      <a16:colId xmlns:a16="http://schemas.microsoft.com/office/drawing/2014/main" val="2028226139"/>
                    </a:ext>
                  </a:extLst>
                </a:gridCol>
                <a:gridCol w="329184">
                  <a:extLst>
                    <a:ext uri="{9D8B030D-6E8A-4147-A177-3AD203B41FA5}">
                      <a16:colId xmlns:a16="http://schemas.microsoft.com/office/drawing/2014/main" val="3934403031"/>
                    </a:ext>
                  </a:extLst>
                </a:gridCol>
                <a:gridCol w="329184">
                  <a:extLst>
                    <a:ext uri="{9D8B030D-6E8A-4147-A177-3AD203B41FA5}">
                      <a16:colId xmlns:a16="http://schemas.microsoft.com/office/drawing/2014/main" val="3544887066"/>
                    </a:ext>
                  </a:extLst>
                </a:gridCol>
                <a:gridCol w="329184">
                  <a:extLst>
                    <a:ext uri="{9D8B030D-6E8A-4147-A177-3AD203B41FA5}">
                      <a16:colId xmlns:a16="http://schemas.microsoft.com/office/drawing/2014/main" val="3193067380"/>
                    </a:ext>
                  </a:extLst>
                </a:gridCol>
                <a:gridCol w="329184">
                  <a:extLst>
                    <a:ext uri="{9D8B030D-6E8A-4147-A177-3AD203B41FA5}">
                      <a16:colId xmlns:a16="http://schemas.microsoft.com/office/drawing/2014/main" val="2808318595"/>
                    </a:ext>
                  </a:extLst>
                </a:gridCol>
                <a:gridCol w="329184">
                  <a:extLst>
                    <a:ext uri="{9D8B030D-6E8A-4147-A177-3AD203B41FA5}">
                      <a16:colId xmlns:a16="http://schemas.microsoft.com/office/drawing/2014/main" val="3586959715"/>
                    </a:ext>
                  </a:extLst>
                </a:gridCol>
                <a:gridCol w="329184">
                  <a:extLst>
                    <a:ext uri="{9D8B030D-6E8A-4147-A177-3AD203B41FA5}">
                      <a16:colId xmlns:a16="http://schemas.microsoft.com/office/drawing/2014/main" val="4011246527"/>
                    </a:ext>
                  </a:extLst>
                </a:gridCol>
                <a:gridCol w="329184">
                  <a:extLst>
                    <a:ext uri="{9D8B030D-6E8A-4147-A177-3AD203B41FA5}">
                      <a16:colId xmlns:a16="http://schemas.microsoft.com/office/drawing/2014/main" val="3275333381"/>
                    </a:ext>
                  </a:extLst>
                </a:gridCol>
                <a:gridCol w="329184">
                  <a:extLst>
                    <a:ext uri="{9D8B030D-6E8A-4147-A177-3AD203B41FA5}">
                      <a16:colId xmlns:a16="http://schemas.microsoft.com/office/drawing/2014/main" val="927366970"/>
                    </a:ext>
                  </a:extLst>
                </a:gridCol>
                <a:gridCol w="329184">
                  <a:extLst>
                    <a:ext uri="{9D8B030D-6E8A-4147-A177-3AD203B41FA5}">
                      <a16:colId xmlns:a16="http://schemas.microsoft.com/office/drawing/2014/main" val="1025949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51161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- 2024-10-30 12:12:34</a:t>
                      </a:r>
                      <a:r>
                        <a:rPr kumimoji="0" lang="en-US" sz="1000" b="0" i="0" u="none" strike="noStrike" kern="1200" cap="none" spc="0" normalizeH="0" baseline="0" noProof="0">
                          <a:ln>
                            <a:noFill/>
                          </a:ln>
                          <a:solidFill>
                            <a:prstClr val="black"/>
                          </a:solidFill>
                          <a:effectLst/>
                          <a:uLnTx/>
                          <a:uFillTx/>
                          <a:latin typeface="Calibri"/>
                          <a:ea typeface="+mn-ea"/>
                          <a:cs typeface="+mn-cs"/>
                        </a:rPr>
                        <a:t>
 🗳️🎃 𝗖𝗮𝘀𝘁 𝘆𝗼𝘂𝗿 𝘃𝗼𝘁𝗲 𝘁𝗼 𝗵𝗲𝗹𝗽 𝘂𝘀 𝗽𝗶𝗰𝗸 𝗼𝘂𝗿 𝘄𝗶𝗻𝗻𝗶𝗻𝗴 𝗽𝘂𝗺𝗽𝗸𝗶𝗻𝘀!
It's #Halloween season and we challenged #TEAMPHLY to a #pumpkincarvingcontest for a chance to win a prize. We’ve narrowed down the submissions to nine finalists and now it's time for YOU to help us choose the champion! 🏆 
Check out these pumpkins and 𝗩𝗢𝗧𝗘 for your favorite by commenting below with its number. 👇👻 #PHLYHalloweenContest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https://quintly-eu-image-storage.s3.amazonaws.com/d123f9c23f3abec6e562a564c92f236a/d6712fdb2f21112c127346c0a06c9b8c.jpg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596617825"/>
                  </a:ext>
                </a:extLst>
              </a:tr>
            </a:tbl>
          </a:graphicData>
        </a:graphic>
      </p:graphicFrame>
      <p:sp>
        <p:nvSpPr>
          <p:cNvPr id="4" name="Text Placeholder 3">
            <a:extLst>
              <a:ext uri="{FF2B5EF4-FFF2-40B4-BE49-F238E27FC236}">
                <a16:creationId xmlns:a16="http://schemas.microsoft.com/office/drawing/2014/main" id="{9D8668B7-7135-407B-A2D5-C1525F42E0D5}"/>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40924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C8634-0E5D-4C07-89F2-19362FE0C5AF}"/>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2DC43CAA-CDC1-4FA5-A3E4-285EE2D03D52}"/>
              </a:ext>
            </a:extLst>
          </p:cNvPr>
          <p:cNvGraphicFramePr>
            <a:graphicFrameLocks noGrp="1"/>
          </p:cNvGraphicFramePr>
          <p:nvPr>
            <p:ph type="tbl" sz="quarter" idx="13"/>
            <p:extLst>
              <p:ext uri="{D42A27DB-BD31-4B8C-83A1-F6EECF244321}">
                <p14:modId xmlns:p14="http://schemas.microsoft.com/office/powerpoint/2010/main" val="2569575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49498351"/>
                    </a:ext>
                  </a:extLst>
                </a:gridCol>
                <a:gridCol w="1481328">
                  <a:extLst>
                    <a:ext uri="{9D8B030D-6E8A-4147-A177-3AD203B41FA5}">
                      <a16:colId xmlns:a16="http://schemas.microsoft.com/office/drawing/2014/main" val="3424429829"/>
                    </a:ext>
                  </a:extLst>
                </a:gridCol>
                <a:gridCol w="329184">
                  <a:extLst>
                    <a:ext uri="{9D8B030D-6E8A-4147-A177-3AD203B41FA5}">
                      <a16:colId xmlns:a16="http://schemas.microsoft.com/office/drawing/2014/main" val="1109445640"/>
                    </a:ext>
                  </a:extLst>
                </a:gridCol>
                <a:gridCol w="329184">
                  <a:extLst>
                    <a:ext uri="{9D8B030D-6E8A-4147-A177-3AD203B41FA5}">
                      <a16:colId xmlns:a16="http://schemas.microsoft.com/office/drawing/2014/main" val="3660790425"/>
                    </a:ext>
                  </a:extLst>
                </a:gridCol>
                <a:gridCol w="329184">
                  <a:extLst>
                    <a:ext uri="{9D8B030D-6E8A-4147-A177-3AD203B41FA5}">
                      <a16:colId xmlns:a16="http://schemas.microsoft.com/office/drawing/2014/main" val="3501704161"/>
                    </a:ext>
                  </a:extLst>
                </a:gridCol>
                <a:gridCol w="329184">
                  <a:extLst>
                    <a:ext uri="{9D8B030D-6E8A-4147-A177-3AD203B41FA5}">
                      <a16:colId xmlns:a16="http://schemas.microsoft.com/office/drawing/2014/main" val="4016387604"/>
                    </a:ext>
                  </a:extLst>
                </a:gridCol>
                <a:gridCol w="329184">
                  <a:extLst>
                    <a:ext uri="{9D8B030D-6E8A-4147-A177-3AD203B41FA5}">
                      <a16:colId xmlns:a16="http://schemas.microsoft.com/office/drawing/2014/main" val="2298128422"/>
                    </a:ext>
                  </a:extLst>
                </a:gridCol>
                <a:gridCol w="329184">
                  <a:extLst>
                    <a:ext uri="{9D8B030D-6E8A-4147-A177-3AD203B41FA5}">
                      <a16:colId xmlns:a16="http://schemas.microsoft.com/office/drawing/2014/main" val="514302204"/>
                    </a:ext>
                  </a:extLst>
                </a:gridCol>
                <a:gridCol w="329184">
                  <a:extLst>
                    <a:ext uri="{9D8B030D-6E8A-4147-A177-3AD203B41FA5}">
                      <a16:colId xmlns:a16="http://schemas.microsoft.com/office/drawing/2014/main" val="2136974681"/>
                    </a:ext>
                  </a:extLst>
                </a:gridCol>
                <a:gridCol w="329184">
                  <a:extLst>
                    <a:ext uri="{9D8B030D-6E8A-4147-A177-3AD203B41FA5}">
                      <a16:colId xmlns:a16="http://schemas.microsoft.com/office/drawing/2014/main" val="1531034700"/>
                    </a:ext>
                  </a:extLst>
                </a:gridCol>
                <a:gridCol w="329184">
                  <a:extLst>
                    <a:ext uri="{9D8B030D-6E8A-4147-A177-3AD203B41FA5}">
                      <a16:colId xmlns:a16="http://schemas.microsoft.com/office/drawing/2014/main" val="1463465674"/>
                    </a:ext>
                  </a:extLst>
                </a:gridCol>
                <a:gridCol w="329184">
                  <a:extLst>
                    <a:ext uri="{9D8B030D-6E8A-4147-A177-3AD203B41FA5}">
                      <a16:colId xmlns:a16="http://schemas.microsoft.com/office/drawing/2014/main" val="3717223470"/>
                    </a:ext>
                  </a:extLst>
                </a:gridCol>
                <a:gridCol w="329184">
                  <a:extLst>
                    <a:ext uri="{9D8B030D-6E8A-4147-A177-3AD203B41FA5}">
                      <a16:colId xmlns:a16="http://schemas.microsoft.com/office/drawing/2014/main" val="2395018862"/>
                    </a:ext>
                  </a:extLst>
                </a:gridCol>
                <a:gridCol w="329184">
                  <a:extLst>
                    <a:ext uri="{9D8B030D-6E8A-4147-A177-3AD203B41FA5}">
                      <a16:colId xmlns:a16="http://schemas.microsoft.com/office/drawing/2014/main" val="2863262201"/>
                    </a:ext>
                  </a:extLst>
                </a:gridCol>
                <a:gridCol w="329184">
                  <a:extLst>
                    <a:ext uri="{9D8B030D-6E8A-4147-A177-3AD203B41FA5}">
                      <a16:colId xmlns:a16="http://schemas.microsoft.com/office/drawing/2014/main" val="3409105753"/>
                    </a:ext>
                  </a:extLst>
                </a:gridCol>
                <a:gridCol w="329184">
                  <a:extLst>
                    <a:ext uri="{9D8B030D-6E8A-4147-A177-3AD203B41FA5}">
                      <a16:colId xmlns:a16="http://schemas.microsoft.com/office/drawing/2014/main" val="2183553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12305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- 2024-10-18 14:32:11</a:t>
                      </a:r>
                      <a:r>
                        <a:rPr kumimoji="0" lang="en-US" sz="1000" b="0" i="0" u="none" strike="noStrike" kern="1200" cap="none" spc="0" normalizeH="0" baseline="0" noProof="0">
                          <a:ln>
                            <a:noFill/>
                          </a:ln>
                          <a:solidFill>
                            <a:prstClr val="black"/>
                          </a:solidFill>
                          <a:effectLst/>
                          <a:uLnTx/>
                          <a:uFillTx/>
                          <a:latin typeface="Calibri"/>
                          <a:ea typeface="+mn-ea"/>
                          <a:cs typeface="+mn-cs"/>
                        </a:rPr>
                        <a:t>
 It was an exciting day at PHLY when we teamed up with Best Buddies Pennsylvania to host their Local Leadership Training Day at our Home Office! 🎉 54 students from 30 schools came together for a day packed with learning, leadership, and connection. 💡 These future leaders got the tools, tips, and inspiration they needed to empower them to lead their #BestBuddies chapters each school year. #TEAMPHLY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https://quintly-eu-image-storage.s3.amazonaws.com/d123f9c23f3abec6e562a564c92f236a/1db063b9edfbf0f07d2c79b4d2f0b17f.jpg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924547134"/>
                  </a:ext>
                </a:extLst>
              </a:tr>
            </a:tbl>
          </a:graphicData>
        </a:graphic>
      </p:graphicFrame>
      <p:sp>
        <p:nvSpPr>
          <p:cNvPr id="4" name="Text Placeholder 3">
            <a:extLst>
              <a:ext uri="{FF2B5EF4-FFF2-40B4-BE49-F238E27FC236}">
                <a16:creationId xmlns:a16="http://schemas.microsoft.com/office/drawing/2014/main" id="{261AE360-28D5-4BB7-B871-66AF43326689}"/>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345447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64267-5086-4CCF-90AD-A4C6E0C74A80}"/>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2B992370-DA9B-418D-9A3F-EAE0D74F06DA}"/>
              </a:ext>
            </a:extLst>
          </p:cNvPr>
          <p:cNvGraphicFramePr>
            <a:graphicFrameLocks noGrp="1"/>
          </p:cNvGraphicFramePr>
          <p:nvPr>
            <p:ph type="tbl" sz="quarter" idx="13"/>
            <p:extLst>
              <p:ext uri="{D42A27DB-BD31-4B8C-83A1-F6EECF244321}">
                <p14:modId xmlns:p14="http://schemas.microsoft.com/office/powerpoint/2010/main" val="774605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03935111"/>
                    </a:ext>
                  </a:extLst>
                </a:gridCol>
                <a:gridCol w="1481328">
                  <a:extLst>
                    <a:ext uri="{9D8B030D-6E8A-4147-A177-3AD203B41FA5}">
                      <a16:colId xmlns:a16="http://schemas.microsoft.com/office/drawing/2014/main" val="503843969"/>
                    </a:ext>
                  </a:extLst>
                </a:gridCol>
                <a:gridCol w="329184">
                  <a:extLst>
                    <a:ext uri="{9D8B030D-6E8A-4147-A177-3AD203B41FA5}">
                      <a16:colId xmlns:a16="http://schemas.microsoft.com/office/drawing/2014/main" val="2366120527"/>
                    </a:ext>
                  </a:extLst>
                </a:gridCol>
                <a:gridCol w="329184">
                  <a:extLst>
                    <a:ext uri="{9D8B030D-6E8A-4147-A177-3AD203B41FA5}">
                      <a16:colId xmlns:a16="http://schemas.microsoft.com/office/drawing/2014/main" val="2722080625"/>
                    </a:ext>
                  </a:extLst>
                </a:gridCol>
                <a:gridCol w="329184">
                  <a:extLst>
                    <a:ext uri="{9D8B030D-6E8A-4147-A177-3AD203B41FA5}">
                      <a16:colId xmlns:a16="http://schemas.microsoft.com/office/drawing/2014/main" val="4138576431"/>
                    </a:ext>
                  </a:extLst>
                </a:gridCol>
                <a:gridCol w="329184">
                  <a:extLst>
                    <a:ext uri="{9D8B030D-6E8A-4147-A177-3AD203B41FA5}">
                      <a16:colId xmlns:a16="http://schemas.microsoft.com/office/drawing/2014/main" val="1086482899"/>
                    </a:ext>
                  </a:extLst>
                </a:gridCol>
                <a:gridCol w="329184">
                  <a:extLst>
                    <a:ext uri="{9D8B030D-6E8A-4147-A177-3AD203B41FA5}">
                      <a16:colId xmlns:a16="http://schemas.microsoft.com/office/drawing/2014/main" val="1103596021"/>
                    </a:ext>
                  </a:extLst>
                </a:gridCol>
                <a:gridCol w="329184">
                  <a:extLst>
                    <a:ext uri="{9D8B030D-6E8A-4147-A177-3AD203B41FA5}">
                      <a16:colId xmlns:a16="http://schemas.microsoft.com/office/drawing/2014/main" val="1410991060"/>
                    </a:ext>
                  </a:extLst>
                </a:gridCol>
                <a:gridCol w="329184">
                  <a:extLst>
                    <a:ext uri="{9D8B030D-6E8A-4147-A177-3AD203B41FA5}">
                      <a16:colId xmlns:a16="http://schemas.microsoft.com/office/drawing/2014/main" val="1607310170"/>
                    </a:ext>
                  </a:extLst>
                </a:gridCol>
                <a:gridCol w="329184">
                  <a:extLst>
                    <a:ext uri="{9D8B030D-6E8A-4147-A177-3AD203B41FA5}">
                      <a16:colId xmlns:a16="http://schemas.microsoft.com/office/drawing/2014/main" val="3412043679"/>
                    </a:ext>
                  </a:extLst>
                </a:gridCol>
                <a:gridCol w="329184">
                  <a:extLst>
                    <a:ext uri="{9D8B030D-6E8A-4147-A177-3AD203B41FA5}">
                      <a16:colId xmlns:a16="http://schemas.microsoft.com/office/drawing/2014/main" val="3908919596"/>
                    </a:ext>
                  </a:extLst>
                </a:gridCol>
                <a:gridCol w="329184">
                  <a:extLst>
                    <a:ext uri="{9D8B030D-6E8A-4147-A177-3AD203B41FA5}">
                      <a16:colId xmlns:a16="http://schemas.microsoft.com/office/drawing/2014/main" val="1866296479"/>
                    </a:ext>
                  </a:extLst>
                </a:gridCol>
                <a:gridCol w="329184">
                  <a:extLst>
                    <a:ext uri="{9D8B030D-6E8A-4147-A177-3AD203B41FA5}">
                      <a16:colId xmlns:a16="http://schemas.microsoft.com/office/drawing/2014/main" val="2498177828"/>
                    </a:ext>
                  </a:extLst>
                </a:gridCol>
                <a:gridCol w="329184">
                  <a:extLst>
                    <a:ext uri="{9D8B030D-6E8A-4147-A177-3AD203B41FA5}">
                      <a16:colId xmlns:a16="http://schemas.microsoft.com/office/drawing/2014/main" val="3021742627"/>
                    </a:ext>
                  </a:extLst>
                </a:gridCol>
                <a:gridCol w="329184">
                  <a:extLst>
                    <a:ext uri="{9D8B030D-6E8A-4147-A177-3AD203B41FA5}">
                      <a16:colId xmlns:a16="http://schemas.microsoft.com/office/drawing/2014/main" val="2495225162"/>
                    </a:ext>
                  </a:extLst>
                </a:gridCol>
                <a:gridCol w="329184">
                  <a:extLst>
                    <a:ext uri="{9D8B030D-6E8A-4147-A177-3AD203B41FA5}">
                      <a16:colId xmlns:a16="http://schemas.microsoft.com/office/drawing/2014/main" val="3876907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31571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- 2024-10-31 12:36:29</a:t>
                      </a:r>
                      <a:r>
                        <a:rPr kumimoji="0" lang="en-US" sz="1000" b="0" i="0" u="none" strike="noStrike" kern="1200" cap="none" spc="0" normalizeH="0" baseline="0" noProof="0">
                          <a:ln>
                            <a:noFill/>
                          </a:ln>
                          <a:solidFill>
                            <a:prstClr val="black"/>
                          </a:solidFill>
                          <a:effectLst/>
                          <a:uLnTx/>
                          <a:uFillTx/>
                          <a:latin typeface="Calibri"/>
                          <a:ea typeface="+mn-ea"/>
                          <a:cs typeface="+mn-cs"/>
                        </a:rPr>
                        <a:t>
 📣🗳️ The votes are in! 
To celebrate Halloween, we challenged #TEAMPHLY to a pumpkin carving contest for a chance to win a prize. Congratulations to our first place winner, Kelly Mitchell, and our runner-up, Alyssa Mills! 🏆 
Thanks to everyone who participated in our contest. 🎃👻 #PHLYHalloweenContest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https://quintly-eu-image-storage.s3.amazonaws.com/d123f9c23f3abec6e562a564c92f236a/341b42c7d8b210cc963335a5e6da2021.jpg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37965591"/>
                  </a:ext>
                </a:extLst>
              </a:tr>
            </a:tbl>
          </a:graphicData>
        </a:graphic>
      </p:graphicFrame>
      <p:sp>
        <p:nvSpPr>
          <p:cNvPr id="4" name="Text Placeholder 3">
            <a:extLst>
              <a:ext uri="{FF2B5EF4-FFF2-40B4-BE49-F238E27FC236}">
                <a16:creationId xmlns:a16="http://schemas.microsoft.com/office/drawing/2014/main" id="{4FAAB2C2-4404-439F-BAE4-8B1A6E629652}"/>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228720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06250-9B72-4F30-8934-A4AEAD86F21D}"/>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73B6EE9F-A832-46F6-AD5D-F5F747867A96}"/>
              </a:ext>
            </a:extLst>
          </p:cNvPr>
          <p:cNvGraphicFramePr>
            <a:graphicFrameLocks noGrp="1"/>
          </p:cNvGraphicFramePr>
          <p:nvPr>
            <p:ph type="chart" sz="quarter" idx="13"/>
            <p:extLst>
              <p:ext uri="{D42A27DB-BD31-4B8C-83A1-F6EECF244321}">
                <p14:modId xmlns:p14="http://schemas.microsoft.com/office/powerpoint/2010/main" val="4019645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491FC2-105B-4A1B-814D-B820F621B09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C604F1E-8837-46C4-8222-CCC8C029A9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9834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25971-CAA0-460B-863C-878DAFFDB038}"/>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3ABA16C9-EAAE-4173-9B4C-C9118971B192}"/>
              </a:ext>
            </a:extLst>
          </p:cNvPr>
          <p:cNvGraphicFramePr>
            <a:graphicFrameLocks noGrp="1"/>
          </p:cNvGraphicFramePr>
          <p:nvPr>
            <p:ph type="tbl" sz="quarter" idx="13"/>
            <p:extLst>
              <p:ext uri="{D42A27DB-BD31-4B8C-83A1-F6EECF244321}">
                <p14:modId xmlns:p14="http://schemas.microsoft.com/office/powerpoint/2010/main" val="4002331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4807063"/>
                    </a:ext>
                  </a:extLst>
                </a:gridCol>
                <a:gridCol w="576072">
                  <a:extLst>
                    <a:ext uri="{9D8B030D-6E8A-4147-A177-3AD203B41FA5}">
                      <a16:colId xmlns:a16="http://schemas.microsoft.com/office/drawing/2014/main" val="3378361808"/>
                    </a:ext>
                  </a:extLst>
                </a:gridCol>
                <a:gridCol w="576072">
                  <a:extLst>
                    <a:ext uri="{9D8B030D-6E8A-4147-A177-3AD203B41FA5}">
                      <a16:colId xmlns:a16="http://schemas.microsoft.com/office/drawing/2014/main" val="3681135958"/>
                    </a:ext>
                  </a:extLst>
                </a:gridCol>
                <a:gridCol w="576072">
                  <a:extLst>
                    <a:ext uri="{9D8B030D-6E8A-4147-A177-3AD203B41FA5}">
                      <a16:colId xmlns:a16="http://schemas.microsoft.com/office/drawing/2014/main" val="1358200933"/>
                    </a:ext>
                  </a:extLst>
                </a:gridCol>
                <a:gridCol w="576072">
                  <a:extLst>
                    <a:ext uri="{9D8B030D-6E8A-4147-A177-3AD203B41FA5}">
                      <a16:colId xmlns:a16="http://schemas.microsoft.com/office/drawing/2014/main" val="2525040192"/>
                    </a:ext>
                  </a:extLst>
                </a:gridCol>
                <a:gridCol w="576072">
                  <a:extLst>
                    <a:ext uri="{9D8B030D-6E8A-4147-A177-3AD203B41FA5}">
                      <a16:colId xmlns:a16="http://schemas.microsoft.com/office/drawing/2014/main" val="822452414"/>
                    </a:ext>
                  </a:extLst>
                </a:gridCol>
                <a:gridCol w="576072">
                  <a:extLst>
                    <a:ext uri="{9D8B030D-6E8A-4147-A177-3AD203B41FA5}">
                      <a16:colId xmlns:a16="http://schemas.microsoft.com/office/drawing/2014/main" val="3630984853"/>
                    </a:ext>
                  </a:extLst>
                </a:gridCol>
                <a:gridCol w="576072">
                  <a:extLst>
                    <a:ext uri="{9D8B030D-6E8A-4147-A177-3AD203B41FA5}">
                      <a16:colId xmlns:a16="http://schemas.microsoft.com/office/drawing/2014/main" val="2738937640"/>
                    </a:ext>
                  </a:extLst>
                </a:gridCol>
                <a:gridCol w="576072">
                  <a:extLst>
                    <a:ext uri="{9D8B030D-6E8A-4147-A177-3AD203B41FA5}">
                      <a16:colId xmlns:a16="http://schemas.microsoft.com/office/drawing/2014/main" val="3077396845"/>
                    </a:ext>
                  </a:extLst>
                </a:gridCol>
                <a:gridCol w="576072">
                  <a:extLst>
                    <a:ext uri="{9D8B030D-6E8A-4147-A177-3AD203B41FA5}">
                      <a16:colId xmlns:a16="http://schemas.microsoft.com/office/drawing/2014/main" val="4261542204"/>
                    </a:ext>
                  </a:extLst>
                </a:gridCol>
                <a:gridCol w="576072">
                  <a:extLst>
                    <a:ext uri="{9D8B030D-6E8A-4147-A177-3AD203B41FA5}">
                      <a16:colId xmlns:a16="http://schemas.microsoft.com/office/drawing/2014/main" val="2511145956"/>
                    </a:ext>
                  </a:extLst>
                </a:gridCol>
                <a:gridCol w="576072">
                  <a:extLst>
                    <a:ext uri="{9D8B030D-6E8A-4147-A177-3AD203B41FA5}">
                      <a16:colId xmlns:a16="http://schemas.microsoft.com/office/drawing/2014/main" val="1235419294"/>
                    </a:ext>
                  </a:extLst>
                </a:gridCol>
                <a:gridCol w="576072">
                  <a:extLst>
                    <a:ext uri="{9D8B030D-6E8A-4147-A177-3AD203B41FA5}">
                      <a16:colId xmlns:a16="http://schemas.microsoft.com/office/drawing/2014/main" val="366747957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21406001"/>
                  </a:ext>
                </a:extLst>
              </a:tr>
              <a:tr h="370840">
                <a:tc>
                  <a:txBody>
                    <a:bodyPr/>
                    <a:lstStyle/>
                    <a:p>
                      <a:r>
                        <a:rPr lang="en-US" sz="1000"/>
                        <a:t>4043</a:t>
                      </a:r>
                    </a:p>
                  </a:txBody>
                  <a:tcPr/>
                </a:tc>
                <a:tc>
                  <a:txBody>
                    <a:bodyPr/>
                    <a:lstStyle/>
                    <a:p>
                      <a:r>
                        <a:rPr lang="en-US" sz="1000"/>
                        <a:t>-15</a:t>
                      </a:r>
                    </a:p>
                  </a:txBody>
                  <a:tcPr/>
                </a:tc>
                <a:tc>
                  <a:txBody>
                    <a:bodyPr/>
                    <a:lstStyle/>
                    <a:p>
                      <a:r>
                        <a:rPr lang="en-US" sz="1000"/>
                        <a:t>35</a:t>
                      </a:r>
                    </a:p>
                  </a:txBody>
                  <a:tcPr/>
                </a:tc>
                <a:tc>
                  <a:txBody>
                    <a:bodyPr/>
                    <a:lstStyle/>
                    <a:p>
                      <a:r>
                        <a:rPr lang="en-US" sz="1000"/>
                        <a:t>24</a:t>
                      </a:r>
                    </a:p>
                  </a:txBody>
                  <a:tcPr/>
                </a:tc>
                <a:tc>
                  <a:txBody>
                    <a:bodyPr/>
                    <a:lstStyle/>
                    <a:p>
                      <a:r>
                        <a:rPr lang="en-US" sz="1000"/>
                        <a:t>0</a:t>
                      </a:r>
                    </a:p>
                  </a:txBody>
                  <a:tcPr/>
                </a:tc>
                <a:tc>
                  <a:txBody>
                    <a:bodyPr/>
                    <a:lstStyle/>
                    <a:p>
                      <a:r>
                        <a:rPr lang="en-US" sz="1000"/>
                        <a:t>11</a:t>
                      </a:r>
                    </a:p>
                  </a:txBody>
                  <a:tcPr/>
                </a:tc>
                <a:tc>
                  <a:txBody>
                    <a:bodyPr/>
                    <a:lstStyle/>
                    <a:p>
                      <a:r>
                        <a:rPr lang="en-US" sz="1000"/>
                        <a:t>7</a:t>
                      </a:r>
                    </a:p>
                  </a:txBody>
                  <a:tcPr/>
                </a:tc>
                <a:tc>
                  <a:txBody>
                    <a:bodyPr/>
                    <a:lstStyle/>
                    <a:p>
                      <a:r>
                        <a:rPr lang="en-US" sz="1000"/>
                        <a:t>6</a:t>
                      </a:r>
                    </a:p>
                  </a:txBody>
                  <a:tcPr/>
                </a:tc>
                <a:tc>
                  <a:txBody>
                    <a:bodyPr/>
                    <a:lstStyle/>
                    <a:p>
                      <a:r>
                        <a:rPr lang="en-US" sz="1000"/>
                        <a:t>34</a:t>
                      </a:r>
                    </a:p>
                  </a:txBody>
                  <a:tcPr/>
                </a:tc>
                <a:tc>
                  <a:txBody>
                    <a:bodyPr/>
                    <a:lstStyle/>
                    <a:p>
                      <a:r>
                        <a:rPr lang="en-US" sz="1000"/>
                        <a:t>12</a:t>
                      </a:r>
                    </a:p>
                  </a:txBody>
                  <a:tcPr/>
                </a:tc>
                <a:tc>
                  <a:txBody>
                    <a:bodyPr/>
                    <a:lstStyle/>
                    <a:p>
                      <a:r>
                        <a:rPr lang="en-US" sz="1000"/>
                        <a:t>28</a:t>
                      </a:r>
                    </a:p>
                  </a:txBody>
                  <a:tcPr/>
                </a:tc>
                <a:tc>
                  <a:txBody>
                    <a:bodyPr/>
                    <a:lstStyle/>
                    <a:p>
                      <a:r>
                        <a:rPr lang="en-US" sz="1000"/>
                        <a:t>0.0535 %</a:t>
                      </a:r>
                    </a:p>
                  </a:txBody>
                  <a:tcPr/>
                </a:tc>
                <a:tc>
                  <a:txBody>
                    <a:bodyPr/>
                    <a:lstStyle/>
                    <a:p>
                      <a:r>
                        <a:rPr lang="en-US" sz="1000"/>
                        <a:t>0.0 %</a:t>
                      </a:r>
                    </a:p>
                  </a:txBody>
                  <a:tcPr/>
                </a:tc>
                <a:extLst>
                  <a:ext uri="{0D108BD9-81ED-4DB2-BD59-A6C34878D82A}">
                    <a16:rowId xmlns:a16="http://schemas.microsoft.com/office/drawing/2014/main" val="3358296697"/>
                  </a:ext>
                </a:extLst>
              </a:tr>
            </a:tbl>
          </a:graphicData>
        </a:graphic>
      </p:graphicFrame>
      <p:sp>
        <p:nvSpPr>
          <p:cNvPr id="4" name="Text Placeholder 3">
            <a:extLst>
              <a:ext uri="{FF2B5EF4-FFF2-40B4-BE49-F238E27FC236}">
                <a16:creationId xmlns:a16="http://schemas.microsoft.com/office/drawing/2014/main" id="{5098ECF2-F695-4B27-A004-0C07C40D3539}"/>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481798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E51B1-7997-471C-AA2E-B467E151DE6E}"/>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4E717A6B-7A08-46BC-BD30-28B2CA77C243}"/>
              </a:ext>
            </a:extLst>
          </p:cNvPr>
          <p:cNvGraphicFramePr>
            <a:graphicFrameLocks noGrp="1"/>
          </p:cNvGraphicFramePr>
          <p:nvPr>
            <p:ph type="chart" sz="quarter" idx="13"/>
            <p:extLst>
              <p:ext uri="{D42A27DB-BD31-4B8C-83A1-F6EECF244321}">
                <p14:modId xmlns:p14="http://schemas.microsoft.com/office/powerpoint/2010/main" val="1529864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147A4E-7FC5-45D8-8050-F19595D2693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523B4BB-FA99-47D8-B717-089F43EBF0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9355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871B8-291B-4BE5-99C0-DB3FF4CB398A}"/>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1C882935-6FC2-409B-9F47-B9F3A3AE4A78}"/>
              </a:ext>
            </a:extLst>
          </p:cNvPr>
          <p:cNvGraphicFramePr>
            <a:graphicFrameLocks noGrp="1"/>
          </p:cNvGraphicFramePr>
          <p:nvPr>
            <p:ph type="chart" sz="quarter" idx="13"/>
            <p:extLst>
              <p:ext uri="{D42A27DB-BD31-4B8C-83A1-F6EECF244321}">
                <p14:modId xmlns:p14="http://schemas.microsoft.com/office/powerpoint/2010/main" val="19588158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5C6E2E-8A03-49E6-BD6D-3E362C21F7A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B0A7C0C-CC83-4877-AAAC-8F59D0788E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0103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98A45-86C0-47A4-B456-4A4F45E83D6F}"/>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0B24AB44-9866-4F46-874A-D6F27EF790AE}"/>
              </a:ext>
            </a:extLst>
          </p:cNvPr>
          <p:cNvGraphicFramePr>
            <a:graphicFrameLocks noGrp="1"/>
          </p:cNvGraphicFramePr>
          <p:nvPr>
            <p:ph type="chart" sz="quarter" idx="13"/>
            <p:extLst>
              <p:ext uri="{D42A27DB-BD31-4B8C-83A1-F6EECF244321}">
                <p14:modId xmlns:p14="http://schemas.microsoft.com/office/powerpoint/2010/main" val="2870715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509BED-7151-463E-B697-C85E1BAE04E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362BF7A-CE3C-46B2-A129-D24CB28EC1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7378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FEB02-24F4-4605-A6FE-EB231390C726}"/>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EDE351F2-A9D9-4E84-B712-152EF608DE68}"/>
              </a:ext>
            </a:extLst>
          </p:cNvPr>
          <p:cNvGraphicFramePr>
            <a:graphicFrameLocks noGrp="1"/>
          </p:cNvGraphicFramePr>
          <p:nvPr>
            <p:ph type="chart" sz="quarter" idx="13"/>
            <p:extLst>
              <p:ext uri="{D42A27DB-BD31-4B8C-83A1-F6EECF244321}">
                <p14:modId xmlns:p14="http://schemas.microsoft.com/office/powerpoint/2010/main" val="235290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9D84E3-9ABC-4628-A08A-13CECC14486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48B96CC-8C91-42F1-9AE2-D832A439B3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099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E4C97-61E3-427C-99FD-04BAAD68450D}"/>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B55FA4C1-2D22-4B3B-B274-EAEE41D941A0}"/>
              </a:ext>
            </a:extLst>
          </p:cNvPr>
          <p:cNvGraphicFramePr>
            <a:graphicFrameLocks noGrp="1"/>
          </p:cNvGraphicFramePr>
          <p:nvPr>
            <p:ph type="tbl" sz="quarter" idx="13"/>
            <p:extLst>
              <p:ext uri="{D42A27DB-BD31-4B8C-83A1-F6EECF244321}">
                <p14:modId xmlns:p14="http://schemas.microsoft.com/office/powerpoint/2010/main" val="2427511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4096014092"/>
                    </a:ext>
                  </a:extLst>
                </a:gridCol>
                <a:gridCol w="2468880">
                  <a:extLst>
                    <a:ext uri="{9D8B030D-6E8A-4147-A177-3AD203B41FA5}">
                      <a16:colId xmlns:a16="http://schemas.microsoft.com/office/drawing/2014/main" val="3279877555"/>
                    </a:ext>
                  </a:extLst>
                </a:gridCol>
                <a:gridCol w="2468880">
                  <a:extLst>
                    <a:ext uri="{9D8B030D-6E8A-4147-A177-3AD203B41FA5}">
                      <a16:colId xmlns:a16="http://schemas.microsoft.com/office/drawing/2014/main" val="4001238141"/>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124015637"/>
                  </a:ext>
                </a:extLst>
              </a:tr>
              <a:tr h="370840">
                <a:tc>
                  <a:txBody>
                    <a:bodyPr/>
                    <a:lstStyle/>
                    <a:p>
                      <a:r>
                        <a:rPr lang="en-US" sz="1000" b="1"/>
                        <a:t>@EaglesComms</a:t>
                      </a:r>
                    </a:p>
                  </a:txBody>
                  <a:tcPr/>
                </a:tc>
                <a:tc>
                  <a:txBody>
                    <a:bodyPr/>
                    <a:lstStyle/>
                    <a:p>
                      <a:r>
                        <a:rPr lang="en-US" sz="1000"/>
                        <a:t>@PHLYINS (32)</a:t>
                      </a:r>
                    </a:p>
                  </a:txBody>
                  <a:tcPr/>
                </a:tc>
                <a:tc>
                  <a:txBody>
                    <a:bodyPr/>
                    <a:lstStyle/>
                    <a:p>
                      <a:r>
                        <a:rPr lang="en-US" sz="1000"/>
                        <a:t>32</a:t>
                      </a:r>
                    </a:p>
                  </a:txBody>
                  <a:tcPr/>
                </a:tc>
                <a:extLst>
                  <a:ext uri="{0D108BD9-81ED-4DB2-BD59-A6C34878D82A}">
                    <a16:rowId xmlns:a16="http://schemas.microsoft.com/office/drawing/2014/main" val="2609988953"/>
                  </a:ext>
                </a:extLst>
              </a:tr>
              <a:tr h="370840">
                <a:tc>
                  <a:txBody>
                    <a:bodyPr/>
                    <a:lstStyle/>
                    <a:p>
                      <a:r>
                        <a:rPr lang="en-US" sz="1000" b="1"/>
                        <a:t>@TMNA_Services</a:t>
                      </a:r>
                    </a:p>
                  </a:txBody>
                  <a:tcPr/>
                </a:tc>
                <a:tc>
                  <a:txBody>
                    <a:bodyPr/>
                    <a:lstStyle/>
                    <a:p>
                      <a:r>
                        <a:rPr lang="en-US" sz="1000"/>
                        <a:t>@PHLYINS (13)</a:t>
                      </a:r>
                    </a:p>
                  </a:txBody>
                  <a:tcPr/>
                </a:tc>
                <a:tc>
                  <a:txBody>
                    <a:bodyPr/>
                    <a:lstStyle/>
                    <a:p>
                      <a:r>
                        <a:rPr lang="en-US" sz="1000"/>
                        <a:t>13</a:t>
                      </a:r>
                    </a:p>
                  </a:txBody>
                  <a:tcPr/>
                </a:tc>
                <a:extLst>
                  <a:ext uri="{0D108BD9-81ED-4DB2-BD59-A6C34878D82A}">
                    <a16:rowId xmlns:a16="http://schemas.microsoft.com/office/drawing/2014/main" val="1195890414"/>
                  </a:ext>
                </a:extLst>
              </a:tr>
              <a:tr h="370840">
                <a:tc>
                  <a:txBody>
                    <a:bodyPr/>
                    <a:lstStyle/>
                    <a:p>
                      <a:r>
                        <a:rPr lang="en-US" sz="1000" b="1"/>
                        <a:t>@Phillies</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50551789"/>
                  </a:ext>
                </a:extLst>
              </a:tr>
              <a:tr h="370840">
                <a:tc>
                  <a:txBody>
                    <a:bodyPr/>
                    <a:lstStyle/>
                    <a:p>
                      <a:r>
                        <a:rPr lang="en-US" sz="1000" b="1"/>
                        <a:t>@BusInsMagazine</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3376762910"/>
                  </a:ext>
                </a:extLst>
              </a:tr>
              <a:tr h="370840">
                <a:tc>
                  <a:txBody>
                    <a:bodyPr/>
                    <a:lstStyle/>
                    <a:p>
                      <a:r>
                        <a:rPr lang="en-US" sz="1000" b="1"/>
                        <a:t>@JFCS_Philly</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1459805152"/>
                  </a:ext>
                </a:extLst>
              </a:tr>
              <a:tr h="370840">
                <a:tc>
                  <a:txBody>
                    <a:bodyPr/>
                    <a:lstStyle/>
                    <a:p>
                      <a:r>
                        <a:rPr lang="en-US" sz="1000" b="1"/>
                        <a:t>@BTPhilly</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3611271795"/>
                  </a:ext>
                </a:extLst>
              </a:tr>
              <a:tr h="370840">
                <a:tc>
                  <a:txBody>
                    <a:bodyPr/>
                    <a:lstStyle/>
                    <a:p>
                      <a:r>
                        <a:rPr lang="en-US" sz="1000" b="1"/>
                        <a:t>@PhillyPhantoms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465607236"/>
                  </a:ext>
                </a:extLst>
              </a:tr>
              <a:tr h="370840">
                <a:tc>
                  <a:txBody>
                    <a:bodyPr/>
                    <a:lstStyle/>
                    <a:p>
                      <a:r>
                        <a:rPr lang="en-US" sz="1000" b="1"/>
                        <a:t>@BrysonStottHot</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2502396076"/>
                  </a:ext>
                </a:extLst>
              </a:tr>
              <a:tr h="370840">
                <a:tc>
                  <a:txBody>
                    <a:bodyPr/>
                    <a:lstStyle/>
                    <a:p>
                      <a:r>
                        <a:rPr lang="en-US" sz="1000" b="1"/>
                        <a:t>@Challenged Athletes Foundation</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2826500578"/>
                  </a:ext>
                </a:extLst>
              </a:tr>
              <a:tr h="370840">
                <a:tc>
                  <a:txBody>
                    <a:bodyPr/>
                    <a:lstStyle/>
                    <a:p>
                      <a:r>
                        <a:rPr lang="en-US" sz="1000" b="1"/>
                        <a:t>@Doug Bonar</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2135379858"/>
                  </a:ext>
                </a:extLst>
              </a:tr>
            </a:tbl>
          </a:graphicData>
        </a:graphic>
      </p:graphicFrame>
      <p:sp>
        <p:nvSpPr>
          <p:cNvPr id="4" name="Text Placeholder 3">
            <a:extLst>
              <a:ext uri="{FF2B5EF4-FFF2-40B4-BE49-F238E27FC236}">
                <a16:creationId xmlns:a16="http://schemas.microsoft.com/office/drawing/2014/main" id="{6D2FF76F-3197-4426-8081-BDD5327D4842}"/>
              </a:ext>
            </a:extLst>
          </p:cNvPr>
          <p:cNvSpPr>
            <a:spLocks noGrp="1"/>
          </p:cNvSpPr>
          <p:nvPr>
            <p:ph type="body" sz="quarter" idx="14"/>
          </p:nvPr>
        </p:nvSpPr>
        <p:spPr/>
        <p:txBody>
          <a:bodyPr/>
          <a:lstStyle/>
          <a:p>
            <a:r>
              <a:rPr lang="en-US"/>
              <a:t>06/01/2023 - 12/31/2024</a:t>
            </a:r>
          </a:p>
        </p:txBody>
      </p:sp>
    </p:spTree>
    <p:extLst>
      <p:ext uri="{BB962C8B-B14F-4D97-AF65-F5344CB8AC3E}">
        <p14:creationId xmlns:p14="http://schemas.microsoft.com/office/powerpoint/2010/main" val="3046048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9DC92-0FC8-4F81-9205-13B08F2057F0}"/>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9400314E-5874-4A21-8921-4F497E3D3800}"/>
              </a:ext>
            </a:extLst>
          </p:cNvPr>
          <p:cNvGraphicFramePr>
            <a:graphicFrameLocks noGrp="1"/>
          </p:cNvGraphicFramePr>
          <p:nvPr>
            <p:ph type="tbl" sz="quarter" idx="13"/>
            <p:extLst>
              <p:ext uri="{D42A27DB-BD31-4B8C-83A1-F6EECF244321}">
                <p14:modId xmlns:p14="http://schemas.microsoft.com/office/powerpoint/2010/main" val="381097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44797847"/>
                    </a:ext>
                  </a:extLst>
                </a:gridCol>
                <a:gridCol w="1152144">
                  <a:extLst>
                    <a:ext uri="{9D8B030D-6E8A-4147-A177-3AD203B41FA5}">
                      <a16:colId xmlns:a16="http://schemas.microsoft.com/office/drawing/2014/main" val="1483360530"/>
                    </a:ext>
                  </a:extLst>
                </a:gridCol>
                <a:gridCol w="1152144">
                  <a:extLst>
                    <a:ext uri="{9D8B030D-6E8A-4147-A177-3AD203B41FA5}">
                      <a16:colId xmlns:a16="http://schemas.microsoft.com/office/drawing/2014/main" val="2086716435"/>
                    </a:ext>
                  </a:extLst>
                </a:gridCol>
                <a:gridCol w="1152144">
                  <a:extLst>
                    <a:ext uri="{9D8B030D-6E8A-4147-A177-3AD203B41FA5}">
                      <a16:colId xmlns:a16="http://schemas.microsoft.com/office/drawing/2014/main" val="1959890052"/>
                    </a:ext>
                  </a:extLst>
                </a:gridCol>
                <a:gridCol w="1152144">
                  <a:extLst>
                    <a:ext uri="{9D8B030D-6E8A-4147-A177-3AD203B41FA5}">
                      <a16:colId xmlns:a16="http://schemas.microsoft.com/office/drawing/2014/main" val="2296444954"/>
                    </a:ext>
                  </a:extLst>
                </a:gridCol>
                <a:gridCol w="1152144">
                  <a:extLst>
                    <a:ext uri="{9D8B030D-6E8A-4147-A177-3AD203B41FA5}">
                      <a16:colId xmlns:a16="http://schemas.microsoft.com/office/drawing/2014/main" val="3983510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541032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- 2024-10-09 16:40:53</a:t>
                      </a:r>
                      <a:r>
                        <a:rPr kumimoji="0" lang="en-US" sz="1000" b="0" i="0" u="none" strike="noStrike" kern="1200" cap="none" spc="0" normalizeH="0" baseline="0" noProof="0">
                          <a:ln>
                            <a:noFill/>
                          </a:ln>
                          <a:solidFill>
                            <a:prstClr val="black"/>
                          </a:solidFill>
                          <a:effectLst/>
                          <a:uLnTx/>
                          <a:uFillTx/>
                          <a:latin typeface="Calibri"/>
                          <a:ea typeface="+mn-ea"/>
                          <a:cs typeface="+mn-cs"/>
                        </a:rPr>
                        <a:t>
 It's #FirePreventionWeek, a good opportunity to remember that many fires can be prevented with proper precautions. Take a moment to learn about the most common causes of residential fires &amp;amp; tips to prevent them. 👇🧯🔥
More #FireSafety tips ➡️ https://t.co/h2319t8hzq https://t.co/4V8k7dkllv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0.1232 %</a:t>
                      </a:r>
                    </a:p>
                  </a:txBody>
                  <a:tcPr/>
                </a:tc>
                <a:extLst>
                  <a:ext uri="{0D108BD9-81ED-4DB2-BD59-A6C34878D82A}">
                    <a16:rowId xmlns:a16="http://schemas.microsoft.com/office/drawing/2014/main" val="909588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- 2024-10-25 11:43:38</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be part of the Tokio Marine Group and exemplify its Good Company philosophy. At PHLY, we believe being a good company means empowering our people, fulfilling our commitments, and prioritizing more than just profit. 💪🤝 #insurance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0.0990 %</a:t>
                      </a:r>
                    </a:p>
                  </a:txBody>
                  <a:tcPr/>
                </a:tc>
                <a:extLst>
                  <a:ext uri="{0D108BD9-81ED-4DB2-BD59-A6C34878D82A}">
                    <a16:rowId xmlns:a16="http://schemas.microsoft.com/office/drawing/2014/main" val="3570494522"/>
                  </a:ext>
                </a:extLst>
              </a:tr>
            </a:tbl>
          </a:graphicData>
        </a:graphic>
      </p:graphicFrame>
      <p:sp>
        <p:nvSpPr>
          <p:cNvPr id="4" name="Text Placeholder 3">
            <a:extLst>
              <a:ext uri="{FF2B5EF4-FFF2-40B4-BE49-F238E27FC236}">
                <a16:creationId xmlns:a16="http://schemas.microsoft.com/office/drawing/2014/main" id="{18DDBE50-58DF-4C7F-B54F-1911913DC7EC}"/>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2283103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D9DC6-F6E3-417D-BC4E-DD9B00E1F5F4}"/>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7790A8BB-56C5-4ADA-A3C2-526BB29DE6B6}"/>
              </a:ext>
            </a:extLst>
          </p:cNvPr>
          <p:cNvGraphicFramePr>
            <a:graphicFrameLocks noGrp="1"/>
          </p:cNvGraphicFramePr>
          <p:nvPr>
            <p:ph type="tbl" sz="quarter" idx="13"/>
            <p:extLst>
              <p:ext uri="{D42A27DB-BD31-4B8C-83A1-F6EECF244321}">
                <p14:modId xmlns:p14="http://schemas.microsoft.com/office/powerpoint/2010/main" val="1014996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86031199"/>
                    </a:ext>
                  </a:extLst>
                </a:gridCol>
                <a:gridCol w="1152144">
                  <a:extLst>
                    <a:ext uri="{9D8B030D-6E8A-4147-A177-3AD203B41FA5}">
                      <a16:colId xmlns:a16="http://schemas.microsoft.com/office/drawing/2014/main" val="2713528853"/>
                    </a:ext>
                  </a:extLst>
                </a:gridCol>
                <a:gridCol w="1152144">
                  <a:extLst>
                    <a:ext uri="{9D8B030D-6E8A-4147-A177-3AD203B41FA5}">
                      <a16:colId xmlns:a16="http://schemas.microsoft.com/office/drawing/2014/main" val="1338644105"/>
                    </a:ext>
                  </a:extLst>
                </a:gridCol>
                <a:gridCol w="1152144">
                  <a:extLst>
                    <a:ext uri="{9D8B030D-6E8A-4147-A177-3AD203B41FA5}">
                      <a16:colId xmlns:a16="http://schemas.microsoft.com/office/drawing/2014/main" val="2282250064"/>
                    </a:ext>
                  </a:extLst>
                </a:gridCol>
                <a:gridCol w="1152144">
                  <a:extLst>
                    <a:ext uri="{9D8B030D-6E8A-4147-A177-3AD203B41FA5}">
                      <a16:colId xmlns:a16="http://schemas.microsoft.com/office/drawing/2014/main" val="2629694453"/>
                    </a:ext>
                  </a:extLst>
                </a:gridCol>
                <a:gridCol w="1152144">
                  <a:extLst>
                    <a:ext uri="{9D8B030D-6E8A-4147-A177-3AD203B41FA5}">
                      <a16:colId xmlns:a16="http://schemas.microsoft.com/office/drawing/2014/main" val="686962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672154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- 2024-10-28 13:03:25</a:t>
                      </a:r>
                      <a:r>
                        <a:rPr kumimoji="0" lang="en-US" sz="1000" b="0" i="0" u="none" strike="noStrike" kern="1200" cap="none" spc="0" normalizeH="0" baseline="0" noProof="0">
                          <a:ln>
                            <a:noFill/>
                          </a:ln>
                          <a:solidFill>
                            <a:prstClr val="black"/>
                          </a:solidFill>
                          <a:effectLst/>
                          <a:uLnTx/>
                          <a:uFillTx/>
                          <a:latin typeface="Calibri"/>
                          <a:ea typeface="+mn-ea"/>
                          <a:cs typeface="+mn-cs"/>
                        </a:rPr>
                        <a:t>
 That feeling when you come across an exciting job opportunity 🙌 If you’re looking for a cool career, don't underestimate how fascinating the #insurance industry can be! Stop scrolling and visit https://t.co/TAsZrjsbnK to check out our job openings! https://t.co/delpZ30TDo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0.0990 %</a:t>
                      </a:r>
                    </a:p>
                  </a:txBody>
                  <a:tcPr/>
                </a:tc>
                <a:extLst>
                  <a:ext uri="{0D108BD9-81ED-4DB2-BD59-A6C34878D82A}">
                    <a16:rowId xmlns:a16="http://schemas.microsoft.com/office/drawing/2014/main" val="942897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- 2024-10-18 14:56:37</a:t>
                      </a:r>
                      <a:r>
                        <a:rPr kumimoji="0" lang="en-US" sz="1000" b="0" i="0" u="none" strike="noStrike" kern="1200" cap="none" spc="0" normalizeH="0" baseline="0" noProof="0">
                          <a:ln>
                            <a:noFill/>
                          </a:ln>
                          <a:solidFill>
                            <a:prstClr val="black"/>
                          </a:solidFill>
                          <a:effectLst/>
                          <a:uLnTx/>
                          <a:uFillTx/>
                          <a:latin typeface="Calibri"/>
                          <a:ea typeface="+mn-ea"/>
                          <a:cs typeface="+mn-cs"/>
                        </a:rPr>
                        <a:t>
 It was an exciting day at PHLY when we teamed up with @BestBuddiesPA to host their Local Leadership Training Day at our Home Office! 🎉 #TEAMPHLY
🧵 https://t.co/EEMhTS9NBb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0.0986 %</a:t>
                      </a:r>
                    </a:p>
                  </a:txBody>
                  <a:tcPr/>
                </a:tc>
                <a:extLst>
                  <a:ext uri="{0D108BD9-81ED-4DB2-BD59-A6C34878D82A}">
                    <a16:rowId xmlns:a16="http://schemas.microsoft.com/office/drawing/2014/main" val="1566229857"/>
                  </a:ext>
                </a:extLst>
              </a:tr>
            </a:tbl>
          </a:graphicData>
        </a:graphic>
      </p:graphicFrame>
      <p:sp>
        <p:nvSpPr>
          <p:cNvPr id="4" name="Text Placeholder 3">
            <a:extLst>
              <a:ext uri="{FF2B5EF4-FFF2-40B4-BE49-F238E27FC236}">
                <a16:creationId xmlns:a16="http://schemas.microsoft.com/office/drawing/2014/main" id="{0AE82ADB-40D6-48F7-A243-6170289C3DCC}"/>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859954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3E2E3-97DA-4DAC-AC93-7737E03CDE54}"/>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AEE181AE-2E70-4153-B5A2-28F9BB1AB6C0}"/>
              </a:ext>
            </a:extLst>
          </p:cNvPr>
          <p:cNvGraphicFramePr>
            <a:graphicFrameLocks noGrp="1"/>
          </p:cNvGraphicFramePr>
          <p:nvPr>
            <p:ph type="tbl" sz="quarter" idx="13"/>
            <p:extLst>
              <p:ext uri="{D42A27DB-BD31-4B8C-83A1-F6EECF244321}">
                <p14:modId xmlns:p14="http://schemas.microsoft.com/office/powerpoint/2010/main" val="2432636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58122970"/>
                    </a:ext>
                  </a:extLst>
                </a:gridCol>
                <a:gridCol w="1152144">
                  <a:extLst>
                    <a:ext uri="{9D8B030D-6E8A-4147-A177-3AD203B41FA5}">
                      <a16:colId xmlns:a16="http://schemas.microsoft.com/office/drawing/2014/main" val="69512698"/>
                    </a:ext>
                  </a:extLst>
                </a:gridCol>
                <a:gridCol w="1152144">
                  <a:extLst>
                    <a:ext uri="{9D8B030D-6E8A-4147-A177-3AD203B41FA5}">
                      <a16:colId xmlns:a16="http://schemas.microsoft.com/office/drawing/2014/main" val="1001993458"/>
                    </a:ext>
                  </a:extLst>
                </a:gridCol>
                <a:gridCol w="1152144">
                  <a:extLst>
                    <a:ext uri="{9D8B030D-6E8A-4147-A177-3AD203B41FA5}">
                      <a16:colId xmlns:a16="http://schemas.microsoft.com/office/drawing/2014/main" val="4265980049"/>
                    </a:ext>
                  </a:extLst>
                </a:gridCol>
                <a:gridCol w="1152144">
                  <a:extLst>
                    <a:ext uri="{9D8B030D-6E8A-4147-A177-3AD203B41FA5}">
                      <a16:colId xmlns:a16="http://schemas.microsoft.com/office/drawing/2014/main" val="1469127602"/>
                    </a:ext>
                  </a:extLst>
                </a:gridCol>
                <a:gridCol w="1152144">
                  <a:extLst>
                    <a:ext uri="{9D8B030D-6E8A-4147-A177-3AD203B41FA5}">
                      <a16:colId xmlns:a16="http://schemas.microsoft.com/office/drawing/2014/main" val="2743643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129523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- 2024-10-04 14:42:04</a:t>
                      </a:r>
                      <a:r>
                        <a:rPr kumimoji="0" lang="en-US" sz="1000" b="0" i="0" u="none" strike="noStrike" kern="1200" cap="none" spc="0" normalizeH="0" baseline="0" noProof="0">
                          <a:ln>
                            <a:noFill/>
                          </a:ln>
                          <a:solidFill>
                            <a:prstClr val="black"/>
                          </a:solidFill>
                          <a:effectLst/>
                          <a:uLnTx/>
                          <a:uFillTx/>
                          <a:latin typeface="Calibri"/>
                          <a:ea typeface="+mn-ea"/>
                          <a:cs typeface="+mn-cs"/>
                        </a:rPr>
                        <a:t>
 Here’s what a day of #givingback looks like during our Health &amp;amp; Wellness Week! #TEAMPHLY &amp;amp; sister company @TMNAS joined @Rise2030 to package 10K+ healthy meals for communities in need globally. The international hunger relief org distributes food &amp;amp; life-saving aid worldwide. 🥗🌎 https://t.co/cdEJi8wIq9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0.0985 %</a:t>
                      </a:r>
                    </a:p>
                  </a:txBody>
                  <a:tcPr/>
                </a:tc>
                <a:extLst>
                  <a:ext uri="{0D108BD9-81ED-4DB2-BD59-A6C34878D82A}">
                    <a16:rowId xmlns:a16="http://schemas.microsoft.com/office/drawing/2014/main" val="495581873"/>
                  </a:ext>
                </a:extLst>
              </a:tr>
            </a:tbl>
          </a:graphicData>
        </a:graphic>
      </p:graphicFrame>
      <p:sp>
        <p:nvSpPr>
          <p:cNvPr id="4" name="Text Placeholder 3">
            <a:extLst>
              <a:ext uri="{FF2B5EF4-FFF2-40B4-BE49-F238E27FC236}">
                <a16:creationId xmlns:a16="http://schemas.microsoft.com/office/drawing/2014/main" id="{583A7A47-60BF-4DFA-99E4-30968E3396D3}"/>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4911456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73728-1ABA-49CE-BC5F-DF60B2CEA148}"/>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6088E034-5C8B-4D97-87FA-73A0FD1E654F}"/>
              </a:ext>
            </a:extLst>
          </p:cNvPr>
          <p:cNvGraphicFramePr>
            <a:graphicFrameLocks noGrp="1"/>
          </p:cNvGraphicFramePr>
          <p:nvPr>
            <p:ph type="tbl" sz="quarter" idx="13"/>
            <p:extLst>
              <p:ext uri="{D42A27DB-BD31-4B8C-83A1-F6EECF244321}">
                <p14:modId xmlns:p14="http://schemas.microsoft.com/office/powerpoint/2010/main" val="1091753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909770276"/>
                    </a:ext>
                  </a:extLst>
                </a:gridCol>
                <a:gridCol w="576072">
                  <a:extLst>
                    <a:ext uri="{9D8B030D-6E8A-4147-A177-3AD203B41FA5}">
                      <a16:colId xmlns:a16="http://schemas.microsoft.com/office/drawing/2014/main" val="2144397263"/>
                    </a:ext>
                  </a:extLst>
                </a:gridCol>
                <a:gridCol w="576072">
                  <a:extLst>
                    <a:ext uri="{9D8B030D-6E8A-4147-A177-3AD203B41FA5}">
                      <a16:colId xmlns:a16="http://schemas.microsoft.com/office/drawing/2014/main" val="3777828921"/>
                    </a:ext>
                  </a:extLst>
                </a:gridCol>
                <a:gridCol w="576072">
                  <a:extLst>
                    <a:ext uri="{9D8B030D-6E8A-4147-A177-3AD203B41FA5}">
                      <a16:colId xmlns:a16="http://schemas.microsoft.com/office/drawing/2014/main" val="820875843"/>
                    </a:ext>
                  </a:extLst>
                </a:gridCol>
                <a:gridCol w="576072">
                  <a:extLst>
                    <a:ext uri="{9D8B030D-6E8A-4147-A177-3AD203B41FA5}">
                      <a16:colId xmlns:a16="http://schemas.microsoft.com/office/drawing/2014/main" val="2668095314"/>
                    </a:ext>
                  </a:extLst>
                </a:gridCol>
                <a:gridCol w="576072">
                  <a:extLst>
                    <a:ext uri="{9D8B030D-6E8A-4147-A177-3AD203B41FA5}">
                      <a16:colId xmlns:a16="http://schemas.microsoft.com/office/drawing/2014/main" val="2977171339"/>
                    </a:ext>
                  </a:extLst>
                </a:gridCol>
                <a:gridCol w="576072">
                  <a:extLst>
                    <a:ext uri="{9D8B030D-6E8A-4147-A177-3AD203B41FA5}">
                      <a16:colId xmlns:a16="http://schemas.microsoft.com/office/drawing/2014/main" val="133590279"/>
                    </a:ext>
                  </a:extLst>
                </a:gridCol>
                <a:gridCol w="576072">
                  <a:extLst>
                    <a:ext uri="{9D8B030D-6E8A-4147-A177-3AD203B41FA5}">
                      <a16:colId xmlns:a16="http://schemas.microsoft.com/office/drawing/2014/main" val="2795033812"/>
                    </a:ext>
                  </a:extLst>
                </a:gridCol>
                <a:gridCol w="576072">
                  <a:extLst>
                    <a:ext uri="{9D8B030D-6E8A-4147-A177-3AD203B41FA5}">
                      <a16:colId xmlns:a16="http://schemas.microsoft.com/office/drawing/2014/main" val="2281483653"/>
                    </a:ext>
                  </a:extLst>
                </a:gridCol>
                <a:gridCol w="576072">
                  <a:extLst>
                    <a:ext uri="{9D8B030D-6E8A-4147-A177-3AD203B41FA5}">
                      <a16:colId xmlns:a16="http://schemas.microsoft.com/office/drawing/2014/main" val="979154341"/>
                    </a:ext>
                  </a:extLst>
                </a:gridCol>
                <a:gridCol w="576072">
                  <a:extLst>
                    <a:ext uri="{9D8B030D-6E8A-4147-A177-3AD203B41FA5}">
                      <a16:colId xmlns:a16="http://schemas.microsoft.com/office/drawing/2014/main" val="904658886"/>
                    </a:ext>
                  </a:extLst>
                </a:gridCol>
                <a:gridCol w="576072">
                  <a:extLst>
                    <a:ext uri="{9D8B030D-6E8A-4147-A177-3AD203B41FA5}">
                      <a16:colId xmlns:a16="http://schemas.microsoft.com/office/drawing/2014/main" val="1827595218"/>
                    </a:ext>
                  </a:extLst>
                </a:gridCol>
                <a:gridCol w="576072">
                  <a:extLst>
                    <a:ext uri="{9D8B030D-6E8A-4147-A177-3AD203B41FA5}">
                      <a16:colId xmlns:a16="http://schemas.microsoft.com/office/drawing/2014/main" val="425092171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585552483"/>
                  </a:ext>
                </a:extLst>
              </a:tr>
              <a:tr h="370840">
                <a:tc>
                  <a:txBody>
                    <a:bodyPr/>
                    <a:lstStyle/>
                    <a:p>
                      <a:r>
                        <a:rPr lang="en-US" sz="1000"/>
                        <a:t>45413</a:t>
                      </a:r>
                    </a:p>
                  </a:txBody>
                  <a:tcPr/>
                </a:tc>
                <a:tc>
                  <a:txBody>
                    <a:bodyPr/>
                    <a:lstStyle/>
                    <a:p>
                      <a:r>
                        <a:rPr lang="en-US" sz="1000"/>
                        <a:t>558</a:t>
                      </a:r>
                    </a:p>
                  </a:txBody>
                  <a:tcPr/>
                </a:tc>
                <a:tc>
                  <a:txBody>
                    <a:bodyPr/>
                    <a:lstStyle/>
                    <a:p>
                      <a:r>
                        <a:rPr lang="en-US" sz="1000"/>
                        <a:t>22</a:t>
                      </a:r>
                    </a:p>
                  </a:txBody>
                  <a:tcPr/>
                </a:tc>
                <a:tc>
                  <a:txBody>
                    <a:bodyPr/>
                    <a:lstStyle/>
                    <a:p>
                      <a:r>
                        <a:rPr lang="en-US" sz="1000"/>
                        <a:t>1703</a:t>
                      </a:r>
                    </a:p>
                  </a:txBody>
                  <a:tcPr/>
                </a:tc>
                <a:tc>
                  <a:txBody>
                    <a:bodyPr/>
                    <a:lstStyle/>
                    <a:p>
                      <a:r>
                        <a:rPr lang="en-US" sz="1000"/>
                        <a:t>77.409090909091</a:t>
                      </a:r>
                    </a:p>
                  </a:txBody>
                  <a:tcPr/>
                </a:tc>
                <a:tc>
                  <a:txBody>
                    <a:bodyPr/>
                    <a:lstStyle/>
                    <a:p>
                      <a:r>
                        <a:rPr lang="en-US" sz="1000"/>
                        <a:t>43</a:t>
                      </a:r>
                    </a:p>
                  </a:txBody>
                  <a:tcPr/>
                </a:tc>
                <a:tc>
                  <a:txBody>
                    <a:bodyPr/>
                    <a:lstStyle/>
                    <a:p>
                      <a:r>
                        <a:rPr lang="en-US" sz="1000"/>
                        <a:t>80</a:t>
                      </a:r>
                    </a:p>
                  </a:txBody>
                  <a:tcPr/>
                </a:tc>
                <a:tc>
                  <a:txBody>
                    <a:bodyPr/>
                    <a:lstStyle/>
                    <a:p>
                      <a:r>
                        <a:rPr lang="en-US" sz="1000"/>
                        <a:t>3.6363636363636</a:t>
                      </a:r>
                    </a:p>
                  </a:txBody>
                  <a:tcPr/>
                </a:tc>
                <a:tc>
                  <a:txBody>
                    <a:bodyPr/>
                    <a:lstStyle/>
                    <a:p>
                      <a:r>
                        <a:rPr lang="en-US" sz="1000"/>
                        <a:t>8272</a:t>
                      </a:r>
                    </a:p>
                  </a:txBody>
                  <a:tcPr/>
                </a:tc>
                <a:tc>
                  <a:txBody>
                    <a:bodyPr/>
                    <a:lstStyle/>
                    <a:p>
                      <a:r>
                        <a:rPr lang="en-US" sz="1000"/>
                        <a:t>376</a:t>
                      </a:r>
                    </a:p>
                  </a:txBody>
                  <a:tcPr/>
                </a:tc>
                <a:tc>
                  <a:txBody>
                    <a:bodyPr/>
                    <a:lstStyle/>
                    <a:p>
                      <a:r>
                        <a:rPr lang="en-US" sz="1000"/>
                        <a:t>48902</a:t>
                      </a:r>
                    </a:p>
                  </a:txBody>
                  <a:tcPr/>
                </a:tc>
                <a:tc>
                  <a:txBody>
                    <a:bodyPr/>
                    <a:lstStyle/>
                    <a:p>
                      <a:r>
                        <a:rPr lang="en-US" sz="1000"/>
                        <a:t>2222.8181818182</a:t>
                      </a:r>
                    </a:p>
                  </a:txBody>
                  <a:tcPr/>
                </a:tc>
                <a:tc>
                  <a:txBody>
                    <a:bodyPr/>
                    <a:lstStyle/>
                    <a:p>
                      <a:r>
                        <a:rPr lang="en-US" sz="1000"/>
                        <a:t>14.616948664664 %</a:t>
                      </a:r>
                    </a:p>
                  </a:txBody>
                  <a:tcPr/>
                </a:tc>
                <a:extLst>
                  <a:ext uri="{0D108BD9-81ED-4DB2-BD59-A6C34878D82A}">
                    <a16:rowId xmlns:a16="http://schemas.microsoft.com/office/drawing/2014/main" val="1628802254"/>
                  </a:ext>
                </a:extLst>
              </a:tr>
            </a:tbl>
          </a:graphicData>
        </a:graphic>
      </p:graphicFrame>
      <p:sp>
        <p:nvSpPr>
          <p:cNvPr id="4" name="Text Placeholder 3">
            <a:extLst>
              <a:ext uri="{FF2B5EF4-FFF2-40B4-BE49-F238E27FC236}">
                <a16:creationId xmlns:a16="http://schemas.microsoft.com/office/drawing/2014/main" id="{53B24749-7FD2-4AD9-BC72-47B6BDF3D263}"/>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6707875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3251F-777D-4E3E-ADEF-F751CC2D1EED}"/>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EF513597-426E-498C-9FF4-9F8F599F8995}"/>
              </a:ext>
            </a:extLst>
          </p:cNvPr>
          <p:cNvGraphicFramePr>
            <a:graphicFrameLocks noGrp="1"/>
          </p:cNvGraphicFramePr>
          <p:nvPr>
            <p:ph type="chart" sz="quarter" idx="13"/>
            <p:extLst>
              <p:ext uri="{D42A27DB-BD31-4B8C-83A1-F6EECF244321}">
                <p14:modId xmlns:p14="http://schemas.microsoft.com/office/powerpoint/2010/main" val="3112334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836BF4-5109-440C-8E79-26A30BE1115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F8A4F96-40C3-4041-8BE1-217625C282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57846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8966F-89A3-40BC-BDB6-0BF191F3C372}"/>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203FB3C7-0E01-4121-B003-0E51A281E353}"/>
              </a:ext>
            </a:extLst>
          </p:cNvPr>
          <p:cNvGraphicFramePr>
            <a:graphicFrameLocks noGrp="1"/>
          </p:cNvGraphicFramePr>
          <p:nvPr>
            <p:ph type="chart" sz="quarter" idx="13"/>
            <p:extLst>
              <p:ext uri="{D42A27DB-BD31-4B8C-83A1-F6EECF244321}">
                <p14:modId xmlns:p14="http://schemas.microsoft.com/office/powerpoint/2010/main" val="2652897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4B3B31-BF83-4C34-B018-6448778C21A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B6BF038-7F5E-4480-8037-5C5030A015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89789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B168E-9FE3-4ABB-B776-464DE8E3B0ED}"/>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60A2381D-18AD-4489-ADD5-93AFA0AC2CE8}"/>
              </a:ext>
            </a:extLst>
          </p:cNvPr>
          <p:cNvGraphicFramePr>
            <a:graphicFrameLocks noGrp="1"/>
          </p:cNvGraphicFramePr>
          <p:nvPr>
            <p:ph type="chart" sz="quarter" idx="13"/>
            <p:extLst>
              <p:ext uri="{D42A27DB-BD31-4B8C-83A1-F6EECF244321}">
                <p14:modId xmlns:p14="http://schemas.microsoft.com/office/powerpoint/2010/main" val="1460163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81CA3F-E1B6-4E92-9173-1E81FE1F934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259BA37-D444-4716-A72C-A3279B314E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17306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10CE7-64ED-43AB-BD4E-E144094BA58F}"/>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DFCDF724-E742-4E02-AB6F-34B8A9AF7640}"/>
              </a:ext>
            </a:extLst>
          </p:cNvPr>
          <p:cNvGraphicFramePr>
            <a:graphicFrameLocks noGrp="1"/>
          </p:cNvGraphicFramePr>
          <p:nvPr>
            <p:ph type="chart" sz="quarter" idx="13"/>
            <p:extLst>
              <p:ext uri="{D42A27DB-BD31-4B8C-83A1-F6EECF244321}">
                <p14:modId xmlns:p14="http://schemas.microsoft.com/office/powerpoint/2010/main" val="1039550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36EF2C-9856-4FE6-8232-7872DB44F7B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8E9FD2A-8898-4315-B277-F2B01E1423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98819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81D52-AB28-4557-BB48-823E4375F9E2}"/>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33F2FB78-AB04-4E85-8F4C-1862DB44C4A1}"/>
              </a:ext>
            </a:extLst>
          </p:cNvPr>
          <p:cNvGraphicFramePr>
            <a:graphicFrameLocks noGrp="1"/>
          </p:cNvGraphicFramePr>
          <p:nvPr>
            <p:ph type="tbl" sz="quarter" idx="13"/>
            <p:extLst>
              <p:ext uri="{D42A27DB-BD31-4B8C-83A1-F6EECF244321}">
                <p14:modId xmlns:p14="http://schemas.microsoft.com/office/powerpoint/2010/main" val="2068989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33731994"/>
                    </a:ext>
                  </a:extLst>
                </a:gridCol>
                <a:gridCol w="658368">
                  <a:extLst>
                    <a:ext uri="{9D8B030D-6E8A-4147-A177-3AD203B41FA5}">
                      <a16:colId xmlns:a16="http://schemas.microsoft.com/office/drawing/2014/main" val="44047351"/>
                    </a:ext>
                  </a:extLst>
                </a:gridCol>
                <a:gridCol w="658368">
                  <a:extLst>
                    <a:ext uri="{9D8B030D-6E8A-4147-A177-3AD203B41FA5}">
                      <a16:colId xmlns:a16="http://schemas.microsoft.com/office/drawing/2014/main" val="3389012330"/>
                    </a:ext>
                  </a:extLst>
                </a:gridCol>
                <a:gridCol w="658368">
                  <a:extLst>
                    <a:ext uri="{9D8B030D-6E8A-4147-A177-3AD203B41FA5}">
                      <a16:colId xmlns:a16="http://schemas.microsoft.com/office/drawing/2014/main" val="3363014608"/>
                    </a:ext>
                  </a:extLst>
                </a:gridCol>
                <a:gridCol w="658368">
                  <a:extLst>
                    <a:ext uri="{9D8B030D-6E8A-4147-A177-3AD203B41FA5}">
                      <a16:colId xmlns:a16="http://schemas.microsoft.com/office/drawing/2014/main" val="405558990"/>
                    </a:ext>
                  </a:extLst>
                </a:gridCol>
                <a:gridCol w="658368">
                  <a:extLst>
                    <a:ext uri="{9D8B030D-6E8A-4147-A177-3AD203B41FA5}">
                      <a16:colId xmlns:a16="http://schemas.microsoft.com/office/drawing/2014/main" val="3929612079"/>
                    </a:ext>
                  </a:extLst>
                </a:gridCol>
                <a:gridCol w="658368">
                  <a:extLst>
                    <a:ext uri="{9D8B030D-6E8A-4147-A177-3AD203B41FA5}">
                      <a16:colId xmlns:a16="http://schemas.microsoft.com/office/drawing/2014/main" val="2014701569"/>
                    </a:ext>
                  </a:extLst>
                </a:gridCol>
                <a:gridCol w="658368">
                  <a:extLst>
                    <a:ext uri="{9D8B030D-6E8A-4147-A177-3AD203B41FA5}">
                      <a16:colId xmlns:a16="http://schemas.microsoft.com/office/drawing/2014/main" val="2774277550"/>
                    </a:ext>
                  </a:extLst>
                </a:gridCol>
                <a:gridCol w="658368">
                  <a:extLst>
                    <a:ext uri="{9D8B030D-6E8A-4147-A177-3AD203B41FA5}">
                      <a16:colId xmlns:a16="http://schemas.microsoft.com/office/drawing/2014/main" val="1011684145"/>
                    </a:ext>
                  </a:extLst>
                </a:gridCol>
                <a:gridCol w="658368">
                  <a:extLst>
                    <a:ext uri="{9D8B030D-6E8A-4147-A177-3AD203B41FA5}">
                      <a16:colId xmlns:a16="http://schemas.microsoft.com/office/drawing/2014/main" val="936973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48887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- 2024-10-03 12:54:02</a:t>
                      </a:r>
                      <a:r>
                        <a:rPr kumimoji="0" lang="en-US" sz="1000" b="0" i="0" u="none" strike="noStrike" kern="1200" cap="none" spc="0" normalizeH="0" baseline="0" noProof="0">
                          <a:ln>
                            <a:noFill/>
                          </a:ln>
                          <a:solidFill>
                            <a:prstClr val="black"/>
                          </a:solidFill>
                          <a:effectLst/>
                          <a:uLnTx/>
                          <a:uFillTx/>
                          <a:latin typeface="Calibri"/>
                          <a:ea typeface="+mn-ea"/>
                          <a:cs typeface="+mn-cs"/>
                        </a:rPr>
                        <a:t>
 🎉 We’re excited to be named one of the Best Places to Work in #Insurance for the 15th year in a row! 🙌 
Shoutout to #TEAMPHLY for making this possible year after year! Their dedication and hard work make PHLY a great place to be. 💼💙
Want to be part of an award-winning team? Visit bit.ly/PHLYCareers to check out our career opportunities 🚀 #BestPlacestoWork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10.712035286704 %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24098994"/>
                  </a:ext>
                </a:extLst>
              </a:tr>
            </a:tbl>
          </a:graphicData>
        </a:graphic>
      </p:graphicFrame>
      <p:sp>
        <p:nvSpPr>
          <p:cNvPr id="4" name="Text Placeholder 3">
            <a:extLst>
              <a:ext uri="{FF2B5EF4-FFF2-40B4-BE49-F238E27FC236}">
                <a16:creationId xmlns:a16="http://schemas.microsoft.com/office/drawing/2014/main" id="{91C8FE80-16D7-496F-A049-374AD78C6665}"/>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8481112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79AA3-5450-48E3-B732-BA4D6FD80F5F}"/>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D44240CE-9414-4F64-9E1A-459C7D128646}"/>
              </a:ext>
            </a:extLst>
          </p:cNvPr>
          <p:cNvGraphicFramePr>
            <a:graphicFrameLocks noGrp="1"/>
          </p:cNvGraphicFramePr>
          <p:nvPr>
            <p:ph type="tbl" sz="quarter" idx="13"/>
            <p:extLst>
              <p:ext uri="{D42A27DB-BD31-4B8C-83A1-F6EECF244321}">
                <p14:modId xmlns:p14="http://schemas.microsoft.com/office/powerpoint/2010/main" val="1836524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3373655"/>
                    </a:ext>
                  </a:extLst>
                </a:gridCol>
                <a:gridCol w="658368">
                  <a:extLst>
                    <a:ext uri="{9D8B030D-6E8A-4147-A177-3AD203B41FA5}">
                      <a16:colId xmlns:a16="http://schemas.microsoft.com/office/drawing/2014/main" val="433944187"/>
                    </a:ext>
                  </a:extLst>
                </a:gridCol>
                <a:gridCol w="658368">
                  <a:extLst>
                    <a:ext uri="{9D8B030D-6E8A-4147-A177-3AD203B41FA5}">
                      <a16:colId xmlns:a16="http://schemas.microsoft.com/office/drawing/2014/main" val="522000442"/>
                    </a:ext>
                  </a:extLst>
                </a:gridCol>
                <a:gridCol w="658368">
                  <a:extLst>
                    <a:ext uri="{9D8B030D-6E8A-4147-A177-3AD203B41FA5}">
                      <a16:colId xmlns:a16="http://schemas.microsoft.com/office/drawing/2014/main" val="3152006243"/>
                    </a:ext>
                  </a:extLst>
                </a:gridCol>
                <a:gridCol w="658368">
                  <a:extLst>
                    <a:ext uri="{9D8B030D-6E8A-4147-A177-3AD203B41FA5}">
                      <a16:colId xmlns:a16="http://schemas.microsoft.com/office/drawing/2014/main" val="608779789"/>
                    </a:ext>
                  </a:extLst>
                </a:gridCol>
                <a:gridCol w="658368">
                  <a:extLst>
                    <a:ext uri="{9D8B030D-6E8A-4147-A177-3AD203B41FA5}">
                      <a16:colId xmlns:a16="http://schemas.microsoft.com/office/drawing/2014/main" val="3556934903"/>
                    </a:ext>
                  </a:extLst>
                </a:gridCol>
                <a:gridCol w="658368">
                  <a:extLst>
                    <a:ext uri="{9D8B030D-6E8A-4147-A177-3AD203B41FA5}">
                      <a16:colId xmlns:a16="http://schemas.microsoft.com/office/drawing/2014/main" val="2889386490"/>
                    </a:ext>
                  </a:extLst>
                </a:gridCol>
                <a:gridCol w="658368">
                  <a:extLst>
                    <a:ext uri="{9D8B030D-6E8A-4147-A177-3AD203B41FA5}">
                      <a16:colId xmlns:a16="http://schemas.microsoft.com/office/drawing/2014/main" val="2577069583"/>
                    </a:ext>
                  </a:extLst>
                </a:gridCol>
                <a:gridCol w="658368">
                  <a:extLst>
                    <a:ext uri="{9D8B030D-6E8A-4147-A177-3AD203B41FA5}">
                      <a16:colId xmlns:a16="http://schemas.microsoft.com/office/drawing/2014/main" val="3452230128"/>
                    </a:ext>
                  </a:extLst>
                </a:gridCol>
                <a:gridCol w="658368">
                  <a:extLst>
                    <a:ext uri="{9D8B030D-6E8A-4147-A177-3AD203B41FA5}">
                      <a16:colId xmlns:a16="http://schemas.microsoft.com/office/drawing/2014/main" val="2225762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29210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- 2024-10-02 14:03:42</a:t>
                      </a:r>
                      <a:r>
                        <a:rPr kumimoji="0" lang="en-US" sz="1000" b="0" i="0" u="none" strike="noStrike" kern="1200" cap="none" spc="0" normalizeH="0" baseline="0" noProof="0">
                          <a:ln>
                            <a:noFill/>
                          </a:ln>
                          <a:solidFill>
                            <a:prstClr val="black"/>
                          </a:solidFill>
                          <a:effectLst/>
                          <a:uLnTx/>
                          <a:uFillTx/>
                          <a:latin typeface="Calibri"/>
                          <a:ea typeface="+mn-ea"/>
                          <a:cs typeface="+mn-cs"/>
                        </a:rPr>
                        <a:t>
 What a day! #TEAMPHLY had a blast at our Healthy Picnic &amp; Wellness Fair! 🎉 We teamed up with our sister company Tokio Marine North America Services for an unforgettable event filled with fun, food, games, and giveaways. 🏆🎁 
Home Office employees spent the day outdoors and enjoyed a catered lunch by 12th St Catering with a delicious selection of healthy options. 🥗🍴 Plus, we had one-on-one sessions with #healthandwellness experts, and a lineup of exciting activities!
Thanks again to our vendors for helping make this event a success! 🙌 #insurance #insurancecareers
93.3 WMMR Philadelphia Unite for HER Exos American Diabetes Association American Heart Association - Philadelphia Livongo Independence Blue Cross Optum College Tuition Benefit Fidelity Investments EyeMed Vision Care MetLife Genomic Life Marsh McLennan Agency ACI Specialty Benefits Allstate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74.775784753363 %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08705917"/>
                  </a:ext>
                </a:extLst>
              </a:tr>
            </a:tbl>
          </a:graphicData>
        </a:graphic>
      </p:graphicFrame>
      <p:sp>
        <p:nvSpPr>
          <p:cNvPr id="4" name="Text Placeholder 3">
            <a:extLst>
              <a:ext uri="{FF2B5EF4-FFF2-40B4-BE49-F238E27FC236}">
                <a16:creationId xmlns:a16="http://schemas.microsoft.com/office/drawing/2014/main" id="{510C2286-59D9-4DEE-B2F3-73D7C01BF7DC}"/>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2450788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77DE0-DA28-4519-9985-A47BD00CEAF5}"/>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86B43347-948E-44B4-83CD-B8D36B49FEDE}"/>
              </a:ext>
            </a:extLst>
          </p:cNvPr>
          <p:cNvGraphicFramePr>
            <a:graphicFrameLocks noGrp="1"/>
          </p:cNvGraphicFramePr>
          <p:nvPr>
            <p:ph type="tbl" sz="quarter" idx="13"/>
            <p:extLst>
              <p:ext uri="{D42A27DB-BD31-4B8C-83A1-F6EECF244321}">
                <p14:modId xmlns:p14="http://schemas.microsoft.com/office/powerpoint/2010/main" val="3446727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5883434"/>
                    </a:ext>
                  </a:extLst>
                </a:gridCol>
                <a:gridCol w="658368">
                  <a:extLst>
                    <a:ext uri="{9D8B030D-6E8A-4147-A177-3AD203B41FA5}">
                      <a16:colId xmlns:a16="http://schemas.microsoft.com/office/drawing/2014/main" val="1387893080"/>
                    </a:ext>
                  </a:extLst>
                </a:gridCol>
                <a:gridCol w="658368">
                  <a:extLst>
                    <a:ext uri="{9D8B030D-6E8A-4147-A177-3AD203B41FA5}">
                      <a16:colId xmlns:a16="http://schemas.microsoft.com/office/drawing/2014/main" val="2571681632"/>
                    </a:ext>
                  </a:extLst>
                </a:gridCol>
                <a:gridCol w="658368">
                  <a:extLst>
                    <a:ext uri="{9D8B030D-6E8A-4147-A177-3AD203B41FA5}">
                      <a16:colId xmlns:a16="http://schemas.microsoft.com/office/drawing/2014/main" val="4151574715"/>
                    </a:ext>
                  </a:extLst>
                </a:gridCol>
                <a:gridCol w="658368">
                  <a:extLst>
                    <a:ext uri="{9D8B030D-6E8A-4147-A177-3AD203B41FA5}">
                      <a16:colId xmlns:a16="http://schemas.microsoft.com/office/drawing/2014/main" val="3796120669"/>
                    </a:ext>
                  </a:extLst>
                </a:gridCol>
                <a:gridCol w="658368">
                  <a:extLst>
                    <a:ext uri="{9D8B030D-6E8A-4147-A177-3AD203B41FA5}">
                      <a16:colId xmlns:a16="http://schemas.microsoft.com/office/drawing/2014/main" val="4272721334"/>
                    </a:ext>
                  </a:extLst>
                </a:gridCol>
                <a:gridCol w="658368">
                  <a:extLst>
                    <a:ext uri="{9D8B030D-6E8A-4147-A177-3AD203B41FA5}">
                      <a16:colId xmlns:a16="http://schemas.microsoft.com/office/drawing/2014/main" val="2457264993"/>
                    </a:ext>
                  </a:extLst>
                </a:gridCol>
                <a:gridCol w="658368">
                  <a:extLst>
                    <a:ext uri="{9D8B030D-6E8A-4147-A177-3AD203B41FA5}">
                      <a16:colId xmlns:a16="http://schemas.microsoft.com/office/drawing/2014/main" val="3658577675"/>
                    </a:ext>
                  </a:extLst>
                </a:gridCol>
                <a:gridCol w="658368">
                  <a:extLst>
                    <a:ext uri="{9D8B030D-6E8A-4147-A177-3AD203B41FA5}">
                      <a16:colId xmlns:a16="http://schemas.microsoft.com/office/drawing/2014/main" val="4198486613"/>
                    </a:ext>
                  </a:extLst>
                </a:gridCol>
                <a:gridCol w="658368">
                  <a:extLst>
                    <a:ext uri="{9D8B030D-6E8A-4147-A177-3AD203B41FA5}">
                      <a16:colId xmlns:a16="http://schemas.microsoft.com/office/drawing/2014/main" val="1654806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86162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- 2024-10-14 12:29:50</a:t>
                      </a:r>
                      <a:r>
                        <a:rPr kumimoji="0" lang="en-US" sz="1000" b="0" i="0" u="none" strike="noStrike" kern="1200" cap="none" spc="0" normalizeH="0" baseline="0" noProof="0">
                          <a:ln>
                            <a:noFill/>
                          </a:ln>
                          <a:solidFill>
                            <a:prstClr val="black"/>
                          </a:solidFill>
                          <a:effectLst/>
                          <a:uLnTx/>
                          <a:uFillTx/>
                          <a:latin typeface="Calibri"/>
                          <a:ea typeface="+mn-ea"/>
                          <a:cs typeface="+mn-cs"/>
                        </a:rPr>
                        <a:t>
 #TEAMPHLY had a great time connecting with future talent at Temple University! Missed the event? Don't worry - we've got you covered! 😎 
Check out bit.ly/PHLYInternships to learn more about our exciting #internship opportunities and get ready to kickstart your #career. 💼🚀 #PHLYInternLife #insurance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21.294162826421 %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07749090"/>
                  </a:ext>
                </a:extLst>
              </a:tr>
            </a:tbl>
          </a:graphicData>
        </a:graphic>
      </p:graphicFrame>
      <p:sp>
        <p:nvSpPr>
          <p:cNvPr id="4" name="Text Placeholder 3">
            <a:extLst>
              <a:ext uri="{FF2B5EF4-FFF2-40B4-BE49-F238E27FC236}">
                <a16:creationId xmlns:a16="http://schemas.microsoft.com/office/drawing/2014/main" id="{F32AC774-468B-45CD-AEF6-55692A99F7D2}"/>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1639018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527AE-A025-4031-92C7-7954E804B23E}"/>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03CEACA0-5DA7-49E6-89CB-90317C442020}"/>
              </a:ext>
            </a:extLst>
          </p:cNvPr>
          <p:cNvGraphicFramePr>
            <a:graphicFrameLocks noGrp="1"/>
          </p:cNvGraphicFramePr>
          <p:nvPr>
            <p:ph type="tbl" sz="quarter" idx="13"/>
            <p:extLst>
              <p:ext uri="{D42A27DB-BD31-4B8C-83A1-F6EECF244321}">
                <p14:modId xmlns:p14="http://schemas.microsoft.com/office/powerpoint/2010/main" val="3579507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25240012"/>
                    </a:ext>
                  </a:extLst>
                </a:gridCol>
                <a:gridCol w="658368">
                  <a:extLst>
                    <a:ext uri="{9D8B030D-6E8A-4147-A177-3AD203B41FA5}">
                      <a16:colId xmlns:a16="http://schemas.microsoft.com/office/drawing/2014/main" val="2407237354"/>
                    </a:ext>
                  </a:extLst>
                </a:gridCol>
                <a:gridCol w="658368">
                  <a:extLst>
                    <a:ext uri="{9D8B030D-6E8A-4147-A177-3AD203B41FA5}">
                      <a16:colId xmlns:a16="http://schemas.microsoft.com/office/drawing/2014/main" val="4016441708"/>
                    </a:ext>
                  </a:extLst>
                </a:gridCol>
                <a:gridCol w="658368">
                  <a:extLst>
                    <a:ext uri="{9D8B030D-6E8A-4147-A177-3AD203B41FA5}">
                      <a16:colId xmlns:a16="http://schemas.microsoft.com/office/drawing/2014/main" val="2410213174"/>
                    </a:ext>
                  </a:extLst>
                </a:gridCol>
                <a:gridCol w="658368">
                  <a:extLst>
                    <a:ext uri="{9D8B030D-6E8A-4147-A177-3AD203B41FA5}">
                      <a16:colId xmlns:a16="http://schemas.microsoft.com/office/drawing/2014/main" val="549464053"/>
                    </a:ext>
                  </a:extLst>
                </a:gridCol>
                <a:gridCol w="658368">
                  <a:extLst>
                    <a:ext uri="{9D8B030D-6E8A-4147-A177-3AD203B41FA5}">
                      <a16:colId xmlns:a16="http://schemas.microsoft.com/office/drawing/2014/main" val="2994409436"/>
                    </a:ext>
                  </a:extLst>
                </a:gridCol>
                <a:gridCol w="658368">
                  <a:extLst>
                    <a:ext uri="{9D8B030D-6E8A-4147-A177-3AD203B41FA5}">
                      <a16:colId xmlns:a16="http://schemas.microsoft.com/office/drawing/2014/main" val="2646933438"/>
                    </a:ext>
                  </a:extLst>
                </a:gridCol>
                <a:gridCol w="658368">
                  <a:extLst>
                    <a:ext uri="{9D8B030D-6E8A-4147-A177-3AD203B41FA5}">
                      <a16:colId xmlns:a16="http://schemas.microsoft.com/office/drawing/2014/main" val="4164514559"/>
                    </a:ext>
                  </a:extLst>
                </a:gridCol>
                <a:gridCol w="658368">
                  <a:extLst>
                    <a:ext uri="{9D8B030D-6E8A-4147-A177-3AD203B41FA5}">
                      <a16:colId xmlns:a16="http://schemas.microsoft.com/office/drawing/2014/main" val="1642133444"/>
                    </a:ext>
                  </a:extLst>
                </a:gridCol>
                <a:gridCol w="658368">
                  <a:extLst>
                    <a:ext uri="{9D8B030D-6E8A-4147-A177-3AD203B41FA5}">
                      <a16:colId xmlns:a16="http://schemas.microsoft.com/office/drawing/2014/main" val="3105951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36169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- 2024-10-04 14:00:27</a:t>
                      </a:r>
                      <a:r>
                        <a:rPr kumimoji="0" lang="en-US" sz="1000" b="0" i="0" u="none" strike="noStrike" kern="1200" cap="none" spc="0" normalizeH="0" baseline="0" noProof="0">
                          <a:ln>
                            <a:noFill/>
                          </a:ln>
                          <a:solidFill>
                            <a:prstClr val="black"/>
                          </a:solidFill>
                          <a:effectLst/>
                          <a:uLnTx/>
                          <a:uFillTx/>
                          <a:latin typeface="Calibri"/>
                          <a:ea typeface="+mn-ea"/>
                          <a:cs typeface="+mn-cs"/>
                        </a:rPr>
                        <a:t>
 Here’s what a day of #givingback looks like during our Health and Wellness Week! 
#TEAMPHLY and sister company Tokio Marine North America Services joined Rise Against Hunger to package over 10,000 healthy meals for communities in need around the world. 🥗🌎 
The international #hungerrelief organization coordinates the distribution of food and other life-saving aid globally. 🍽️💛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32.670533001933 %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480680"/>
                  </a:ext>
                </a:extLst>
              </a:tr>
            </a:tbl>
          </a:graphicData>
        </a:graphic>
      </p:graphicFrame>
      <p:sp>
        <p:nvSpPr>
          <p:cNvPr id="4" name="Text Placeholder 3">
            <a:extLst>
              <a:ext uri="{FF2B5EF4-FFF2-40B4-BE49-F238E27FC236}">
                <a16:creationId xmlns:a16="http://schemas.microsoft.com/office/drawing/2014/main" id="{0ABCE1A4-E4BE-468F-A8E1-9DEA05F515F2}"/>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5693552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5E7D3-A711-41B2-B9A2-3338F16870F5}"/>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7E6A8072-A933-425A-83DC-B77F3393E266}"/>
              </a:ext>
            </a:extLst>
          </p:cNvPr>
          <p:cNvGraphicFramePr>
            <a:graphicFrameLocks noGrp="1"/>
          </p:cNvGraphicFramePr>
          <p:nvPr>
            <p:ph type="tbl" sz="quarter" idx="13"/>
            <p:extLst>
              <p:ext uri="{D42A27DB-BD31-4B8C-83A1-F6EECF244321}">
                <p14:modId xmlns:p14="http://schemas.microsoft.com/office/powerpoint/2010/main" val="693704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76051793"/>
                    </a:ext>
                  </a:extLst>
                </a:gridCol>
                <a:gridCol w="658368">
                  <a:extLst>
                    <a:ext uri="{9D8B030D-6E8A-4147-A177-3AD203B41FA5}">
                      <a16:colId xmlns:a16="http://schemas.microsoft.com/office/drawing/2014/main" val="1652821697"/>
                    </a:ext>
                  </a:extLst>
                </a:gridCol>
                <a:gridCol w="658368">
                  <a:extLst>
                    <a:ext uri="{9D8B030D-6E8A-4147-A177-3AD203B41FA5}">
                      <a16:colId xmlns:a16="http://schemas.microsoft.com/office/drawing/2014/main" val="1611296728"/>
                    </a:ext>
                  </a:extLst>
                </a:gridCol>
                <a:gridCol w="658368">
                  <a:extLst>
                    <a:ext uri="{9D8B030D-6E8A-4147-A177-3AD203B41FA5}">
                      <a16:colId xmlns:a16="http://schemas.microsoft.com/office/drawing/2014/main" val="3900051745"/>
                    </a:ext>
                  </a:extLst>
                </a:gridCol>
                <a:gridCol w="658368">
                  <a:extLst>
                    <a:ext uri="{9D8B030D-6E8A-4147-A177-3AD203B41FA5}">
                      <a16:colId xmlns:a16="http://schemas.microsoft.com/office/drawing/2014/main" val="1206408545"/>
                    </a:ext>
                  </a:extLst>
                </a:gridCol>
                <a:gridCol w="658368">
                  <a:extLst>
                    <a:ext uri="{9D8B030D-6E8A-4147-A177-3AD203B41FA5}">
                      <a16:colId xmlns:a16="http://schemas.microsoft.com/office/drawing/2014/main" val="1763133175"/>
                    </a:ext>
                  </a:extLst>
                </a:gridCol>
                <a:gridCol w="658368">
                  <a:extLst>
                    <a:ext uri="{9D8B030D-6E8A-4147-A177-3AD203B41FA5}">
                      <a16:colId xmlns:a16="http://schemas.microsoft.com/office/drawing/2014/main" val="2972436349"/>
                    </a:ext>
                  </a:extLst>
                </a:gridCol>
                <a:gridCol w="658368">
                  <a:extLst>
                    <a:ext uri="{9D8B030D-6E8A-4147-A177-3AD203B41FA5}">
                      <a16:colId xmlns:a16="http://schemas.microsoft.com/office/drawing/2014/main" val="2529685960"/>
                    </a:ext>
                  </a:extLst>
                </a:gridCol>
                <a:gridCol w="658368">
                  <a:extLst>
                    <a:ext uri="{9D8B030D-6E8A-4147-A177-3AD203B41FA5}">
                      <a16:colId xmlns:a16="http://schemas.microsoft.com/office/drawing/2014/main" val="2142989944"/>
                    </a:ext>
                  </a:extLst>
                </a:gridCol>
                <a:gridCol w="658368">
                  <a:extLst>
                    <a:ext uri="{9D8B030D-6E8A-4147-A177-3AD203B41FA5}">
                      <a16:colId xmlns:a16="http://schemas.microsoft.com/office/drawing/2014/main" val="2740688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65682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- 2024-10-01 15:21:01</a:t>
                      </a:r>
                      <a:r>
                        <a:rPr kumimoji="0" lang="en-US" sz="1000" b="0" i="0" u="none" strike="noStrike" kern="1200" cap="none" spc="0" normalizeH="0" baseline="0" noProof="0">
                          <a:ln>
                            <a:noFill/>
                          </a:ln>
                          <a:solidFill>
                            <a:prstClr val="black"/>
                          </a:solidFill>
                          <a:effectLst/>
                          <a:uLnTx/>
                          <a:uFillTx/>
                          <a:latin typeface="Calibri"/>
                          <a:ea typeface="+mn-ea"/>
                          <a:cs typeface="+mn-cs"/>
                        </a:rPr>
                        <a:t>
 #TEAMPHLY joined nearly 600 attendees for the Gamma Iota Sigma 53rd Annual Conference in Indianapolis, IN! 🙌 
The conference provides networking opportunities, educational sessions, and career development for students and professionals in the #insurance and #riskmanagement fields. We appreciated the opportunity to connect with students to chat about exciting opportunities in the insurance industry! 
If you missed us, don’t worry—we’ve got you covered! 😎 Check out our #internship opportunities here 👉 bit.ly/PHLYInternships #GISANNUAL2024 #PHLYInternLife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10.868897758674 %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54040154"/>
                  </a:ext>
                </a:extLst>
              </a:tr>
            </a:tbl>
          </a:graphicData>
        </a:graphic>
      </p:graphicFrame>
      <p:sp>
        <p:nvSpPr>
          <p:cNvPr id="4" name="Text Placeholder 3">
            <a:extLst>
              <a:ext uri="{FF2B5EF4-FFF2-40B4-BE49-F238E27FC236}">
                <a16:creationId xmlns:a16="http://schemas.microsoft.com/office/drawing/2014/main" id="{90F63967-0F58-47F5-A353-8E4D134E2A72}"/>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1802750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2855C-0639-4613-A19C-73487EAFAE53}"/>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E0661771-663B-4137-B1BB-37CFFA7316C4}"/>
              </a:ext>
            </a:extLst>
          </p:cNvPr>
          <p:cNvGraphicFramePr>
            <a:graphicFrameLocks noGrp="1"/>
          </p:cNvGraphicFramePr>
          <p:nvPr>
            <p:ph type="tbl" sz="quarter" idx="13"/>
            <p:extLst>
              <p:ext uri="{D42A27DB-BD31-4B8C-83A1-F6EECF244321}">
                <p14:modId xmlns:p14="http://schemas.microsoft.com/office/powerpoint/2010/main" val="1180877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72269382"/>
                    </a:ext>
                  </a:extLst>
                </a:gridCol>
                <a:gridCol w="576072">
                  <a:extLst>
                    <a:ext uri="{9D8B030D-6E8A-4147-A177-3AD203B41FA5}">
                      <a16:colId xmlns:a16="http://schemas.microsoft.com/office/drawing/2014/main" val="3989964413"/>
                    </a:ext>
                  </a:extLst>
                </a:gridCol>
                <a:gridCol w="576072">
                  <a:extLst>
                    <a:ext uri="{9D8B030D-6E8A-4147-A177-3AD203B41FA5}">
                      <a16:colId xmlns:a16="http://schemas.microsoft.com/office/drawing/2014/main" val="365354528"/>
                    </a:ext>
                  </a:extLst>
                </a:gridCol>
                <a:gridCol w="576072">
                  <a:extLst>
                    <a:ext uri="{9D8B030D-6E8A-4147-A177-3AD203B41FA5}">
                      <a16:colId xmlns:a16="http://schemas.microsoft.com/office/drawing/2014/main" val="2034555814"/>
                    </a:ext>
                  </a:extLst>
                </a:gridCol>
                <a:gridCol w="576072">
                  <a:extLst>
                    <a:ext uri="{9D8B030D-6E8A-4147-A177-3AD203B41FA5}">
                      <a16:colId xmlns:a16="http://schemas.microsoft.com/office/drawing/2014/main" val="227690790"/>
                    </a:ext>
                  </a:extLst>
                </a:gridCol>
                <a:gridCol w="576072">
                  <a:extLst>
                    <a:ext uri="{9D8B030D-6E8A-4147-A177-3AD203B41FA5}">
                      <a16:colId xmlns:a16="http://schemas.microsoft.com/office/drawing/2014/main" val="3786950719"/>
                    </a:ext>
                  </a:extLst>
                </a:gridCol>
                <a:gridCol w="576072">
                  <a:extLst>
                    <a:ext uri="{9D8B030D-6E8A-4147-A177-3AD203B41FA5}">
                      <a16:colId xmlns:a16="http://schemas.microsoft.com/office/drawing/2014/main" val="1544053957"/>
                    </a:ext>
                  </a:extLst>
                </a:gridCol>
                <a:gridCol w="576072">
                  <a:extLst>
                    <a:ext uri="{9D8B030D-6E8A-4147-A177-3AD203B41FA5}">
                      <a16:colId xmlns:a16="http://schemas.microsoft.com/office/drawing/2014/main" val="3873195452"/>
                    </a:ext>
                  </a:extLst>
                </a:gridCol>
                <a:gridCol w="576072">
                  <a:extLst>
                    <a:ext uri="{9D8B030D-6E8A-4147-A177-3AD203B41FA5}">
                      <a16:colId xmlns:a16="http://schemas.microsoft.com/office/drawing/2014/main" val="1425817316"/>
                    </a:ext>
                  </a:extLst>
                </a:gridCol>
                <a:gridCol w="576072">
                  <a:extLst>
                    <a:ext uri="{9D8B030D-6E8A-4147-A177-3AD203B41FA5}">
                      <a16:colId xmlns:a16="http://schemas.microsoft.com/office/drawing/2014/main" val="2000957485"/>
                    </a:ext>
                  </a:extLst>
                </a:gridCol>
                <a:gridCol w="576072">
                  <a:extLst>
                    <a:ext uri="{9D8B030D-6E8A-4147-A177-3AD203B41FA5}">
                      <a16:colId xmlns:a16="http://schemas.microsoft.com/office/drawing/2014/main" val="218516862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444706170"/>
                  </a:ext>
                </a:extLst>
              </a:tr>
              <a:tr h="370840">
                <a:tc>
                  <a:txBody>
                    <a:bodyPr/>
                    <a:lstStyle/>
                    <a:p>
                      <a:r>
                        <a:rPr lang="en-US" sz="1000"/>
                        <a:t>phlyinsurance</a:t>
                      </a:r>
                    </a:p>
                  </a:txBody>
                  <a:tcPr/>
                </a:tc>
                <a:tc>
                  <a:txBody>
                    <a:bodyPr/>
                    <a:lstStyle/>
                    <a:p>
                      <a:r>
                        <a:rPr lang="en-US" sz="1000"/>
                        <a:t>3735</a:t>
                      </a:r>
                    </a:p>
                  </a:txBody>
                  <a:tcPr/>
                </a:tc>
                <a:tc>
                  <a:txBody>
                    <a:bodyPr/>
                    <a:lstStyle/>
                    <a:p>
                      <a:r>
                        <a:rPr lang="en-US" sz="1000"/>
                        <a:t>50</a:t>
                      </a:r>
                    </a:p>
                  </a:txBody>
                  <a:tcPr/>
                </a:tc>
                <a:tc>
                  <a:txBody>
                    <a:bodyPr/>
                    <a:lstStyle/>
                    <a:p>
                      <a:r>
                        <a:rPr lang="en-US" sz="1000"/>
                        <a:t>11</a:t>
                      </a:r>
                    </a:p>
                  </a:txBody>
                  <a:tcPr/>
                </a:tc>
                <a:tc>
                  <a:txBody>
                    <a:bodyPr/>
                    <a:lstStyle/>
                    <a:p>
                      <a:r>
                        <a:rPr lang="en-US" sz="1000"/>
                        <a:t>8</a:t>
                      </a:r>
                    </a:p>
                  </a:txBody>
                  <a:tcPr/>
                </a:tc>
                <a:tc>
                  <a:txBody>
                    <a:bodyPr/>
                    <a:lstStyle/>
                    <a:p>
                      <a:r>
                        <a:rPr lang="en-US" sz="1000"/>
                        <a:t>0</a:t>
                      </a:r>
                    </a:p>
                  </a:txBody>
                  <a:tcPr/>
                </a:tc>
                <a:tc>
                  <a:txBody>
                    <a:bodyPr/>
                    <a:lstStyle/>
                    <a:p>
                      <a:r>
                        <a:rPr lang="en-US" sz="1000"/>
                        <a:t>4</a:t>
                      </a:r>
                    </a:p>
                  </a:txBody>
                  <a:tcPr/>
                </a:tc>
                <a:tc>
                  <a:txBody>
                    <a:bodyPr/>
                    <a:lstStyle/>
                    <a:p>
                      <a:r>
                        <a:rPr lang="en-US" sz="1000"/>
                        <a:t>23</a:t>
                      </a:r>
                    </a:p>
                  </a:txBody>
                  <a:tcPr/>
                </a:tc>
                <a:tc>
                  <a:txBody>
                    <a:bodyPr/>
                    <a:lstStyle/>
                    <a:p>
                      <a:r>
                        <a:rPr lang="en-US" sz="1000"/>
                        <a:t>564</a:t>
                      </a:r>
                    </a:p>
                  </a:txBody>
                  <a:tcPr/>
                </a:tc>
                <a:tc>
                  <a:txBody>
                    <a:bodyPr/>
                    <a:lstStyle/>
                    <a:p>
                      <a:r>
                        <a:rPr lang="en-US" sz="1000"/>
                        <a:t>64</a:t>
                      </a:r>
                    </a:p>
                  </a:txBody>
                  <a:tcPr/>
                </a:tc>
                <a:tc>
                  <a:txBody>
                    <a:bodyPr/>
                    <a:lstStyle/>
                    <a:p>
                      <a:r>
                        <a:rPr lang="en-US" sz="1000"/>
                        <a:t>0.7360 %</a:t>
                      </a:r>
                    </a:p>
                  </a:txBody>
                  <a:tcPr/>
                </a:tc>
                <a:extLst>
                  <a:ext uri="{0D108BD9-81ED-4DB2-BD59-A6C34878D82A}">
                    <a16:rowId xmlns:a16="http://schemas.microsoft.com/office/drawing/2014/main" val="2077691699"/>
                  </a:ext>
                </a:extLst>
              </a:tr>
            </a:tbl>
          </a:graphicData>
        </a:graphic>
      </p:graphicFrame>
      <p:sp>
        <p:nvSpPr>
          <p:cNvPr id="4" name="Text Placeholder 3">
            <a:extLst>
              <a:ext uri="{FF2B5EF4-FFF2-40B4-BE49-F238E27FC236}">
                <a16:creationId xmlns:a16="http://schemas.microsoft.com/office/drawing/2014/main" id="{066A42A1-BCBF-4EEB-A4F1-A744C4C1C1A9}"/>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193152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27516-39F8-4F77-BBA9-13BA6912470D}"/>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CCAB9AA5-C549-4AAB-82F2-058583F2E93D}"/>
              </a:ext>
            </a:extLst>
          </p:cNvPr>
          <p:cNvGraphicFramePr>
            <a:graphicFrameLocks noGrp="1"/>
          </p:cNvGraphicFramePr>
          <p:nvPr>
            <p:ph type="chart" sz="quarter" idx="13"/>
            <p:extLst>
              <p:ext uri="{D42A27DB-BD31-4B8C-83A1-F6EECF244321}">
                <p14:modId xmlns:p14="http://schemas.microsoft.com/office/powerpoint/2010/main" val="3026266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21F5BC-AE4F-42DF-BF2B-0EB2D425134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0E840A9-64E4-42CC-996E-35B96E42FB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38525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9B360-4028-4432-9C32-77A3CCB48AC2}"/>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38E8DCAD-35E1-4D39-B8B4-CB643540BAD5}"/>
              </a:ext>
            </a:extLst>
          </p:cNvPr>
          <p:cNvGraphicFramePr>
            <a:graphicFrameLocks noGrp="1"/>
          </p:cNvGraphicFramePr>
          <p:nvPr>
            <p:ph type="chart" sz="quarter" idx="13"/>
            <p:extLst>
              <p:ext uri="{D42A27DB-BD31-4B8C-83A1-F6EECF244321}">
                <p14:modId xmlns:p14="http://schemas.microsoft.com/office/powerpoint/2010/main" val="2999470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F368DE-F004-4885-99F0-8A3C528795F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10E53FE-932C-418F-94AF-07F05B4E61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3313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216E8-2D3B-4142-8423-5BABA1747C88}"/>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756CF11B-A5DF-4016-B7A2-C17082D397DE}"/>
              </a:ext>
            </a:extLst>
          </p:cNvPr>
          <p:cNvGraphicFramePr>
            <a:graphicFrameLocks noGrp="1"/>
          </p:cNvGraphicFramePr>
          <p:nvPr>
            <p:ph type="chart" sz="quarter" idx="13"/>
            <p:extLst>
              <p:ext uri="{D42A27DB-BD31-4B8C-83A1-F6EECF244321}">
                <p14:modId xmlns:p14="http://schemas.microsoft.com/office/powerpoint/2010/main" val="28159018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496C98-9EA4-4ACF-ACA3-BDF395D3CBA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3190DA6-B6D6-4740-86BC-620AD70257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41408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751AF-450A-46F2-8152-C331945DA13F}"/>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1821BF20-F6EF-4769-8CBB-6BBC8B0D3A12}"/>
              </a:ext>
            </a:extLst>
          </p:cNvPr>
          <p:cNvGraphicFramePr>
            <a:graphicFrameLocks noGrp="1"/>
          </p:cNvGraphicFramePr>
          <p:nvPr>
            <p:ph type="chart" sz="quarter" idx="13"/>
            <p:extLst>
              <p:ext uri="{D42A27DB-BD31-4B8C-83A1-F6EECF244321}">
                <p14:modId xmlns:p14="http://schemas.microsoft.com/office/powerpoint/2010/main" val="1441388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A2505E-CD2A-4DE0-891E-F96F0DF87BB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ED08A6A-F4AA-4D0E-8EDA-D732339730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14359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DC272-1AF5-46C1-98E2-A8242ED66A2B}"/>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5C401DF5-9C24-47B0-925A-8E92CB361BC5}"/>
              </a:ext>
            </a:extLst>
          </p:cNvPr>
          <p:cNvGraphicFramePr>
            <a:graphicFrameLocks noGrp="1"/>
          </p:cNvGraphicFramePr>
          <p:nvPr>
            <p:ph type="tbl" sz="quarter" idx="13"/>
            <p:extLst>
              <p:ext uri="{D42A27DB-BD31-4B8C-83A1-F6EECF244321}">
                <p14:modId xmlns:p14="http://schemas.microsoft.com/office/powerpoint/2010/main" val="3402063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34831071"/>
                    </a:ext>
                  </a:extLst>
                </a:gridCol>
                <a:gridCol w="987552">
                  <a:extLst>
                    <a:ext uri="{9D8B030D-6E8A-4147-A177-3AD203B41FA5}">
                      <a16:colId xmlns:a16="http://schemas.microsoft.com/office/drawing/2014/main" val="1012941194"/>
                    </a:ext>
                  </a:extLst>
                </a:gridCol>
                <a:gridCol w="987552">
                  <a:extLst>
                    <a:ext uri="{9D8B030D-6E8A-4147-A177-3AD203B41FA5}">
                      <a16:colId xmlns:a16="http://schemas.microsoft.com/office/drawing/2014/main" val="1033588944"/>
                    </a:ext>
                  </a:extLst>
                </a:gridCol>
                <a:gridCol w="987552">
                  <a:extLst>
                    <a:ext uri="{9D8B030D-6E8A-4147-A177-3AD203B41FA5}">
                      <a16:colId xmlns:a16="http://schemas.microsoft.com/office/drawing/2014/main" val="3900792238"/>
                    </a:ext>
                  </a:extLst>
                </a:gridCol>
                <a:gridCol w="987552">
                  <a:extLst>
                    <a:ext uri="{9D8B030D-6E8A-4147-A177-3AD203B41FA5}">
                      <a16:colId xmlns:a16="http://schemas.microsoft.com/office/drawing/2014/main" val="1753664748"/>
                    </a:ext>
                  </a:extLst>
                </a:gridCol>
                <a:gridCol w="987552">
                  <a:extLst>
                    <a:ext uri="{9D8B030D-6E8A-4147-A177-3AD203B41FA5}">
                      <a16:colId xmlns:a16="http://schemas.microsoft.com/office/drawing/2014/main" val="1343518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42916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- 2024-10-30 12:34:28</a:t>
                      </a:r>
                      <a:r>
                        <a:rPr kumimoji="0" lang="en-US" sz="1000" b="0" i="0" u="none" strike="noStrike" kern="1200" cap="none" spc="0" normalizeH="0" baseline="0" noProof="0">
                          <a:ln>
                            <a:noFill/>
                          </a:ln>
                          <a:solidFill>
                            <a:prstClr val="black"/>
                          </a:solidFill>
                          <a:effectLst/>
                          <a:uLnTx/>
                          <a:uFillTx/>
                          <a:latin typeface="Calibri"/>
                          <a:ea typeface="+mn-ea"/>
                          <a:cs typeface="+mn-cs"/>
                        </a:rPr>
                        <a:t>
 🗳️🎃 𝗖𝗮𝘀𝘁 𝘆𝗼𝘂𝗿 𝘃𝗼𝘁𝗲 𝘁𝗼 𝗵𝗲𝗹𝗽 𝘂𝘀 𝗽𝗶𝗰𝗸 𝗼𝘂𝗿 𝘄𝗶𝗻𝗻𝗶𝗻𝗴 𝗽𝘂𝗺𝗽𝗸𝗶𝗻𝘀!
It’s #Halloween season and we challenged #TEAMPHLY to a #pumpkincarvingcontest for a chance to win a prize. 🎖️
We’ve narrowed down the submissions to nine finalists and now it’s time for YOU to help us choose the champion! 🏆
Check out these pumpkins and 𝗩𝗢𝗧𝗘 for your favorite by commenting below with its number. 👇👻
#PHLYHalloweenContest #halloweenpumpkins #carvingpumpkins #jackolanterns #pumpkincarvings #carvedpumpkins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10/31/2024 20:14:29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077773859"/>
                  </a:ext>
                </a:extLst>
              </a:tr>
            </a:tbl>
          </a:graphicData>
        </a:graphic>
      </p:graphicFrame>
      <p:sp>
        <p:nvSpPr>
          <p:cNvPr id="4" name="Text Placeholder 3">
            <a:extLst>
              <a:ext uri="{FF2B5EF4-FFF2-40B4-BE49-F238E27FC236}">
                <a16:creationId xmlns:a16="http://schemas.microsoft.com/office/drawing/2014/main" id="{E76C614F-2E73-40B1-A5C9-41C66950474F}"/>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0330393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C623A-DD57-49CA-A701-72052CEE9BD9}"/>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3F426623-F9AA-4D7C-8D91-FF6EF20A9FC8}"/>
              </a:ext>
            </a:extLst>
          </p:cNvPr>
          <p:cNvGraphicFramePr>
            <a:graphicFrameLocks noGrp="1"/>
          </p:cNvGraphicFramePr>
          <p:nvPr>
            <p:ph type="tbl" sz="quarter" idx="13"/>
            <p:extLst>
              <p:ext uri="{D42A27DB-BD31-4B8C-83A1-F6EECF244321}">
                <p14:modId xmlns:p14="http://schemas.microsoft.com/office/powerpoint/2010/main" val="3905588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98802282"/>
                    </a:ext>
                  </a:extLst>
                </a:gridCol>
                <a:gridCol w="987552">
                  <a:extLst>
                    <a:ext uri="{9D8B030D-6E8A-4147-A177-3AD203B41FA5}">
                      <a16:colId xmlns:a16="http://schemas.microsoft.com/office/drawing/2014/main" val="4148346697"/>
                    </a:ext>
                  </a:extLst>
                </a:gridCol>
                <a:gridCol w="987552">
                  <a:extLst>
                    <a:ext uri="{9D8B030D-6E8A-4147-A177-3AD203B41FA5}">
                      <a16:colId xmlns:a16="http://schemas.microsoft.com/office/drawing/2014/main" val="2625981135"/>
                    </a:ext>
                  </a:extLst>
                </a:gridCol>
                <a:gridCol w="987552">
                  <a:extLst>
                    <a:ext uri="{9D8B030D-6E8A-4147-A177-3AD203B41FA5}">
                      <a16:colId xmlns:a16="http://schemas.microsoft.com/office/drawing/2014/main" val="3031538096"/>
                    </a:ext>
                  </a:extLst>
                </a:gridCol>
                <a:gridCol w="987552">
                  <a:extLst>
                    <a:ext uri="{9D8B030D-6E8A-4147-A177-3AD203B41FA5}">
                      <a16:colId xmlns:a16="http://schemas.microsoft.com/office/drawing/2014/main" val="1702856546"/>
                    </a:ext>
                  </a:extLst>
                </a:gridCol>
                <a:gridCol w="987552">
                  <a:extLst>
                    <a:ext uri="{9D8B030D-6E8A-4147-A177-3AD203B41FA5}">
                      <a16:colId xmlns:a16="http://schemas.microsoft.com/office/drawing/2014/main" val="2917895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14357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- 2024-10-01 15:26:53</a:t>
                      </a:r>
                      <a:r>
                        <a:rPr kumimoji="0" lang="en-US" sz="1000" b="0" i="0" u="none" strike="noStrike" kern="1200" cap="none" spc="0" normalizeH="0" baseline="0" noProof="0">
                          <a:ln>
                            <a:noFill/>
                          </a:ln>
                          <a:solidFill>
                            <a:prstClr val="black"/>
                          </a:solidFill>
                          <a:effectLst/>
                          <a:uLnTx/>
                          <a:uFillTx/>
                          <a:latin typeface="Calibri"/>
                          <a:ea typeface="+mn-ea"/>
                          <a:cs typeface="+mn-cs"/>
                        </a:rPr>
                        <a:t>
 #TEAMPHLY joined nearly 600 attendees for the gammaiotasigma Chapter 53rd Annual Conference in Indianapolis, IN! 
The conference provides networking opportunities, educational sessions, and career development for students and professionals in the insurance and risk management fields. 
We appreciated the opportunity to connect with students to chat about exciting opportunities in the insurance industry! 🤝
If you missed us, don’t worry—we’ve got you covered! 😎 Check out our #internship opportunities here 👉 bit.ly/PHLYInternships (link in bio) 🔗
#GISANNUAL2024 #PHLYInternLife #insurancecareers #youngprofessionals #futureleaders #nextgen #internships #insurancework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10/14/2024 08:12:59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756496473"/>
                  </a:ext>
                </a:extLst>
              </a:tr>
            </a:tbl>
          </a:graphicData>
        </a:graphic>
      </p:graphicFrame>
      <p:sp>
        <p:nvSpPr>
          <p:cNvPr id="4" name="Text Placeholder 3">
            <a:extLst>
              <a:ext uri="{FF2B5EF4-FFF2-40B4-BE49-F238E27FC236}">
                <a16:creationId xmlns:a16="http://schemas.microsoft.com/office/drawing/2014/main" id="{77888C57-8B59-4F70-AB22-665153153537}"/>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9049396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B2E72-197A-4BCE-8EE2-06B74A73C2D7}"/>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0A49933F-C8FA-4637-8B8A-3989BFB20B30}"/>
              </a:ext>
            </a:extLst>
          </p:cNvPr>
          <p:cNvGraphicFramePr>
            <a:graphicFrameLocks noGrp="1"/>
          </p:cNvGraphicFramePr>
          <p:nvPr>
            <p:ph type="tbl" sz="quarter" idx="13"/>
            <p:extLst>
              <p:ext uri="{D42A27DB-BD31-4B8C-83A1-F6EECF244321}">
                <p14:modId xmlns:p14="http://schemas.microsoft.com/office/powerpoint/2010/main" val="3122800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22250933"/>
                    </a:ext>
                  </a:extLst>
                </a:gridCol>
                <a:gridCol w="987552">
                  <a:extLst>
                    <a:ext uri="{9D8B030D-6E8A-4147-A177-3AD203B41FA5}">
                      <a16:colId xmlns:a16="http://schemas.microsoft.com/office/drawing/2014/main" val="3064845383"/>
                    </a:ext>
                  </a:extLst>
                </a:gridCol>
                <a:gridCol w="987552">
                  <a:extLst>
                    <a:ext uri="{9D8B030D-6E8A-4147-A177-3AD203B41FA5}">
                      <a16:colId xmlns:a16="http://schemas.microsoft.com/office/drawing/2014/main" val="669645616"/>
                    </a:ext>
                  </a:extLst>
                </a:gridCol>
                <a:gridCol w="987552">
                  <a:extLst>
                    <a:ext uri="{9D8B030D-6E8A-4147-A177-3AD203B41FA5}">
                      <a16:colId xmlns:a16="http://schemas.microsoft.com/office/drawing/2014/main" val="983605906"/>
                    </a:ext>
                  </a:extLst>
                </a:gridCol>
                <a:gridCol w="987552">
                  <a:extLst>
                    <a:ext uri="{9D8B030D-6E8A-4147-A177-3AD203B41FA5}">
                      <a16:colId xmlns:a16="http://schemas.microsoft.com/office/drawing/2014/main" val="4096184586"/>
                    </a:ext>
                  </a:extLst>
                </a:gridCol>
                <a:gridCol w="987552">
                  <a:extLst>
                    <a:ext uri="{9D8B030D-6E8A-4147-A177-3AD203B41FA5}">
                      <a16:colId xmlns:a16="http://schemas.microsoft.com/office/drawing/2014/main" val="3890543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05803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- 2024-10-14 12:34:32</a:t>
                      </a:r>
                      <a:r>
                        <a:rPr kumimoji="0" lang="en-US" sz="1000" b="0" i="0" u="none" strike="noStrike" kern="1200" cap="none" spc="0" normalizeH="0" baseline="0" noProof="0">
                          <a:ln>
                            <a:noFill/>
                          </a:ln>
                          <a:solidFill>
                            <a:prstClr val="black"/>
                          </a:solidFill>
                          <a:effectLst/>
                          <a:uLnTx/>
                          <a:uFillTx/>
                          <a:latin typeface="Calibri"/>
                          <a:ea typeface="+mn-ea"/>
                          <a:cs typeface="+mn-cs"/>
                        </a:rPr>
                        <a:t>
 #TEAMPHLY had a great time connecting with future talent at templeuniv! Missed the event? Don't worry - we've got you covered! 😎 
Check out ➡ bit.ly/PHLYInternships to learn more about our exciting #internship opportunities and get ready to kickstart your career. 💼🚀 (link in bio) 🔗
#PHLYInternLife #insurancecareers #youngprofessionals #futureleaders #nextgen #internships #insurancework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10/26/2024 08:15:42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882725182"/>
                  </a:ext>
                </a:extLst>
              </a:tr>
            </a:tbl>
          </a:graphicData>
        </a:graphic>
      </p:graphicFrame>
      <p:sp>
        <p:nvSpPr>
          <p:cNvPr id="4" name="Text Placeholder 3">
            <a:extLst>
              <a:ext uri="{FF2B5EF4-FFF2-40B4-BE49-F238E27FC236}">
                <a16:creationId xmlns:a16="http://schemas.microsoft.com/office/drawing/2014/main" id="{1158EBFB-AF21-4D13-B2E8-E5633622039A}"/>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4610968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CF9DD-C32C-4C92-96A0-8D312CC7499A}"/>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7D43B52D-9387-48FA-9963-25A6E7D1582E}"/>
              </a:ext>
            </a:extLst>
          </p:cNvPr>
          <p:cNvGraphicFramePr>
            <a:graphicFrameLocks noGrp="1"/>
          </p:cNvGraphicFramePr>
          <p:nvPr>
            <p:ph type="tbl" sz="quarter" idx="13"/>
            <p:extLst>
              <p:ext uri="{D42A27DB-BD31-4B8C-83A1-F6EECF244321}">
                <p14:modId xmlns:p14="http://schemas.microsoft.com/office/powerpoint/2010/main" val="2556739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3766102"/>
                    </a:ext>
                  </a:extLst>
                </a:gridCol>
                <a:gridCol w="987552">
                  <a:extLst>
                    <a:ext uri="{9D8B030D-6E8A-4147-A177-3AD203B41FA5}">
                      <a16:colId xmlns:a16="http://schemas.microsoft.com/office/drawing/2014/main" val="2284473335"/>
                    </a:ext>
                  </a:extLst>
                </a:gridCol>
                <a:gridCol w="987552">
                  <a:extLst>
                    <a:ext uri="{9D8B030D-6E8A-4147-A177-3AD203B41FA5}">
                      <a16:colId xmlns:a16="http://schemas.microsoft.com/office/drawing/2014/main" val="58120488"/>
                    </a:ext>
                  </a:extLst>
                </a:gridCol>
                <a:gridCol w="987552">
                  <a:extLst>
                    <a:ext uri="{9D8B030D-6E8A-4147-A177-3AD203B41FA5}">
                      <a16:colId xmlns:a16="http://schemas.microsoft.com/office/drawing/2014/main" val="855097196"/>
                    </a:ext>
                  </a:extLst>
                </a:gridCol>
                <a:gridCol w="987552">
                  <a:extLst>
                    <a:ext uri="{9D8B030D-6E8A-4147-A177-3AD203B41FA5}">
                      <a16:colId xmlns:a16="http://schemas.microsoft.com/office/drawing/2014/main" val="2785411856"/>
                    </a:ext>
                  </a:extLst>
                </a:gridCol>
                <a:gridCol w="987552">
                  <a:extLst>
                    <a:ext uri="{9D8B030D-6E8A-4147-A177-3AD203B41FA5}">
                      <a16:colId xmlns:a16="http://schemas.microsoft.com/office/drawing/2014/main" val="1636956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34115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- 2024-10-02 15:56:52</a:t>
                      </a:r>
                      <a:r>
                        <a:rPr kumimoji="0" lang="en-US" sz="1000" b="0" i="0" u="none" strike="noStrike" kern="1200" cap="none" spc="0" normalizeH="0" baseline="0" noProof="0">
                          <a:ln>
                            <a:noFill/>
                          </a:ln>
                          <a:solidFill>
                            <a:prstClr val="black"/>
                          </a:solidFill>
                          <a:effectLst/>
                          <a:uLnTx/>
                          <a:uFillTx/>
                          <a:latin typeface="Calibri"/>
                          <a:ea typeface="+mn-ea"/>
                          <a:cs typeface="+mn-cs"/>
                        </a:rPr>
                        <a:t>
 What a day! #TEAMPHLY had a blast at our Healthy Picnic &amp; Wellness Fair! 🎉
We teamed up with our sister company tmna_services for an unforgettable event filled with fun, food, games, and giveaways. 🏆🎁
Home Office employees spent the day outdoors and enjoyed a catered lunch by 12stcatering with a delicious selection of healthy options. 🥗🍴 Plus, we had one-on-one sessions with health and wellness experts, and a lineup of exciting activities!
Thanks again to our vendors for helping make this event a success! 🙌 
933wmmr beabetteryouphlygym tmnathegoodlife am.diabetes_easternpa_de ahapennsylvania fidelity_investment_ independencebluecross eyemedvisioncare livongo_health Optum allstate genomiclife lifeatmma acibenefits
#healthylifestyle #healthandwellness #healthandwellbeing #healthyfood #wellnessgoals #companypicnic #insurancecareers #insurancework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10/23/2024 08:12:04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589610362"/>
                  </a:ext>
                </a:extLst>
              </a:tr>
            </a:tbl>
          </a:graphicData>
        </a:graphic>
      </p:graphicFrame>
      <p:sp>
        <p:nvSpPr>
          <p:cNvPr id="4" name="Text Placeholder 3">
            <a:extLst>
              <a:ext uri="{FF2B5EF4-FFF2-40B4-BE49-F238E27FC236}">
                <a16:creationId xmlns:a16="http://schemas.microsoft.com/office/drawing/2014/main" id="{0A0608D1-8EA4-421A-98F8-F791162BF96A}"/>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1388426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68877-AA0A-463D-9478-194B3EB085F7}"/>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680C3D49-8EA1-4A62-9480-78CED1B86710}"/>
              </a:ext>
            </a:extLst>
          </p:cNvPr>
          <p:cNvGraphicFramePr>
            <a:graphicFrameLocks noGrp="1"/>
          </p:cNvGraphicFramePr>
          <p:nvPr>
            <p:ph type="tbl" sz="quarter" idx="13"/>
            <p:extLst>
              <p:ext uri="{D42A27DB-BD31-4B8C-83A1-F6EECF244321}">
                <p14:modId xmlns:p14="http://schemas.microsoft.com/office/powerpoint/2010/main" val="2435897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2118539"/>
                    </a:ext>
                  </a:extLst>
                </a:gridCol>
                <a:gridCol w="987552">
                  <a:extLst>
                    <a:ext uri="{9D8B030D-6E8A-4147-A177-3AD203B41FA5}">
                      <a16:colId xmlns:a16="http://schemas.microsoft.com/office/drawing/2014/main" val="4263746532"/>
                    </a:ext>
                  </a:extLst>
                </a:gridCol>
                <a:gridCol w="987552">
                  <a:extLst>
                    <a:ext uri="{9D8B030D-6E8A-4147-A177-3AD203B41FA5}">
                      <a16:colId xmlns:a16="http://schemas.microsoft.com/office/drawing/2014/main" val="4060808572"/>
                    </a:ext>
                  </a:extLst>
                </a:gridCol>
                <a:gridCol w="987552">
                  <a:extLst>
                    <a:ext uri="{9D8B030D-6E8A-4147-A177-3AD203B41FA5}">
                      <a16:colId xmlns:a16="http://schemas.microsoft.com/office/drawing/2014/main" val="2150611365"/>
                    </a:ext>
                  </a:extLst>
                </a:gridCol>
                <a:gridCol w="987552">
                  <a:extLst>
                    <a:ext uri="{9D8B030D-6E8A-4147-A177-3AD203B41FA5}">
                      <a16:colId xmlns:a16="http://schemas.microsoft.com/office/drawing/2014/main" val="2072005509"/>
                    </a:ext>
                  </a:extLst>
                </a:gridCol>
                <a:gridCol w="987552">
                  <a:extLst>
                    <a:ext uri="{9D8B030D-6E8A-4147-A177-3AD203B41FA5}">
                      <a16:colId xmlns:a16="http://schemas.microsoft.com/office/drawing/2014/main" val="2798346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88484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- 2024-10-29 15:45:22</a:t>
                      </a:r>
                      <a:r>
                        <a:rPr kumimoji="0" lang="en-US" sz="1000" b="0" i="0" u="none" strike="noStrike" kern="1200" cap="none" spc="0" normalizeH="0" baseline="0" noProof="0">
                          <a:ln>
                            <a:noFill/>
                          </a:ln>
                          <a:solidFill>
                            <a:prstClr val="black"/>
                          </a:solidFill>
                          <a:effectLst/>
                          <a:uLnTx/>
                          <a:uFillTx/>
                          <a:latin typeface="Calibri"/>
                          <a:ea typeface="+mn-ea"/>
                          <a:cs typeface="+mn-cs"/>
                        </a:rPr>
                        <a:t>
 We had a great time meeting the bright students at the Olney High School College &amp; Career Fair! 🎓 
#TEAMPHLY enjoyed sharing all about the exciting career paths in the insurance industry and what makes PHLY a great place to start. 
Want to learn more about our job opportunities? Check them out here 👉 bit.ly/PHLYCareers 🚀 (link in bio) 🔗 
#insurancecareers #insurance #insuranceindustry #finance #careeropportunities #insurancework #internships #jobhunting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11/01/2024 02:14:11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757399029"/>
                  </a:ext>
                </a:extLst>
              </a:tr>
            </a:tbl>
          </a:graphicData>
        </a:graphic>
      </p:graphicFrame>
      <p:sp>
        <p:nvSpPr>
          <p:cNvPr id="4" name="Text Placeholder 3">
            <a:extLst>
              <a:ext uri="{FF2B5EF4-FFF2-40B4-BE49-F238E27FC236}">
                <a16:creationId xmlns:a16="http://schemas.microsoft.com/office/drawing/2014/main" id="{535A81B8-0647-48E2-AAA3-2C76B5AC3646}"/>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6990561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DB6-D0EC-4FD1-BB7E-9AADBED4EFD9}"/>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6F5E7E23-CCF9-4C59-9A00-20B3A66053B7}"/>
              </a:ext>
            </a:extLst>
          </p:cNvPr>
          <p:cNvGraphicFramePr>
            <a:graphicFrameLocks noGrp="1"/>
          </p:cNvGraphicFramePr>
          <p:nvPr>
            <p:ph type="tbl" sz="quarter" idx="13"/>
            <p:extLst>
              <p:ext uri="{D42A27DB-BD31-4B8C-83A1-F6EECF244321}">
                <p14:modId xmlns:p14="http://schemas.microsoft.com/office/powerpoint/2010/main" val="1648406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929064858"/>
                    </a:ext>
                  </a:extLst>
                </a:gridCol>
                <a:gridCol w="905256">
                  <a:extLst>
                    <a:ext uri="{9D8B030D-6E8A-4147-A177-3AD203B41FA5}">
                      <a16:colId xmlns:a16="http://schemas.microsoft.com/office/drawing/2014/main" val="174578352"/>
                    </a:ext>
                  </a:extLst>
                </a:gridCol>
                <a:gridCol w="411480">
                  <a:extLst>
                    <a:ext uri="{9D8B030D-6E8A-4147-A177-3AD203B41FA5}">
                      <a16:colId xmlns:a16="http://schemas.microsoft.com/office/drawing/2014/main" val="3887830411"/>
                    </a:ext>
                  </a:extLst>
                </a:gridCol>
                <a:gridCol w="905256">
                  <a:extLst>
                    <a:ext uri="{9D8B030D-6E8A-4147-A177-3AD203B41FA5}">
                      <a16:colId xmlns:a16="http://schemas.microsoft.com/office/drawing/2014/main" val="2061273000"/>
                    </a:ext>
                  </a:extLst>
                </a:gridCol>
                <a:gridCol w="905256">
                  <a:extLst>
                    <a:ext uri="{9D8B030D-6E8A-4147-A177-3AD203B41FA5}">
                      <a16:colId xmlns:a16="http://schemas.microsoft.com/office/drawing/2014/main" val="1529563461"/>
                    </a:ext>
                  </a:extLst>
                </a:gridCol>
                <a:gridCol w="905256">
                  <a:extLst>
                    <a:ext uri="{9D8B030D-6E8A-4147-A177-3AD203B41FA5}">
                      <a16:colId xmlns:a16="http://schemas.microsoft.com/office/drawing/2014/main" val="2801275610"/>
                    </a:ext>
                  </a:extLst>
                </a:gridCol>
                <a:gridCol w="905256">
                  <a:extLst>
                    <a:ext uri="{9D8B030D-6E8A-4147-A177-3AD203B41FA5}">
                      <a16:colId xmlns:a16="http://schemas.microsoft.com/office/drawing/2014/main" val="2747924201"/>
                    </a:ext>
                  </a:extLst>
                </a:gridCol>
                <a:gridCol w="905256">
                  <a:extLst>
                    <a:ext uri="{9D8B030D-6E8A-4147-A177-3AD203B41FA5}">
                      <a16:colId xmlns:a16="http://schemas.microsoft.com/office/drawing/2014/main" val="2238736689"/>
                    </a:ext>
                  </a:extLst>
                </a:gridCol>
                <a:gridCol w="905256">
                  <a:extLst>
                    <a:ext uri="{9D8B030D-6E8A-4147-A177-3AD203B41FA5}">
                      <a16:colId xmlns:a16="http://schemas.microsoft.com/office/drawing/2014/main" val="85616311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227286458"/>
                  </a:ext>
                </a:extLst>
              </a:tr>
              <a:tr h="370840">
                <a:tc>
                  <a:txBody>
                    <a:bodyPr/>
                    <a:lstStyle/>
                    <a:p>
                      <a:r>
                        <a:rPr lang="en-US" sz="1000"/>
                        <a:t>15</a:t>
                      </a:r>
                    </a:p>
                  </a:txBody>
                  <a:tcPr/>
                </a:tc>
                <a:tc>
                  <a:txBody>
                    <a:bodyPr/>
                    <a:lstStyle/>
                    <a:p>
                      <a:r>
                        <a:rPr lang="en-US" sz="1000"/>
                        <a:t>0.6505 %</a:t>
                      </a:r>
                    </a:p>
                  </a:txBody>
                  <a:tcPr/>
                </a:tc>
                <a:tc>
                  <a:txBody>
                    <a:bodyPr/>
                    <a:lstStyle/>
                    <a:p>
                      <a:r>
                        <a:rPr lang="en-US" sz="1000"/>
                        <a:t>0.20</a:t>
                      </a:r>
                    </a:p>
                  </a:txBody>
                  <a:tcPr/>
                </a:tc>
                <a:tc>
                  <a:txBody>
                    <a:bodyPr/>
                    <a:lstStyle/>
                    <a:p>
                      <a:r>
                        <a:rPr lang="en-US" sz="1000"/>
                        <a:t>151.07</a:t>
                      </a:r>
                    </a:p>
                  </a:txBody>
                  <a:tcPr/>
                </a:tc>
                <a:tc>
                  <a:txBody>
                    <a:bodyPr/>
                    <a:lstStyle/>
                    <a:p>
                      <a:r>
                        <a:rPr lang="en-US" sz="1000"/>
                        <a:t>149.67</a:t>
                      </a:r>
                    </a:p>
                  </a:txBody>
                  <a:tcPr/>
                </a:tc>
                <a:tc>
                  <a:txBody>
                    <a:bodyPr/>
                    <a:lstStyle/>
                    <a:p>
                      <a:r>
                        <a:rPr lang="en-US" sz="1000"/>
                        <a:t>90.00</a:t>
                      </a:r>
                    </a:p>
                  </a:txBody>
                  <a:tcPr/>
                </a:tc>
                <a:tc>
                  <a:txBody>
                    <a:bodyPr/>
                    <a:lstStyle/>
                    <a:p>
                      <a:r>
                        <a:rPr lang="en-US" sz="1000"/>
                        <a:t>89.80</a:t>
                      </a:r>
                    </a:p>
                  </a:txBody>
                  <a:tcPr/>
                </a:tc>
                <a:tc>
                  <a:txBody>
                    <a:bodyPr/>
                    <a:lstStyle/>
                    <a:p>
                      <a:r>
                        <a:rPr lang="en-US" sz="1000"/>
                        <a:t>2266</a:t>
                      </a:r>
                    </a:p>
                  </a:txBody>
                  <a:tcPr/>
                </a:tc>
                <a:tc>
                  <a:txBody>
                    <a:bodyPr/>
                    <a:lstStyle/>
                    <a:p>
                      <a:r>
                        <a:rPr lang="en-US" sz="1000"/>
                        <a:t>1350</a:t>
                      </a:r>
                    </a:p>
                  </a:txBody>
                  <a:tcPr/>
                </a:tc>
                <a:extLst>
                  <a:ext uri="{0D108BD9-81ED-4DB2-BD59-A6C34878D82A}">
                    <a16:rowId xmlns:a16="http://schemas.microsoft.com/office/drawing/2014/main" val="781469203"/>
                  </a:ext>
                </a:extLst>
              </a:tr>
            </a:tbl>
          </a:graphicData>
        </a:graphic>
      </p:graphicFrame>
      <p:sp>
        <p:nvSpPr>
          <p:cNvPr id="4" name="Text Placeholder 3">
            <a:extLst>
              <a:ext uri="{FF2B5EF4-FFF2-40B4-BE49-F238E27FC236}">
                <a16:creationId xmlns:a16="http://schemas.microsoft.com/office/drawing/2014/main" id="{6DF93666-4EF0-422C-9FF0-4C1BAFE9E3E3}"/>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41991234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2A688-6089-41E6-9F19-3589E43FB0A5}"/>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C7DAD493-5380-4E0D-A35D-2609C5CBCC17}"/>
              </a:ext>
            </a:extLst>
          </p:cNvPr>
          <p:cNvGraphicFramePr>
            <a:graphicFrameLocks noGrp="1"/>
          </p:cNvGraphicFramePr>
          <p:nvPr>
            <p:ph type="tbl" sz="quarter" idx="13"/>
            <p:extLst>
              <p:ext uri="{D42A27DB-BD31-4B8C-83A1-F6EECF244321}">
                <p14:modId xmlns:p14="http://schemas.microsoft.com/office/powerpoint/2010/main" val="3219721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17391313"/>
                    </a:ext>
                  </a:extLst>
                </a:gridCol>
                <a:gridCol w="1399032">
                  <a:extLst>
                    <a:ext uri="{9D8B030D-6E8A-4147-A177-3AD203B41FA5}">
                      <a16:colId xmlns:a16="http://schemas.microsoft.com/office/drawing/2014/main" val="147682076"/>
                    </a:ext>
                  </a:extLst>
                </a:gridCol>
                <a:gridCol w="658368">
                  <a:extLst>
                    <a:ext uri="{9D8B030D-6E8A-4147-A177-3AD203B41FA5}">
                      <a16:colId xmlns:a16="http://schemas.microsoft.com/office/drawing/2014/main" val="1517629581"/>
                    </a:ext>
                  </a:extLst>
                </a:gridCol>
                <a:gridCol w="658368">
                  <a:extLst>
                    <a:ext uri="{9D8B030D-6E8A-4147-A177-3AD203B41FA5}">
                      <a16:colId xmlns:a16="http://schemas.microsoft.com/office/drawing/2014/main" val="1351751047"/>
                    </a:ext>
                  </a:extLst>
                </a:gridCol>
                <a:gridCol w="658368">
                  <a:extLst>
                    <a:ext uri="{9D8B030D-6E8A-4147-A177-3AD203B41FA5}">
                      <a16:colId xmlns:a16="http://schemas.microsoft.com/office/drawing/2014/main" val="213426728"/>
                    </a:ext>
                  </a:extLst>
                </a:gridCol>
                <a:gridCol w="658368">
                  <a:extLst>
                    <a:ext uri="{9D8B030D-6E8A-4147-A177-3AD203B41FA5}">
                      <a16:colId xmlns:a16="http://schemas.microsoft.com/office/drawing/2014/main" val="2071836435"/>
                    </a:ext>
                  </a:extLst>
                </a:gridCol>
                <a:gridCol w="658368">
                  <a:extLst>
                    <a:ext uri="{9D8B030D-6E8A-4147-A177-3AD203B41FA5}">
                      <a16:colId xmlns:a16="http://schemas.microsoft.com/office/drawing/2014/main" val="3742188525"/>
                    </a:ext>
                  </a:extLst>
                </a:gridCol>
                <a:gridCol w="658368">
                  <a:extLst>
                    <a:ext uri="{9D8B030D-6E8A-4147-A177-3AD203B41FA5}">
                      <a16:colId xmlns:a16="http://schemas.microsoft.com/office/drawing/2014/main" val="1421337274"/>
                    </a:ext>
                  </a:extLst>
                </a:gridCol>
                <a:gridCol w="658368">
                  <a:extLst>
                    <a:ext uri="{9D8B030D-6E8A-4147-A177-3AD203B41FA5}">
                      <a16:colId xmlns:a16="http://schemas.microsoft.com/office/drawing/2014/main" val="480938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971479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- 2024-10-31 13:59:41</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contest winners!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https://quintly-eu-image-storage.s3.amazonaws.com/c303562b672a3318c686cfcc37b7e67a/17caaf09b1f24930225a279bce6d9533.jpg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399671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- 2024-10-30 12:39:25</a:t>
                      </a:r>
                      <a:r>
                        <a:rPr kumimoji="0" lang="en-US" sz="1000" b="0" i="0" u="none" strike="noStrike" kern="1200" cap="none" spc="0" normalizeH="0" baseline="0" noProof="0">
                          <a:ln>
                            <a:noFill/>
                          </a:ln>
                          <a:solidFill>
                            <a:prstClr val="black"/>
                          </a:solidFill>
                          <a:effectLst/>
                          <a:uLnTx/>
                          <a:uFillTx/>
                          <a:latin typeface="Calibri"/>
                          <a:ea typeface="+mn-ea"/>
                          <a:cs typeface="+mn-cs"/>
                        </a:rPr>
                        <a:t>
 Cast your vote to help us pick our winning pumpkins! tap on the post to vote in the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https://quintly-eu-image-storage.s3.amazonaws.com/c303562b672a3318c686cfcc37b7e67a/288a3a41079ecfdcbb323ab9a971952c.jpg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369980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- 2024-10-28 10:31:44</a:t>
                      </a:r>
                      <a:r>
                        <a:rPr kumimoji="0" lang="en-US" sz="1000" b="0" i="0" u="none" strike="noStrike" kern="1200" cap="none" spc="0" normalizeH="0" baseline="0" noProof="0">
                          <a:ln>
                            <a:noFill/>
                          </a:ln>
                          <a:solidFill>
                            <a:prstClr val="black"/>
                          </a:solidFill>
                          <a:effectLst/>
                          <a:uLnTx/>
                          <a:uFillTx/>
                          <a:latin typeface="Calibri"/>
                          <a:ea typeface="+mn-ea"/>
                          <a:cs typeface="+mn-cs"/>
                        </a:rPr>
                        <a:t>
 contest closes at midnight  Submit your carved  for a chance to 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https://quintly-eu-image-storage.s3.amazonaws.com/c303562b672a3318c686cfcc37b7e67a/b770dc11b3ce34e7bda2994ba7b8d8f5.jpg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89695066"/>
                  </a:ext>
                </a:extLst>
              </a:tr>
            </a:tbl>
          </a:graphicData>
        </a:graphic>
      </p:graphicFrame>
      <p:sp>
        <p:nvSpPr>
          <p:cNvPr id="4" name="Text Placeholder 3">
            <a:extLst>
              <a:ext uri="{FF2B5EF4-FFF2-40B4-BE49-F238E27FC236}">
                <a16:creationId xmlns:a16="http://schemas.microsoft.com/office/drawing/2014/main" id="{22A19DBD-5EDA-45B7-B6B7-6CB8CBE5C3CF}"/>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8079457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622DD-97C6-426F-8808-B8BD5F2194E6}"/>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9C7667EE-46D0-437C-ADAD-DCB4152F92A2}"/>
              </a:ext>
            </a:extLst>
          </p:cNvPr>
          <p:cNvGraphicFramePr>
            <a:graphicFrameLocks noGrp="1"/>
          </p:cNvGraphicFramePr>
          <p:nvPr>
            <p:ph type="tbl" sz="quarter" idx="13"/>
            <p:extLst>
              <p:ext uri="{D42A27DB-BD31-4B8C-83A1-F6EECF244321}">
                <p14:modId xmlns:p14="http://schemas.microsoft.com/office/powerpoint/2010/main" val="4211508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60816239"/>
                    </a:ext>
                  </a:extLst>
                </a:gridCol>
                <a:gridCol w="1399032">
                  <a:extLst>
                    <a:ext uri="{9D8B030D-6E8A-4147-A177-3AD203B41FA5}">
                      <a16:colId xmlns:a16="http://schemas.microsoft.com/office/drawing/2014/main" val="4117343981"/>
                    </a:ext>
                  </a:extLst>
                </a:gridCol>
                <a:gridCol w="658368">
                  <a:extLst>
                    <a:ext uri="{9D8B030D-6E8A-4147-A177-3AD203B41FA5}">
                      <a16:colId xmlns:a16="http://schemas.microsoft.com/office/drawing/2014/main" val="1068716438"/>
                    </a:ext>
                  </a:extLst>
                </a:gridCol>
                <a:gridCol w="658368">
                  <a:extLst>
                    <a:ext uri="{9D8B030D-6E8A-4147-A177-3AD203B41FA5}">
                      <a16:colId xmlns:a16="http://schemas.microsoft.com/office/drawing/2014/main" val="2908972458"/>
                    </a:ext>
                  </a:extLst>
                </a:gridCol>
                <a:gridCol w="658368">
                  <a:extLst>
                    <a:ext uri="{9D8B030D-6E8A-4147-A177-3AD203B41FA5}">
                      <a16:colId xmlns:a16="http://schemas.microsoft.com/office/drawing/2014/main" val="864908925"/>
                    </a:ext>
                  </a:extLst>
                </a:gridCol>
                <a:gridCol w="658368">
                  <a:extLst>
                    <a:ext uri="{9D8B030D-6E8A-4147-A177-3AD203B41FA5}">
                      <a16:colId xmlns:a16="http://schemas.microsoft.com/office/drawing/2014/main" val="2988903917"/>
                    </a:ext>
                  </a:extLst>
                </a:gridCol>
                <a:gridCol w="658368">
                  <a:extLst>
                    <a:ext uri="{9D8B030D-6E8A-4147-A177-3AD203B41FA5}">
                      <a16:colId xmlns:a16="http://schemas.microsoft.com/office/drawing/2014/main" val="2121835905"/>
                    </a:ext>
                  </a:extLst>
                </a:gridCol>
                <a:gridCol w="658368">
                  <a:extLst>
                    <a:ext uri="{9D8B030D-6E8A-4147-A177-3AD203B41FA5}">
                      <a16:colId xmlns:a16="http://schemas.microsoft.com/office/drawing/2014/main" val="3725213074"/>
                    </a:ext>
                  </a:extLst>
                </a:gridCol>
                <a:gridCol w="658368">
                  <a:extLst>
                    <a:ext uri="{9D8B030D-6E8A-4147-A177-3AD203B41FA5}">
                      <a16:colId xmlns:a16="http://schemas.microsoft.com/office/drawing/2014/main" val="4251704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32489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- 2024-10-24 10:20:26</a:t>
                      </a:r>
                      <a:r>
                        <a:rPr kumimoji="0" lang="en-US" sz="1000" b="0" i="0" u="none" strike="noStrike" kern="1200" cap="none" spc="0" normalizeH="0" baseline="0" noProof="0">
                          <a:ln>
                            <a:noFill/>
                          </a:ln>
                          <a:solidFill>
                            <a:prstClr val="black"/>
                          </a:solidFill>
                          <a:effectLst/>
                          <a:uLnTx/>
                          <a:uFillTx/>
                          <a:latin typeface="Calibri"/>
                          <a:ea typeface="+mn-ea"/>
                          <a:cs typeface="+mn-cs"/>
                        </a:rPr>
                        <a:t>
 now through 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https://quintly-eu-image-storage.s3.amazonaws.com/c303562b672a3318c686cfcc37b7e67a/dd26288c9c5883c0f3795060c540624f.jpg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2862614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- 2024-10-22 09:42:32</a:t>
                      </a:r>
                      <a:r>
                        <a:rPr kumimoji="0" lang="pt-BR" sz="1000" b="0" i="0" u="none" strike="noStrike" kern="1200" cap="none" spc="0" normalizeH="0" baseline="0" noProof="0">
                          <a:ln>
                            <a:noFill/>
                          </a:ln>
                          <a:solidFill>
                            <a:prstClr val="black"/>
                          </a:solidFill>
                          <a:effectLst/>
                          <a:uLnTx/>
                          <a:uFillTx/>
                          <a:latin typeface="Calibri"/>
                          <a:ea typeface="+mn-ea"/>
                          <a:cs typeface="+mn-cs"/>
                        </a:rPr>
                        <a:t>
 N e w  P o s 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https://quintly-eu-image-storage.s3.amazonaws.com/c303562b672a3318c686cfcc37b7e67a/486a0dc5498800dd9849caf948a0f835.jpg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781669122"/>
                  </a:ext>
                </a:extLst>
              </a:tr>
            </a:tbl>
          </a:graphicData>
        </a:graphic>
      </p:graphicFrame>
      <p:sp>
        <p:nvSpPr>
          <p:cNvPr id="4" name="Text Placeholder 3">
            <a:extLst>
              <a:ext uri="{FF2B5EF4-FFF2-40B4-BE49-F238E27FC236}">
                <a16:creationId xmlns:a16="http://schemas.microsoft.com/office/drawing/2014/main" id="{3F29790C-7C26-4E96-AD19-7D780CB824A2}"/>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7254986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3577</Words>
  <Application>Microsoft Office PowerPoint</Application>
  <PresentationFormat>On-screen Show (4:3)</PresentationFormat>
  <Paragraphs>700</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2024-11-01T17:39:31Z</dcterms:created>
  <dcterms:modified xsi:type="dcterms:W3CDTF">2024-11-01T17:40:20Z</dcterms:modified>
</cp:coreProperties>
</file>