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45566</c:v>
                </c:pt>
              </c:numCache>
            </c:numRef>
          </c:cat>
          <c:val>
            <c:numRef>
              <c:f>Sheet1!$B$2</c:f>
              <c:numCache>
                <c:formatCode>General</c:formatCode>
                <c:ptCount val="1"/>
                <c:pt idx="0">
                  <c:v>1901</c:v>
                </c:pt>
              </c:numCache>
            </c:numRef>
          </c:val>
          <c:extLst>
            <c:ext xmlns:c16="http://schemas.microsoft.com/office/drawing/2014/chart" uri="{C3380CC4-5D6E-409C-BE32-E72D297353CC}">
              <c16:uniqueId val="{00000000-E235-433C-AE69-4F11F9CF6583}"/>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45566</c:v>
                </c:pt>
              </c:numCache>
            </c:numRef>
          </c:cat>
          <c:val>
            <c:numRef>
              <c:f>Sheet1!$C$2</c:f>
              <c:numCache>
                <c:formatCode>General</c:formatCode>
                <c:ptCount val="1"/>
                <c:pt idx="0">
                  <c:v>2933</c:v>
                </c:pt>
              </c:numCache>
            </c:numRef>
          </c:val>
          <c:extLst>
            <c:ext xmlns:c16="http://schemas.microsoft.com/office/drawing/2014/chart" uri="{C3380CC4-5D6E-409C-BE32-E72D297353CC}">
              <c16:uniqueId val="{00000001-E235-433C-AE69-4F11F9CF6583}"/>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45566</c:v>
                </c:pt>
              </c:numCache>
            </c:numRef>
          </c:cat>
          <c:val>
            <c:numRef>
              <c:f>Sheet1!$D$2</c:f>
              <c:numCache>
                <c:formatCode>General</c:formatCode>
                <c:ptCount val="1"/>
                <c:pt idx="0">
                  <c:v>4672</c:v>
                </c:pt>
              </c:numCache>
            </c:numRef>
          </c:val>
          <c:extLst>
            <c:ext xmlns:c16="http://schemas.microsoft.com/office/drawing/2014/chart" uri="{C3380CC4-5D6E-409C-BE32-E72D297353CC}">
              <c16:uniqueId val="{00000002-E235-433C-AE69-4F11F9CF6583}"/>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45566</c:v>
                </c:pt>
              </c:numCache>
            </c:numRef>
          </c:cat>
          <c:val>
            <c:numRef>
              <c:f>Sheet1!$E$2</c:f>
              <c:numCache>
                <c:formatCode>General</c:formatCode>
                <c:ptCount val="1"/>
                <c:pt idx="0">
                  <c:v>1192</c:v>
                </c:pt>
              </c:numCache>
            </c:numRef>
          </c:val>
          <c:extLst>
            <c:ext xmlns:c16="http://schemas.microsoft.com/office/drawing/2014/chart" uri="{C3380CC4-5D6E-409C-BE32-E72D297353CC}">
              <c16:uniqueId val="{00000003-E235-433C-AE69-4F11F9CF6583}"/>
            </c:ext>
          </c:extLst>
        </c:ser>
        <c:dLbls>
          <c:showLegendKey val="0"/>
          <c:showVal val="0"/>
          <c:showCatName val="0"/>
          <c:showSerName val="0"/>
          <c:showPercent val="0"/>
          <c:showBubbleSize val="0"/>
        </c:dLbls>
        <c:gapWidth val="219"/>
        <c:overlap val="-27"/>
        <c:axId val="370936520"/>
        <c:axId val="370938816"/>
      </c:barChart>
      <c:dateAx>
        <c:axId val="370936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938816"/>
        <c:crosses val="autoZero"/>
        <c:auto val="1"/>
        <c:lblOffset val="100"/>
        <c:baseTimeUnit val="days"/>
      </c:dateAx>
      <c:valAx>
        <c:axId val="370938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936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1</c:v>
                </c:pt>
                <c:pt idx="2">
                  <c:v>-1</c:v>
                </c:pt>
                <c:pt idx="3">
                  <c:v>-2</c:v>
                </c:pt>
                <c:pt idx="4">
                  <c:v>0</c:v>
                </c:pt>
                <c:pt idx="5">
                  <c:v>-4</c:v>
                </c:pt>
                <c:pt idx="6">
                  <c:v>2</c:v>
                </c:pt>
                <c:pt idx="7">
                  <c:v>0</c:v>
                </c:pt>
                <c:pt idx="8">
                  <c:v>-2</c:v>
                </c:pt>
                <c:pt idx="9">
                  <c:v>0</c:v>
                </c:pt>
                <c:pt idx="10">
                  <c:v>0</c:v>
                </c:pt>
              </c:numCache>
            </c:numRef>
          </c:val>
          <c:extLst>
            <c:ext xmlns:c16="http://schemas.microsoft.com/office/drawing/2014/chart" uri="{C3380CC4-5D6E-409C-BE32-E72D297353CC}">
              <c16:uniqueId val="{00000000-7677-4BF0-A53C-58BCE06ACAD6}"/>
            </c:ext>
          </c:extLst>
        </c:ser>
        <c:dLbls>
          <c:showLegendKey val="0"/>
          <c:showVal val="0"/>
          <c:showCatName val="0"/>
          <c:showSerName val="0"/>
          <c:showPercent val="0"/>
          <c:showBubbleSize val="0"/>
        </c:dLbls>
        <c:gapWidth val="219"/>
        <c:overlap val="-27"/>
        <c:axId val="377969104"/>
        <c:axId val="377964840"/>
      </c:barChart>
      <c:dateAx>
        <c:axId val="377969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964840"/>
        <c:crosses val="autoZero"/>
        <c:auto val="1"/>
        <c:lblOffset val="100"/>
        <c:baseTimeUnit val="months"/>
      </c:dateAx>
      <c:valAx>
        <c:axId val="377964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96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9</c:v>
                </c:pt>
                <c:pt idx="1">
                  <c:v>7</c:v>
                </c:pt>
                <c:pt idx="2">
                  <c:v>10</c:v>
                </c:pt>
                <c:pt idx="3">
                  <c:v>10</c:v>
                </c:pt>
                <c:pt idx="4">
                  <c:v>7</c:v>
                </c:pt>
                <c:pt idx="5">
                  <c:v>6</c:v>
                </c:pt>
                <c:pt idx="6">
                  <c:v>6</c:v>
                </c:pt>
                <c:pt idx="7">
                  <c:v>8</c:v>
                </c:pt>
                <c:pt idx="8">
                  <c:v>7</c:v>
                </c:pt>
                <c:pt idx="9">
                  <c:v>14</c:v>
                </c:pt>
                <c:pt idx="10">
                  <c:v>0</c:v>
                </c:pt>
                <c:pt idx="11">
                  <c:v>0</c:v>
                </c:pt>
              </c:numCache>
            </c:numRef>
          </c:val>
          <c:extLst>
            <c:ext xmlns:c16="http://schemas.microsoft.com/office/drawing/2014/chart" uri="{C3380CC4-5D6E-409C-BE32-E72D297353CC}">
              <c16:uniqueId val="{00000000-345D-4D37-9023-38CE288DDB7E}"/>
            </c:ext>
          </c:extLst>
        </c:ser>
        <c:dLbls>
          <c:showLegendKey val="0"/>
          <c:showVal val="0"/>
          <c:showCatName val="0"/>
          <c:showSerName val="0"/>
          <c:showPercent val="0"/>
          <c:showBubbleSize val="0"/>
        </c:dLbls>
        <c:gapWidth val="219"/>
        <c:overlap val="-27"/>
        <c:axId val="296428824"/>
        <c:axId val="296429480"/>
      </c:barChart>
      <c:dateAx>
        <c:axId val="296428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429480"/>
        <c:crosses val="autoZero"/>
        <c:auto val="1"/>
        <c:lblOffset val="100"/>
        <c:baseTimeUnit val="months"/>
      </c:dateAx>
      <c:valAx>
        <c:axId val="296429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428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94</c:v>
                </c:pt>
                <c:pt idx="1">
                  <c:v>84</c:v>
                </c:pt>
                <c:pt idx="2">
                  <c:v>132</c:v>
                </c:pt>
                <c:pt idx="3">
                  <c:v>125</c:v>
                </c:pt>
                <c:pt idx="4">
                  <c:v>59</c:v>
                </c:pt>
                <c:pt idx="5">
                  <c:v>42</c:v>
                </c:pt>
                <c:pt idx="6">
                  <c:v>54</c:v>
                </c:pt>
                <c:pt idx="7">
                  <c:v>95</c:v>
                </c:pt>
                <c:pt idx="8">
                  <c:v>51</c:v>
                </c:pt>
                <c:pt idx="9">
                  <c:v>256</c:v>
                </c:pt>
                <c:pt idx="10">
                  <c:v>0</c:v>
                </c:pt>
                <c:pt idx="11">
                  <c:v>0</c:v>
                </c:pt>
              </c:numCache>
            </c:numRef>
          </c:val>
          <c:extLst>
            <c:ext xmlns:c16="http://schemas.microsoft.com/office/drawing/2014/chart" uri="{C3380CC4-5D6E-409C-BE32-E72D297353CC}">
              <c16:uniqueId val="{00000000-4DF0-407A-B9E9-25816D3A2D7B}"/>
            </c:ext>
          </c:extLst>
        </c:ser>
        <c:dLbls>
          <c:showLegendKey val="0"/>
          <c:showVal val="0"/>
          <c:showCatName val="0"/>
          <c:showSerName val="0"/>
          <c:showPercent val="0"/>
          <c:showBubbleSize val="0"/>
        </c:dLbls>
        <c:gapWidth val="219"/>
        <c:overlap val="-27"/>
        <c:axId val="296434400"/>
        <c:axId val="296434728"/>
      </c:barChart>
      <c:catAx>
        <c:axId val="296434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434728"/>
        <c:crosses val="autoZero"/>
        <c:auto val="1"/>
        <c:lblAlgn val="ctr"/>
        <c:lblOffset val="100"/>
        <c:noMultiLvlLbl val="0"/>
      </c:catAx>
      <c:valAx>
        <c:axId val="296434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434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3115</c:v>
                </c:pt>
                <c:pt idx="1">
                  <c:v>3313</c:v>
                </c:pt>
                <c:pt idx="2">
                  <c:v>3922</c:v>
                </c:pt>
                <c:pt idx="3">
                  <c:v>3483</c:v>
                </c:pt>
                <c:pt idx="4">
                  <c:v>2034</c:v>
                </c:pt>
                <c:pt idx="5">
                  <c:v>2680</c:v>
                </c:pt>
                <c:pt idx="6">
                  <c:v>2465</c:v>
                </c:pt>
                <c:pt idx="7">
                  <c:v>3079</c:v>
                </c:pt>
                <c:pt idx="8">
                  <c:v>2477</c:v>
                </c:pt>
                <c:pt idx="9">
                  <c:v>6645</c:v>
                </c:pt>
                <c:pt idx="10">
                  <c:v>0</c:v>
                </c:pt>
                <c:pt idx="11">
                  <c:v>0</c:v>
                </c:pt>
              </c:numCache>
            </c:numRef>
          </c:val>
          <c:extLst>
            <c:ext xmlns:c16="http://schemas.microsoft.com/office/drawing/2014/chart" uri="{C3380CC4-5D6E-409C-BE32-E72D297353CC}">
              <c16:uniqueId val="{00000000-0E04-45C5-89FF-0224809E05D3}"/>
            </c:ext>
          </c:extLst>
        </c:ser>
        <c:dLbls>
          <c:showLegendKey val="0"/>
          <c:showVal val="0"/>
          <c:showCatName val="0"/>
          <c:showSerName val="0"/>
          <c:showPercent val="0"/>
          <c:showBubbleSize val="0"/>
        </c:dLbls>
        <c:gapWidth val="219"/>
        <c:overlap val="-27"/>
        <c:axId val="379973576"/>
        <c:axId val="379973904"/>
      </c:barChart>
      <c:dateAx>
        <c:axId val="379973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973904"/>
        <c:crosses val="autoZero"/>
        <c:auto val="1"/>
        <c:lblOffset val="100"/>
        <c:baseTimeUnit val="months"/>
      </c:dateAx>
      <c:valAx>
        <c:axId val="379973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973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c:v>
                </c:pt>
                <c:pt idx="2">
                  <c:v>-1</c:v>
                </c:pt>
                <c:pt idx="3">
                  <c:v>-1</c:v>
                </c:pt>
                <c:pt idx="4">
                  <c:v>-1</c:v>
                </c:pt>
                <c:pt idx="5">
                  <c:v>1</c:v>
                </c:pt>
                <c:pt idx="6">
                  <c:v>-2</c:v>
                </c:pt>
                <c:pt idx="7">
                  <c:v>7</c:v>
                </c:pt>
                <c:pt idx="8">
                  <c:v>0</c:v>
                </c:pt>
                <c:pt idx="9">
                  <c:v>1</c:v>
                </c:pt>
                <c:pt idx="10">
                  <c:v>0</c:v>
                </c:pt>
              </c:numCache>
            </c:numRef>
          </c:val>
          <c:extLst>
            <c:ext xmlns:c16="http://schemas.microsoft.com/office/drawing/2014/chart" uri="{C3380CC4-5D6E-409C-BE32-E72D297353CC}">
              <c16:uniqueId val="{00000000-B6A0-4B5E-BE87-9982D8628B9F}"/>
            </c:ext>
          </c:extLst>
        </c:ser>
        <c:dLbls>
          <c:showLegendKey val="0"/>
          <c:showVal val="0"/>
          <c:showCatName val="0"/>
          <c:showSerName val="0"/>
          <c:showPercent val="0"/>
          <c:showBubbleSize val="0"/>
        </c:dLbls>
        <c:gapWidth val="219"/>
        <c:overlap val="-27"/>
        <c:axId val="475456872"/>
        <c:axId val="475449000"/>
      </c:barChart>
      <c:dateAx>
        <c:axId val="475456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449000"/>
        <c:crosses val="autoZero"/>
        <c:auto val="1"/>
        <c:lblOffset val="100"/>
        <c:baseTimeUnit val="months"/>
      </c:dateAx>
      <c:valAx>
        <c:axId val="475449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456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5B0-4828-A92F-ED18CA48FE26}"/>
            </c:ext>
          </c:extLst>
        </c:ser>
        <c:dLbls>
          <c:showLegendKey val="0"/>
          <c:showVal val="0"/>
          <c:showCatName val="0"/>
          <c:showSerName val="0"/>
          <c:showPercent val="0"/>
          <c:showBubbleSize val="0"/>
        </c:dLbls>
        <c:gapWidth val="219"/>
        <c:overlap val="-27"/>
        <c:axId val="475456216"/>
        <c:axId val="475451952"/>
      </c:barChart>
      <c:dateAx>
        <c:axId val="475456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451952"/>
        <c:crosses val="autoZero"/>
        <c:auto val="1"/>
        <c:lblOffset val="100"/>
        <c:baseTimeUnit val="months"/>
      </c:dateAx>
      <c:valAx>
        <c:axId val="475451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456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12</c:v>
                </c:pt>
                <c:pt idx="1">
                  <c:v>22</c:v>
                </c:pt>
                <c:pt idx="2">
                  <c:v>9</c:v>
                </c:pt>
                <c:pt idx="3">
                  <c:v>7</c:v>
                </c:pt>
                <c:pt idx="4">
                  <c:v>1</c:v>
                </c:pt>
                <c:pt idx="5">
                  <c:v>2</c:v>
                </c:pt>
                <c:pt idx="6">
                  <c:v>1</c:v>
                </c:pt>
                <c:pt idx="7">
                  <c:v>1</c:v>
                </c:pt>
                <c:pt idx="8">
                  <c:v>0</c:v>
                </c:pt>
                <c:pt idx="9">
                  <c:v>8</c:v>
                </c:pt>
                <c:pt idx="10">
                  <c:v>0</c:v>
                </c:pt>
                <c:pt idx="11">
                  <c:v>0</c:v>
                </c:pt>
              </c:numCache>
            </c:numRef>
          </c:val>
          <c:extLst>
            <c:ext xmlns:c16="http://schemas.microsoft.com/office/drawing/2014/chart" uri="{C3380CC4-5D6E-409C-BE32-E72D297353CC}">
              <c16:uniqueId val="{00000000-2FB1-4E7F-A5AB-C7262C2CFD5E}"/>
            </c:ext>
          </c:extLst>
        </c:ser>
        <c:dLbls>
          <c:showLegendKey val="0"/>
          <c:showVal val="0"/>
          <c:showCatName val="0"/>
          <c:showSerName val="0"/>
          <c:showPercent val="0"/>
          <c:showBubbleSize val="0"/>
        </c:dLbls>
        <c:gapWidth val="219"/>
        <c:overlap val="-27"/>
        <c:axId val="475450640"/>
        <c:axId val="475453264"/>
      </c:barChart>
      <c:catAx>
        <c:axId val="475450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453264"/>
        <c:crosses val="autoZero"/>
        <c:auto val="1"/>
        <c:lblAlgn val="ctr"/>
        <c:lblOffset val="100"/>
        <c:noMultiLvlLbl val="0"/>
      </c:catAx>
      <c:valAx>
        <c:axId val="475453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450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41</c:v>
                </c:pt>
                <c:pt idx="1">
                  <c:v>33</c:v>
                </c:pt>
                <c:pt idx="2">
                  <c:v>51</c:v>
                </c:pt>
                <c:pt idx="3">
                  <c:v>41</c:v>
                </c:pt>
                <c:pt idx="4">
                  <c:v>59</c:v>
                </c:pt>
                <c:pt idx="5">
                  <c:v>50</c:v>
                </c:pt>
                <c:pt idx="6">
                  <c:v>49</c:v>
                </c:pt>
                <c:pt idx="7">
                  <c:v>55</c:v>
                </c:pt>
                <c:pt idx="8">
                  <c:v>17</c:v>
                </c:pt>
                <c:pt idx="9">
                  <c:v>41</c:v>
                </c:pt>
                <c:pt idx="10">
                  <c:v>0</c:v>
                </c:pt>
              </c:numCache>
            </c:numRef>
          </c:val>
          <c:extLst>
            <c:ext xmlns:c16="http://schemas.microsoft.com/office/drawing/2014/chart" uri="{C3380CC4-5D6E-409C-BE32-E72D297353CC}">
              <c16:uniqueId val="{00000000-A593-419B-A536-1E25E997D69F}"/>
            </c:ext>
          </c:extLst>
        </c:ser>
        <c:dLbls>
          <c:showLegendKey val="0"/>
          <c:showVal val="0"/>
          <c:showCatName val="0"/>
          <c:showSerName val="0"/>
          <c:showPercent val="0"/>
          <c:showBubbleSize val="0"/>
        </c:dLbls>
        <c:gapWidth val="219"/>
        <c:overlap val="-27"/>
        <c:axId val="479798552"/>
        <c:axId val="479793960"/>
      </c:barChart>
      <c:dateAx>
        <c:axId val="479798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793960"/>
        <c:crosses val="autoZero"/>
        <c:auto val="1"/>
        <c:lblOffset val="100"/>
        <c:baseTimeUnit val="months"/>
      </c:dateAx>
      <c:valAx>
        <c:axId val="479793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798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Sheet1!$A$2:$A$11</c:f>
              <c:strCache>
                <c:ptCount val="10"/>
                <c:pt idx="0">
                  <c:v>2024-01</c:v>
                </c:pt>
                <c:pt idx="1">
                  <c:v>2024-02</c:v>
                </c:pt>
                <c:pt idx="2">
                  <c:v>2024-03</c:v>
                </c:pt>
                <c:pt idx="3">
                  <c:v>2024-04</c:v>
                </c:pt>
                <c:pt idx="4">
                  <c:v>2024-05</c:v>
                </c:pt>
                <c:pt idx="5">
                  <c:v>2024-06</c:v>
                </c:pt>
                <c:pt idx="6">
                  <c:v>2024-07</c:v>
                </c:pt>
                <c:pt idx="7">
                  <c:v>2024-08</c:v>
                </c:pt>
                <c:pt idx="8">
                  <c:v>2024-09</c:v>
                </c:pt>
                <c:pt idx="9">
                  <c:v>2024-10</c:v>
                </c:pt>
              </c:strCache>
            </c:strRef>
          </c:cat>
          <c:val>
            <c:numRef>
              <c:f>Sheet1!$B$2:$B$11</c:f>
              <c:numCache>
                <c:formatCode>General</c:formatCode>
                <c:ptCount val="10"/>
                <c:pt idx="0">
                  <c:v>49</c:v>
                </c:pt>
                <c:pt idx="1">
                  <c:v>41</c:v>
                </c:pt>
                <c:pt idx="2">
                  <c:v>53</c:v>
                </c:pt>
                <c:pt idx="3">
                  <c:v>46</c:v>
                </c:pt>
                <c:pt idx="4">
                  <c:v>53</c:v>
                </c:pt>
                <c:pt idx="5">
                  <c:v>43</c:v>
                </c:pt>
                <c:pt idx="6">
                  <c:v>88</c:v>
                </c:pt>
                <c:pt idx="7">
                  <c:v>57</c:v>
                </c:pt>
                <c:pt idx="8">
                  <c:v>66</c:v>
                </c:pt>
                <c:pt idx="9">
                  <c:v>50</c:v>
                </c:pt>
              </c:numCache>
            </c:numRef>
          </c:val>
          <c:extLst>
            <c:ext xmlns:c16="http://schemas.microsoft.com/office/drawing/2014/chart" uri="{C3380CC4-5D6E-409C-BE32-E72D297353CC}">
              <c16:uniqueId val="{00000000-B7FF-42D2-A59C-157B960916EE}"/>
            </c:ext>
          </c:extLst>
        </c:ser>
        <c:dLbls>
          <c:showLegendKey val="0"/>
          <c:showVal val="0"/>
          <c:showCatName val="0"/>
          <c:showSerName val="0"/>
          <c:showPercent val="0"/>
          <c:showBubbleSize val="0"/>
        </c:dLbls>
        <c:gapWidth val="219"/>
        <c:overlap val="-27"/>
        <c:axId val="479804784"/>
        <c:axId val="479782808"/>
      </c:barChart>
      <c:catAx>
        <c:axId val="479804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782808"/>
        <c:crosses val="autoZero"/>
        <c:auto val="1"/>
        <c:lblAlgn val="ctr"/>
        <c:lblOffset val="100"/>
        <c:noMultiLvlLbl val="0"/>
      </c:catAx>
      <c:valAx>
        <c:axId val="479782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804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Sheet1!$A$2:$A$11</c:f>
              <c:strCache>
                <c:ptCount val="10"/>
                <c:pt idx="0">
                  <c:v>2024-01</c:v>
                </c:pt>
                <c:pt idx="1">
                  <c:v>2024-02</c:v>
                </c:pt>
                <c:pt idx="2">
                  <c:v>2024-03</c:v>
                </c:pt>
                <c:pt idx="3">
                  <c:v>2024-04</c:v>
                </c:pt>
                <c:pt idx="4">
                  <c:v>2024-05</c:v>
                </c:pt>
                <c:pt idx="5">
                  <c:v>2024-06</c:v>
                </c:pt>
                <c:pt idx="6">
                  <c:v>2024-07</c:v>
                </c:pt>
                <c:pt idx="7">
                  <c:v>2024-08</c:v>
                </c:pt>
                <c:pt idx="8">
                  <c:v>2024-09</c:v>
                </c:pt>
                <c:pt idx="9">
                  <c:v>2024-10</c:v>
                </c:pt>
              </c:strCache>
            </c:strRef>
          </c:cat>
          <c:val>
            <c:numRef>
              <c:f>Sheet1!$B$2:$B$11</c:f>
              <c:numCache>
                <c:formatCode>General</c:formatCode>
                <c:ptCount val="10"/>
                <c:pt idx="0">
                  <c:v>443</c:v>
                </c:pt>
                <c:pt idx="1">
                  <c:v>330</c:v>
                </c:pt>
                <c:pt idx="2">
                  <c:v>532</c:v>
                </c:pt>
                <c:pt idx="3">
                  <c:v>415</c:v>
                </c:pt>
                <c:pt idx="4">
                  <c:v>371</c:v>
                </c:pt>
                <c:pt idx="5">
                  <c:v>302</c:v>
                </c:pt>
                <c:pt idx="6">
                  <c:v>440</c:v>
                </c:pt>
                <c:pt idx="7">
                  <c:v>572</c:v>
                </c:pt>
                <c:pt idx="8">
                  <c:v>397</c:v>
                </c:pt>
                <c:pt idx="9">
                  <c:v>507</c:v>
                </c:pt>
              </c:numCache>
            </c:numRef>
          </c:val>
          <c:extLst>
            <c:ext xmlns:c16="http://schemas.microsoft.com/office/drawing/2014/chart" uri="{C3380CC4-5D6E-409C-BE32-E72D297353CC}">
              <c16:uniqueId val="{00000000-348E-46F3-A720-A3BC17D7A061}"/>
            </c:ext>
          </c:extLst>
        </c:ser>
        <c:dLbls>
          <c:showLegendKey val="0"/>
          <c:showVal val="0"/>
          <c:showCatName val="0"/>
          <c:showSerName val="0"/>
          <c:showPercent val="0"/>
          <c:showBubbleSize val="0"/>
        </c:dLbls>
        <c:gapWidth val="219"/>
        <c:overlap val="-27"/>
        <c:axId val="479775592"/>
        <c:axId val="479780512"/>
      </c:barChart>
      <c:catAx>
        <c:axId val="479775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780512"/>
        <c:crosses val="autoZero"/>
        <c:auto val="1"/>
        <c:lblAlgn val="ctr"/>
        <c:lblOffset val="100"/>
        <c:noMultiLvlLbl val="0"/>
      </c:catAx>
      <c:valAx>
        <c:axId val="479780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775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140</c:v>
                </c:pt>
                <c:pt idx="1">
                  <c:v>14953</c:v>
                </c:pt>
                <c:pt idx="2">
                  <c:v>11863</c:v>
                </c:pt>
                <c:pt idx="3">
                  <c:v>18026</c:v>
                </c:pt>
                <c:pt idx="4">
                  <c:v>13280</c:v>
                </c:pt>
                <c:pt idx="5">
                  <c:v>12629</c:v>
                </c:pt>
                <c:pt idx="6">
                  <c:v>12807</c:v>
                </c:pt>
                <c:pt idx="7">
                  <c:v>15095</c:v>
                </c:pt>
                <c:pt idx="8">
                  <c:v>15530</c:v>
                </c:pt>
                <c:pt idx="9">
                  <c:v>13886</c:v>
                </c:pt>
                <c:pt idx="10">
                  <c:v>17036</c:v>
                </c:pt>
              </c:numCache>
            </c:numRef>
          </c:val>
          <c:extLst>
            <c:ext xmlns:c16="http://schemas.microsoft.com/office/drawing/2014/chart" uri="{C3380CC4-5D6E-409C-BE32-E72D297353CC}">
              <c16:uniqueId val="{00000000-523B-46E4-A3C1-06D6EC7CFD02}"/>
            </c:ext>
          </c:extLst>
        </c:ser>
        <c:dLbls>
          <c:showLegendKey val="0"/>
          <c:showVal val="0"/>
          <c:showCatName val="0"/>
          <c:showSerName val="0"/>
          <c:showPercent val="0"/>
          <c:showBubbleSize val="0"/>
        </c:dLbls>
        <c:gapWidth val="219"/>
        <c:overlap val="-27"/>
        <c:axId val="479781824"/>
        <c:axId val="479779200"/>
      </c:barChart>
      <c:catAx>
        <c:axId val="479781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779200"/>
        <c:crosses val="autoZero"/>
        <c:auto val="1"/>
        <c:lblAlgn val="ctr"/>
        <c:lblOffset val="100"/>
        <c:noMultiLvlLbl val="0"/>
      </c:catAx>
      <c:valAx>
        <c:axId val="479779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781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9</c:v>
                </c:pt>
                <c:pt idx="2">
                  <c:v>13</c:v>
                </c:pt>
                <c:pt idx="3">
                  <c:v>-3</c:v>
                </c:pt>
                <c:pt idx="4">
                  <c:v>84</c:v>
                </c:pt>
                <c:pt idx="5">
                  <c:v>9</c:v>
                </c:pt>
                <c:pt idx="6">
                  <c:v>-13</c:v>
                </c:pt>
                <c:pt idx="7">
                  <c:v>0</c:v>
                </c:pt>
                <c:pt idx="8">
                  <c:v>0</c:v>
                </c:pt>
                <c:pt idx="9">
                  <c:v>1</c:v>
                </c:pt>
                <c:pt idx="10">
                  <c:v>0</c:v>
                </c:pt>
              </c:numCache>
            </c:numRef>
          </c:val>
          <c:extLst>
            <c:ext xmlns:c16="http://schemas.microsoft.com/office/drawing/2014/chart" uri="{C3380CC4-5D6E-409C-BE32-E72D297353CC}">
              <c16:uniqueId val="{00000000-28A1-4497-B7CD-1F207B21A155}"/>
            </c:ext>
          </c:extLst>
        </c:ser>
        <c:dLbls>
          <c:showLegendKey val="0"/>
          <c:showVal val="0"/>
          <c:showCatName val="0"/>
          <c:showSerName val="0"/>
          <c:showPercent val="0"/>
          <c:showBubbleSize val="0"/>
        </c:dLbls>
        <c:gapWidth val="219"/>
        <c:overlap val="-27"/>
        <c:axId val="487125784"/>
        <c:axId val="487131360"/>
      </c:barChart>
      <c:dateAx>
        <c:axId val="487125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131360"/>
        <c:crosses val="autoZero"/>
        <c:auto val="1"/>
        <c:lblOffset val="100"/>
        <c:baseTimeUnit val="months"/>
      </c:dateAx>
      <c:valAx>
        <c:axId val="487131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125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32</c:v>
                </c:pt>
                <c:pt idx="1">
                  <c:v>37</c:v>
                </c:pt>
                <c:pt idx="2">
                  <c:v>52</c:v>
                </c:pt>
                <c:pt idx="3">
                  <c:v>34</c:v>
                </c:pt>
                <c:pt idx="4">
                  <c:v>60</c:v>
                </c:pt>
                <c:pt idx="5">
                  <c:v>111</c:v>
                </c:pt>
                <c:pt idx="6">
                  <c:v>32</c:v>
                </c:pt>
                <c:pt idx="7">
                  <c:v>27</c:v>
                </c:pt>
                <c:pt idx="8">
                  <c:v>45</c:v>
                </c:pt>
                <c:pt idx="9">
                  <c:v>52</c:v>
                </c:pt>
                <c:pt idx="10">
                  <c:v>0</c:v>
                </c:pt>
                <c:pt idx="11">
                  <c:v>0</c:v>
                </c:pt>
              </c:numCache>
            </c:numRef>
          </c:val>
          <c:extLst>
            <c:ext xmlns:c16="http://schemas.microsoft.com/office/drawing/2014/chart" uri="{C3380CC4-5D6E-409C-BE32-E72D297353CC}">
              <c16:uniqueId val="{00000000-2847-4124-BA28-73FDB853BF89}"/>
            </c:ext>
          </c:extLst>
        </c:ser>
        <c:dLbls>
          <c:showLegendKey val="0"/>
          <c:showVal val="0"/>
          <c:showCatName val="0"/>
          <c:showSerName val="0"/>
          <c:showPercent val="0"/>
          <c:showBubbleSize val="0"/>
        </c:dLbls>
        <c:gapWidth val="219"/>
        <c:overlap val="-27"/>
        <c:axId val="487127096"/>
        <c:axId val="487127752"/>
      </c:barChart>
      <c:dateAx>
        <c:axId val="487127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127752"/>
        <c:crosses val="autoZero"/>
        <c:auto val="1"/>
        <c:lblOffset val="100"/>
        <c:baseTimeUnit val="months"/>
      </c:dateAx>
      <c:valAx>
        <c:axId val="487127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127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261</c:v>
                </c:pt>
                <c:pt idx="1">
                  <c:v>263</c:v>
                </c:pt>
                <c:pt idx="2">
                  <c:v>573</c:v>
                </c:pt>
                <c:pt idx="3">
                  <c:v>314</c:v>
                </c:pt>
                <c:pt idx="4">
                  <c:v>300</c:v>
                </c:pt>
                <c:pt idx="5">
                  <c:v>669</c:v>
                </c:pt>
                <c:pt idx="6">
                  <c:v>163</c:v>
                </c:pt>
                <c:pt idx="7">
                  <c:v>221</c:v>
                </c:pt>
                <c:pt idx="8">
                  <c:v>318</c:v>
                </c:pt>
                <c:pt idx="9">
                  <c:v>475</c:v>
                </c:pt>
                <c:pt idx="10">
                  <c:v>0</c:v>
                </c:pt>
                <c:pt idx="11">
                  <c:v>0</c:v>
                </c:pt>
              </c:numCache>
            </c:numRef>
          </c:val>
          <c:extLst>
            <c:ext xmlns:c16="http://schemas.microsoft.com/office/drawing/2014/chart" uri="{C3380CC4-5D6E-409C-BE32-E72D297353CC}">
              <c16:uniqueId val="{00000000-C02B-446E-999F-2F221D1345BB}"/>
            </c:ext>
          </c:extLst>
        </c:ser>
        <c:dLbls>
          <c:showLegendKey val="0"/>
          <c:showVal val="0"/>
          <c:showCatName val="0"/>
          <c:showSerName val="0"/>
          <c:showPercent val="0"/>
          <c:showBubbleSize val="0"/>
        </c:dLbls>
        <c:gapWidth val="219"/>
        <c:overlap val="-27"/>
        <c:axId val="487138904"/>
        <c:axId val="487133328"/>
      </c:barChart>
      <c:catAx>
        <c:axId val="487138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133328"/>
        <c:crosses val="autoZero"/>
        <c:auto val="1"/>
        <c:lblAlgn val="ctr"/>
        <c:lblOffset val="100"/>
        <c:noMultiLvlLbl val="0"/>
      </c:catAx>
      <c:valAx>
        <c:axId val="487133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138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4214</c:v>
                </c:pt>
                <c:pt idx="1">
                  <c:v>5422</c:v>
                </c:pt>
                <c:pt idx="2">
                  <c:v>13844</c:v>
                </c:pt>
                <c:pt idx="3">
                  <c:v>4999</c:v>
                </c:pt>
                <c:pt idx="4">
                  <c:v>10855</c:v>
                </c:pt>
                <c:pt idx="5">
                  <c:v>7211</c:v>
                </c:pt>
                <c:pt idx="6">
                  <c:v>2970</c:v>
                </c:pt>
                <c:pt idx="7">
                  <c:v>8611</c:v>
                </c:pt>
                <c:pt idx="8">
                  <c:v>7498</c:v>
                </c:pt>
                <c:pt idx="9">
                  <c:v>7108</c:v>
                </c:pt>
              </c:numCache>
            </c:numRef>
          </c:val>
          <c:extLst>
            <c:ext xmlns:c16="http://schemas.microsoft.com/office/drawing/2014/chart" uri="{C3380CC4-5D6E-409C-BE32-E72D297353CC}">
              <c16:uniqueId val="{00000000-147D-4B21-B778-4F2354A23323}"/>
            </c:ext>
          </c:extLst>
        </c:ser>
        <c:dLbls>
          <c:showLegendKey val="0"/>
          <c:showVal val="0"/>
          <c:showCatName val="0"/>
          <c:showSerName val="0"/>
          <c:showPercent val="0"/>
          <c:showBubbleSize val="0"/>
        </c:dLbls>
        <c:gapWidth val="219"/>
        <c:overlap val="-27"/>
        <c:axId val="487141528"/>
        <c:axId val="487134640"/>
      </c:barChart>
      <c:dateAx>
        <c:axId val="487141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134640"/>
        <c:crosses val="autoZero"/>
        <c:auto val="1"/>
        <c:lblOffset val="100"/>
        <c:baseTimeUnit val="months"/>
      </c:dateAx>
      <c:valAx>
        <c:axId val="487134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141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94E6E-9E72-4B87-955A-453AE6219AD0}"/>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47CFEAD5-EA96-40AD-89C0-4D0C3E45CB42}"/>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898475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AA567-222C-4321-BC19-757BB5221074}"/>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FFB5DD28-6D4E-44DC-9B03-9E4B1705C18D}"/>
              </a:ext>
            </a:extLst>
          </p:cNvPr>
          <p:cNvGraphicFramePr>
            <a:graphicFrameLocks noGrp="1"/>
          </p:cNvGraphicFramePr>
          <p:nvPr>
            <p:ph type="chart" sz="quarter" idx="13"/>
            <p:extLst>
              <p:ext uri="{D42A27DB-BD31-4B8C-83A1-F6EECF244321}">
                <p14:modId xmlns:p14="http://schemas.microsoft.com/office/powerpoint/2010/main" val="40561476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B859AF-8A6D-4C88-973B-7750FE15D0D3}"/>
              </a:ext>
            </a:extLst>
          </p:cNvPr>
          <p:cNvSpPr>
            <a:spLocks noGrp="1"/>
          </p:cNvSpPr>
          <p:nvPr>
            <p:ph type="body" sz="quarter" idx="14"/>
          </p:nvPr>
        </p:nvSpPr>
        <p:spPr/>
        <p:txBody>
          <a:bodyPr/>
          <a:lstStyle/>
          <a:p>
            <a:r>
              <a:rPr lang="en-US"/>
              <a:t>10/01/2024 - 10/31/2024</a:t>
            </a:r>
          </a:p>
        </p:txBody>
      </p:sp>
      <p:sp>
        <p:nvSpPr>
          <p:cNvPr id="5" name="Footer Placeholder 4">
            <a:extLst>
              <a:ext uri="{FF2B5EF4-FFF2-40B4-BE49-F238E27FC236}">
                <a16:creationId xmlns:a16="http://schemas.microsoft.com/office/drawing/2014/main" id="{BBB83356-A834-4F51-B530-590C4D3107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1490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510F7-E102-4564-AA04-3AC564093910}"/>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2D3EAB94-DFD4-4351-9C7C-18C0349AEBD8}"/>
              </a:ext>
            </a:extLst>
          </p:cNvPr>
          <p:cNvGraphicFramePr>
            <a:graphicFrameLocks noGrp="1"/>
          </p:cNvGraphicFramePr>
          <p:nvPr>
            <p:ph type="tbl" sz="quarter" idx="13"/>
            <p:extLst>
              <p:ext uri="{D42A27DB-BD31-4B8C-83A1-F6EECF244321}">
                <p14:modId xmlns:p14="http://schemas.microsoft.com/office/powerpoint/2010/main" val="1683097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042770380"/>
                    </a:ext>
                  </a:extLst>
                </a:gridCol>
                <a:gridCol w="905256">
                  <a:extLst>
                    <a:ext uri="{9D8B030D-6E8A-4147-A177-3AD203B41FA5}">
                      <a16:colId xmlns:a16="http://schemas.microsoft.com/office/drawing/2014/main" val="1067978747"/>
                    </a:ext>
                  </a:extLst>
                </a:gridCol>
                <a:gridCol w="905256">
                  <a:extLst>
                    <a:ext uri="{9D8B030D-6E8A-4147-A177-3AD203B41FA5}">
                      <a16:colId xmlns:a16="http://schemas.microsoft.com/office/drawing/2014/main" val="4097479782"/>
                    </a:ext>
                  </a:extLst>
                </a:gridCol>
                <a:gridCol w="905256">
                  <a:extLst>
                    <a:ext uri="{9D8B030D-6E8A-4147-A177-3AD203B41FA5}">
                      <a16:colId xmlns:a16="http://schemas.microsoft.com/office/drawing/2014/main" val="1703276147"/>
                    </a:ext>
                  </a:extLst>
                </a:gridCol>
                <a:gridCol w="905256">
                  <a:extLst>
                    <a:ext uri="{9D8B030D-6E8A-4147-A177-3AD203B41FA5}">
                      <a16:colId xmlns:a16="http://schemas.microsoft.com/office/drawing/2014/main" val="1127441895"/>
                    </a:ext>
                  </a:extLst>
                </a:gridCol>
                <a:gridCol w="905256">
                  <a:extLst>
                    <a:ext uri="{9D8B030D-6E8A-4147-A177-3AD203B41FA5}">
                      <a16:colId xmlns:a16="http://schemas.microsoft.com/office/drawing/2014/main" val="4072780935"/>
                    </a:ext>
                  </a:extLst>
                </a:gridCol>
                <a:gridCol w="905256">
                  <a:extLst>
                    <a:ext uri="{9D8B030D-6E8A-4147-A177-3AD203B41FA5}">
                      <a16:colId xmlns:a16="http://schemas.microsoft.com/office/drawing/2014/main" val="1277547540"/>
                    </a:ext>
                  </a:extLst>
                </a:gridCol>
                <a:gridCol w="905256">
                  <a:extLst>
                    <a:ext uri="{9D8B030D-6E8A-4147-A177-3AD203B41FA5}">
                      <a16:colId xmlns:a16="http://schemas.microsoft.com/office/drawing/2014/main" val="3027801310"/>
                    </a:ext>
                  </a:extLst>
                </a:gridCol>
                <a:gridCol w="905256">
                  <a:extLst>
                    <a:ext uri="{9D8B030D-6E8A-4147-A177-3AD203B41FA5}">
                      <a16:colId xmlns:a16="http://schemas.microsoft.com/office/drawing/2014/main" val="219076705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55629289"/>
                  </a:ext>
                </a:extLst>
              </a:tr>
              <a:tr h="370840">
                <a:tc>
                  <a:txBody>
                    <a:bodyPr/>
                    <a:lstStyle/>
                    <a:p>
                      <a:r>
                        <a:rPr lang="en-US" sz="1000"/>
                        <a:t>1901</a:t>
                      </a:r>
                    </a:p>
                  </a:txBody>
                  <a:tcPr/>
                </a:tc>
                <a:tc>
                  <a:txBody>
                    <a:bodyPr/>
                    <a:lstStyle/>
                    <a:p>
                      <a:r>
                        <a:rPr lang="en-US" sz="1000"/>
                        <a:t>0</a:t>
                      </a:r>
                    </a:p>
                  </a:txBody>
                  <a:tcPr/>
                </a:tc>
                <a:tc>
                  <a:txBody>
                    <a:bodyPr/>
                    <a:lstStyle/>
                    <a:p>
                      <a:r>
                        <a:rPr lang="en-US" sz="1000"/>
                        <a:t>9</a:t>
                      </a:r>
                    </a:p>
                  </a:txBody>
                  <a:tcPr/>
                </a:tc>
                <a:tc>
                  <a:txBody>
                    <a:bodyPr/>
                    <a:lstStyle/>
                    <a:p>
                      <a:r>
                        <a:rPr lang="en-US" sz="1000"/>
                        <a:t>233</a:t>
                      </a:r>
                    </a:p>
                  </a:txBody>
                  <a:tcPr/>
                </a:tc>
                <a:tc>
                  <a:txBody>
                    <a:bodyPr/>
                    <a:lstStyle/>
                    <a:p>
                      <a:r>
                        <a:rPr lang="en-US" sz="1000"/>
                        <a:t>19</a:t>
                      </a:r>
                    </a:p>
                  </a:txBody>
                  <a:tcPr/>
                </a:tc>
                <a:tc>
                  <a:txBody>
                    <a:bodyPr/>
                    <a:lstStyle/>
                    <a:p>
                      <a:r>
                        <a:rPr lang="en-US" sz="1000"/>
                        <a:t>4</a:t>
                      </a:r>
                    </a:p>
                  </a:txBody>
                  <a:tcPr/>
                </a:tc>
                <a:tc>
                  <a:txBody>
                    <a:bodyPr/>
                    <a:lstStyle/>
                    <a:p>
                      <a:r>
                        <a:rPr lang="en-US" sz="1000"/>
                        <a:t>0</a:t>
                      </a:r>
                    </a:p>
                  </a:txBody>
                  <a:tcPr/>
                </a:tc>
                <a:tc>
                  <a:txBody>
                    <a:bodyPr/>
                    <a:lstStyle/>
                    <a:p>
                      <a:r>
                        <a:rPr lang="en-US" sz="1000"/>
                        <a:t>1.4963 %</a:t>
                      </a:r>
                    </a:p>
                  </a:txBody>
                  <a:tcPr/>
                </a:tc>
                <a:tc>
                  <a:txBody>
                    <a:bodyPr/>
                    <a:lstStyle/>
                    <a:p>
                      <a:r>
                        <a:rPr lang="en-US" sz="1000"/>
                        <a:t>0.0 %</a:t>
                      </a:r>
                    </a:p>
                  </a:txBody>
                  <a:tcPr/>
                </a:tc>
                <a:extLst>
                  <a:ext uri="{0D108BD9-81ED-4DB2-BD59-A6C34878D82A}">
                    <a16:rowId xmlns:a16="http://schemas.microsoft.com/office/drawing/2014/main" val="751361684"/>
                  </a:ext>
                </a:extLst>
              </a:tr>
            </a:tbl>
          </a:graphicData>
        </a:graphic>
      </p:graphicFrame>
      <p:sp>
        <p:nvSpPr>
          <p:cNvPr id="4" name="Text Placeholder 3">
            <a:extLst>
              <a:ext uri="{FF2B5EF4-FFF2-40B4-BE49-F238E27FC236}">
                <a16:creationId xmlns:a16="http://schemas.microsoft.com/office/drawing/2014/main" id="{CB672CAC-C90C-4848-8CCB-1998C059FBB3}"/>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682233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11837-2E69-4AEE-BED0-488D116B6ABD}"/>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F22F5639-A51B-4450-80EF-6AB2670BE4BF}"/>
              </a:ext>
            </a:extLst>
          </p:cNvPr>
          <p:cNvGraphicFramePr>
            <a:graphicFrameLocks noGrp="1"/>
          </p:cNvGraphicFramePr>
          <p:nvPr>
            <p:ph type="chart" sz="quarter" idx="13"/>
            <p:extLst>
              <p:ext uri="{D42A27DB-BD31-4B8C-83A1-F6EECF244321}">
                <p14:modId xmlns:p14="http://schemas.microsoft.com/office/powerpoint/2010/main" val="3686011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DF5521-C32D-4D23-83D9-2CC9CAE98F0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8AE4D1D-5C95-4BD9-A835-28F77228B2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4025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4022C-F3CF-40A8-95F1-4A829DCB95A7}"/>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87AEA1CC-F30D-43EF-9082-1FF22FEEC42C}"/>
              </a:ext>
            </a:extLst>
          </p:cNvPr>
          <p:cNvGraphicFramePr>
            <a:graphicFrameLocks noGrp="1"/>
          </p:cNvGraphicFramePr>
          <p:nvPr>
            <p:ph type="chart" sz="quarter" idx="13"/>
            <p:extLst>
              <p:ext uri="{D42A27DB-BD31-4B8C-83A1-F6EECF244321}">
                <p14:modId xmlns:p14="http://schemas.microsoft.com/office/powerpoint/2010/main" val="31145053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EB868B-5CE3-4F39-9421-293A8BDC015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85431E1-50C0-4673-87F0-FDBD5290B0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0156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BF5CA-37A0-4CFF-B7C8-2B8AAB8C1451}"/>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F532C2A8-5A85-4D76-BF4A-AC46CAA9E508}"/>
              </a:ext>
            </a:extLst>
          </p:cNvPr>
          <p:cNvGraphicFramePr>
            <a:graphicFrameLocks noGrp="1"/>
          </p:cNvGraphicFramePr>
          <p:nvPr>
            <p:ph type="chart" sz="quarter" idx="13"/>
            <p:extLst>
              <p:ext uri="{D42A27DB-BD31-4B8C-83A1-F6EECF244321}">
                <p14:modId xmlns:p14="http://schemas.microsoft.com/office/powerpoint/2010/main" val="3995024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CFB8E0-5FDD-41B7-B8DC-A2B42CD183A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72105DF-0453-4278-9A68-ACE616B907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0964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C71D0-9A76-41D3-9DDB-88421FF4999D}"/>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16FA19DF-6632-473A-8F9D-A8CA0EF85421}"/>
              </a:ext>
            </a:extLst>
          </p:cNvPr>
          <p:cNvGraphicFramePr>
            <a:graphicFrameLocks noGrp="1"/>
          </p:cNvGraphicFramePr>
          <p:nvPr>
            <p:ph type="chart" sz="quarter" idx="13"/>
            <p:extLst>
              <p:ext uri="{D42A27DB-BD31-4B8C-83A1-F6EECF244321}">
                <p14:modId xmlns:p14="http://schemas.microsoft.com/office/powerpoint/2010/main" val="25244357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E893C9-75C3-4672-A2D3-F837AE1B1E5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50787A9-A6BE-4ADC-B7EF-76342EFF6B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7751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D15E0-EC1F-4D2C-B853-04F879362850}"/>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FF55C8F4-596F-494A-8D24-899C88A87F4B}"/>
              </a:ext>
            </a:extLst>
          </p:cNvPr>
          <p:cNvGraphicFramePr>
            <a:graphicFrameLocks noGrp="1"/>
          </p:cNvGraphicFramePr>
          <p:nvPr>
            <p:ph type="tbl" sz="quarter" idx="13"/>
            <p:extLst>
              <p:ext uri="{D42A27DB-BD31-4B8C-83A1-F6EECF244321}">
                <p14:modId xmlns:p14="http://schemas.microsoft.com/office/powerpoint/2010/main" val="868720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85385076"/>
                    </a:ext>
                  </a:extLst>
                </a:gridCol>
                <a:gridCol w="1316737">
                  <a:extLst>
                    <a:ext uri="{9D8B030D-6E8A-4147-A177-3AD203B41FA5}">
                      <a16:colId xmlns:a16="http://schemas.microsoft.com/office/drawing/2014/main" val="2648106577"/>
                    </a:ext>
                  </a:extLst>
                </a:gridCol>
                <a:gridCol w="329184">
                  <a:extLst>
                    <a:ext uri="{9D8B030D-6E8A-4147-A177-3AD203B41FA5}">
                      <a16:colId xmlns:a16="http://schemas.microsoft.com/office/drawing/2014/main" val="1954058691"/>
                    </a:ext>
                  </a:extLst>
                </a:gridCol>
                <a:gridCol w="329184">
                  <a:extLst>
                    <a:ext uri="{9D8B030D-6E8A-4147-A177-3AD203B41FA5}">
                      <a16:colId xmlns:a16="http://schemas.microsoft.com/office/drawing/2014/main" val="1569572803"/>
                    </a:ext>
                  </a:extLst>
                </a:gridCol>
                <a:gridCol w="329184">
                  <a:extLst>
                    <a:ext uri="{9D8B030D-6E8A-4147-A177-3AD203B41FA5}">
                      <a16:colId xmlns:a16="http://schemas.microsoft.com/office/drawing/2014/main" val="3022606029"/>
                    </a:ext>
                  </a:extLst>
                </a:gridCol>
                <a:gridCol w="329184">
                  <a:extLst>
                    <a:ext uri="{9D8B030D-6E8A-4147-A177-3AD203B41FA5}">
                      <a16:colId xmlns:a16="http://schemas.microsoft.com/office/drawing/2014/main" val="1990165201"/>
                    </a:ext>
                  </a:extLst>
                </a:gridCol>
                <a:gridCol w="329184">
                  <a:extLst>
                    <a:ext uri="{9D8B030D-6E8A-4147-A177-3AD203B41FA5}">
                      <a16:colId xmlns:a16="http://schemas.microsoft.com/office/drawing/2014/main" val="1112273879"/>
                    </a:ext>
                  </a:extLst>
                </a:gridCol>
                <a:gridCol w="329184">
                  <a:extLst>
                    <a:ext uri="{9D8B030D-6E8A-4147-A177-3AD203B41FA5}">
                      <a16:colId xmlns:a16="http://schemas.microsoft.com/office/drawing/2014/main" val="3083592244"/>
                    </a:ext>
                  </a:extLst>
                </a:gridCol>
                <a:gridCol w="329184">
                  <a:extLst>
                    <a:ext uri="{9D8B030D-6E8A-4147-A177-3AD203B41FA5}">
                      <a16:colId xmlns:a16="http://schemas.microsoft.com/office/drawing/2014/main" val="859368415"/>
                    </a:ext>
                  </a:extLst>
                </a:gridCol>
                <a:gridCol w="329184">
                  <a:extLst>
                    <a:ext uri="{9D8B030D-6E8A-4147-A177-3AD203B41FA5}">
                      <a16:colId xmlns:a16="http://schemas.microsoft.com/office/drawing/2014/main" val="2317065495"/>
                    </a:ext>
                  </a:extLst>
                </a:gridCol>
                <a:gridCol w="329184">
                  <a:extLst>
                    <a:ext uri="{9D8B030D-6E8A-4147-A177-3AD203B41FA5}">
                      <a16:colId xmlns:a16="http://schemas.microsoft.com/office/drawing/2014/main" val="2889390255"/>
                    </a:ext>
                  </a:extLst>
                </a:gridCol>
                <a:gridCol w="329184">
                  <a:extLst>
                    <a:ext uri="{9D8B030D-6E8A-4147-A177-3AD203B41FA5}">
                      <a16:colId xmlns:a16="http://schemas.microsoft.com/office/drawing/2014/main" val="2347817173"/>
                    </a:ext>
                  </a:extLst>
                </a:gridCol>
                <a:gridCol w="329184">
                  <a:extLst>
                    <a:ext uri="{9D8B030D-6E8A-4147-A177-3AD203B41FA5}">
                      <a16:colId xmlns:a16="http://schemas.microsoft.com/office/drawing/2014/main" val="1407273210"/>
                    </a:ext>
                  </a:extLst>
                </a:gridCol>
                <a:gridCol w="329184">
                  <a:extLst>
                    <a:ext uri="{9D8B030D-6E8A-4147-A177-3AD203B41FA5}">
                      <a16:colId xmlns:a16="http://schemas.microsoft.com/office/drawing/2014/main" val="1282378387"/>
                    </a:ext>
                  </a:extLst>
                </a:gridCol>
                <a:gridCol w="329184">
                  <a:extLst>
                    <a:ext uri="{9D8B030D-6E8A-4147-A177-3AD203B41FA5}">
                      <a16:colId xmlns:a16="http://schemas.microsoft.com/office/drawing/2014/main" val="3925003796"/>
                    </a:ext>
                  </a:extLst>
                </a:gridCol>
                <a:gridCol w="329184">
                  <a:extLst>
                    <a:ext uri="{9D8B030D-6E8A-4147-A177-3AD203B41FA5}">
                      <a16:colId xmlns:a16="http://schemas.microsoft.com/office/drawing/2014/main" val="266172470"/>
                    </a:ext>
                  </a:extLst>
                </a:gridCol>
                <a:gridCol w="329184">
                  <a:extLst>
                    <a:ext uri="{9D8B030D-6E8A-4147-A177-3AD203B41FA5}">
                      <a16:colId xmlns:a16="http://schemas.microsoft.com/office/drawing/2014/main" val="2971921517"/>
                    </a:ext>
                  </a:extLst>
                </a:gridCol>
                <a:gridCol w="329184">
                  <a:extLst>
                    <a:ext uri="{9D8B030D-6E8A-4147-A177-3AD203B41FA5}">
                      <a16:colId xmlns:a16="http://schemas.microsoft.com/office/drawing/2014/main" val="3333287554"/>
                    </a:ext>
                  </a:extLst>
                </a:gridCol>
                <a:gridCol w="329184">
                  <a:extLst>
                    <a:ext uri="{9D8B030D-6E8A-4147-A177-3AD203B41FA5}">
                      <a16:colId xmlns:a16="http://schemas.microsoft.com/office/drawing/2014/main" val="340423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51382671"/>
                  </a:ext>
                </a:extLst>
              </a:tr>
            </a:tbl>
          </a:graphicData>
        </a:graphic>
      </p:graphicFrame>
      <p:sp>
        <p:nvSpPr>
          <p:cNvPr id="4" name="Text Placeholder 3">
            <a:extLst>
              <a:ext uri="{FF2B5EF4-FFF2-40B4-BE49-F238E27FC236}">
                <a16:creationId xmlns:a16="http://schemas.microsoft.com/office/drawing/2014/main" id="{1CC5579C-1690-4FB0-B882-EBEE22E7C171}"/>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481955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367D8-7107-40A6-A9B5-266B78727F3D}"/>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B07FD012-95F3-48B0-989A-4A6EB580D3A7}"/>
              </a:ext>
            </a:extLst>
          </p:cNvPr>
          <p:cNvGraphicFramePr>
            <a:graphicFrameLocks noGrp="1"/>
          </p:cNvGraphicFramePr>
          <p:nvPr>
            <p:ph type="tbl" sz="quarter" idx="13"/>
            <p:extLst>
              <p:ext uri="{D42A27DB-BD31-4B8C-83A1-F6EECF244321}">
                <p14:modId xmlns:p14="http://schemas.microsoft.com/office/powerpoint/2010/main" val="3024452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10420544"/>
                    </a:ext>
                  </a:extLst>
                </a:gridCol>
                <a:gridCol w="1316737">
                  <a:extLst>
                    <a:ext uri="{9D8B030D-6E8A-4147-A177-3AD203B41FA5}">
                      <a16:colId xmlns:a16="http://schemas.microsoft.com/office/drawing/2014/main" val="1383832699"/>
                    </a:ext>
                  </a:extLst>
                </a:gridCol>
                <a:gridCol w="329184">
                  <a:extLst>
                    <a:ext uri="{9D8B030D-6E8A-4147-A177-3AD203B41FA5}">
                      <a16:colId xmlns:a16="http://schemas.microsoft.com/office/drawing/2014/main" val="2975148717"/>
                    </a:ext>
                  </a:extLst>
                </a:gridCol>
                <a:gridCol w="329184">
                  <a:extLst>
                    <a:ext uri="{9D8B030D-6E8A-4147-A177-3AD203B41FA5}">
                      <a16:colId xmlns:a16="http://schemas.microsoft.com/office/drawing/2014/main" val="4143220167"/>
                    </a:ext>
                  </a:extLst>
                </a:gridCol>
                <a:gridCol w="329184">
                  <a:extLst>
                    <a:ext uri="{9D8B030D-6E8A-4147-A177-3AD203B41FA5}">
                      <a16:colId xmlns:a16="http://schemas.microsoft.com/office/drawing/2014/main" val="1706015199"/>
                    </a:ext>
                  </a:extLst>
                </a:gridCol>
                <a:gridCol w="329184">
                  <a:extLst>
                    <a:ext uri="{9D8B030D-6E8A-4147-A177-3AD203B41FA5}">
                      <a16:colId xmlns:a16="http://schemas.microsoft.com/office/drawing/2014/main" val="1217286508"/>
                    </a:ext>
                  </a:extLst>
                </a:gridCol>
                <a:gridCol w="329184">
                  <a:extLst>
                    <a:ext uri="{9D8B030D-6E8A-4147-A177-3AD203B41FA5}">
                      <a16:colId xmlns:a16="http://schemas.microsoft.com/office/drawing/2014/main" val="2975820128"/>
                    </a:ext>
                  </a:extLst>
                </a:gridCol>
                <a:gridCol w="329184">
                  <a:extLst>
                    <a:ext uri="{9D8B030D-6E8A-4147-A177-3AD203B41FA5}">
                      <a16:colId xmlns:a16="http://schemas.microsoft.com/office/drawing/2014/main" val="253014229"/>
                    </a:ext>
                  </a:extLst>
                </a:gridCol>
                <a:gridCol w="329184">
                  <a:extLst>
                    <a:ext uri="{9D8B030D-6E8A-4147-A177-3AD203B41FA5}">
                      <a16:colId xmlns:a16="http://schemas.microsoft.com/office/drawing/2014/main" val="2246773338"/>
                    </a:ext>
                  </a:extLst>
                </a:gridCol>
                <a:gridCol w="329184">
                  <a:extLst>
                    <a:ext uri="{9D8B030D-6E8A-4147-A177-3AD203B41FA5}">
                      <a16:colId xmlns:a16="http://schemas.microsoft.com/office/drawing/2014/main" val="2976168248"/>
                    </a:ext>
                  </a:extLst>
                </a:gridCol>
                <a:gridCol w="329184">
                  <a:extLst>
                    <a:ext uri="{9D8B030D-6E8A-4147-A177-3AD203B41FA5}">
                      <a16:colId xmlns:a16="http://schemas.microsoft.com/office/drawing/2014/main" val="2192053710"/>
                    </a:ext>
                  </a:extLst>
                </a:gridCol>
                <a:gridCol w="329184">
                  <a:extLst>
                    <a:ext uri="{9D8B030D-6E8A-4147-A177-3AD203B41FA5}">
                      <a16:colId xmlns:a16="http://schemas.microsoft.com/office/drawing/2014/main" val="1924599426"/>
                    </a:ext>
                  </a:extLst>
                </a:gridCol>
                <a:gridCol w="329184">
                  <a:extLst>
                    <a:ext uri="{9D8B030D-6E8A-4147-A177-3AD203B41FA5}">
                      <a16:colId xmlns:a16="http://schemas.microsoft.com/office/drawing/2014/main" val="534747441"/>
                    </a:ext>
                  </a:extLst>
                </a:gridCol>
                <a:gridCol w="329184">
                  <a:extLst>
                    <a:ext uri="{9D8B030D-6E8A-4147-A177-3AD203B41FA5}">
                      <a16:colId xmlns:a16="http://schemas.microsoft.com/office/drawing/2014/main" val="9160759"/>
                    </a:ext>
                  </a:extLst>
                </a:gridCol>
                <a:gridCol w="329184">
                  <a:extLst>
                    <a:ext uri="{9D8B030D-6E8A-4147-A177-3AD203B41FA5}">
                      <a16:colId xmlns:a16="http://schemas.microsoft.com/office/drawing/2014/main" val="1093689013"/>
                    </a:ext>
                  </a:extLst>
                </a:gridCol>
                <a:gridCol w="329184">
                  <a:extLst>
                    <a:ext uri="{9D8B030D-6E8A-4147-A177-3AD203B41FA5}">
                      <a16:colId xmlns:a16="http://schemas.microsoft.com/office/drawing/2014/main" val="2285933939"/>
                    </a:ext>
                  </a:extLst>
                </a:gridCol>
                <a:gridCol w="329184">
                  <a:extLst>
                    <a:ext uri="{9D8B030D-6E8A-4147-A177-3AD203B41FA5}">
                      <a16:colId xmlns:a16="http://schemas.microsoft.com/office/drawing/2014/main" val="1353575198"/>
                    </a:ext>
                  </a:extLst>
                </a:gridCol>
                <a:gridCol w="329184">
                  <a:extLst>
                    <a:ext uri="{9D8B030D-6E8A-4147-A177-3AD203B41FA5}">
                      <a16:colId xmlns:a16="http://schemas.microsoft.com/office/drawing/2014/main" val="3978897931"/>
                    </a:ext>
                  </a:extLst>
                </a:gridCol>
                <a:gridCol w="329184">
                  <a:extLst>
                    <a:ext uri="{9D8B030D-6E8A-4147-A177-3AD203B41FA5}">
                      <a16:colId xmlns:a16="http://schemas.microsoft.com/office/drawing/2014/main" val="1544024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02244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- 2024-10-22 17:04:18</a:t>
                      </a:r>
                      <a:r>
                        <a:rPr kumimoji="0" lang="en-US" sz="1000" b="0" i="0" u="none" strike="noStrike" kern="1200" cap="none" spc="0" normalizeH="0" baseline="0" noProof="0">
                          <a:ln>
                            <a:noFill/>
                          </a:ln>
                          <a:solidFill>
                            <a:prstClr val="black"/>
                          </a:solidFill>
                          <a:effectLst/>
                          <a:uLnTx/>
                          <a:uFillTx/>
                          <a:latin typeface="Calibri"/>
                          <a:ea typeface="+mn-ea"/>
                          <a:cs typeface="+mn-cs"/>
                        </a:rPr>
                        <a:t>
 It’s Honolulu Pride Month! 🌈This past weekend, #TeamFICOH joined many others to walk, dance, and cheer through Waikīkī in the 2024 Honolulu Pride Parade. We teamed up with taiko drummers from Manoa Taiko and Ryugen Taiko to make some serious noise! It was an honor to return as a bronze sponsor and reaffirm our commitment to creating a workplace where everyone feels value and celebrated.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https://quintly-eu-image-storage.s3.amazonaws.com/17ae3836335657ff0a83f20c7d11e5e8/cfbcc89542dc39faa2d0ca5b70f6794b.jpg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154613326"/>
                  </a:ext>
                </a:extLst>
              </a:tr>
            </a:tbl>
          </a:graphicData>
        </a:graphic>
      </p:graphicFrame>
      <p:sp>
        <p:nvSpPr>
          <p:cNvPr id="4" name="Text Placeholder 3">
            <a:extLst>
              <a:ext uri="{FF2B5EF4-FFF2-40B4-BE49-F238E27FC236}">
                <a16:creationId xmlns:a16="http://schemas.microsoft.com/office/drawing/2014/main" id="{298EC68A-29C1-43CB-9060-0BAD1208F282}"/>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555687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9D035-CB98-4AEB-93A3-9AE708048FD9}"/>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DB8BAD51-E725-43C3-A7EA-BC44B1F5E0F1}"/>
              </a:ext>
            </a:extLst>
          </p:cNvPr>
          <p:cNvGraphicFramePr>
            <a:graphicFrameLocks noGrp="1"/>
          </p:cNvGraphicFramePr>
          <p:nvPr>
            <p:ph type="tbl" sz="quarter" idx="13"/>
            <p:extLst>
              <p:ext uri="{D42A27DB-BD31-4B8C-83A1-F6EECF244321}">
                <p14:modId xmlns:p14="http://schemas.microsoft.com/office/powerpoint/2010/main" val="2883584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35190530"/>
                    </a:ext>
                  </a:extLst>
                </a:gridCol>
                <a:gridCol w="1316737">
                  <a:extLst>
                    <a:ext uri="{9D8B030D-6E8A-4147-A177-3AD203B41FA5}">
                      <a16:colId xmlns:a16="http://schemas.microsoft.com/office/drawing/2014/main" val="3107399862"/>
                    </a:ext>
                  </a:extLst>
                </a:gridCol>
                <a:gridCol w="329184">
                  <a:extLst>
                    <a:ext uri="{9D8B030D-6E8A-4147-A177-3AD203B41FA5}">
                      <a16:colId xmlns:a16="http://schemas.microsoft.com/office/drawing/2014/main" val="3607772096"/>
                    </a:ext>
                  </a:extLst>
                </a:gridCol>
                <a:gridCol w="329184">
                  <a:extLst>
                    <a:ext uri="{9D8B030D-6E8A-4147-A177-3AD203B41FA5}">
                      <a16:colId xmlns:a16="http://schemas.microsoft.com/office/drawing/2014/main" val="3070022586"/>
                    </a:ext>
                  </a:extLst>
                </a:gridCol>
                <a:gridCol w="329184">
                  <a:extLst>
                    <a:ext uri="{9D8B030D-6E8A-4147-A177-3AD203B41FA5}">
                      <a16:colId xmlns:a16="http://schemas.microsoft.com/office/drawing/2014/main" val="2986316367"/>
                    </a:ext>
                  </a:extLst>
                </a:gridCol>
                <a:gridCol w="329184">
                  <a:extLst>
                    <a:ext uri="{9D8B030D-6E8A-4147-A177-3AD203B41FA5}">
                      <a16:colId xmlns:a16="http://schemas.microsoft.com/office/drawing/2014/main" val="1241185089"/>
                    </a:ext>
                  </a:extLst>
                </a:gridCol>
                <a:gridCol w="329184">
                  <a:extLst>
                    <a:ext uri="{9D8B030D-6E8A-4147-A177-3AD203B41FA5}">
                      <a16:colId xmlns:a16="http://schemas.microsoft.com/office/drawing/2014/main" val="1999199699"/>
                    </a:ext>
                  </a:extLst>
                </a:gridCol>
                <a:gridCol w="329184">
                  <a:extLst>
                    <a:ext uri="{9D8B030D-6E8A-4147-A177-3AD203B41FA5}">
                      <a16:colId xmlns:a16="http://schemas.microsoft.com/office/drawing/2014/main" val="3386466482"/>
                    </a:ext>
                  </a:extLst>
                </a:gridCol>
                <a:gridCol w="329184">
                  <a:extLst>
                    <a:ext uri="{9D8B030D-6E8A-4147-A177-3AD203B41FA5}">
                      <a16:colId xmlns:a16="http://schemas.microsoft.com/office/drawing/2014/main" val="3284474190"/>
                    </a:ext>
                  </a:extLst>
                </a:gridCol>
                <a:gridCol w="329184">
                  <a:extLst>
                    <a:ext uri="{9D8B030D-6E8A-4147-A177-3AD203B41FA5}">
                      <a16:colId xmlns:a16="http://schemas.microsoft.com/office/drawing/2014/main" val="2601735497"/>
                    </a:ext>
                  </a:extLst>
                </a:gridCol>
                <a:gridCol w="329184">
                  <a:extLst>
                    <a:ext uri="{9D8B030D-6E8A-4147-A177-3AD203B41FA5}">
                      <a16:colId xmlns:a16="http://schemas.microsoft.com/office/drawing/2014/main" val="3003994460"/>
                    </a:ext>
                  </a:extLst>
                </a:gridCol>
                <a:gridCol w="329184">
                  <a:extLst>
                    <a:ext uri="{9D8B030D-6E8A-4147-A177-3AD203B41FA5}">
                      <a16:colId xmlns:a16="http://schemas.microsoft.com/office/drawing/2014/main" val="1098091664"/>
                    </a:ext>
                  </a:extLst>
                </a:gridCol>
                <a:gridCol w="329184">
                  <a:extLst>
                    <a:ext uri="{9D8B030D-6E8A-4147-A177-3AD203B41FA5}">
                      <a16:colId xmlns:a16="http://schemas.microsoft.com/office/drawing/2014/main" val="2281393352"/>
                    </a:ext>
                  </a:extLst>
                </a:gridCol>
                <a:gridCol w="329184">
                  <a:extLst>
                    <a:ext uri="{9D8B030D-6E8A-4147-A177-3AD203B41FA5}">
                      <a16:colId xmlns:a16="http://schemas.microsoft.com/office/drawing/2014/main" val="3381760835"/>
                    </a:ext>
                  </a:extLst>
                </a:gridCol>
                <a:gridCol w="329184">
                  <a:extLst>
                    <a:ext uri="{9D8B030D-6E8A-4147-A177-3AD203B41FA5}">
                      <a16:colId xmlns:a16="http://schemas.microsoft.com/office/drawing/2014/main" val="3361875170"/>
                    </a:ext>
                  </a:extLst>
                </a:gridCol>
                <a:gridCol w="329184">
                  <a:extLst>
                    <a:ext uri="{9D8B030D-6E8A-4147-A177-3AD203B41FA5}">
                      <a16:colId xmlns:a16="http://schemas.microsoft.com/office/drawing/2014/main" val="1719927012"/>
                    </a:ext>
                  </a:extLst>
                </a:gridCol>
                <a:gridCol w="329184">
                  <a:extLst>
                    <a:ext uri="{9D8B030D-6E8A-4147-A177-3AD203B41FA5}">
                      <a16:colId xmlns:a16="http://schemas.microsoft.com/office/drawing/2014/main" val="1159232064"/>
                    </a:ext>
                  </a:extLst>
                </a:gridCol>
                <a:gridCol w="329184">
                  <a:extLst>
                    <a:ext uri="{9D8B030D-6E8A-4147-A177-3AD203B41FA5}">
                      <a16:colId xmlns:a16="http://schemas.microsoft.com/office/drawing/2014/main" val="2255873493"/>
                    </a:ext>
                  </a:extLst>
                </a:gridCol>
                <a:gridCol w="329184">
                  <a:extLst>
                    <a:ext uri="{9D8B030D-6E8A-4147-A177-3AD203B41FA5}">
                      <a16:colId xmlns:a16="http://schemas.microsoft.com/office/drawing/2014/main" val="534862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46243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- 2024-10-11 17:00:18</a:t>
                      </a:r>
                      <a:r>
                        <a:rPr kumimoji="0" lang="en-US" sz="1000" b="0" i="0" u="none" strike="noStrike" kern="1200" cap="none" spc="0" normalizeH="0" baseline="0" noProof="0">
                          <a:ln>
                            <a:noFill/>
                          </a:ln>
                          <a:solidFill>
                            <a:prstClr val="black"/>
                          </a:solidFill>
                          <a:effectLst/>
                          <a:uLnTx/>
                          <a:uFillTx/>
                          <a:latin typeface="Calibri"/>
                          <a:ea typeface="+mn-ea"/>
                          <a:cs typeface="+mn-cs"/>
                        </a:rPr>
                        <a:t>
 On Wednesday, we gathered to celebrate Addie M. from our Claims department , who marked 25 years of service with FICOH! Known for her warm smile and positive attitude, Addie brings laughter and joy to our office and Claims department. Mahalo, Addie, for your years of hard work, resilience, and unwavering dedication to 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https://quintly-eu-image-storage.s3.amazonaws.com/17ae3836335657ff0a83f20c7d11e5e8/70f2b593eec0ad87b78681c0ae5ca8f7.jpg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13545245"/>
                  </a:ext>
                </a:extLst>
              </a:tr>
            </a:tbl>
          </a:graphicData>
        </a:graphic>
      </p:graphicFrame>
      <p:sp>
        <p:nvSpPr>
          <p:cNvPr id="4" name="Text Placeholder 3">
            <a:extLst>
              <a:ext uri="{FF2B5EF4-FFF2-40B4-BE49-F238E27FC236}">
                <a16:creationId xmlns:a16="http://schemas.microsoft.com/office/drawing/2014/main" id="{615FA684-6668-4F60-8BB9-366687A7043B}"/>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799800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9A264-F83B-4C64-9F2F-1522B7C53FA3}"/>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D22C2F5E-5C77-4CAE-A462-7046A1F3F7BA}"/>
              </a:ext>
            </a:extLst>
          </p:cNvPr>
          <p:cNvGraphicFramePr>
            <a:graphicFrameLocks noGrp="1"/>
          </p:cNvGraphicFramePr>
          <p:nvPr>
            <p:ph type="tbl" sz="quarter" idx="13"/>
            <p:extLst>
              <p:ext uri="{D42A27DB-BD31-4B8C-83A1-F6EECF244321}">
                <p14:modId xmlns:p14="http://schemas.microsoft.com/office/powerpoint/2010/main" val="2911749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460244985"/>
                    </a:ext>
                  </a:extLst>
                </a:gridCol>
                <a:gridCol w="1316737">
                  <a:extLst>
                    <a:ext uri="{9D8B030D-6E8A-4147-A177-3AD203B41FA5}">
                      <a16:colId xmlns:a16="http://schemas.microsoft.com/office/drawing/2014/main" val="4005228004"/>
                    </a:ext>
                  </a:extLst>
                </a:gridCol>
                <a:gridCol w="329184">
                  <a:extLst>
                    <a:ext uri="{9D8B030D-6E8A-4147-A177-3AD203B41FA5}">
                      <a16:colId xmlns:a16="http://schemas.microsoft.com/office/drawing/2014/main" val="1968801447"/>
                    </a:ext>
                  </a:extLst>
                </a:gridCol>
                <a:gridCol w="329184">
                  <a:extLst>
                    <a:ext uri="{9D8B030D-6E8A-4147-A177-3AD203B41FA5}">
                      <a16:colId xmlns:a16="http://schemas.microsoft.com/office/drawing/2014/main" val="3327905901"/>
                    </a:ext>
                  </a:extLst>
                </a:gridCol>
                <a:gridCol w="329184">
                  <a:extLst>
                    <a:ext uri="{9D8B030D-6E8A-4147-A177-3AD203B41FA5}">
                      <a16:colId xmlns:a16="http://schemas.microsoft.com/office/drawing/2014/main" val="351728347"/>
                    </a:ext>
                  </a:extLst>
                </a:gridCol>
                <a:gridCol w="329184">
                  <a:extLst>
                    <a:ext uri="{9D8B030D-6E8A-4147-A177-3AD203B41FA5}">
                      <a16:colId xmlns:a16="http://schemas.microsoft.com/office/drawing/2014/main" val="3508386891"/>
                    </a:ext>
                  </a:extLst>
                </a:gridCol>
                <a:gridCol w="329184">
                  <a:extLst>
                    <a:ext uri="{9D8B030D-6E8A-4147-A177-3AD203B41FA5}">
                      <a16:colId xmlns:a16="http://schemas.microsoft.com/office/drawing/2014/main" val="3909458994"/>
                    </a:ext>
                  </a:extLst>
                </a:gridCol>
                <a:gridCol w="329184">
                  <a:extLst>
                    <a:ext uri="{9D8B030D-6E8A-4147-A177-3AD203B41FA5}">
                      <a16:colId xmlns:a16="http://schemas.microsoft.com/office/drawing/2014/main" val="1162977579"/>
                    </a:ext>
                  </a:extLst>
                </a:gridCol>
                <a:gridCol w="329184">
                  <a:extLst>
                    <a:ext uri="{9D8B030D-6E8A-4147-A177-3AD203B41FA5}">
                      <a16:colId xmlns:a16="http://schemas.microsoft.com/office/drawing/2014/main" val="1113779353"/>
                    </a:ext>
                  </a:extLst>
                </a:gridCol>
                <a:gridCol w="329184">
                  <a:extLst>
                    <a:ext uri="{9D8B030D-6E8A-4147-A177-3AD203B41FA5}">
                      <a16:colId xmlns:a16="http://schemas.microsoft.com/office/drawing/2014/main" val="1258985371"/>
                    </a:ext>
                  </a:extLst>
                </a:gridCol>
                <a:gridCol w="329184">
                  <a:extLst>
                    <a:ext uri="{9D8B030D-6E8A-4147-A177-3AD203B41FA5}">
                      <a16:colId xmlns:a16="http://schemas.microsoft.com/office/drawing/2014/main" val="458831857"/>
                    </a:ext>
                  </a:extLst>
                </a:gridCol>
                <a:gridCol w="329184">
                  <a:extLst>
                    <a:ext uri="{9D8B030D-6E8A-4147-A177-3AD203B41FA5}">
                      <a16:colId xmlns:a16="http://schemas.microsoft.com/office/drawing/2014/main" val="3875006663"/>
                    </a:ext>
                  </a:extLst>
                </a:gridCol>
                <a:gridCol w="329184">
                  <a:extLst>
                    <a:ext uri="{9D8B030D-6E8A-4147-A177-3AD203B41FA5}">
                      <a16:colId xmlns:a16="http://schemas.microsoft.com/office/drawing/2014/main" val="4006350337"/>
                    </a:ext>
                  </a:extLst>
                </a:gridCol>
                <a:gridCol w="329184">
                  <a:extLst>
                    <a:ext uri="{9D8B030D-6E8A-4147-A177-3AD203B41FA5}">
                      <a16:colId xmlns:a16="http://schemas.microsoft.com/office/drawing/2014/main" val="511911178"/>
                    </a:ext>
                  </a:extLst>
                </a:gridCol>
                <a:gridCol w="329184">
                  <a:extLst>
                    <a:ext uri="{9D8B030D-6E8A-4147-A177-3AD203B41FA5}">
                      <a16:colId xmlns:a16="http://schemas.microsoft.com/office/drawing/2014/main" val="1321086078"/>
                    </a:ext>
                  </a:extLst>
                </a:gridCol>
                <a:gridCol w="329184">
                  <a:extLst>
                    <a:ext uri="{9D8B030D-6E8A-4147-A177-3AD203B41FA5}">
                      <a16:colId xmlns:a16="http://schemas.microsoft.com/office/drawing/2014/main" val="71031966"/>
                    </a:ext>
                  </a:extLst>
                </a:gridCol>
                <a:gridCol w="329184">
                  <a:extLst>
                    <a:ext uri="{9D8B030D-6E8A-4147-A177-3AD203B41FA5}">
                      <a16:colId xmlns:a16="http://schemas.microsoft.com/office/drawing/2014/main" val="2316861252"/>
                    </a:ext>
                  </a:extLst>
                </a:gridCol>
                <a:gridCol w="329184">
                  <a:extLst>
                    <a:ext uri="{9D8B030D-6E8A-4147-A177-3AD203B41FA5}">
                      <a16:colId xmlns:a16="http://schemas.microsoft.com/office/drawing/2014/main" val="2659630128"/>
                    </a:ext>
                  </a:extLst>
                </a:gridCol>
                <a:gridCol w="329184">
                  <a:extLst>
                    <a:ext uri="{9D8B030D-6E8A-4147-A177-3AD203B41FA5}">
                      <a16:colId xmlns:a16="http://schemas.microsoft.com/office/drawing/2014/main" val="3124481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61514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- 2024-10-17 17:00:23</a:t>
                      </a:r>
                      <a:r>
                        <a:rPr kumimoji="0" lang="en-US" sz="1000" b="0" i="0" u="none" strike="noStrike" kern="1200" cap="none" spc="0" normalizeH="0" baseline="0" noProof="0">
                          <a:ln>
                            <a:noFill/>
                          </a:ln>
                          <a:solidFill>
                            <a:prstClr val="black"/>
                          </a:solidFill>
                          <a:effectLst/>
                          <a:uLnTx/>
                          <a:uFillTx/>
                          <a:latin typeface="Calibri"/>
                          <a:ea typeface="+mn-ea"/>
                          <a:cs typeface="+mn-cs"/>
                        </a:rPr>
                        <a:t>
 For the past few years, Ejhay R., an underwriter in our Commercial Underwriting department, has taken part in the Honolulu Pride Parade representing #TeamFICOH. We recently spoke with him to learn about his perspective about the event.
He shared, “The Pride Parade gives people the freedom to express themselves. Every year, I am amazed to see people and families from all walks of life support the event. Being a part of it is always so special. This year, I’m excited FICOH is partnering with Ryugen Taiko. Our presence seems to be growing year after year!” Mahalo, Ejhay, for sharing your experience!
We can’t wait to strut our stuff as a Bronze Sponsor at the Honolulu Pride Parade this Saturday, October 19th. We are teaming up with Ryugen Taiko to help us make some serious noise along the route. So, keep your eyes peeled and your ears open. Hope to see you there!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https://quintly-eu-image-storage.s3.amazonaws.com/17ae3836335657ff0a83f20c7d11e5e8/b76a12ba0fd9de33d095ffc5f4c0d5f5.jpg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161258983"/>
                  </a:ext>
                </a:extLst>
              </a:tr>
            </a:tbl>
          </a:graphicData>
        </a:graphic>
      </p:graphicFrame>
      <p:sp>
        <p:nvSpPr>
          <p:cNvPr id="4" name="Text Placeholder 3">
            <a:extLst>
              <a:ext uri="{FF2B5EF4-FFF2-40B4-BE49-F238E27FC236}">
                <a16:creationId xmlns:a16="http://schemas.microsoft.com/office/drawing/2014/main" id="{FE2E0846-D431-47F3-9956-4E0B72EAF96F}"/>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9041656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1E0C6-F665-46B0-8B8B-640FA5067DFB}"/>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BCDF340A-C1DB-4B5E-A1FA-89B2B17D8721}"/>
              </a:ext>
            </a:extLst>
          </p:cNvPr>
          <p:cNvGraphicFramePr>
            <a:graphicFrameLocks noGrp="1"/>
          </p:cNvGraphicFramePr>
          <p:nvPr>
            <p:ph type="tbl" sz="quarter" idx="13"/>
            <p:extLst>
              <p:ext uri="{D42A27DB-BD31-4B8C-83A1-F6EECF244321}">
                <p14:modId xmlns:p14="http://schemas.microsoft.com/office/powerpoint/2010/main" val="3495514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896015594"/>
                    </a:ext>
                  </a:extLst>
                </a:gridCol>
                <a:gridCol w="576072">
                  <a:extLst>
                    <a:ext uri="{9D8B030D-6E8A-4147-A177-3AD203B41FA5}">
                      <a16:colId xmlns:a16="http://schemas.microsoft.com/office/drawing/2014/main" val="3637274731"/>
                    </a:ext>
                  </a:extLst>
                </a:gridCol>
                <a:gridCol w="576072">
                  <a:extLst>
                    <a:ext uri="{9D8B030D-6E8A-4147-A177-3AD203B41FA5}">
                      <a16:colId xmlns:a16="http://schemas.microsoft.com/office/drawing/2014/main" val="2874703353"/>
                    </a:ext>
                  </a:extLst>
                </a:gridCol>
                <a:gridCol w="576072">
                  <a:extLst>
                    <a:ext uri="{9D8B030D-6E8A-4147-A177-3AD203B41FA5}">
                      <a16:colId xmlns:a16="http://schemas.microsoft.com/office/drawing/2014/main" val="3961826460"/>
                    </a:ext>
                  </a:extLst>
                </a:gridCol>
                <a:gridCol w="576072">
                  <a:extLst>
                    <a:ext uri="{9D8B030D-6E8A-4147-A177-3AD203B41FA5}">
                      <a16:colId xmlns:a16="http://schemas.microsoft.com/office/drawing/2014/main" val="1628139518"/>
                    </a:ext>
                  </a:extLst>
                </a:gridCol>
                <a:gridCol w="576072">
                  <a:extLst>
                    <a:ext uri="{9D8B030D-6E8A-4147-A177-3AD203B41FA5}">
                      <a16:colId xmlns:a16="http://schemas.microsoft.com/office/drawing/2014/main" val="1253585430"/>
                    </a:ext>
                  </a:extLst>
                </a:gridCol>
                <a:gridCol w="576072">
                  <a:extLst>
                    <a:ext uri="{9D8B030D-6E8A-4147-A177-3AD203B41FA5}">
                      <a16:colId xmlns:a16="http://schemas.microsoft.com/office/drawing/2014/main" val="1475852201"/>
                    </a:ext>
                  </a:extLst>
                </a:gridCol>
                <a:gridCol w="576072">
                  <a:extLst>
                    <a:ext uri="{9D8B030D-6E8A-4147-A177-3AD203B41FA5}">
                      <a16:colId xmlns:a16="http://schemas.microsoft.com/office/drawing/2014/main" val="1134697244"/>
                    </a:ext>
                  </a:extLst>
                </a:gridCol>
                <a:gridCol w="576072">
                  <a:extLst>
                    <a:ext uri="{9D8B030D-6E8A-4147-A177-3AD203B41FA5}">
                      <a16:colId xmlns:a16="http://schemas.microsoft.com/office/drawing/2014/main" val="2242180772"/>
                    </a:ext>
                  </a:extLst>
                </a:gridCol>
                <a:gridCol w="576072">
                  <a:extLst>
                    <a:ext uri="{9D8B030D-6E8A-4147-A177-3AD203B41FA5}">
                      <a16:colId xmlns:a16="http://schemas.microsoft.com/office/drawing/2014/main" val="3526239303"/>
                    </a:ext>
                  </a:extLst>
                </a:gridCol>
                <a:gridCol w="576072">
                  <a:extLst>
                    <a:ext uri="{9D8B030D-6E8A-4147-A177-3AD203B41FA5}">
                      <a16:colId xmlns:a16="http://schemas.microsoft.com/office/drawing/2014/main" val="4146648472"/>
                    </a:ext>
                  </a:extLst>
                </a:gridCol>
                <a:gridCol w="576072">
                  <a:extLst>
                    <a:ext uri="{9D8B030D-6E8A-4147-A177-3AD203B41FA5}">
                      <a16:colId xmlns:a16="http://schemas.microsoft.com/office/drawing/2014/main" val="2985824821"/>
                    </a:ext>
                  </a:extLst>
                </a:gridCol>
                <a:gridCol w="576072">
                  <a:extLst>
                    <a:ext uri="{9D8B030D-6E8A-4147-A177-3AD203B41FA5}">
                      <a16:colId xmlns:a16="http://schemas.microsoft.com/office/drawing/2014/main" val="162583662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7772620"/>
                  </a:ext>
                </a:extLst>
              </a:tr>
              <a:tr h="370840">
                <a:tc>
                  <a:txBody>
                    <a:bodyPr/>
                    <a:lstStyle/>
                    <a:p>
                      <a:r>
                        <a:rPr lang="en-US" sz="1000"/>
                        <a:t>1192</a:t>
                      </a:r>
                    </a:p>
                  </a:txBody>
                  <a:tcPr/>
                </a:tc>
                <a:tc>
                  <a:txBody>
                    <a:bodyPr/>
                    <a:lstStyle/>
                    <a:p>
                      <a:r>
                        <a:rPr lang="en-US" sz="1000"/>
                        <a:t>1</a:t>
                      </a:r>
                    </a:p>
                  </a:txBody>
                  <a:tcPr/>
                </a:tc>
                <a:tc>
                  <a:txBody>
                    <a:bodyPr/>
                    <a:lstStyle/>
                    <a:p>
                      <a:r>
                        <a:rPr lang="en-US" sz="1000"/>
                        <a:t>9</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0.0746 %</a:t>
                      </a:r>
                    </a:p>
                  </a:txBody>
                  <a:tcPr/>
                </a:tc>
                <a:tc>
                  <a:txBody>
                    <a:bodyPr/>
                    <a:lstStyle/>
                    <a:p>
                      <a:r>
                        <a:rPr lang="en-US" sz="1000"/>
                        <a:t>0.0 %</a:t>
                      </a:r>
                    </a:p>
                  </a:txBody>
                  <a:tcPr/>
                </a:tc>
                <a:extLst>
                  <a:ext uri="{0D108BD9-81ED-4DB2-BD59-A6C34878D82A}">
                    <a16:rowId xmlns:a16="http://schemas.microsoft.com/office/drawing/2014/main" val="2806891167"/>
                  </a:ext>
                </a:extLst>
              </a:tr>
            </a:tbl>
          </a:graphicData>
        </a:graphic>
      </p:graphicFrame>
      <p:sp>
        <p:nvSpPr>
          <p:cNvPr id="4" name="Text Placeholder 3">
            <a:extLst>
              <a:ext uri="{FF2B5EF4-FFF2-40B4-BE49-F238E27FC236}">
                <a16:creationId xmlns:a16="http://schemas.microsoft.com/office/drawing/2014/main" id="{6AECB53F-6563-4D7A-B015-B8F25ED1FBEC}"/>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567918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4373E-17BC-49B9-A730-C41D137CBFFE}"/>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D8FEC425-5401-4236-81F5-8EAEB77089AA}"/>
              </a:ext>
            </a:extLst>
          </p:cNvPr>
          <p:cNvGraphicFramePr>
            <a:graphicFrameLocks noGrp="1"/>
          </p:cNvGraphicFramePr>
          <p:nvPr>
            <p:ph type="chart" sz="quarter" idx="13"/>
            <p:extLst>
              <p:ext uri="{D42A27DB-BD31-4B8C-83A1-F6EECF244321}">
                <p14:modId xmlns:p14="http://schemas.microsoft.com/office/powerpoint/2010/main" val="30188940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6C45CC-D43C-4F1C-B288-70B4E0BFD20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BD4E267-1149-4A5E-B409-8DD11BD0C4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84616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D6F93-03A2-4032-A334-0C6604D574C5}"/>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187F01DB-63F7-4A61-A3E6-051A1FC38A99}"/>
              </a:ext>
            </a:extLst>
          </p:cNvPr>
          <p:cNvGraphicFramePr>
            <a:graphicFrameLocks noGrp="1"/>
          </p:cNvGraphicFramePr>
          <p:nvPr>
            <p:ph type="chart" sz="quarter" idx="13"/>
            <p:extLst>
              <p:ext uri="{D42A27DB-BD31-4B8C-83A1-F6EECF244321}">
                <p14:modId xmlns:p14="http://schemas.microsoft.com/office/powerpoint/2010/main" val="4227145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5ADF1B-156E-46DF-A140-5404FFBDB64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F2BB19F-40FD-4C18-9A7D-760FB11A76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98444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90FD5-96B6-409E-B703-D035173D1F47}"/>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C42028C9-96B9-4C7B-AD76-BDBB47261EA0}"/>
              </a:ext>
            </a:extLst>
          </p:cNvPr>
          <p:cNvGraphicFramePr>
            <a:graphicFrameLocks noGrp="1"/>
          </p:cNvGraphicFramePr>
          <p:nvPr>
            <p:ph type="chart" sz="quarter" idx="13"/>
            <p:extLst>
              <p:ext uri="{D42A27DB-BD31-4B8C-83A1-F6EECF244321}">
                <p14:modId xmlns:p14="http://schemas.microsoft.com/office/powerpoint/2010/main" val="18917757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06B326-269D-47B1-A894-573B9313FC5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F0168AA-6861-4C49-8839-7E6762335B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46703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72737-C9F3-447E-AE93-B54CFE7A3A7E}"/>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F41F3976-F5E7-425B-B304-602619DB75A9}"/>
              </a:ext>
            </a:extLst>
          </p:cNvPr>
          <p:cNvGraphicFramePr>
            <a:graphicFrameLocks noGrp="1"/>
          </p:cNvGraphicFramePr>
          <p:nvPr>
            <p:ph type="tbl" sz="quarter" idx="13"/>
            <p:extLst>
              <p:ext uri="{D42A27DB-BD31-4B8C-83A1-F6EECF244321}">
                <p14:modId xmlns:p14="http://schemas.microsoft.com/office/powerpoint/2010/main" val="163681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96010472"/>
                    </a:ext>
                  </a:extLst>
                </a:gridCol>
                <a:gridCol w="1152144">
                  <a:extLst>
                    <a:ext uri="{9D8B030D-6E8A-4147-A177-3AD203B41FA5}">
                      <a16:colId xmlns:a16="http://schemas.microsoft.com/office/drawing/2014/main" val="1799206264"/>
                    </a:ext>
                  </a:extLst>
                </a:gridCol>
                <a:gridCol w="1152144">
                  <a:extLst>
                    <a:ext uri="{9D8B030D-6E8A-4147-A177-3AD203B41FA5}">
                      <a16:colId xmlns:a16="http://schemas.microsoft.com/office/drawing/2014/main" val="1361218549"/>
                    </a:ext>
                  </a:extLst>
                </a:gridCol>
                <a:gridCol w="1152144">
                  <a:extLst>
                    <a:ext uri="{9D8B030D-6E8A-4147-A177-3AD203B41FA5}">
                      <a16:colId xmlns:a16="http://schemas.microsoft.com/office/drawing/2014/main" val="4169170419"/>
                    </a:ext>
                  </a:extLst>
                </a:gridCol>
                <a:gridCol w="1152144">
                  <a:extLst>
                    <a:ext uri="{9D8B030D-6E8A-4147-A177-3AD203B41FA5}">
                      <a16:colId xmlns:a16="http://schemas.microsoft.com/office/drawing/2014/main" val="583457180"/>
                    </a:ext>
                  </a:extLst>
                </a:gridCol>
                <a:gridCol w="1152144">
                  <a:extLst>
                    <a:ext uri="{9D8B030D-6E8A-4147-A177-3AD203B41FA5}">
                      <a16:colId xmlns:a16="http://schemas.microsoft.com/office/drawing/2014/main" val="521193096"/>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883305588"/>
                  </a:ext>
                </a:extLst>
              </a:tr>
              <a:tr h="370840">
                <a:tc>
                  <a:txBody>
                    <a:bodyPr/>
                    <a:lstStyle/>
                    <a:p>
                      <a:r>
                        <a:rPr lang="en-US" sz="1000" b="1"/>
                        <a:t>@FirstInsHI - 2024-10-17 21:12:51</a:t>
                      </a:r>
                      <a:r>
                        <a:rPr lang="en-US" sz="1000"/>
                        <a:t>
 We can’t wait to strut our stuff as a Bronze Sponsor at the Honolulu Pride Parade this Saturday, October 19th. We are teaming up with Ryugen Taiko to help us make some serious noise along the route. So, keep your eyes peeled and your ears open. Hope to see you there! https://t.co/0dK9IIkgug</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3</a:t>
                      </a:r>
                    </a:p>
                  </a:txBody>
                  <a:tcPr/>
                </a:tc>
                <a:tc>
                  <a:txBody>
                    <a:bodyPr/>
                    <a:lstStyle/>
                    <a:p>
                      <a:r>
                        <a:rPr lang="en-US" sz="1000"/>
                        <a:t>0.2517 %</a:t>
                      </a:r>
                    </a:p>
                  </a:txBody>
                  <a:tcPr/>
                </a:tc>
                <a:extLst>
                  <a:ext uri="{0D108BD9-81ED-4DB2-BD59-A6C34878D82A}">
                    <a16:rowId xmlns:a16="http://schemas.microsoft.com/office/drawing/2014/main" val="117844269"/>
                  </a:ext>
                </a:extLst>
              </a:tr>
              <a:tr h="370840">
                <a:tc>
                  <a:txBody>
                    <a:bodyPr/>
                    <a:lstStyle/>
                    <a:p>
                      <a:r>
                        <a:rPr lang="en-US" sz="1000" b="1"/>
                        <a:t>@FirstInsHI - 2024-10-22 12:50:40</a:t>
                      </a:r>
                      <a:r>
                        <a:rPr lang="en-US" sz="1000"/>
                        <a:t>
 🌈This past weekend, #TeamFICOH joined many others to walk, dance, and cheer through Waikīkī in the 2024 Honolulu Pride Parade. We teamed up with taiko drummers from @ManoaTaiko and Ryugen Taiko to make some serious noise! #HonoluluPride https://t.co/HVGrSsDX9U</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2</a:t>
                      </a:r>
                    </a:p>
                  </a:txBody>
                  <a:tcPr/>
                </a:tc>
                <a:tc>
                  <a:txBody>
                    <a:bodyPr/>
                    <a:lstStyle/>
                    <a:p>
                      <a:r>
                        <a:rPr lang="en-US" sz="1000"/>
                        <a:t>0.1678 %</a:t>
                      </a:r>
                    </a:p>
                  </a:txBody>
                  <a:tcPr/>
                </a:tc>
                <a:extLst>
                  <a:ext uri="{0D108BD9-81ED-4DB2-BD59-A6C34878D82A}">
                    <a16:rowId xmlns:a16="http://schemas.microsoft.com/office/drawing/2014/main" val="3940803776"/>
                  </a:ext>
                </a:extLst>
              </a:tr>
              <a:tr h="370840">
                <a:tc>
                  <a:txBody>
                    <a:bodyPr/>
                    <a:lstStyle/>
                    <a:p>
                      <a:r>
                        <a:rPr lang="en-US" sz="1000" b="1"/>
                        <a:t>@FirstInsHI - 2024-10-01 13:06:33</a:t>
                      </a:r>
                      <a:r>
                        <a:rPr lang="en-US" sz="1000"/>
                        <a:t>
 FICOH volunteers, along with friends and family, took part in the @waimeavalleyoahu ‘Ohana Volunteer Day at Waimea Valley last week. The day was filled with outdoor, family-friendly activities, like weeding, gardening, and gathering kukui nuts for crafts.  #FirstCAT https://t.co/tsyVRIUJ2N</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0.0840 %</a:t>
                      </a:r>
                    </a:p>
                  </a:txBody>
                  <a:tcPr/>
                </a:tc>
                <a:extLst>
                  <a:ext uri="{0D108BD9-81ED-4DB2-BD59-A6C34878D82A}">
                    <a16:rowId xmlns:a16="http://schemas.microsoft.com/office/drawing/2014/main" val="2932136364"/>
                  </a:ext>
                </a:extLst>
              </a:tr>
            </a:tbl>
          </a:graphicData>
        </a:graphic>
      </p:graphicFrame>
      <p:sp>
        <p:nvSpPr>
          <p:cNvPr id="4" name="Text Placeholder 3">
            <a:extLst>
              <a:ext uri="{FF2B5EF4-FFF2-40B4-BE49-F238E27FC236}">
                <a16:creationId xmlns:a16="http://schemas.microsoft.com/office/drawing/2014/main" id="{9151D2A4-D69D-4B7C-B4D7-D7FFF00E607B}"/>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677525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E7600-0AC2-455D-B515-38F3492E3A2E}"/>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F25FD21C-743C-4BD6-8910-59AE40685852}"/>
              </a:ext>
            </a:extLst>
          </p:cNvPr>
          <p:cNvGraphicFramePr>
            <a:graphicFrameLocks noGrp="1"/>
          </p:cNvGraphicFramePr>
          <p:nvPr>
            <p:ph type="tbl" sz="quarter" idx="13"/>
            <p:extLst>
              <p:ext uri="{D42A27DB-BD31-4B8C-83A1-F6EECF244321}">
                <p14:modId xmlns:p14="http://schemas.microsoft.com/office/powerpoint/2010/main" val="1299857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634596583"/>
                    </a:ext>
                  </a:extLst>
                </a:gridCol>
                <a:gridCol w="576072">
                  <a:extLst>
                    <a:ext uri="{9D8B030D-6E8A-4147-A177-3AD203B41FA5}">
                      <a16:colId xmlns:a16="http://schemas.microsoft.com/office/drawing/2014/main" val="1555255865"/>
                    </a:ext>
                  </a:extLst>
                </a:gridCol>
                <a:gridCol w="576072">
                  <a:extLst>
                    <a:ext uri="{9D8B030D-6E8A-4147-A177-3AD203B41FA5}">
                      <a16:colId xmlns:a16="http://schemas.microsoft.com/office/drawing/2014/main" val="422838482"/>
                    </a:ext>
                  </a:extLst>
                </a:gridCol>
                <a:gridCol w="576072">
                  <a:extLst>
                    <a:ext uri="{9D8B030D-6E8A-4147-A177-3AD203B41FA5}">
                      <a16:colId xmlns:a16="http://schemas.microsoft.com/office/drawing/2014/main" val="3064281370"/>
                    </a:ext>
                  </a:extLst>
                </a:gridCol>
                <a:gridCol w="576072">
                  <a:extLst>
                    <a:ext uri="{9D8B030D-6E8A-4147-A177-3AD203B41FA5}">
                      <a16:colId xmlns:a16="http://schemas.microsoft.com/office/drawing/2014/main" val="1196514218"/>
                    </a:ext>
                  </a:extLst>
                </a:gridCol>
                <a:gridCol w="576072">
                  <a:extLst>
                    <a:ext uri="{9D8B030D-6E8A-4147-A177-3AD203B41FA5}">
                      <a16:colId xmlns:a16="http://schemas.microsoft.com/office/drawing/2014/main" val="896839727"/>
                    </a:ext>
                  </a:extLst>
                </a:gridCol>
                <a:gridCol w="576072">
                  <a:extLst>
                    <a:ext uri="{9D8B030D-6E8A-4147-A177-3AD203B41FA5}">
                      <a16:colId xmlns:a16="http://schemas.microsoft.com/office/drawing/2014/main" val="4199288956"/>
                    </a:ext>
                  </a:extLst>
                </a:gridCol>
                <a:gridCol w="576072">
                  <a:extLst>
                    <a:ext uri="{9D8B030D-6E8A-4147-A177-3AD203B41FA5}">
                      <a16:colId xmlns:a16="http://schemas.microsoft.com/office/drawing/2014/main" val="3265585512"/>
                    </a:ext>
                  </a:extLst>
                </a:gridCol>
                <a:gridCol w="576072">
                  <a:extLst>
                    <a:ext uri="{9D8B030D-6E8A-4147-A177-3AD203B41FA5}">
                      <a16:colId xmlns:a16="http://schemas.microsoft.com/office/drawing/2014/main" val="1662053643"/>
                    </a:ext>
                  </a:extLst>
                </a:gridCol>
                <a:gridCol w="576072">
                  <a:extLst>
                    <a:ext uri="{9D8B030D-6E8A-4147-A177-3AD203B41FA5}">
                      <a16:colId xmlns:a16="http://schemas.microsoft.com/office/drawing/2014/main" val="3019077013"/>
                    </a:ext>
                  </a:extLst>
                </a:gridCol>
                <a:gridCol w="576072">
                  <a:extLst>
                    <a:ext uri="{9D8B030D-6E8A-4147-A177-3AD203B41FA5}">
                      <a16:colId xmlns:a16="http://schemas.microsoft.com/office/drawing/2014/main" val="1325682090"/>
                    </a:ext>
                  </a:extLst>
                </a:gridCol>
                <a:gridCol w="576072">
                  <a:extLst>
                    <a:ext uri="{9D8B030D-6E8A-4147-A177-3AD203B41FA5}">
                      <a16:colId xmlns:a16="http://schemas.microsoft.com/office/drawing/2014/main" val="1425454620"/>
                    </a:ext>
                  </a:extLst>
                </a:gridCol>
                <a:gridCol w="576072">
                  <a:extLst>
                    <a:ext uri="{9D8B030D-6E8A-4147-A177-3AD203B41FA5}">
                      <a16:colId xmlns:a16="http://schemas.microsoft.com/office/drawing/2014/main" val="401260747"/>
                    </a:ext>
                  </a:extLst>
                </a:gridCol>
                <a:gridCol w="576072">
                  <a:extLst>
                    <a:ext uri="{9D8B030D-6E8A-4147-A177-3AD203B41FA5}">
                      <a16:colId xmlns:a16="http://schemas.microsoft.com/office/drawing/2014/main" val="224122331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405050706"/>
                  </a:ext>
                </a:extLst>
              </a:tr>
              <a:tr h="370840">
                <a:tc>
                  <a:txBody>
                    <a:bodyPr/>
                    <a:lstStyle/>
                    <a:p>
                      <a:r>
                        <a:rPr lang="en-US" sz="1000"/>
                        <a:t>4672</a:t>
                      </a:r>
                    </a:p>
                  </a:txBody>
                  <a:tcPr/>
                </a:tc>
                <a:tc>
                  <a:txBody>
                    <a:bodyPr/>
                    <a:lstStyle/>
                    <a:p>
                      <a:r>
                        <a:rPr lang="en-US" sz="1000"/>
                        <a:t>41</a:t>
                      </a:r>
                    </a:p>
                  </a:txBody>
                  <a:tcPr/>
                </a:tc>
                <a:tc>
                  <a:txBody>
                    <a:bodyPr/>
                    <a:lstStyle/>
                    <a:p>
                      <a:r>
                        <a:rPr lang="en-US" sz="1000"/>
                        <a:t>10</a:t>
                      </a:r>
                    </a:p>
                  </a:txBody>
                  <a:tcPr/>
                </a:tc>
                <a:tc>
                  <a:txBody>
                    <a:bodyPr/>
                    <a:lstStyle/>
                    <a:p>
                      <a:r>
                        <a:rPr lang="en-US" sz="1000"/>
                        <a:t>477</a:t>
                      </a:r>
                    </a:p>
                  </a:txBody>
                  <a:tcPr/>
                </a:tc>
                <a:tc>
                  <a:txBody>
                    <a:bodyPr/>
                    <a:lstStyle/>
                    <a:p>
                      <a:r>
                        <a:rPr lang="en-US" sz="1000"/>
                        <a:t>47.7</a:t>
                      </a:r>
                    </a:p>
                  </a:txBody>
                  <a:tcPr/>
                </a:tc>
                <a:tc>
                  <a:txBody>
                    <a:bodyPr/>
                    <a:lstStyle/>
                    <a:p>
                      <a:r>
                        <a:rPr lang="en-US" sz="1000"/>
                        <a:t>28</a:t>
                      </a:r>
                    </a:p>
                  </a:txBody>
                  <a:tcPr/>
                </a:tc>
                <a:tc>
                  <a:txBody>
                    <a:bodyPr/>
                    <a:lstStyle/>
                    <a:p>
                      <a:r>
                        <a:rPr lang="en-US" sz="1000"/>
                        <a:t>2</a:t>
                      </a:r>
                    </a:p>
                  </a:txBody>
                  <a:tcPr/>
                </a:tc>
                <a:tc>
                  <a:txBody>
                    <a:bodyPr/>
                    <a:lstStyle/>
                    <a:p>
                      <a:r>
                        <a:rPr lang="en-US" sz="1000"/>
                        <a:t>0.2</a:t>
                      </a:r>
                    </a:p>
                  </a:txBody>
                  <a:tcPr/>
                </a:tc>
                <a:tc>
                  <a:txBody>
                    <a:bodyPr/>
                    <a:lstStyle/>
                    <a:p>
                      <a:r>
                        <a:rPr lang="en-US" sz="1000"/>
                        <a:t>1802</a:t>
                      </a:r>
                    </a:p>
                  </a:txBody>
                  <a:tcPr/>
                </a:tc>
                <a:tc>
                  <a:txBody>
                    <a:bodyPr/>
                    <a:lstStyle/>
                    <a:p>
                      <a:r>
                        <a:rPr lang="en-US" sz="1000"/>
                        <a:t>180.2</a:t>
                      </a:r>
                    </a:p>
                  </a:txBody>
                  <a:tcPr/>
                </a:tc>
                <a:tc>
                  <a:txBody>
                    <a:bodyPr/>
                    <a:lstStyle/>
                    <a:p>
                      <a:r>
                        <a:rPr lang="en-US" sz="1000"/>
                        <a:t>13424</a:t>
                      </a:r>
                    </a:p>
                  </a:txBody>
                  <a:tcPr/>
                </a:tc>
                <a:tc>
                  <a:txBody>
                    <a:bodyPr/>
                    <a:lstStyle/>
                    <a:p>
                      <a:r>
                        <a:rPr lang="en-US" sz="1000"/>
                        <a:t>1342.4</a:t>
                      </a:r>
                    </a:p>
                  </a:txBody>
                  <a:tcPr/>
                </a:tc>
                <a:tc>
                  <a:txBody>
                    <a:bodyPr/>
                    <a:lstStyle/>
                    <a:p>
                      <a:r>
                        <a:rPr lang="en-US" sz="1000"/>
                        <a:t>19.91819214413 %</a:t>
                      </a:r>
                    </a:p>
                  </a:txBody>
                  <a:tcPr/>
                </a:tc>
                <a:tc>
                  <a:txBody>
                    <a:bodyPr/>
                    <a:lstStyle/>
                    <a:p>
                      <a:r>
                        <a:rPr lang="en-US" sz="1000"/>
                        <a:t>175</a:t>
                      </a:r>
                    </a:p>
                  </a:txBody>
                  <a:tcPr/>
                </a:tc>
                <a:extLst>
                  <a:ext uri="{0D108BD9-81ED-4DB2-BD59-A6C34878D82A}">
                    <a16:rowId xmlns:a16="http://schemas.microsoft.com/office/drawing/2014/main" val="1587192518"/>
                  </a:ext>
                </a:extLst>
              </a:tr>
            </a:tbl>
          </a:graphicData>
        </a:graphic>
      </p:graphicFrame>
      <p:sp>
        <p:nvSpPr>
          <p:cNvPr id="4" name="Text Placeholder 3">
            <a:extLst>
              <a:ext uri="{FF2B5EF4-FFF2-40B4-BE49-F238E27FC236}">
                <a16:creationId xmlns:a16="http://schemas.microsoft.com/office/drawing/2014/main" id="{1724B4AC-5F6A-4899-9BC6-D6206E405095}"/>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2121273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6DEE9-A81F-44BF-8BE4-B7BD4333592A}"/>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58620663-7C62-4479-A1CA-75B06BF8D661}"/>
              </a:ext>
            </a:extLst>
          </p:cNvPr>
          <p:cNvGraphicFramePr>
            <a:graphicFrameLocks noGrp="1"/>
          </p:cNvGraphicFramePr>
          <p:nvPr>
            <p:ph type="chart" sz="quarter" idx="13"/>
            <p:extLst>
              <p:ext uri="{D42A27DB-BD31-4B8C-83A1-F6EECF244321}">
                <p14:modId xmlns:p14="http://schemas.microsoft.com/office/powerpoint/2010/main" val="17835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583230-9859-49E0-9B74-90A31D1E5B9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E40E80E-31DB-4923-B1D0-2900F31737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32532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A1D5D-B851-457D-80A8-36DB80A5F471}"/>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3B55EBF9-12A8-4B58-9207-2D7D0FB2444B}"/>
              </a:ext>
            </a:extLst>
          </p:cNvPr>
          <p:cNvGraphicFramePr>
            <a:graphicFrameLocks noGrp="1"/>
          </p:cNvGraphicFramePr>
          <p:nvPr>
            <p:ph type="chart" sz="quarter" idx="13"/>
            <p:extLst>
              <p:ext uri="{D42A27DB-BD31-4B8C-83A1-F6EECF244321}">
                <p14:modId xmlns:p14="http://schemas.microsoft.com/office/powerpoint/2010/main" val="38168706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B46C6B-391A-46A1-B5D8-A634330D23C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658576B-71F1-4E4F-B7E7-9686660F04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74182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58271-7993-4628-A87B-CD851D25986F}"/>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D193746B-3FD7-4E73-9ECF-0F44DF4B34DE}"/>
              </a:ext>
            </a:extLst>
          </p:cNvPr>
          <p:cNvGraphicFramePr>
            <a:graphicFrameLocks noGrp="1"/>
          </p:cNvGraphicFramePr>
          <p:nvPr>
            <p:ph type="chart" sz="quarter" idx="13"/>
            <p:extLst>
              <p:ext uri="{D42A27DB-BD31-4B8C-83A1-F6EECF244321}">
                <p14:modId xmlns:p14="http://schemas.microsoft.com/office/powerpoint/2010/main" val="582916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A782CF-972F-42DF-83EF-41E04B98314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10A34EF-B302-4B30-8DA3-29F7B54EEF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99998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29AF7-11FE-4EEF-A184-36572179241F}"/>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C87FBEE3-6669-465E-A0EA-F8C73F298546}"/>
              </a:ext>
            </a:extLst>
          </p:cNvPr>
          <p:cNvGraphicFramePr>
            <a:graphicFrameLocks noGrp="1"/>
          </p:cNvGraphicFramePr>
          <p:nvPr>
            <p:ph type="chart" sz="quarter" idx="13"/>
            <p:extLst>
              <p:ext uri="{D42A27DB-BD31-4B8C-83A1-F6EECF244321}">
                <p14:modId xmlns:p14="http://schemas.microsoft.com/office/powerpoint/2010/main" val="15730171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FDA76D-0B67-4C7E-84D2-6839EF635DF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BF2F4CC-7F96-49BB-BB14-F43D786C3B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47408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EE25E-342A-4FCA-AC21-E1B40A22F6F8}"/>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7A4AA3C5-5D71-4F09-B41D-A27F89E5D7D7}"/>
              </a:ext>
            </a:extLst>
          </p:cNvPr>
          <p:cNvGraphicFramePr>
            <a:graphicFrameLocks noGrp="1"/>
          </p:cNvGraphicFramePr>
          <p:nvPr>
            <p:ph type="tbl" sz="quarter" idx="13"/>
            <p:extLst>
              <p:ext uri="{D42A27DB-BD31-4B8C-83A1-F6EECF244321}">
                <p14:modId xmlns:p14="http://schemas.microsoft.com/office/powerpoint/2010/main" val="3834659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80959965"/>
                    </a:ext>
                  </a:extLst>
                </a:gridCol>
                <a:gridCol w="658368">
                  <a:extLst>
                    <a:ext uri="{9D8B030D-6E8A-4147-A177-3AD203B41FA5}">
                      <a16:colId xmlns:a16="http://schemas.microsoft.com/office/drawing/2014/main" val="1318286758"/>
                    </a:ext>
                  </a:extLst>
                </a:gridCol>
                <a:gridCol w="658368">
                  <a:extLst>
                    <a:ext uri="{9D8B030D-6E8A-4147-A177-3AD203B41FA5}">
                      <a16:colId xmlns:a16="http://schemas.microsoft.com/office/drawing/2014/main" val="1581229925"/>
                    </a:ext>
                  </a:extLst>
                </a:gridCol>
                <a:gridCol w="658368">
                  <a:extLst>
                    <a:ext uri="{9D8B030D-6E8A-4147-A177-3AD203B41FA5}">
                      <a16:colId xmlns:a16="http://schemas.microsoft.com/office/drawing/2014/main" val="3427442063"/>
                    </a:ext>
                  </a:extLst>
                </a:gridCol>
                <a:gridCol w="658368">
                  <a:extLst>
                    <a:ext uri="{9D8B030D-6E8A-4147-A177-3AD203B41FA5}">
                      <a16:colId xmlns:a16="http://schemas.microsoft.com/office/drawing/2014/main" val="3179405102"/>
                    </a:ext>
                  </a:extLst>
                </a:gridCol>
                <a:gridCol w="658368">
                  <a:extLst>
                    <a:ext uri="{9D8B030D-6E8A-4147-A177-3AD203B41FA5}">
                      <a16:colId xmlns:a16="http://schemas.microsoft.com/office/drawing/2014/main" val="3615163093"/>
                    </a:ext>
                  </a:extLst>
                </a:gridCol>
                <a:gridCol w="658368">
                  <a:extLst>
                    <a:ext uri="{9D8B030D-6E8A-4147-A177-3AD203B41FA5}">
                      <a16:colId xmlns:a16="http://schemas.microsoft.com/office/drawing/2014/main" val="1279767209"/>
                    </a:ext>
                  </a:extLst>
                </a:gridCol>
                <a:gridCol w="658368">
                  <a:extLst>
                    <a:ext uri="{9D8B030D-6E8A-4147-A177-3AD203B41FA5}">
                      <a16:colId xmlns:a16="http://schemas.microsoft.com/office/drawing/2014/main" val="1729092422"/>
                    </a:ext>
                  </a:extLst>
                </a:gridCol>
                <a:gridCol w="658368">
                  <a:extLst>
                    <a:ext uri="{9D8B030D-6E8A-4147-A177-3AD203B41FA5}">
                      <a16:colId xmlns:a16="http://schemas.microsoft.com/office/drawing/2014/main" val="4270109748"/>
                    </a:ext>
                  </a:extLst>
                </a:gridCol>
                <a:gridCol w="658368">
                  <a:extLst>
                    <a:ext uri="{9D8B030D-6E8A-4147-A177-3AD203B41FA5}">
                      <a16:colId xmlns:a16="http://schemas.microsoft.com/office/drawing/2014/main" val="1964864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98137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- 2024-10-08 13:14:47</a:t>
                      </a:r>
                      <a:r>
                        <a:rPr kumimoji="0" lang="en-US" sz="1000" b="0" i="0" u="none" strike="noStrike" kern="1200" cap="none" spc="0" normalizeH="0" baseline="0" noProof="0">
                          <a:ln>
                            <a:noFill/>
                          </a:ln>
                          <a:solidFill>
                            <a:prstClr val="black"/>
                          </a:solidFill>
                          <a:effectLst/>
                          <a:uLnTx/>
                          <a:uFillTx/>
                          <a:latin typeface="Calibri"/>
                          <a:ea typeface="+mn-ea"/>
                          <a:cs typeface="+mn-cs"/>
                        </a:rPr>
                        <a:t>
 Check it out! Last month, Ronald Vincent, CIC and Sarah Pye, CFA from Philadelphia Insurance Companies had the opportunity to meet with FICOH Vice President Darren Okihara during their visit to our Honolulu office. Philadelphia Insurance Companies is a fellow member of the Tokio Marine Group. Learn more about the Tokio Marine Group global network at www.tokiomarinehd.com/en/.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8.9838909541512 %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46225253"/>
                  </a:ext>
                </a:extLst>
              </a:tr>
            </a:tbl>
          </a:graphicData>
        </a:graphic>
      </p:graphicFrame>
      <p:sp>
        <p:nvSpPr>
          <p:cNvPr id="4" name="Text Placeholder 3">
            <a:extLst>
              <a:ext uri="{FF2B5EF4-FFF2-40B4-BE49-F238E27FC236}">
                <a16:creationId xmlns:a16="http://schemas.microsoft.com/office/drawing/2014/main" id="{882BDCD2-4C95-4EDD-A4D1-8843F148994A}"/>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39780031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65EC9-9DC1-4571-B121-770E27944A72}"/>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74846F62-D427-46D3-82F6-9382BBCE056E}"/>
              </a:ext>
            </a:extLst>
          </p:cNvPr>
          <p:cNvGraphicFramePr>
            <a:graphicFrameLocks noGrp="1"/>
          </p:cNvGraphicFramePr>
          <p:nvPr>
            <p:ph type="tbl" sz="quarter" idx="13"/>
            <p:extLst>
              <p:ext uri="{D42A27DB-BD31-4B8C-83A1-F6EECF244321}">
                <p14:modId xmlns:p14="http://schemas.microsoft.com/office/powerpoint/2010/main" val="1917235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31240969"/>
                    </a:ext>
                  </a:extLst>
                </a:gridCol>
                <a:gridCol w="658368">
                  <a:extLst>
                    <a:ext uri="{9D8B030D-6E8A-4147-A177-3AD203B41FA5}">
                      <a16:colId xmlns:a16="http://schemas.microsoft.com/office/drawing/2014/main" val="2529999181"/>
                    </a:ext>
                  </a:extLst>
                </a:gridCol>
                <a:gridCol w="658368">
                  <a:extLst>
                    <a:ext uri="{9D8B030D-6E8A-4147-A177-3AD203B41FA5}">
                      <a16:colId xmlns:a16="http://schemas.microsoft.com/office/drawing/2014/main" val="513793383"/>
                    </a:ext>
                  </a:extLst>
                </a:gridCol>
                <a:gridCol w="658368">
                  <a:extLst>
                    <a:ext uri="{9D8B030D-6E8A-4147-A177-3AD203B41FA5}">
                      <a16:colId xmlns:a16="http://schemas.microsoft.com/office/drawing/2014/main" val="325076426"/>
                    </a:ext>
                  </a:extLst>
                </a:gridCol>
                <a:gridCol w="658368">
                  <a:extLst>
                    <a:ext uri="{9D8B030D-6E8A-4147-A177-3AD203B41FA5}">
                      <a16:colId xmlns:a16="http://schemas.microsoft.com/office/drawing/2014/main" val="2937541885"/>
                    </a:ext>
                  </a:extLst>
                </a:gridCol>
                <a:gridCol w="658368">
                  <a:extLst>
                    <a:ext uri="{9D8B030D-6E8A-4147-A177-3AD203B41FA5}">
                      <a16:colId xmlns:a16="http://schemas.microsoft.com/office/drawing/2014/main" val="3183503070"/>
                    </a:ext>
                  </a:extLst>
                </a:gridCol>
                <a:gridCol w="658368">
                  <a:extLst>
                    <a:ext uri="{9D8B030D-6E8A-4147-A177-3AD203B41FA5}">
                      <a16:colId xmlns:a16="http://schemas.microsoft.com/office/drawing/2014/main" val="321358066"/>
                    </a:ext>
                  </a:extLst>
                </a:gridCol>
                <a:gridCol w="658368">
                  <a:extLst>
                    <a:ext uri="{9D8B030D-6E8A-4147-A177-3AD203B41FA5}">
                      <a16:colId xmlns:a16="http://schemas.microsoft.com/office/drawing/2014/main" val="4201603112"/>
                    </a:ext>
                  </a:extLst>
                </a:gridCol>
                <a:gridCol w="658368">
                  <a:extLst>
                    <a:ext uri="{9D8B030D-6E8A-4147-A177-3AD203B41FA5}">
                      <a16:colId xmlns:a16="http://schemas.microsoft.com/office/drawing/2014/main" val="3420707374"/>
                    </a:ext>
                  </a:extLst>
                </a:gridCol>
                <a:gridCol w="658368">
                  <a:extLst>
                    <a:ext uri="{9D8B030D-6E8A-4147-A177-3AD203B41FA5}">
                      <a16:colId xmlns:a16="http://schemas.microsoft.com/office/drawing/2014/main" val="1001084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99955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- 2024-10-11 13:20:10</a:t>
                      </a:r>
                      <a:r>
                        <a:rPr kumimoji="0" lang="en-US" sz="1000" b="0" i="0" u="none" strike="noStrike" kern="1200" cap="none" spc="0" normalizeH="0" baseline="0" noProof="0">
                          <a:ln>
                            <a:noFill/>
                          </a:ln>
                          <a:solidFill>
                            <a:prstClr val="black"/>
                          </a:solidFill>
                          <a:effectLst/>
                          <a:uLnTx/>
                          <a:uFillTx/>
                          <a:latin typeface="Calibri"/>
                          <a:ea typeface="+mn-ea"/>
                          <a:cs typeface="+mn-cs"/>
                        </a:rPr>
                        <a:t>
 On Wednesday, we gathered to celebrate Addie M. from our Claims department , who marked 25 years of service with FICOH! Known for her warm smile and positive attitude, Addie brings laughter and joy to our office and Claims department. Mahalo, Addie, for your years of hard work, resilience, and unwavering dedication to 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26.019690576653 %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88316924"/>
                  </a:ext>
                </a:extLst>
              </a:tr>
            </a:tbl>
          </a:graphicData>
        </a:graphic>
      </p:graphicFrame>
      <p:sp>
        <p:nvSpPr>
          <p:cNvPr id="4" name="Text Placeholder 3">
            <a:extLst>
              <a:ext uri="{FF2B5EF4-FFF2-40B4-BE49-F238E27FC236}">
                <a16:creationId xmlns:a16="http://schemas.microsoft.com/office/drawing/2014/main" id="{11B07BB9-9D51-40A0-A1D0-FDDBBB55C518}"/>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4368753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7A74C-8922-4DAF-9094-D22FB78F7E5A}"/>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AF1435F1-9CDA-4677-BE8D-DA42966DBF90}"/>
              </a:ext>
            </a:extLst>
          </p:cNvPr>
          <p:cNvGraphicFramePr>
            <a:graphicFrameLocks noGrp="1"/>
          </p:cNvGraphicFramePr>
          <p:nvPr>
            <p:ph type="tbl" sz="quarter" idx="13"/>
            <p:extLst>
              <p:ext uri="{D42A27DB-BD31-4B8C-83A1-F6EECF244321}">
                <p14:modId xmlns:p14="http://schemas.microsoft.com/office/powerpoint/2010/main" val="3092827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45999683"/>
                    </a:ext>
                  </a:extLst>
                </a:gridCol>
                <a:gridCol w="658368">
                  <a:extLst>
                    <a:ext uri="{9D8B030D-6E8A-4147-A177-3AD203B41FA5}">
                      <a16:colId xmlns:a16="http://schemas.microsoft.com/office/drawing/2014/main" val="1751179250"/>
                    </a:ext>
                  </a:extLst>
                </a:gridCol>
                <a:gridCol w="658368">
                  <a:extLst>
                    <a:ext uri="{9D8B030D-6E8A-4147-A177-3AD203B41FA5}">
                      <a16:colId xmlns:a16="http://schemas.microsoft.com/office/drawing/2014/main" val="983203085"/>
                    </a:ext>
                  </a:extLst>
                </a:gridCol>
                <a:gridCol w="658368">
                  <a:extLst>
                    <a:ext uri="{9D8B030D-6E8A-4147-A177-3AD203B41FA5}">
                      <a16:colId xmlns:a16="http://schemas.microsoft.com/office/drawing/2014/main" val="4237997573"/>
                    </a:ext>
                  </a:extLst>
                </a:gridCol>
                <a:gridCol w="658368">
                  <a:extLst>
                    <a:ext uri="{9D8B030D-6E8A-4147-A177-3AD203B41FA5}">
                      <a16:colId xmlns:a16="http://schemas.microsoft.com/office/drawing/2014/main" val="2510470832"/>
                    </a:ext>
                  </a:extLst>
                </a:gridCol>
                <a:gridCol w="658368">
                  <a:extLst>
                    <a:ext uri="{9D8B030D-6E8A-4147-A177-3AD203B41FA5}">
                      <a16:colId xmlns:a16="http://schemas.microsoft.com/office/drawing/2014/main" val="2674342936"/>
                    </a:ext>
                  </a:extLst>
                </a:gridCol>
                <a:gridCol w="658368">
                  <a:extLst>
                    <a:ext uri="{9D8B030D-6E8A-4147-A177-3AD203B41FA5}">
                      <a16:colId xmlns:a16="http://schemas.microsoft.com/office/drawing/2014/main" val="2758726398"/>
                    </a:ext>
                  </a:extLst>
                </a:gridCol>
                <a:gridCol w="658368">
                  <a:extLst>
                    <a:ext uri="{9D8B030D-6E8A-4147-A177-3AD203B41FA5}">
                      <a16:colId xmlns:a16="http://schemas.microsoft.com/office/drawing/2014/main" val="2479236436"/>
                    </a:ext>
                  </a:extLst>
                </a:gridCol>
                <a:gridCol w="658368">
                  <a:extLst>
                    <a:ext uri="{9D8B030D-6E8A-4147-A177-3AD203B41FA5}">
                      <a16:colId xmlns:a16="http://schemas.microsoft.com/office/drawing/2014/main" val="505498170"/>
                    </a:ext>
                  </a:extLst>
                </a:gridCol>
                <a:gridCol w="658368">
                  <a:extLst>
                    <a:ext uri="{9D8B030D-6E8A-4147-A177-3AD203B41FA5}">
                      <a16:colId xmlns:a16="http://schemas.microsoft.com/office/drawing/2014/main" val="1517801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62367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- 2024-10-02 12:59:18</a:t>
                      </a:r>
                      <a:r>
                        <a:rPr kumimoji="0" lang="en-US" sz="1000" b="0" i="0" u="none" strike="noStrike" kern="1200" cap="none" spc="0" normalizeH="0" baseline="0" noProof="0">
                          <a:ln>
                            <a:noFill/>
                          </a:ln>
                          <a:solidFill>
                            <a:prstClr val="black"/>
                          </a:solidFill>
                          <a:effectLst/>
                          <a:uLnTx/>
                          <a:uFillTx/>
                          <a:latin typeface="Calibri"/>
                          <a:ea typeface="+mn-ea"/>
                          <a:cs typeface="+mn-cs"/>
                        </a:rPr>
                        <a:t>
 FICOH was honored to support and attend the 2024 HIIA &amp; CPCU All Industry Day at the Honolulu Country Club. The annual event provides valuable educational opportunities to local insurance industry professionals to expand their technical skills while adhering to the highest ethical standards. Congratulations to Tatsu Fujimoto, our former Deputy CEO, for being recognized for his CPCU designation. Mahalo to everyone involved in organizing this event, including our very own Geoff J. and Meredith C. who serve on the CPCU Hawaii Chapter Board.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29.431162407255 %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13234881"/>
                  </a:ext>
                </a:extLst>
              </a:tr>
            </a:tbl>
          </a:graphicData>
        </a:graphic>
      </p:graphicFrame>
      <p:sp>
        <p:nvSpPr>
          <p:cNvPr id="4" name="Text Placeholder 3">
            <a:extLst>
              <a:ext uri="{FF2B5EF4-FFF2-40B4-BE49-F238E27FC236}">
                <a16:creationId xmlns:a16="http://schemas.microsoft.com/office/drawing/2014/main" id="{279C0488-81C9-45FA-8B59-A796D7ACF6D3}"/>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4013615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CB4F3-7ADD-4F0A-BF07-51737E4FD9EF}"/>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A3884C7B-832A-47BD-A05D-52E6E94AA4FF}"/>
              </a:ext>
            </a:extLst>
          </p:cNvPr>
          <p:cNvGraphicFramePr>
            <a:graphicFrameLocks noGrp="1"/>
          </p:cNvGraphicFramePr>
          <p:nvPr>
            <p:ph type="tbl" sz="quarter" idx="13"/>
            <p:extLst>
              <p:ext uri="{D42A27DB-BD31-4B8C-83A1-F6EECF244321}">
                <p14:modId xmlns:p14="http://schemas.microsoft.com/office/powerpoint/2010/main" val="692268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85445693"/>
                    </a:ext>
                  </a:extLst>
                </a:gridCol>
                <a:gridCol w="658368">
                  <a:extLst>
                    <a:ext uri="{9D8B030D-6E8A-4147-A177-3AD203B41FA5}">
                      <a16:colId xmlns:a16="http://schemas.microsoft.com/office/drawing/2014/main" val="3766512674"/>
                    </a:ext>
                  </a:extLst>
                </a:gridCol>
                <a:gridCol w="658368">
                  <a:extLst>
                    <a:ext uri="{9D8B030D-6E8A-4147-A177-3AD203B41FA5}">
                      <a16:colId xmlns:a16="http://schemas.microsoft.com/office/drawing/2014/main" val="1155841833"/>
                    </a:ext>
                  </a:extLst>
                </a:gridCol>
                <a:gridCol w="658368">
                  <a:extLst>
                    <a:ext uri="{9D8B030D-6E8A-4147-A177-3AD203B41FA5}">
                      <a16:colId xmlns:a16="http://schemas.microsoft.com/office/drawing/2014/main" val="3184417940"/>
                    </a:ext>
                  </a:extLst>
                </a:gridCol>
                <a:gridCol w="658368">
                  <a:extLst>
                    <a:ext uri="{9D8B030D-6E8A-4147-A177-3AD203B41FA5}">
                      <a16:colId xmlns:a16="http://schemas.microsoft.com/office/drawing/2014/main" val="3125222308"/>
                    </a:ext>
                  </a:extLst>
                </a:gridCol>
                <a:gridCol w="658368">
                  <a:extLst>
                    <a:ext uri="{9D8B030D-6E8A-4147-A177-3AD203B41FA5}">
                      <a16:colId xmlns:a16="http://schemas.microsoft.com/office/drawing/2014/main" val="3330635895"/>
                    </a:ext>
                  </a:extLst>
                </a:gridCol>
                <a:gridCol w="658368">
                  <a:extLst>
                    <a:ext uri="{9D8B030D-6E8A-4147-A177-3AD203B41FA5}">
                      <a16:colId xmlns:a16="http://schemas.microsoft.com/office/drawing/2014/main" val="1084232718"/>
                    </a:ext>
                  </a:extLst>
                </a:gridCol>
                <a:gridCol w="658368">
                  <a:extLst>
                    <a:ext uri="{9D8B030D-6E8A-4147-A177-3AD203B41FA5}">
                      <a16:colId xmlns:a16="http://schemas.microsoft.com/office/drawing/2014/main" val="1004901296"/>
                    </a:ext>
                  </a:extLst>
                </a:gridCol>
                <a:gridCol w="658368">
                  <a:extLst>
                    <a:ext uri="{9D8B030D-6E8A-4147-A177-3AD203B41FA5}">
                      <a16:colId xmlns:a16="http://schemas.microsoft.com/office/drawing/2014/main" val="658769209"/>
                    </a:ext>
                  </a:extLst>
                </a:gridCol>
                <a:gridCol w="658368">
                  <a:extLst>
                    <a:ext uri="{9D8B030D-6E8A-4147-A177-3AD203B41FA5}">
                      <a16:colId xmlns:a16="http://schemas.microsoft.com/office/drawing/2014/main" val="145852440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832366800"/>
                  </a:ext>
                </a:extLst>
              </a:tr>
              <a:tr h="370840">
                <a:tc>
                  <a:txBody>
                    <a:bodyPr/>
                    <a:lstStyle/>
                    <a:p>
                      <a:r>
                        <a:rPr lang="en-US" sz="1000"/>
                        <a:t>firstinshi</a:t>
                      </a:r>
                    </a:p>
                  </a:txBody>
                  <a:tcPr/>
                </a:tc>
                <a:tc>
                  <a:txBody>
                    <a:bodyPr/>
                    <a:lstStyle/>
                    <a:p>
                      <a:r>
                        <a:rPr lang="en-US" sz="1000"/>
                        <a:t>2933</a:t>
                      </a:r>
                    </a:p>
                  </a:txBody>
                  <a:tcPr/>
                </a:tc>
                <a:tc>
                  <a:txBody>
                    <a:bodyPr/>
                    <a:lstStyle/>
                    <a:p>
                      <a:r>
                        <a:rPr lang="en-US" sz="1000"/>
                        <a:t>1</a:t>
                      </a:r>
                    </a:p>
                  </a:txBody>
                  <a:tcPr/>
                </a:tc>
                <a:tc>
                  <a:txBody>
                    <a:bodyPr/>
                    <a:lstStyle/>
                    <a:p>
                      <a:r>
                        <a:rPr lang="en-US" sz="1000"/>
                        <a:t>3</a:t>
                      </a:r>
                    </a:p>
                  </a:txBody>
                  <a:tcPr/>
                </a:tc>
                <a:tc>
                  <a:txBody>
                    <a:bodyPr/>
                    <a:lstStyle/>
                    <a:p>
                      <a:r>
                        <a:rPr lang="en-US" sz="1000"/>
                        <a:t>6</a:t>
                      </a:r>
                    </a:p>
                  </a:txBody>
                  <a:tcPr/>
                </a:tc>
                <a:tc>
                  <a:txBody>
                    <a:bodyPr/>
                    <a:lstStyle/>
                    <a:p>
                      <a:r>
                        <a:rPr lang="en-US" sz="1000"/>
                        <a:t>0</a:t>
                      </a:r>
                    </a:p>
                  </a:txBody>
                  <a:tcPr/>
                </a:tc>
                <a:tc>
                  <a:txBody>
                    <a:bodyPr/>
                    <a:lstStyle/>
                    <a:p>
                      <a:r>
                        <a:rPr lang="en-US" sz="1000"/>
                        <a:t>2</a:t>
                      </a:r>
                    </a:p>
                  </a:txBody>
                  <a:tcPr/>
                </a:tc>
                <a:tc>
                  <a:txBody>
                    <a:bodyPr/>
                    <a:lstStyle/>
                    <a:p>
                      <a:r>
                        <a:rPr lang="en-US" sz="1000"/>
                        <a:t>11</a:t>
                      </a:r>
                    </a:p>
                  </a:txBody>
                  <a:tcPr/>
                </a:tc>
                <a:tc>
                  <a:txBody>
                    <a:bodyPr/>
                    <a:lstStyle/>
                    <a:p>
                      <a:r>
                        <a:rPr lang="en-US" sz="1000"/>
                        <a:t>383</a:t>
                      </a:r>
                    </a:p>
                  </a:txBody>
                  <a:tcPr/>
                </a:tc>
                <a:tc>
                  <a:txBody>
                    <a:bodyPr/>
                    <a:lstStyle/>
                    <a:p>
                      <a:r>
                        <a:rPr lang="en-US" sz="1000"/>
                        <a:t>148</a:t>
                      </a:r>
                    </a:p>
                  </a:txBody>
                  <a:tcPr/>
                </a:tc>
                <a:extLst>
                  <a:ext uri="{0D108BD9-81ED-4DB2-BD59-A6C34878D82A}">
                    <a16:rowId xmlns:a16="http://schemas.microsoft.com/office/drawing/2014/main" val="805091954"/>
                  </a:ext>
                </a:extLst>
              </a:tr>
            </a:tbl>
          </a:graphicData>
        </a:graphic>
      </p:graphicFrame>
      <p:sp>
        <p:nvSpPr>
          <p:cNvPr id="4" name="Text Placeholder 3">
            <a:extLst>
              <a:ext uri="{FF2B5EF4-FFF2-40B4-BE49-F238E27FC236}">
                <a16:creationId xmlns:a16="http://schemas.microsoft.com/office/drawing/2014/main" id="{A905E3B2-9DD4-48B2-BFA6-93103AED75CE}"/>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7869107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F8DB7-2735-4E39-81B3-31EB8729900A}"/>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13CFFC4D-D3E7-4DDF-B125-A0904150C0A0}"/>
              </a:ext>
            </a:extLst>
          </p:cNvPr>
          <p:cNvGraphicFramePr>
            <a:graphicFrameLocks noGrp="1"/>
          </p:cNvGraphicFramePr>
          <p:nvPr>
            <p:ph type="chart" sz="quarter" idx="13"/>
            <p:extLst>
              <p:ext uri="{D42A27DB-BD31-4B8C-83A1-F6EECF244321}">
                <p14:modId xmlns:p14="http://schemas.microsoft.com/office/powerpoint/2010/main" val="31495311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DABC19-03A0-43D5-B072-40B51313E9F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13DD29D-5EBF-46CB-84BF-5BAD27060E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62767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83B5D-AD7A-4409-93EB-1CD4ABBDC73F}"/>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F19EAD63-E3C8-4C91-8AF1-2E9347F13D0A}"/>
              </a:ext>
            </a:extLst>
          </p:cNvPr>
          <p:cNvGraphicFramePr>
            <a:graphicFrameLocks noGrp="1"/>
          </p:cNvGraphicFramePr>
          <p:nvPr>
            <p:ph type="chart" sz="quarter" idx="13"/>
            <p:extLst>
              <p:ext uri="{D42A27DB-BD31-4B8C-83A1-F6EECF244321}">
                <p14:modId xmlns:p14="http://schemas.microsoft.com/office/powerpoint/2010/main" val="19593573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05CC61-17CE-40E5-BC27-82BC1DD2480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ACB38AA-A926-4269-9A11-75DC1D4643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92791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47084-8141-4249-AC94-B7F6F78EACE9}"/>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5EB7550B-EB2B-4753-BEBC-B2ABE2C53BD3}"/>
              </a:ext>
            </a:extLst>
          </p:cNvPr>
          <p:cNvGraphicFramePr>
            <a:graphicFrameLocks noGrp="1"/>
          </p:cNvGraphicFramePr>
          <p:nvPr>
            <p:ph type="chart" sz="quarter" idx="13"/>
            <p:extLst>
              <p:ext uri="{D42A27DB-BD31-4B8C-83A1-F6EECF244321}">
                <p14:modId xmlns:p14="http://schemas.microsoft.com/office/powerpoint/2010/main" val="38115311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264301-AE32-4735-8713-8FDC7E2FAD8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2297111-ABBB-4C9F-9C00-D17872E3B6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57471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31BA7-E69C-4787-A0B1-BA49321BECBA}"/>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B88A2AD6-CCAD-47AD-939A-8D6271AEEF49}"/>
              </a:ext>
            </a:extLst>
          </p:cNvPr>
          <p:cNvGraphicFramePr>
            <a:graphicFrameLocks noGrp="1"/>
          </p:cNvGraphicFramePr>
          <p:nvPr>
            <p:ph type="chart" sz="quarter" idx="13"/>
            <p:extLst>
              <p:ext uri="{D42A27DB-BD31-4B8C-83A1-F6EECF244321}">
                <p14:modId xmlns:p14="http://schemas.microsoft.com/office/powerpoint/2010/main" val="17097497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8C33C3-ECDF-4260-BD9C-650477F2450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DEA199A-8705-4057-A368-8E0E5EEFA1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72940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2D9D8-A1A2-4461-BD0D-50DBF8025114}"/>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24C4475B-0386-4673-BD98-A1DB45AB66EA}"/>
              </a:ext>
            </a:extLst>
          </p:cNvPr>
          <p:cNvGraphicFramePr>
            <a:graphicFrameLocks noGrp="1"/>
          </p:cNvGraphicFramePr>
          <p:nvPr>
            <p:ph type="tbl" sz="quarter" idx="13"/>
            <p:extLst>
              <p:ext uri="{D42A27DB-BD31-4B8C-83A1-F6EECF244321}">
                <p14:modId xmlns:p14="http://schemas.microsoft.com/office/powerpoint/2010/main" val="617724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09777492"/>
                    </a:ext>
                  </a:extLst>
                </a:gridCol>
                <a:gridCol w="987552">
                  <a:extLst>
                    <a:ext uri="{9D8B030D-6E8A-4147-A177-3AD203B41FA5}">
                      <a16:colId xmlns:a16="http://schemas.microsoft.com/office/drawing/2014/main" val="1934412813"/>
                    </a:ext>
                  </a:extLst>
                </a:gridCol>
                <a:gridCol w="987552">
                  <a:extLst>
                    <a:ext uri="{9D8B030D-6E8A-4147-A177-3AD203B41FA5}">
                      <a16:colId xmlns:a16="http://schemas.microsoft.com/office/drawing/2014/main" val="3813250544"/>
                    </a:ext>
                  </a:extLst>
                </a:gridCol>
                <a:gridCol w="987552">
                  <a:extLst>
                    <a:ext uri="{9D8B030D-6E8A-4147-A177-3AD203B41FA5}">
                      <a16:colId xmlns:a16="http://schemas.microsoft.com/office/drawing/2014/main" val="4201020974"/>
                    </a:ext>
                  </a:extLst>
                </a:gridCol>
                <a:gridCol w="987552">
                  <a:extLst>
                    <a:ext uri="{9D8B030D-6E8A-4147-A177-3AD203B41FA5}">
                      <a16:colId xmlns:a16="http://schemas.microsoft.com/office/drawing/2014/main" val="2969386569"/>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47847337"/>
                  </a:ext>
                </a:extLst>
              </a:tr>
              <a:tr h="370840">
                <a:tc>
                  <a:txBody>
                    <a:bodyPr/>
                    <a:lstStyle/>
                    <a:p>
                      <a:r>
                        <a:rPr lang="en-US" sz="1000" b="1"/>
                        <a:t>firstinshi - 2024-10-14 17:00:20</a:t>
                      </a:r>
                      <a:r>
                        <a:rPr lang="en-US" sz="1000"/>
                        <a:t>
 *CLOSED* It’s National Pizza Month and we want to celebrate! Throughout the week, enter our sizzling giveaway for a chance to win a  gift card to pizzahuthawaii. 
HERE’S HOW TO ENTER: 
1) Like the post
2) Follow firstinshi
3) Tag a friend you wouldn’t mind sharing a slice of pizza with in the comments. 
We will randomly select a winner on Monday, October 21, 2024. The winner will be contacted via Direct Message and have 48 hours to claim their prize. Multiple entries are welcome, limit one tag per comment. For complete contest rules, tap our link bio. 
#NationalPizzaMonth</a:t>
                      </a:r>
                    </a:p>
                  </a:txBody>
                  <a:tcPr/>
                </a:tc>
                <a:tc>
                  <a:txBody>
                    <a:bodyPr/>
                    <a:lstStyle/>
                    <a:p>
                      <a:r>
                        <a:rPr lang="en-US" sz="1000"/>
                        <a:t>55</a:t>
                      </a:r>
                    </a:p>
                  </a:txBody>
                  <a:tcPr/>
                </a:tc>
                <a:tc>
                  <a:txBody>
                    <a:bodyPr/>
                    <a:lstStyle/>
                    <a:p>
                      <a:r>
                        <a:rPr lang="en-US" sz="1000"/>
                        <a:t>145</a:t>
                      </a:r>
                    </a:p>
                  </a:txBody>
                  <a:tcPr/>
                </a:tc>
                <a:tc>
                  <a:txBody>
                    <a:bodyPr/>
                    <a:lstStyle/>
                    <a:p>
                      <a:r>
                        <a:rPr lang="en-US" sz="1000"/>
                        <a:t>6.8236 %</a:t>
                      </a:r>
                    </a:p>
                  </a:txBody>
                  <a:tcPr/>
                </a:tc>
                <a:tc>
                  <a:txBody>
                    <a:bodyPr/>
                    <a:lstStyle/>
                    <a:p>
                      <a:r>
                        <a:rPr lang="en-US" sz="1000"/>
                        <a:t>Image</a:t>
                      </a:r>
                    </a:p>
                  </a:txBody>
                  <a:tcPr/>
                </a:tc>
                <a:extLst>
                  <a:ext uri="{0D108BD9-81ED-4DB2-BD59-A6C34878D82A}">
                    <a16:rowId xmlns:a16="http://schemas.microsoft.com/office/drawing/2014/main" val="3729540911"/>
                  </a:ext>
                </a:extLst>
              </a:tr>
              <a:tr h="370840">
                <a:tc>
                  <a:txBody>
                    <a:bodyPr/>
                    <a:lstStyle/>
                    <a:p>
                      <a:r>
                        <a:rPr lang="en-US" sz="1000" b="1"/>
                        <a:t>firstinshi - 2024-10-11 17:00:22</a:t>
                      </a:r>
                      <a:r>
                        <a:rPr lang="en-US" sz="1000"/>
                        <a:t>
 On Wednesday, we gathered to celebrate Addie M. from our Claims department , who marked 25 years of service with FICOH! Known for her warm smile and positive attitude, Addie brings laughter and joy to our office and Claims department. Mahalo, Addie, for your years of hard work, resilience, and unwavering dedication to FICOH.</a:t>
                      </a:r>
                    </a:p>
                  </a:txBody>
                  <a:tcPr/>
                </a:tc>
                <a:tc>
                  <a:txBody>
                    <a:bodyPr/>
                    <a:lstStyle/>
                    <a:p>
                      <a:r>
                        <a:rPr lang="en-US" sz="1000"/>
                        <a:t>53</a:t>
                      </a:r>
                    </a:p>
                  </a:txBody>
                  <a:tcPr/>
                </a:tc>
                <a:tc>
                  <a:txBody>
                    <a:bodyPr/>
                    <a:lstStyle/>
                    <a:p>
                      <a:r>
                        <a:rPr lang="en-US" sz="1000"/>
                        <a:t>3</a:t>
                      </a:r>
                    </a:p>
                  </a:txBody>
                  <a:tcPr/>
                </a:tc>
                <a:tc>
                  <a:txBody>
                    <a:bodyPr/>
                    <a:lstStyle/>
                    <a:p>
                      <a:r>
                        <a:rPr lang="en-US" sz="1000"/>
                        <a:t>1.9132 %</a:t>
                      </a:r>
                    </a:p>
                  </a:txBody>
                  <a:tcPr/>
                </a:tc>
                <a:tc>
                  <a:txBody>
                    <a:bodyPr/>
                    <a:lstStyle/>
                    <a:p>
                      <a:r>
                        <a:rPr lang="en-US" sz="1000"/>
                        <a:t>Carousel</a:t>
                      </a:r>
                    </a:p>
                  </a:txBody>
                  <a:tcPr/>
                </a:tc>
                <a:extLst>
                  <a:ext uri="{0D108BD9-81ED-4DB2-BD59-A6C34878D82A}">
                    <a16:rowId xmlns:a16="http://schemas.microsoft.com/office/drawing/2014/main" val="985265040"/>
                  </a:ext>
                </a:extLst>
              </a:tr>
              <a:tr h="370840">
                <a:tc>
                  <a:txBody>
                    <a:bodyPr/>
                    <a:lstStyle/>
                    <a:p>
                      <a:r>
                        <a:rPr lang="en-US" sz="1000" b="1"/>
                        <a:t>firstinshi - 2024-10-02 17:00:29</a:t>
                      </a:r>
                      <a:r>
                        <a:rPr lang="en-US" sz="1000"/>
                        <a:t>
 FICOH was honored to support and attend the 2024 HIIA &amp; CPCU All Industry Day at the Honolulu Country Club. The annual event provides valuable educational opportunities to local insurance industry professionals to expand their technical skills while adhering to the highest ethical standards. Congratulations to Tatsu Fujimoto, our former Deputy CEO, for being recognized for his CPCU designation. Mahalo to everyone involved in organizing this event, including our very own Geoff J. and Meredith C. who serve on the CPCU Hawaii Chapter Board.</a:t>
                      </a:r>
                    </a:p>
                  </a:txBody>
                  <a:tcPr/>
                </a:tc>
                <a:tc>
                  <a:txBody>
                    <a:bodyPr/>
                    <a:lstStyle/>
                    <a:p>
                      <a:r>
                        <a:rPr lang="en-US" sz="1000"/>
                        <a:t>41</a:t>
                      </a:r>
                    </a:p>
                  </a:txBody>
                  <a:tcPr/>
                </a:tc>
                <a:tc>
                  <a:txBody>
                    <a:bodyPr/>
                    <a:lstStyle/>
                    <a:p>
                      <a:r>
                        <a:rPr lang="en-US" sz="1000"/>
                        <a:t>0</a:t>
                      </a:r>
                    </a:p>
                  </a:txBody>
                  <a:tcPr/>
                </a:tc>
                <a:tc>
                  <a:txBody>
                    <a:bodyPr/>
                    <a:lstStyle/>
                    <a:p>
                      <a:r>
                        <a:rPr lang="en-US" sz="1000"/>
                        <a:t>1.3998 %</a:t>
                      </a:r>
                    </a:p>
                  </a:txBody>
                  <a:tcPr/>
                </a:tc>
                <a:tc>
                  <a:txBody>
                    <a:bodyPr/>
                    <a:lstStyle/>
                    <a:p>
                      <a:r>
                        <a:rPr lang="en-US" sz="1000"/>
                        <a:t>Carousel</a:t>
                      </a:r>
                    </a:p>
                  </a:txBody>
                  <a:tcPr/>
                </a:tc>
                <a:extLst>
                  <a:ext uri="{0D108BD9-81ED-4DB2-BD59-A6C34878D82A}">
                    <a16:rowId xmlns:a16="http://schemas.microsoft.com/office/drawing/2014/main" val="1041843540"/>
                  </a:ext>
                </a:extLst>
              </a:tr>
            </a:tbl>
          </a:graphicData>
        </a:graphic>
      </p:graphicFrame>
      <p:sp>
        <p:nvSpPr>
          <p:cNvPr id="4" name="Text Placeholder 3">
            <a:extLst>
              <a:ext uri="{FF2B5EF4-FFF2-40B4-BE49-F238E27FC236}">
                <a16:creationId xmlns:a16="http://schemas.microsoft.com/office/drawing/2014/main" id="{CB22AF0F-6BB5-44C3-A6FB-816CB891D396}"/>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35262512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2376E-91B7-4249-A9E8-F388794600C4}"/>
              </a:ext>
            </a:extLst>
          </p:cNvPr>
          <p:cNvSpPr>
            <a:spLocks noGrp="1"/>
          </p:cNvSpPr>
          <p:nvPr>
            <p:ph type="title"/>
          </p:nvPr>
        </p:nvSpPr>
        <p:spPr/>
        <p:txBody>
          <a:bodyPr/>
          <a:lstStyle/>
          <a:p>
            <a:r>
              <a:rPr lang="en-US"/>
              <a:t>Instagram Videos Table | FICOH</a:t>
            </a:r>
          </a:p>
        </p:txBody>
      </p:sp>
      <p:graphicFrame>
        <p:nvGraphicFramePr>
          <p:cNvPr id="5" name="Table Placeholder 4">
            <a:extLst>
              <a:ext uri="{FF2B5EF4-FFF2-40B4-BE49-F238E27FC236}">
                <a16:creationId xmlns:a16="http://schemas.microsoft.com/office/drawing/2014/main" id="{0B05187B-30BF-49F6-9742-57533DAD594B}"/>
              </a:ext>
            </a:extLst>
          </p:cNvPr>
          <p:cNvGraphicFramePr>
            <a:graphicFrameLocks noGrp="1"/>
          </p:cNvGraphicFramePr>
          <p:nvPr>
            <p:ph type="tbl" sz="quarter" idx="13"/>
            <p:extLst>
              <p:ext uri="{D42A27DB-BD31-4B8C-83A1-F6EECF244321}">
                <p14:modId xmlns:p14="http://schemas.microsoft.com/office/powerpoint/2010/main" val="2340172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049427300"/>
                    </a:ext>
                  </a:extLst>
                </a:gridCol>
                <a:gridCol w="1234439">
                  <a:extLst>
                    <a:ext uri="{9D8B030D-6E8A-4147-A177-3AD203B41FA5}">
                      <a16:colId xmlns:a16="http://schemas.microsoft.com/office/drawing/2014/main" val="4268222119"/>
                    </a:ext>
                  </a:extLst>
                </a:gridCol>
                <a:gridCol w="493776">
                  <a:extLst>
                    <a:ext uri="{9D8B030D-6E8A-4147-A177-3AD203B41FA5}">
                      <a16:colId xmlns:a16="http://schemas.microsoft.com/office/drawing/2014/main" val="1979199308"/>
                    </a:ext>
                  </a:extLst>
                </a:gridCol>
                <a:gridCol w="493776">
                  <a:extLst>
                    <a:ext uri="{9D8B030D-6E8A-4147-A177-3AD203B41FA5}">
                      <a16:colId xmlns:a16="http://schemas.microsoft.com/office/drawing/2014/main" val="4262946577"/>
                    </a:ext>
                  </a:extLst>
                </a:gridCol>
                <a:gridCol w="493776">
                  <a:extLst>
                    <a:ext uri="{9D8B030D-6E8A-4147-A177-3AD203B41FA5}">
                      <a16:colId xmlns:a16="http://schemas.microsoft.com/office/drawing/2014/main" val="2618834113"/>
                    </a:ext>
                  </a:extLst>
                </a:gridCol>
                <a:gridCol w="493776">
                  <a:extLst>
                    <a:ext uri="{9D8B030D-6E8A-4147-A177-3AD203B41FA5}">
                      <a16:colId xmlns:a16="http://schemas.microsoft.com/office/drawing/2014/main" val="3477351935"/>
                    </a:ext>
                  </a:extLst>
                </a:gridCol>
                <a:gridCol w="493776">
                  <a:extLst>
                    <a:ext uri="{9D8B030D-6E8A-4147-A177-3AD203B41FA5}">
                      <a16:colId xmlns:a16="http://schemas.microsoft.com/office/drawing/2014/main" val="1134384231"/>
                    </a:ext>
                  </a:extLst>
                </a:gridCol>
                <a:gridCol w="493776">
                  <a:extLst>
                    <a:ext uri="{9D8B030D-6E8A-4147-A177-3AD203B41FA5}">
                      <a16:colId xmlns:a16="http://schemas.microsoft.com/office/drawing/2014/main" val="1035021575"/>
                    </a:ext>
                  </a:extLst>
                </a:gridCol>
                <a:gridCol w="493776">
                  <a:extLst>
                    <a:ext uri="{9D8B030D-6E8A-4147-A177-3AD203B41FA5}">
                      <a16:colId xmlns:a16="http://schemas.microsoft.com/office/drawing/2014/main" val="3656405650"/>
                    </a:ext>
                  </a:extLst>
                </a:gridCol>
                <a:gridCol w="493776">
                  <a:extLst>
                    <a:ext uri="{9D8B030D-6E8A-4147-A177-3AD203B41FA5}">
                      <a16:colId xmlns:a16="http://schemas.microsoft.com/office/drawing/2014/main" val="2595301921"/>
                    </a:ext>
                  </a:extLst>
                </a:gridCol>
                <a:gridCol w="493776">
                  <a:extLst>
                    <a:ext uri="{9D8B030D-6E8A-4147-A177-3AD203B41FA5}">
                      <a16:colId xmlns:a16="http://schemas.microsoft.com/office/drawing/2014/main" val="870511291"/>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487628132"/>
                  </a:ext>
                </a:extLst>
              </a:tr>
              <a:tr h="370840">
                <a:tc>
                  <a:txBody>
                    <a:bodyPr/>
                    <a:lstStyle/>
                    <a:p>
                      <a:r>
                        <a:rPr lang="en-US" sz="1000" b="1"/>
                        <a:t>firstinshi - 2024-10-22 17:01:33</a:t>
                      </a:r>
                      <a:r>
                        <a:rPr lang="en-US" sz="1000"/>
                        <a:t>
 It’s Honolulu Pride Month! 🌈This past weekend, #TeamFICOH joined many others to walk, dance, and cheer through Waikīkī in the 2024 Honolulu Pride Parade. We teamed up with taiko drummers from @manoataiko and @ryugentaiko to make some serious noise! A huge mahalo to @mikeygons for coordinating our taiko partnership, and to @honolulupride for hosting such a fun and joyful event. It was an honor to return as a bronze sponsor and reaffirm our commitment to creating a workplace where everyone feels value and celebrated. #HonoluluPride</a:t>
                      </a:r>
                    </a:p>
                  </a:txBody>
                  <a:tcPr/>
                </a:tc>
                <a:tc>
                  <a:txBody>
                    <a:bodyPr/>
                    <a:lstStyle/>
                    <a:p>
                      <a:r>
                        <a:rPr lang="en-US" sz="1000"/>
                        <a:t>https://quintly-eu-image-storage.s3.amazonaws.com/42a5b893a9726451877e4ab7634db126/3823771305c44c8a4e827def0ee4dd96.jpg</a:t>
                      </a:r>
                    </a:p>
                  </a:txBody>
                  <a:tcPr/>
                </a:tc>
                <a:tc>
                  <a:txBody>
                    <a:bodyPr/>
                    <a:lstStyle/>
                    <a:p>
                      <a:r>
                        <a:rPr lang="en-US" sz="1000"/>
                        <a:t>757</a:t>
                      </a:r>
                    </a:p>
                  </a:txBody>
                  <a:tcPr/>
                </a:tc>
                <a:tc>
                  <a:txBody>
                    <a:bodyPr/>
                    <a:lstStyle/>
                    <a:p>
                      <a:r>
                        <a:rPr lang="en-US" sz="1000"/>
                        <a:t>30</a:t>
                      </a:r>
                    </a:p>
                  </a:txBody>
                  <a:tcPr/>
                </a:tc>
                <a:tc>
                  <a:txBody>
                    <a:bodyPr/>
                    <a:lstStyle/>
                    <a:p>
                      <a:r>
                        <a:rPr lang="en-US" sz="1000"/>
                        <a:t>0</a:t>
                      </a:r>
                    </a:p>
                  </a:txBody>
                  <a:tcPr/>
                </a:tc>
                <a:tc>
                  <a:txBody>
                    <a:bodyPr/>
                    <a:lstStyle/>
                    <a:p>
                      <a:r>
                        <a:rPr lang="en-US" sz="1000"/>
                        <a:t>0</a:t>
                      </a:r>
                    </a:p>
                  </a:txBody>
                  <a:tcPr/>
                </a:tc>
                <a:tc>
                  <a:txBody>
                    <a:bodyPr/>
                    <a:lstStyle/>
                    <a:p>
                      <a:r>
                        <a:rPr lang="en-US" sz="1000"/>
                        <a:t>32</a:t>
                      </a:r>
                    </a:p>
                  </a:txBody>
                  <a:tcPr/>
                </a:tc>
                <a:tc>
                  <a:txBody>
                    <a:bodyPr/>
                    <a:lstStyle/>
                    <a:p>
                      <a:r>
                        <a:rPr lang="en-US" sz="1000"/>
                        <a:t>n/a</a:t>
                      </a:r>
                    </a:p>
                  </a:txBody>
                  <a:tcPr/>
                </a:tc>
                <a:tc>
                  <a:txBody>
                    <a:bodyPr/>
                    <a:lstStyle/>
                    <a:p>
                      <a:r>
                        <a:rPr lang="en-US" sz="1000"/>
                        <a:t>703</a:t>
                      </a:r>
                    </a:p>
                  </a:txBody>
                  <a:tcPr/>
                </a:tc>
                <a:tc>
                  <a:txBody>
                    <a:bodyPr/>
                    <a:lstStyle/>
                    <a:p>
                      <a:r>
                        <a:rPr lang="en-US" sz="1000"/>
                        <a:t>4.23 %</a:t>
                      </a:r>
                    </a:p>
                  </a:txBody>
                  <a:tcPr/>
                </a:tc>
                <a:tc>
                  <a:txBody>
                    <a:bodyPr/>
                    <a:lstStyle/>
                    <a:p>
                      <a:r>
                        <a:rPr lang="en-US" sz="1000"/>
                        <a:t>n/a</a:t>
                      </a:r>
                    </a:p>
                  </a:txBody>
                  <a:tcPr/>
                </a:tc>
                <a:extLst>
                  <a:ext uri="{0D108BD9-81ED-4DB2-BD59-A6C34878D82A}">
                    <a16:rowId xmlns:a16="http://schemas.microsoft.com/office/drawing/2014/main" val="4127857762"/>
                  </a:ext>
                </a:extLst>
              </a:tr>
              <a:tr h="370840">
                <a:tc>
                  <a:txBody>
                    <a:bodyPr/>
                    <a:lstStyle/>
                    <a:p>
                      <a:r>
                        <a:rPr lang="en-US" sz="1000" b="1"/>
                        <a:t>firstinshi - 2024-10-15 17:03:04</a:t>
                      </a:r>
                      <a:r>
                        <a:rPr lang="en-US" sz="1000"/>
                        <a:t>
 FICOH volunteers joined @malamalearningcenter ‘s community workday last weekend at their Awawalei site in Kunia. Previously farmed for sugar cane and pineapple decades ago, MLC staff and volunteers have spent the past 4+ years transforming this once fallow site into a “food forest” and living classroom they are using to educate and engage community members of all ages. Mahalo to our friends at @malamalearningcenter for allowing us to learn and participate in Awawalei’s rebirth.</a:t>
                      </a:r>
                    </a:p>
                  </a:txBody>
                  <a:tcPr/>
                </a:tc>
                <a:tc>
                  <a:txBody>
                    <a:bodyPr/>
                    <a:lstStyle/>
                    <a:p>
                      <a:r>
                        <a:rPr lang="en-US" sz="1000"/>
                        <a:t>https://quintly-eu-image-storage.s3.amazonaws.com/42a5b893a9726451877e4ab7634db126/aafbd5e4bc66bb71111d0c2480f948d3.jpg</a:t>
                      </a:r>
                    </a:p>
                  </a:txBody>
                  <a:tcPr/>
                </a:tc>
                <a:tc>
                  <a:txBody>
                    <a:bodyPr/>
                    <a:lstStyle/>
                    <a:p>
                      <a:r>
                        <a:rPr lang="en-US" sz="1000"/>
                        <a:t>243</a:t>
                      </a:r>
                    </a:p>
                  </a:txBody>
                  <a:tcPr/>
                </a:tc>
                <a:tc>
                  <a:txBody>
                    <a:bodyPr/>
                    <a:lstStyle/>
                    <a:p>
                      <a:r>
                        <a:rPr lang="en-US" sz="1000"/>
                        <a:t>25</a:t>
                      </a:r>
                    </a:p>
                  </a:txBody>
                  <a:tcPr/>
                </a:tc>
                <a:tc>
                  <a:txBody>
                    <a:bodyPr/>
                    <a:lstStyle/>
                    <a:p>
                      <a:r>
                        <a:rPr lang="en-US" sz="1000"/>
                        <a:t>0</a:t>
                      </a:r>
                    </a:p>
                  </a:txBody>
                  <a:tcPr/>
                </a:tc>
                <a:tc>
                  <a:txBody>
                    <a:bodyPr/>
                    <a:lstStyle/>
                    <a:p>
                      <a:r>
                        <a:rPr lang="en-US" sz="1000"/>
                        <a:t>0</a:t>
                      </a:r>
                    </a:p>
                  </a:txBody>
                  <a:tcPr/>
                </a:tc>
                <a:tc>
                  <a:txBody>
                    <a:bodyPr/>
                    <a:lstStyle/>
                    <a:p>
                      <a:r>
                        <a:rPr lang="en-US" sz="1000"/>
                        <a:t>25</a:t>
                      </a:r>
                    </a:p>
                  </a:txBody>
                  <a:tcPr/>
                </a:tc>
                <a:tc>
                  <a:txBody>
                    <a:bodyPr/>
                    <a:lstStyle/>
                    <a:p>
                      <a:r>
                        <a:rPr lang="en-US" sz="1000"/>
                        <a:t>n/a</a:t>
                      </a:r>
                    </a:p>
                  </a:txBody>
                  <a:tcPr/>
                </a:tc>
                <a:tc>
                  <a:txBody>
                    <a:bodyPr/>
                    <a:lstStyle/>
                    <a:p>
                      <a:r>
                        <a:rPr lang="en-US" sz="1000"/>
                        <a:t>208</a:t>
                      </a:r>
                    </a:p>
                  </a:txBody>
                  <a:tcPr/>
                </a:tc>
                <a:tc>
                  <a:txBody>
                    <a:bodyPr/>
                    <a:lstStyle/>
                    <a:p>
                      <a:r>
                        <a:rPr lang="en-US" sz="1000"/>
                        <a:t>10.29 %</a:t>
                      </a:r>
                    </a:p>
                  </a:txBody>
                  <a:tcPr/>
                </a:tc>
                <a:tc>
                  <a:txBody>
                    <a:bodyPr/>
                    <a:lstStyle/>
                    <a:p>
                      <a:r>
                        <a:rPr lang="en-US" sz="1000"/>
                        <a:t>n/a</a:t>
                      </a:r>
                    </a:p>
                  </a:txBody>
                  <a:tcPr/>
                </a:tc>
                <a:extLst>
                  <a:ext uri="{0D108BD9-81ED-4DB2-BD59-A6C34878D82A}">
                    <a16:rowId xmlns:a16="http://schemas.microsoft.com/office/drawing/2014/main" val="4172786825"/>
                  </a:ext>
                </a:extLst>
              </a:tr>
            </a:tbl>
          </a:graphicData>
        </a:graphic>
      </p:graphicFrame>
      <p:sp>
        <p:nvSpPr>
          <p:cNvPr id="4" name="Text Placeholder 3">
            <a:extLst>
              <a:ext uri="{FF2B5EF4-FFF2-40B4-BE49-F238E27FC236}">
                <a16:creationId xmlns:a16="http://schemas.microsoft.com/office/drawing/2014/main" id="{DB7C34BB-DA18-4E5F-B863-56C99B138F2E}"/>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20082065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C6087-7AEF-4F81-8CA9-A0EC3F3DAEAA}"/>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677BC75F-C756-492C-A93A-2F50BAE576D6}"/>
              </a:ext>
            </a:extLst>
          </p:cNvPr>
          <p:cNvGraphicFramePr>
            <a:graphicFrameLocks noGrp="1"/>
          </p:cNvGraphicFramePr>
          <p:nvPr>
            <p:ph type="tbl" sz="quarter" idx="13"/>
            <p:extLst>
              <p:ext uri="{D42A27DB-BD31-4B8C-83A1-F6EECF244321}">
                <p14:modId xmlns:p14="http://schemas.microsoft.com/office/powerpoint/2010/main" val="2793197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733457979"/>
                    </a:ext>
                  </a:extLst>
                </a:gridCol>
                <a:gridCol w="1069848">
                  <a:extLst>
                    <a:ext uri="{9D8B030D-6E8A-4147-A177-3AD203B41FA5}">
                      <a16:colId xmlns:a16="http://schemas.microsoft.com/office/drawing/2014/main" val="1152009599"/>
                    </a:ext>
                  </a:extLst>
                </a:gridCol>
                <a:gridCol w="493776">
                  <a:extLst>
                    <a:ext uri="{9D8B030D-6E8A-4147-A177-3AD203B41FA5}">
                      <a16:colId xmlns:a16="http://schemas.microsoft.com/office/drawing/2014/main" val="2741882740"/>
                    </a:ext>
                  </a:extLst>
                </a:gridCol>
                <a:gridCol w="1069848">
                  <a:extLst>
                    <a:ext uri="{9D8B030D-6E8A-4147-A177-3AD203B41FA5}">
                      <a16:colId xmlns:a16="http://schemas.microsoft.com/office/drawing/2014/main" val="753747455"/>
                    </a:ext>
                  </a:extLst>
                </a:gridCol>
                <a:gridCol w="1069848">
                  <a:extLst>
                    <a:ext uri="{9D8B030D-6E8A-4147-A177-3AD203B41FA5}">
                      <a16:colId xmlns:a16="http://schemas.microsoft.com/office/drawing/2014/main" val="4107134547"/>
                    </a:ext>
                  </a:extLst>
                </a:gridCol>
                <a:gridCol w="1069848">
                  <a:extLst>
                    <a:ext uri="{9D8B030D-6E8A-4147-A177-3AD203B41FA5}">
                      <a16:colId xmlns:a16="http://schemas.microsoft.com/office/drawing/2014/main" val="2961888116"/>
                    </a:ext>
                  </a:extLst>
                </a:gridCol>
                <a:gridCol w="1069848">
                  <a:extLst>
                    <a:ext uri="{9D8B030D-6E8A-4147-A177-3AD203B41FA5}">
                      <a16:colId xmlns:a16="http://schemas.microsoft.com/office/drawing/2014/main" val="1802512988"/>
                    </a:ext>
                  </a:extLst>
                </a:gridCol>
                <a:gridCol w="1069848">
                  <a:extLst>
                    <a:ext uri="{9D8B030D-6E8A-4147-A177-3AD203B41FA5}">
                      <a16:colId xmlns:a16="http://schemas.microsoft.com/office/drawing/2014/main" val="2634283569"/>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730874702"/>
                  </a:ext>
                </a:extLst>
              </a:tr>
              <a:tr h="370840">
                <a:tc>
                  <a:txBody>
                    <a:bodyPr/>
                    <a:lstStyle/>
                    <a:p>
                      <a:r>
                        <a:rPr lang="en-US" sz="1000"/>
                        <a:t>170</a:t>
                      </a:r>
                    </a:p>
                  </a:txBody>
                  <a:tcPr/>
                </a:tc>
                <a:tc>
                  <a:txBody>
                    <a:bodyPr/>
                    <a:lstStyle/>
                    <a:p>
                      <a:r>
                        <a:rPr lang="en-US" sz="1000"/>
                        <a:t>0.7685 %</a:t>
                      </a:r>
                    </a:p>
                  </a:txBody>
                  <a:tcPr/>
                </a:tc>
                <a:tc>
                  <a:txBody>
                    <a:bodyPr/>
                    <a:lstStyle/>
                    <a:p>
                      <a:r>
                        <a:rPr lang="en-US" sz="1000"/>
                        <a:t>0.37</a:t>
                      </a:r>
                    </a:p>
                  </a:txBody>
                  <a:tcPr/>
                </a:tc>
                <a:tc>
                  <a:txBody>
                    <a:bodyPr/>
                    <a:lstStyle/>
                    <a:p>
                      <a:r>
                        <a:rPr lang="en-US" sz="1000"/>
                        <a:t>75.70</a:t>
                      </a:r>
                    </a:p>
                  </a:txBody>
                  <a:tcPr/>
                </a:tc>
                <a:tc>
                  <a:txBody>
                    <a:bodyPr/>
                    <a:lstStyle/>
                    <a:p>
                      <a:r>
                        <a:rPr lang="en-US" sz="1000"/>
                        <a:t>74.81</a:t>
                      </a:r>
                    </a:p>
                  </a:txBody>
                  <a:tcPr/>
                </a:tc>
                <a:tc>
                  <a:txBody>
                    <a:bodyPr/>
                    <a:lstStyle/>
                    <a:p>
                      <a:r>
                        <a:rPr lang="en-US" sz="1000"/>
                        <a:t>53.69</a:t>
                      </a:r>
                    </a:p>
                  </a:txBody>
                  <a:tcPr/>
                </a:tc>
                <a:tc>
                  <a:txBody>
                    <a:bodyPr/>
                    <a:lstStyle/>
                    <a:p>
                      <a:r>
                        <a:rPr lang="en-US" sz="1000"/>
                        <a:t>12869</a:t>
                      </a:r>
                    </a:p>
                  </a:txBody>
                  <a:tcPr/>
                </a:tc>
                <a:tc>
                  <a:txBody>
                    <a:bodyPr/>
                    <a:lstStyle/>
                    <a:p>
                      <a:r>
                        <a:rPr lang="en-US" sz="1000"/>
                        <a:t>9127</a:t>
                      </a:r>
                    </a:p>
                  </a:txBody>
                  <a:tcPr/>
                </a:tc>
                <a:extLst>
                  <a:ext uri="{0D108BD9-81ED-4DB2-BD59-A6C34878D82A}">
                    <a16:rowId xmlns:a16="http://schemas.microsoft.com/office/drawing/2014/main" val="836262373"/>
                  </a:ext>
                </a:extLst>
              </a:tr>
            </a:tbl>
          </a:graphicData>
        </a:graphic>
      </p:graphicFrame>
      <p:sp>
        <p:nvSpPr>
          <p:cNvPr id="4" name="Text Placeholder 3">
            <a:extLst>
              <a:ext uri="{FF2B5EF4-FFF2-40B4-BE49-F238E27FC236}">
                <a16:creationId xmlns:a16="http://schemas.microsoft.com/office/drawing/2014/main" id="{42007E44-2F21-4DBB-B30F-D161F5C8D340}"/>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113938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F888D-2400-4F43-B5CD-9F5F5D45DCB1}"/>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675AED72-877A-478D-958B-1FC272D69753}"/>
              </a:ext>
            </a:extLst>
          </p:cNvPr>
          <p:cNvGraphicFramePr>
            <a:graphicFrameLocks noGrp="1"/>
          </p:cNvGraphicFramePr>
          <p:nvPr>
            <p:ph type="tbl" sz="quarter" idx="13"/>
            <p:extLst>
              <p:ext uri="{D42A27DB-BD31-4B8C-83A1-F6EECF244321}">
                <p14:modId xmlns:p14="http://schemas.microsoft.com/office/powerpoint/2010/main" val="2442978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456656148"/>
                    </a:ext>
                  </a:extLst>
                </a:gridCol>
                <a:gridCol w="905256">
                  <a:extLst>
                    <a:ext uri="{9D8B030D-6E8A-4147-A177-3AD203B41FA5}">
                      <a16:colId xmlns:a16="http://schemas.microsoft.com/office/drawing/2014/main" val="3368020210"/>
                    </a:ext>
                  </a:extLst>
                </a:gridCol>
                <a:gridCol w="411480">
                  <a:extLst>
                    <a:ext uri="{9D8B030D-6E8A-4147-A177-3AD203B41FA5}">
                      <a16:colId xmlns:a16="http://schemas.microsoft.com/office/drawing/2014/main" val="125555835"/>
                    </a:ext>
                  </a:extLst>
                </a:gridCol>
                <a:gridCol w="905256">
                  <a:extLst>
                    <a:ext uri="{9D8B030D-6E8A-4147-A177-3AD203B41FA5}">
                      <a16:colId xmlns:a16="http://schemas.microsoft.com/office/drawing/2014/main" val="862437608"/>
                    </a:ext>
                  </a:extLst>
                </a:gridCol>
                <a:gridCol w="905256">
                  <a:extLst>
                    <a:ext uri="{9D8B030D-6E8A-4147-A177-3AD203B41FA5}">
                      <a16:colId xmlns:a16="http://schemas.microsoft.com/office/drawing/2014/main" val="2924083785"/>
                    </a:ext>
                  </a:extLst>
                </a:gridCol>
                <a:gridCol w="905256">
                  <a:extLst>
                    <a:ext uri="{9D8B030D-6E8A-4147-A177-3AD203B41FA5}">
                      <a16:colId xmlns:a16="http://schemas.microsoft.com/office/drawing/2014/main" val="371570997"/>
                    </a:ext>
                  </a:extLst>
                </a:gridCol>
                <a:gridCol w="905256">
                  <a:extLst>
                    <a:ext uri="{9D8B030D-6E8A-4147-A177-3AD203B41FA5}">
                      <a16:colId xmlns:a16="http://schemas.microsoft.com/office/drawing/2014/main" val="2974668538"/>
                    </a:ext>
                  </a:extLst>
                </a:gridCol>
                <a:gridCol w="905256">
                  <a:extLst>
                    <a:ext uri="{9D8B030D-6E8A-4147-A177-3AD203B41FA5}">
                      <a16:colId xmlns:a16="http://schemas.microsoft.com/office/drawing/2014/main" val="1312137777"/>
                    </a:ext>
                  </a:extLst>
                </a:gridCol>
                <a:gridCol w="905256">
                  <a:extLst>
                    <a:ext uri="{9D8B030D-6E8A-4147-A177-3AD203B41FA5}">
                      <a16:colId xmlns:a16="http://schemas.microsoft.com/office/drawing/2014/main" val="427582908"/>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632838245"/>
                  </a:ext>
                </a:extLst>
              </a:tr>
              <a:tr h="370840">
                <a:tc>
                  <a:txBody>
                    <a:bodyPr/>
                    <a:lstStyle/>
                    <a:p>
                      <a:r>
                        <a:rPr lang="en-US" sz="1000"/>
                        <a:t>28</a:t>
                      </a:r>
                    </a:p>
                  </a:txBody>
                  <a:tcPr/>
                </a:tc>
                <a:tc>
                  <a:txBody>
                    <a:bodyPr/>
                    <a:lstStyle/>
                    <a:p>
                      <a:r>
                        <a:rPr lang="en-US" sz="1000"/>
                        <a:t>0.7327 %</a:t>
                      </a:r>
                    </a:p>
                  </a:txBody>
                  <a:tcPr/>
                </a:tc>
                <a:tc>
                  <a:txBody>
                    <a:bodyPr/>
                    <a:lstStyle/>
                    <a:p>
                      <a:r>
                        <a:rPr lang="en-US" sz="1000"/>
                        <a:t>0.36</a:t>
                      </a:r>
                    </a:p>
                  </a:txBody>
                  <a:tcPr/>
                </a:tc>
                <a:tc>
                  <a:txBody>
                    <a:bodyPr/>
                    <a:lstStyle/>
                    <a:p>
                      <a:r>
                        <a:rPr lang="en-US" sz="1000"/>
                        <a:t>79.68</a:t>
                      </a:r>
                    </a:p>
                  </a:txBody>
                  <a:tcPr/>
                </a:tc>
                <a:tc>
                  <a:txBody>
                    <a:bodyPr/>
                    <a:lstStyle/>
                    <a:p>
                      <a:r>
                        <a:rPr lang="en-US" sz="1000"/>
                        <a:t>78.61</a:t>
                      </a:r>
                    </a:p>
                  </a:txBody>
                  <a:tcPr/>
                </a:tc>
                <a:tc>
                  <a:txBody>
                    <a:bodyPr/>
                    <a:lstStyle/>
                    <a:p>
                      <a:r>
                        <a:rPr lang="en-US" sz="1000"/>
                        <a:t>55.11</a:t>
                      </a:r>
                    </a:p>
                  </a:txBody>
                  <a:tcPr/>
                </a:tc>
                <a:tc>
                  <a:txBody>
                    <a:bodyPr/>
                    <a:lstStyle/>
                    <a:p>
                      <a:r>
                        <a:rPr lang="en-US" sz="1000"/>
                        <a:t>54.75</a:t>
                      </a:r>
                    </a:p>
                  </a:txBody>
                  <a:tcPr/>
                </a:tc>
                <a:tc>
                  <a:txBody>
                    <a:bodyPr/>
                    <a:lstStyle/>
                    <a:p>
                      <a:r>
                        <a:rPr lang="en-US" sz="1000"/>
                        <a:t>2231</a:t>
                      </a:r>
                    </a:p>
                  </a:txBody>
                  <a:tcPr/>
                </a:tc>
                <a:tc>
                  <a:txBody>
                    <a:bodyPr/>
                    <a:lstStyle/>
                    <a:p>
                      <a:r>
                        <a:rPr lang="en-US" sz="1000"/>
                        <a:t>1543</a:t>
                      </a:r>
                    </a:p>
                  </a:txBody>
                  <a:tcPr/>
                </a:tc>
                <a:extLst>
                  <a:ext uri="{0D108BD9-81ED-4DB2-BD59-A6C34878D82A}">
                    <a16:rowId xmlns:a16="http://schemas.microsoft.com/office/drawing/2014/main" val="3948905111"/>
                  </a:ext>
                </a:extLst>
              </a:tr>
            </a:tbl>
          </a:graphicData>
        </a:graphic>
      </p:graphicFrame>
      <p:sp>
        <p:nvSpPr>
          <p:cNvPr id="4" name="Text Placeholder 3">
            <a:extLst>
              <a:ext uri="{FF2B5EF4-FFF2-40B4-BE49-F238E27FC236}">
                <a16:creationId xmlns:a16="http://schemas.microsoft.com/office/drawing/2014/main" id="{B3875EC5-6720-4104-A988-3D6E8B788115}"/>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1863803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CD1B1-8F69-4731-8256-8AC721303EFD}"/>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AB5FFBE4-D6C4-4D96-A8D3-BB1F01FDE04D}"/>
              </a:ext>
            </a:extLst>
          </p:cNvPr>
          <p:cNvGraphicFramePr>
            <a:graphicFrameLocks noGrp="1"/>
          </p:cNvGraphicFramePr>
          <p:nvPr>
            <p:ph type="tbl" sz="quarter" idx="13"/>
            <p:extLst>
              <p:ext uri="{D42A27DB-BD31-4B8C-83A1-F6EECF244321}">
                <p14:modId xmlns:p14="http://schemas.microsoft.com/office/powerpoint/2010/main" val="3323395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34074656"/>
                    </a:ext>
                  </a:extLst>
                </a:gridCol>
                <a:gridCol w="1316736">
                  <a:extLst>
                    <a:ext uri="{9D8B030D-6E8A-4147-A177-3AD203B41FA5}">
                      <a16:colId xmlns:a16="http://schemas.microsoft.com/office/drawing/2014/main" val="3009437289"/>
                    </a:ext>
                  </a:extLst>
                </a:gridCol>
                <a:gridCol w="658368">
                  <a:extLst>
                    <a:ext uri="{9D8B030D-6E8A-4147-A177-3AD203B41FA5}">
                      <a16:colId xmlns:a16="http://schemas.microsoft.com/office/drawing/2014/main" val="3670113391"/>
                    </a:ext>
                  </a:extLst>
                </a:gridCol>
                <a:gridCol w="658368">
                  <a:extLst>
                    <a:ext uri="{9D8B030D-6E8A-4147-A177-3AD203B41FA5}">
                      <a16:colId xmlns:a16="http://schemas.microsoft.com/office/drawing/2014/main" val="3574733356"/>
                    </a:ext>
                  </a:extLst>
                </a:gridCol>
                <a:gridCol w="658368">
                  <a:extLst>
                    <a:ext uri="{9D8B030D-6E8A-4147-A177-3AD203B41FA5}">
                      <a16:colId xmlns:a16="http://schemas.microsoft.com/office/drawing/2014/main" val="128950430"/>
                    </a:ext>
                  </a:extLst>
                </a:gridCol>
                <a:gridCol w="658368">
                  <a:extLst>
                    <a:ext uri="{9D8B030D-6E8A-4147-A177-3AD203B41FA5}">
                      <a16:colId xmlns:a16="http://schemas.microsoft.com/office/drawing/2014/main" val="4285701987"/>
                    </a:ext>
                  </a:extLst>
                </a:gridCol>
                <a:gridCol w="658368">
                  <a:extLst>
                    <a:ext uri="{9D8B030D-6E8A-4147-A177-3AD203B41FA5}">
                      <a16:colId xmlns:a16="http://schemas.microsoft.com/office/drawing/2014/main" val="2162102879"/>
                    </a:ext>
                  </a:extLst>
                </a:gridCol>
                <a:gridCol w="658368">
                  <a:extLst>
                    <a:ext uri="{9D8B030D-6E8A-4147-A177-3AD203B41FA5}">
                      <a16:colId xmlns:a16="http://schemas.microsoft.com/office/drawing/2014/main" val="3744894123"/>
                    </a:ext>
                  </a:extLst>
                </a:gridCol>
                <a:gridCol w="658368">
                  <a:extLst>
                    <a:ext uri="{9D8B030D-6E8A-4147-A177-3AD203B41FA5}">
                      <a16:colId xmlns:a16="http://schemas.microsoft.com/office/drawing/2014/main" val="2175787525"/>
                    </a:ext>
                  </a:extLst>
                </a:gridCol>
                <a:gridCol w="658368">
                  <a:extLst>
                    <a:ext uri="{9D8B030D-6E8A-4147-A177-3AD203B41FA5}">
                      <a16:colId xmlns:a16="http://schemas.microsoft.com/office/drawing/2014/main" val="4145453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111194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- 2024-10-31 17:00:31</a:t>
                      </a:r>
                      <a:r>
                        <a:rPr kumimoji="0" lang="en-US" sz="1000" b="0" i="0" u="none" strike="noStrike" kern="1200" cap="none" spc="0" normalizeH="0" baseline="0" noProof="0">
                          <a:ln>
                            <a:noFill/>
                          </a:ln>
                          <a:solidFill>
                            <a:prstClr val="black"/>
                          </a:solidFill>
                          <a:effectLst/>
                          <a:uLnTx/>
                          <a:uFillTx/>
                          <a:latin typeface="Calibri"/>
                          <a:ea typeface="+mn-ea"/>
                          <a:cs typeface="+mn-cs"/>
                        </a:rPr>
                        <a:t>
 Happy Halloween!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https://quintly-eu-image-storage.s3.amazonaws.com/42a5b893a9726451877e4ab7634db126/6eb9416f087e6d44ad39aa6ff17b0ecc.jpg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11/01/2024 13:36:59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extLst>
                  <a:ext uri="{0D108BD9-81ED-4DB2-BD59-A6C34878D82A}">
                    <a16:rowId xmlns:a16="http://schemas.microsoft.com/office/drawing/2014/main" val="567046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- 2024-10-31 17:00:30</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https://quintly-eu-image-storage.s3.amazonaws.com/42a5b893a9726451877e4ab7634db126/ca0e27012a91193b85f9f03753365e04.jpg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11/01/2024 13:36:59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extLst>
                  <a:ext uri="{0D108BD9-81ED-4DB2-BD59-A6C34878D82A}">
                    <a16:rowId xmlns:a16="http://schemas.microsoft.com/office/drawing/2014/main" val="3662886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- 2024-10-31 17:00:29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https://quintly-eu-image-storage.s3.amazonaws.com/42a5b893a9726451877e4ab7634db126/116abf842f6312f6e4919520dc4f2665.jpg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11/01/2024 13:36:59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extLst>
                  <a:ext uri="{0D108BD9-81ED-4DB2-BD59-A6C34878D82A}">
                    <a16:rowId xmlns:a16="http://schemas.microsoft.com/office/drawing/2014/main" val="2677273469"/>
                  </a:ext>
                </a:extLst>
              </a:tr>
            </a:tbl>
          </a:graphicData>
        </a:graphic>
      </p:graphicFrame>
      <p:sp>
        <p:nvSpPr>
          <p:cNvPr id="4" name="Text Placeholder 3">
            <a:extLst>
              <a:ext uri="{FF2B5EF4-FFF2-40B4-BE49-F238E27FC236}">
                <a16:creationId xmlns:a16="http://schemas.microsoft.com/office/drawing/2014/main" id="{C4D9E79A-ECBE-4628-87AF-0A1595192680}"/>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7563085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2D298-094E-46C3-9B47-B9AE1518AFDE}"/>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FD73F776-CDE0-4434-B981-C23EDBABF60F}"/>
              </a:ext>
            </a:extLst>
          </p:cNvPr>
          <p:cNvGraphicFramePr>
            <a:graphicFrameLocks noGrp="1"/>
          </p:cNvGraphicFramePr>
          <p:nvPr>
            <p:ph type="tbl" sz="quarter" idx="13"/>
            <p:extLst>
              <p:ext uri="{D42A27DB-BD31-4B8C-83A1-F6EECF244321}">
                <p14:modId xmlns:p14="http://schemas.microsoft.com/office/powerpoint/2010/main" val="341367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64429440"/>
                    </a:ext>
                  </a:extLst>
                </a:gridCol>
                <a:gridCol w="1316736">
                  <a:extLst>
                    <a:ext uri="{9D8B030D-6E8A-4147-A177-3AD203B41FA5}">
                      <a16:colId xmlns:a16="http://schemas.microsoft.com/office/drawing/2014/main" val="3429407354"/>
                    </a:ext>
                  </a:extLst>
                </a:gridCol>
                <a:gridCol w="658368">
                  <a:extLst>
                    <a:ext uri="{9D8B030D-6E8A-4147-A177-3AD203B41FA5}">
                      <a16:colId xmlns:a16="http://schemas.microsoft.com/office/drawing/2014/main" val="2660508951"/>
                    </a:ext>
                  </a:extLst>
                </a:gridCol>
                <a:gridCol w="658368">
                  <a:extLst>
                    <a:ext uri="{9D8B030D-6E8A-4147-A177-3AD203B41FA5}">
                      <a16:colId xmlns:a16="http://schemas.microsoft.com/office/drawing/2014/main" val="35281255"/>
                    </a:ext>
                  </a:extLst>
                </a:gridCol>
                <a:gridCol w="658368">
                  <a:extLst>
                    <a:ext uri="{9D8B030D-6E8A-4147-A177-3AD203B41FA5}">
                      <a16:colId xmlns:a16="http://schemas.microsoft.com/office/drawing/2014/main" val="1622102076"/>
                    </a:ext>
                  </a:extLst>
                </a:gridCol>
                <a:gridCol w="658368">
                  <a:extLst>
                    <a:ext uri="{9D8B030D-6E8A-4147-A177-3AD203B41FA5}">
                      <a16:colId xmlns:a16="http://schemas.microsoft.com/office/drawing/2014/main" val="3233396910"/>
                    </a:ext>
                  </a:extLst>
                </a:gridCol>
                <a:gridCol w="658368">
                  <a:extLst>
                    <a:ext uri="{9D8B030D-6E8A-4147-A177-3AD203B41FA5}">
                      <a16:colId xmlns:a16="http://schemas.microsoft.com/office/drawing/2014/main" val="1176206739"/>
                    </a:ext>
                  </a:extLst>
                </a:gridCol>
                <a:gridCol w="658368">
                  <a:extLst>
                    <a:ext uri="{9D8B030D-6E8A-4147-A177-3AD203B41FA5}">
                      <a16:colId xmlns:a16="http://schemas.microsoft.com/office/drawing/2014/main" val="4056628420"/>
                    </a:ext>
                  </a:extLst>
                </a:gridCol>
                <a:gridCol w="658368">
                  <a:extLst>
                    <a:ext uri="{9D8B030D-6E8A-4147-A177-3AD203B41FA5}">
                      <a16:colId xmlns:a16="http://schemas.microsoft.com/office/drawing/2014/main" val="2924419194"/>
                    </a:ext>
                  </a:extLst>
                </a:gridCol>
                <a:gridCol w="658368">
                  <a:extLst>
                    <a:ext uri="{9D8B030D-6E8A-4147-A177-3AD203B41FA5}">
                      <a16:colId xmlns:a16="http://schemas.microsoft.com/office/drawing/2014/main" val="882056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239095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- 2024-10-31 17:00:28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https://quintly-eu-image-storage.s3.amazonaws.com/42a5b893a9726451877e4ab7634db126/aaac7ac52f35bb3b6a9ebca65172c3d4.jpg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11/01/2024 13:36:59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extLst>
                  <a:ext uri="{0D108BD9-81ED-4DB2-BD59-A6C34878D82A}">
                    <a16:rowId xmlns:a16="http://schemas.microsoft.com/office/drawing/2014/main" val="853368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- 2024-10-31 17:00:27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https://quintly-eu-image-storage.s3.amazonaws.com/42a5b893a9726451877e4ab7634db126/80a9f189f53970cd761fe53d95f5ef6b.jpg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11/01/2024 13:36:59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558676511"/>
                  </a:ext>
                </a:extLst>
              </a:tr>
            </a:tbl>
          </a:graphicData>
        </a:graphic>
      </p:graphicFrame>
      <p:sp>
        <p:nvSpPr>
          <p:cNvPr id="4" name="Text Placeholder 3">
            <a:extLst>
              <a:ext uri="{FF2B5EF4-FFF2-40B4-BE49-F238E27FC236}">
                <a16:creationId xmlns:a16="http://schemas.microsoft.com/office/drawing/2014/main" id="{F2511E94-4356-4537-A5E5-8495F2D74402}"/>
              </a:ext>
            </a:extLst>
          </p:cNvPr>
          <p:cNvSpPr>
            <a:spLocks noGrp="1"/>
          </p:cNvSpPr>
          <p:nvPr>
            <p:ph type="body" sz="quarter" idx="14"/>
          </p:nvPr>
        </p:nvSpPr>
        <p:spPr/>
        <p:txBody>
          <a:bodyPr/>
          <a:lstStyle/>
          <a:p>
            <a:r>
              <a:rPr lang="en-US"/>
              <a:t>10/01/2024 - 10/31/2024</a:t>
            </a:r>
          </a:p>
        </p:txBody>
      </p:sp>
    </p:spTree>
    <p:extLst>
      <p:ext uri="{BB962C8B-B14F-4D97-AF65-F5344CB8AC3E}">
        <p14:creationId xmlns:p14="http://schemas.microsoft.com/office/powerpoint/2010/main" val="68138127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2553</Words>
  <Application>Microsoft Office PowerPoint</Application>
  <PresentationFormat>On-screen Show (4:3)</PresentationFormat>
  <Paragraphs>552</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Videos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2024-11-01T17:37:35Z</dcterms:created>
  <dcterms:modified xsi:type="dcterms:W3CDTF">2024-11-01T17:38:27Z</dcterms:modified>
</cp:coreProperties>
</file>