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45536</c:v>
                </c:pt>
              </c:numCache>
            </c:numRef>
          </c:cat>
          <c:val>
            <c:numRef>
              <c:f>Sheet1!$B$2</c:f>
              <c:numCache>
                <c:formatCode>General</c:formatCode>
                <c:ptCount val="1"/>
                <c:pt idx="0">
                  <c:v>182</c:v>
                </c:pt>
              </c:numCache>
            </c:numRef>
          </c:val>
          <c:extLst>
            <c:ext xmlns:c16="http://schemas.microsoft.com/office/drawing/2014/chart" uri="{C3380CC4-5D6E-409C-BE32-E72D297353CC}">
              <c16:uniqueId val="{00000000-62D0-4A84-B244-61709696B5E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45536</c:v>
                </c:pt>
              </c:numCache>
            </c:numRef>
          </c:cat>
          <c:val>
            <c:numRef>
              <c:f>Sheet1!$C$2</c:f>
              <c:numCache>
                <c:formatCode>General</c:formatCode>
                <c:ptCount val="1"/>
                <c:pt idx="0">
                  <c:v>566</c:v>
                </c:pt>
              </c:numCache>
            </c:numRef>
          </c:val>
          <c:extLst>
            <c:ext xmlns:c16="http://schemas.microsoft.com/office/drawing/2014/chart" uri="{C3380CC4-5D6E-409C-BE32-E72D297353CC}">
              <c16:uniqueId val="{00000001-62D0-4A84-B244-61709696B5E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45536</c:v>
                </c:pt>
              </c:numCache>
            </c:numRef>
          </c:cat>
          <c:val>
            <c:numRef>
              <c:f>Sheet1!$D$2</c:f>
              <c:numCache>
                <c:formatCode>General</c:formatCode>
                <c:ptCount val="1"/>
                <c:pt idx="0">
                  <c:v>23753</c:v>
                </c:pt>
              </c:numCache>
            </c:numRef>
          </c:val>
          <c:extLst>
            <c:ext xmlns:c16="http://schemas.microsoft.com/office/drawing/2014/chart" uri="{C3380CC4-5D6E-409C-BE32-E72D297353CC}">
              <c16:uniqueId val="{00000002-62D0-4A84-B244-61709696B5E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45536</c:v>
                </c:pt>
              </c:numCache>
            </c:numRef>
          </c:cat>
          <c:val>
            <c:numRef>
              <c:f>Sheet1!$E$2</c:f>
              <c:numCache>
                <c:formatCode>General</c:formatCode>
                <c:ptCount val="1"/>
                <c:pt idx="0">
                  <c:v>200</c:v>
                </c:pt>
              </c:numCache>
            </c:numRef>
          </c:val>
          <c:extLst>
            <c:ext xmlns:c16="http://schemas.microsoft.com/office/drawing/2014/chart" uri="{C3380CC4-5D6E-409C-BE32-E72D297353CC}">
              <c16:uniqueId val="{00000003-62D0-4A84-B244-61709696B5EF}"/>
            </c:ext>
          </c:extLst>
        </c:ser>
        <c:dLbls>
          <c:showLegendKey val="0"/>
          <c:showVal val="0"/>
          <c:showCatName val="0"/>
          <c:showSerName val="0"/>
          <c:showPercent val="0"/>
          <c:showBubbleSize val="0"/>
        </c:dLbls>
        <c:gapWidth val="219"/>
        <c:overlap val="-27"/>
        <c:axId val="399220968"/>
        <c:axId val="399221952"/>
      </c:barChart>
      <c:dateAx>
        <c:axId val="39922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1952"/>
        <c:crosses val="autoZero"/>
        <c:auto val="1"/>
        <c:lblOffset val="100"/>
        <c:baseTimeUnit val="days"/>
      </c:dateAx>
      <c:valAx>
        <c:axId val="39922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45474</c:v>
                </c:pt>
                <c:pt idx="1">
                  <c:v>45505</c:v>
                </c:pt>
                <c:pt idx="2">
                  <c:v>45536</c:v>
                </c:pt>
              </c:numCache>
            </c:numRef>
          </c:cat>
          <c:val>
            <c:numRef>
              <c:f>Sheet1!$B$2:$B$4</c:f>
              <c:numCache>
                <c:formatCode>General</c:formatCode>
                <c:ptCount val="3"/>
                <c:pt idx="0">
                  <c:v>1</c:v>
                </c:pt>
                <c:pt idx="1">
                  <c:v>2</c:v>
                </c:pt>
                <c:pt idx="2">
                  <c:v>1</c:v>
                </c:pt>
              </c:numCache>
            </c:numRef>
          </c:val>
          <c:extLst>
            <c:ext xmlns:c16="http://schemas.microsoft.com/office/drawing/2014/chart" uri="{C3380CC4-5D6E-409C-BE32-E72D297353CC}">
              <c16:uniqueId val="{00000000-2609-4D1D-85BA-38948CC1120B}"/>
            </c:ext>
          </c:extLst>
        </c:ser>
        <c:dLbls>
          <c:showLegendKey val="0"/>
          <c:showVal val="0"/>
          <c:showCatName val="0"/>
          <c:showSerName val="0"/>
          <c:showPercent val="0"/>
          <c:showBubbleSize val="0"/>
        </c:dLbls>
        <c:gapWidth val="219"/>
        <c:overlap val="-27"/>
        <c:axId val="399618512"/>
        <c:axId val="399619168"/>
      </c:barChart>
      <c:dateAx>
        <c:axId val="399618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19168"/>
        <c:crosses val="autoZero"/>
        <c:auto val="1"/>
        <c:lblOffset val="100"/>
        <c:baseTimeUnit val="months"/>
      </c:dateAx>
      <c:valAx>
        <c:axId val="39961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1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45474</c:v>
                </c:pt>
                <c:pt idx="1">
                  <c:v>45505</c:v>
                </c:pt>
                <c:pt idx="2">
                  <c:v>45536</c:v>
                </c:pt>
              </c:numCache>
            </c:numRef>
          </c:cat>
          <c:val>
            <c:numRef>
              <c:f>Sheet1!$B$2:$B$4</c:f>
              <c:numCache>
                <c:formatCode>General</c:formatCode>
                <c:ptCount val="3"/>
                <c:pt idx="0">
                  <c:v>2</c:v>
                </c:pt>
                <c:pt idx="1">
                  <c:v>3</c:v>
                </c:pt>
                <c:pt idx="2">
                  <c:v>2</c:v>
                </c:pt>
              </c:numCache>
            </c:numRef>
          </c:val>
          <c:extLst>
            <c:ext xmlns:c16="http://schemas.microsoft.com/office/drawing/2014/chart" uri="{C3380CC4-5D6E-409C-BE32-E72D297353CC}">
              <c16:uniqueId val="{00000000-A460-4C0D-869C-8FF2A02A25C8}"/>
            </c:ext>
          </c:extLst>
        </c:ser>
        <c:dLbls>
          <c:showLegendKey val="0"/>
          <c:showVal val="0"/>
          <c:showCatName val="0"/>
          <c:showSerName val="0"/>
          <c:showPercent val="0"/>
          <c:showBubbleSize val="0"/>
        </c:dLbls>
        <c:gapWidth val="219"/>
        <c:overlap val="-27"/>
        <c:axId val="400965608"/>
        <c:axId val="400964952"/>
      </c:barChart>
      <c:dateAx>
        <c:axId val="40096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64952"/>
        <c:crosses val="autoZero"/>
        <c:auto val="1"/>
        <c:lblOffset val="100"/>
        <c:baseTimeUnit val="months"/>
      </c:dateAx>
      <c:valAx>
        <c:axId val="40096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6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Sheet1!$A$2:$A$4</c:f>
              <c:strCache>
                <c:ptCount val="3"/>
                <c:pt idx="0">
                  <c:v>2024-07</c:v>
                </c:pt>
                <c:pt idx="1">
                  <c:v>2024-08</c:v>
                </c:pt>
                <c:pt idx="2">
                  <c:v>2024-09</c:v>
                </c:pt>
              </c:strCache>
            </c:strRef>
          </c:cat>
          <c:val>
            <c:numRef>
              <c:f>Sheet1!$B$2:$B$4</c:f>
              <c:numCache>
                <c:formatCode>General</c:formatCode>
                <c:ptCount val="3"/>
                <c:pt idx="0">
                  <c:v>35</c:v>
                </c:pt>
                <c:pt idx="1">
                  <c:v>41</c:v>
                </c:pt>
                <c:pt idx="2">
                  <c:v>16</c:v>
                </c:pt>
              </c:numCache>
            </c:numRef>
          </c:val>
          <c:extLst>
            <c:ext xmlns:c16="http://schemas.microsoft.com/office/drawing/2014/chart" uri="{C3380CC4-5D6E-409C-BE32-E72D297353CC}">
              <c16:uniqueId val="{00000000-5FCC-4923-89B3-1FB7461EB59B}"/>
            </c:ext>
          </c:extLst>
        </c:ser>
        <c:dLbls>
          <c:showLegendKey val="0"/>
          <c:showVal val="0"/>
          <c:showCatName val="0"/>
          <c:showSerName val="0"/>
          <c:showPercent val="0"/>
          <c:showBubbleSize val="0"/>
        </c:dLbls>
        <c:gapWidth val="219"/>
        <c:overlap val="-27"/>
        <c:axId val="262500024"/>
        <c:axId val="406306440"/>
      </c:barChart>
      <c:catAx>
        <c:axId val="26250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06440"/>
        <c:crosses val="autoZero"/>
        <c:auto val="1"/>
        <c:lblAlgn val="ctr"/>
        <c:lblOffset val="100"/>
        <c:noMultiLvlLbl val="0"/>
      </c:catAx>
      <c:valAx>
        <c:axId val="40630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50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45474</c:v>
                </c:pt>
                <c:pt idx="1">
                  <c:v>45505</c:v>
                </c:pt>
                <c:pt idx="2">
                  <c:v>45536</c:v>
                </c:pt>
              </c:numCache>
            </c:numRef>
          </c:cat>
          <c:val>
            <c:numRef>
              <c:f>Sheet1!$B$2:$B$4</c:f>
              <c:numCache>
                <c:formatCode>General</c:formatCode>
                <c:ptCount val="3"/>
                <c:pt idx="0">
                  <c:v>1020</c:v>
                </c:pt>
                <c:pt idx="1">
                  <c:v>1352</c:v>
                </c:pt>
                <c:pt idx="2">
                  <c:v>1039</c:v>
                </c:pt>
              </c:numCache>
            </c:numRef>
          </c:val>
          <c:extLst>
            <c:ext xmlns:c16="http://schemas.microsoft.com/office/drawing/2014/chart" uri="{C3380CC4-5D6E-409C-BE32-E72D297353CC}">
              <c16:uniqueId val="{00000000-44C3-4E67-A666-56C6D53AB17B}"/>
            </c:ext>
          </c:extLst>
        </c:ser>
        <c:dLbls>
          <c:showLegendKey val="0"/>
          <c:showVal val="0"/>
          <c:showCatName val="0"/>
          <c:showSerName val="0"/>
          <c:showPercent val="0"/>
          <c:showBubbleSize val="0"/>
        </c:dLbls>
        <c:gapWidth val="219"/>
        <c:overlap val="-27"/>
        <c:axId val="401031528"/>
        <c:axId val="399516992"/>
      </c:barChart>
      <c:dateAx>
        <c:axId val="40103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16992"/>
        <c:crosses val="autoZero"/>
        <c:auto val="1"/>
        <c:lblOffset val="100"/>
        <c:baseTimeUnit val="months"/>
      </c:dateAx>
      <c:valAx>
        <c:axId val="39951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3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45474</c:v>
                </c:pt>
                <c:pt idx="1">
                  <c:v>45505</c:v>
                </c:pt>
                <c:pt idx="2">
                  <c:v>45536</c:v>
                </c:pt>
              </c:numCache>
            </c:numRef>
          </c:cat>
          <c:val>
            <c:numRef>
              <c:f>Sheet1!$B$2:$B$4</c:f>
              <c:numCache>
                <c:formatCode>General</c:formatCode>
                <c:ptCount val="3"/>
                <c:pt idx="0">
                  <c:v>-1</c:v>
                </c:pt>
                <c:pt idx="1">
                  <c:v>2</c:v>
                </c:pt>
                <c:pt idx="2">
                  <c:v>1</c:v>
                </c:pt>
              </c:numCache>
            </c:numRef>
          </c:val>
          <c:extLst>
            <c:ext xmlns:c16="http://schemas.microsoft.com/office/drawing/2014/chart" uri="{C3380CC4-5D6E-409C-BE32-E72D297353CC}">
              <c16:uniqueId val="{00000000-3AE5-431D-9386-B78F63AA6444}"/>
            </c:ext>
          </c:extLst>
        </c:ser>
        <c:dLbls>
          <c:showLegendKey val="0"/>
          <c:showVal val="0"/>
          <c:showCatName val="0"/>
          <c:showSerName val="0"/>
          <c:showPercent val="0"/>
          <c:showBubbleSize val="0"/>
        </c:dLbls>
        <c:gapWidth val="219"/>
        <c:overlap val="-27"/>
        <c:axId val="485135696"/>
        <c:axId val="485139960"/>
      </c:barChart>
      <c:dateAx>
        <c:axId val="48513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139960"/>
        <c:crosses val="autoZero"/>
        <c:auto val="1"/>
        <c:lblOffset val="100"/>
        <c:baseTimeUnit val="months"/>
      </c:dateAx>
      <c:valAx>
        <c:axId val="48513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13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45474</c:v>
                </c:pt>
                <c:pt idx="1">
                  <c:v>45505</c:v>
                </c:pt>
                <c:pt idx="2">
                  <c:v>45536</c:v>
                </c:pt>
              </c:numCache>
            </c:numRef>
          </c:cat>
          <c:val>
            <c:numRef>
              <c:f>Sheet1!$B$2:$B$4</c:f>
              <c:numCache>
                <c:formatCode>General</c:formatCode>
                <c:ptCount val="3"/>
                <c:pt idx="0">
                  <c:v>1</c:v>
                </c:pt>
                <c:pt idx="1">
                  <c:v>1</c:v>
                </c:pt>
                <c:pt idx="2">
                  <c:v>1</c:v>
                </c:pt>
              </c:numCache>
            </c:numRef>
          </c:val>
          <c:extLst>
            <c:ext xmlns:c16="http://schemas.microsoft.com/office/drawing/2014/chart" uri="{C3380CC4-5D6E-409C-BE32-E72D297353CC}">
              <c16:uniqueId val="{00000000-2808-4103-A16F-F82E063EAC60}"/>
            </c:ext>
          </c:extLst>
        </c:ser>
        <c:dLbls>
          <c:showLegendKey val="0"/>
          <c:showVal val="0"/>
          <c:showCatName val="0"/>
          <c:showSerName val="0"/>
          <c:showPercent val="0"/>
          <c:showBubbleSize val="0"/>
        </c:dLbls>
        <c:gapWidth val="219"/>
        <c:overlap val="-27"/>
        <c:axId val="486044368"/>
        <c:axId val="486043056"/>
      </c:barChart>
      <c:dateAx>
        <c:axId val="48604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43056"/>
        <c:crosses val="autoZero"/>
        <c:auto val="1"/>
        <c:lblOffset val="100"/>
        <c:baseTimeUnit val="months"/>
      </c:dateAx>
      <c:valAx>
        <c:axId val="48604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4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Sheet1!$A$2:$A$4</c:f>
              <c:strCache>
                <c:ptCount val="3"/>
                <c:pt idx="0">
                  <c:v>2024-07</c:v>
                </c:pt>
                <c:pt idx="1">
                  <c:v>2024-08</c:v>
                </c:pt>
                <c:pt idx="2">
                  <c:v>2024-09</c:v>
                </c:pt>
              </c:strCache>
            </c:strRef>
          </c:cat>
          <c:val>
            <c:numRef>
              <c:f>Sheet1!$B$2:$B$4</c:f>
              <c:numCache>
                <c:formatCode>General</c:formatCode>
                <c:ptCount val="3"/>
                <c:pt idx="0">
                  <c:v>16</c:v>
                </c:pt>
                <c:pt idx="1">
                  <c:v>13</c:v>
                </c:pt>
                <c:pt idx="2">
                  <c:v>7</c:v>
                </c:pt>
              </c:numCache>
            </c:numRef>
          </c:val>
          <c:extLst>
            <c:ext xmlns:c16="http://schemas.microsoft.com/office/drawing/2014/chart" uri="{C3380CC4-5D6E-409C-BE32-E72D297353CC}">
              <c16:uniqueId val="{00000000-7BAD-47A9-8D00-7CFCDB3141B7}"/>
            </c:ext>
          </c:extLst>
        </c:ser>
        <c:dLbls>
          <c:showLegendKey val="0"/>
          <c:showVal val="0"/>
          <c:showCatName val="0"/>
          <c:showSerName val="0"/>
          <c:showPercent val="0"/>
          <c:showBubbleSize val="0"/>
        </c:dLbls>
        <c:gapWidth val="219"/>
        <c:overlap val="-27"/>
        <c:axId val="486036168"/>
        <c:axId val="486045680"/>
      </c:barChart>
      <c:catAx>
        <c:axId val="48603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45680"/>
        <c:crosses val="autoZero"/>
        <c:auto val="1"/>
        <c:lblAlgn val="ctr"/>
        <c:lblOffset val="100"/>
        <c:noMultiLvlLbl val="0"/>
      </c:catAx>
      <c:valAx>
        <c:axId val="48604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3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45474</c:v>
                </c:pt>
                <c:pt idx="1">
                  <c:v>45505</c:v>
                </c:pt>
                <c:pt idx="2">
                  <c:v>45536</c:v>
                </c:pt>
              </c:numCache>
            </c:numRef>
          </c:cat>
          <c:val>
            <c:numRef>
              <c:f>Sheet1!$B$2:$B$4</c:f>
              <c:numCache>
                <c:formatCode>General</c:formatCode>
                <c:ptCount val="3"/>
                <c:pt idx="0">
                  <c:v>700</c:v>
                </c:pt>
                <c:pt idx="1">
                  <c:v>1041</c:v>
                </c:pt>
                <c:pt idx="2">
                  <c:v>798</c:v>
                </c:pt>
              </c:numCache>
            </c:numRef>
          </c:val>
          <c:extLst>
            <c:ext xmlns:c16="http://schemas.microsoft.com/office/drawing/2014/chart" uri="{C3380CC4-5D6E-409C-BE32-E72D297353CC}">
              <c16:uniqueId val="{00000000-7C12-467F-894C-8C9682E625A6}"/>
            </c:ext>
          </c:extLst>
        </c:ser>
        <c:dLbls>
          <c:showLegendKey val="0"/>
          <c:showVal val="0"/>
          <c:showCatName val="0"/>
          <c:showSerName val="0"/>
          <c:showPercent val="0"/>
          <c:showBubbleSize val="0"/>
        </c:dLbls>
        <c:gapWidth val="219"/>
        <c:overlap val="-27"/>
        <c:axId val="495736080"/>
        <c:axId val="495738376"/>
      </c:barChart>
      <c:dateAx>
        <c:axId val="49573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38376"/>
        <c:crosses val="autoZero"/>
        <c:auto val="1"/>
        <c:lblOffset val="100"/>
        <c:baseTimeUnit val="months"/>
      </c:dateAx>
      <c:valAx>
        <c:axId val="49573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3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Sheet1!$A$2:$A$4</c:f>
              <c:strCache>
                <c:ptCount val="3"/>
                <c:pt idx="0">
                  <c:v>2024-07</c:v>
                </c:pt>
                <c:pt idx="1">
                  <c:v>2024-08</c:v>
                </c:pt>
                <c:pt idx="2">
                  <c:v>2024-09</c:v>
                </c:pt>
              </c:strCache>
            </c:strRef>
          </c:cat>
          <c:val>
            <c:numRef>
              <c:f>Sheet1!$B$2:$B$4</c:f>
              <c:numCache>
                <c:formatCode>General</c:formatCode>
                <c:ptCount val="3"/>
                <c:pt idx="0">
                  <c:v>48</c:v>
                </c:pt>
                <c:pt idx="1">
                  <c:v>61</c:v>
                </c:pt>
                <c:pt idx="2">
                  <c:v>36</c:v>
                </c:pt>
              </c:numCache>
            </c:numRef>
          </c:val>
          <c:extLst>
            <c:ext xmlns:c16="http://schemas.microsoft.com/office/drawing/2014/chart" uri="{C3380CC4-5D6E-409C-BE32-E72D297353CC}">
              <c16:uniqueId val="{00000000-C216-4007-8D66-0F5D9B2BEF4F}"/>
            </c:ext>
          </c:extLst>
        </c:ser>
        <c:dLbls>
          <c:showLegendKey val="0"/>
          <c:showVal val="0"/>
          <c:showCatName val="0"/>
          <c:showSerName val="0"/>
          <c:showPercent val="0"/>
          <c:showBubbleSize val="0"/>
        </c:dLbls>
        <c:gapWidth val="219"/>
        <c:overlap val="-27"/>
        <c:axId val="494485064"/>
        <c:axId val="494481456"/>
      </c:barChart>
      <c:catAx>
        <c:axId val="49448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81456"/>
        <c:crosses val="autoZero"/>
        <c:auto val="1"/>
        <c:lblAlgn val="ctr"/>
        <c:lblOffset val="100"/>
        <c:noMultiLvlLbl val="0"/>
      </c:catAx>
      <c:valAx>
        <c:axId val="49448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8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Sheet1!$A$2:$A$4</c:f>
              <c:strCache>
                <c:ptCount val="3"/>
                <c:pt idx="0">
                  <c:v>2024-07</c:v>
                </c:pt>
                <c:pt idx="1">
                  <c:v>2024-08</c:v>
                </c:pt>
                <c:pt idx="2">
                  <c:v>2024-09</c:v>
                </c:pt>
              </c:strCache>
            </c:strRef>
          </c:cat>
          <c:val>
            <c:numRef>
              <c:f>Sheet1!$B$2:$B$4</c:f>
              <c:numCache>
                <c:formatCode>General</c:formatCode>
                <c:ptCount val="3"/>
                <c:pt idx="0">
                  <c:v>731</c:v>
                </c:pt>
                <c:pt idx="1">
                  <c:v>925</c:v>
                </c:pt>
                <c:pt idx="2">
                  <c:v>369</c:v>
                </c:pt>
              </c:numCache>
            </c:numRef>
          </c:val>
          <c:extLst>
            <c:ext xmlns:c16="http://schemas.microsoft.com/office/drawing/2014/chart" uri="{C3380CC4-5D6E-409C-BE32-E72D297353CC}">
              <c16:uniqueId val="{00000000-9BF9-43EC-B39B-C5A7B3C586F7}"/>
            </c:ext>
          </c:extLst>
        </c:ser>
        <c:dLbls>
          <c:showLegendKey val="0"/>
          <c:showVal val="0"/>
          <c:showCatName val="0"/>
          <c:showSerName val="0"/>
          <c:showPercent val="0"/>
          <c:showBubbleSize val="0"/>
        </c:dLbls>
        <c:gapWidth val="219"/>
        <c:overlap val="-27"/>
        <c:axId val="493288032"/>
        <c:axId val="493287048"/>
      </c:barChart>
      <c:catAx>
        <c:axId val="49328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87048"/>
        <c:crosses val="autoZero"/>
        <c:auto val="1"/>
        <c:lblAlgn val="ctr"/>
        <c:lblOffset val="100"/>
        <c:noMultiLvlLbl val="0"/>
      </c:catAx>
      <c:valAx>
        <c:axId val="49328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8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2024-06</c:v>
                </c:pt>
                <c:pt idx="1">
                  <c:v>2024-07</c:v>
                </c:pt>
                <c:pt idx="2">
                  <c:v>2024-08</c:v>
                </c:pt>
                <c:pt idx="3">
                  <c:v>2024-09</c:v>
                </c:pt>
              </c:strCache>
            </c:strRef>
          </c:cat>
          <c:val>
            <c:numRef>
              <c:f>Sheet1!$B$2:$B$5</c:f>
              <c:numCache>
                <c:formatCode>General</c:formatCode>
                <c:ptCount val="4"/>
                <c:pt idx="0">
                  <c:v>944</c:v>
                </c:pt>
                <c:pt idx="1">
                  <c:v>38524</c:v>
                </c:pt>
                <c:pt idx="2">
                  <c:v>40286</c:v>
                </c:pt>
                <c:pt idx="3">
                  <c:v>21538</c:v>
                </c:pt>
              </c:numCache>
            </c:numRef>
          </c:val>
          <c:extLst>
            <c:ext xmlns:c16="http://schemas.microsoft.com/office/drawing/2014/chart" uri="{C3380CC4-5D6E-409C-BE32-E72D297353CC}">
              <c16:uniqueId val="{00000000-803C-43FD-B780-81AB8AE4B06F}"/>
            </c:ext>
          </c:extLst>
        </c:ser>
        <c:dLbls>
          <c:showLegendKey val="0"/>
          <c:showVal val="0"/>
          <c:showCatName val="0"/>
          <c:showSerName val="0"/>
          <c:showPercent val="0"/>
          <c:showBubbleSize val="0"/>
        </c:dLbls>
        <c:gapWidth val="219"/>
        <c:overlap val="-27"/>
        <c:axId val="269374432"/>
        <c:axId val="269372792"/>
      </c:barChart>
      <c:catAx>
        <c:axId val="26937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372792"/>
        <c:crosses val="autoZero"/>
        <c:auto val="1"/>
        <c:lblAlgn val="ctr"/>
        <c:lblOffset val="100"/>
        <c:noMultiLvlLbl val="0"/>
      </c:catAx>
      <c:valAx>
        <c:axId val="26937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37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45474</c:v>
                </c:pt>
                <c:pt idx="1">
                  <c:v>45505</c:v>
                </c:pt>
                <c:pt idx="2">
                  <c:v>45536</c:v>
                </c:pt>
              </c:numCache>
            </c:numRef>
          </c:cat>
          <c:val>
            <c:numRef>
              <c:f>Sheet1!$B$2:$B$4</c:f>
              <c:numCache>
                <c:formatCode>General</c:formatCode>
                <c:ptCount val="3"/>
                <c:pt idx="0">
                  <c:v>5</c:v>
                </c:pt>
                <c:pt idx="1">
                  <c:v>1</c:v>
                </c:pt>
                <c:pt idx="2">
                  <c:v>3</c:v>
                </c:pt>
              </c:numCache>
            </c:numRef>
          </c:val>
          <c:extLst>
            <c:ext xmlns:c16="http://schemas.microsoft.com/office/drawing/2014/chart" uri="{C3380CC4-5D6E-409C-BE32-E72D297353CC}">
              <c16:uniqueId val="{00000000-C55B-4D7A-AB8A-A17C4E7FA463}"/>
            </c:ext>
          </c:extLst>
        </c:ser>
        <c:dLbls>
          <c:showLegendKey val="0"/>
          <c:showVal val="0"/>
          <c:showCatName val="0"/>
          <c:showSerName val="0"/>
          <c:showPercent val="0"/>
          <c:showBubbleSize val="0"/>
        </c:dLbls>
        <c:gapWidth val="219"/>
        <c:overlap val="-27"/>
        <c:axId val="280625640"/>
        <c:axId val="280622032"/>
      </c:barChart>
      <c:dateAx>
        <c:axId val="280625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22032"/>
        <c:crosses val="autoZero"/>
        <c:auto val="1"/>
        <c:lblOffset val="100"/>
        <c:baseTimeUnit val="months"/>
      </c:dateAx>
      <c:valAx>
        <c:axId val="28062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2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45474</c:v>
                </c:pt>
                <c:pt idx="1">
                  <c:v>45505</c:v>
                </c:pt>
                <c:pt idx="2">
                  <c:v>45536</c:v>
                </c:pt>
              </c:numCache>
            </c:numRef>
          </c:cat>
          <c:val>
            <c:numRef>
              <c:f>Sheet1!$B$2:$B$4</c:f>
              <c:numCache>
                <c:formatCode>General</c:formatCode>
                <c:ptCount val="3"/>
                <c:pt idx="0">
                  <c:v>13</c:v>
                </c:pt>
                <c:pt idx="1">
                  <c:v>21</c:v>
                </c:pt>
                <c:pt idx="2">
                  <c:v>16</c:v>
                </c:pt>
              </c:numCache>
            </c:numRef>
          </c:val>
          <c:extLst>
            <c:ext xmlns:c16="http://schemas.microsoft.com/office/drawing/2014/chart" uri="{C3380CC4-5D6E-409C-BE32-E72D297353CC}">
              <c16:uniqueId val="{00000000-260C-420E-8B67-4133F4308E09}"/>
            </c:ext>
          </c:extLst>
        </c:ser>
        <c:dLbls>
          <c:showLegendKey val="0"/>
          <c:showVal val="0"/>
          <c:showCatName val="0"/>
          <c:showSerName val="0"/>
          <c:showPercent val="0"/>
          <c:showBubbleSize val="0"/>
        </c:dLbls>
        <c:gapWidth val="219"/>
        <c:overlap val="-27"/>
        <c:axId val="280621048"/>
        <c:axId val="280627280"/>
      </c:barChart>
      <c:dateAx>
        <c:axId val="280621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27280"/>
        <c:crosses val="autoZero"/>
        <c:auto val="1"/>
        <c:lblOffset val="100"/>
        <c:baseTimeUnit val="months"/>
      </c:dateAx>
      <c:valAx>
        <c:axId val="28062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2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Sheet1!$A$2:$A$4</c:f>
              <c:strCache>
                <c:ptCount val="3"/>
                <c:pt idx="0">
                  <c:v>2024-07</c:v>
                </c:pt>
                <c:pt idx="1">
                  <c:v>2024-08</c:v>
                </c:pt>
                <c:pt idx="2">
                  <c:v>2024-09</c:v>
                </c:pt>
              </c:strCache>
            </c:strRef>
          </c:cat>
          <c:val>
            <c:numRef>
              <c:f>Sheet1!$B$2:$B$4</c:f>
              <c:numCache>
                <c:formatCode>General</c:formatCode>
                <c:ptCount val="3"/>
                <c:pt idx="0">
                  <c:v>140</c:v>
                </c:pt>
                <c:pt idx="1">
                  <c:v>217</c:v>
                </c:pt>
                <c:pt idx="2">
                  <c:v>97</c:v>
                </c:pt>
              </c:numCache>
            </c:numRef>
          </c:val>
          <c:extLst>
            <c:ext xmlns:c16="http://schemas.microsoft.com/office/drawing/2014/chart" uri="{C3380CC4-5D6E-409C-BE32-E72D297353CC}">
              <c16:uniqueId val="{00000000-F6D2-4959-B95D-1B606D0D46B8}"/>
            </c:ext>
          </c:extLst>
        </c:ser>
        <c:dLbls>
          <c:showLegendKey val="0"/>
          <c:showVal val="0"/>
          <c:showCatName val="0"/>
          <c:showSerName val="0"/>
          <c:showPercent val="0"/>
          <c:showBubbleSize val="0"/>
        </c:dLbls>
        <c:gapWidth val="219"/>
        <c:overlap val="-27"/>
        <c:axId val="280632856"/>
        <c:axId val="280630560"/>
      </c:barChart>
      <c:catAx>
        <c:axId val="28063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30560"/>
        <c:crosses val="autoZero"/>
        <c:auto val="1"/>
        <c:lblAlgn val="ctr"/>
        <c:lblOffset val="100"/>
        <c:noMultiLvlLbl val="0"/>
      </c:catAx>
      <c:valAx>
        <c:axId val="28063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3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479CA-0FC6-4F08-88E2-0098268AD919}"/>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8F5A92FE-8B9B-4C9D-963C-4E403965BCB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728024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F5448-9B2D-4078-928E-D4FAF71E9813}"/>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0037C628-BD10-4E54-8E71-9CA678A0BBDF}"/>
              </a:ext>
            </a:extLst>
          </p:cNvPr>
          <p:cNvGraphicFramePr>
            <a:graphicFrameLocks noGrp="1"/>
          </p:cNvGraphicFramePr>
          <p:nvPr>
            <p:ph type="chart" sz="quarter" idx="13"/>
            <p:extLst>
              <p:ext uri="{D42A27DB-BD31-4B8C-83A1-F6EECF244321}">
                <p14:modId xmlns:p14="http://schemas.microsoft.com/office/powerpoint/2010/main" val="2941876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708FAD-D336-4925-AF52-D64C47FC3C1C}"/>
              </a:ext>
            </a:extLst>
          </p:cNvPr>
          <p:cNvSpPr>
            <a:spLocks noGrp="1"/>
          </p:cNvSpPr>
          <p:nvPr>
            <p:ph type="body" sz="quarter" idx="14"/>
          </p:nvPr>
        </p:nvSpPr>
        <p:spPr/>
        <p:txBody>
          <a:bodyPr/>
          <a:lstStyle/>
          <a:p>
            <a:r>
              <a:rPr lang="en-US"/>
              <a:t>09/01/2024 - 09/30/2024</a:t>
            </a:r>
          </a:p>
        </p:txBody>
      </p:sp>
      <p:sp>
        <p:nvSpPr>
          <p:cNvPr id="5" name="Footer Placeholder 4">
            <a:extLst>
              <a:ext uri="{FF2B5EF4-FFF2-40B4-BE49-F238E27FC236}">
                <a16:creationId xmlns:a16="http://schemas.microsoft.com/office/drawing/2014/main" id="{19875C5F-4AB8-468C-AA4A-D98087057E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942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DDB9E-BEA4-450E-851A-6EE9CEA29E87}"/>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CD6F1413-3A96-4438-9028-5A21F8CCDD58}"/>
              </a:ext>
            </a:extLst>
          </p:cNvPr>
          <p:cNvGraphicFramePr>
            <a:graphicFrameLocks noGrp="1"/>
          </p:cNvGraphicFramePr>
          <p:nvPr>
            <p:ph type="tbl" sz="quarter" idx="13"/>
            <p:extLst>
              <p:ext uri="{D42A27DB-BD31-4B8C-83A1-F6EECF244321}">
                <p14:modId xmlns:p14="http://schemas.microsoft.com/office/powerpoint/2010/main" val="2358755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50240209"/>
                    </a:ext>
                  </a:extLst>
                </a:gridCol>
                <a:gridCol w="905256">
                  <a:extLst>
                    <a:ext uri="{9D8B030D-6E8A-4147-A177-3AD203B41FA5}">
                      <a16:colId xmlns:a16="http://schemas.microsoft.com/office/drawing/2014/main" val="1140919870"/>
                    </a:ext>
                  </a:extLst>
                </a:gridCol>
                <a:gridCol w="905256">
                  <a:extLst>
                    <a:ext uri="{9D8B030D-6E8A-4147-A177-3AD203B41FA5}">
                      <a16:colId xmlns:a16="http://schemas.microsoft.com/office/drawing/2014/main" val="3369820571"/>
                    </a:ext>
                  </a:extLst>
                </a:gridCol>
                <a:gridCol w="905256">
                  <a:extLst>
                    <a:ext uri="{9D8B030D-6E8A-4147-A177-3AD203B41FA5}">
                      <a16:colId xmlns:a16="http://schemas.microsoft.com/office/drawing/2014/main" val="3189326007"/>
                    </a:ext>
                  </a:extLst>
                </a:gridCol>
                <a:gridCol w="905256">
                  <a:extLst>
                    <a:ext uri="{9D8B030D-6E8A-4147-A177-3AD203B41FA5}">
                      <a16:colId xmlns:a16="http://schemas.microsoft.com/office/drawing/2014/main" val="1127441419"/>
                    </a:ext>
                  </a:extLst>
                </a:gridCol>
                <a:gridCol w="905256">
                  <a:extLst>
                    <a:ext uri="{9D8B030D-6E8A-4147-A177-3AD203B41FA5}">
                      <a16:colId xmlns:a16="http://schemas.microsoft.com/office/drawing/2014/main" val="1566655528"/>
                    </a:ext>
                  </a:extLst>
                </a:gridCol>
                <a:gridCol w="905256">
                  <a:extLst>
                    <a:ext uri="{9D8B030D-6E8A-4147-A177-3AD203B41FA5}">
                      <a16:colId xmlns:a16="http://schemas.microsoft.com/office/drawing/2014/main" val="3749283725"/>
                    </a:ext>
                  </a:extLst>
                </a:gridCol>
                <a:gridCol w="905256">
                  <a:extLst>
                    <a:ext uri="{9D8B030D-6E8A-4147-A177-3AD203B41FA5}">
                      <a16:colId xmlns:a16="http://schemas.microsoft.com/office/drawing/2014/main" val="3376161749"/>
                    </a:ext>
                  </a:extLst>
                </a:gridCol>
                <a:gridCol w="905256">
                  <a:extLst>
                    <a:ext uri="{9D8B030D-6E8A-4147-A177-3AD203B41FA5}">
                      <a16:colId xmlns:a16="http://schemas.microsoft.com/office/drawing/2014/main" val="322841240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87337287"/>
                  </a:ext>
                </a:extLst>
              </a:tr>
              <a:tr h="370840">
                <a:tc>
                  <a:txBody>
                    <a:bodyPr/>
                    <a:lstStyle/>
                    <a:p>
                      <a:r>
                        <a:rPr lang="en-US" sz="1000"/>
                        <a:t>182</a:t>
                      </a:r>
                    </a:p>
                  </a:txBody>
                  <a:tcPr/>
                </a:tc>
                <a:tc>
                  <a:txBody>
                    <a:bodyPr/>
                    <a:lstStyle/>
                    <a:p>
                      <a:r>
                        <a:rPr lang="en-US" sz="1000"/>
                        <a:t>4</a:t>
                      </a:r>
                    </a:p>
                  </a:txBody>
                  <a:tcPr/>
                </a:tc>
                <a:tc>
                  <a:txBody>
                    <a:bodyPr/>
                    <a:lstStyle/>
                    <a:p>
                      <a:r>
                        <a:rPr lang="en-US" sz="1000"/>
                        <a:t>32</a:t>
                      </a:r>
                    </a:p>
                  </a:txBody>
                  <a:tcPr/>
                </a:tc>
                <a:tc>
                  <a:txBody>
                    <a:bodyPr/>
                    <a:lstStyle/>
                    <a:p>
                      <a:r>
                        <a:rPr lang="en-US" sz="1000"/>
                        <a:t>91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1.5972 %</a:t>
                      </a:r>
                    </a:p>
                  </a:txBody>
                  <a:tcPr/>
                </a:tc>
                <a:tc>
                  <a:txBody>
                    <a:bodyPr/>
                    <a:lstStyle/>
                    <a:p>
                      <a:r>
                        <a:rPr lang="en-US" sz="1000"/>
                        <a:t>0.0 %</a:t>
                      </a:r>
                    </a:p>
                  </a:txBody>
                  <a:tcPr/>
                </a:tc>
                <a:extLst>
                  <a:ext uri="{0D108BD9-81ED-4DB2-BD59-A6C34878D82A}">
                    <a16:rowId xmlns:a16="http://schemas.microsoft.com/office/drawing/2014/main" val="687334895"/>
                  </a:ext>
                </a:extLst>
              </a:tr>
            </a:tbl>
          </a:graphicData>
        </a:graphic>
      </p:graphicFrame>
      <p:sp>
        <p:nvSpPr>
          <p:cNvPr id="4" name="Text Placeholder 3">
            <a:extLst>
              <a:ext uri="{FF2B5EF4-FFF2-40B4-BE49-F238E27FC236}">
                <a16:creationId xmlns:a16="http://schemas.microsoft.com/office/drawing/2014/main" id="{517E0BC5-BB65-4172-8F9E-0F642CA23495}"/>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230360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31853-5C3F-447E-9996-387BC9070F83}"/>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8E87B99C-E7EF-449A-A4C1-8339EF04DCA1}"/>
              </a:ext>
            </a:extLst>
          </p:cNvPr>
          <p:cNvGraphicFramePr>
            <a:graphicFrameLocks noGrp="1"/>
          </p:cNvGraphicFramePr>
          <p:nvPr>
            <p:ph type="chart" sz="quarter" idx="13"/>
            <p:extLst>
              <p:ext uri="{D42A27DB-BD31-4B8C-83A1-F6EECF244321}">
                <p14:modId xmlns:p14="http://schemas.microsoft.com/office/powerpoint/2010/main" val="661654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6D9909-ACB7-4B8D-B9A0-27450A45E268}"/>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1255E8EC-2909-4942-8774-0022972EEE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609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BA05C-229B-47F6-B90E-F92293890362}"/>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E3BA0451-DB52-4534-9B6D-5F0B0DD0799A}"/>
              </a:ext>
            </a:extLst>
          </p:cNvPr>
          <p:cNvGraphicFramePr>
            <a:graphicFrameLocks noGrp="1"/>
          </p:cNvGraphicFramePr>
          <p:nvPr>
            <p:ph type="chart" sz="quarter" idx="13"/>
            <p:extLst>
              <p:ext uri="{D42A27DB-BD31-4B8C-83A1-F6EECF244321}">
                <p14:modId xmlns:p14="http://schemas.microsoft.com/office/powerpoint/2010/main" val="3011278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77F132-070A-4A41-8485-1E5AFD2C1C12}"/>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6BE8AA7F-903A-41CF-986A-8A2EB39355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917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E2D9C-D543-4F5B-B24A-C7E364E99BDE}"/>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7D7DAC99-47E4-4D06-B597-D15D0CF47FA3}"/>
              </a:ext>
            </a:extLst>
          </p:cNvPr>
          <p:cNvGraphicFramePr>
            <a:graphicFrameLocks noGrp="1"/>
          </p:cNvGraphicFramePr>
          <p:nvPr>
            <p:ph type="chart" sz="quarter" idx="13"/>
            <p:extLst>
              <p:ext uri="{D42A27DB-BD31-4B8C-83A1-F6EECF244321}">
                <p14:modId xmlns:p14="http://schemas.microsoft.com/office/powerpoint/2010/main" val="2104331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B46677-5AF5-41B2-860E-5566ECC9AB2A}"/>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81A20C53-03C2-42D8-8291-18F601836F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9508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E3F23-52C4-47ED-9C49-5E02C528F3D1}"/>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161193BC-1DA0-45B3-9212-D2A7CC5E05CB}"/>
              </a:ext>
            </a:extLst>
          </p:cNvPr>
          <p:cNvGraphicFramePr>
            <a:graphicFrameLocks noGrp="1"/>
          </p:cNvGraphicFramePr>
          <p:nvPr>
            <p:ph type="chart" sz="quarter" idx="13"/>
            <p:extLst>
              <p:ext uri="{D42A27DB-BD31-4B8C-83A1-F6EECF244321}">
                <p14:modId xmlns:p14="http://schemas.microsoft.com/office/powerpoint/2010/main" val="3829307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D7C0AD-2184-47A9-A10B-3555C8DDB7CF}"/>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4BF468C4-FA80-4D61-9039-87088D7EFA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3133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55690-B433-4BB2-8861-174E15A99C4D}"/>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7D4A972D-A15B-48F8-9BB7-F7BF408A7659}"/>
              </a:ext>
            </a:extLst>
          </p:cNvPr>
          <p:cNvGraphicFramePr>
            <a:graphicFrameLocks noGrp="1"/>
          </p:cNvGraphicFramePr>
          <p:nvPr>
            <p:ph type="tbl" sz="quarter" idx="13"/>
            <p:extLst>
              <p:ext uri="{D42A27DB-BD31-4B8C-83A1-F6EECF244321}">
                <p14:modId xmlns:p14="http://schemas.microsoft.com/office/powerpoint/2010/main" val="1686717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9357391"/>
                    </a:ext>
                  </a:extLst>
                </a:gridCol>
                <a:gridCol w="822960">
                  <a:extLst>
                    <a:ext uri="{9D8B030D-6E8A-4147-A177-3AD203B41FA5}">
                      <a16:colId xmlns:a16="http://schemas.microsoft.com/office/drawing/2014/main" val="1513269097"/>
                    </a:ext>
                  </a:extLst>
                </a:gridCol>
                <a:gridCol w="822960">
                  <a:extLst>
                    <a:ext uri="{9D8B030D-6E8A-4147-A177-3AD203B41FA5}">
                      <a16:colId xmlns:a16="http://schemas.microsoft.com/office/drawing/2014/main" val="1264740375"/>
                    </a:ext>
                  </a:extLst>
                </a:gridCol>
                <a:gridCol w="822960">
                  <a:extLst>
                    <a:ext uri="{9D8B030D-6E8A-4147-A177-3AD203B41FA5}">
                      <a16:colId xmlns:a16="http://schemas.microsoft.com/office/drawing/2014/main" val="729122319"/>
                    </a:ext>
                  </a:extLst>
                </a:gridCol>
                <a:gridCol w="822960">
                  <a:extLst>
                    <a:ext uri="{9D8B030D-6E8A-4147-A177-3AD203B41FA5}">
                      <a16:colId xmlns:a16="http://schemas.microsoft.com/office/drawing/2014/main" val="311226881"/>
                    </a:ext>
                  </a:extLst>
                </a:gridCol>
                <a:gridCol w="822960">
                  <a:extLst>
                    <a:ext uri="{9D8B030D-6E8A-4147-A177-3AD203B41FA5}">
                      <a16:colId xmlns:a16="http://schemas.microsoft.com/office/drawing/2014/main" val="3311532793"/>
                    </a:ext>
                  </a:extLst>
                </a:gridCol>
                <a:gridCol w="822960">
                  <a:extLst>
                    <a:ext uri="{9D8B030D-6E8A-4147-A177-3AD203B41FA5}">
                      <a16:colId xmlns:a16="http://schemas.microsoft.com/office/drawing/2014/main" val="2947989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374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- 2024-08-23 14:36:25</a:t>
                      </a:r>
                      <a:r>
                        <a:rPr kumimoji="0" lang="en-US" sz="1000" b="0" i="0" u="none" strike="noStrike" kern="1200" cap="none" spc="0" normalizeH="0" baseline="0" noProof="0">
                          <a:ln>
                            <a:noFill/>
                          </a:ln>
                          <a:solidFill>
                            <a:prstClr val="black"/>
                          </a:solidFill>
                          <a:effectLst/>
                          <a:uLnTx/>
                          <a:uFillTx/>
                          <a:latin typeface="Calibri"/>
                          <a:ea typeface="+mn-ea"/>
                          <a:cs typeface="+mn-cs"/>
                        </a:rPr>
                        <a:t>
 We had another remarkable year at Lincoln Financial Field, where our employees came together to help local children gear up for the new school year at the Cradles to Crayons Philadelphia Backpack-A-Thon! Joining forces with volunteers from across the region, our team packed and distributed 35,000 backpacks filled with essential supplies for homeless and low-income families in the Greater Philadelphia Area.
Tokio Marine North America Services is proud to continue our Gold Level sponsorship by contributing ,000 to this impactful event. Each year, we’re honored to be part of this meaningful initiative, partnering with an organization that truly makes a 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71674146"/>
                  </a:ext>
                </a:extLst>
              </a:tr>
            </a:tbl>
          </a:graphicData>
        </a:graphic>
      </p:graphicFrame>
      <p:sp>
        <p:nvSpPr>
          <p:cNvPr id="4" name="Text Placeholder 3">
            <a:extLst>
              <a:ext uri="{FF2B5EF4-FFF2-40B4-BE49-F238E27FC236}">
                <a16:creationId xmlns:a16="http://schemas.microsoft.com/office/drawing/2014/main" id="{4A8C3FCB-156A-4A42-A9AD-317657443B68}"/>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610692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56D01-9C98-4414-91F4-D4D6269ADD65}"/>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9BBC8B6C-028B-4F03-9509-34B9CBC967BA}"/>
              </a:ext>
            </a:extLst>
          </p:cNvPr>
          <p:cNvGraphicFramePr>
            <a:graphicFrameLocks noGrp="1"/>
          </p:cNvGraphicFramePr>
          <p:nvPr>
            <p:ph type="tbl" sz="quarter" idx="13"/>
            <p:extLst>
              <p:ext uri="{D42A27DB-BD31-4B8C-83A1-F6EECF244321}">
                <p14:modId xmlns:p14="http://schemas.microsoft.com/office/powerpoint/2010/main" val="275893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5207828"/>
                    </a:ext>
                  </a:extLst>
                </a:gridCol>
                <a:gridCol w="822960">
                  <a:extLst>
                    <a:ext uri="{9D8B030D-6E8A-4147-A177-3AD203B41FA5}">
                      <a16:colId xmlns:a16="http://schemas.microsoft.com/office/drawing/2014/main" val="507810163"/>
                    </a:ext>
                  </a:extLst>
                </a:gridCol>
                <a:gridCol w="822960">
                  <a:extLst>
                    <a:ext uri="{9D8B030D-6E8A-4147-A177-3AD203B41FA5}">
                      <a16:colId xmlns:a16="http://schemas.microsoft.com/office/drawing/2014/main" val="3021950534"/>
                    </a:ext>
                  </a:extLst>
                </a:gridCol>
                <a:gridCol w="822960">
                  <a:extLst>
                    <a:ext uri="{9D8B030D-6E8A-4147-A177-3AD203B41FA5}">
                      <a16:colId xmlns:a16="http://schemas.microsoft.com/office/drawing/2014/main" val="2449693019"/>
                    </a:ext>
                  </a:extLst>
                </a:gridCol>
                <a:gridCol w="822960">
                  <a:extLst>
                    <a:ext uri="{9D8B030D-6E8A-4147-A177-3AD203B41FA5}">
                      <a16:colId xmlns:a16="http://schemas.microsoft.com/office/drawing/2014/main" val="3267515640"/>
                    </a:ext>
                  </a:extLst>
                </a:gridCol>
                <a:gridCol w="822960">
                  <a:extLst>
                    <a:ext uri="{9D8B030D-6E8A-4147-A177-3AD203B41FA5}">
                      <a16:colId xmlns:a16="http://schemas.microsoft.com/office/drawing/2014/main" val="1733373327"/>
                    </a:ext>
                  </a:extLst>
                </a:gridCol>
                <a:gridCol w="822960">
                  <a:extLst>
                    <a:ext uri="{9D8B030D-6E8A-4147-A177-3AD203B41FA5}">
                      <a16:colId xmlns:a16="http://schemas.microsoft.com/office/drawing/2014/main" val="1871936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5471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- 2024-09-25 12:03:45</a:t>
                      </a:r>
                      <a:r>
                        <a:rPr kumimoji="0" lang="en-US" sz="1000" b="0" i="0" u="none" strike="noStrike" kern="1200" cap="none" spc="0" normalizeH="0" baseline="0" noProof="0">
                          <a:ln>
                            <a:noFill/>
                          </a:ln>
                          <a:solidFill>
                            <a:prstClr val="black"/>
                          </a:solidFill>
                          <a:effectLst/>
                          <a:uLnTx/>
                          <a:uFillTx/>
                          <a:latin typeface="Calibri"/>
                          <a:ea typeface="+mn-ea"/>
                          <a:cs typeface="+mn-cs"/>
                        </a:rPr>
                        <a:t>
 Our Talent Acquisition team has been busy meeting students at career fairs this season! Today, we’re at West Chester University of PA, excited to meet you! Come visit our booth to learn about Tokio Marine North America Services and what opportunities we have to offer. Make sure to check out the other schools we’re visiting this fall—yours might be on the list!
Can’t make it to the career fairs? Learn more about our opportunities here: https://bit.ly/3xDW1TS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0423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- 2024-07-03 08:30:13</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North America Services will have an early close at 3 p.m. local time today and will be closed Thursday, July 4th and Friday, July 5th. We will resume regular business hours on Monday, July 8th. Have a fun and safe long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9348971"/>
                  </a:ext>
                </a:extLst>
              </a:tr>
            </a:tbl>
          </a:graphicData>
        </a:graphic>
      </p:graphicFrame>
      <p:sp>
        <p:nvSpPr>
          <p:cNvPr id="4" name="Text Placeholder 3">
            <a:extLst>
              <a:ext uri="{FF2B5EF4-FFF2-40B4-BE49-F238E27FC236}">
                <a16:creationId xmlns:a16="http://schemas.microsoft.com/office/drawing/2014/main" id="{4BAADC1E-BFEF-485B-8394-0C1D85AA5BAA}"/>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2007279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EF923-D930-45AE-A98D-D5AED0B9B984}"/>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1F55EB0C-9915-4D17-8932-E5F0BAD5F10C}"/>
              </a:ext>
            </a:extLst>
          </p:cNvPr>
          <p:cNvGraphicFramePr>
            <a:graphicFrameLocks noGrp="1"/>
          </p:cNvGraphicFramePr>
          <p:nvPr>
            <p:ph type="tbl" sz="quarter" idx="13"/>
            <p:extLst>
              <p:ext uri="{D42A27DB-BD31-4B8C-83A1-F6EECF244321}">
                <p14:modId xmlns:p14="http://schemas.microsoft.com/office/powerpoint/2010/main" val="2558076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5710748"/>
                    </a:ext>
                  </a:extLst>
                </a:gridCol>
                <a:gridCol w="822960">
                  <a:extLst>
                    <a:ext uri="{9D8B030D-6E8A-4147-A177-3AD203B41FA5}">
                      <a16:colId xmlns:a16="http://schemas.microsoft.com/office/drawing/2014/main" val="1212097425"/>
                    </a:ext>
                  </a:extLst>
                </a:gridCol>
                <a:gridCol w="822960">
                  <a:extLst>
                    <a:ext uri="{9D8B030D-6E8A-4147-A177-3AD203B41FA5}">
                      <a16:colId xmlns:a16="http://schemas.microsoft.com/office/drawing/2014/main" val="4113317085"/>
                    </a:ext>
                  </a:extLst>
                </a:gridCol>
                <a:gridCol w="822960">
                  <a:extLst>
                    <a:ext uri="{9D8B030D-6E8A-4147-A177-3AD203B41FA5}">
                      <a16:colId xmlns:a16="http://schemas.microsoft.com/office/drawing/2014/main" val="2336810012"/>
                    </a:ext>
                  </a:extLst>
                </a:gridCol>
                <a:gridCol w="822960">
                  <a:extLst>
                    <a:ext uri="{9D8B030D-6E8A-4147-A177-3AD203B41FA5}">
                      <a16:colId xmlns:a16="http://schemas.microsoft.com/office/drawing/2014/main" val="3553898815"/>
                    </a:ext>
                  </a:extLst>
                </a:gridCol>
                <a:gridCol w="822960">
                  <a:extLst>
                    <a:ext uri="{9D8B030D-6E8A-4147-A177-3AD203B41FA5}">
                      <a16:colId xmlns:a16="http://schemas.microsoft.com/office/drawing/2014/main" val="1316340782"/>
                    </a:ext>
                  </a:extLst>
                </a:gridCol>
                <a:gridCol w="822960">
                  <a:extLst>
                    <a:ext uri="{9D8B030D-6E8A-4147-A177-3AD203B41FA5}">
                      <a16:colId xmlns:a16="http://schemas.microsoft.com/office/drawing/2014/main" val="333246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3732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- 2024-08-29 16:12:52</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looking back on our 2024 Tokio Marine Summer Intern Day! 🎉 A big thank you to Reliance Matrix, First Insurance Company of Hawaii, LTD, and Philadelphia Insurance Companies for being part of this incredible event with us! Take a moment to hear how our interns came together for a day of meaningful connection, learning, and discovering the true strength of the Tokio Marine Group. 🌍🤝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7685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- 2024-07-12 16:37:50</a:t>
                      </a:r>
                      <a:r>
                        <a:rPr kumimoji="0" lang="en-US" sz="1000" b="0" i="0" u="none" strike="noStrike" kern="1200" cap="none" spc="0" normalizeH="0" baseline="0" noProof="0">
                          <a:ln>
                            <a:noFill/>
                          </a:ln>
                          <a:solidFill>
                            <a:prstClr val="black"/>
                          </a:solidFill>
                          <a:effectLst/>
                          <a:uLnTx/>
                          <a:uFillTx/>
                          <a:latin typeface="Calibri"/>
                          <a:ea typeface="+mn-ea"/>
                          <a:cs typeface="+mn-cs"/>
                        </a:rPr>
                        <a:t>
 Our TMNAS interns had a blast connecting with interns from our sister companies Reliance Matrix, Philadelphia Insurance Companies, and First Insurance Company of Hawaii, LTD (virtually)! They spent the day at our Bala Cynwyd office learning about our group company synergies. They also enjoyed a lively trivia game and got to hear an insightful employee panel discussion! Big thanks to all Tokio Marine Group companies involved for making it a memorable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41064369"/>
                  </a:ext>
                </a:extLst>
              </a:tr>
            </a:tbl>
          </a:graphicData>
        </a:graphic>
      </p:graphicFrame>
      <p:sp>
        <p:nvSpPr>
          <p:cNvPr id="4" name="Text Placeholder 3">
            <a:extLst>
              <a:ext uri="{FF2B5EF4-FFF2-40B4-BE49-F238E27FC236}">
                <a16:creationId xmlns:a16="http://schemas.microsoft.com/office/drawing/2014/main" id="{A8D2CD09-DAA3-4AFE-9CD6-6AA0AB6AE41F}"/>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419057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3B994-88B0-4D37-A9F4-758150E545ED}"/>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8B48D457-B510-44BE-AD6A-337B621E463E}"/>
              </a:ext>
            </a:extLst>
          </p:cNvPr>
          <p:cNvGraphicFramePr>
            <a:graphicFrameLocks noGrp="1"/>
          </p:cNvGraphicFramePr>
          <p:nvPr>
            <p:ph type="tbl" sz="quarter" idx="13"/>
            <p:extLst>
              <p:ext uri="{D42A27DB-BD31-4B8C-83A1-F6EECF244321}">
                <p14:modId xmlns:p14="http://schemas.microsoft.com/office/powerpoint/2010/main" val="85860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71864371"/>
                    </a:ext>
                  </a:extLst>
                </a:gridCol>
                <a:gridCol w="576072">
                  <a:extLst>
                    <a:ext uri="{9D8B030D-6E8A-4147-A177-3AD203B41FA5}">
                      <a16:colId xmlns:a16="http://schemas.microsoft.com/office/drawing/2014/main" val="3553492301"/>
                    </a:ext>
                  </a:extLst>
                </a:gridCol>
                <a:gridCol w="576072">
                  <a:extLst>
                    <a:ext uri="{9D8B030D-6E8A-4147-A177-3AD203B41FA5}">
                      <a16:colId xmlns:a16="http://schemas.microsoft.com/office/drawing/2014/main" val="3394346049"/>
                    </a:ext>
                  </a:extLst>
                </a:gridCol>
                <a:gridCol w="576072">
                  <a:extLst>
                    <a:ext uri="{9D8B030D-6E8A-4147-A177-3AD203B41FA5}">
                      <a16:colId xmlns:a16="http://schemas.microsoft.com/office/drawing/2014/main" val="4038619781"/>
                    </a:ext>
                  </a:extLst>
                </a:gridCol>
                <a:gridCol w="576072">
                  <a:extLst>
                    <a:ext uri="{9D8B030D-6E8A-4147-A177-3AD203B41FA5}">
                      <a16:colId xmlns:a16="http://schemas.microsoft.com/office/drawing/2014/main" val="3109631183"/>
                    </a:ext>
                  </a:extLst>
                </a:gridCol>
                <a:gridCol w="576072">
                  <a:extLst>
                    <a:ext uri="{9D8B030D-6E8A-4147-A177-3AD203B41FA5}">
                      <a16:colId xmlns:a16="http://schemas.microsoft.com/office/drawing/2014/main" val="1454997582"/>
                    </a:ext>
                  </a:extLst>
                </a:gridCol>
                <a:gridCol w="576072">
                  <a:extLst>
                    <a:ext uri="{9D8B030D-6E8A-4147-A177-3AD203B41FA5}">
                      <a16:colId xmlns:a16="http://schemas.microsoft.com/office/drawing/2014/main" val="2830199212"/>
                    </a:ext>
                  </a:extLst>
                </a:gridCol>
                <a:gridCol w="576072">
                  <a:extLst>
                    <a:ext uri="{9D8B030D-6E8A-4147-A177-3AD203B41FA5}">
                      <a16:colId xmlns:a16="http://schemas.microsoft.com/office/drawing/2014/main" val="4159214253"/>
                    </a:ext>
                  </a:extLst>
                </a:gridCol>
                <a:gridCol w="576072">
                  <a:extLst>
                    <a:ext uri="{9D8B030D-6E8A-4147-A177-3AD203B41FA5}">
                      <a16:colId xmlns:a16="http://schemas.microsoft.com/office/drawing/2014/main" val="3301802820"/>
                    </a:ext>
                  </a:extLst>
                </a:gridCol>
                <a:gridCol w="576072">
                  <a:extLst>
                    <a:ext uri="{9D8B030D-6E8A-4147-A177-3AD203B41FA5}">
                      <a16:colId xmlns:a16="http://schemas.microsoft.com/office/drawing/2014/main" val="2148329891"/>
                    </a:ext>
                  </a:extLst>
                </a:gridCol>
                <a:gridCol w="576072">
                  <a:extLst>
                    <a:ext uri="{9D8B030D-6E8A-4147-A177-3AD203B41FA5}">
                      <a16:colId xmlns:a16="http://schemas.microsoft.com/office/drawing/2014/main" val="372358780"/>
                    </a:ext>
                  </a:extLst>
                </a:gridCol>
                <a:gridCol w="576072">
                  <a:extLst>
                    <a:ext uri="{9D8B030D-6E8A-4147-A177-3AD203B41FA5}">
                      <a16:colId xmlns:a16="http://schemas.microsoft.com/office/drawing/2014/main" val="1661884179"/>
                    </a:ext>
                  </a:extLst>
                </a:gridCol>
                <a:gridCol w="576072">
                  <a:extLst>
                    <a:ext uri="{9D8B030D-6E8A-4147-A177-3AD203B41FA5}">
                      <a16:colId xmlns:a16="http://schemas.microsoft.com/office/drawing/2014/main" val="215851241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80175235"/>
                  </a:ext>
                </a:extLst>
              </a:tr>
              <a:tr h="370840">
                <a:tc>
                  <a:txBody>
                    <a:bodyPr/>
                    <a:lstStyle/>
                    <a:p>
                      <a:r>
                        <a:rPr lang="en-US" sz="1000"/>
                        <a:t>200</a:t>
                      </a:r>
                    </a:p>
                  </a:txBody>
                  <a:tcPr/>
                </a:tc>
                <a:tc>
                  <a:txBody>
                    <a:bodyPr/>
                    <a:lstStyle/>
                    <a:p>
                      <a:r>
                        <a:rPr lang="en-US" sz="1000"/>
                        <a:t>2</a:t>
                      </a:r>
                    </a:p>
                  </a:txBody>
                  <a:tcPr/>
                </a:tc>
                <a:tc>
                  <a:txBody>
                    <a:bodyPr/>
                    <a:lstStyle/>
                    <a:p>
                      <a:r>
                        <a:rPr lang="en-US" sz="1000"/>
                        <a:t>69</a:t>
                      </a:r>
                    </a:p>
                  </a:txBody>
                  <a:tcPr/>
                </a:tc>
                <a:tc>
                  <a:txBody>
                    <a:bodyPr/>
                    <a:lstStyle/>
                    <a:p>
                      <a:r>
                        <a:rPr lang="en-US" sz="1000"/>
                        <a:t>32</a:t>
                      </a:r>
                    </a:p>
                  </a:txBody>
                  <a:tcPr/>
                </a:tc>
                <a:tc>
                  <a:txBody>
                    <a:bodyPr/>
                    <a:lstStyle/>
                    <a:p>
                      <a:r>
                        <a:rPr lang="en-US" sz="1000"/>
                        <a:t>0</a:t>
                      </a:r>
                    </a:p>
                  </a:txBody>
                  <a:tcPr/>
                </a:tc>
                <a:tc>
                  <a:txBody>
                    <a:bodyPr/>
                    <a:lstStyle/>
                    <a:p>
                      <a:r>
                        <a:rPr lang="en-US" sz="1000"/>
                        <a:t>37</a:t>
                      </a:r>
                    </a:p>
                  </a:txBody>
                  <a:tcPr/>
                </a:tc>
                <a:tc>
                  <a:txBody>
                    <a:bodyPr/>
                    <a:lstStyle/>
                    <a:p>
                      <a:r>
                        <a:rPr lang="en-US" sz="1000"/>
                        <a:t>1</a:t>
                      </a:r>
                    </a:p>
                  </a:txBody>
                  <a:tcPr/>
                </a:tc>
                <a:tc>
                  <a:txBody>
                    <a:bodyPr/>
                    <a:lstStyle/>
                    <a:p>
                      <a:r>
                        <a:rPr lang="en-US" sz="1000"/>
                        <a:t>1</a:t>
                      </a:r>
                    </a:p>
                  </a:txBody>
                  <a:tcPr/>
                </a:tc>
                <a:tc>
                  <a:txBody>
                    <a:bodyPr/>
                    <a:lstStyle/>
                    <a:p>
                      <a:r>
                        <a:rPr lang="en-US" sz="1000"/>
                        <a:t>8</a:t>
                      </a:r>
                    </a:p>
                  </a:txBody>
                  <a:tcPr/>
                </a:tc>
                <a:tc>
                  <a:txBody>
                    <a:bodyPr/>
                    <a:lstStyle/>
                    <a:p>
                      <a:r>
                        <a:rPr lang="en-US" sz="1000"/>
                        <a:t>27</a:t>
                      </a:r>
                    </a:p>
                  </a:txBody>
                  <a:tcPr/>
                </a:tc>
                <a:tc>
                  <a:txBody>
                    <a:bodyPr/>
                    <a:lstStyle/>
                    <a:p>
                      <a:r>
                        <a:rPr lang="en-US" sz="1000"/>
                        <a:t>7</a:t>
                      </a:r>
                    </a:p>
                  </a:txBody>
                  <a:tcPr/>
                </a:tc>
                <a:tc>
                  <a:txBody>
                    <a:bodyPr/>
                    <a:lstStyle/>
                    <a:p>
                      <a:r>
                        <a:rPr lang="en-US" sz="1000"/>
                        <a:t>0.5653 %</a:t>
                      </a:r>
                    </a:p>
                  </a:txBody>
                  <a:tcPr/>
                </a:tc>
                <a:tc>
                  <a:txBody>
                    <a:bodyPr/>
                    <a:lstStyle/>
                    <a:p>
                      <a:r>
                        <a:rPr lang="en-US" sz="1000"/>
                        <a:t>0.0 %</a:t>
                      </a:r>
                    </a:p>
                  </a:txBody>
                  <a:tcPr/>
                </a:tc>
                <a:extLst>
                  <a:ext uri="{0D108BD9-81ED-4DB2-BD59-A6C34878D82A}">
                    <a16:rowId xmlns:a16="http://schemas.microsoft.com/office/drawing/2014/main" val="2415003334"/>
                  </a:ext>
                </a:extLst>
              </a:tr>
            </a:tbl>
          </a:graphicData>
        </a:graphic>
      </p:graphicFrame>
      <p:sp>
        <p:nvSpPr>
          <p:cNvPr id="4" name="Text Placeholder 3">
            <a:extLst>
              <a:ext uri="{FF2B5EF4-FFF2-40B4-BE49-F238E27FC236}">
                <a16:creationId xmlns:a16="http://schemas.microsoft.com/office/drawing/2014/main" id="{FF7DAA00-B6D8-4C7D-AA5F-E63213FC5914}"/>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447187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7C394-4E1A-44BE-B286-BCCE82BAC02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CB3A1EC3-50AA-4E39-ABEF-748926261DBC}"/>
              </a:ext>
            </a:extLst>
          </p:cNvPr>
          <p:cNvGraphicFramePr>
            <a:graphicFrameLocks noGrp="1"/>
          </p:cNvGraphicFramePr>
          <p:nvPr>
            <p:ph type="chart" sz="quarter" idx="13"/>
            <p:extLst>
              <p:ext uri="{D42A27DB-BD31-4B8C-83A1-F6EECF244321}">
                <p14:modId xmlns:p14="http://schemas.microsoft.com/office/powerpoint/2010/main" val="3064306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66850-47F2-4CB7-8E70-A8CDA7083943}"/>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59647A21-7411-43D0-BDBB-6D0F1B8A6A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987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31E31-116E-43A3-ACE8-C937D72C01FD}"/>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4B441E7B-898F-48A4-903F-4DD0A13F2DAA}"/>
              </a:ext>
            </a:extLst>
          </p:cNvPr>
          <p:cNvGraphicFramePr>
            <a:graphicFrameLocks noGrp="1"/>
          </p:cNvGraphicFramePr>
          <p:nvPr>
            <p:ph type="chart" sz="quarter" idx="13"/>
            <p:extLst>
              <p:ext uri="{D42A27DB-BD31-4B8C-83A1-F6EECF244321}">
                <p14:modId xmlns:p14="http://schemas.microsoft.com/office/powerpoint/2010/main" val="3295633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245D3-A753-45F8-A178-56DB897CB957}"/>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21D05540-B4A6-47FE-A1A1-1B020BC8FF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7226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9E69-11EE-472C-B356-7B8F9C42AB7F}"/>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9D2A4A2F-5513-4684-9202-1B8E286AC2F8}"/>
              </a:ext>
            </a:extLst>
          </p:cNvPr>
          <p:cNvGraphicFramePr>
            <a:graphicFrameLocks noGrp="1"/>
          </p:cNvGraphicFramePr>
          <p:nvPr>
            <p:ph type="chart" sz="quarter" idx="13"/>
            <p:extLst>
              <p:ext uri="{D42A27DB-BD31-4B8C-83A1-F6EECF244321}">
                <p14:modId xmlns:p14="http://schemas.microsoft.com/office/powerpoint/2010/main" val="2434501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E0C742-BD9A-421F-AE92-574639045BA4}"/>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C0947EBD-C351-4D6F-9CC4-39F9C9CBB5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1539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1A34-E5B6-4F39-AD53-CEF31A9A41F2}"/>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5A12996F-C30E-476D-889D-9863C88D042B}"/>
              </a:ext>
            </a:extLst>
          </p:cNvPr>
          <p:cNvGraphicFramePr>
            <a:graphicFrameLocks noGrp="1"/>
          </p:cNvGraphicFramePr>
          <p:nvPr>
            <p:ph type="tbl" sz="quarter" idx="13"/>
            <p:extLst>
              <p:ext uri="{D42A27DB-BD31-4B8C-83A1-F6EECF244321}">
                <p14:modId xmlns:p14="http://schemas.microsoft.com/office/powerpoint/2010/main" val="258243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3017117"/>
                    </a:ext>
                  </a:extLst>
                </a:gridCol>
                <a:gridCol w="1152144">
                  <a:extLst>
                    <a:ext uri="{9D8B030D-6E8A-4147-A177-3AD203B41FA5}">
                      <a16:colId xmlns:a16="http://schemas.microsoft.com/office/drawing/2014/main" val="2856203595"/>
                    </a:ext>
                  </a:extLst>
                </a:gridCol>
                <a:gridCol w="1152144">
                  <a:extLst>
                    <a:ext uri="{9D8B030D-6E8A-4147-A177-3AD203B41FA5}">
                      <a16:colId xmlns:a16="http://schemas.microsoft.com/office/drawing/2014/main" val="2564030161"/>
                    </a:ext>
                  </a:extLst>
                </a:gridCol>
                <a:gridCol w="1152144">
                  <a:extLst>
                    <a:ext uri="{9D8B030D-6E8A-4147-A177-3AD203B41FA5}">
                      <a16:colId xmlns:a16="http://schemas.microsoft.com/office/drawing/2014/main" val="2615373825"/>
                    </a:ext>
                  </a:extLst>
                </a:gridCol>
                <a:gridCol w="1152144">
                  <a:extLst>
                    <a:ext uri="{9D8B030D-6E8A-4147-A177-3AD203B41FA5}">
                      <a16:colId xmlns:a16="http://schemas.microsoft.com/office/drawing/2014/main" val="153202918"/>
                    </a:ext>
                  </a:extLst>
                </a:gridCol>
                <a:gridCol w="1152144">
                  <a:extLst>
                    <a:ext uri="{9D8B030D-6E8A-4147-A177-3AD203B41FA5}">
                      <a16:colId xmlns:a16="http://schemas.microsoft.com/office/drawing/2014/main" val="213965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1535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- 2024-07-31 14:58:55</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we’re highlighting our exceptional Human Resources and Corporate Communications interns!
Alexa, our HR intern, has played a key role in our engagement initiatives and in assisting with daily HR tasks, getting to know our employees along the way! https://t.co/nEAe5osZLW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675769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- 2024-07-02 16:05:09</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support @operationsmile as our July CSR Charity! Through their expertise in treating cleft lip and cleft palate, Operation Smile creates solutions that deliver safe surgery to people where it’s needed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315457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- 2024-08-29 16:07:52</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looking back on our 2024 Tokio Marine Summer Intern Day! 🎉 A big thank you to Reliance Matrix, @FirstInsHI, and @PHLYINS for being part of this incredible event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3106942597"/>
                  </a:ext>
                </a:extLst>
              </a:tr>
            </a:tbl>
          </a:graphicData>
        </a:graphic>
      </p:graphicFrame>
      <p:sp>
        <p:nvSpPr>
          <p:cNvPr id="4" name="Text Placeholder 3">
            <a:extLst>
              <a:ext uri="{FF2B5EF4-FFF2-40B4-BE49-F238E27FC236}">
                <a16:creationId xmlns:a16="http://schemas.microsoft.com/office/drawing/2014/main" id="{E03F690B-246C-4358-90EC-C1328FB34BBC}"/>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4194781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5C89-2629-49C9-A45A-01FAF4C76F78}"/>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E3D1D790-DC88-440F-B3F0-BA6DCBB6D708}"/>
              </a:ext>
            </a:extLst>
          </p:cNvPr>
          <p:cNvGraphicFramePr>
            <a:graphicFrameLocks noGrp="1"/>
          </p:cNvGraphicFramePr>
          <p:nvPr>
            <p:ph type="tbl" sz="quarter" idx="13"/>
            <p:extLst>
              <p:ext uri="{D42A27DB-BD31-4B8C-83A1-F6EECF244321}">
                <p14:modId xmlns:p14="http://schemas.microsoft.com/office/powerpoint/2010/main" val="207509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88175005"/>
                    </a:ext>
                  </a:extLst>
                </a:gridCol>
                <a:gridCol w="1152144">
                  <a:extLst>
                    <a:ext uri="{9D8B030D-6E8A-4147-A177-3AD203B41FA5}">
                      <a16:colId xmlns:a16="http://schemas.microsoft.com/office/drawing/2014/main" val="872282161"/>
                    </a:ext>
                  </a:extLst>
                </a:gridCol>
                <a:gridCol w="1152144">
                  <a:extLst>
                    <a:ext uri="{9D8B030D-6E8A-4147-A177-3AD203B41FA5}">
                      <a16:colId xmlns:a16="http://schemas.microsoft.com/office/drawing/2014/main" val="2303743540"/>
                    </a:ext>
                  </a:extLst>
                </a:gridCol>
                <a:gridCol w="1152144">
                  <a:extLst>
                    <a:ext uri="{9D8B030D-6E8A-4147-A177-3AD203B41FA5}">
                      <a16:colId xmlns:a16="http://schemas.microsoft.com/office/drawing/2014/main" val="383249142"/>
                    </a:ext>
                  </a:extLst>
                </a:gridCol>
                <a:gridCol w="1152144">
                  <a:extLst>
                    <a:ext uri="{9D8B030D-6E8A-4147-A177-3AD203B41FA5}">
                      <a16:colId xmlns:a16="http://schemas.microsoft.com/office/drawing/2014/main" val="2855734608"/>
                    </a:ext>
                  </a:extLst>
                </a:gridCol>
                <a:gridCol w="1152144">
                  <a:extLst>
                    <a:ext uri="{9D8B030D-6E8A-4147-A177-3AD203B41FA5}">
                      <a16:colId xmlns:a16="http://schemas.microsoft.com/office/drawing/2014/main" val="3311721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6560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- 2024-07-12 16:33:55</a:t>
                      </a:r>
                      <a:r>
                        <a:rPr kumimoji="0" lang="en-US" sz="1000" b="0" i="0" u="none" strike="noStrike" kern="1200" cap="none" spc="0" normalizeH="0" baseline="0" noProof="0">
                          <a:ln>
                            <a:noFill/>
                          </a:ln>
                          <a:solidFill>
                            <a:prstClr val="black"/>
                          </a:solidFill>
                          <a:effectLst/>
                          <a:uLnTx/>
                          <a:uFillTx/>
                          <a:latin typeface="Calibri"/>
                          <a:ea typeface="+mn-ea"/>
                          <a:cs typeface="+mn-cs"/>
                        </a:rPr>
                        <a:t>
 Our TMNAS interns had a blast connecting with interns from our sister companies Reliance Matrix, @PHLYINS, and @FirstInsHI (virtually)! They spent the day at our Bala Cynwyd office learning about our group company synergies.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1.0050 %</a:t>
                      </a:r>
                    </a:p>
                  </a:txBody>
                  <a:tcPr/>
                </a:tc>
                <a:extLst>
                  <a:ext uri="{0D108BD9-81ED-4DB2-BD59-A6C34878D82A}">
                    <a16:rowId xmlns:a16="http://schemas.microsoft.com/office/drawing/2014/main" val="224012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- 2024-07-18 12:55:16</a:t>
                      </a:r>
                      <a:r>
                        <a:rPr kumimoji="0" lang="en-US" sz="1000" b="0" i="0" u="none" strike="noStrike" kern="1200" cap="none" spc="0" normalizeH="0" baseline="0" noProof="0">
                          <a:ln>
                            <a:noFill/>
                          </a:ln>
                          <a:solidFill>
                            <a:prstClr val="black"/>
                          </a:solidFill>
                          <a:effectLst/>
                          <a:uLnTx/>
                          <a:uFillTx/>
                          <a:latin typeface="Calibri"/>
                          <a:ea typeface="+mn-ea"/>
                          <a:cs typeface="+mn-cs"/>
                        </a:rPr>
                        <a:t>
 It is always an honor when our Tokio Marine sister companies pay us a visit!  We were thrilled to welcome Tokio Marine America’s CEO, Daisuke Ugaeri, Executive VP, Steve Goldstein, and other special guests to our Bala Cynwyd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1.0000 %</a:t>
                      </a:r>
                    </a:p>
                  </a:txBody>
                  <a:tcPr/>
                </a:tc>
                <a:extLst>
                  <a:ext uri="{0D108BD9-81ED-4DB2-BD59-A6C34878D82A}">
                    <a16:rowId xmlns:a16="http://schemas.microsoft.com/office/drawing/2014/main" val="1861845204"/>
                  </a:ext>
                </a:extLst>
              </a:tr>
            </a:tbl>
          </a:graphicData>
        </a:graphic>
      </p:graphicFrame>
      <p:sp>
        <p:nvSpPr>
          <p:cNvPr id="4" name="Text Placeholder 3">
            <a:extLst>
              <a:ext uri="{FF2B5EF4-FFF2-40B4-BE49-F238E27FC236}">
                <a16:creationId xmlns:a16="http://schemas.microsoft.com/office/drawing/2014/main" id="{EED41DAE-DFF3-492C-B31D-9757E85D7BF7}"/>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452968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8ACFB-7AEE-454C-97E2-8931DFA84276}"/>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DE1CEC97-3D9F-4F5F-B588-B676E00149FD}"/>
              </a:ext>
            </a:extLst>
          </p:cNvPr>
          <p:cNvGraphicFramePr>
            <a:graphicFrameLocks noGrp="1"/>
          </p:cNvGraphicFramePr>
          <p:nvPr>
            <p:ph type="tbl" sz="quarter" idx="13"/>
            <p:extLst>
              <p:ext uri="{D42A27DB-BD31-4B8C-83A1-F6EECF244321}">
                <p14:modId xmlns:p14="http://schemas.microsoft.com/office/powerpoint/2010/main" val="1564801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4129982990"/>
                    </a:ext>
                  </a:extLst>
                </a:gridCol>
                <a:gridCol w="493776">
                  <a:extLst>
                    <a:ext uri="{9D8B030D-6E8A-4147-A177-3AD203B41FA5}">
                      <a16:colId xmlns:a16="http://schemas.microsoft.com/office/drawing/2014/main" val="2769569428"/>
                    </a:ext>
                  </a:extLst>
                </a:gridCol>
                <a:gridCol w="493776">
                  <a:extLst>
                    <a:ext uri="{9D8B030D-6E8A-4147-A177-3AD203B41FA5}">
                      <a16:colId xmlns:a16="http://schemas.microsoft.com/office/drawing/2014/main" val="62389151"/>
                    </a:ext>
                  </a:extLst>
                </a:gridCol>
                <a:gridCol w="493776">
                  <a:extLst>
                    <a:ext uri="{9D8B030D-6E8A-4147-A177-3AD203B41FA5}">
                      <a16:colId xmlns:a16="http://schemas.microsoft.com/office/drawing/2014/main" val="2811127976"/>
                    </a:ext>
                  </a:extLst>
                </a:gridCol>
                <a:gridCol w="493776">
                  <a:extLst>
                    <a:ext uri="{9D8B030D-6E8A-4147-A177-3AD203B41FA5}">
                      <a16:colId xmlns:a16="http://schemas.microsoft.com/office/drawing/2014/main" val="1979053111"/>
                    </a:ext>
                  </a:extLst>
                </a:gridCol>
                <a:gridCol w="493776">
                  <a:extLst>
                    <a:ext uri="{9D8B030D-6E8A-4147-A177-3AD203B41FA5}">
                      <a16:colId xmlns:a16="http://schemas.microsoft.com/office/drawing/2014/main" val="387909379"/>
                    </a:ext>
                  </a:extLst>
                </a:gridCol>
                <a:gridCol w="493776">
                  <a:extLst>
                    <a:ext uri="{9D8B030D-6E8A-4147-A177-3AD203B41FA5}">
                      <a16:colId xmlns:a16="http://schemas.microsoft.com/office/drawing/2014/main" val="1517158097"/>
                    </a:ext>
                  </a:extLst>
                </a:gridCol>
                <a:gridCol w="493776">
                  <a:extLst>
                    <a:ext uri="{9D8B030D-6E8A-4147-A177-3AD203B41FA5}">
                      <a16:colId xmlns:a16="http://schemas.microsoft.com/office/drawing/2014/main" val="2794562540"/>
                    </a:ext>
                  </a:extLst>
                </a:gridCol>
                <a:gridCol w="493776">
                  <a:extLst>
                    <a:ext uri="{9D8B030D-6E8A-4147-A177-3AD203B41FA5}">
                      <a16:colId xmlns:a16="http://schemas.microsoft.com/office/drawing/2014/main" val="978272381"/>
                    </a:ext>
                  </a:extLst>
                </a:gridCol>
                <a:gridCol w="493776">
                  <a:extLst>
                    <a:ext uri="{9D8B030D-6E8A-4147-A177-3AD203B41FA5}">
                      <a16:colId xmlns:a16="http://schemas.microsoft.com/office/drawing/2014/main" val="217546130"/>
                    </a:ext>
                  </a:extLst>
                </a:gridCol>
                <a:gridCol w="493776">
                  <a:extLst>
                    <a:ext uri="{9D8B030D-6E8A-4147-A177-3AD203B41FA5}">
                      <a16:colId xmlns:a16="http://schemas.microsoft.com/office/drawing/2014/main" val="2790821756"/>
                    </a:ext>
                  </a:extLst>
                </a:gridCol>
                <a:gridCol w="493776">
                  <a:extLst>
                    <a:ext uri="{9D8B030D-6E8A-4147-A177-3AD203B41FA5}">
                      <a16:colId xmlns:a16="http://schemas.microsoft.com/office/drawing/2014/main" val="1367519208"/>
                    </a:ext>
                  </a:extLst>
                </a:gridCol>
                <a:gridCol w="493776">
                  <a:extLst>
                    <a:ext uri="{9D8B030D-6E8A-4147-A177-3AD203B41FA5}">
                      <a16:colId xmlns:a16="http://schemas.microsoft.com/office/drawing/2014/main" val="2665464064"/>
                    </a:ext>
                  </a:extLst>
                </a:gridCol>
                <a:gridCol w="493776">
                  <a:extLst>
                    <a:ext uri="{9D8B030D-6E8A-4147-A177-3AD203B41FA5}">
                      <a16:colId xmlns:a16="http://schemas.microsoft.com/office/drawing/2014/main" val="2905189031"/>
                    </a:ext>
                  </a:extLst>
                </a:gridCol>
                <a:gridCol w="493776">
                  <a:extLst>
                    <a:ext uri="{9D8B030D-6E8A-4147-A177-3AD203B41FA5}">
                      <a16:colId xmlns:a16="http://schemas.microsoft.com/office/drawing/2014/main" val="20767623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782665660"/>
                  </a:ext>
                </a:extLst>
              </a:tr>
              <a:tr h="370840">
                <a:tc>
                  <a:txBody>
                    <a:bodyPr/>
                    <a:lstStyle/>
                    <a:p>
                      <a:r>
                        <a:rPr lang="en-US" sz="1000"/>
                        <a:t>23753</a:t>
                      </a:r>
                    </a:p>
                  </a:txBody>
                  <a:tcPr/>
                </a:tc>
                <a:tc>
                  <a:txBody>
                    <a:bodyPr/>
                    <a:lstStyle/>
                    <a:p>
                      <a:r>
                        <a:rPr lang="en-US" sz="1000"/>
                        <a:t>2539</a:t>
                      </a:r>
                    </a:p>
                  </a:txBody>
                  <a:tcPr/>
                </a:tc>
                <a:tc>
                  <a:txBody>
                    <a:bodyPr/>
                    <a:lstStyle/>
                    <a:p>
                      <a:r>
                        <a:rPr lang="en-US" sz="1000"/>
                        <a:t>40</a:t>
                      </a:r>
                    </a:p>
                  </a:txBody>
                  <a:tcPr/>
                </a:tc>
                <a:tc>
                  <a:txBody>
                    <a:bodyPr/>
                    <a:lstStyle/>
                    <a:p>
                      <a:r>
                        <a:rPr lang="en-US" sz="1000"/>
                        <a:t>1985</a:t>
                      </a:r>
                    </a:p>
                  </a:txBody>
                  <a:tcPr/>
                </a:tc>
                <a:tc>
                  <a:txBody>
                    <a:bodyPr/>
                    <a:lstStyle/>
                    <a:p>
                      <a:r>
                        <a:rPr lang="en-US" sz="1000"/>
                        <a:t>49.625</a:t>
                      </a:r>
                    </a:p>
                  </a:txBody>
                  <a:tcPr/>
                </a:tc>
                <a:tc>
                  <a:txBody>
                    <a:bodyPr/>
                    <a:lstStyle/>
                    <a:p>
                      <a:r>
                        <a:rPr lang="en-US" sz="1000"/>
                        <a:t>18</a:t>
                      </a:r>
                    </a:p>
                  </a:txBody>
                  <a:tcPr/>
                </a:tc>
                <a:tc>
                  <a:txBody>
                    <a:bodyPr/>
                    <a:lstStyle/>
                    <a:p>
                      <a:r>
                        <a:rPr lang="en-US" sz="1000"/>
                        <a:t>0.45</a:t>
                      </a:r>
                    </a:p>
                  </a:txBody>
                  <a:tcPr/>
                </a:tc>
                <a:tc>
                  <a:txBody>
                    <a:bodyPr/>
                    <a:lstStyle/>
                    <a:p>
                      <a:r>
                        <a:rPr lang="en-US" sz="1000"/>
                        <a:t>22</a:t>
                      </a:r>
                    </a:p>
                  </a:txBody>
                  <a:tcPr/>
                </a:tc>
                <a:tc>
                  <a:txBody>
                    <a:bodyPr/>
                    <a:lstStyle/>
                    <a:p>
                      <a:r>
                        <a:rPr lang="en-US" sz="1000"/>
                        <a:t>0.55</a:t>
                      </a:r>
                    </a:p>
                  </a:txBody>
                  <a:tcPr/>
                </a:tc>
                <a:tc>
                  <a:txBody>
                    <a:bodyPr/>
                    <a:lstStyle/>
                    <a:p>
                      <a:r>
                        <a:rPr lang="en-US" sz="1000"/>
                        <a:t>12950</a:t>
                      </a:r>
                    </a:p>
                  </a:txBody>
                  <a:tcPr/>
                </a:tc>
                <a:tc>
                  <a:txBody>
                    <a:bodyPr/>
                    <a:lstStyle/>
                    <a:p>
                      <a:r>
                        <a:rPr lang="en-US" sz="1000"/>
                        <a:t>323.75</a:t>
                      </a:r>
                    </a:p>
                  </a:txBody>
                  <a:tcPr/>
                </a:tc>
                <a:tc>
                  <a:txBody>
                    <a:bodyPr/>
                    <a:lstStyle/>
                    <a:p>
                      <a:r>
                        <a:rPr lang="en-US" sz="1000"/>
                        <a:t>92789</a:t>
                      </a:r>
                    </a:p>
                  </a:txBody>
                  <a:tcPr/>
                </a:tc>
                <a:tc>
                  <a:txBody>
                    <a:bodyPr/>
                    <a:lstStyle/>
                    <a:p>
                      <a:r>
                        <a:rPr lang="en-US" sz="1000"/>
                        <a:t>2319.725</a:t>
                      </a:r>
                    </a:p>
                  </a:txBody>
                  <a:tcPr/>
                </a:tc>
                <a:tc>
                  <a:txBody>
                    <a:bodyPr/>
                    <a:lstStyle/>
                    <a:p>
                      <a:r>
                        <a:rPr lang="en-US" sz="1000"/>
                        <a:t>13.197743486931 %</a:t>
                      </a:r>
                    </a:p>
                  </a:txBody>
                  <a:tcPr/>
                </a:tc>
                <a:tc>
                  <a:txBody>
                    <a:bodyPr/>
                    <a:lstStyle/>
                    <a:p>
                      <a:r>
                        <a:rPr lang="en-US" sz="1000"/>
                        <a:t>4975</a:t>
                      </a:r>
                    </a:p>
                  </a:txBody>
                  <a:tcPr/>
                </a:tc>
                <a:extLst>
                  <a:ext uri="{0D108BD9-81ED-4DB2-BD59-A6C34878D82A}">
                    <a16:rowId xmlns:a16="http://schemas.microsoft.com/office/drawing/2014/main" val="32984123"/>
                  </a:ext>
                </a:extLst>
              </a:tr>
            </a:tbl>
          </a:graphicData>
        </a:graphic>
      </p:graphicFrame>
      <p:sp>
        <p:nvSpPr>
          <p:cNvPr id="4" name="Text Placeholder 3">
            <a:extLst>
              <a:ext uri="{FF2B5EF4-FFF2-40B4-BE49-F238E27FC236}">
                <a16:creationId xmlns:a16="http://schemas.microsoft.com/office/drawing/2014/main" id="{B6DB3B83-1000-45FD-BB44-E6C2B8AFF0A4}"/>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1366827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7F560-7361-41B5-B734-D0455907C210}"/>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EA8788D2-B455-44E1-B1E5-855A6D847DBA}"/>
              </a:ext>
            </a:extLst>
          </p:cNvPr>
          <p:cNvGraphicFramePr>
            <a:graphicFrameLocks noGrp="1"/>
          </p:cNvGraphicFramePr>
          <p:nvPr>
            <p:ph type="chart" sz="quarter" idx="13"/>
            <p:extLst>
              <p:ext uri="{D42A27DB-BD31-4B8C-83A1-F6EECF244321}">
                <p14:modId xmlns:p14="http://schemas.microsoft.com/office/powerpoint/2010/main" val="2734732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3C36CA-A5BD-4439-B080-1B51093FDDC8}"/>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65B22D09-4DBA-4B50-8057-77AFAB2C7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674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7810-0C8C-4915-9775-18108B20FAFF}"/>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198BA0C5-BE62-4ABC-9626-C1184F3AB6A4}"/>
              </a:ext>
            </a:extLst>
          </p:cNvPr>
          <p:cNvGraphicFramePr>
            <a:graphicFrameLocks noGrp="1"/>
          </p:cNvGraphicFramePr>
          <p:nvPr>
            <p:ph type="chart" sz="quarter" idx="13"/>
            <p:extLst>
              <p:ext uri="{D42A27DB-BD31-4B8C-83A1-F6EECF244321}">
                <p14:modId xmlns:p14="http://schemas.microsoft.com/office/powerpoint/2010/main" val="1894907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7CEA4F-A95C-4B7B-99D1-D8F0B7E7716A}"/>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B0BA6CE2-8BFC-4933-8B56-C466F4C73E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131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B7654-6361-4D65-811C-417DD491A8FF}"/>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D11EC4B0-2B23-4E8D-BDE5-B34387F7CAAD}"/>
              </a:ext>
            </a:extLst>
          </p:cNvPr>
          <p:cNvGraphicFramePr>
            <a:graphicFrameLocks noGrp="1"/>
          </p:cNvGraphicFramePr>
          <p:nvPr>
            <p:ph type="chart" sz="quarter" idx="13"/>
            <p:extLst>
              <p:ext uri="{D42A27DB-BD31-4B8C-83A1-F6EECF244321}">
                <p14:modId xmlns:p14="http://schemas.microsoft.com/office/powerpoint/2010/main" val="3724039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246D57-1DA1-4216-B4DE-94FE0D437C4D}"/>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8B43CDFB-F4D1-497A-9DC3-B6A5F453BD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2780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D958-54FA-4226-813E-64C8BE121481}"/>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85658241-88AF-436A-9958-61699DF8F8D2}"/>
              </a:ext>
            </a:extLst>
          </p:cNvPr>
          <p:cNvGraphicFramePr>
            <a:graphicFrameLocks noGrp="1"/>
          </p:cNvGraphicFramePr>
          <p:nvPr>
            <p:ph type="chart" sz="quarter" idx="13"/>
            <p:extLst>
              <p:ext uri="{D42A27DB-BD31-4B8C-83A1-F6EECF244321}">
                <p14:modId xmlns:p14="http://schemas.microsoft.com/office/powerpoint/2010/main" val="681424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554EBC-CA11-46BE-9BF0-1071371EDDCD}"/>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E8E0891C-F6C4-4D2F-94DF-866893B75C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668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D2A0E-0CD4-470D-B195-ADCC63F3EC61}"/>
              </a:ext>
            </a:extLst>
          </p:cNvPr>
          <p:cNvSpPr>
            <a:spLocks noGrp="1"/>
          </p:cNvSpPr>
          <p:nvPr>
            <p:ph type="title"/>
          </p:nvPr>
        </p:nvSpPr>
        <p:spPr/>
        <p:txBody>
          <a:bodyPr/>
          <a:lstStyle/>
          <a:p>
            <a:r>
              <a:rPr lang="en-US"/>
              <a:t>LinkedIn Posts Table | TMNAS - 1 of 5</a:t>
            </a:r>
          </a:p>
        </p:txBody>
      </p:sp>
      <p:graphicFrame>
        <p:nvGraphicFramePr>
          <p:cNvPr id="5" name="Table Placeholder 4">
            <a:extLst>
              <a:ext uri="{FF2B5EF4-FFF2-40B4-BE49-F238E27FC236}">
                <a16:creationId xmlns:a16="http://schemas.microsoft.com/office/drawing/2014/main" id="{971A953B-052C-4738-848F-8D1ABA118D19}"/>
              </a:ext>
            </a:extLst>
          </p:cNvPr>
          <p:cNvGraphicFramePr>
            <a:graphicFrameLocks noGrp="1"/>
          </p:cNvGraphicFramePr>
          <p:nvPr>
            <p:ph type="tbl" sz="quarter" idx="13"/>
            <p:extLst>
              <p:ext uri="{D42A27DB-BD31-4B8C-83A1-F6EECF244321}">
                <p14:modId xmlns:p14="http://schemas.microsoft.com/office/powerpoint/2010/main" val="1328578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17070454"/>
                    </a:ext>
                  </a:extLst>
                </a:gridCol>
                <a:gridCol w="658368">
                  <a:extLst>
                    <a:ext uri="{9D8B030D-6E8A-4147-A177-3AD203B41FA5}">
                      <a16:colId xmlns:a16="http://schemas.microsoft.com/office/drawing/2014/main" val="612593671"/>
                    </a:ext>
                  </a:extLst>
                </a:gridCol>
                <a:gridCol w="658368">
                  <a:extLst>
                    <a:ext uri="{9D8B030D-6E8A-4147-A177-3AD203B41FA5}">
                      <a16:colId xmlns:a16="http://schemas.microsoft.com/office/drawing/2014/main" val="540492101"/>
                    </a:ext>
                  </a:extLst>
                </a:gridCol>
                <a:gridCol w="658368">
                  <a:extLst>
                    <a:ext uri="{9D8B030D-6E8A-4147-A177-3AD203B41FA5}">
                      <a16:colId xmlns:a16="http://schemas.microsoft.com/office/drawing/2014/main" val="3823379828"/>
                    </a:ext>
                  </a:extLst>
                </a:gridCol>
                <a:gridCol w="658368">
                  <a:extLst>
                    <a:ext uri="{9D8B030D-6E8A-4147-A177-3AD203B41FA5}">
                      <a16:colId xmlns:a16="http://schemas.microsoft.com/office/drawing/2014/main" val="227795160"/>
                    </a:ext>
                  </a:extLst>
                </a:gridCol>
                <a:gridCol w="658368">
                  <a:extLst>
                    <a:ext uri="{9D8B030D-6E8A-4147-A177-3AD203B41FA5}">
                      <a16:colId xmlns:a16="http://schemas.microsoft.com/office/drawing/2014/main" val="2002971077"/>
                    </a:ext>
                  </a:extLst>
                </a:gridCol>
                <a:gridCol w="658368">
                  <a:extLst>
                    <a:ext uri="{9D8B030D-6E8A-4147-A177-3AD203B41FA5}">
                      <a16:colId xmlns:a16="http://schemas.microsoft.com/office/drawing/2014/main" val="3612098244"/>
                    </a:ext>
                  </a:extLst>
                </a:gridCol>
                <a:gridCol w="658368">
                  <a:extLst>
                    <a:ext uri="{9D8B030D-6E8A-4147-A177-3AD203B41FA5}">
                      <a16:colId xmlns:a16="http://schemas.microsoft.com/office/drawing/2014/main" val="258667744"/>
                    </a:ext>
                  </a:extLst>
                </a:gridCol>
                <a:gridCol w="658368">
                  <a:extLst>
                    <a:ext uri="{9D8B030D-6E8A-4147-A177-3AD203B41FA5}">
                      <a16:colId xmlns:a16="http://schemas.microsoft.com/office/drawing/2014/main" val="459628300"/>
                    </a:ext>
                  </a:extLst>
                </a:gridCol>
                <a:gridCol w="658368">
                  <a:extLst>
                    <a:ext uri="{9D8B030D-6E8A-4147-A177-3AD203B41FA5}">
                      <a16:colId xmlns:a16="http://schemas.microsoft.com/office/drawing/2014/main" val="99660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0845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- 2024-07-12 16:20:15</a:t>
                      </a:r>
                      <a:r>
                        <a:rPr kumimoji="0" lang="en-US" sz="1000" b="0" i="0" u="none" strike="noStrike" kern="1200" cap="none" spc="0" normalizeH="0" baseline="0" noProof="0">
                          <a:ln>
                            <a:noFill/>
                          </a:ln>
                          <a:solidFill>
                            <a:prstClr val="black"/>
                          </a:solidFill>
                          <a:effectLst/>
                          <a:uLnTx/>
                          <a:uFillTx/>
                          <a:latin typeface="Calibri"/>
                          <a:ea typeface="+mn-ea"/>
                          <a:cs typeface="+mn-cs"/>
                        </a:rPr>
                        <a:t>
 Our TMNAS interns had a blast connecting with interns from our sister companies Reliance Matrix, Philadelphia Insurance Companies, and First Insurance Company of Hawaii (virtually)! They spent the day at our Bala Cynwyd office learning about our group company synergies. They also enjoyed a lively trivia game and got to hear an insightful employee panel discussion! Big thanks to all Tokio Marine Group companies involved for making it a memorable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16.030092592593 %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13615924"/>
                  </a:ext>
                </a:extLst>
              </a:tr>
            </a:tbl>
          </a:graphicData>
        </a:graphic>
      </p:graphicFrame>
      <p:sp>
        <p:nvSpPr>
          <p:cNvPr id="4" name="Text Placeholder 3">
            <a:extLst>
              <a:ext uri="{FF2B5EF4-FFF2-40B4-BE49-F238E27FC236}">
                <a16:creationId xmlns:a16="http://schemas.microsoft.com/office/drawing/2014/main" id="{22E2BF16-B119-443E-8D74-C6EFD72F55DE}"/>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1046224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22F9-55EF-421F-9A4A-DE40A60A5699}"/>
              </a:ext>
            </a:extLst>
          </p:cNvPr>
          <p:cNvSpPr>
            <a:spLocks noGrp="1"/>
          </p:cNvSpPr>
          <p:nvPr>
            <p:ph type="title"/>
          </p:nvPr>
        </p:nvSpPr>
        <p:spPr/>
        <p:txBody>
          <a:bodyPr/>
          <a:lstStyle/>
          <a:p>
            <a:r>
              <a:rPr lang="en-US"/>
              <a:t>LinkedIn Posts Table | TMNAS - 2 of 5</a:t>
            </a:r>
          </a:p>
        </p:txBody>
      </p:sp>
      <p:graphicFrame>
        <p:nvGraphicFramePr>
          <p:cNvPr id="5" name="Table Placeholder 4">
            <a:extLst>
              <a:ext uri="{FF2B5EF4-FFF2-40B4-BE49-F238E27FC236}">
                <a16:creationId xmlns:a16="http://schemas.microsoft.com/office/drawing/2014/main" id="{3FBC8F23-8889-4264-BE1A-A7519745CBC6}"/>
              </a:ext>
            </a:extLst>
          </p:cNvPr>
          <p:cNvGraphicFramePr>
            <a:graphicFrameLocks noGrp="1"/>
          </p:cNvGraphicFramePr>
          <p:nvPr>
            <p:ph type="tbl" sz="quarter" idx="13"/>
            <p:extLst>
              <p:ext uri="{D42A27DB-BD31-4B8C-83A1-F6EECF244321}">
                <p14:modId xmlns:p14="http://schemas.microsoft.com/office/powerpoint/2010/main" val="4034033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40402196"/>
                    </a:ext>
                  </a:extLst>
                </a:gridCol>
                <a:gridCol w="658368">
                  <a:extLst>
                    <a:ext uri="{9D8B030D-6E8A-4147-A177-3AD203B41FA5}">
                      <a16:colId xmlns:a16="http://schemas.microsoft.com/office/drawing/2014/main" val="1571315186"/>
                    </a:ext>
                  </a:extLst>
                </a:gridCol>
                <a:gridCol w="658368">
                  <a:extLst>
                    <a:ext uri="{9D8B030D-6E8A-4147-A177-3AD203B41FA5}">
                      <a16:colId xmlns:a16="http://schemas.microsoft.com/office/drawing/2014/main" val="1328832974"/>
                    </a:ext>
                  </a:extLst>
                </a:gridCol>
                <a:gridCol w="658368">
                  <a:extLst>
                    <a:ext uri="{9D8B030D-6E8A-4147-A177-3AD203B41FA5}">
                      <a16:colId xmlns:a16="http://schemas.microsoft.com/office/drawing/2014/main" val="3906366041"/>
                    </a:ext>
                  </a:extLst>
                </a:gridCol>
                <a:gridCol w="658368">
                  <a:extLst>
                    <a:ext uri="{9D8B030D-6E8A-4147-A177-3AD203B41FA5}">
                      <a16:colId xmlns:a16="http://schemas.microsoft.com/office/drawing/2014/main" val="3158634297"/>
                    </a:ext>
                  </a:extLst>
                </a:gridCol>
                <a:gridCol w="658368">
                  <a:extLst>
                    <a:ext uri="{9D8B030D-6E8A-4147-A177-3AD203B41FA5}">
                      <a16:colId xmlns:a16="http://schemas.microsoft.com/office/drawing/2014/main" val="374012030"/>
                    </a:ext>
                  </a:extLst>
                </a:gridCol>
                <a:gridCol w="658368">
                  <a:extLst>
                    <a:ext uri="{9D8B030D-6E8A-4147-A177-3AD203B41FA5}">
                      <a16:colId xmlns:a16="http://schemas.microsoft.com/office/drawing/2014/main" val="4273635421"/>
                    </a:ext>
                  </a:extLst>
                </a:gridCol>
                <a:gridCol w="658368">
                  <a:extLst>
                    <a:ext uri="{9D8B030D-6E8A-4147-A177-3AD203B41FA5}">
                      <a16:colId xmlns:a16="http://schemas.microsoft.com/office/drawing/2014/main" val="1575488041"/>
                    </a:ext>
                  </a:extLst>
                </a:gridCol>
                <a:gridCol w="658368">
                  <a:extLst>
                    <a:ext uri="{9D8B030D-6E8A-4147-A177-3AD203B41FA5}">
                      <a16:colId xmlns:a16="http://schemas.microsoft.com/office/drawing/2014/main" val="140447927"/>
                    </a:ext>
                  </a:extLst>
                </a:gridCol>
                <a:gridCol w="658368">
                  <a:extLst>
                    <a:ext uri="{9D8B030D-6E8A-4147-A177-3AD203B41FA5}">
                      <a16:colId xmlns:a16="http://schemas.microsoft.com/office/drawing/2014/main" val="742787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71508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- 2024-08-26 15:49:55</a:t>
                      </a:r>
                      <a:r>
                        <a:rPr kumimoji="0" lang="en-US" sz="1000" b="0" i="0" u="none" strike="noStrike" kern="1200" cap="none" spc="0" normalizeH="0" baseline="0" noProof="0">
                          <a:ln>
                            <a:noFill/>
                          </a:ln>
                          <a:solidFill>
                            <a:prstClr val="black"/>
                          </a:solidFill>
                          <a:effectLst/>
                          <a:uLnTx/>
                          <a:uFillTx/>
                          <a:latin typeface="Calibri"/>
                          <a:ea typeface="+mn-ea"/>
                          <a:cs typeface="+mn-cs"/>
                        </a:rPr>
                        <a:t>
 Our 2024 Summer Intern Program has come to a successful close! Our talented interns not only tackled their departmental responsibilities but also took on a challenging process improvement project aimed at elevating our customer service experience over the next 3-5 years. The four teams presented their proposals to our executive leadership team and did an amazing job! 👏
This experience gave our interns the chance to step outside of their comfort zones, build meaningful relationships, and collaborate with employees from various teams.
A heartfelt thank you and congratulations to our 17 amazing interns from 9 colleges and universities across the U.S. Best wishes as you head back to school this fall!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31.656399726215 %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19698808"/>
                  </a:ext>
                </a:extLst>
              </a:tr>
            </a:tbl>
          </a:graphicData>
        </a:graphic>
      </p:graphicFrame>
      <p:sp>
        <p:nvSpPr>
          <p:cNvPr id="4" name="Text Placeholder 3">
            <a:extLst>
              <a:ext uri="{FF2B5EF4-FFF2-40B4-BE49-F238E27FC236}">
                <a16:creationId xmlns:a16="http://schemas.microsoft.com/office/drawing/2014/main" id="{F342DCB3-2CBA-4434-8ABD-411DC4D2AC4C}"/>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407867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C2D2-2C83-435D-90C4-5402C5A095D1}"/>
              </a:ext>
            </a:extLst>
          </p:cNvPr>
          <p:cNvSpPr>
            <a:spLocks noGrp="1"/>
          </p:cNvSpPr>
          <p:nvPr>
            <p:ph type="title"/>
          </p:nvPr>
        </p:nvSpPr>
        <p:spPr/>
        <p:txBody>
          <a:bodyPr/>
          <a:lstStyle/>
          <a:p>
            <a:r>
              <a:rPr lang="en-US"/>
              <a:t>LinkedIn Posts Table | TMNAS - 3 of 5</a:t>
            </a:r>
          </a:p>
        </p:txBody>
      </p:sp>
      <p:graphicFrame>
        <p:nvGraphicFramePr>
          <p:cNvPr id="5" name="Table Placeholder 4">
            <a:extLst>
              <a:ext uri="{FF2B5EF4-FFF2-40B4-BE49-F238E27FC236}">
                <a16:creationId xmlns:a16="http://schemas.microsoft.com/office/drawing/2014/main" id="{2922B46C-C455-4041-81A9-1201CD0B7E78}"/>
              </a:ext>
            </a:extLst>
          </p:cNvPr>
          <p:cNvGraphicFramePr>
            <a:graphicFrameLocks noGrp="1"/>
          </p:cNvGraphicFramePr>
          <p:nvPr>
            <p:ph type="tbl" sz="quarter" idx="13"/>
            <p:extLst>
              <p:ext uri="{D42A27DB-BD31-4B8C-83A1-F6EECF244321}">
                <p14:modId xmlns:p14="http://schemas.microsoft.com/office/powerpoint/2010/main" val="4193658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32058254"/>
                    </a:ext>
                  </a:extLst>
                </a:gridCol>
                <a:gridCol w="658368">
                  <a:extLst>
                    <a:ext uri="{9D8B030D-6E8A-4147-A177-3AD203B41FA5}">
                      <a16:colId xmlns:a16="http://schemas.microsoft.com/office/drawing/2014/main" val="4003459114"/>
                    </a:ext>
                  </a:extLst>
                </a:gridCol>
                <a:gridCol w="658368">
                  <a:extLst>
                    <a:ext uri="{9D8B030D-6E8A-4147-A177-3AD203B41FA5}">
                      <a16:colId xmlns:a16="http://schemas.microsoft.com/office/drawing/2014/main" val="3004810685"/>
                    </a:ext>
                  </a:extLst>
                </a:gridCol>
                <a:gridCol w="658368">
                  <a:extLst>
                    <a:ext uri="{9D8B030D-6E8A-4147-A177-3AD203B41FA5}">
                      <a16:colId xmlns:a16="http://schemas.microsoft.com/office/drawing/2014/main" val="265794948"/>
                    </a:ext>
                  </a:extLst>
                </a:gridCol>
                <a:gridCol w="658368">
                  <a:extLst>
                    <a:ext uri="{9D8B030D-6E8A-4147-A177-3AD203B41FA5}">
                      <a16:colId xmlns:a16="http://schemas.microsoft.com/office/drawing/2014/main" val="3847717670"/>
                    </a:ext>
                  </a:extLst>
                </a:gridCol>
                <a:gridCol w="658368">
                  <a:extLst>
                    <a:ext uri="{9D8B030D-6E8A-4147-A177-3AD203B41FA5}">
                      <a16:colId xmlns:a16="http://schemas.microsoft.com/office/drawing/2014/main" val="2772420794"/>
                    </a:ext>
                  </a:extLst>
                </a:gridCol>
                <a:gridCol w="658368">
                  <a:extLst>
                    <a:ext uri="{9D8B030D-6E8A-4147-A177-3AD203B41FA5}">
                      <a16:colId xmlns:a16="http://schemas.microsoft.com/office/drawing/2014/main" val="342977007"/>
                    </a:ext>
                  </a:extLst>
                </a:gridCol>
                <a:gridCol w="658368">
                  <a:extLst>
                    <a:ext uri="{9D8B030D-6E8A-4147-A177-3AD203B41FA5}">
                      <a16:colId xmlns:a16="http://schemas.microsoft.com/office/drawing/2014/main" val="4270910966"/>
                    </a:ext>
                  </a:extLst>
                </a:gridCol>
                <a:gridCol w="658368">
                  <a:extLst>
                    <a:ext uri="{9D8B030D-6E8A-4147-A177-3AD203B41FA5}">
                      <a16:colId xmlns:a16="http://schemas.microsoft.com/office/drawing/2014/main" val="1454178582"/>
                    </a:ext>
                  </a:extLst>
                </a:gridCol>
                <a:gridCol w="658368">
                  <a:extLst>
                    <a:ext uri="{9D8B030D-6E8A-4147-A177-3AD203B41FA5}">
                      <a16:colId xmlns:a16="http://schemas.microsoft.com/office/drawing/2014/main" val="182851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5409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- 2024-07-18 12:59:01</a:t>
                      </a:r>
                      <a:r>
                        <a:rPr kumimoji="0" lang="en-US" sz="1000" b="0" i="0" u="none" strike="noStrike" kern="1200" cap="none" spc="0" normalizeH="0" baseline="0" noProof="0">
                          <a:ln>
                            <a:noFill/>
                          </a:ln>
                          <a:solidFill>
                            <a:prstClr val="black"/>
                          </a:solidFill>
                          <a:effectLst/>
                          <a:uLnTx/>
                          <a:uFillTx/>
                          <a:latin typeface="Calibri"/>
                          <a:ea typeface="+mn-ea"/>
                          <a:cs typeface="+mn-cs"/>
                        </a:rPr>
                        <a:t>
 It is always an honor when our Tokio Marine sister companies pay us a visit!  We were thrilled to welcome Tokio Marine America’s CEO, Daisuke Ugaeri, Executive VP, Steve Goldstein, and other special guests to our Bala Cynwyd office! They shared TMA's key 2024 initiatives, recent wins and challenges, and more about their unique culture. It is very rewarding to witness how our work directly impacts the operational goals of the companies in which we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18.500604594921 %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04611125"/>
                  </a:ext>
                </a:extLst>
              </a:tr>
            </a:tbl>
          </a:graphicData>
        </a:graphic>
      </p:graphicFrame>
      <p:sp>
        <p:nvSpPr>
          <p:cNvPr id="4" name="Text Placeholder 3">
            <a:extLst>
              <a:ext uri="{FF2B5EF4-FFF2-40B4-BE49-F238E27FC236}">
                <a16:creationId xmlns:a16="http://schemas.microsoft.com/office/drawing/2014/main" id="{91D4B130-5061-4247-AD13-3373F0BA21D8}"/>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890964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68A4E-B89D-4AEF-B09E-B70275A9E4D8}"/>
              </a:ext>
            </a:extLst>
          </p:cNvPr>
          <p:cNvSpPr>
            <a:spLocks noGrp="1"/>
          </p:cNvSpPr>
          <p:nvPr>
            <p:ph type="title"/>
          </p:nvPr>
        </p:nvSpPr>
        <p:spPr/>
        <p:txBody>
          <a:bodyPr/>
          <a:lstStyle/>
          <a:p>
            <a:r>
              <a:rPr lang="en-US"/>
              <a:t>LinkedIn Posts Table | TMNAS - 4 of 5</a:t>
            </a:r>
          </a:p>
        </p:txBody>
      </p:sp>
      <p:graphicFrame>
        <p:nvGraphicFramePr>
          <p:cNvPr id="5" name="Table Placeholder 4">
            <a:extLst>
              <a:ext uri="{FF2B5EF4-FFF2-40B4-BE49-F238E27FC236}">
                <a16:creationId xmlns:a16="http://schemas.microsoft.com/office/drawing/2014/main" id="{8B5FFF3D-13FD-44D3-952D-1BE5FB5BFFDC}"/>
              </a:ext>
            </a:extLst>
          </p:cNvPr>
          <p:cNvGraphicFramePr>
            <a:graphicFrameLocks noGrp="1"/>
          </p:cNvGraphicFramePr>
          <p:nvPr>
            <p:ph type="tbl" sz="quarter" idx="13"/>
            <p:extLst>
              <p:ext uri="{D42A27DB-BD31-4B8C-83A1-F6EECF244321}">
                <p14:modId xmlns:p14="http://schemas.microsoft.com/office/powerpoint/2010/main" val="1778526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44793346"/>
                    </a:ext>
                  </a:extLst>
                </a:gridCol>
                <a:gridCol w="658368">
                  <a:extLst>
                    <a:ext uri="{9D8B030D-6E8A-4147-A177-3AD203B41FA5}">
                      <a16:colId xmlns:a16="http://schemas.microsoft.com/office/drawing/2014/main" val="476537763"/>
                    </a:ext>
                  </a:extLst>
                </a:gridCol>
                <a:gridCol w="658368">
                  <a:extLst>
                    <a:ext uri="{9D8B030D-6E8A-4147-A177-3AD203B41FA5}">
                      <a16:colId xmlns:a16="http://schemas.microsoft.com/office/drawing/2014/main" val="318242225"/>
                    </a:ext>
                  </a:extLst>
                </a:gridCol>
                <a:gridCol w="658368">
                  <a:extLst>
                    <a:ext uri="{9D8B030D-6E8A-4147-A177-3AD203B41FA5}">
                      <a16:colId xmlns:a16="http://schemas.microsoft.com/office/drawing/2014/main" val="3380988952"/>
                    </a:ext>
                  </a:extLst>
                </a:gridCol>
                <a:gridCol w="658368">
                  <a:extLst>
                    <a:ext uri="{9D8B030D-6E8A-4147-A177-3AD203B41FA5}">
                      <a16:colId xmlns:a16="http://schemas.microsoft.com/office/drawing/2014/main" val="379120345"/>
                    </a:ext>
                  </a:extLst>
                </a:gridCol>
                <a:gridCol w="658368">
                  <a:extLst>
                    <a:ext uri="{9D8B030D-6E8A-4147-A177-3AD203B41FA5}">
                      <a16:colId xmlns:a16="http://schemas.microsoft.com/office/drawing/2014/main" val="559670602"/>
                    </a:ext>
                  </a:extLst>
                </a:gridCol>
                <a:gridCol w="658368">
                  <a:extLst>
                    <a:ext uri="{9D8B030D-6E8A-4147-A177-3AD203B41FA5}">
                      <a16:colId xmlns:a16="http://schemas.microsoft.com/office/drawing/2014/main" val="2538505721"/>
                    </a:ext>
                  </a:extLst>
                </a:gridCol>
                <a:gridCol w="658368">
                  <a:extLst>
                    <a:ext uri="{9D8B030D-6E8A-4147-A177-3AD203B41FA5}">
                      <a16:colId xmlns:a16="http://schemas.microsoft.com/office/drawing/2014/main" val="3113077515"/>
                    </a:ext>
                  </a:extLst>
                </a:gridCol>
                <a:gridCol w="658368">
                  <a:extLst>
                    <a:ext uri="{9D8B030D-6E8A-4147-A177-3AD203B41FA5}">
                      <a16:colId xmlns:a16="http://schemas.microsoft.com/office/drawing/2014/main" val="3523253783"/>
                    </a:ext>
                  </a:extLst>
                </a:gridCol>
                <a:gridCol w="658368">
                  <a:extLst>
                    <a:ext uri="{9D8B030D-6E8A-4147-A177-3AD203B41FA5}">
                      <a16:colId xmlns:a16="http://schemas.microsoft.com/office/drawing/2014/main" val="1274333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2379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- 2024-08-13 16:27:24</a:t>
                      </a:r>
                      <a:r>
                        <a:rPr kumimoji="0" lang="en-US" sz="1000" b="0" i="0" u="none" strike="noStrike" kern="1200" cap="none" spc="0" normalizeH="0" baseline="0" noProof="0">
                          <a:ln>
                            <a:noFill/>
                          </a:ln>
                          <a:solidFill>
                            <a:prstClr val="black"/>
                          </a:solidFill>
                          <a:effectLst/>
                          <a:uLnTx/>
                          <a:uFillTx/>
                          <a:latin typeface="Calibri"/>
                          <a:ea typeface="+mn-ea"/>
                          <a:cs typeface="+mn-cs"/>
                        </a:rPr>
                        <a:t>
 We had a blast with our own summer games series at TMNAS, featuring a lineup of outdoor games and virtual challenges! 🏅 Each day was packed with excitement, laughter, and a whole lot of friendly competition. But the summer fun isn’t over yet - we're getting ready for our annual Summer Picnic later this week. Can you guess where it will be hosted?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36.807675534235 %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41581032"/>
                  </a:ext>
                </a:extLst>
              </a:tr>
            </a:tbl>
          </a:graphicData>
        </a:graphic>
      </p:graphicFrame>
      <p:sp>
        <p:nvSpPr>
          <p:cNvPr id="4" name="Text Placeholder 3">
            <a:extLst>
              <a:ext uri="{FF2B5EF4-FFF2-40B4-BE49-F238E27FC236}">
                <a16:creationId xmlns:a16="http://schemas.microsoft.com/office/drawing/2014/main" id="{AEA6EC99-B097-446D-99C2-ABCE0709804D}"/>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2514715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ACAA9-627D-4C8B-A952-7DFD183C67E9}"/>
              </a:ext>
            </a:extLst>
          </p:cNvPr>
          <p:cNvSpPr>
            <a:spLocks noGrp="1"/>
          </p:cNvSpPr>
          <p:nvPr>
            <p:ph type="title"/>
          </p:nvPr>
        </p:nvSpPr>
        <p:spPr/>
        <p:txBody>
          <a:bodyPr/>
          <a:lstStyle/>
          <a:p>
            <a:r>
              <a:rPr lang="en-US"/>
              <a:t>LinkedIn Posts Table | TMNAS - 5 of 5</a:t>
            </a:r>
          </a:p>
        </p:txBody>
      </p:sp>
      <p:graphicFrame>
        <p:nvGraphicFramePr>
          <p:cNvPr id="5" name="Table Placeholder 4">
            <a:extLst>
              <a:ext uri="{FF2B5EF4-FFF2-40B4-BE49-F238E27FC236}">
                <a16:creationId xmlns:a16="http://schemas.microsoft.com/office/drawing/2014/main" id="{0ABD6455-92FF-4315-90AF-904C141C6785}"/>
              </a:ext>
            </a:extLst>
          </p:cNvPr>
          <p:cNvGraphicFramePr>
            <a:graphicFrameLocks noGrp="1"/>
          </p:cNvGraphicFramePr>
          <p:nvPr>
            <p:ph type="tbl" sz="quarter" idx="13"/>
            <p:extLst>
              <p:ext uri="{D42A27DB-BD31-4B8C-83A1-F6EECF244321}">
                <p14:modId xmlns:p14="http://schemas.microsoft.com/office/powerpoint/2010/main" val="401913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256596210"/>
                    </a:ext>
                  </a:extLst>
                </a:gridCol>
                <a:gridCol w="658368">
                  <a:extLst>
                    <a:ext uri="{9D8B030D-6E8A-4147-A177-3AD203B41FA5}">
                      <a16:colId xmlns:a16="http://schemas.microsoft.com/office/drawing/2014/main" val="152531243"/>
                    </a:ext>
                  </a:extLst>
                </a:gridCol>
                <a:gridCol w="658368">
                  <a:extLst>
                    <a:ext uri="{9D8B030D-6E8A-4147-A177-3AD203B41FA5}">
                      <a16:colId xmlns:a16="http://schemas.microsoft.com/office/drawing/2014/main" val="2906769579"/>
                    </a:ext>
                  </a:extLst>
                </a:gridCol>
                <a:gridCol w="658368">
                  <a:extLst>
                    <a:ext uri="{9D8B030D-6E8A-4147-A177-3AD203B41FA5}">
                      <a16:colId xmlns:a16="http://schemas.microsoft.com/office/drawing/2014/main" val="1358498476"/>
                    </a:ext>
                  </a:extLst>
                </a:gridCol>
                <a:gridCol w="658368">
                  <a:extLst>
                    <a:ext uri="{9D8B030D-6E8A-4147-A177-3AD203B41FA5}">
                      <a16:colId xmlns:a16="http://schemas.microsoft.com/office/drawing/2014/main" val="2935691058"/>
                    </a:ext>
                  </a:extLst>
                </a:gridCol>
                <a:gridCol w="658368">
                  <a:extLst>
                    <a:ext uri="{9D8B030D-6E8A-4147-A177-3AD203B41FA5}">
                      <a16:colId xmlns:a16="http://schemas.microsoft.com/office/drawing/2014/main" val="3648270336"/>
                    </a:ext>
                  </a:extLst>
                </a:gridCol>
                <a:gridCol w="658368">
                  <a:extLst>
                    <a:ext uri="{9D8B030D-6E8A-4147-A177-3AD203B41FA5}">
                      <a16:colId xmlns:a16="http://schemas.microsoft.com/office/drawing/2014/main" val="987324113"/>
                    </a:ext>
                  </a:extLst>
                </a:gridCol>
                <a:gridCol w="658368">
                  <a:extLst>
                    <a:ext uri="{9D8B030D-6E8A-4147-A177-3AD203B41FA5}">
                      <a16:colId xmlns:a16="http://schemas.microsoft.com/office/drawing/2014/main" val="4239102897"/>
                    </a:ext>
                  </a:extLst>
                </a:gridCol>
                <a:gridCol w="658368">
                  <a:extLst>
                    <a:ext uri="{9D8B030D-6E8A-4147-A177-3AD203B41FA5}">
                      <a16:colId xmlns:a16="http://schemas.microsoft.com/office/drawing/2014/main" val="1148398552"/>
                    </a:ext>
                  </a:extLst>
                </a:gridCol>
                <a:gridCol w="658368">
                  <a:extLst>
                    <a:ext uri="{9D8B030D-6E8A-4147-A177-3AD203B41FA5}">
                      <a16:colId xmlns:a16="http://schemas.microsoft.com/office/drawing/2014/main" val="1731279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27528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- 2024-08-29 16:11:15</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looking back on our 2024 Tokio Marine Summer Intern Day! 🎉 A big thank you to Reliance Matrix, First Insurance Company of Hawaii, and Philadelphia Insurance Companies for being part of this incredible event with us! Take a moment to hear how our interns came together for a day of meaningful connection, learning, and discovering the true strength of the Tokio Marine Group. 🌍🤝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11.161939615737 %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extLst>
                  <a:ext uri="{0D108BD9-81ED-4DB2-BD59-A6C34878D82A}">
                    <a16:rowId xmlns:a16="http://schemas.microsoft.com/office/drawing/2014/main" val="3520116288"/>
                  </a:ext>
                </a:extLst>
              </a:tr>
            </a:tbl>
          </a:graphicData>
        </a:graphic>
      </p:graphicFrame>
      <p:sp>
        <p:nvSpPr>
          <p:cNvPr id="4" name="Text Placeholder 3">
            <a:extLst>
              <a:ext uri="{FF2B5EF4-FFF2-40B4-BE49-F238E27FC236}">
                <a16:creationId xmlns:a16="http://schemas.microsoft.com/office/drawing/2014/main" id="{C1064A71-8BEE-42FC-845E-A560EAD5CCB5}"/>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2948367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CDBD-3F8F-4EF9-BA05-0A3F80273BB3}"/>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C150A675-9AC1-42E6-857D-6E19A00F379E}"/>
              </a:ext>
            </a:extLst>
          </p:cNvPr>
          <p:cNvGraphicFramePr>
            <a:graphicFrameLocks noGrp="1"/>
          </p:cNvGraphicFramePr>
          <p:nvPr>
            <p:ph type="tbl" sz="quarter" idx="13"/>
            <p:extLst>
              <p:ext uri="{D42A27DB-BD31-4B8C-83A1-F6EECF244321}">
                <p14:modId xmlns:p14="http://schemas.microsoft.com/office/powerpoint/2010/main" val="210768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88813691"/>
                    </a:ext>
                  </a:extLst>
                </a:gridCol>
                <a:gridCol w="576072">
                  <a:extLst>
                    <a:ext uri="{9D8B030D-6E8A-4147-A177-3AD203B41FA5}">
                      <a16:colId xmlns:a16="http://schemas.microsoft.com/office/drawing/2014/main" val="269384798"/>
                    </a:ext>
                  </a:extLst>
                </a:gridCol>
                <a:gridCol w="576072">
                  <a:extLst>
                    <a:ext uri="{9D8B030D-6E8A-4147-A177-3AD203B41FA5}">
                      <a16:colId xmlns:a16="http://schemas.microsoft.com/office/drawing/2014/main" val="3063676836"/>
                    </a:ext>
                  </a:extLst>
                </a:gridCol>
                <a:gridCol w="576072">
                  <a:extLst>
                    <a:ext uri="{9D8B030D-6E8A-4147-A177-3AD203B41FA5}">
                      <a16:colId xmlns:a16="http://schemas.microsoft.com/office/drawing/2014/main" val="871468477"/>
                    </a:ext>
                  </a:extLst>
                </a:gridCol>
                <a:gridCol w="576072">
                  <a:extLst>
                    <a:ext uri="{9D8B030D-6E8A-4147-A177-3AD203B41FA5}">
                      <a16:colId xmlns:a16="http://schemas.microsoft.com/office/drawing/2014/main" val="2199090242"/>
                    </a:ext>
                  </a:extLst>
                </a:gridCol>
                <a:gridCol w="576072">
                  <a:extLst>
                    <a:ext uri="{9D8B030D-6E8A-4147-A177-3AD203B41FA5}">
                      <a16:colId xmlns:a16="http://schemas.microsoft.com/office/drawing/2014/main" val="3163565999"/>
                    </a:ext>
                  </a:extLst>
                </a:gridCol>
                <a:gridCol w="576072">
                  <a:extLst>
                    <a:ext uri="{9D8B030D-6E8A-4147-A177-3AD203B41FA5}">
                      <a16:colId xmlns:a16="http://schemas.microsoft.com/office/drawing/2014/main" val="3858340549"/>
                    </a:ext>
                  </a:extLst>
                </a:gridCol>
                <a:gridCol w="576072">
                  <a:extLst>
                    <a:ext uri="{9D8B030D-6E8A-4147-A177-3AD203B41FA5}">
                      <a16:colId xmlns:a16="http://schemas.microsoft.com/office/drawing/2014/main" val="1532010137"/>
                    </a:ext>
                  </a:extLst>
                </a:gridCol>
                <a:gridCol w="576072">
                  <a:extLst>
                    <a:ext uri="{9D8B030D-6E8A-4147-A177-3AD203B41FA5}">
                      <a16:colId xmlns:a16="http://schemas.microsoft.com/office/drawing/2014/main" val="155642134"/>
                    </a:ext>
                  </a:extLst>
                </a:gridCol>
                <a:gridCol w="576072">
                  <a:extLst>
                    <a:ext uri="{9D8B030D-6E8A-4147-A177-3AD203B41FA5}">
                      <a16:colId xmlns:a16="http://schemas.microsoft.com/office/drawing/2014/main" val="3365018990"/>
                    </a:ext>
                  </a:extLst>
                </a:gridCol>
                <a:gridCol w="576072">
                  <a:extLst>
                    <a:ext uri="{9D8B030D-6E8A-4147-A177-3AD203B41FA5}">
                      <a16:colId xmlns:a16="http://schemas.microsoft.com/office/drawing/2014/main" val="44740934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35285598"/>
                  </a:ext>
                </a:extLst>
              </a:tr>
              <a:tr h="370840">
                <a:tc>
                  <a:txBody>
                    <a:bodyPr/>
                    <a:lstStyle/>
                    <a:p>
                      <a:r>
                        <a:rPr lang="en-US" sz="1000"/>
                        <a:t>tmna_services</a:t>
                      </a:r>
                    </a:p>
                  </a:txBody>
                  <a:tcPr/>
                </a:tc>
                <a:tc>
                  <a:txBody>
                    <a:bodyPr/>
                    <a:lstStyle/>
                    <a:p>
                      <a:r>
                        <a:rPr lang="en-US" sz="1000"/>
                        <a:t>566</a:t>
                      </a:r>
                    </a:p>
                  </a:txBody>
                  <a:tcPr/>
                </a:tc>
                <a:tc>
                  <a:txBody>
                    <a:bodyPr/>
                    <a:lstStyle/>
                    <a:p>
                      <a:r>
                        <a:rPr lang="en-US" sz="1000"/>
                        <a:t>9</a:t>
                      </a:r>
                    </a:p>
                  </a:txBody>
                  <a:tcPr/>
                </a:tc>
                <a:tc>
                  <a:txBody>
                    <a:bodyPr/>
                    <a:lstStyle/>
                    <a:p>
                      <a:r>
                        <a:rPr lang="en-US" sz="1000"/>
                        <a:t>11</a:t>
                      </a:r>
                    </a:p>
                  </a:txBody>
                  <a:tcPr/>
                </a:tc>
                <a:tc>
                  <a:txBody>
                    <a:bodyPr/>
                    <a:lstStyle/>
                    <a:p>
                      <a:r>
                        <a:rPr lang="en-US" sz="1000"/>
                        <a:t>15</a:t>
                      </a:r>
                    </a:p>
                  </a:txBody>
                  <a:tcPr/>
                </a:tc>
                <a:tc>
                  <a:txBody>
                    <a:bodyPr/>
                    <a:lstStyle/>
                    <a:p>
                      <a:r>
                        <a:rPr lang="en-US" sz="1000"/>
                        <a:t>0</a:t>
                      </a:r>
                    </a:p>
                  </a:txBody>
                  <a:tcPr/>
                </a:tc>
                <a:tc>
                  <a:txBody>
                    <a:bodyPr/>
                    <a:lstStyle/>
                    <a:p>
                      <a:r>
                        <a:rPr lang="en-US" sz="1000"/>
                        <a:t>6</a:t>
                      </a:r>
                    </a:p>
                  </a:txBody>
                  <a:tcPr/>
                </a:tc>
                <a:tc>
                  <a:txBody>
                    <a:bodyPr/>
                    <a:lstStyle/>
                    <a:p>
                      <a:r>
                        <a:rPr lang="en-US" sz="1000"/>
                        <a:t>32</a:t>
                      </a:r>
                    </a:p>
                  </a:txBody>
                  <a:tcPr/>
                </a:tc>
                <a:tc>
                  <a:txBody>
                    <a:bodyPr/>
                    <a:lstStyle/>
                    <a:p>
                      <a:r>
                        <a:rPr lang="en-US" sz="1000"/>
                        <a:t>544</a:t>
                      </a:r>
                    </a:p>
                  </a:txBody>
                  <a:tcPr/>
                </a:tc>
                <a:tc>
                  <a:txBody>
                    <a:bodyPr/>
                    <a:lstStyle/>
                    <a:p>
                      <a:r>
                        <a:rPr lang="en-US" sz="1000"/>
                        <a:t>4</a:t>
                      </a:r>
                    </a:p>
                  </a:txBody>
                  <a:tcPr/>
                </a:tc>
                <a:tc>
                  <a:txBody>
                    <a:bodyPr/>
                    <a:lstStyle/>
                    <a:p>
                      <a:r>
                        <a:rPr lang="en-US" sz="1000"/>
                        <a:t>3.0526 %</a:t>
                      </a:r>
                    </a:p>
                  </a:txBody>
                  <a:tcPr/>
                </a:tc>
                <a:extLst>
                  <a:ext uri="{0D108BD9-81ED-4DB2-BD59-A6C34878D82A}">
                    <a16:rowId xmlns:a16="http://schemas.microsoft.com/office/drawing/2014/main" val="3079468665"/>
                  </a:ext>
                </a:extLst>
              </a:tr>
            </a:tbl>
          </a:graphicData>
        </a:graphic>
      </p:graphicFrame>
      <p:sp>
        <p:nvSpPr>
          <p:cNvPr id="4" name="Text Placeholder 3">
            <a:extLst>
              <a:ext uri="{FF2B5EF4-FFF2-40B4-BE49-F238E27FC236}">
                <a16:creationId xmlns:a16="http://schemas.microsoft.com/office/drawing/2014/main" id="{36E79F13-9897-4588-9AF7-FB71208CDEE4}"/>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40563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3A48D-6083-446B-8C5B-7121F204E66F}"/>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DFA4DAE1-6565-4AD2-B1F6-BDE634DCD3C5}"/>
              </a:ext>
            </a:extLst>
          </p:cNvPr>
          <p:cNvGraphicFramePr>
            <a:graphicFrameLocks noGrp="1"/>
          </p:cNvGraphicFramePr>
          <p:nvPr>
            <p:ph type="chart" sz="quarter" idx="13"/>
            <p:extLst>
              <p:ext uri="{D42A27DB-BD31-4B8C-83A1-F6EECF244321}">
                <p14:modId xmlns:p14="http://schemas.microsoft.com/office/powerpoint/2010/main" val="2080840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FEAD0A-CE40-43CF-AC6F-28E2D6EB6E53}"/>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73823CAE-8BEB-40B4-BE3B-D287234D36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196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6FC3E-B6CF-42F8-8BF7-66C644D58558}"/>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F8EEB9C8-E49D-42AF-8458-3030109C7556}"/>
              </a:ext>
            </a:extLst>
          </p:cNvPr>
          <p:cNvGraphicFramePr>
            <a:graphicFrameLocks noGrp="1"/>
          </p:cNvGraphicFramePr>
          <p:nvPr>
            <p:ph type="chart" sz="quarter" idx="13"/>
            <p:extLst>
              <p:ext uri="{D42A27DB-BD31-4B8C-83A1-F6EECF244321}">
                <p14:modId xmlns:p14="http://schemas.microsoft.com/office/powerpoint/2010/main" val="52581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3713F-F96B-420C-A489-4928C17A06A8}"/>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F58A0288-DB15-4E87-B34B-76ACFC908D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6720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3993-1257-47E4-AE0F-C7470B2EC982}"/>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5B0CD9AF-A2A8-4F2F-81C4-086F2A09ECD3}"/>
              </a:ext>
            </a:extLst>
          </p:cNvPr>
          <p:cNvGraphicFramePr>
            <a:graphicFrameLocks noGrp="1"/>
          </p:cNvGraphicFramePr>
          <p:nvPr>
            <p:ph type="chart" sz="quarter" idx="13"/>
            <p:extLst>
              <p:ext uri="{D42A27DB-BD31-4B8C-83A1-F6EECF244321}">
                <p14:modId xmlns:p14="http://schemas.microsoft.com/office/powerpoint/2010/main" val="3389830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6F6AE6-977F-4877-89B4-275D25FDB636}"/>
              </a:ext>
            </a:extLst>
          </p:cNvPr>
          <p:cNvSpPr>
            <a:spLocks noGrp="1"/>
          </p:cNvSpPr>
          <p:nvPr>
            <p:ph type="body" sz="quarter" idx="14"/>
          </p:nvPr>
        </p:nvSpPr>
        <p:spPr/>
        <p:txBody>
          <a:bodyPr/>
          <a:lstStyle/>
          <a:p>
            <a:r>
              <a:rPr lang="en-US"/>
              <a:t>07/01/2024 - 09/30/2024</a:t>
            </a:r>
          </a:p>
        </p:txBody>
      </p:sp>
      <p:sp>
        <p:nvSpPr>
          <p:cNvPr id="5" name="Footer Placeholder 4">
            <a:extLst>
              <a:ext uri="{FF2B5EF4-FFF2-40B4-BE49-F238E27FC236}">
                <a16:creationId xmlns:a16="http://schemas.microsoft.com/office/drawing/2014/main" id="{B479E258-A560-4BA7-8FDF-CD884C546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011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54B98-6871-459B-BC00-BCC5265A278A}"/>
              </a:ext>
            </a:extLst>
          </p:cNvPr>
          <p:cNvSpPr>
            <a:spLocks noGrp="1"/>
          </p:cNvSpPr>
          <p:nvPr>
            <p:ph type="title"/>
          </p:nvPr>
        </p:nvSpPr>
        <p:spPr/>
        <p:txBody>
          <a:bodyPr/>
          <a:lstStyle/>
          <a:p>
            <a:r>
              <a:rPr lang="en-US"/>
              <a:t>Instagram Instagram Top Posts | TMNAS - 1 of 5</a:t>
            </a:r>
          </a:p>
        </p:txBody>
      </p:sp>
      <p:graphicFrame>
        <p:nvGraphicFramePr>
          <p:cNvPr id="5" name="Table Placeholder 4">
            <a:extLst>
              <a:ext uri="{FF2B5EF4-FFF2-40B4-BE49-F238E27FC236}">
                <a16:creationId xmlns:a16="http://schemas.microsoft.com/office/drawing/2014/main" id="{A2BA680C-1BD9-4084-A542-10D457C7E009}"/>
              </a:ext>
            </a:extLst>
          </p:cNvPr>
          <p:cNvGraphicFramePr>
            <a:graphicFrameLocks noGrp="1"/>
          </p:cNvGraphicFramePr>
          <p:nvPr>
            <p:ph type="tbl" sz="quarter" idx="13"/>
            <p:extLst>
              <p:ext uri="{D42A27DB-BD31-4B8C-83A1-F6EECF244321}">
                <p14:modId xmlns:p14="http://schemas.microsoft.com/office/powerpoint/2010/main" val="1203792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7943570"/>
                    </a:ext>
                  </a:extLst>
                </a:gridCol>
                <a:gridCol w="1975104">
                  <a:extLst>
                    <a:ext uri="{9D8B030D-6E8A-4147-A177-3AD203B41FA5}">
                      <a16:colId xmlns:a16="http://schemas.microsoft.com/office/drawing/2014/main" val="579196656"/>
                    </a:ext>
                  </a:extLst>
                </a:gridCol>
                <a:gridCol w="905256">
                  <a:extLst>
                    <a:ext uri="{9D8B030D-6E8A-4147-A177-3AD203B41FA5}">
                      <a16:colId xmlns:a16="http://schemas.microsoft.com/office/drawing/2014/main" val="1773478914"/>
                    </a:ext>
                  </a:extLst>
                </a:gridCol>
                <a:gridCol w="905256">
                  <a:extLst>
                    <a:ext uri="{9D8B030D-6E8A-4147-A177-3AD203B41FA5}">
                      <a16:colId xmlns:a16="http://schemas.microsoft.com/office/drawing/2014/main" val="3426575601"/>
                    </a:ext>
                  </a:extLst>
                </a:gridCol>
                <a:gridCol w="905256">
                  <a:extLst>
                    <a:ext uri="{9D8B030D-6E8A-4147-A177-3AD203B41FA5}">
                      <a16:colId xmlns:a16="http://schemas.microsoft.com/office/drawing/2014/main" val="3510390955"/>
                    </a:ext>
                  </a:extLst>
                </a:gridCol>
                <a:gridCol w="905256">
                  <a:extLst>
                    <a:ext uri="{9D8B030D-6E8A-4147-A177-3AD203B41FA5}">
                      <a16:colId xmlns:a16="http://schemas.microsoft.com/office/drawing/2014/main" val="201105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123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- 2024-08-26 15:50:51</a:t>
                      </a:r>
                      <a:r>
                        <a:rPr kumimoji="0" lang="en-US" sz="1000" b="0" i="0" u="none" strike="noStrike" kern="1200" cap="none" spc="0" normalizeH="0" baseline="0" noProof="0">
                          <a:ln>
                            <a:noFill/>
                          </a:ln>
                          <a:solidFill>
                            <a:prstClr val="black"/>
                          </a:solidFill>
                          <a:effectLst/>
                          <a:uLnTx/>
                          <a:uFillTx/>
                          <a:latin typeface="Calibri"/>
                          <a:ea typeface="+mn-ea"/>
                          <a:cs typeface="+mn-cs"/>
                        </a:rPr>
                        <a:t>
 Our 2024 Summer Intern Program has come to a successful close! Our talented interns not only tackled their departmental responsibilities but also took on a challenging process improvement project aimed at elevating our customer service experience over the next 3-5 years. The four teams presented their proposals to our executive leadership team and did an amazing job! 👏
This experience gave our interns the chance to step outside of their comfort zones, build meaningful relationships, and collaborate with employees from various teams.
A heartfelt thank you and congratulations to our 17 amazing interns from 9 colleges and universities across the U.S. Best wishes as you head back to school this fall!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https://quintly-eu-image-storage.s3.amazonaws.com/10429b35b14158eee4bb6fd8424b954e/a48906343a09d39d6a6e22bf88176340.jpg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50130201"/>
                  </a:ext>
                </a:extLst>
              </a:tr>
            </a:tbl>
          </a:graphicData>
        </a:graphic>
      </p:graphicFrame>
      <p:sp>
        <p:nvSpPr>
          <p:cNvPr id="4" name="Text Placeholder 3">
            <a:extLst>
              <a:ext uri="{FF2B5EF4-FFF2-40B4-BE49-F238E27FC236}">
                <a16:creationId xmlns:a16="http://schemas.microsoft.com/office/drawing/2014/main" id="{B4EDD604-5173-449F-99C0-5DE8235D8FA5}"/>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2504302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B4331-8EF1-444E-8F63-25936763904D}"/>
              </a:ext>
            </a:extLst>
          </p:cNvPr>
          <p:cNvSpPr>
            <a:spLocks noGrp="1"/>
          </p:cNvSpPr>
          <p:nvPr>
            <p:ph type="title"/>
          </p:nvPr>
        </p:nvSpPr>
        <p:spPr/>
        <p:txBody>
          <a:bodyPr/>
          <a:lstStyle/>
          <a:p>
            <a:r>
              <a:rPr lang="en-US"/>
              <a:t>Instagram Instagram Top Posts | TMNAS - 2 of 5</a:t>
            </a:r>
          </a:p>
        </p:txBody>
      </p:sp>
      <p:graphicFrame>
        <p:nvGraphicFramePr>
          <p:cNvPr id="5" name="Table Placeholder 4">
            <a:extLst>
              <a:ext uri="{FF2B5EF4-FFF2-40B4-BE49-F238E27FC236}">
                <a16:creationId xmlns:a16="http://schemas.microsoft.com/office/drawing/2014/main" id="{1B2D0C33-71A2-4591-A7F3-EB78A91EE124}"/>
              </a:ext>
            </a:extLst>
          </p:cNvPr>
          <p:cNvGraphicFramePr>
            <a:graphicFrameLocks noGrp="1"/>
          </p:cNvGraphicFramePr>
          <p:nvPr>
            <p:ph type="tbl" sz="quarter" idx="13"/>
            <p:extLst>
              <p:ext uri="{D42A27DB-BD31-4B8C-83A1-F6EECF244321}">
                <p14:modId xmlns:p14="http://schemas.microsoft.com/office/powerpoint/2010/main" val="1484006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39271542"/>
                    </a:ext>
                  </a:extLst>
                </a:gridCol>
                <a:gridCol w="1975104">
                  <a:extLst>
                    <a:ext uri="{9D8B030D-6E8A-4147-A177-3AD203B41FA5}">
                      <a16:colId xmlns:a16="http://schemas.microsoft.com/office/drawing/2014/main" val="2095693196"/>
                    </a:ext>
                  </a:extLst>
                </a:gridCol>
                <a:gridCol w="905256">
                  <a:extLst>
                    <a:ext uri="{9D8B030D-6E8A-4147-A177-3AD203B41FA5}">
                      <a16:colId xmlns:a16="http://schemas.microsoft.com/office/drawing/2014/main" val="2820346703"/>
                    </a:ext>
                  </a:extLst>
                </a:gridCol>
                <a:gridCol w="905256">
                  <a:extLst>
                    <a:ext uri="{9D8B030D-6E8A-4147-A177-3AD203B41FA5}">
                      <a16:colId xmlns:a16="http://schemas.microsoft.com/office/drawing/2014/main" val="3115132094"/>
                    </a:ext>
                  </a:extLst>
                </a:gridCol>
                <a:gridCol w="905256">
                  <a:extLst>
                    <a:ext uri="{9D8B030D-6E8A-4147-A177-3AD203B41FA5}">
                      <a16:colId xmlns:a16="http://schemas.microsoft.com/office/drawing/2014/main" val="2396673483"/>
                    </a:ext>
                  </a:extLst>
                </a:gridCol>
                <a:gridCol w="905256">
                  <a:extLst>
                    <a:ext uri="{9D8B030D-6E8A-4147-A177-3AD203B41FA5}">
                      <a16:colId xmlns:a16="http://schemas.microsoft.com/office/drawing/2014/main" val="2421741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97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- 2024-08-23 15:00:55</a:t>
                      </a:r>
                      <a:r>
                        <a:rPr kumimoji="0" lang="en-US" sz="1000" b="0" i="0" u="none" strike="noStrike" kern="1200" cap="none" spc="0" normalizeH="0" baseline="0" noProof="0">
                          <a:ln>
                            <a:noFill/>
                          </a:ln>
                          <a:solidFill>
                            <a:prstClr val="black"/>
                          </a:solidFill>
                          <a:effectLst/>
                          <a:uLnTx/>
                          <a:uFillTx/>
                          <a:latin typeface="Calibri"/>
                          <a:ea typeface="+mn-ea"/>
                          <a:cs typeface="+mn-cs"/>
                        </a:rPr>
                        <a:t>
 We had another remarkable year at Lincoln Financial Field, where our employees came together to help local children gear up for the new school year at the c2cphiladelphia Backpack-A-Thon! Joining forces with volunteers from across the region, our team packed and distributed 35,000 backpacks filled with essential supplies for homeless and low-income families in the Greater Philadelphia Area.
Tokio Marine North America Services is proud to continue our Gold Level sponsorship by contributing ,000 to this impactful event. Each year, we’re honored to be part of this meaningful initiative, partnering with an organization that truly makes a 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https://quintly-eu-image-storage.s3.amazonaws.com/10429b35b14158eee4bb6fd8424b954e/402903ad163cd5516ed0d9e0f39698ed.jpg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99619814"/>
                  </a:ext>
                </a:extLst>
              </a:tr>
            </a:tbl>
          </a:graphicData>
        </a:graphic>
      </p:graphicFrame>
      <p:sp>
        <p:nvSpPr>
          <p:cNvPr id="4" name="Text Placeholder 3">
            <a:extLst>
              <a:ext uri="{FF2B5EF4-FFF2-40B4-BE49-F238E27FC236}">
                <a16:creationId xmlns:a16="http://schemas.microsoft.com/office/drawing/2014/main" id="{5085E6AE-68CA-451F-895E-743C682BE2CB}"/>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380983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20063-226B-4855-9721-1BE7A121F1EB}"/>
              </a:ext>
            </a:extLst>
          </p:cNvPr>
          <p:cNvSpPr>
            <a:spLocks noGrp="1"/>
          </p:cNvSpPr>
          <p:nvPr>
            <p:ph type="title"/>
          </p:nvPr>
        </p:nvSpPr>
        <p:spPr/>
        <p:txBody>
          <a:bodyPr/>
          <a:lstStyle/>
          <a:p>
            <a:r>
              <a:rPr lang="en-US"/>
              <a:t>Instagram Instagram Top Posts | TMNAS - 3 of 5</a:t>
            </a:r>
          </a:p>
        </p:txBody>
      </p:sp>
      <p:graphicFrame>
        <p:nvGraphicFramePr>
          <p:cNvPr id="5" name="Table Placeholder 4">
            <a:extLst>
              <a:ext uri="{FF2B5EF4-FFF2-40B4-BE49-F238E27FC236}">
                <a16:creationId xmlns:a16="http://schemas.microsoft.com/office/drawing/2014/main" id="{14B31A1F-9E68-475C-848A-EC96D380F810}"/>
              </a:ext>
            </a:extLst>
          </p:cNvPr>
          <p:cNvGraphicFramePr>
            <a:graphicFrameLocks noGrp="1"/>
          </p:cNvGraphicFramePr>
          <p:nvPr>
            <p:ph type="tbl" sz="quarter" idx="13"/>
            <p:extLst>
              <p:ext uri="{D42A27DB-BD31-4B8C-83A1-F6EECF244321}">
                <p14:modId xmlns:p14="http://schemas.microsoft.com/office/powerpoint/2010/main" val="834215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44533475"/>
                    </a:ext>
                  </a:extLst>
                </a:gridCol>
                <a:gridCol w="1975104">
                  <a:extLst>
                    <a:ext uri="{9D8B030D-6E8A-4147-A177-3AD203B41FA5}">
                      <a16:colId xmlns:a16="http://schemas.microsoft.com/office/drawing/2014/main" val="4202108973"/>
                    </a:ext>
                  </a:extLst>
                </a:gridCol>
                <a:gridCol w="905256">
                  <a:extLst>
                    <a:ext uri="{9D8B030D-6E8A-4147-A177-3AD203B41FA5}">
                      <a16:colId xmlns:a16="http://schemas.microsoft.com/office/drawing/2014/main" val="1604047487"/>
                    </a:ext>
                  </a:extLst>
                </a:gridCol>
                <a:gridCol w="905256">
                  <a:extLst>
                    <a:ext uri="{9D8B030D-6E8A-4147-A177-3AD203B41FA5}">
                      <a16:colId xmlns:a16="http://schemas.microsoft.com/office/drawing/2014/main" val="3569345937"/>
                    </a:ext>
                  </a:extLst>
                </a:gridCol>
                <a:gridCol w="905256">
                  <a:extLst>
                    <a:ext uri="{9D8B030D-6E8A-4147-A177-3AD203B41FA5}">
                      <a16:colId xmlns:a16="http://schemas.microsoft.com/office/drawing/2014/main" val="3083473330"/>
                    </a:ext>
                  </a:extLst>
                </a:gridCol>
                <a:gridCol w="905256">
                  <a:extLst>
                    <a:ext uri="{9D8B030D-6E8A-4147-A177-3AD203B41FA5}">
                      <a16:colId xmlns:a16="http://schemas.microsoft.com/office/drawing/2014/main" val="3437287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0039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- 2024-09-17 15:47:21</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Human Resources team attended the 2024 Philadelphia Walk to End Alzheimer's Corporate Kick-Off where they got to make connections and discover new ways to support this important cause. With last year's event raising 0 million for Alzheimer’s care and research, we're excited to make an impact once again as part of the Tokio Marine Group National Team! 💜
Want to join us in making a difference? Please consider registering for our team or making a donation! https://bit.ly/3TyDHTM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https://quintly-eu-image-storage.s3.amazonaws.com/10429b35b14158eee4bb6fd8424b954e/364eb9887dae32a1c27de83b46a05b03.jpg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18622898"/>
                  </a:ext>
                </a:extLst>
              </a:tr>
            </a:tbl>
          </a:graphicData>
        </a:graphic>
      </p:graphicFrame>
      <p:sp>
        <p:nvSpPr>
          <p:cNvPr id="4" name="Text Placeholder 3">
            <a:extLst>
              <a:ext uri="{FF2B5EF4-FFF2-40B4-BE49-F238E27FC236}">
                <a16:creationId xmlns:a16="http://schemas.microsoft.com/office/drawing/2014/main" id="{4CF8F7E4-9068-44C3-8EC9-28A16344C25B}"/>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71332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8E405-3D2E-4E02-A94F-7EAE76399FB0}"/>
              </a:ext>
            </a:extLst>
          </p:cNvPr>
          <p:cNvSpPr>
            <a:spLocks noGrp="1"/>
          </p:cNvSpPr>
          <p:nvPr>
            <p:ph type="title"/>
          </p:nvPr>
        </p:nvSpPr>
        <p:spPr/>
        <p:txBody>
          <a:bodyPr/>
          <a:lstStyle/>
          <a:p>
            <a:r>
              <a:rPr lang="en-US"/>
              <a:t>Instagram Instagram Top Posts | TMNAS - 4 of 5</a:t>
            </a:r>
          </a:p>
        </p:txBody>
      </p:sp>
      <p:graphicFrame>
        <p:nvGraphicFramePr>
          <p:cNvPr id="5" name="Table Placeholder 4">
            <a:extLst>
              <a:ext uri="{FF2B5EF4-FFF2-40B4-BE49-F238E27FC236}">
                <a16:creationId xmlns:a16="http://schemas.microsoft.com/office/drawing/2014/main" id="{E58FAF8C-0C4A-4109-9141-BE78D6BFEE9B}"/>
              </a:ext>
            </a:extLst>
          </p:cNvPr>
          <p:cNvGraphicFramePr>
            <a:graphicFrameLocks noGrp="1"/>
          </p:cNvGraphicFramePr>
          <p:nvPr>
            <p:ph type="tbl" sz="quarter" idx="13"/>
            <p:extLst>
              <p:ext uri="{D42A27DB-BD31-4B8C-83A1-F6EECF244321}">
                <p14:modId xmlns:p14="http://schemas.microsoft.com/office/powerpoint/2010/main" val="257143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56985158"/>
                    </a:ext>
                  </a:extLst>
                </a:gridCol>
                <a:gridCol w="1975104">
                  <a:extLst>
                    <a:ext uri="{9D8B030D-6E8A-4147-A177-3AD203B41FA5}">
                      <a16:colId xmlns:a16="http://schemas.microsoft.com/office/drawing/2014/main" val="2420012039"/>
                    </a:ext>
                  </a:extLst>
                </a:gridCol>
                <a:gridCol w="905256">
                  <a:extLst>
                    <a:ext uri="{9D8B030D-6E8A-4147-A177-3AD203B41FA5}">
                      <a16:colId xmlns:a16="http://schemas.microsoft.com/office/drawing/2014/main" val="3538177623"/>
                    </a:ext>
                  </a:extLst>
                </a:gridCol>
                <a:gridCol w="905256">
                  <a:extLst>
                    <a:ext uri="{9D8B030D-6E8A-4147-A177-3AD203B41FA5}">
                      <a16:colId xmlns:a16="http://schemas.microsoft.com/office/drawing/2014/main" val="3930843610"/>
                    </a:ext>
                  </a:extLst>
                </a:gridCol>
                <a:gridCol w="905256">
                  <a:extLst>
                    <a:ext uri="{9D8B030D-6E8A-4147-A177-3AD203B41FA5}">
                      <a16:colId xmlns:a16="http://schemas.microsoft.com/office/drawing/2014/main" val="566290965"/>
                    </a:ext>
                  </a:extLst>
                </a:gridCol>
                <a:gridCol w="905256">
                  <a:extLst>
                    <a:ext uri="{9D8B030D-6E8A-4147-A177-3AD203B41FA5}">
                      <a16:colId xmlns:a16="http://schemas.microsoft.com/office/drawing/2014/main" val="426943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177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- 2024-08-16 08:43:40</a:t>
                      </a:r>
                      <a:r>
                        <a:rPr kumimoji="0" lang="en-US" sz="1000" b="0" i="0" u="none" strike="noStrike" kern="1200" cap="none" spc="0" normalizeH="0" baseline="0" noProof="0">
                          <a:ln>
                            <a:noFill/>
                          </a:ln>
                          <a:solidFill>
                            <a:prstClr val="black"/>
                          </a:solidFill>
                          <a:effectLst/>
                          <a:uLnTx/>
                          <a:uFillTx/>
                          <a:latin typeface="Calibri"/>
                          <a:ea typeface="+mn-ea"/>
                          <a:cs typeface="+mn-cs"/>
                        </a:rPr>
                        <a:t>
 We always look forward to our annual TMNAS summer picnic!  This year, TMNAS employees gathered at Citizens Bank Park for an exciting Phillies game! Employees and their families enjoyed a fun and casual picnic dinner before heading into the ballpark to watch the game. 
Congratulations to Kevin Dougherty, Sr. Actuarial Analyst, for throwing the first pitch!  ⚾
Thank you to everyone who came out; we hope you had a wonderful evening!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86/434916572D887F4E29373DF41CE037A9_video_dashinit.mp4?efg=eyJ2ZW5jb2RlX3RhZyI6InZ0c192b2RfdXJsZ2VuLmNsaXBzLnVua25vd24tQzMuNzIwLmRhc2hfYmFzZWxpbmVfMV92MSJ9&amp;_nc_ht=scontent-fra3-1.cdninstagram.com&amp;_nc_cat=108&amp;vs=507566148491913_1303101208&amp;_nc_vs=HBksFQIYUmlnX3hwdl9yZWVsc19wZXJtYW5lbnRfc3JfcHJvZC80MzQ5MTY1NzJEODg3RjRFMjkzNzNERjQxQ0UwMzdBOV92aWRlb19kYXNoaW5pdC5tcDQVAALIAQAVAhg6cGFzc3Rocm91Z2hfZXZlcnN0b3JlL0dJVGtKeHZsRWVNQ2U5Z0VBUHk3YmdYZW1KVmticV9FQUFBRhUCAsgBACgAGAAbAYgHdXNlX29pbAExFQAAJuze6PiJ7ew%2FFQIoAkMzLBdAQEAAAAAAABgSZGFzaF9iYXNlbGluZV8xX3YxEQB1AAA%3D&amp;ccb=9-4&amp;oh=00_AYA5chUr4sW-uOYdx_8FDoih4OC2C-Sx56Zk1C2GOpyGPA&amp;oe=66C31ABE&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25203658"/>
                  </a:ext>
                </a:extLst>
              </a:tr>
            </a:tbl>
          </a:graphicData>
        </a:graphic>
      </p:graphicFrame>
      <p:sp>
        <p:nvSpPr>
          <p:cNvPr id="4" name="Text Placeholder 3">
            <a:extLst>
              <a:ext uri="{FF2B5EF4-FFF2-40B4-BE49-F238E27FC236}">
                <a16:creationId xmlns:a16="http://schemas.microsoft.com/office/drawing/2014/main" id="{5E00C59D-1AAF-4EF5-A502-BCC3CAEFB165}"/>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659454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8EA1-1551-4C2C-B578-7200AD22B8B5}"/>
              </a:ext>
            </a:extLst>
          </p:cNvPr>
          <p:cNvSpPr>
            <a:spLocks noGrp="1"/>
          </p:cNvSpPr>
          <p:nvPr>
            <p:ph type="title"/>
          </p:nvPr>
        </p:nvSpPr>
        <p:spPr/>
        <p:txBody>
          <a:bodyPr/>
          <a:lstStyle/>
          <a:p>
            <a:r>
              <a:rPr lang="en-US"/>
              <a:t>Instagram Instagram Top Posts | TMNAS - 5 of 5</a:t>
            </a:r>
          </a:p>
        </p:txBody>
      </p:sp>
      <p:graphicFrame>
        <p:nvGraphicFramePr>
          <p:cNvPr id="5" name="Table Placeholder 4">
            <a:extLst>
              <a:ext uri="{FF2B5EF4-FFF2-40B4-BE49-F238E27FC236}">
                <a16:creationId xmlns:a16="http://schemas.microsoft.com/office/drawing/2014/main" id="{774DBA27-5D63-466C-8D17-F1733409A689}"/>
              </a:ext>
            </a:extLst>
          </p:cNvPr>
          <p:cNvGraphicFramePr>
            <a:graphicFrameLocks noGrp="1"/>
          </p:cNvGraphicFramePr>
          <p:nvPr>
            <p:ph type="tbl" sz="quarter" idx="13"/>
            <p:extLst>
              <p:ext uri="{D42A27DB-BD31-4B8C-83A1-F6EECF244321}">
                <p14:modId xmlns:p14="http://schemas.microsoft.com/office/powerpoint/2010/main" val="307334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03959945"/>
                    </a:ext>
                  </a:extLst>
                </a:gridCol>
                <a:gridCol w="1975104">
                  <a:extLst>
                    <a:ext uri="{9D8B030D-6E8A-4147-A177-3AD203B41FA5}">
                      <a16:colId xmlns:a16="http://schemas.microsoft.com/office/drawing/2014/main" val="3497788173"/>
                    </a:ext>
                  </a:extLst>
                </a:gridCol>
                <a:gridCol w="905256">
                  <a:extLst>
                    <a:ext uri="{9D8B030D-6E8A-4147-A177-3AD203B41FA5}">
                      <a16:colId xmlns:a16="http://schemas.microsoft.com/office/drawing/2014/main" val="343582139"/>
                    </a:ext>
                  </a:extLst>
                </a:gridCol>
                <a:gridCol w="905256">
                  <a:extLst>
                    <a:ext uri="{9D8B030D-6E8A-4147-A177-3AD203B41FA5}">
                      <a16:colId xmlns:a16="http://schemas.microsoft.com/office/drawing/2014/main" val="466378284"/>
                    </a:ext>
                  </a:extLst>
                </a:gridCol>
                <a:gridCol w="905256">
                  <a:extLst>
                    <a:ext uri="{9D8B030D-6E8A-4147-A177-3AD203B41FA5}">
                      <a16:colId xmlns:a16="http://schemas.microsoft.com/office/drawing/2014/main" val="1858279552"/>
                    </a:ext>
                  </a:extLst>
                </a:gridCol>
                <a:gridCol w="905256">
                  <a:extLst>
                    <a:ext uri="{9D8B030D-6E8A-4147-A177-3AD203B41FA5}">
                      <a16:colId xmlns:a16="http://schemas.microsoft.com/office/drawing/2014/main" val="3451255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980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- 2024-08-29 16:12:33</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looking back on our 2024 Tokio Marine Summer Intern Day! 🎉 A big thank you to reliancematrix, firstinshi, and phlyinsurance for being part of this incredible event with us! Take a moment to hear how our interns came together for a day of meaningful connection, learning, and discovering the true strength of the Tokio Marine Group. 🌍🤝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-2.cdninstagram.com/o1/v/t16/f1/m86/0249CE828208ADBAE3936C81D3EDCD92_video_dashinit.mp4?efg=eyJ2ZW5jb2RlX3RhZyI6InZ0c192b2RfdXJsZ2VuLmNsaXBzLnVua25vd24tQzMuNzIwLmRhc2hfYmFzZWxpbmVfMV92MSJ9&amp;_nc_ht=scontent-fra5-2.cdninstagram.com&amp;_nc_cat=109&amp;vs=1015793740011150_1102241228&amp;_nc_vs=HBksFQIYUmlnX3hwdl9yZWVsc19wZXJtYW5lbnRfc3JfcHJvZC8wMjQ5Q0U4MjgyMDhBREJBRTM5MzZDODFEM0VEQ0Q5Ml92aWRlb19kYXNoaW5pdC5tcDQVAALIAQAVAhg6cGFzc3Rocm91Z2hfZXZlcnN0b3JlL0dHVlRRaHM2RHU4dnNGTWZBTWNlM014djBWNHZicV9FQUFBRhUCAsgBACgAGAAbAYgHdXNlX29pbAExFQAAJqLNtquJg4dBFQIoAkMzLBdAT6ZmZmZmZhgSZGFzaF9iYXNlbGluZV8xX3YxEQB1AAA%3D&amp;ccb=9-4&amp;oh=00_AYCe4hSDlXQiQow2gGpRIntmgtNToEZvxPZaED30HwtlZw&amp;oe=66EC6675&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77919889"/>
                  </a:ext>
                </a:extLst>
              </a:tr>
            </a:tbl>
          </a:graphicData>
        </a:graphic>
      </p:graphicFrame>
      <p:sp>
        <p:nvSpPr>
          <p:cNvPr id="4" name="Text Placeholder 3">
            <a:extLst>
              <a:ext uri="{FF2B5EF4-FFF2-40B4-BE49-F238E27FC236}">
                <a16:creationId xmlns:a16="http://schemas.microsoft.com/office/drawing/2014/main" id="{429F1C43-5FAB-4EEA-8783-124BA14B1E1B}"/>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4064994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7B41-6B4D-46F5-819E-7FE129B0AF7D}"/>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7963FFB9-EB94-483F-A915-14543C7E6817}"/>
              </a:ext>
            </a:extLst>
          </p:cNvPr>
          <p:cNvGraphicFramePr>
            <a:graphicFrameLocks noGrp="1"/>
          </p:cNvGraphicFramePr>
          <p:nvPr>
            <p:ph type="tbl" sz="quarter" idx="13"/>
            <p:extLst>
              <p:ext uri="{D42A27DB-BD31-4B8C-83A1-F6EECF244321}">
                <p14:modId xmlns:p14="http://schemas.microsoft.com/office/powerpoint/2010/main" val="3698667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90018178"/>
                    </a:ext>
                  </a:extLst>
                </a:gridCol>
                <a:gridCol w="1234440">
                  <a:extLst>
                    <a:ext uri="{9D8B030D-6E8A-4147-A177-3AD203B41FA5}">
                      <a16:colId xmlns:a16="http://schemas.microsoft.com/office/drawing/2014/main" val="928675258"/>
                    </a:ext>
                  </a:extLst>
                </a:gridCol>
                <a:gridCol w="576072">
                  <a:extLst>
                    <a:ext uri="{9D8B030D-6E8A-4147-A177-3AD203B41FA5}">
                      <a16:colId xmlns:a16="http://schemas.microsoft.com/office/drawing/2014/main" val="3452720113"/>
                    </a:ext>
                  </a:extLst>
                </a:gridCol>
                <a:gridCol w="1234440">
                  <a:extLst>
                    <a:ext uri="{9D8B030D-6E8A-4147-A177-3AD203B41FA5}">
                      <a16:colId xmlns:a16="http://schemas.microsoft.com/office/drawing/2014/main" val="2806812541"/>
                    </a:ext>
                  </a:extLst>
                </a:gridCol>
                <a:gridCol w="1234440">
                  <a:extLst>
                    <a:ext uri="{9D8B030D-6E8A-4147-A177-3AD203B41FA5}">
                      <a16:colId xmlns:a16="http://schemas.microsoft.com/office/drawing/2014/main" val="3984761584"/>
                    </a:ext>
                  </a:extLst>
                </a:gridCol>
                <a:gridCol w="1234440">
                  <a:extLst>
                    <a:ext uri="{9D8B030D-6E8A-4147-A177-3AD203B41FA5}">
                      <a16:colId xmlns:a16="http://schemas.microsoft.com/office/drawing/2014/main" val="3467440866"/>
                    </a:ext>
                  </a:extLst>
                </a:gridCol>
                <a:gridCol w="1234440">
                  <a:extLst>
                    <a:ext uri="{9D8B030D-6E8A-4147-A177-3AD203B41FA5}">
                      <a16:colId xmlns:a16="http://schemas.microsoft.com/office/drawing/2014/main" val="4191191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847090713"/>
                  </a:ext>
                </a:extLst>
              </a:tr>
              <a:tr h="370840">
                <a:tc>
                  <a:txBody>
                    <a:bodyPr/>
                    <a:lstStyle/>
                    <a:p>
                      <a:r>
                        <a:rPr lang="en-US" sz="1000"/>
                        <a:t>30</a:t>
                      </a:r>
                    </a:p>
                  </a:txBody>
                  <a:tcPr/>
                </a:tc>
                <a:tc>
                  <a:txBody>
                    <a:bodyPr/>
                    <a:lstStyle/>
                    <a:p>
                      <a:r>
                        <a:rPr lang="en-US" sz="1000"/>
                        <a:t>0.6922 %</a:t>
                      </a:r>
                    </a:p>
                  </a:txBody>
                  <a:tcPr/>
                </a:tc>
                <a:tc>
                  <a:txBody>
                    <a:bodyPr/>
                    <a:lstStyle/>
                    <a:p>
                      <a:r>
                        <a:rPr lang="en-US" sz="1000"/>
                        <a:t>0.10</a:t>
                      </a:r>
                    </a:p>
                  </a:txBody>
                  <a:tcPr/>
                </a:tc>
                <a:tc>
                  <a:txBody>
                    <a:bodyPr/>
                    <a:lstStyle/>
                    <a:p>
                      <a:r>
                        <a:rPr lang="en-US" sz="1000"/>
                        <a:t>73.93</a:t>
                      </a:r>
                    </a:p>
                  </a:txBody>
                  <a:tcPr/>
                </a:tc>
                <a:tc>
                  <a:txBody>
                    <a:bodyPr/>
                    <a:lstStyle/>
                    <a:p>
                      <a:r>
                        <a:rPr lang="en-US" sz="1000"/>
                        <a:t>49.40</a:t>
                      </a:r>
                    </a:p>
                  </a:txBody>
                  <a:tcPr/>
                </a:tc>
                <a:tc>
                  <a:txBody>
                    <a:bodyPr/>
                    <a:lstStyle/>
                    <a:p>
                      <a:r>
                        <a:rPr lang="en-US" sz="1000"/>
                        <a:t>2218</a:t>
                      </a:r>
                    </a:p>
                  </a:txBody>
                  <a:tcPr/>
                </a:tc>
                <a:tc>
                  <a:txBody>
                    <a:bodyPr/>
                    <a:lstStyle/>
                    <a:p>
                      <a:r>
                        <a:rPr lang="en-US" sz="1000"/>
                        <a:t>1482</a:t>
                      </a:r>
                    </a:p>
                  </a:txBody>
                  <a:tcPr/>
                </a:tc>
                <a:extLst>
                  <a:ext uri="{0D108BD9-81ED-4DB2-BD59-A6C34878D82A}">
                    <a16:rowId xmlns:a16="http://schemas.microsoft.com/office/drawing/2014/main" val="1773640231"/>
                  </a:ext>
                </a:extLst>
              </a:tr>
            </a:tbl>
          </a:graphicData>
        </a:graphic>
      </p:graphicFrame>
      <p:sp>
        <p:nvSpPr>
          <p:cNvPr id="4" name="Text Placeholder 3">
            <a:extLst>
              <a:ext uri="{FF2B5EF4-FFF2-40B4-BE49-F238E27FC236}">
                <a16:creationId xmlns:a16="http://schemas.microsoft.com/office/drawing/2014/main" id="{F85BB39D-2181-493F-9B0E-B1E771875A0D}"/>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9636425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2874</Words>
  <Application>Microsoft Office PowerPoint</Application>
  <PresentationFormat>On-screen Show (4:3)</PresentationFormat>
  <Paragraphs>455</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5</vt:lpstr>
      <vt:lpstr>LinkedIn Posts Table | TMNAS - 2 of 5</vt:lpstr>
      <vt:lpstr>LinkedIn Posts Table | TMNAS - 3 of 5</vt:lpstr>
      <vt:lpstr>LinkedIn Posts Table | TMNAS - 4 of 5</vt:lpstr>
      <vt:lpstr>LinkedIn Posts Table | TMNAS - 5 of 5</vt:lpstr>
      <vt:lpstr>Instagram Key Metrics Table | TMNAS</vt:lpstr>
      <vt:lpstr>Instagram Followers Change | TMNAS</vt:lpstr>
      <vt:lpstr>Instagram Average Interactions Per Post | TMNAS</vt:lpstr>
      <vt:lpstr>Instagram Total Interactions Per Month | TMNAS</vt:lpstr>
      <vt:lpstr>Instagram Instagram Top Posts | TMNAS - 1 of 5</vt:lpstr>
      <vt:lpstr>Instagram Instagram Top Posts | TMNAS - 2 of 5</vt:lpstr>
      <vt:lpstr>Instagram Instagram Top Posts | TMNAS - 3 of 5</vt:lpstr>
      <vt:lpstr>Instagram Instagram Top Posts | TMNAS - 4 of 5</vt:lpstr>
      <vt:lpstr>Instagram Instagram Top Posts | TMNAS - 5 of 5</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2024-10-07T15:39:31Z</dcterms:created>
  <dcterms:modified xsi:type="dcterms:W3CDTF">2024-10-07T15:40:23Z</dcterms:modified>
</cp:coreProperties>
</file>