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2" r:id="rId45"/>
    <p:sldId id="303" r:id="rId46"/>
    <p:sldId id="304" r:id="rId47"/>
    <p:sldId id="305" r:id="rId48"/>
    <p:sldId id="307" r:id="rId49"/>
    <p:sldId id="308" r:id="rId50"/>
    <p:sldId id="309" r:id="rId51"/>
    <p:sldId id="311" r:id="rId52"/>
    <p:sldId id="312" r:id="rId53"/>
    <p:sldId id="313" r:id="rId54"/>
    <p:sldId id="314" r:id="rId55"/>
    <p:sldId id="315" r:id="rId56"/>
    <p:sldId id="316" r:id="rId57"/>
    <p:sldId id="317"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171</c:v>
                </c:pt>
                <c:pt idx="1">
                  <c:v>172</c:v>
                </c:pt>
                <c:pt idx="2">
                  <c:v>174</c:v>
                </c:pt>
                <c:pt idx="3">
                  <c:v>177</c:v>
                </c:pt>
                <c:pt idx="4">
                  <c:v>177</c:v>
                </c:pt>
                <c:pt idx="5">
                  <c:v>178</c:v>
                </c:pt>
                <c:pt idx="6">
                  <c:v>179</c:v>
                </c:pt>
              </c:numCache>
            </c:numRef>
          </c:val>
          <c:extLst>
            <c:ext xmlns:c16="http://schemas.microsoft.com/office/drawing/2014/chart" uri="{C3380CC4-5D6E-409C-BE32-E72D297353CC}">
              <c16:uniqueId val="{00000000-AED5-4414-AE05-9755461389F2}"/>
            </c:ext>
          </c:extLst>
        </c:ser>
        <c:ser>
          <c:idx val="1"/>
          <c:order val="1"/>
          <c:tx>
            <c:strRef>
              <c:f>Sheet1!$C$1</c:f>
              <c:strCache>
                <c:ptCount val="1"/>
                <c:pt idx="0">
                  <c:v>instagram</c:v>
                </c:pt>
              </c:strCache>
            </c:strRef>
          </c:tx>
          <c:spPr>
            <a:solidFill>
              <a:schemeClr val="accent2"/>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Sheet1!$C$2:$C$8</c:f>
              <c:numCache>
                <c:formatCode>General</c:formatCode>
                <c:ptCount val="7"/>
                <c:pt idx="0">
                  <c:v>543</c:v>
                </c:pt>
                <c:pt idx="1">
                  <c:v>546</c:v>
                </c:pt>
                <c:pt idx="2">
                  <c:v>550</c:v>
                </c:pt>
                <c:pt idx="3">
                  <c:v>553</c:v>
                </c:pt>
                <c:pt idx="4">
                  <c:v>556</c:v>
                </c:pt>
                <c:pt idx="5">
                  <c:v>557</c:v>
                </c:pt>
                <c:pt idx="6">
                  <c:v>562</c:v>
                </c:pt>
              </c:numCache>
            </c:numRef>
          </c:val>
          <c:extLst>
            <c:ext xmlns:c16="http://schemas.microsoft.com/office/drawing/2014/chart" uri="{C3380CC4-5D6E-409C-BE32-E72D297353CC}">
              <c16:uniqueId val="{00000001-AED5-4414-AE05-9755461389F2}"/>
            </c:ext>
          </c:extLst>
        </c:ser>
        <c:ser>
          <c:idx val="2"/>
          <c:order val="2"/>
          <c:tx>
            <c:strRef>
              <c:f>Sheet1!$D$1</c:f>
              <c:strCache>
                <c:ptCount val="1"/>
                <c:pt idx="0">
                  <c:v>linkedIn</c:v>
                </c:pt>
              </c:strCache>
            </c:strRef>
          </c:tx>
          <c:spPr>
            <a:solidFill>
              <a:schemeClr val="accent3"/>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Sheet1!$D$2:$D$8</c:f>
              <c:numCache>
                <c:formatCode>General</c:formatCode>
                <c:ptCount val="7"/>
                <c:pt idx="0">
                  <c:v>17106</c:v>
                </c:pt>
                <c:pt idx="1">
                  <c:v>17630</c:v>
                </c:pt>
                <c:pt idx="2">
                  <c:v>18362</c:v>
                </c:pt>
                <c:pt idx="3">
                  <c:v>19367</c:v>
                </c:pt>
                <c:pt idx="4">
                  <c:v>20223</c:v>
                </c:pt>
                <c:pt idx="5">
                  <c:v>21214</c:v>
                </c:pt>
                <c:pt idx="6">
                  <c:v>21914</c:v>
                </c:pt>
              </c:numCache>
            </c:numRef>
          </c:val>
          <c:extLst>
            <c:ext xmlns:c16="http://schemas.microsoft.com/office/drawing/2014/chart" uri="{C3380CC4-5D6E-409C-BE32-E72D297353CC}">
              <c16:uniqueId val="{00000002-AED5-4414-AE05-9755461389F2}"/>
            </c:ext>
          </c:extLst>
        </c:ser>
        <c:ser>
          <c:idx val="3"/>
          <c:order val="3"/>
          <c:tx>
            <c:strRef>
              <c:f>Sheet1!$E$1</c:f>
              <c:strCache>
                <c:ptCount val="1"/>
                <c:pt idx="0">
                  <c:v>twitter</c:v>
                </c:pt>
              </c:strCache>
            </c:strRef>
          </c:tx>
          <c:spPr>
            <a:solidFill>
              <a:schemeClr val="accent4"/>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Sheet1!$E$2:$E$8</c:f>
              <c:numCache>
                <c:formatCode>General</c:formatCode>
                <c:ptCount val="7"/>
                <c:pt idx="0">
                  <c:v>194</c:v>
                </c:pt>
                <c:pt idx="1">
                  <c:v>194</c:v>
                </c:pt>
                <c:pt idx="2">
                  <c:v>201</c:v>
                </c:pt>
                <c:pt idx="3">
                  <c:v>195</c:v>
                </c:pt>
                <c:pt idx="4">
                  <c:v>195</c:v>
                </c:pt>
                <c:pt idx="5">
                  <c:v>198</c:v>
                </c:pt>
                <c:pt idx="6">
                  <c:v>197</c:v>
                </c:pt>
              </c:numCache>
            </c:numRef>
          </c:val>
          <c:extLst>
            <c:ext xmlns:c16="http://schemas.microsoft.com/office/drawing/2014/chart" uri="{C3380CC4-5D6E-409C-BE32-E72D297353CC}">
              <c16:uniqueId val="{00000003-AED5-4414-AE05-9755461389F2}"/>
            </c:ext>
          </c:extLst>
        </c:ser>
        <c:dLbls>
          <c:showLegendKey val="0"/>
          <c:showVal val="0"/>
          <c:showCatName val="0"/>
          <c:showSerName val="0"/>
          <c:showPercent val="0"/>
          <c:showBubbleSize val="0"/>
        </c:dLbls>
        <c:gapWidth val="219"/>
        <c:overlap val="-27"/>
        <c:axId val="313060944"/>
        <c:axId val="313061272"/>
      </c:barChart>
      <c:dateAx>
        <c:axId val="31306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61272"/>
        <c:crosses val="autoZero"/>
        <c:auto val="1"/>
        <c:lblOffset val="100"/>
        <c:baseTimeUnit val="months"/>
      </c:dateAx>
      <c:valAx>
        <c:axId val="31306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6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2</c:v>
                </c:pt>
                <c:pt idx="1">
                  <c:v>0</c:v>
                </c:pt>
                <c:pt idx="2">
                  <c:v>7</c:v>
                </c:pt>
                <c:pt idx="3">
                  <c:v>-6</c:v>
                </c:pt>
                <c:pt idx="4">
                  <c:v>0</c:v>
                </c:pt>
                <c:pt idx="5">
                  <c:v>3</c:v>
                </c:pt>
                <c:pt idx="6">
                  <c:v>-1</c:v>
                </c:pt>
              </c:numCache>
            </c:numRef>
          </c:val>
          <c:extLst>
            <c:ext xmlns:c16="http://schemas.microsoft.com/office/drawing/2014/chart" uri="{C3380CC4-5D6E-409C-BE32-E72D297353CC}">
              <c16:uniqueId val="{00000000-C0F8-4C76-A8FF-14CDDF459A7F}"/>
            </c:ext>
          </c:extLst>
        </c:ser>
        <c:dLbls>
          <c:showLegendKey val="0"/>
          <c:showVal val="0"/>
          <c:showCatName val="0"/>
          <c:showSerName val="0"/>
          <c:showPercent val="0"/>
          <c:showBubbleSize val="0"/>
        </c:dLbls>
        <c:gapWidth val="219"/>
        <c:overlap val="-27"/>
        <c:axId val="386387784"/>
        <c:axId val="389073976"/>
      </c:barChart>
      <c:dateAx>
        <c:axId val="38638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73976"/>
        <c:crosses val="autoZero"/>
        <c:auto val="1"/>
        <c:lblOffset val="100"/>
        <c:baseTimeUnit val="months"/>
      </c:dateAx>
      <c:valAx>
        <c:axId val="38907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8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0</c:v>
                </c:pt>
                <c:pt idx="1">
                  <c:v>1</c:v>
                </c:pt>
                <c:pt idx="2">
                  <c:v>1</c:v>
                </c:pt>
                <c:pt idx="3">
                  <c:v>1</c:v>
                </c:pt>
                <c:pt idx="4">
                  <c:v>0</c:v>
                </c:pt>
                <c:pt idx="5">
                  <c:v>0</c:v>
                </c:pt>
                <c:pt idx="6">
                  <c:v>1</c:v>
                </c:pt>
              </c:numCache>
            </c:numRef>
          </c:val>
          <c:extLst>
            <c:ext xmlns:c16="http://schemas.microsoft.com/office/drawing/2014/chart" uri="{C3380CC4-5D6E-409C-BE32-E72D297353CC}">
              <c16:uniqueId val="{00000000-8A42-4CFA-B13A-AAEFB4852EF7}"/>
            </c:ext>
          </c:extLst>
        </c:ser>
        <c:dLbls>
          <c:showLegendKey val="0"/>
          <c:showVal val="0"/>
          <c:showCatName val="0"/>
          <c:showSerName val="0"/>
          <c:showPercent val="0"/>
          <c:showBubbleSize val="0"/>
        </c:dLbls>
        <c:gapWidth val="219"/>
        <c:overlap val="-27"/>
        <c:axId val="389072992"/>
        <c:axId val="390186792"/>
      </c:barChart>
      <c:dateAx>
        <c:axId val="38907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86792"/>
        <c:crosses val="autoZero"/>
        <c:auto val="1"/>
        <c:lblOffset val="100"/>
        <c:baseTimeUnit val="months"/>
      </c:dateAx>
      <c:valAx>
        <c:axId val="39018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7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6</c:v>
                </c:pt>
                <c:pt idx="1">
                  <c:v>11</c:v>
                </c:pt>
                <c:pt idx="2">
                  <c:v>16</c:v>
                </c:pt>
                <c:pt idx="3">
                  <c:v>16</c:v>
                </c:pt>
                <c:pt idx="4">
                  <c:v>13</c:v>
                </c:pt>
                <c:pt idx="5">
                  <c:v>12</c:v>
                </c:pt>
                <c:pt idx="6">
                  <c:v>16</c:v>
                </c:pt>
              </c:numCache>
            </c:numRef>
          </c:val>
          <c:extLst>
            <c:ext xmlns:c16="http://schemas.microsoft.com/office/drawing/2014/chart" uri="{C3380CC4-5D6E-409C-BE32-E72D297353CC}">
              <c16:uniqueId val="{00000000-58EB-4935-917C-B86BB594CB6D}"/>
            </c:ext>
          </c:extLst>
        </c:ser>
        <c:dLbls>
          <c:showLegendKey val="0"/>
          <c:showVal val="0"/>
          <c:showCatName val="0"/>
          <c:showSerName val="0"/>
          <c:showPercent val="0"/>
          <c:showBubbleSize val="0"/>
        </c:dLbls>
        <c:gapWidth val="219"/>
        <c:overlap val="-27"/>
        <c:axId val="390100904"/>
        <c:axId val="390100248"/>
      </c:barChart>
      <c:catAx>
        <c:axId val="39010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0248"/>
        <c:crosses val="autoZero"/>
        <c:auto val="1"/>
        <c:lblAlgn val="ctr"/>
        <c:lblOffset val="100"/>
        <c:noMultiLvlLbl val="0"/>
      </c:catAx>
      <c:valAx>
        <c:axId val="39010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0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538</c:v>
                </c:pt>
                <c:pt idx="1">
                  <c:v>524</c:v>
                </c:pt>
                <c:pt idx="2">
                  <c:v>732</c:v>
                </c:pt>
                <c:pt idx="3">
                  <c:v>1005</c:v>
                </c:pt>
                <c:pt idx="4">
                  <c:v>856</c:v>
                </c:pt>
                <c:pt idx="5">
                  <c:v>991</c:v>
                </c:pt>
                <c:pt idx="6">
                  <c:v>700</c:v>
                </c:pt>
              </c:numCache>
            </c:numRef>
          </c:val>
          <c:extLst>
            <c:ext xmlns:c16="http://schemas.microsoft.com/office/drawing/2014/chart" uri="{C3380CC4-5D6E-409C-BE32-E72D297353CC}">
              <c16:uniqueId val="{00000000-5F39-42A2-862D-986A7CDFCC34}"/>
            </c:ext>
          </c:extLst>
        </c:ser>
        <c:dLbls>
          <c:showLegendKey val="0"/>
          <c:showVal val="0"/>
          <c:showCatName val="0"/>
          <c:showSerName val="0"/>
          <c:showPercent val="0"/>
          <c:showBubbleSize val="0"/>
        </c:dLbls>
        <c:gapWidth val="219"/>
        <c:overlap val="-27"/>
        <c:axId val="470648280"/>
        <c:axId val="470650576"/>
      </c:barChart>
      <c:dateAx>
        <c:axId val="47064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50576"/>
        <c:crosses val="autoZero"/>
        <c:auto val="1"/>
        <c:lblOffset val="100"/>
        <c:baseTimeUnit val="months"/>
      </c:dateAx>
      <c:valAx>
        <c:axId val="47065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4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57</c:v>
                </c:pt>
                <c:pt idx="1">
                  <c:v>57</c:v>
                </c:pt>
                <c:pt idx="2">
                  <c:v>78</c:v>
                </c:pt>
                <c:pt idx="3">
                  <c:v>72</c:v>
                </c:pt>
                <c:pt idx="4">
                  <c:v>63</c:v>
                </c:pt>
                <c:pt idx="5">
                  <c:v>85</c:v>
                </c:pt>
                <c:pt idx="6">
                  <c:v>48</c:v>
                </c:pt>
                <c:pt idx="7">
                  <c:v>61</c:v>
                </c:pt>
              </c:numCache>
            </c:numRef>
          </c:val>
          <c:extLst>
            <c:ext xmlns:c16="http://schemas.microsoft.com/office/drawing/2014/chart" uri="{C3380CC4-5D6E-409C-BE32-E72D297353CC}">
              <c16:uniqueId val="{00000000-5F02-4655-8B5C-3E843989F852}"/>
            </c:ext>
          </c:extLst>
        </c:ser>
        <c:dLbls>
          <c:showLegendKey val="0"/>
          <c:showVal val="0"/>
          <c:showCatName val="0"/>
          <c:showSerName val="0"/>
          <c:showPercent val="0"/>
          <c:showBubbleSize val="0"/>
        </c:dLbls>
        <c:gapWidth val="219"/>
        <c:overlap val="-27"/>
        <c:axId val="470652872"/>
        <c:axId val="470654184"/>
      </c:barChart>
      <c:catAx>
        <c:axId val="47065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54184"/>
        <c:crosses val="autoZero"/>
        <c:auto val="1"/>
        <c:lblAlgn val="ctr"/>
        <c:lblOffset val="100"/>
        <c:noMultiLvlLbl val="0"/>
      </c:catAx>
      <c:valAx>
        <c:axId val="47065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5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572</c:v>
                </c:pt>
                <c:pt idx="1">
                  <c:v>694</c:v>
                </c:pt>
                <c:pt idx="2">
                  <c:v>784</c:v>
                </c:pt>
                <c:pt idx="3">
                  <c:v>1082</c:v>
                </c:pt>
                <c:pt idx="4">
                  <c:v>1021</c:v>
                </c:pt>
                <c:pt idx="5">
                  <c:v>1117</c:v>
                </c:pt>
                <c:pt idx="6">
                  <c:v>732</c:v>
                </c:pt>
              </c:numCache>
            </c:numRef>
          </c:val>
          <c:extLst>
            <c:ext xmlns:c16="http://schemas.microsoft.com/office/drawing/2014/chart" uri="{C3380CC4-5D6E-409C-BE32-E72D297353CC}">
              <c16:uniqueId val="{00000000-1BAC-4888-8366-510513731EAB}"/>
            </c:ext>
          </c:extLst>
        </c:ser>
        <c:dLbls>
          <c:showLegendKey val="0"/>
          <c:showVal val="0"/>
          <c:showCatName val="0"/>
          <c:showSerName val="0"/>
          <c:showPercent val="0"/>
          <c:showBubbleSize val="0"/>
        </c:dLbls>
        <c:gapWidth val="219"/>
        <c:overlap val="-27"/>
        <c:axId val="470662384"/>
        <c:axId val="470662056"/>
      </c:barChart>
      <c:catAx>
        <c:axId val="47066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62056"/>
        <c:crosses val="autoZero"/>
        <c:auto val="1"/>
        <c:lblAlgn val="ctr"/>
        <c:lblOffset val="100"/>
        <c:noMultiLvlLbl val="0"/>
      </c:catAx>
      <c:valAx>
        <c:axId val="47066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6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Sheet1!$A$2:$A$9</c:f>
              <c:strCache>
                <c:ptCount val="8"/>
                <c:pt idx="0">
                  <c:v>2023-12</c:v>
                </c:pt>
                <c:pt idx="1">
                  <c:v>2024-01</c:v>
                </c:pt>
                <c:pt idx="2">
                  <c:v>2024-02</c:v>
                </c:pt>
                <c:pt idx="3">
                  <c:v>2024-03</c:v>
                </c:pt>
                <c:pt idx="4">
                  <c:v>2024-04</c:v>
                </c:pt>
                <c:pt idx="5">
                  <c:v>2024-05</c:v>
                </c:pt>
                <c:pt idx="6">
                  <c:v>2024-06</c:v>
                </c:pt>
                <c:pt idx="7">
                  <c:v>2024-07</c:v>
                </c:pt>
              </c:strCache>
            </c:strRef>
          </c:cat>
          <c:val>
            <c:numRef>
              <c:f>Sheet1!$B$2:$B$9</c:f>
              <c:numCache>
                <c:formatCode>General</c:formatCode>
                <c:ptCount val="8"/>
                <c:pt idx="0">
                  <c:v>294</c:v>
                </c:pt>
                <c:pt idx="1">
                  <c:v>25484</c:v>
                </c:pt>
                <c:pt idx="2">
                  <c:v>30967</c:v>
                </c:pt>
                <c:pt idx="3">
                  <c:v>28547</c:v>
                </c:pt>
                <c:pt idx="4">
                  <c:v>44572</c:v>
                </c:pt>
                <c:pt idx="5">
                  <c:v>36658</c:v>
                </c:pt>
                <c:pt idx="6">
                  <c:v>45016</c:v>
                </c:pt>
                <c:pt idx="7">
                  <c:v>37069</c:v>
                </c:pt>
              </c:numCache>
            </c:numRef>
          </c:val>
          <c:extLst>
            <c:ext xmlns:c16="http://schemas.microsoft.com/office/drawing/2014/chart" uri="{C3380CC4-5D6E-409C-BE32-E72D297353CC}">
              <c16:uniqueId val="{00000000-D9FE-4C3E-ABE9-CBB9946229FA}"/>
            </c:ext>
          </c:extLst>
        </c:ser>
        <c:dLbls>
          <c:showLegendKey val="0"/>
          <c:showVal val="0"/>
          <c:showCatName val="0"/>
          <c:showSerName val="0"/>
          <c:showPercent val="0"/>
          <c:showBubbleSize val="0"/>
        </c:dLbls>
        <c:gapWidth val="219"/>
        <c:overlap val="-27"/>
        <c:axId val="470659104"/>
        <c:axId val="470659432"/>
      </c:barChart>
      <c:catAx>
        <c:axId val="47065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59432"/>
        <c:crosses val="autoZero"/>
        <c:auto val="1"/>
        <c:lblAlgn val="ctr"/>
        <c:lblOffset val="100"/>
        <c:noMultiLvlLbl val="0"/>
      </c:catAx>
      <c:valAx>
        <c:axId val="47065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065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2</c:v>
                </c:pt>
                <c:pt idx="1">
                  <c:v>3</c:v>
                </c:pt>
                <c:pt idx="2">
                  <c:v>4</c:v>
                </c:pt>
                <c:pt idx="3">
                  <c:v>3</c:v>
                </c:pt>
                <c:pt idx="4">
                  <c:v>3</c:v>
                </c:pt>
                <c:pt idx="5">
                  <c:v>1</c:v>
                </c:pt>
                <c:pt idx="6">
                  <c:v>5</c:v>
                </c:pt>
              </c:numCache>
            </c:numRef>
          </c:val>
          <c:extLst>
            <c:ext xmlns:c16="http://schemas.microsoft.com/office/drawing/2014/chart" uri="{C3380CC4-5D6E-409C-BE32-E72D297353CC}">
              <c16:uniqueId val="{00000000-4719-4EDA-9A09-1B2240D0AB48}"/>
            </c:ext>
          </c:extLst>
        </c:ser>
        <c:dLbls>
          <c:showLegendKey val="0"/>
          <c:showVal val="0"/>
          <c:showCatName val="0"/>
          <c:showSerName val="0"/>
          <c:showPercent val="0"/>
          <c:showBubbleSize val="0"/>
        </c:dLbls>
        <c:gapWidth val="219"/>
        <c:overlap val="-27"/>
        <c:axId val="312011816"/>
        <c:axId val="312013456"/>
      </c:barChart>
      <c:dateAx>
        <c:axId val="31201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13456"/>
        <c:crosses val="autoZero"/>
        <c:auto val="1"/>
        <c:lblOffset val="100"/>
        <c:baseTimeUnit val="months"/>
      </c:dateAx>
      <c:valAx>
        <c:axId val="31201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1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20</c:v>
                </c:pt>
                <c:pt idx="1">
                  <c:v>22</c:v>
                </c:pt>
                <c:pt idx="2">
                  <c:v>19</c:v>
                </c:pt>
                <c:pt idx="3">
                  <c:v>31</c:v>
                </c:pt>
                <c:pt idx="4">
                  <c:v>18</c:v>
                </c:pt>
                <c:pt idx="5">
                  <c:v>22</c:v>
                </c:pt>
                <c:pt idx="6">
                  <c:v>14</c:v>
                </c:pt>
              </c:numCache>
            </c:numRef>
          </c:val>
          <c:extLst>
            <c:ext xmlns:c16="http://schemas.microsoft.com/office/drawing/2014/chart" uri="{C3380CC4-5D6E-409C-BE32-E72D297353CC}">
              <c16:uniqueId val="{00000000-F513-4884-B015-8553628DA485}"/>
            </c:ext>
          </c:extLst>
        </c:ser>
        <c:dLbls>
          <c:showLegendKey val="0"/>
          <c:showVal val="0"/>
          <c:showCatName val="0"/>
          <c:showSerName val="0"/>
          <c:showPercent val="0"/>
          <c:showBubbleSize val="0"/>
        </c:dLbls>
        <c:gapWidth val="219"/>
        <c:overlap val="-27"/>
        <c:axId val="67664720"/>
        <c:axId val="62361888"/>
      </c:barChart>
      <c:dateAx>
        <c:axId val="67664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61888"/>
        <c:crosses val="autoZero"/>
        <c:auto val="1"/>
        <c:lblOffset val="100"/>
        <c:baseTimeUnit val="months"/>
      </c:dateAx>
      <c:valAx>
        <c:axId val="6236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66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160</c:v>
                </c:pt>
                <c:pt idx="1">
                  <c:v>182</c:v>
                </c:pt>
                <c:pt idx="2">
                  <c:v>173</c:v>
                </c:pt>
                <c:pt idx="3">
                  <c:v>351</c:v>
                </c:pt>
                <c:pt idx="4">
                  <c:v>225</c:v>
                </c:pt>
                <c:pt idx="5">
                  <c:v>291</c:v>
                </c:pt>
                <c:pt idx="6">
                  <c:v>140</c:v>
                </c:pt>
              </c:numCache>
            </c:numRef>
          </c:val>
          <c:extLst>
            <c:ext xmlns:c16="http://schemas.microsoft.com/office/drawing/2014/chart" uri="{C3380CC4-5D6E-409C-BE32-E72D297353CC}">
              <c16:uniqueId val="{00000000-AAE7-4190-8BA8-23AC49E8C590}"/>
            </c:ext>
          </c:extLst>
        </c:ser>
        <c:dLbls>
          <c:showLegendKey val="0"/>
          <c:showVal val="0"/>
          <c:showCatName val="0"/>
          <c:showSerName val="0"/>
          <c:showPercent val="0"/>
          <c:showBubbleSize val="0"/>
        </c:dLbls>
        <c:gapWidth val="219"/>
        <c:overlap val="-27"/>
        <c:axId val="259246128"/>
        <c:axId val="259246784"/>
      </c:barChart>
      <c:catAx>
        <c:axId val="25924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246784"/>
        <c:crosses val="autoZero"/>
        <c:auto val="1"/>
        <c:lblAlgn val="ctr"/>
        <c:lblOffset val="100"/>
        <c:noMultiLvlLbl val="0"/>
      </c:catAx>
      <c:valAx>
        <c:axId val="25924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24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1972</c:v>
                </c:pt>
                <c:pt idx="1">
                  <c:v>3695</c:v>
                </c:pt>
                <c:pt idx="2">
                  <c:v>3949</c:v>
                </c:pt>
                <c:pt idx="3">
                  <c:v>4168</c:v>
                </c:pt>
                <c:pt idx="4">
                  <c:v>4884</c:v>
                </c:pt>
                <c:pt idx="5">
                  <c:v>3784</c:v>
                </c:pt>
                <c:pt idx="6">
                  <c:v>3488</c:v>
                </c:pt>
              </c:numCache>
            </c:numRef>
          </c:val>
          <c:extLst>
            <c:ext xmlns:c16="http://schemas.microsoft.com/office/drawing/2014/chart" uri="{C3380CC4-5D6E-409C-BE32-E72D297353CC}">
              <c16:uniqueId val="{00000000-27CD-44DC-B7CB-22FC44433D07}"/>
            </c:ext>
          </c:extLst>
        </c:ser>
        <c:dLbls>
          <c:showLegendKey val="0"/>
          <c:showVal val="0"/>
          <c:showCatName val="0"/>
          <c:showSerName val="0"/>
          <c:showPercent val="0"/>
          <c:showBubbleSize val="0"/>
        </c:dLbls>
        <c:gapWidth val="219"/>
        <c:overlap val="-27"/>
        <c:axId val="276908712"/>
        <c:axId val="276909040"/>
      </c:barChart>
      <c:dateAx>
        <c:axId val="27690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09040"/>
        <c:crosses val="autoZero"/>
        <c:auto val="1"/>
        <c:lblOffset val="100"/>
        <c:baseTimeUnit val="months"/>
      </c:dateAx>
      <c:valAx>
        <c:axId val="27690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0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3</c:v>
                </c:pt>
                <c:pt idx="1">
                  <c:v>1</c:v>
                </c:pt>
                <c:pt idx="2">
                  <c:v>2</c:v>
                </c:pt>
                <c:pt idx="3">
                  <c:v>3</c:v>
                </c:pt>
                <c:pt idx="4">
                  <c:v>0</c:v>
                </c:pt>
                <c:pt idx="5">
                  <c:v>1</c:v>
                </c:pt>
                <c:pt idx="6">
                  <c:v>1</c:v>
                </c:pt>
              </c:numCache>
            </c:numRef>
          </c:val>
          <c:extLst>
            <c:ext xmlns:c16="http://schemas.microsoft.com/office/drawing/2014/chart" uri="{C3380CC4-5D6E-409C-BE32-E72D297353CC}">
              <c16:uniqueId val="{00000000-1184-480F-B66C-2641E438ACD3}"/>
            </c:ext>
          </c:extLst>
        </c:ser>
        <c:dLbls>
          <c:showLegendKey val="0"/>
          <c:showVal val="0"/>
          <c:showCatName val="0"/>
          <c:showSerName val="0"/>
          <c:showPercent val="0"/>
          <c:showBubbleSize val="0"/>
        </c:dLbls>
        <c:gapWidth val="219"/>
        <c:overlap val="-27"/>
        <c:axId val="534001232"/>
        <c:axId val="533978928"/>
      </c:barChart>
      <c:dateAx>
        <c:axId val="53400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978928"/>
        <c:crosses val="autoZero"/>
        <c:auto val="1"/>
        <c:lblOffset val="100"/>
        <c:baseTimeUnit val="months"/>
      </c:dateAx>
      <c:valAx>
        <c:axId val="53397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00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5</c:v>
                </c:pt>
                <c:pt idx="1">
                  <c:v>7</c:v>
                </c:pt>
                <c:pt idx="2">
                  <c:v>5</c:v>
                </c:pt>
                <c:pt idx="3">
                  <c:v>6</c:v>
                </c:pt>
                <c:pt idx="4">
                  <c:v>5</c:v>
                </c:pt>
                <c:pt idx="5">
                  <c:v>5</c:v>
                </c:pt>
                <c:pt idx="6">
                  <c:v>2</c:v>
                </c:pt>
              </c:numCache>
            </c:numRef>
          </c:val>
          <c:extLst>
            <c:ext xmlns:c16="http://schemas.microsoft.com/office/drawing/2014/chart" uri="{C3380CC4-5D6E-409C-BE32-E72D297353CC}">
              <c16:uniqueId val="{00000000-A92F-4F4D-9B8F-F258E44C8EB9}"/>
            </c:ext>
          </c:extLst>
        </c:ser>
        <c:dLbls>
          <c:showLegendKey val="0"/>
          <c:showVal val="0"/>
          <c:showCatName val="0"/>
          <c:showSerName val="0"/>
          <c:showPercent val="0"/>
          <c:showBubbleSize val="0"/>
        </c:dLbls>
        <c:gapWidth val="219"/>
        <c:overlap val="-27"/>
        <c:axId val="386899280"/>
        <c:axId val="390460616"/>
      </c:barChart>
      <c:dateAx>
        <c:axId val="38689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60616"/>
        <c:crosses val="autoZero"/>
        <c:auto val="1"/>
        <c:lblOffset val="100"/>
        <c:baseTimeUnit val="months"/>
      </c:dateAx>
      <c:valAx>
        <c:axId val="39046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9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Sheet1!$A$2:$A$8</c:f>
              <c:strCache>
                <c:ptCount val="7"/>
                <c:pt idx="0">
                  <c:v>2024-01</c:v>
                </c:pt>
                <c:pt idx="1">
                  <c:v>2024-02</c:v>
                </c:pt>
                <c:pt idx="2">
                  <c:v>2024-03</c:v>
                </c:pt>
                <c:pt idx="3">
                  <c:v>2024-04</c:v>
                </c:pt>
                <c:pt idx="4">
                  <c:v>2024-05</c:v>
                </c:pt>
                <c:pt idx="5">
                  <c:v>2024-06</c:v>
                </c:pt>
                <c:pt idx="6">
                  <c:v>2024-07</c:v>
                </c:pt>
              </c:strCache>
            </c:strRef>
          </c:cat>
          <c:val>
            <c:numRef>
              <c:f>Sheet1!$B$2:$B$8</c:f>
              <c:numCache>
                <c:formatCode>General</c:formatCode>
                <c:ptCount val="7"/>
                <c:pt idx="0">
                  <c:v>51</c:v>
                </c:pt>
                <c:pt idx="1">
                  <c:v>79</c:v>
                </c:pt>
                <c:pt idx="2">
                  <c:v>69</c:v>
                </c:pt>
                <c:pt idx="3">
                  <c:v>107</c:v>
                </c:pt>
                <c:pt idx="4">
                  <c:v>95</c:v>
                </c:pt>
                <c:pt idx="5">
                  <c:v>81</c:v>
                </c:pt>
                <c:pt idx="6">
                  <c:v>35</c:v>
                </c:pt>
              </c:numCache>
            </c:numRef>
          </c:val>
          <c:extLst>
            <c:ext xmlns:c16="http://schemas.microsoft.com/office/drawing/2014/chart" uri="{C3380CC4-5D6E-409C-BE32-E72D297353CC}">
              <c16:uniqueId val="{00000000-C79C-4CB2-8728-63956EAE82FE}"/>
            </c:ext>
          </c:extLst>
        </c:ser>
        <c:dLbls>
          <c:showLegendKey val="0"/>
          <c:showVal val="0"/>
          <c:showCatName val="0"/>
          <c:showSerName val="0"/>
          <c:showPercent val="0"/>
          <c:showBubbleSize val="0"/>
        </c:dLbls>
        <c:gapWidth val="219"/>
        <c:overlap val="-27"/>
        <c:axId val="474344976"/>
        <c:axId val="542343440"/>
      </c:barChart>
      <c:catAx>
        <c:axId val="47434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343440"/>
        <c:crosses val="autoZero"/>
        <c:auto val="1"/>
        <c:lblAlgn val="ctr"/>
        <c:lblOffset val="100"/>
        <c:noMultiLvlLbl val="0"/>
      </c:catAx>
      <c:valAx>
        <c:axId val="54234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34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Sheet1!$A$2:$A$8</c:f>
              <c:numCache>
                <c:formatCode>m/d/yyyy</c:formatCode>
                <c:ptCount val="7"/>
                <c:pt idx="0">
                  <c:v>45292</c:v>
                </c:pt>
                <c:pt idx="1">
                  <c:v>45323</c:v>
                </c:pt>
                <c:pt idx="2">
                  <c:v>45352</c:v>
                </c:pt>
                <c:pt idx="3">
                  <c:v>45383</c:v>
                </c:pt>
                <c:pt idx="4">
                  <c:v>45413</c:v>
                </c:pt>
                <c:pt idx="5">
                  <c:v>45444</c:v>
                </c:pt>
                <c:pt idx="6">
                  <c:v>45474</c:v>
                </c:pt>
              </c:numCache>
            </c:numRef>
          </c:cat>
          <c:val>
            <c:numRef>
              <c:f>Sheet1!$B$2:$B$8</c:f>
              <c:numCache>
                <c:formatCode>General</c:formatCode>
                <c:ptCount val="7"/>
                <c:pt idx="0">
                  <c:v>1040</c:v>
                </c:pt>
                <c:pt idx="1">
                  <c:v>1361</c:v>
                </c:pt>
                <c:pt idx="2">
                  <c:v>1576</c:v>
                </c:pt>
                <c:pt idx="3">
                  <c:v>1525</c:v>
                </c:pt>
                <c:pt idx="4">
                  <c:v>1324</c:v>
                </c:pt>
                <c:pt idx="5">
                  <c:v>1391</c:v>
                </c:pt>
                <c:pt idx="6">
                  <c:v>1020</c:v>
                </c:pt>
              </c:numCache>
            </c:numRef>
          </c:val>
          <c:extLst>
            <c:ext xmlns:c16="http://schemas.microsoft.com/office/drawing/2014/chart" uri="{C3380CC4-5D6E-409C-BE32-E72D297353CC}">
              <c16:uniqueId val="{00000000-FBA2-4157-96E9-9138C766DFA0}"/>
            </c:ext>
          </c:extLst>
        </c:ser>
        <c:dLbls>
          <c:showLegendKey val="0"/>
          <c:showVal val="0"/>
          <c:showCatName val="0"/>
          <c:showSerName val="0"/>
          <c:showPercent val="0"/>
          <c:showBubbleSize val="0"/>
        </c:dLbls>
        <c:gapWidth val="219"/>
        <c:overlap val="-27"/>
        <c:axId val="475256352"/>
        <c:axId val="475252088"/>
      </c:barChart>
      <c:dateAx>
        <c:axId val="47525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52088"/>
        <c:crosses val="autoZero"/>
        <c:auto val="1"/>
        <c:lblOffset val="100"/>
        <c:baseTimeUnit val="months"/>
      </c:dateAx>
      <c:valAx>
        <c:axId val="47525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5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EE08-372E-4F81-9262-7BD74AAC4F49}"/>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6C58D7CD-FEC9-4FC4-B493-763F0D4DD71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57292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FF046-4B13-473E-A7F4-C93871FD45CA}"/>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2691DC11-3892-4161-AE0C-F4D413DA4272}"/>
              </a:ext>
            </a:extLst>
          </p:cNvPr>
          <p:cNvGraphicFramePr>
            <a:graphicFrameLocks noGrp="1"/>
          </p:cNvGraphicFramePr>
          <p:nvPr>
            <p:ph type="chart" sz="quarter" idx="13"/>
            <p:extLst>
              <p:ext uri="{D42A27DB-BD31-4B8C-83A1-F6EECF244321}">
                <p14:modId xmlns:p14="http://schemas.microsoft.com/office/powerpoint/2010/main" val="3258462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1AC4CF-DB2D-4396-87C2-91CF5D3FFE46}"/>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95CB9B85-D823-4972-B2CE-7649FD09F0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203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1F206-3920-43F7-B1B8-E8892090D0D7}"/>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0846DD1E-6911-4A2D-A21F-68645CBF2970}"/>
              </a:ext>
            </a:extLst>
          </p:cNvPr>
          <p:cNvGraphicFramePr>
            <a:graphicFrameLocks noGrp="1"/>
          </p:cNvGraphicFramePr>
          <p:nvPr>
            <p:ph type="tbl" sz="quarter" idx="13"/>
            <p:extLst>
              <p:ext uri="{D42A27DB-BD31-4B8C-83A1-F6EECF244321}">
                <p14:modId xmlns:p14="http://schemas.microsoft.com/office/powerpoint/2010/main" val="2046251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18984746"/>
                    </a:ext>
                  </a:extLst>
                </a:gridCol>
                <a:gridCol w="576072">
                  <a:extLst>
                    <a:ext uri="{9D8B030D-6E8A-4147-A177-3AD203B41FA5}">
                      <a16:colId xmlns:a16="http://schemas.microsoft.com/office/drawing/2014/main" val="212626463"/>
                    </a:ext>
                  </a:extLst>
                </a:gridCol>
                <a:gridCol w="576072">
                  <a:extLst>
                    <a:ext uri="{9D8B030D-6E8A-4147-A177-3AD203B41FA5}">
                      <a16:colId xmlns:a16="http://schemas.microsoft.com/office/drawing/2014/main" val="363689014"/>
                    </a:ext>
                  </a:extLst>
                </a:gridCol>
                <a:gridCol w="576072">
                  <a:extLst>
                    <a:ext uri="{9D8B030D-6E8A-4147-A177-3AD203B41FA5}">
                      <a16:colId xmlns:a16="http://schemas.microsoft.com/office/drawing/2014/main" val="3192297691"/>
                    </a:ext>
                  </a:extLst>
                </a:gridCol>
                <a:gridCol w="576072">
                  <a:extLst>
                    <a:ext uri="{9D8B030D-6E8A-4147-A177-3AD203B41FA5}">
                      <a16:colId xmlns:a16="http://schemas.microsoft.com/office/drawing/2014/main" val="3820118763"/>
                    </a:ext>
                  </a:extLst>
                </a:gridCol>
                <a:gridCol w="576072">
                  <a:extLst>
                    <a:ext uri="{9D8B030D-6E8A-4147-A177-3AD203B41FA5}">
                      <a16:colId xmlns:a16="http://schemas.microsoft.com/office/drawing/2014/main" val="3939523638"/>
                    </a:ext>
                  </a:extLst>
                </a:gridCol>
                <a:gridCol w="576072">
                  <a:extLst>
                    <a:ext uri="{9D8B030D-6E8A-4147-A177-3AD203B41FA5}">
                      <a16:colId xmlns:a16="http://schemas.microsoft.com/office/drawing/2014/main" val="1291517160"/>
                    </a:ext>
                  </a:extLst>
                </a:gridCol>
                <a:gridCol w="576072">
                  <a:extLst>
                    <a:ext uri="{9D8B030D-6E8A-4147-A177-3AD203B41FA5}">
                      <a16:colId xmlns:a16="http://schemas.microsoft.com/office/drawing/2014/main" val="613335759"/>
                    </a:ext>
                  </a:extLst>
                </a:gridCol>
                <a:gridCol w="576072">
                  <a:extLst>
                    <a:ext uri="{9D8B030D-6E8A-4147-A177-3AD203B41FA5}">
                      <a16:colId xmlns:a16="http://schemas.microsoft.com/office/drawing/2014/main" val="1510273738"/>
                    </a:ext>
                  </a:extLst>
                </a:gridCol>
                <a:gridCol w="576072">
                  <a:extLst>
                    <a:ext uri="{9D8B030D-6E8A-4147-A177-3AD203B41FA5}">
                      <a16:colId xmlns:a16="http://schemas.microsoft.com/office/drawing/2014/main" val="3243615557"/>
                    </a:ext>
                  </a:extLst>
                </a:gridCol>
                <a:gridCol w="576072">
                  <a:extLst>
                    <a:ext uri="{9D8B030D-6E8A-4147-A177-3AD203B41FA5}">
                      <a16:colId xmlns:a16="http://schemas.microsoft.com/office/drawing/2014/main" val="403273558"/>
                    </a:ext>
                  </a:extLst>
                </a:gridCol>
                <a:gridCol w="576072">
                  <a:extLst>
                    <a:ext uri="{9D8B030D-6E8A-4147-A177-3AD203B41FA5}">
                      <a16:colId xmlns:a16="http://schemas.microsoft.com/office/drawing/2014/main" val="3784961405"/>
                    </a:ext>
                  </a:extLst>
                </a:gridCol>
                <a:gridCol w="576072">
                  <a:extLst>
                    <a:ext uri="{9D8B030D-6E8A-4147-A177-3AD203B41FA5}">
                      <a16:colId xmlns:a16="http://schemas.microsoft.com/office/drawing/2014/main" val="63741928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37134642"/>
                  </a:ext>
                </a:extLst>
              </a:tr>
              <a:tr h="370840">
                <a:tc>
                  <a:txBody>
                    <a:bodyPr/>
                    <a:lstStyle/>
                    <a:p>
                      <a:r>
                        <a:rPr lang="en-US" sz="1000"/>
                        <a:t>197</a:t>
                      </a:r>
                    </a:p>
                  </a:txBody>
                  <a:tcPr/>
                </a:tc>
                <a:tc>
                  <a:txBody>
                    <a:bodyPr/>
                    <a:lstStyle/>
                    <a:p>
                      <a:r>
                        <a:rPr lang="en-US" sz="1000"/>
                        <a:t>5</a:t>
                      </a:r>
                    </a:p>
                  </a:txBody>
                  <a:tcPr/>
                </a:tc>
                <a:tc>
                  <a:txBody>
                    <a:bodyPr/>
                    <a:lstStyle/>
                    <a:p>
                      <a:r>
                        <a:rPr lang="en-US" sz="1000"/>
                        <a:t>149</a:t>
                      </a:r>
                    </a:p>
                  </a:txBody>
                  <a:tcPr/>
                </a:tc>
                <a:tc>
                  <a:txBody>
                    <a:bodyPr/>
                    <a:lstStyle/>
                    <a:p>
                      <a:r>
                        <a:rPr lang="en-US" sz="1000"/>
                        <a:t>80</a:t>
                      </a:r>
                    </a:p>
                  </a:txBody>
                  <a:tcPr/>
                </a:tc>
                <a:tc>
                  <a:txBody>
                    <a:bodyPr/>
                    <a:lstStyle/>
                    <a:p>
                      <a:r>
                        <a:rPr lang="en-US" sz="1000"/>
                        <a:t>0</a:t>
                      </a:r>
                    </a:p>
                  </a:txBody>
                  <a:tcPr/>
                </a:tc>
                <a:tc>
                  <a:txBody>
                    <a:bodyPr/>
                    <a:lstStyle/>
                    <a:p>
                      <a:r>
                        <a:rPr lang="en-US" sz="1000"/>
                        <a:t>69</a:t>
                      </a:r>
                    </a:p>
                  </a:txBody>
                  <a:tcPr/>
                </a:tc>
                <a:tc>
                  <a:txBody>
                    <a:bodyPr/>
                    <a:lstStyle/>
                    <a:p>
                      <a:r>
                        <a:rPr lang="en-US" sz="1000"/>
                        <a:t>1</a:t>
                      </a:r>
                    </a:p>
                  </a:txBody>
                  <a:tcPr/>
                </a:tc>
                <a:tc>
                  <a:txBody>
                    <a:bodyPr/>
                    <a:lstStyle/>
                    <a:p>
                      <a:r>
                        <a:rPr lang="en-US" sz="1000"/>
                        <a:t>1</a:t>
                      </a:r>
                    </a:p>
                  </a:txBody>
                  <a:tcPr/>
                </a:tc>
                <a:tc>
                  <a:txBody>
                    <a:bodyPr/>
                    <a:lstStyle/>
                    <a:p>
                      <a:r>
                        <a:rPr lang="en-US" sz="1000"/>
                        <a:t>39</a:t>
                      </a:r>
                    </a:p>
                  </a:txBody>
                  <a:tcPr/>
                </a:tc>
                <a:tc>
                  <a:txBody>
                    <a:bodyPr/>
                    <a:lstStyle/>
                    <a:p>
                      <a:r>
                        <a:rPr lang="en-US" sz="1000"/>
                        <a:t>50</a:t>
                      </a:r>
                    </a:p>
                  </a:txBody>
                  <a:tcPr/>
                </a:tc>
                <a:tc>
                  <a:txBody>
                    <a:bodyPr/>
                    <a:lstStyle/>
                    <a:p>
                      <a:r>
                        <a:rPr lang="en-US" sz="1000"/>
                        <a:t>10</a:t>
                      </a:r>
                    </a:p>
                  </a:txBody>
                  <a:tcPr/>
                </a:tc>
                <a:tc>
                  <a:txBody>
                    <a:bodyPr/>
                    <a:lstStyle/>
                    <a:p>
                      <a:r>
                        <a:rPr lang="en-US" sz="1000"/>
                        <a:t>0.5799 %</a:t>
                      </a:r>
                    </a:p>
                  </a:txBody>
                  <a:tcPr/>
                </a:tc>
                <a:tc>
                  <a:txBody>
                    <a:bodyPr/>
                    <a:lstStyle/>
                    <a:p>
                      <a:r>
                        <a:rPr lang="en-US" sz="1000"/>
                        <a:t>0.0 %</a:t>
                      </a:r>
                    </a:p>
                  </a:txBody>
                  <a:tcPr/>
                </a:tc>
                <a:extLst>
                  <a:ext uri="{0D108BD9-81ED-4DB2-BD59-A6C34878D82A}">
                    <a16:rowId xmlns:a16="http://schemas.microsoft.com/office/drawing/2014/main" val="3932485166"/>
                  </a:ext>
                </a:extLst>
              </a:tr>
            </a:tbl>
          </a:graphicData>
        </a:graphic>
      </p:graphicFrame>
      <p:sp>
        <p:nvSpPr>
          <p:cNvPr id="4" name="Text Placeholder 3">
            <a:extLst>
              <a:ext uri="{FF2B5EF4-FFF2-40B4-BE49-F238E27FC236}">
                <a16:creationId xmlns:a16="http://schemas.microsoft.com/office/drawing/2014/main" id="{08AC65C0-BD87-4CB3-B597-B154B0353C86}"/>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63626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FBB9C-FC69-4D79-BD93-465C470B0F11}"/>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0C9D210E-ABB3-4C00-ACD9-63C4D4471501}"/>
              </a:ext>
            </a:extLst>
          </p:cNvPr>
          <p:cNvGraphicFramePr>
            <a:graphicFrameLocks noGrp="1"/>
          </p:cNvGraphicFramePr>
          <p:nvPr>
            <p:ph type="chart" sz="quarter" idx="13"/>
            <p:extLst>
              <p:ext uri="{D42A27DB-BD31-4B8C-83A1-F6EECF244321}">
                <p14:modId xmlns:p14="http://schemas.microsoft.com/office/powerpoint/2010/main" val="2190480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6332D-972A-4937-9B32-EE2E31EA2CA4}"/>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F649FB7E-E3DC-4EDF-800C-3948DB1BCD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169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E77D-560D-48C1-A019-15BC61E5978A}"/>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CF072326-0536-47D6-90DF-026E927CCE41}"/>
              </a:ext>
            </a:extLst>
          </p:cNvPr>
          <p:cNvGraphicFramePr>
            <a:graphicFrameLocks noGrp="1"/>
          </p:cNvGraphicFramePr>
          <p:nvPr>
            <p:ph type="chart" sz="quarter" idx="13"/>
            <p:extLst>
              <p:ext uri="{D42A27DB-BD31-4B8C-83A1-F6EECF244321}">
                <p14:modId xmlns:p14="http://schemas.microsoft.com/office/powerpoint/2010/main" val="2898200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87A1EF-D978-4E63-8344-6D4B93DCC155}"/>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4CC32713-25C5-4BB4-9008-BC95A75DD7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5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36FD3-7E82-4175-A5F8-30CCAF1DCCDD}"/>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AD0C1973-F8D0-45AB-B340-E4209B5C1691}"/>
              </a:ext>
            </a:extLst>
          </p:cNvPr>
          <p:cNvGraphicFramePr>
            <a:graphicFrameLocks noGrp="1"/>
          </p:cNvGraphicFramePr>
          <p:nvPr>
            <p:ph type="chart" sz="quarter" idx="13"/>
            <p:extLst>
              <p:ext uri="{D42A27DB-BD31-4B8C-83A1-F6EECF244321}">
                <p14:modId xmlns:p14="http://schemas.microsoft.com/office/powerpoint/2010/main" val="1866937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D7C903-9969-4EF6-AF9F-3940CF6340AF}"/>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559092EA-D9A4-4362-A7F3-CAC35E952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781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9AEC8-7229-43F4-9F2C-D6AA09150CBA}"/>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37D78BC6-2943-4129-B8DC-3AEED171A758}"/>
              </a:ext>
            </a:extLst>
          </p:cNvPr>
          <p:cNvGraphicFramePr>
            <a:graphicFrameLocks noGrp="1"/>
          </p:cNvGraphicFramePr>
          <p:nvPr>
            <p:ph type="tbl" sz="quarter" idx="13"/>
            <p:extLst>
              <p:ext uri="{D42A27DB-BD31-4B8C-83A1-F6EECF244321}">
                <p14:modId xmlns:p14="http://schemas.microsoft.com/office/powerpoint/2010/main" val="1393294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17981254"/>
                    </a:ext>
                  </a:extLst>
                </a:gridCol>
                <a:gridCol w="493776">
                  <a:extLst>
                    <a:ext uri="{9D8B030D-6E8A-4147-A177-3AD203B41FA5}">
                      <a16:colId xmlns:a16="http://schemas.microsoft.com/office/drawing/2014/main" val="1324497629"/>
                    </a:ext>
                  </a:extLst>
                </a:gridCol>
                <a:gridCol w="1069848">
                  <a:extLst>
                    <a:ext uri="{9D8B030D-6E8A-4147-A177-3AD203B41FA5}">
                      <a16:colId xmlns:a16="http://schemas.microsoft.com/office/drawing/2014/main" val="4146904911"/>
                    </a:ext>
                  </a:extLst>
                </a:gridCol>
                <a:gridCol w="1069848">
                  <a:extLst>
                    <a:ext uri="{9D8B030D-6E8A-4147-A177-3AD203B41FA5}">
                      <a16:colId xmlns:a16="http://schemas.microsoft.com/office/drawing/2014/main" val="587970888"/>
                    </a:ext>
                  </a:extLst>
                </a:gridCol>
                <a:gridCol w="1069848">
                  <a:extLst>
                    <a:ext uri="{9D8B030D-6E8A-4147-A177-3AD203B41FA5}">
                      <a16:colId xmlns:a16="http://schemas.microsoft.com/office/drawing/2014/main" val="3297902922"/>
                    </a:ext>
                  </a:extLst>
                </a:gridCol>
                <a:gridCol w="1069848">
                  <a:extLst>
                    <a:ext uri="{9D8B030D-6E8A-4147-A177-3AD203B41FA5}">
                      <a16:colId xmlns:a16="http://schemas.microsoft.com/office/drawing/2014/main" val="1758164791"/>
                    </a:ext>
                  </a:extLst>
                </a:gridCol>
                <a:gridCol w="1069848">
                  <a:extLst>
                    <a:ext uri="{9D8B030D-6E8A-4147-A177-3AD203B41FA5}">
                      <a16:colId xmlns:a16="http://schemas.microsoft.com/office/drawing/2014/main" val="1075827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559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- 2024-09-09 15:57:58</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College Students! ￼📢
Are you ready to kick-start your career with an exciting internship or entry-level position? Don’t miss the chance to connect with our TMNAS Recruiting team at one of these upcoming career events!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02:29:56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0.5000 %</a:t>
                      </a:r>
                    </a:p>
                  </a:txBody>
                  <a:tcPr/>
                </a:tc>
                <a:extLst>
                  <a:ext uri="{0D108BD9-81ED-4DB2-BD59-A6C34878D82A}">
                    <a16:rowId xmlns:a16="http://schemas.microsoft.com/office/drawing/2014/main" val="190238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- 2024-09-30 14:31:15</a:t>
                      </a:r>
                      <a:r>
                        <a:rPr kumimoji="0" lang="en-US" sz="1000" b="0" i="0" u="none" strike="noStrike" kern="1200" cap="none" spc="0" normalizeH="0" baseline="0" noProof="0">
                          <a:ln>
                            <a:noFill/>
                          </a:ln>
                          <a:solidFill>
                            <a:prstClr val="black"/>
                          </a:solidFill>
                          <a:effectLst/>
                          <a:uLnTx/>
                          <a:uFillTx/>
                          <a:latin typeface="Calibri"/>
                          <a:ea typeface="+mn-ea"/>
                          <a:cs typeface="+mn-cs"/>
                        </a:rPr>
                        <a:t>
 September was busy for our Tokio Marine Global Management Associate Program (MAP) Class 4! Their onboarding kicked off with a four-day camping and kayaking adventure along the Susquehanna River, near Harrisburg, 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10/02/2024 02:29:56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0.5000 %</a:t>
                      </a:r>
                    </a:p>
                  </a:txBody>
                  <a:tcPr/>
                </a:tc>
                <a:extLst>
                  <a:ext uri="{0D108BD9-81ED-4DB2-BD59-A6C34878D82A}">
                    <a16:rowId xmlns:a16="http://schemas.microsoft.com/office/drawing/2014/main" val="1309075689"/>
                  </a:ext>
                </a:extLst>
              </a:tr>
            </a:tbl>
          </a:graphicData>
        </a:graphic>
      </p:graphicFrame>
      <p:sp>
        <p:nvSpPr>
          <p:cNvPr id="4" name="Text Placeholder 3">
            <a:extLst>
              <a:ext uri="{FF2B5EF4-FFF2-40B4-BE49-F238E27FC236}">
                <a16:creationId xmlns:a16="http://schemas.microsoft.com/office/drawing/2014/main" id="{2564F0E3-33C8-4D2E-9442-E6A341155AD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950683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51456-DC8B-48CD-93B5-1CB6B77044B4}"/>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869B2153-AD0F-47AE-BE03-6869FA3437A7}"/>
              </a:ext>
            </a:extLst>
          </p:cNvPr>
          <p:cNvGraphicFramePr>
            <a:graphicFrameLocks noGrp="1"/>
          </p:cNvGraphicFramePr>
          <p:nvPr>
            <p:ph type="tbl" sz="quarter" idx="13"/>
            <p:extLst>
              <p:ext uri="{D42A27DB-BD31-4B8C-83A1-F6EECF244321}">
                <p14:modId xmlns:p14="http://schemas.microsoft.com/office/powerpoint/2010/main" val="357069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63696239"/>
                    </a:ext>
                  </a:extLst>
                </a:gridCol>
                <a:gridCol w="493776">
                  <a:extLst>
                    <a:ext uri="{9D8B030D-6E8A-4147-A177-3AD203B41FA5}">
                      <a16:colId xmlns:a16="http://schemas.microsoft.com/office/drawing/2014/main" val="63366695"/>
                    </a:ext>
                  </a:extLst>
                </a:gridCol>
                <a:gridCol w="1069848">
                  <a:extLst>
                    <a:ext uri="{9D8B030D-6E8A-4147-A177-3AD203B41FA5}">
                      <a16:colId xmlns:a16="http://schemas.microsoft.com/office/drawing/2014/main" val="4035928644"/>
                    </a:ext>
                  </a:extLst>
                </a:gridCol>
                <a:gridCol w="1069848">
                  <a:extLst>
                    <a:ext uri="{9D8B030D-6E8A-4147-A177-3AD203B41FA5}">
                      <a16:colId xmlns:a16="http://schemas.microsoft.com/office/drawing/2014/main" val="1047707717"/>
                    </a:ext>
                  </a:extLst>
                </a:gridCol>
                <a:gridCol w="1069848">
                  <a:extLst>
                    <a:ext uri="{9D8B030D-6E8A-4147-A177-3AD203B41FA5}">
                      <a16:colId xmlns:a16="http://schemas.microsoft.com/office/drawing/2014/main" val="2705421066"/>
                    </a:ext>
                  </a:extLst>
                </a:gridCol>
                <a:gridCol w="1069848">
                  <a:extLst>
                    <a:ext uri="{9D8B030D-6E8A-4147-A177-3AD203B41FA5}">
                      <a16:colId xmlns:a16="http://schemas.microsoft.com/office/drawing/2014/main" val="870941847"/>
                    </a:ext>
                  </a:extLst>
                </a:gridCol>
                <a:gridCol w="1069848">
                  <a:extLst>
                    <a:ext uri="{9D8B030D-6E8A-4147-A177-3AD203B41FA5}">
                      <a16:colId xmlns:a16="http://schemas.microsoft.com/office/drawing/2014/main" val="3742996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5189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- 2024-09-11 12:36:59</a:t>
                      </a:r>
                      <a:r>
                        <a:rPr kumimoji="0" lang="en-US" sz="1000" b="0" i="0" u="none" strike="noStrike" kern="1200" cap="none" spc="0" normalizeH="0" baseline="0" noProof="0">
                          <a:ln>
                            <a:noFill/>
                          </a:ln>
                          <a:solidFill>
                            <a:prstClr val="black"/>
                          </a:solidFill>
                          <a:effectLst/>
                          <a:uLnTx/>
                          <a:uFillTx/>
                          <a:latin typeface="Calibri"/>
                          <a:ea typeface="+mn-ea"/>
                          <a:cs typeface="+mn-cs"/>
                        </a:rPr>
                        <a:t>
 Today we remember the tragic events that took place on September 11, 2001.  On this day and always, we honor the lives of those who were lost and the bravery of those who responded. Let us never forget the sacrifices and the heroism that took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09/24/2024 14:45:44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0.4975 %</a:t>
                      </a:r>
                    </a:p>
                  </a:txBody>
                  <a:tcPr/>
                </a:tc>
                <a:extLst>
                  <a:ext uri="{0D108BD9-81ED-4DB2-BD59-A6C34878D82A}">
                    <a16:rowId xmlns:a16="http://schemas.microsoft.com/office/drawing/2014/main" val="281875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- 2024-09-17 15:46:27</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Human Resources team attended the 2024 Philadelphia Walk to End Alzheimer's Corporate Kick-Off where they got to make connections and discover new ways to support this important 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09/24/2024 14:45:44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0.4975 %</a:t>
                      </a:r>
                    </a:p>
                  </a:txBody>
                  <a:tcPr/>
                </a:tc>
                <a:extLst>
                  <a:ext uri="{0D108BD9-81ED-4DB2-BD59-A6C34878D82A}">
                    <a16:rowId xmlns:a16="http://schemas.microsoft.com/office/drawing/2014/main" val="673176014"/>
                  </a:ext>
                </a:extLst>
              </a:tr>
            </a:tbl>
          </a:graphicData>
        </a:graphic>
      </p:graphicFrame>
      <p:sp>
        <p:nvSpPr>
          <p:cNvPr id="4" name="Text Placeholder 3">
            <a:extLst>
              <a:ext uri="{FF2B5EF4-FFF2-40B4-BE49-F238E27FC236}">
                <a16:creationId xmlns:a16="http://schemas.microsoft.com/office/drawing/2014/main" id="{14238DB4-8A7C-4E92-BD64-BCB342F6D20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969730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11B46-3790-4F9F-8ADA-39D12C6A4DBC}"/>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3464A331-9094-473B-AA8A-999DE6D7BCA7}"/>
              </a:ext>
            </a:extLst>
          </p:cNvPr>
          <p:cNvGraphicFramePr>
            <a:graphicFrameLocks noGrp="1"/>
          </p:cNvGraphicFramePr>
          <p:nvPr>
            <p:ph type="tbl" sz="quarter" idx="13"/>
            <p:extLst>
              <p:ext uri="{D42A27DB-BD31-4B8C-83A1-F6EECF244321}">
                <p14:modId xmlns:p14="http://schemas.microsoft.com/office/powerpoint/2010/main" val="135926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9606728"/>
                    </a:ext>
                  </a:extLst>
                </a:gridCol>
                <a:gridCol w="493776">
                  <a:extLst>
                    <a:ext uri="{9D8B030D-6E8A-4147-A177-3AD203B41FA5}">
                      <a16:colId xmlns:a16="http://schemas.microsoft.com/office/drawing/2014/main" val="4008430861"/>
                    </a:ext>
                  </a:extLst>
                </a:gridCol>
                <a:gridCol w="1069848">
                  <a:extLst>
                    <a:ext uri="{9D8B030D-6E8A-4147-A177-3AD203B41FA5}">
                      <a16:colId xmlns:a16="http://schemas.microsoft.com/office/drawing/2014/main" val="3077135410"/>
                    </a:ext>
                  </a:extLst>
                </a:gridCol>
                <a:gridCol w="1069848">
                  <a:extLst>
                    <a:ext uri="{9D8B030D-6E8A-4147-A177-3AD203B41FA5}">
                      <a16:colId xmlns:a16="http://schemas.microsoft.com/office/drawing/2014/main" val="1215373930"/>
                    </a:ext>
                  </a:extLst>
                </a:gridCol>
                <a:gridCol w="1069848">
                  <a:extLst>
                    <a:ext uri="{9D8B030D-6E8A-4147-A177-3AD203B41FA5}">
                      <a16:colId xmlns:a16="http://schemas.microsoft.com/office/drawing/2014/main" val="3237831831"/>
                    </a:ext>
                  </a:extLst>
                </a:gridCol>
                <a:gridCol w="1069848">
                  <a:extLst>
                    <a:ext uri="{9D8B030D-6E8A-4147-A177-3AD203B41FA5}">
                      <a16:colId xmlns:a16="http://schemas.microsoft.com/office/drawing/2014/main" val="1805034052"/>
                    </a:ext>
                  </a:extLst>
                </a:gridCol>
                <a:gridCol w="1069848">
                  <a:extLst>
                    <a:ext uri="{9D8B030D-6E8A-4147-A177-3AD203B41FA5}">
                      <a16:colId xmlns:a16="http://schemas.microsoft.com/office/drawing/2014/main" val="2335916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43085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- 2024-09-18 15:01:56</a:t>
                      </a:r>
                      <a:r>
                        <a:rPr kumimoji="0" lang="en-US" sz="1000" b="0" i="0" u="none" strike="noStrike" kern="1200" cap="none" spc="0" normalizeH="0" baseline="0" noProof="0">
                          <a:ln>
                            <a:noFill/>
                          </a:ln>
                          <a:solidFill>
                            <a:prstClr val="black"/>
                          </a:solidFill>
                          <a:effectLst/>
                          <a:uLnTx/>
                          <a:uFillTx/>
                          <a:latin typeface="Calibri"/>
                          <a:ea typeface="+mn-ea"/>
                          <a:cs typeface="+mn-cs"/>
                        </a:rPr>
                        <a:t>
 We are happy to introduce our current Management Associate Program (MAP) Class 4! ICYMI: TMNAS recruits for and administrates MAP, a global two-year rotational program sponsored by Tokio Marine Holdings.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09/29/2024 19:31:11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0.4950 %</a:t>
                      </a:r>
                    </a:p>
                  </a:txBody>
                  <a:tcPr/>
                </a:tc>
                <a:extLst>
                  <a:ext uri="{0D108BD9-81ED-4DB2-BD59-A6C34878D82A}">
                    <a16:rowId xmlns:a16="http://schemas.microsoft.com/office/drawing/2014/main" val="1942100505"/>
                  </a:ext>
                </a:extLst>
              </a:tr>
            </a:tbl>
          </a:graphicData>
        </a:graphic>
      </p:graphicFrame>
      <p:sp>
        <p:nvSpPr>
          <p:cNvPr id="4" name="Text Placeholder 3">
            <a:extLst>
              <a:ext uri="{FF2B5EF4-FFF2-40B4-BE49-F238E27FC236}">
                <a16:creationId xmlns:a16="http://schemas.microsoft.com/office/drawing/2014/main" id="{346BC3BA-A1A4-455C-9D36-9039F545EAC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746483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00CF-87BA-4A22-9421-C1729D6634F2}"/>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890F9986-2FA1-4B22-8C28-00F329A8A0CB}"/>
              </a:ext>
            </a:extLst>
          </p:cNvPr>
          <p:cNvGraphicFramePr>
            <a:graphicFrameLocks noGrp="1"/>
          </p:cNvGraphicFramePr>
          <p:nvPr>
            <p:ph type="tbl" sz="quarter" idx="13"/>
            <p:extLst>
              <p:ext uri="{D42A27DB-BD31-4B8C-83A1-F6EECF244321}">
                <p14:modId xmlns:p14="http://schemas.microsoft.com/office/powerpoint/2010/main" val="118499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88545751"/>
                    </a:ext>
                  </a:extLst>
                </a:gridCol>
                <a:gridCol w="658368">
                  <a:extLst>
                    <a:ext uri="{9D8B030D-6E8A-4147-A177-3AD203B41FA5}">
                      <a16:colId xmlns:a16="http://schemas.microsoft.com/office/drawing/2014/main" val="2038607089"/>
                    </a:ext>
                  </a:extLst>
                </a:gridCol>
                <a:gridCol w="658368">
                  <a:extLst>
                    <a:ext uri="{9D8B030D-6E8A-4147-A177-3AD203B41FA5}">
                      <a16:colId xmlns:a16="http://schemas.microsoft.com/office/drawing/2014/main" val="3475246437"/>
                    </a:ext>
                  </a:extLst>
                </a:gridCol>
                <a:gridCol w="658368">
                  <a:extLst>
                    <a:ext uri="{9D8B030D-6E8A-4147-A177-3AD203B41FA5}">
                      <a16:colId xmlns:a16="http://schemas.microsoft.com/office/drawing/2014/main" val="1613272963"/>
                    </a:ext>
                  </a:extLst>
                </a:gridCol>
                <a:gridCol w="658368">
                  <a:extLst>
                    <a:ext uri="{9D8B030D-6E8A-4147-A177-3AD203B41FA5}">
                      <a16:colId xmlns:a16="http://schemas.microsoft.com/office/drawing/2014/main" val="1211673395"/>
                    </a:ext>
                  </a:extLst>
                </a:gridCol>
                <a:gridCol w="658368">
                  <a:extLst>
                    <a:ext uri="{9D8B030D-6E8A-4147-A177-3AD203B41FA5}">
                      <a16:colId xmlns:a16="http://schemas.microsoft.com/office/drawing/2014/main" val="221911656"/>
                    </a:ext>
                  </a:extLst>
                </a:gridCol>
                <a:gridCol w="658368">
                  <a:extLst>
                    <a:ext uri="{9D8B030D-6E8A-4147-A177-3AD203B41FA5}">
                      <a16:colId xmlns:a16="http://schemas.microsoft.com/office/drawing/2014/main" val="891834428"/>
                    </a:ext>
                  </a:extLst>
                </a:gridCol>
                <a:gridCol w="658368">
                  <a:extLst>
                    <a:ext uri="{9D8B030D-6E8A-4147-A177-3AD203B41FA5}">
                      <a16:colId xmlns:a16="http://schemas.microsoft.com/office/drawing/2014/main" val="2017945991"/>
                    </a:ext>
                  </a:extLst>
                </a:gridCol>
                <a:gridCol w="658368">
                  <a:extLst>
                    <a:ext uri="{9D8B030D-6E8A-4147-A177-3AD203B41FA5}">
                      <a16:colId xmlns:a16="http://schemas.microsoft.com/office/drawing/2014/main" val="2026508348"/>
                    </a:ext>
                  </a:extLst>
                </a:gridCol>
                <a:gridCol w="658368">
                  <a:extLst>
                    <a:ext uri="{9D8B030D-6E8A-4147-A177-3AD203B41FA5}">
                      <a16:colId xmlns:a16="http://schemas.microsoft.com/office/drawing/2014/main" val="3387054248"/>
                    </a:ext>
                  </a:extLst>
                </a:gridCol>
                <a:gridCol w="658368">
                  <a:extLst>
                    <a:ext uri="{9D8B030D-6E8A-4147-A177-3AD203B41FA5}">
                      <a16:colId xmlns:a16="http://schemas.microsoft.com/office/drawing/2014/main" val="3274896116"/>
                    </a:ext>
                  </a:extLst>
                </a:gridCol>
                <a:gridCol w="658368">
                  <a:extLst>
                    <a:ext uri="{9D8B030D-6E8A-4147-A177-3AD203B41FA5}">
                      <a16:colId xmlns:a16="http://schemas.microsoft.com/office/drawing/2014/main" val="191068203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42735583"/>
                  </a:ext>
                </a:extLst>
              </a:tr>
              <a:tr h="370840">
                <a:tc>
                  <a:txBody>
                    <a:bodyPr/>
                    <a:lstStyle/>
                    <a:p>
                      <a:r>
                        <a:rPr lang="en-US" sz="1000"/>
                        <a:t>21914</a:t>
                      </a:r>
                    </a:p>
                  </a:txBody>
                  <a:tcPr/>
                </a:tc>
                <a:tc>
                  <a:txBody>
                    <a:bodyPr/>
                    <a:lstStyle/>
                    <a:p>
                      <a:r>
                        <a:rPr lang="en-US" sz="1000"/>
                        <a:t>5346</a:t>
                      </a:r>
                    </a:p>
                  </a:txBody>
                  <a:tcPr/>
                </a:tc>
                <a:tc>
                  <a:txBody>
                    <a:bodyPr/>
                    <a:lstStyle/>
                    <a:p>
                      <a:r>
                        <a:rPr lang="en-US" sz="1000"/>
                        <a:t>91</a:t>
                      </a:r>
                    </a:p>
                  </a:txBody>
                  <a:tcPr/>
                </a:tc>
                <a:tc>
                  <a:txBody>
                    <a:bodyPr/>
                    <a:lstStyle/>
                    <a:p>
                      <a:r>
                        <a:rPr lang="en-US" sz="1000"/>
                        <a:t>5802</a:t>
                      </a:r>
                    </a:p>
                  </a:txBody>
                  <a:tcPr/>
                </a:tc>
                <a:tc>
                  <a:txBody>
                    <a:bodyPr/>
                    <a:lstStyle/>
                    <a:p>
                      <a:r>
                        <a:rPr lang="en-US" sz="1000"/>
                        <a:t>63.758241758242</a:t>
                      </a:r>
                    </a:p>
                  </a:txBody>
                  <a:tcPr/>
                </a:tc>
                <a:tc>
                  <a:txBody>
                    <a:bodyPr/>
                    <a:lstStyle/>
                    <a:p>
                      <a:r>
                        <a:rPr lang="en-US" sz="1000"/>
                        <a:t>99</a:t>
                      </a:r>
                    </a:p>
                  </a:txBody>
                  <a:tcPr/>
                </a:tc>
                <a:tc>
                  <a:txBody>
                    <a:bodyPr/>
                    <a:lstStyle/>
                    <a:p>
                      <a:r>
                        <a:rPr lang="en-US" sz="1000"/>
                        <a:t>101</a:t>
                      </a:r>
                    </a:p>
                  </a:txBody>
                  <a:tcPr/>
                </a:tc>
                <a:tc>
                  <a:txBody>
                    <a:bodyPr/>
                    <a:lstStyle/>
                    <a:p>
                      <a:r>
                        <a:rPr lang="en-US" sz="1000"/>
                        <a:t>1.1098901098901</a:t>
                      </a:r>
                    </a:p>
                  </a:txBody>
                  <a:tcPr/>
                </a:tc>
                <a:tc>
                  <a:txBody>
                    <a:bodyPr/>
                    <a:lstStyle/>
                    <a:p>
                      <a:r>
                        <a:rPr lang="en-US" sz="1000"/>
                        <a:t>36886</a:t>
                      </a:r>
                    </a:p>
                  </a:txBody>
                  <a:tcPr/>
                </a:tc>
                <a:tc>
                  <a:txBody>
                    <a:bodyPr/>
                    <a:lstStyle/>
                    <a:p>
                      <a:r>
                        <a:rPr lang="en-US" sz="1000"/>
                        <a:t>244664</a:t>
                      </a:r>
                    </a:p>
                  </a:txBody>
                  <a:tcPr/>
                </a:tc>
                <a:tc>
                  <a:txBody>
                    <a:bodyPr/>
                    <a:lstStyle/>
                    <a:p>
                      <a:r>
                        <a:rPr lang="en-US" sz="1000"/>
                        <a:t>2688.6153846154</a:t>
                      </a:r>
                    </a:p>
                  </a:txBody>
                  <a:tcPr/>
                </a:tc>
                <a:tc>
                  <a:txBody>
                    <a:bodyPr/>
                    <a:lstStyle/>
                    <a:p>
                      <a:r>
                        <a:rPr lang="en-US" sz="1000"/>
                        <a:t>13.194297511261 %</a:t>
                      </a:r>
                    </a:p>
                  </a:txBody>
                  <a:tcPr/>
                </a:tc>
                <a:extLst>
                  <a:ext uri="{0D108BD9-81ED-4DB2-BD59-A6C34878D82A}">
                    <a16:rowId xmlns:a16="http://schemas.microsoft.com/office/drawing/2014/main" val="3495278496"/>
                  </a:ext>
                </a:extLst>
              </a:tr>
            </a:tbl>
          </a:graphicData>
        </a:graphic>
      </p:graphicFrame>
      <p:sp>
        <p:nvSpPr>
          <p:cNvPr id="4" name="Text Placeholder 3">
            <a:extLst>
              <a:ext uri="{FF2B5EF4-FFF2-40B4-BE49-F238E27FC236}">
                <a16:creationId xmlns:a16="http://schemas.microsoft.com/office/drawing/2014/main" id="{4CF6200C-13B7-4560-818B-EE6FE02781C3}"/>
              </a:ext>
            </a:extLst>
          </p:cNvPr>
          <p:cNvSpPr>
            <a:spLocks noGrp="1"/>
          </p:cNvSpPr>
          <p:nvPr>
            <p:ph type="body" sz="quarter" idx="14"/>
          </p:nvPr>
        </p:nvSpPr>
        <p:spPr/>
        <p:txBody>
          <a:bodyPr/>
          <a:lstStyle/>
          <a:p>
            <a:r>
              <a:rPr lang="en-US"/>
              <a:t>01/01/2024 - 07/31/2024</a:t>
            </a:r>
          </a:p>
        </p:txBody>
      </p:sp>
    </p:spTree>
    <p:extLst>
      <p:ext uri="{BB962C8B-B14F-4D97-AF65-F5344CB8AC3E}">
        <p14:creationId xmlns:p14="http://schemas.microsoft.com/office/powerpoint/2010/main" val="3341922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B16C6-EFA2-40BD-AE2B-69A1E8E43C1E}"/>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24B0BAE6-8753-4FE2-AEB6-305B6B87589D}"/>
              </a:ext>
            </a:extLst>
          </p:cNvPr>
          <p:cNvGraphicFramePr>
            <a:graphicFrameLocks noGrp="1"/>
          </p:cNvGraphicFramePr>
          <p:nvPr>
            <p:ph type="chart" sz="quarter" idx="13"/>
            <p:extLst>
              <p:ext uri="{D42A27DB-BD31-4B8C-83A1-F6EECF244321}">
                <p14:modId xmlns:p14="http://schemas.microsoft.com/office/powerpoint/2010/main" val="1657668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E06F3-1777-4C7D-A963-ECEDBBF707AC}"/>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884F385F-C30B-4DD4-9790-CE4B7A6903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642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45C35-F2E9-41D1-8E7A-0A5BFEF26FBA}"/>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91338922-49CA-47B9-BC4E-762C29B6EC5B}"/>
              </a:ext>
            </a:extLst>
          </p:cNvPr>
          <p:cNvGraphicFramePr>
            <a:graphicFrameLocks noGrp="1"/>
          </p:cNvGraphicFramePr>
          <p:nvPr>
            <p:ph type="chart" sz="quarter" idx="13"/>
            <p:extLst>
              <p:ext uri="{D42A27DB-BD31-4B8C-83A1-F6EECF244321}">
                <p14:modId xmlns:p14="http://schemas.microsoft.com/office/powerpoint/2010/main" val="3169689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CF8F4-5665-4F19-817C-9B95A33796F1}"/>
              </a:ext>
            </a:extLst>
          </p:cNvPr>
          <p:cNvSpPr>
            <a:spLocks noGrp="1"/>
          </p:cNvSpPr>
          <p:nvPr>
            <p:ph type="body" sz="quarter" idx="14"/>
          </p:nvPr>
        </p:nvSpPr>
        <p:spPr/>
        <p:txBody>
          <a:bodyPr/>
          <a:lstStyle/>
          <a:p>
            <a:r>
              <a:rPr lang="en-US"/>
              <a:t>01/01/2024 - 08/31/2024</a:t>
            </a:r>
          </a:p>
        </p:txBody>
      </p:sp>
      <p:sp>
        <p:nvSpPr>
          <p:cNvPr id="5" name="Footer Placeholder 4">
            <a:extLst>
              <a:ext uri="{FF2B5EF4-FFF2-40B4-BE49-F238E27FC236}">
                <a16:creationId xmlns:a16="http://schemas.microsoft.com/office/drawing/2014/main" id="{EB113395-518D-4BD8-9863-C561D17F9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222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EFAF-CFE3-4690-8B06-AF5C1334A7AD}"/>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EBD4657D-BA55-44C4-95E0-A47B4C4DD469}"/>
              </a:ext>
            </a:extLst>
          </p:cNvPr>
          <p:cNvGraphicFramePr>
            <a:graphicFrameLocks noGrp="1"/>
          </p:cNvGraphicFramePr>
          <p:nvPr>
            <p:ph type="chart" sz="quarter" idx="13"/>
            <p:extLst>
              <p:ext uri="{D42A27DB-BD31-4B8C-83A1-F6EECF244321}">
                <p14:modId xmlns:p14="http://schemas.microsoft.com/office/powerpoint/2010/main" val="1282005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FE7F81-02CC-4671-A4D0-95D98C71DC6A}"/>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0805C277-458F-472E-B0D9-1D4F505744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8824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5EA00-5B23-4E4E-8480-4D93ADA47B48}"/>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4B841EEA-C419-4261-A941-39D5C2707BB8}"/>
              </a:ext>
            </a:extLst>
          </p:cNvPr>
          <p:cNvGraphicFramePr>
            <a:graphicFrameLocks noGrp="1"/>
          </p:cNvGraphicFramePr>
          <p:nvPr>
            <p:ph type="chart" sz="quarter" idx="13"/>
            <p:extLst>
              <p:ext uri="{D42A27DB-BD31-4B8C-83A1-F6EECF244321}">
                <p14:modId xmlns:p14="http://schemas.microsoft.com/office/powerpoint/2010/main" val="1351143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EF752A-AE7A-4A7E-82F7-3CD9CCCA54D5}"/>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9FBBAA79-3027-4B68-82FC-137FE6720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6509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D96ED-A9D8-4D48-8DC5-7A901195880E}"/>
              </a:ext>
            </a:extLst>
          </p:cNvPr>
          <p:cNvSpPr>
            <a:spLocks noGrp="1"/>
          </p:cNvSpPr>
          <p:nvPr>
            <p:ph type="title"/>
          </p:nvPr>
        </p:nvSpPr>
        <p:spPr/>
        <p:txBody>
          <a:bodyPr/>
          <a:lstStyle/>
          <a:p>
            <a:r>
              <a:rPr lang="en-US"/>
              <a:t>LinkedIn Posts Table | All profiles - 1 of 24</a:t>
            </a:r>
          </a:p>
        </p:txBody>
      </p:sp>
      <p:graphicFrame>
        <p:nvGraphicFramePr>
          <p:cNvPr id="5" name="Table Placeholder 4">
            <a:extLst>
              <a:ext uri="{FF2B5EF4-FFF2-40B4-BE49-F238E27FC236}">
                <a16:creationId xmlns:a16="http://schemas.microsoft.com/office/drawing/2014/main" id="{C162FC6F-F1B3-4D8C-BC16-F207CC554947}"/>
              </a:ext>
            </a:extLst>
          </p:cNvPr>
          <p:cNvGraphicFramePr>
            <a:graphicFrameLocks noGrp="1"/>
          </p:cNvGraphicFramePr>
          <p:nvPr>
            <p:ph type="tbl" sz="quarter" idx="13"/>
            <p:extLst>
              <p:ext uri="{D42A27DB-BD31-4B8C-83A1-F6EECF244321}">
                <p14:modId xmlns:p14="http://schemas.microsoft.com/office/powerpoint/2010/main" val="2805460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38572880"/>
                    </a:ext>
                  </a:extLst>
                </a:gridCol>
                <a:gridCol w="658368">
                  <a:extLst>
                    <a:ext uri="{9D8B030D-6E8A-4147-A177-3AD203B41FA5}">
                      <a16:colId xmlns:a16="http://schemas.microsoft.com/office/drawing/2014/main" val="1691892065"/>
                    </a:ext>
                  </a:extLst>
                </a:gridCol>
                <a:gridCol w="658368">
                  <a:extLst>
                    <a:ext uri="{9D8B030D-6E8A-4147-A177-3AD203B41FA5}">
                      <a16:colId xmlns:a16="http://schemas.microsoft.com/office/drawing/2014/main" val="2739011562"/>
                    </a:ext>
                  </a:extLst>
                </a:gridCol>
                <a:gridCol w="658368">
                  <a:extLst>
                    <a:ext uri="{9D8B030D-6E8A-4147-A177-3AD203B41FA5}">
                      <a16:colId xmlns:a16="http://schemas.microsoft.com/office/drawing/2014/main" val="3136055311"/>
                    </a:ext>
                  </a:extLst>
                </a:gridCol>
                <a:gridCol w="658368">
                  <a:extLst>
                    <a:ext uri="{9D8B030D-6E8A-4147-A177-3AD203B41FA5}">
                      <a16:colId xmlns:a16="http://schemas.microsoft.com/office/drawing/2014/main" val="3360834773"/>
                    </a:ext>
                  </a:extLst>
                </a:gridCol>
                <a:gridCol w="658368">
                  <a:extLst>
                    <a:ext uri="{9D8B030D-6E8A-4147-A177-3AD203B41FA5}">
                      <a16:colId xmlns:a16="http://schemas.microsoft.com/office/drawing/2014/main" val="2884519794"/>
                    </a:ext>
                  </a:extLst>
                </a:gridCol>
                <a:gridCol w="658368">
                  <a:extLst>
                    <a:ext uri="{9D8B030D-6E8A-4147-A177-3AD203B41FA5}">
                      <a16:colId xmlns:a16="http://schemas.microsoft.com/office/drawing/2014/main" val="3959395626"/>
                    </a:ext>
                  </a:extLst>
                </a:gridCol>
                <a:gridCol w="658368">
                  <a:extLst>
                    <a:ext uri="{9D8B030D-6E8A-4147-A177-3AD203B41FA5}">
                      <a16:colId xmlns:a16="http://schemas.microsoft.com/office/drawing/2014/main" val="3185253767"/>
                    </a:ext>
                  </a:extLst>
                </a:gridCol>
                <a:gridCol w="658368">
                  <a:extLst>
                    <a:ext uri="{9D8B030D-6E8A-4147-A177-3AD203B41FA5}">
                      <a16:colId xmlns:a16="http://schemas.microsoft.com/office/drawing/2014/main" val="2439375684"/>
                    </a:ext>
                  </a:extLst>
                </a:gridCol>
                <a:gridCol w="658368">
                  <a:extLst>
                    <a:ext uri="{9D8B030D-6E8A-4147-A177-3AD203B41FA5}">
                      <a16:colId xmlns:a16="http://schemas.microsoft.com/office/drawing/2014/main" val="1739199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8582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- 2024-09-30 16:51:59</a:t>
                      </a:r>
                      <a:r>
                        <a:rPr kumimoji="0" lang="en-US" sz="1000" b="0" i="0" u="none" strike="noStrike" kern="1200" cap="none" spc="0" normalizeH="0" baseline="0" noProof="0">
                          <a:ln>
                            <a:noFill/>
                          </a:ln>
                          <a:solidFill>
                            <a:prstClr val="black"/>
                          </a:solidFill>
                          <a:effectLst/>
                          <a:uLnTx/>
                          <a:uFillTx/>
                          <a:latin typeface="Calibri"/>
                          <a:ea typeface="+mn-ea"/>
                          <a:cs typeface="+mn-cs"/>
                        </a:rPr>
                        <a:t>
 Meet Tokio Marine America's newest team member, Kevin W.! We're thrilled to have Kevin on board and can't wait to see what incredible things he'll accomplish in his new role as Technical Assistant in our Commercial Underwriting Operations unit in Pasadena, CA.
In his free time, Kevin enjoys gaming, whether video or board games, reading, collecting comics, drawing, and painting. He also loves his three adorable dogs - Penny, Vader, and Sawyer.
We're excited to learn more about Kevin as he starts this new chapter. Please join us in giving a warm welcome to Kevin!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8.0808080808081 %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8835125"/>
                  </a:ext>
                </a:extLst>
              </a:tr>
            </a:tbl>
          </a:graphicData>
        </a:graphic>
      </p:graphicFrame>
      <p:sp>
        <p:nvSpPr>
          <p:cNvPr id="4" name="Text Placeholder 3">
            <a:extLst>
              <a:ext uri="{FF2B5EF4-FFF2-40B4-BE49-F238E27FC236}">
                <a16:creationId xmlns:a16="http://schemas.microsoft.com/office/drawing/2014/main" id="{51D04390-C880-4501-838E-2395422D64CD}"/>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1220798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51FDE-2254-414F-9549-3889A77F2527}"/>
              </a:ext>
            </a:extLst>
          </p:cNvPr>
          <p:cNvSpPr>
            <a:spLocks noGrp="1"/>
          </p:cNvSpPr>
          <p:nvPr>
            <p:ph type="title"/>
          </p:nvPr>
        </p:nvSpPr>
        <p:spPr/>
        <p:txBody>
          <a:bodyPr/>
          <a:lstStyle/>
          <a:p>
            <a:r>
              <a:rPr lang="en-US"/>
              <a:t>LinkedIn Posts Table | All profiles - 2 of 24</a:t>
            </a:r>
          </a:p>
        </p:txBody>
      </p:sp>
      <p:graphicFrame>
        <p:nvGraphicFramePr>
          <p:cNvPr id="5" name="Table Placeholder 4">
            <a:extLst>
              <a:ext uri="{FF2B5EF4-FFF2-40B4-BE49-F238E27FC236}">
                <a16:creationId xmlns:a16="http://schemas.microsoft.com/office/drawing/2014/main" id="{BD676035-55DF-4DA2-A3CF-42D079DA70F1}"/>
              </a:ext>
            </a:extLst>
          </p:cNvPr>
          <p:cNvGraphicFramePr>
            <a:graphicFrameLocks noGrp="1"/>
          </p:cNvGraphicFramePr>
          <p:nvPr>
            <p:ph type="tbl" sz="quarter" idx="13"/>
            <p:extLst>
              <p:ext uri="{D42A27DB-BD31-4B8C-83A1-F6EECF244321}">
                <p14:modId xmlns:p14="http://schemas.microsoft.com/office/powerpoint/2010/main" val="80582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23228206"/>
                    </a:ext>
                  </a:extLst>
                </a:gridCol>
                <a:gridCol w="658368">
                  <a:extLst>
                    <a:ext uri="{9D8B030D-6E8A-4147-A177-3AD203B41FA5}">
                      <a16:colId xmlns:a16="http://schemas.microsoft.com/office/drawing/2014/main" val="708436826"/>
                    </a:ext>
                  </a:extLst>
                </a:gridCol>
                <a:gridCol w="658368">
                  <a:extLst>
                    <a:ext uri="{9D8B030D-6E8A-4147-A177-3AD203B41FA5}">
                      <a16:colId xmlns:a16="http://schemas.microsoft.com/office/drawing/2014/main" val="1481860864"/>
                    </a:ext>
                  </a:extLst>
                </a:gridCol>
                <a:gridCol w="658368">
                  <a:extLst>
                    <a:ext uri="{9D8B030D-6E8A-4147-A177-3AD203B41FA5}">
                      <a16:colId xmlns:a16="http://schemas.microsoft.com/office/drawing/2014/main" val="195758318"/>
                    </a:ext>
                  </a:extLst>
                </a:gridCol>
                <a:gridCol w="658368">
                  <a:extLst>
                    <a:ext uri="{9D8B030D-6E8A-4147-A177-3AD203B41FA5}">
                      <a16:colId xmlns:a16="http://schemas.microsoft.com/office/drawing/2014/main" val="1255464178"/>
                    </a:ext>
                  </a:extLst>
                </a:gridCol>
                <a:gridCol w="658368">
                  <a:extLst>
                    <a:ext uri="{9D8B030D-6E8A-4147-A177-3AD203B41FA5}">
                      <a16:colId xmlns:a16="http://schemas.microsoft.com/office/drawing/2014/main" val="2380367735"/>
                    </a:ext>
                  </a:extLst>
                </a:gridCol>
                <a:gridCol w="658368">
                  <a:extLst>
                    <a:ext uri="{9D8B030D-6E8A-4147-A177-3AD203B41FA5}">
                      <a16:colId xmlns:a16="http://schemas.microsoft.com/office/drawing/2014/main" val="589577957"/>
                    </a:ext>
                  </a:extLst>
                </a:gridCol>
                <a:gridCol w="658368">
                  <a:extLst>
                    <a:ext uri="{9D8B030D-6E8A-4147-A177-3AD203B41FA5}">
                      <a16:colId xmlns:a16="http://schemas.microsoft.com/office/drawing/2014/main" val="3685580072"/>
                    </a:ext>
                  </a:extLst>
                </a:gridCol>
                <a:gridCol w="658368">
                  <a:extLst>
                    <a:ext uri="{9D8B030D-6E8A-4147-A177-3AD203B41FA5}">
                      <a16:colId xmlns:a16="http://schemas.microsoft.com/office/drawing/2014/main" val="3263370357"/>
                    </a:ext>
                  </a:extLst>
                </a:gridCol>
                <a:gridCol w="658368">
                  <a:extLst>
                    <a:ext uri="{9D8B030D-6E8A-4147-A177-3AD203B41FA5}">
                      <a16:colId xmlns:a16="http://schemas.microsoft.com/office/drawing/2014/main" val="14385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02707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- 2024-09-30 16:19:01</a:t>
                      </a:r>
                      <a:r>
                        <a:rPr kumimoji="0" lang="en-US" sz="1000" b="0" i="0" u="none" strike="noStrike" kern="1200" cap="none" spc="0" normalizeH="0" baseline="0" noProof="0">
                          <a:ln>
                            <a:noFill/>
                          </a:ln>
                          <a:solidFill>
                            <a:prstClr val="black"/>
                          </a:solidFill>
                          <a:effectLst/>
                          <a:uLnTx/>
                          <a:uFillTx/>
                          <a:latin typeface="Calibri"/>
                          <a:ea typeface="+mn-ea"/>
                          <a:cs typeface="+mn-cs"/>
                        </a:rPr>
                        <a:t>
 September was busy for our Tokio Marine Global Management Associate Program (MAP) Class 4! Their onboarding kicked off with a four-day camping and kayaking adventure along the Susquehanna River, near Harrisburg, PA. This outdoor experience is meant to foster team building and self-awareness. 🚣‍♂️
Part two of their orientation featured a week of intensive learning, including presentations from various Tokio Marine Group companies and executives.
Now fully onboarded and “orientated,” Class 4 has officially started their MAP journey! 👏 
hashtag
#ICYMI: TMNAS recruits for and administrates MAP on behalf of Tokio Marine Holdings. Kudos to our TMNAS team for successfully leading another two-week MAP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34.498141263941 %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22388652"/>
                  </a:ext>
                </a:extLst>
              </a:tr>
            </a:tbl>
          </a:graphicData>
        </a:graphic>
      </p:graphicFrame>
      <p:sp>
        <p:nvSpPr>
          <p:cNvPr id="4" name="Text Placeholder 3">
            <a:extLst>
              <a:ext uri="{FF2B5EF4-FFF2-40B4-BE49-F238E27FC236}">
                <a16:creationId xmlns:a16="http://schemas.microsoft.com/office/drawing/2014/main" id="{F5BB14E2-8FF4-4CA2-838F-EE3CBF731D56}"/>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732577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7D680-EF9E-4305-8825-F7B4452E8393}"/>
              </a:ext>
            </a:extLst>
          </p:cNvPr>
          <p:cNvSpPr>
            <a:spLocks noGrp="1"/>
          </p:cNvSpPr>
          <p:nvPr>
            <p:ph type="title"/>
          </p:nvPr>
        </p:nvSpPr>
        <p:spPr/>
        <p:txBody>
          <a:bodyPr/>
          <a:lstStyle/>
          <a:p>
            <a:r>
              <a:rPr lang="en-US"/>
              <a:t>LinkedIn Posts Table | All profiles - 3 of 24</a:t>
            </a:r>
          </a:p>
        </p:txBody>
      </p:sp>
      <p:graphicFrame>
        <p:nvGraphicFramePr>
          <p:cNvPr id="5" name="Table Placeholder 4">
            <a:extLst>
              <a:ext uri="{FF2B5EF4-FFF2-40B4-BE49-F238E27FC236}">
                <a16:creationId xmlns:a16="http://schemas.microsoft.com/office/drawing/2014/main" id="{3E7F43F3-C2EB-48C7-9DF3-668905AA79FA}"/>
              </a:ext>
            </a:extLst>
          </p:cNvPr>
          <p:cNvGraphicFramePr>
            <a:graphicFrameLocks noGrp="1"/>
          </p:cNvGraphicFramePr>
          <p:nvPr>
            <p:ph type="tbl" sz="quarter" idx="13"/>
            <p:extLst>
              <p:ext uri="{D42A27DB-BD31-4B8C-83A1-F6EECF244321}">
                <p14:modId xmlns:p14="http://schemas.microsoft.com/office/powerpoint/2010/main" val="3166635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18844359"/>
                    </a:ext>
                  </a:extLst>
                </a:gridCol>
                <a:gridCol w="658368">
                  <a:extLst>
                    <a:ext uri="{9D8B030D-6E8A-4147-A177-3AD203B41FA5}">
                      <a16:colId xmlns:a16="http://schemas.microsoft.com/office/drawing/2014/main" val="829689434"/>
                    </a:ext>
                  </a:extLst>
                </a:gridCol>
                <a:gridCol w="658368">
                  <a:extLst>
                    <a:ext uri="{9D8B030D-6E8A-4147-A177-3AD203B41FA5}">
                      <a16:colId xmlns:a16="http://schemas.microsoft.com/office/drawing/2014/main" val="755767856"/>
                    </a:ext>
                  </a:extLst>
                </a:gridCol>
                <a:gridCol w="658368">
                  <a:extLst>
                    <a:ext uri="{9D8B030D-6E8A-4147-A177-3AD203B41FA5}">
                      <a16:colId xmlns:a16="http://schemas.microsoft.com/office/drawing/2014/main" val="2663619255"/>
                    </a:ext>
                  </a:extLst>
                </a:gridCol>
                <a:gridCol w="658368">
                  <a:extLst>
                    <a:ext uri="{9D8B030D-6E8A-4147-A177-3AD203B41FA5}">
                      <a16:colId xmlns:a16="http://schemas.microsoft.com/office/drawing/2014/main" val="2215357189"/>
                    </a:ext>
                  </a:extLst>
                </a:gridCol>
                <a:gridCol w="658368">
                  <a:extLst>
                    <a:ext uri="{9D8B030D-6E8A-4147-A177-3AD203B41FA5}">
                      <a16:colId xmlns:a16="http://schemas.microsoft.com/office/drawing/2014/main" val="1160232725"/>
                    </a:ext>
                  </a:extLst>
                </a:gridCol>
                <a:gridCol w="658368">
                  <a:extLst>
                    <a:ext uri="{9D8B030D-6E8A-4147-A177-3AD203B41FA5}">
                      <a16:colId xmlns:a16="http://schemas.microsoft.com/office/drawing/2014/main" val="2928949624"/>
                    </a:ext>
                  </a:extLst>
                </a:gridCol>
                <a:gridCol w="658368">
                  <a:extLst>
                    <a:ext uri="{9D8B030D-6E8A-4147-A177-3AD203B41FA5}">
                      <a16:colId xmlns:a16="http://schemas.microsoft.com/office/drawing/2014/main" val="154208462"/>
                    </a:ext>
                  </a:extLst>
                </a:gridCol>
                <a:gridCol w="658368">
                  <a:extLst>
                    <a:ext uri="{9D8B030D-6E8A-4147-A177-3AD203B41FA5}">
                      <a16:colId xmlns:a16="http://schemas.microsoft.com/office/drawing/2014/main" val="1984765353"/>
                    </a:ext>
                  </a:extLst>
                </a:gridCol>
                <a:gridCol w="658368">
                  <a:extLst>
                    <a:ext uri="{9D8B030D-6E8A-4147-A177-3AD203B41FA5}">
                      <a16:colId xmlns:a16="http://schemas.microsoft.com/office/drawing/2014/main" val="1387867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69318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- 2024-09-30 14:16:23</a:t>
                      </a:r>
                      <a:r>
                        <a:rPr kumimoji="0" lang="en-US" sz="1000" b="0" i="0" u="none" strike="noStrike" kern="1200" cap="none" spc="0" normalizeH="0" baseline="0" noProof="0">
                          <a:ln>
                            <a:noFill/>
                          </a:ln>
                          <a:solidFill>
                            <a:prstClr val="black"/>
                          </a:solidFill>
                          <a:effectLst/>
                          <a:uLnTx/>
                          <a:uFillTx/>
                          <a:latin typeface="Calibri"/>
                          <a:ea typeface="+mn-ea"/>
                          <a:cs typeface="+mn-cs"/>
                        </a:rPr>
                        <a:t>
 PHLY was honored to help welcome Japan’s First Lady, Yuko Kishida, during a visit to Philadelphia.
Vice President and Corporate Liaison Yuji Takahashi (front row left) was one of seven local dignitaries invited to a Japan-U.S. cultural exchange reception. 
Mrs. Kishida shared her appreciation for the continued efforts of companies contributing to strengthening Japan-U.S. relations, highlighting PHLY’s sponsorship of the annual Philadelphia Cherry Blossom Festival. 🌸 She also expressed her hopes to continue this thriving cultural and economic bridge between the two countries.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9.2488377783215 %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128953"/>
                  </a:ext>
                </a:extLst>
              </a:tr>
            </a:tbl>
          </a:graphicData>
        </a:graphic>
      </p:graphicFrame>
      <p:sp>
        <p:nvSpPr>
          <p:cNvPr id="4" name="Text Placeholder 3">
            <a:extLst>
              <a:ext uri="{FF2B5EF4-FFF2-40B4-BE49-F238E27FC236}">
                <a16:creationId xmlns:a16="http://schemas.microsoft.com/office/drawing/2014/main" id="{DA188296-5B36-4157-8FB4-D67B79BA5BF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449969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224AC-422A-4945-A59E-918AA18EEBF2}"/>
              </a:ext>
            </a:extLst>
          </p:cNvPr>
          <p:cNvSpPr>
            <a:spLocks noGrp="1"/>
          </p:cNvSpPr>
          <p:nvPr>
            <p:ph type="title"/>
          </p:nvPr>
        </p:nvSpPr>
        <p:spPr/>
        <p:txBody>
          <a:bodyPr/>
          <a:lstStyle/>
          <a:p>
            <a:r>
              <a:rPr lang="en-US"/>
              <a:t>LinkedIn Posts Table | All profiles - 4 of 24</a:t>
            </a:r>
          </a:p>
        </p:txBody>
      </p:sp>
      <p:graphicFrame>
        <p:nvGraphicFramePr>
          <p:cNvPr id="5" name="Table Placeholder 4">
            <a:extLst>
              <a:ext uri="{FF2B5EF4-FFF2-40B4-BE49-F238E27FC236}">
                <a16:creationId xmlns:a16="http://schemas.microsoft.com/office/drawing/2014/main" id="{DD5EB7FE-CFB3-4E97-8A3C-D523E313D8B1}"/>
              </a:ext>
            </a:extLst>
          </p:cNvPr>
          <p:cNvGraphicFramePr>
            <a:graphicFrameLocks noGrp="1"/>
          </p:cNvGraphicFramePr>
          <p:nvPr>
            <p:ph type="tbl" sz="quarter" idx="13"/>
            <p:extLst>
              <p:ext uri="{D42A27DB-BD31-4B8C-83A1-F6EECF244321}">
                <p14:modId xmlns:p14="http://schemas.microsoft.com/office/powerpoint/2010/main" val="254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5233903"/>
                    </a:ext>
                  </a:extLst>
                </a:gridCol>
                <a:gridCol w="658368">
                  <a:extLst>
                    <a:ext uri="{9D8B030D-6E8A-4147-A177-3AD203B41FA5}">
                      <a16:colId xmlns:a16="http://schemas.microsoft.com/office/drawing/2014/main" val="4230886351"/>
                    </a:ext>
                  </a:extLst>
                </a:gridCol>
                <a:gridCol w="658368">
                  <a:extLst>
                    <a:ext uri="{9D8B030D-6E8A-4147-A177-3AD203B41FA5}">
                      <a16:colId xmlns:a16="http://schemas.microsoft.com/office/drawing/2014/main" val="1792360992"/>
                    </a:ext>
                  </a:extLst>
                </a:gridCol>
                <a:gridCol w="658368">
                  <a:extLst>
                    <a:ext uri="{9D8B030D-6E8A-4147-A177-3AD203B41FA5}">
                      <a16:colId xmlns:a16="http://schemas.microsoft.com/office/drawing/2014/main" val="2436009248"/>
                    </a:ext>
                  </a:extLst>
                </a:gridCol>
                <a:gridCol w="658368">
                  <a:extLst>
                    <a:ext uri="{9D8B030D-6E8A-4147-A177-3AD203B41FA5}">
                      <a16:colId xmlns:a16="http://schemas.microsoft.com/office/drawing/2014/main" val="3580564481"/>
                    </a:ext>
                  </a:extLst>
                </a:gridCol>
                <a:gridCol w="658368">
                  <a:extLst>
                    <a:ext uri="{9D8B030D-6E8A-4147-A177-3AD203B41FA5}">
                      <a16:colId xmlns:a16="http://schemas.microsoft.com/office/drawing/2014/main" val="3737807520"/>
                    </a:ext>
                  </a:extLst>
                </a:gridCol>
                <a:gridCol w="658368">
                  <a:extLst>
                    <a:ext uri="{9D8B030D-6E8A-4147-A177-3AD203B41FA5}">
                      <a16:colId xmlns:a16="http://schemas.microsoft.com/office/drawing/2014/main" val="930153292"/>
                    </a:ext>
                  </a:extLst>
                </a:gridCol>
                <a:gridCol w="658368">
                  <a:extLst>
                    <a:ext uri="{9D8B030D-6E8A-4147-A177-3AD203B41FA5}">
                      <a16:colId xmlns:a16="http://schemas.microsoft.com/office/drawing/2014/main" val="3351273382"/>
                    </a:ext>
                  </a:extLst>
                </a:gridCol>
                <a:gridCol w="658368">
                  <a:extLst>
                    <a:ext uri="{9D8B030D-6E8A-4147-A177-3AD203B41FA5}">
                      <a16:colId xmlns:a16="http://schemas.microsoft.com/office/drawing/2014/main" val="2956426713"/>
                    </a:ext>
                  </a:extLst>
                </a:gridCol>
                <a:gridCol w="658368">
                  <a:extLst>
                    <a:ext uri="{9D8B030D-6E8A-4147-A177-3AD203B41FA5}">
                      <a16:colId xmlns:a16="http://schemas.microsoft.com/office/drawing/2014/main" val="2287866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4860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- 2024-09-30 10:08:23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sponsor and attend the NetDiligence® #CyberRiskSummit in Philadelphia this week! If you’re attending, be sure to connect with #TEAMPHLY: Alexandra Degutis, RPLU Evan Fenaroli Jason Keeler Sharon Lloyd-Evans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6.1433447098976 %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00039050"/>
                  </a:ext>
                </a:extLst>
              </a:tr>
            </a:tbl>
          </a:graphicData>
        </a:graphic>
      </p:graphicFrame>
      <p:sp>
        <p:nvSpPr>
          <p:cNvPr id="4" name="Text Placeholder 3">
            <a:extLst>
              <a:ext uri="{FF2B5EF4-FFF2-40B4-BE49-F238E27FC236}">
                <a16:creationId xmlns:a16="http://schemas.microsoft.com/office/drawing/2014/main" id="{AB45CAB8-5BE9-437A-A895-60DED1CADF54}"/>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88457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4A89F-62C8-43E8-A559-99994719EE0E}"/>
              </a:ext>
            </a:extLst>
          </p:cNvPr>
          <p:cNvSpPr>
            <a:spLocks noGrp="1"/>
          </p:cNvSpPr>
          <p:nvPr>
            <p:ph type="title"/>
          </p:nvPr>
        </p:nvSpPr>
        <p:spPr/>
        <p:txBody>
          <a:bodyPr/>
          <a:lstStyle/>
          <a:p>
            <a:r>
              <a:rPr lang="en-US"/>
              <a:t>LinkedIn Posts Table | All profiles - 5 of 24</a:t>
            </a:r>
          </a:p>
        </p:txBody>
      </p:sp>
      <p:graphicFrame>
        <p:nvGraphicFramePr>
          <p:cNvPr id="5" name="Table Placeholder 4">
            <a:extLst>
              <a:ext uri="{FF2B5EF4-FFF2-40B4-BE49-F238E27FC236}">
                <a16:creationId xmlns:a16="http://schemas.microsoft.com/office/drawing/2014/main" id="{6D4F04EF-AC2B-4043-B4F0-A62D1DC6775E}"/>
              </a:ext>
            </a:extLst>
          </p:cNvPr>
          <p:cNvGraphicFramePr>
            <a:graphicFrameLocks noGrp="1"/>
          </p:cNvGraphicFramePr>
          <p:nvPr>
            <p:ph type="tbl" sz="quarter" idx="13"/>
            <p:extLst>
              <p:ext uri="{D42A27DB-BD31-4B8C-83A1-F6EECF244321}">
                <p14:modId xmlns:p14="http://schemas.microsoft.com/office/powerpoint/2010/main" val="287048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07207410"/>
                    </a:ext>
                  </a:extLst>
                </a:gridCol>
                <a:gridCol w="658368">
                  <a:extLst>
                    <a:ext uri="{9D8B030D-6E8A-4147-A177-3AD203B41FA5}">
                      <a16:colId xmlns:a16="http://schemas.microsoft.com/office/drawing/2014/main" val="2306822907"/>
                    </a:ext>
                  </a:extLst>
                </a:gridCol>
                <a:gridCol w="658368">
                  <a:extLst>
                    <a:ext uri="{9D8B030D-6E8A-4147-A177-3AD203B41FA5}">
                      <a16:colId xmlns:a16="http://schemas.microsoft.com/office/drawing/2014/main" val="1537663310"/>
                    </a:ext>
                  </a:extLst>
                </a:gridCol>
                <a:gridCol w="658368">
                  <a:extLst>
                    <a:ext uri="{9D8B030D-6E8A-4147-A177-3AD203B41FA5}">
                      <a16:colId xmlns:a16="http://schemas.microsoft.com/office/drawing/2014/main" val="3557627018"/>
                    </a:ext>
                  </a:extLst>
                </a:gridCol>
                <a:gridCol w="658368">
                  <a:extLst>
                    <a:ext uri="{9D8B030D-6E8A-4147-A177-3AD203B41FA5}">
                      <a16:colId xmlns:a16="http://schemas.microsoft.com/office/drawing/2014/main" val="4044756916"/>
                    </a:ext>
                  </a:extLst>
                </a:gridCol>
                <a:gridCol w="658368">
                  <a:extLst>
                    <a:ext uri="{9D8B030D-6E8A-4147-A177-3AD203B41FA5}">
                      <a16:colId xmlns:a16="http://schemas.microsoft.com/office/drawing/2014/main" val="914839439"/>
                    </a:ext>
                  </a:extLst>
                </a:gridCol>
                <a:gridCol w="658368">
                  <a:extLst>
                    <a:ext uri="{9D8B030D-6E8A-4147-A177-3AD203B41FA5}">
                      <a16:colId xmlns:a16="http://schemas.microsoft.com/office/drawing/2014/main" val="408221374"/>
                    </a:ext>
                  </a:extLst>
                </a:gridCol>
                <a:gridCol w="658368">
                  <a:extLst>
                    <a:ext uri="{9D8B030D-6E8A-4147-A177-3AD203B41FA5}">
                      <a16:colId xmlns:a16="http://schemas.microsoft.com/office/drawing/2014/main" val="2986979650"/>
                    </a:ext>
                  </a:extLst>
                </a:gridCol>
                <a:gridCol w="658368">
                  <a:extLst>
                    <a:ext uri="{9D8B030D-6E8A-4147-A177-3AD203B41FA5}">
                      <a16:colId xmlns:a16="http://schemas.microsoft.com/office/drawing/2014/main" val="1798395726"/>
                    </a:ext>
                  </a:extLst>
                </a:gridCol>
                <a:gridCol w="658368">
                  <a:extLst>
                    <a:ext uri="{9D8B030D-6E8A-4147-A177-3AD203B41FA5}">
                      <a16:colId xmlns:a16="http://schemas.microsoft.com/office/drawing/2014/main" val="586524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1976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- 2024-09-29 13:29:45</a:t>
                      </a:r>
                      <a:r>
                        <a:rPr kumimoji="0" lang="en-US" sz="1000" b="0" i="0" u="none" strike="noStrike" kern="1200" cap="none" spc="0" normalizeH="0" baseline="0" noProof="0">
                          <a:ln>
                            <a:noFill/>
                          </a:ln>
                          <a:solidFill>
                            <a:prstClr val="black"/>
                          </a:solidFill>
                          <a:effectLst/>
                          <a:uLnTx/>
                          <a:uFillTx/>
                          <a:latin typeface="Calibri"/>
                          <a:ea typeface="+mn-ea"/>
                          <a:cs typeface="+mn-cs"/>
                        </a:rPr>
                        <a:t>
 For over two decades, #TEAMPHLY has proudly supported the Children's Hospital of Philadelphia (CHOP) by raising money for their groundbreaking #cancerresearch and care. 🏃‍♀️🎗️ 
Today, we joined thousands on the Benjamin Franklin Parkway in Philadelphia, coming together to make a difference for children battling #cancer. 
Throughout September, #TEAMPHLY organized a series of office-wide fundraisers leading up to this event and helped raise 5,000 to benefit the Cancer Center at CHOP!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27.233620119126 %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69522490"/>
                  </a:ext>
                </a:extLst>
              </a:tr>
            </a:tbl>
          </a:graphicData>
        </a:graphic>
      </p:graphicFrame>
      <p:sp>
        <p:nvSpPr>
          <p:cNvPr id="4" name="Text Placeholder 3">
            <a:extLst>
              <a:ext uri="{FF2B5EF4-FFF2-40B4-BE49-F238E27FC236}">
                <a16:creationId xmlns:a16="http://schemas.microsoft.com/office/drawing/2014/main" id="{A37AF17C-54E2-4A35-B1CB-42E5EEA9448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24246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1BD1D-4D9B-4405-BE7C-BD562109681D}"/>
              </a:ext>
            </a:extLst>
          </p:cNvPr>
          <p:cNvSpPr>
            <a:spLocks noGrp="1"/>
          </p:cNvSpPr>
          <p:nvPr>
            <p:ph type="title"/>
          </p:nvPr>
        </p:nvSpPr>
        <p:spPr/>
        <p:txBody>
          <a:bodyPr/>
          <a:lstStyle/>
          <a:p>
            <a:r>
              <a:rPr lang="en-US"/>
              <a:t>LinkedIn Posts Table | All profiles - 6 of 24</a:t>
            </a:r>
          </a:p>
        </p:txBody>
      </p:sp>
      <p:graphicFrame>
        <p:nvGraphicFramePr>
          <p:cNvPr id="5" name="Table Placeholder 4">
            <a:extLst>
              <a:ext uri="{FF2B5EF4-FFF2-40B4-BE49-F238E27FC236}">
                <a16:creationId xmlns:a16="http://schemas.microsoft.com/office/drawing/2014/main" id="{0FA83112-EA33-4090-AE80-5273778ACBCE}"/>
              </a:ext>
            </a:extLst>
          </p:cNvPr>
          <p:cNvGraphicFramePr>
            <a:graphicFrameLocks noGrp="1"/>
          </p:cNvGraphicFramePr>
          <p:nvPr>
            <p:ph type="tbl" sz="quarter" idx="13"/>
            <p:extLst>
              <p:ext uri="{D42A27DB-BD31-4B8C-83A1-F6EECF244321}">
                <p14:modId xmlns:p14="http://schemas.microsoft.com/office/powerpoint/2010/main" val="3929215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88315013"/>
                    </a:ext>
                  </a:extLst>
                </a:gridCol>
                <a:gridCol w="658368">
                  <a:extLst>
                    <a:ext uri="{9D8B030D-6E8A-4147-A177-3AD203B41FA5}">
                      <a16:colId xmlns:a16="http://schemas.microsoft.com/office/drawing/2014/main" val="1245874911"/>
                    </a:ext>
                  </a:extLst>
                </a:gridCol>
                <a:gridCol w="658368">
                  <a:extLst>
                    <a:ext uri="{9D8B030D-6E8A-4147-A177-3AD203B41FA5}">
                      <a16:colId xmlns:a16="http://schemas.microsoft.com/office/drawing/2014/main" val="2520581939"/>
                    </a:ext>
                  </a:extLst>
                </a:gridCol>
                <a:gridCol w="658368">
                  <a:extLst>
                    <a:ext uri="{9D8B030D-6E8A-4147-A177-3AD203B41FA5}">
                      <a16:colId xmlns:a16="http://schemas.microsoft.com/office/drawing/2014/main" val="3030232775"/>
                    </a:ext>
                  </a:extLst>
                </a:gridCol>
                <a:gridCol w="658368">
                  <a:extLst>
                    <a:ext uri="{9D8B030D-6E8A-4147-A177-3AD203B41FA5}">
                      <a16:colId xmlns:a16="http://schemas.microsoft.com/office/drawing/2014/main" val="3252861965"/>
                    </a:ext>
                  </a:extLst>
                </a:gridCol>
                <a:gridCol w="658368">
                  <a:extLst>
                    <a:ext uri="{9D8B030D-6E8A-4147-A177-3AD203B41FA5}">
                      <a16:colId xmlns:a16="http://schemas.microsoft.com/office/drawing/2014/main" val="4123280028"/>
                    </a:ext>
                  </a:extLst>
                </a:gridCol>
                <a:gridCol w="658368">
                  <a:extLst>
                    <a:ext uri="{9D8B030D-6E8A-4147-A177-3AD203B41FA5}">
                      <a16:colId xmlns:a16="http://schemas.microsoft.com/office/drawing/2014/main" val="3996841480"/>
                    </a:ext>
                  </a:extLst>
                </a:gridCol>
                <a:gridCol w="658368">
                  <a:extLst>
                    <a:ext uri="{9D8B030D-6E8A-4147-A177-3AD203B41FA5}">
                      <a16:colId xmlns:a16="http://schemas.microsoft.com/office/drawing/2014/main" val="2065282673"/>
                    </a:ext>
                  </a:extLst>
                </a:gridCol>
                <a:gridCol w="658368">
                  <a:extLst>
                    <a:ext uri="{9D8B030D-6E8A-4147-A177-3AD203B41FA5}">
                      <a16:colId xmlns:a16="http://schemas.microsoft.com/office/drawing/2014/main" val="992229308"/>
                    </a:ext>
                  </a:extLst>
                </a:gridCol>
                <a:gridCol w="658368">
                  <a:extLst>
                    <a:ext uri="{9D8B030D-6E8A-4147-A177-3AD203B41FA5}">
                      <a16:colId xmlns:a16="http://schemas.microsoft.com/office/drawing/2014/main" val="2082370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1141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- 2024-09-27 12:54:16</a:t>
                      </a:r>
                      <a:r>
                        <a:rPr kumimoji="0" lang="en-US" sz="1000" b="0" i="0" u="none" strike="noStrike" kern="1200" cap="none" spc="0" normalizeH="0" baseline="0" noProof="0">
                          <a:ln>
                            <a:noFill/>
                          </a:ln>
                          <a:solidFill>
                            <a:prstClr val="black"/>
                          </a:solidFill>
                          <a:effectLst/>
                          <a:uLnTx/>
                          <a:uFillTx/>
                          <a:latin typeface="Calibri"/>
                          <a:ea typeface="+mn-ea"/>
                          <a:cs typeface="+mn-cs"/>
                        </a:rPr>
                        <a:t>
 Today, we say a heartfelt “a hui hou” to Tatsuya Fujimoto, FICOH’s Deputy CEO, as he embarks on a new journey with IFFCO-Tokio General Insurance Company Ltd. in India. Within days of arriving at FICOH in April 2023, Tatsu had a full grasp of our business and the challenges and opportunities we face. Among other contributions, he has played vital roles in improving our ease of doing business and navigating a turbulent time in the Hawaii property market, helping us to remain a reliable and stable market for our customers. 
Embracing his title of "Chief Entertainment Officer," Tatsu has brought joy, laughter, and a positive spirit to our team. Whether at internal events or pau hanas with agency partners, his infectious enthusiasm endeared him to everyone, and he will be greatly missed.
Until we meet again, Tatsu! Wishing you all the best on your new adventure.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44.837296620776 %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5442771"/>
                  </a:ext>
                </a:extLst>
              </a:tr>
            </a:tbl>
          </a:graphicData>
        </a:graphic>
      </p:graphicFrame>
      <p:sp>
        <p:nvSpPr>
          <p:cNvPr id="4" name="Text Placeholder 3">
            <a:extLst>
              <a:ext uri="{FF2B5EF4-FFF2-40B4-BE49-F238E27FC236}">
                <a16:creationId xmlns:a16="http://schemas.microsoft.com/office/drawing/2014/main" id="{688ACD01-206F-4E29-82A8-79A26E6947EB}"/>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908478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6C74-BF05-4142-9C65-BACE64C98592}"/>
              </a:ext>
            </a:extLst>
          </p:cNvPr>
          <p:cNvSpPr>
            <a:spLocks noGrp="1"/>
          </p:cNvSpPr>
          <p:nvPr>
            <p:ph type="title"/>
          </p:nvPr>
        </p:nvSpPr>
        <p:spPr/>
        <p:txBody>
          <a:bodyPr/>
          <a:lstStyle/>
          <a:p>
            <a:r>
              <a:rPr lang="en-US"/>
              <a:t>LinkedIn Posts Table | All profiles - 7 of 24</a:t>
            </a:r>
          </a:p>
        </p:txBody>
      </p:sp>
      <p:graphicFrame>
        <p:nvGraphicFramePr>
          <p:cNvPr id="5" name="Table Placeholder 4">
            <a:extLst>
              <a:ext uri="{FF2B5EF4-FFF2-40B4-BE49-F238E27FC236}">
                <a16:creationId xmlns:a16="http://schemas.microsoft.com/office/drawing/2014/main" id="{B374E507-D8CC-471F-9B58-D12769DBBA89}"/>
              </a:ext>
            </a:extLst>
          </p:cNvPr>
          <p:cNvGraphicFramePr>
            <a:graphicFrameLocks noGrp="1"/>
          </p:cNvGraphicFramePr>
          <p:nvPr>
            <p:ph type="tbl" sz="quarter" idx="13"/>
            <p:extLst>
              <p:ext uri="{D42A27DB-BD31-4B8C-83A1-F6EECF244321}">
                <p14:modId xmlns:p14="http://schemas.microsoft.com/office/powerpoint/2010/main" val="1359698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34161349"/>
                    </a:ext>
                  </a:extLst>
                </a:gridCol>
                <a:gridCol w="658368">
                  <a:extLst>
                    <a:ext uri="{9D8B030D-6E8A-4147-A177-3AD203B41FA5}">
                      <a16:colId xmlns:a16="http://schemas.microsoft.com/office/drawing/2014/main" val="1112115180"/>
                    </a:ext>
                  </a:extLst>
                </a:gridCol>
                <a:gridCol w="658368">
                  <a:extLst>
                    <a:ext uri="{9D8B030D-6E8A-4147-A177-3AD203B41FA5}">
                      <a16:colId xmlns:a16="http://schemas.microsoft.com/office/drawing/2014/main" val="1294388368"/>
                    </a:ext>
                  </a:extLst>
                </a:gridCol>
                <a:gridCol w="658368">
                  <a:extLst>
                    <a:ext uri="{9D8B030D-6E8A-4147-A177-3AD203B41FA5}">
                      <a16:colId xmlns:a16="http://schemas.microsoft.com/office/drawing/2014/main" val="1497095792"/>
                    </a:ext>
                  </a:extLst>
                </a:gridCol>
                <a:gridCol w="658368">
                  <a:extLst>
                    <a:ext uri="{9D8B030D-6E8A-4147-A177-3AD203B41FA5}">
                      <a16:colId xmlns:a16="http://schemas.microsoft.com/office/drawing/2014/main" val="3633205981"/>
                    </a:ext>
                  </a:extLst>
                </a:gridCol>
                <a:gridCol w="658368">
                  <a:extLst>
                    <a:ext uri="{9D8B030D-6E8A-4147-A177-3AD203B41FA5}">
                      <a16:colId xmlns:a16="http://schemas.microsoft.com/office/drawing/2014/main" val="1131351410"/>
                    </a:ext>
                  </a:extLst>
                </a:gridCol>
                <a:gridCol w="658368">
                  <a:extLst>
                    <a:ext uri="{9D8B030D-6E8A-4147-A177-3AD203B41FA5}">
                      <a16:colId xmlns:a16="http://schemas.microsoft.com/office/drawing/2014/main" val="772567106"/>
                    </a:ext>
                  </a:extLst>
                </a:gridCol>
                <a:gridCol w="658368">
                  <a:extLst>
                    <a:ext uri="{9D8B030D-6E8A-4147-A177-3AD203B41FA5}">
                      <a16:colId xmlns:a16="http://schemas.microsoft.com/office/drawing/2014/main" val="3568607719"/>
                    </a:ext>
                  </a:extLst>
                </a:gridCol>
                <a:gridCol w="658368">
                  <a:extLst>
                    <a:ext uri="{9D8B030D-6E8A-4147-A177-3AD203B41FA5}">
                      <a16:colId xmlns:a16="http://schemas.microsoft.com/office/drawing/2014/main" val="2948763300"/>
                    </a:ext>
                  </a:extLst>
                </a:gridCol>
                <a:gridCol w="658368">
                  <a:extLst>
                    <a:ext uri="{9D8B030D-6E8A-4147-A177-3AD203B41FA5}">
                      <a16:colId xmlns:a16="http://schemas.microsoft.com/office/drawing/2014/main" val="2383740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2989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- 2024-09-26 14:38:19</a:t>
                      </a:r>
                      <a:r>
                        <a:rPr kumimoji="0" lang="en-US" sz="1000" b="0" i="0" u="none" strike="noStrike" kern="1200" cap="none" spc="0" normalizeH="0" baseline="0" noProof="0">
                          <a:ln>
                            <a:noFill/>
                          </a:ln>
                          <a:solidFill>
                            <a:prstClr val="black"/>
                          </a:solidFill>
                          <a:effectLst/>
                          <a:uLnTx/>
                          <a:uFillTx/>
                          <a:latin typeface="Calibri"/>
                          <a:ea typeface="+mn-ea"/>
                          <a:cs typeface="+mn-cs"/>
                        </a:rPr>
                        <a:t>
 We're closely monitoring #HurricaneHelene and hope everyone remains safe. This significant storm is forecast to impact Florida and much of the southeastern U.S. Be sure your organization is prepared with these essential tips: https://bit.ly/4eH95Yr 
#HurricanePreparedness #HurricaneSeason #RiskManagement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5.8084772370487 %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97171782"/>
                  </a:ext>
                </a:extLst>
              </a:tr>
            </a:tbl>
          </a:graphicData>
        </a:graphic>
      </p:graphicFrame>
      <p:sp>
        <p:nvSpPr>
          <p:cNvPr id="4" name="Text Placeholder 3">
            <a:extLst>
              <a:ext uri="{FF2B5EF4-FFF2-40B4-BE49-F238E27FC236}">
                <a16:creationId xmlns:a16="http://schemas.microsoft.com/office/drawing/2014/main" id="{480C3D7D-5531-47DA-95F3-49D28F6E181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5559918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836C5-1B77-4B8D-AC71-ED15EC91B26C}"/>
              </a:ext>
            </a:extLst>
          </p:cNvPr>
          <p:cNvSpPr>
            <a:spLocks noGrp="1"/>
          </p:cNvSpPr>
          <p:nvPr>
            <p:ph type="title"/>
          </p:nvPr>
        </p:nvSpPr>
        <p:spPr/>
        <p:txBody>
          <a:bodyPr/>
          <a:lstStyle/>
          <a:p>
            <a:r>
              <a:rPr lang="en-US"/>
              <a:t>LinkedIn Posts Table | All profiles - 8 of 24</a:t>
            </a:r>
          </a:p>
        </p:txBody>
      </p:sp>
      <p:graphicFrame>
        <p:nvGraphicFramePr>
          <p:cNvPr id="5" name="Table Placeholder 4">
            <a:extLst>
              <a:ext uri="{FF2B5EF4-FFF2-40B4-BE49-F238E27FC236}">
                <a16:creationId xmlns:a16="http://schemas.microsoft.com/office/drawing/2014/main" id="{89B6A9E4-6DE5-419C-9AD9-9538F0AAE2FB}"/>
              </a:ext>
            </a:extLst>
          </p:cNvPr>
          <p:cNvGraphicFramePr>
            <a:graphicFrameLocks noGrp="1"/>
          </p:cNvGraphicFramePr>
          <p:nvPr>
            <p:ph type="tbl" sz="quarter" idx="13"/>
            <p:extLst>
              <p:ext uri="{D42A27DB-BD31-4B8C-83A1-F6EECF244321}">
                <p14:modId xmlns:p14="http://schemas.microsoft.com/office/powerpoint/2010/main" val="2915043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33900240"/>
                    </a:ext>
                  </a:extLst>
                </a:gridCol>
                <a:gridCol w="658368">
                  <a:extLst>
                    <a:ext uri="{9D8B030D-6E8A-4147-A177-3AD203B41FA5}">
                      <a16:colId xmlns:a16="http://schemas.microsoft.com/office/drawing/2014/main" val="466538177"/>
                    </a:ext>
                  </a:extLst>
                </a:gridCol>
                <a:gridCol w="658368">
                  <a:extLst>
                    <a:ext uri="{9D8B030D-6E8A-4147-A177-3AD203B41FA5}">
                      <a16:colId xmlns:a16="http://schemas.microsoft.com/office/drawing/2014/main" val="2118301201"/>
                    </a:ext>
                  </a:extLst>
                </a:gridCol>
                <a:gridCol w="658368">
                  <a:extLst>
                    <a:ext uri="{9D8B030D-6E8A-4147-A177-3AD203B41FA5}">
                      <a16:colId xmlns:a16="http://schemas.microsoft.com/office/drawing/2014/main" val="4237490946"/>
                    </a:ext>
                  </a:extLst>
                </a:gridCol>
                <a:gridCol w="658368">
                  <a:extLst>
                    <a:ext uri="{9D8B030D-6E8A-4147-A177-3AD203B41FA5}">
                      <a16:colId xmlns:a16="http://schemas.microsoft.com/office/drawing/2014/main" val="1407433909"/>
                    </a:ext>
                  </a:extLst>
                </a:gridCol>
                <a:gridCol w="658368">
                  <a:extLst>
                    <a:ext uri="{9D8B030D-6E8A-4147-A177-3AD203B41FA5}">
                      <a16:colId xmlns:a16="http://schemas.microsoft.com/office/drawing/2014/main" val="1988320941"/>
                    </a:ext>
                  </a:extLst>
                </a:gridCol>
                <a:gridCol w="658368">
                  <a:extLst>
                    <a:ext uri="{9D8B030D-6E8A-4147-A177-3AD203B41FA5}">
                      <a16:colId xmlns:a16="http://schemas.microsoft.com/office/drawing/2014/main" val="104963221"/>
                    </a:ext>
                  </a:extLst>
                </a:gridCol>
                <a:gridCol w="658368">
                  <a:extLst>
                    <a:ext uri="{9D8B030D-6E8A-4147-A177-3AD203B41FA5}">
                      <a16:colId xmlns:a16="http://schemas.microsoft.com/office/drawing/2014/main" val="1305643767"/>
                    </a:ext>
                  </a:extLst>
                </a:gridCol>
                <a:gridCol w="658368">
                  <a:extLst>
                    <a:ext uri="{9D8B030D-6E8A-4147-A177-3AD203B41FA5}">
                      <a16:colId xmlns:a16="http://schemas.microsoft.com/office/drawing/2014/main" val="1780143592"/>
                    </a:ext>
                  </a:extLst>
                </a:gridCol>
                <a:gridCol w="658368">
                  <a:extLst>
                    <a:ext uri="{9D8B030D-6E8A-4147-A177-3AD203B41FA5}">
                      <a16:colId xmlns:a16="http://schemas.microsoft.com/office/drawing/2014/main" val="2800403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81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- 2024-09-26 13:20:56</a:t>
                      </a:r>
                      <a:r>
                        <a:rPr kumimoji="0" lang="en-US" sz="1000" b="0" i="0" u="none" strike="noStrike" kern="1200" cap="none" spc="0" normalizeH="0" baseline="0" noProof="0">
                          <a:ln>
                            <a:noFill/>
                          </a:ln>
                          <a:solidFill>
                            <a:prstClr val="black"/>
                          </a:solidFill>
                          <a:effectLst/>
                          <a:uLnTx/>
                          <a:uFillTx/>
                          <a:latin typeface="Calibri"/>
                          <a:ea typeface="+mn-ea"/>
                          <a:cs typeface="+mn-cs"/>
                        </a:rPr>
                        <a:t>
 FICOH’s Aloha United Way (AUW) committee kicked off this year’s campaign with a Food Fest and Bake Sale at our Honolulu and Kapolei offices. Our associates came together and donated sweet and savory treats, homemade baked goods, and hot dishes. Everything was absolutely ʻono! Thanks to the support and donations of our associates and the hard work of our AUW committee, we raised more than ,600 for Aloha United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33.97341211226 %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6327775"/>
                  </a:ext>
                </a:extLst>
              </a:tr>
            </a:tbl>
          </a:graphicData>
        </a:graphic>
      </p:graphicFrame>
      <p:sp>
        <p:nvSpPr>
          <p:cNvPr id="4" name="Text Placeholder 3">
            <a:extLst>
              <a:ext uri="{FF2B5EF4-FFF2-40B4-BE49-F238E27FC236}">
                <a16:creationId xmlns:a16="http://schemas.microsoft.com/office/drawing/2014/main" id="{77472790-E010-4627-A51B-873B182FBE4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911030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68B4D-C0AA-4882-8EBC-32ED29CF54A4}"/>
              </a:ext>
            </a:extLst>
          </p:cNvPr>
          <p:cNvSpPr>
            <a:spLocks noGrp="1"/>
          </p:cNvSpPr>
          <p:nvPr>
            <p:ph type="title"/>
          </p:nvPr>
        </p:nvSpPr>
        <p:spPr/>
        <p:txBody>
          <a:bodyPr/>
          <a:lstStyle/>
          <a:p>
            <a:r>
              <a:rPr lang="en-US"/>
              <a:t>LinkedIn Posts Table | All profiles - 9 of 24</a:t>
            </a:r>
          </a:p>
        </p:txBody>
      </p:sp>
      <p:graphicFrame>
        <p:nvGraphicFramePr>
          <p:cNvPr id="5" name="Table Placeholder 4">
            <a:extLst>
              <a:ext uri="{FF2B5EF4-FFF2-40B4-BE49-F238E27FC236}">
                <a16:creationId xmlns:a16="http://schemas.microsoft.com/office/drawing/2014/main" id="{C24F0A8B-878B-4B89-B4DC-893D020CF76D}"/>
              </a:ext>
            </a:extLst>
          </p:cNvPr>
          <p:cNvGraphicFramePr>
            <a:graphicFrameLocks noGrp="1"/>
          </p:cNvGraphicFramePr>
          <p:nvPr>
            <p:ph type="tbl" sz="quarter" idx="13"/>
            <p:extLst>
              <p:ext uri="{D42A27DB-BD31-4B8C-83A1-F6EECF244321}">
                <p14:modId xmlns:p14="http://schemas.microsoft.com/office/powerpoint/2010/main" val="1986461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84071397"/>
                    </a:ext>
                  </a:extLst>
                </a:gridCol>
                <a:gridCol w="658368">
                  <a:extLst>
                    <a:ext uri="{9D8B030D-6E8A-4147-A177-3AD203B41FA5}">
                      <a16:colId xmlns:a16="http://schemas.microsoft.com/office/drawing/2014/main" val="2425507988"/>
                    </a:ext>
                  </a:extLst>
                </a:gridCol>
                <a:gridCol w="658368">
                  <a:extLst>
                    <a:ext uri="{9D8B030D-6E8A-4147-A177-3AD203B41FA5}">
                      <a16:colId xmlns:a16="http://schemas.microsoft.com/office/drawing/2014/main" val="4053559619"/>
                    </a:ext>
                  </a:extLst>
                </a:gridCol>
                <a:gridCol w="658368">
                  <a:extLst>
                    <a:ext uri="{9D8B030D-6E8A-4147-A177-3AD203B41FA5}">
                      <a16:colId xmlns:a16="http://schemas.microsoft.com/office/drawing/2014/main" val="3993848953"/>
                    </a:ext>
                  </a:extLst>
                </a:gridCol>
                <a:gridCol w="658368">
                  <a:extLst>
                    <a:ext uri="{9D8B030D-6E8A-4147-A177-3AD203B41FA5}">
                      <a16:colId xmlns:a16="http://schemas.microsoft.com/office/drawing/2014/main" val="2383387349"/>
                    </a:ext>
                  </a:extLst>
                </a:gridCol>
                <a:gridCol w="658368">
                  <a:extLst>
                    <a:ext uri="{9D8B030D-6E8A-4147-A177-3AD203B41FA5}">
                      <a16:colId xmlns:a16="http://schemas.microsoft.com/office/drawing/2014/main" val="2989541379"/>
                    </a:ext>
                  </a:extLst>
                </a:gridCol>
                <a:gridCol w="658368">
                  <a:extLst>
                    <a:ext uri="{9D8B030D-6E8A-4147-A177-3AD203B41FA5}">
                      <a16:colId xmlns:a16="http://schemas.microsoft.com/office/drawing/2014/main" val="3710762938"/>
                    </a:ext>
                  </a:extLst>
                </a:gridCol>
                <a:gridCol w="658368">
                  <a:extLst>
                    <a:ext uri="{9D8B030D-6E8A-4147-A177-3AD203B41FA5}">
                      <a16:colId xmlns:a16="http://schemas.microsoft.com/office/drawing/2014/main" val="1058797745"/>
                    </a:ext>
                  </a:extLst>
                </a:gridCol>
                <a:gridCol w="658368">
                  <a:extLst>
                    <a:ext uri="{9D8B030D-6E8A-4147-A177-3AD203B41FA5}">
                      <a16:colId xmlns:a16="http://schemas.microsoft.com/office/drawing/2014/main" val="3398395735"/>
                    </a:ext>
                  </a:extLst>
                </a:gridCol>
                <a:gridCol w="658368">
                  <a:extLst>
                    <a:ext uri="{9D8B030D-6E8A-4147-A177-3AD203B41FA5}">
                      <a16:colId xmlns:a16="http://schemas.microsoft.com/office/drawing/2014/main" val="235248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5281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- 2024-09-26 13:01:38</a:t>
                      </a:r>
                      <a:r>
                        <a:rPr kumimoji="0" lang="en-US" sz="1000" b="0" i="0" u="none" strike="noStrike" kern="1200" cap="none" spc="0" normalizeH="0" baseline="0" noProof="0">
                          <a:ln>
                            <a:noFill/>
                          </a:ln>
                          <a:solidFill>
                            <a:prstClr val="black"/>
                          </a:solidFill>
                          <a:effectLst/>
                          <a:uLnTx/>
                          <a:uFillTx/>
                          <a:latin typeface="Calibri"/>
                          <a:ea typeface="+mn-ea"/>
                          <a:cs typeface="+mn-cs"/>
                        </a:rPr>
                        <a:t>
 #HurricaneHelene is predicted to impact Florida and much of the southeastern U.S. Our thoughts are with all who may be impacted. Visit our website for tips to prepare your business: https://lnkd.in/eGv-eCf4 
#HurricanePreparedness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5.7603686635945 %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238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- 2024-09-26 12:15:07</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excited to attend the Gamma Iota Sigma Annual Conference! Swing by our booth at #GISANNUAL2024 to chat with us about exciting opportunities in the #insurance industry. 
Can’t attend? No worries! Check out our #internship opportunities here: bit.ly/PHLYInternships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5.0058207217695 %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7169445"/>
                  </a:ext>
                </a:extLst>
              </a:tr>
            </a:tbl>
          </a:graphicData>
        </a:graphic>
      </p:graphicFrame>
      <p:sp>
        <p:nvSpPr>
          <p:cNvPr id="4" name="Text Placeholder 3">
            <a:extLst>
              <a:ext uri="{FF2B5EF4-FFF2-40B4-BE49-F238E27FC236}">
                <a16:creationId xmlns:a16="http://schemas.microsoft.com/office/drawing/2014/main" id="{88DFDCF9-D281-402D-B5F0-4B714DF949A0}"/>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843465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E3964-EA0C-42D9-ACEA-41E94E673F21}"/>
              </a:ext>
            </a:extLst>
          </p:cNvPr>
          <p:cNvSpPr>
            <a:spLocks noGrp="1"/>
          </p:cNvSpPr>
          <p:nvPr>
            <p:ph type="title"/>
          </p:nvPr>
        </p:nvSpPr>
        <p:spPr/>
        <p:txBody>
          <a:bodyPr/>
          <a:lstStyle/>
          <a:p>
            <a:r>
              <a:rPr lang="en-US"/>
              <a:t>LinkedIn Posts Table | All profiles - 10 of 24</a:t>
            </a:r>
          </a:p>
        </p:txBody>
      </p:sp>
      <p:graphicFrame>
        <p:nvGraphicFramePr>
          <p:cNvPr id="5" name="Table Placeholder 4">
            <a:extLst>
              <a:ext uri="{FF2B5EF4-FFF2-40B4-BE49-F238E27FC236}">
                <a16:creationId xmlns:a16="http://schemas.microsoft.com/office/drawing/2014/main" id="{62C4382F-430A-45FE-B4EE-BA4E993D80A8}"/>
              </a:ext>
            </a:extLst>
          </p:cNvPr>
          <p:cNvGraphicFramePr>
            <a:graphicFrameLocks noGrp="1"/>
          </p:cNvGraphicFramePr>
          <p:nvPr>
            <p:ph type="tbl" sz="quarter" idx="13"/>
            <p:extLst>
              <p:ext uri="{D42A27DB-BD31-4B8C-83A1-F6EECF244321}">
                <p14:modId xmlns:p14="http://schemas.microsoft.com/office/powerpoint/2010/main" val="340702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17985339"/>
                    </a:ext>
                  </a:extLst>
                </a:gridCol>
                <a:gridCol w="658368">
                  <a:extLst>
                    <a:ext uri="{9D8B030D-6E8A-4147-A177-3AD203B41FA5}">
                      <a16:colId xmlns:a16="http://schemas.microsoft.com/office/drawing/2014/main" val="4270103859"/>
                    </a:ext>
                  </a:extLst>
                </a:gridCol>
                <a:gridCol w="658368">
                  <a:extLst>
                    <a:ext uri="{9D8B030D-6E8A-4147-A177-3AD203B41FA5}">
                      <a16:colId xmlns:a16="http://schemas.microsoft.com/office/drawing/2014/main" val="387565210"/>
                    </a:ext>
                  </a:extLst>
                </a:gridCol>
                <a:gridCol w="658368">
                  <a:extLst>
                    <a:ext uri="{9D8B030D-6E8A-4147-A177-3AD203B41FA5}">
                      <a16:colId xmlns:a16="http://schemas.microsoft.com/office/drawing/2014/main" val="3017437546"/>
                    </a:ext>
                  </a:extLst>
                </a:gridCol>
                <a:gridCol w="658368">
                  <a:extLst>
                    <a:ext uri="{9D8B030D-6E8A-4147-A177-3AD203B41FA5}">
                      <a16:colId xmlns:a16="http://schemas.microsoft.com/office/drawing/2014/main" val="3849942999"/>
                    </a:ext>
                  </a:extLst>
                </a:gridCol>
                <a:gridCol w="658368">
                  <a:extLst>
                    <a:ext uri="{9D8B030D-6E8A-4147-A177-3AD203B41FA5}">
                      <a16:colId xmlns:a16="http://schemas.microsoft.com/office/drawing/2014/main" val="3268483330"/>
                    </a:ext>
                  </a:extLst>
                </a:gridCol>
                <a:gridCol w="658368">
                  <a:extLst>
                    <a:ext uri="{9D8B030D-6E8A-4147-A177-3AD203B41FA5}">
                      <a16:colId xmlns:a16="http://schemas.microsoft.com/office/drawing/2014/main" val="1632651310"/>
                    </a:ext>
                  </a:extLst>
                </a:gridCol>
                <a:gridCol w="658368">
                  <a:extLst>
                    <a:ext uri="{9D8B030D-6E8A-4147-A177-3AD203B41FA5}">
                      <a16:colId xmlns:a16="http://schemas.microsoft.com/office/drawing/2014/main" val="1325637821"/>
                    </a:ext>
                  </a:extLst>
                </a:gridCol>
                <a:gridCol w="658368">
                  <a:extLst>
                    <a:ext uri="{9D8B030D-6E8A-4147-A177-3AD203B41FA5}">
                      <a16:colId xmlns:a16="http://schemas.microsoft.com/office/drawing/2014/main" val="705334831"/>
                    </a:ext>
                  </a:extLst>
                </a:gridCol>
                <a:gridCol w="658368">
                  <a:extLst>
                    <a:ext uri="{9D8B030D-6E8A-4147-A177-3AD203B41FA5}">
                      <a16:colId xmlns:a16="http://schemas.microsoft.com/office/drawing/2014/main" val="121300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5275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- 2024-09-25 15:45:37</a:t>
                      </a:r>
                      <a:r>
                        <a:rPr kumimoji="0" lang="en-US" sz="1000" b="0" i="0" u="none" strike="noStrike" kern="1200" cap="none" spc="0" normalizeH="0" baseline="0" noProof="0">
                          <a:ln>
                            <a:noFill/>
                          </a:ln>
                          <a:solidFill>
                            <a:prstClr val="black"/>
                          </a:solidFill>
                          <a:effectLst/>
                          <a:uLnTx/>
                          <a:uFillTx/>
                          <a:latin typeface="Calibri"/>
                          <a:ea typeface="+mn-ea"/>
                          <a:cs typeface="+mn-cs"/>
                        </a:rPr>
                        <a:t>
 We're hiring! Interested in joining a dynamic team that values building relationships while having a good time? Our Ocean Marine unit, in partnership with other Tokio Marine Group companies, hosted a Producer Appreciation Event at the Los Angeles Kings hockey game to connect with top producers.
More special events are right around the corner, and our Ocean Marine department is looking for a Technical Underwriting Specialist to join the fun. See what exciting opportunities await you at TMA! Apply to our opening today: https://bit.ly/4eFSRPf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13.43339587242 %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01935363"/>
                  </a:ext>
                </a:extLst>
              </a:tr>
            </a:tbl>
          </a:graphicData>
        </a:graphic>
      </p:graphicFrame>
      <p:sp>
        <p:nvSpPr>
          <p:cNvPr id="4" name="Text Placeholder 3">
            <a:extLst>
              <a:ext uri="{FF2B5EF4-FFF2-40B4-BE49-F238E27FC236}">
                <a16:creationId xmlns:a16="http://schemas.microsoft.com/office/drawing/2014/main" id="{E8F57B6F-8A22-4956-803E-2E6198ECF08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548763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5DFAE-8EDE-4A34-8BD7-7068ABD40B16}"/>
              </a:ext>
            </a:extLst>
          </p:cNvPr>
          <p:cNvSpPr>
            <a:spLocks noGrp="1"/>
          </p:cNvSpPr>
          <p:nvPr>
            <p:ph type="title"/>
          </p:nvPr>
        </p:nvSpPr>
        <p:spPr/>
        <p:txBody>
          <a:bodyPr/>
          <a:lstStyle/>
          <a:p>
            <a:r>
              <a:rPr lang="en-US"/>
              <a:t>LinkedIn Posts Table | All profiles - 11 of 24</a:t>
            </a:r>
          </a:p>
        </p:txBody>
      </p:sp>
      <p:graphicFrame>
        <p:nvGraphicFramePr>
          <p:cNvPr id="5" name="Table Placeholder 4">
            <a:extLst>
              <a:ext uri="{FF2B5EF4-FFF2-40B4-BE49-F238E27FC236}">
                <a16:creationId xmlns:a16="http://schemas.microsoft.com/office/drawing/2014/main" id="{CC5B5567-7E52-4D20-99B3-751E79A02E36}"/>
              </a:ext>
            </a:extLst>
          </p:cNvPr>
          <p:cNvGraphicFramePr>
            <a:graphicFrameLocks noGrp="1"/>
          </p:cNvGraphicFramePr>
          <p:nvPr>
            <p:ph type="tbl" sz="quarter" idx="13"/>
            <p:extLst>
              <p:ext uri="{D42A27DB-BD31-4B8C-83A1-F6EECF244321}">
                <p14:modId xmlns:p14="http://schemas.microsoft.com/office/powerpoint/2010/main" val="2174258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456534845"/>
                    </a:ext>
                  </a:extLst>
                </a:gridCol>
                <a:gridCol w="658368">
                  <a:extLst>
                    <a:ext uri="{9D8B030D-6E8A-4147-A177-3AD203B41FA5}">
                      <a16:colId xmlns:a16="http://schemas.microsoft.com/office/drawing/2014/main" val="635436208"/>
                    </a:ext>
                  </a:extLst>
                </a:gridCol>
                <a:gridCol w="658368">
                  <a:extLst>
                    <a:ext uri="{9D8B030D-6E8A-4147-A177-3AD203B41FA5}">
                      <a16:colId xmlns:a16="http://schemas.microsoft.com/office/drawing/2014/main" val="1228377605"/>
                    </a:ext>
                  </a:extLst>
                </a:gridCol>
                <a:gridCol w="658368">
                  <a:extLst>
                    <a:ext uri="{9D8B030D-6E8A-4147-A177-3AD203B41FA5}">
                      <a16:colId xmlns:a16="http://schemas.microsoft.com/office/drawing/2014/main" val="2577227104"/>
                    </a:ext>
                  </a:extLst>
                </a:gridCol>
                <a:gridCol w="658368">
                  <a:extLst>
                    <a:ext uri="{9D8B030D-6E8A-4147-A177-3AD203B41FA5}">
                      <a16:colId xmlns:a16="http://schemas.microsoft.com/office/drawing/2014/main" val="2418614774"/>
                    </a:ext>
                  </a:extLst>
                </a:gridCol>
                <a:gridCol w="658368">
                  <a:extLst>
                    <a:ext uri="{9D8B030D-6E8A-4147-A177-3AD203B41FA5}">
                      <a16:colId xmlns:a16="http://schemas.microsoft.com/office/drawing/2014/main" val="979474998"/>
                    </a:ext>
                  </a:extLst>
                </a:gridCol>
                <a:gridCol w="658368">
                  <a:extLst>
                    <a:ext uri="{9D8B030D-6E8A-4147-A177-3AD203B41FA5}">
                      <a16:colId xmlns:a16="http://schemas.microsoft.com/office/drawing/2014/main" val="1013017912"/>
                    </a:ext>
                  </a:extLst>
                </a:gridCol>
                <a:gridCol w="658368">
                  <a:extLst>
                    <a:ext uri="{9D8B030D-6E8A-4147-A177-3AD203B41FA5}">
                      <a16:colId xmlns:a16="http://schemas.microsoft.com/office/drawing/2014/main" val="1394736103"/>
                    </a:ext>
                  </a:extLst>
                </a:gridCol>
                <a:gridCol w="658368">
                  <a:extLst>
                    <a:ext uri="{9D8B030D-6E8A-4147-A177-3AD203B41FA5}">
                      <a16:colId xmlns:a16="http://schemas.microsoft.com/office/drawing/2014/main" val="3998614711"/>
                    </a:ext>
                  </a:extLst>
                </a:gridCol>
                <a:gridCol w="658368">
                  <a:extLst>
                    <a:ext uri="{9D8B030D-6E8A-4147-A177-3AD203B41FA5}">
                      <a16:colId xmlns:a16="http://schemas.microsoft.com/office/drawing/2014/main" val="3489260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3704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- 2024-09-25 15:21:30</a:t>
                      </a:r>
                      <a:r>
                        <a:rPr kumimoji="0" lang="en-US" sz="1000" b="0" i="0" u="none" strike="noStrike" kern="1200" cap="none" spc="0" normalizeH="0" baseline="0" noProof="0">
                          <a:ln>
                            <a:noFill/>
                          </a:ln>
                          <a:solidFill>
                            <a:prstClr val="black"/>
                          </a:solidFill>
                          <a:effectLst/>
                          <a:uLnTx/>
                          <a:uFillTx/>
                          <a:latin typeface="Calibri"/>
                          <a:ea typeface="+mn-ea"/>
                          <a:cs typeface="+mn-cs"/>
                        </a:rPr>
                        <a:t>
 Our #fundraising for Children's Hospital of Philadelphia (CHOP) is wrapping up, but we’re not done just yet! With only four days until the #ParkwayRun &amp; Walk, #TEAMPHLY has been going all out to support CHOP’s Cancer Center.
From a lunch and learn with Dr. Tracey Jubelirer, CHOP’s Medical Director of Integrative Oncology, to tacos 🌮, raffle baskets 🎁, and even a dunk tank, we've come together to help brighten the future for kids battling #cancer. 🏃‍♂️💛
A huge thanks to everyone who made our events a success! There’s still time to get involved—learn how you can make an impact today: bit.ly/CHOP-Parkway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48.14430314041 %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43414263"/>
                  </a:ext>
                </a:extLst>
              </a:tr>
            </a:tbl>
          </a:graphicData>
        </a:graphic>
      </p:graphicFrame>
      <p:sp>
        <p:nvSpPr>
          <p:cNvPr id="4" name="Text Placeholder 3">
            <a:extLst>
              <a:ext uri="{FF2B5EF4-FFF2-40B4-BE49-F238E27FC236}">
                <a16:creationId xmlns:a16="http://schemas.microsoft.com/office/drawing/2014/main" id="{78AA2C6C-AB32-403F-92BA-55B81ADE19D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151057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6EB69-7278-4E07-AA57-62781B477FE2}"/>
              </a:ext>
            </a:extLst>
          </p:cNvPr>
          <p:cNvSpPr>
            <a:spLocks noGrp="1"/>
          </p:cNvSpPr>
          <p:nvPr>
            <p:ph type="title"/>
          </p:nvPr>
        </p:nvSpPr>
        <p:spPr/>
        <p:txBody>
          <a:bodyPr/>
          <a:lstStyle/>
          <a:p>
            <a:r>
              <a:rPr lang="en-US"/>
              <a:t>LinkedIn Posts Table | All profiles - 12 of 24</a:t>
            </a:r>
          </a:p>
        </p:txBody>
      </p:sp>
      <p:graphicFrame>
        <p:nvGraphicFramePr>
          <p:cNvPr id="5" name="Table Placeholder 4">
            <a:extLst>
              <a:ext uri="{FF2B5EF4-FFF2-40B4-BE49-F238E27FC236}">
                <a16:creationId xmlns:a16="http://schemas.microsoft.com/office/drawing/2014/main" id="{6838AD51-A7F6-4F66-99A5-C237EABE05D2}"/>
              </a:ext>
            </a:extLst>
          </p:cNvPr>
          <p:cNvGraphicFramePr>
            <a:graphicFrameLocks noGrp="1"/>
          </p:cNvGraphicFramePr>
          <p:nvPr>
            <p:ph type="tbl" sz="quarter" idx="13"/>
            <p:extLst>
              <p:ext uri="{D42A27DB-BD31-4B8C-83A1-F6EECF244321}">
                <p14:modId xmlns:p14="http://schemas.microsoft.com/office/powerpoint/2010/main" val="319133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081848822"/>
                    </a:ext>
                  </a:extLst>
                </a:gridCol>
                <a:gridCol w="658368">
                  <a:extLst>
                    <a:ext uri="{9D8B030D-6E8A-4147-A177-3AD203B41FA5}">
                      <a16:colId xmlns:a16="http://schemas.microsoft.com/office/drawing/2014/main" val="4087686006"/>
                    </a:ext>
                  </a:extLst>
                </a:gridCol>
                <a:gridCol w="658368">
                  <a:extLst>
                    <a:ext uri="{9D8B030D-6E8A-4147-A177-3AD203B41FA5}">
                      <a16:colId xmlns:a16="http://schemas.microsoft.com/office/drawing/2014/main" val="413671763"/>
                    </a:ext>
                  </a:extLst>
                </a:gridCol>
                <a:gridCol w="658368">
                  <a:extLst>
                    <a:ext uri="{9D8B030D-6E8A-4147-A177-3AD203B41FA5}">
                      <a16:colId xmlns:a16="http://schemas.microsoft.com/office/drawing/2014/main" val="834952775"/>
                    </a:ext>
                  </a:extLst>
                </a:gridCol>
                <a:gridCol w="658368">
                  <a:extLst>
                    <a:ext uri="{9D8B030D-6E8A-4147-A177-3AD203B41FA5}">
                      <a16:colId xmlns:a16="http://schemas.microsoft.com/office/drawing/2014/main" val="2036597052"/>
                    </a:ext>
                  </a:extLst>
                </a:gridCol>
                <a:gridCol w="658368">
                  <a:extLst>
                    <a:ext uri="{9D8B030D-6E8A-4147-A177-3AD203B41FA5}">
                      <a16:colId xmlns:a16="http://schemas.microsoft.com/office/drawing/2014/main" val="3967785628"/>
                    </a:ext>
                  </a:extLst>
                </a:gridCol>
                <a:gridCol w="658368">
                  <a:extLst>
                    <a:ext uri="{9D8B030D-6E8A-4147-A177-3AD203B41FA5}">
                      <a16:colId xmlns:a16="http://schemas.microsoft.com/office/drawing/2014/main" val="462365796"/>
                    </a:ext>
                  </a:extLst>
                </a:gridCol>
                <a:gridCol w="658368">
                  <a:extLst>
                    <a:ext uri="{9D8B030D-6E8A-4147-A177-3AD203B41FA5}">
                      <a16:colId xmlns:a16="http://schemas.microsoft.com/office/drawing/2014/main" val="1368564965"/>
                    </a:ext>
                  </a:extLst>
                </a:gridCol>
                <a:gridCol w="658368">
                  <a:extLst>
                    <a:ext uri="{9D8B030D-6E8A-4147-A177-3AD203B41FA5}">
                      <a16:colId xmlns:a16="http://schemas.microsoft.com/office/drawing/2014/main" val="3660332816"/>
                    </a:ext>
                  </a:extLst>
                </a:gridCol>
                <a:gridCol w="658368">
                  <a:extLst>
                    <a:ext uri="{9D8B030D-6E8A-4147-A177-3AD203B41FA5}">
                      <a16:colId xmlns:a16="http://schemas.microsoft.com/office/drawing/2014/main" val="2858286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6207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- 2024-09-25 14:52:49</a:t>
                      </a:r>
                      <a:r>
                        <a:rPr kumimoji="0" lang="en-US" sz="1000" b="0" i="0" u="none" strike="noStrike" kern="1200" cap="none" spc="0" normalizeH="0" baseline="0" noProof="0">
                          <a:ln>
                            <a:noFill/>
                          </a:ln>
                          <a:solidFill>
                            <a:prstClr val="black"/>
                          </a:solidFill>
                          <a:effectLst/>
                          <a:uLnTx/>
                          <a:uFillTx/>
                          <a:latin typeface="Calibri"/>
                          <a:ea typeface="+mn-ea"/>
                          <a:cs typeface="+mn-cs"/>
                        </a:rPr>
                        <a:t>
 By popular demand, our Tokio Marine expats Taki Anzai, Ken Kamoda, and Tatsu Fujimoto returned to lead Part 2 of their Japanese Cultural Class. This time, we explored “Omotenashi,” the Japanese philosophy of hospitality and service that exceeds expectations. We also discovered how other group companies incorporate “Omotenashi” in their customer interactions. Mahalo Taki, Ken, and Tatsu, for your preparation and commitment to making this session both fun and informative.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30.097087378641 %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91917763"/>
                  </a:ext>
                </a:extLst>
              </a:tr>
            </a:tbl>
          </a:graphicData>
        </a:graphic>
      </p:graphicFrame>
      <p:sp>
        <p:nvSpPr>
          <p:cNvPr id="4" name="Text Placeholder 3">
            <a:extLst>
              <a:ext uri="{FF2B5EF4-FFF2-40B4-BE49-F238E27FC236}">
                <a16:creationId xmlns:a16="http://schemas.microsoft.com/office/drawing/2014/main" id="{E585DC27-A110-4C7D-ACD0-50DD66C68B7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394241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0D03E-99EA-41AC-B8D9-8B9738AE1BC8}"/>
              </a:ext>
            </a:extLst>
          </p:cNvPr>
          <p:cNvSpPr>
            <a:spLocks noGrp="1"/>
          </p:cNvSpPr>
          <p:nvPr>
            <p:ph type="title"/>
          </p:nvPr>
        </p:nvSpPr>
        <p:spPr/>
        <p:txBody>
          <a:bodyPr/>
          <a:lstStyle/>
          <a:p>
            <a:r>
              <a:rPr lang="en-US"/>
              <a:t>LinkedIn Posts Table | All profiles - 13 of 24</a:t>
            </a:r>
          </a:p>
        </p:txBody>
      </p:sp>
      <p:graphicFrame>
        <p:nvGraphicFramePr>
          <p:cNvPr id="5" name="Table Placeholder 4">
            <a:extLst>
              <a:ext uri="{FF2B5EF4-FFF2-40B4-BE49-F238E27FC236}">
                <a16:creationId xmlns:a16="http://schemas.microsoft.com/office/drawing/2014/main" id="{B9592912-9D3B-40BD-9182-64958BD9CD03}"/>
              </a:ext>
            </a:extLst>
          </p:cNvPr>
          <p:cNvGraphicFramePr>
            <a:graphicFrameLocks noGrp="1"/>
          </p:cNvGraphicFramePr>
          <p:nvPr>
            <p:ph type="tbl" sz="quarter" idx="13"/>
            <p:extLst>
              <p:ext uri="{D42A27DB-BD31-4B8C-83A1-F6EECF244321}">
                <p14:modId xmlns:p14="http://schemas.microsoft.com/office/powerpoint/2010/main" val="3839979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79457628"/>
                    </a:ext>
                  </a:extLst>
                </a:gridCol>
                <a:gridCol w="658368">
                  <a:extLst>
                    <a:ext uri="{9D8B030D-6E8A-4147-A177-3AD203B41FA5}">
                      <a16:colId xmlns:a16="http://schemas.microsoft.com/office/drawing/2014/main" val="3549726002"/>
                    </a:ext>
                  </a:extLst>
                </a:gridCol>
                <a:gridCol w="658368">
                  <a:extLst>
                    <a:ext uri="{9D8B030D-6E8A-4147-A177-3AD203B41FA5}">
                      <a16:colId xmlns:a16="http://schemas.microsoft.com/office/drawing/2014/main" val="2523815216"/>
                    </a:ext>
                  </a:extLst>
                </a:gridCol>
                <a:gridCol w="658368">
                  <a:extLst>
                    <a:ext uri="{9D8B030D-6E8A-4147-A177-3AD203B41FA5}">
                      <a16:colId xmlns:a16="http://schemas.microsoft.com/office/drawing/2014/main" val="3043580756"/>
                    </a:ext>
                  </a:extLst>
                </a:gridCol>
                <a:gridCol w="658368">
                  <a:extLst>
                    <a:ext uri="{9D8B030D-6E8A-4147-A177-3AD203B41FA5}">
                      <a16:colId xmlns:a16="http://schemas.microsoft.com/office/drawing/2014/main" val="1565025462"/>
                    </a:ext>
                  </a:extLst>
                </a:gridCol>
                <a:gridCol w="658368">
                  <a:extLst>
                    <a:ext uri="{9D8B030D-6E8A-4147-A177-3AD203B41FA5}">
                      <a16:colId xmlns:a16="http://schemas.microsoft.com/office/drawing/2014/main" val="1033980714"/>
                    </a:ext>
                  </a:extLst>
                </a:gridCol>
                <a:gridCol w="658368">
                  <a:extLst>
                    <a:ext uri="{9D8B030D-6E8A-4147-A177-3AD203B41FA5}">
                      <a16:colId xmlns:a16="http://schemas.microsoft.com/office/drawing/2014/main" val="3092196749"/>
                    </a:ext>
                  </a:extLst>
                </a:gridCol>
                <a:gridCol w="658368">
                  <a:extLst>
                    <a:ext uri="{9D8B030D-6E8A-4147-A177-3AD203B41FA5}">
                      <a16:colId xmlns:a16="http://schemas.microsoft.com/office/drawing/2014/main" val="2056282662"/>
                    </a:ext>
                  </a:extLst>
                </a:gridCol>
                <a:gridCol w="658368">
                  <a:extLst>
                    <a:ext uri="{9D8B030D-6E8A-4147-A177-3AD203B41FA5}">
                      <a16:colId xmlns:a16="http://schemas.microsoft.com/office/drawing/2014/main" val="4272393890"/>
                    </a:ext>
                  </a:extLst>
                </a:gridCol>
                <a:gridCol w="658368">
                  <a:extLst>
                    <a:ext uri="{9D8B030D-6E8A-4147-A177-3AD203B41FA5}">
                      <a16:colId xmlns:a16="http://schemas.microsoft.com/office/drawing/2014/main" val="2617784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606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- 2024-09-25 12:07:41</a:t>
                      </a:r>
                      <a:r>
                        <a:rPr kumimoji="0" lang="en-US" sz="1000" b="0" i="0" u="none" strike="noStrike" kern="1200" cap="none" spc="0" normalizeH="0" baseline="0" noProof="0">
                          <a:ln>
                            <a:noFill/>
                          </a:ln>
                          <a:solidFill>
                            <a:prstClr val="black"/>
                          </a:solidFill>
                          <a:effectLst/>
                          <a:uLnTx/>
                          <a:uFillTx/>
                          <a:latin typeface="Calibri"/>
                          <a:ea typeface="+mn-ea"/>
                          <a:cs typeface="+mn-cs"/>
                        </a:rPr>
                        <a:t>
 Our Talent Acquisition team has been busy meeting students at career fairs this season! Today, we’re at West Chester University of Pennsylvania, excited to meet you! Come visit our booth to learn about Tokio Marine North America Services and what opportunities we have to offer. Make sure to check out the other schools we’re visiting this fall—yours might be on the list!
Can’t make it to the career fairs? Learn more about our opportunities here: https://bit.ly/3LdWGOW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17.556346381969 %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72303329"/>
                  </a:ext>
                </a:extLst>
              </a:tr>
            </a:tbl>
          </a:graphicData>
        </a:graphic>
      </p:graphicFrame>
      <p:sp>
        <p:nvSpPr>
          <p:cNvPr id="4" name="Text Placeholder 3">
            <a:extLst>
              <a:ext uri="{FF2B5EF4-FFF2-40B4-BE49-F238E27FC236}">
                <a16:creationId xmlns:a16="http://schemas.microsoft.com/office/drawing/2014/main" id="{595B7AE0-A464-49C3-B215-A0AE3E4C579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642096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6048-5169-42C1-A76F-A93CA5E6AEAF}"/>
              </a:ext>
            </a:extLst>
          </p:cNvPr>
          <p:cNvSpPr>
            <a:spLocks noGrp="1"/>
          </p:cNvSpPr>
          <p:nvPr>
            <p:ph type="title"/>
          </p:nvPr>
        </p:nvSpPr>
        <p:spPr/>
        <p:txBody>
          <a:bodyPr/>
          <a:lstStyle/>
          <a:p>
            <a:r>
              <a:rPr lang="en-US"/>
              <a:t>LinkedIn Posts Table | All profiles - 14 of 24</a:t>
            </a:r>
          </a:p>
        </p:txBody>
      </p:sp>
      <p:graphicFrame>
        <p:nvGraphicFramePr>
          <p:cNvPr id="5" name="Table Placeholder 4">
            <a:extLst>
              <a:ext uri="{FF2B5EF4-FFF2-40B4-BE49-F238E27FC236}">
                <a16:creationId xmlns:a16="http://schemas.microsoft.com/office/drawing/2014/main" id="{C4FCB94E-FE38-4BF8-91DF-4ED8FD37D4C0}"/>
              </a:ext>
            </a:extLst>
          </p:cNvPr>
          <p:cNvGraphicFramePr>
            <a:graphicFrameLocks noGrp="1"/>
          </p:cNvGraphicFramePr>
          <p:nvPr>
            <p:ph type="tbl" sz="quarter" idx="13"/>
            <p:extLst>
              <p:ext uri="{D42A27DB-BD31-4B8C-83A1-F6EECF244321}">
                <p14:modId xmlns:p14="http://schemas.microsoft.com/office/powerpoint/2010/main" val="377836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00547232"/>
                    </a:ext>
                  </a:extLst>
                </a:gridCol>
                <a:gridCol w="658368">
                  <a:extLst>
                    <a:ext uri="{9D8B030D-6E8A-4147-A177-3AD203B41FA5}">
                      <a16:colId xmlns:a16="http://schemas.microsoft.com/office/drawing/2014/main" val="833860819"/>
                    </a:ext>
                  </a:extLst>
                </a:gridCol>
                <a:gridCol w="658368">
                  <a:extLst>
                    <a:ext uri="{9D8B030D-6E8A-4147-A177-3AD203B41FA5}">
                      <a16:colId xmlns:a16="http://schemas.microsoft.com/office/drawing/2014/main" val="1694162781"/>
                    </a:ext>
                  </a:extLst>
                </a:gridCol>
                <a:gridCol w="658368">
                  <a:extLst>
                    <a:ext uri="{9D8B030D-6E8A-4147-A177-3AD203B41FA5}">
                      <a16:colId xmlns:a16="http://schemas.microsoft.com/office/drawing/2014/main" val="3759476949"/>
                    </a:ext>
                  </a:extLst>
                </a:gridCol>
                <a:gridCol w="658368">
                  <a:extLst>
                    <a:ext uri="{9D8B030D-6E8A-4147-A177-3AD203B41FA5}">
                      <a16:colId xmlns:a16="http://schemas.microsoft.com/office/drawing/2014/main" val="283961987"/>
                    </a:ext>
                  </a:extLst>
                </a:gridCol>
                <a:gridCol w="658368">
                  <a:extLst>
                    <a:ext uri="{9D8B030D-6E8A-4147-A177-3AD203B41FA5}">
                      <a16:colId xmlns:a16="http://schemas.microsoft.com/office/drawing/2014/main" val="1136835648"/>
                    </a:ext>
                  </a:extLst>
                </a:gridCol>
                <a:gridCol w="658368">
                  <a:extLst>
                    <a:ext uri="{9D8B030D-6E8A-4147-A177-3AD203B41FA5}">
                      <a16:colId xmlns:a16="http://schemas.microsoft.com/office/drawing/2014/main" val="3705376026"/>
                    </a:ext>
                  </a:extLst>
                </a:gridCol>
                <a:gridCol w="658368">
                  <a:extLst>
                    <a:ext uri="{9D8B030D-6E8A-4147-A177-3AD203B41FA5}">
                      <a16:colId xmlns:a16="http://schemas.microsoft.com/office/drawing/2014/main" val="2552248455"/>
                    </a:ext>
                  </a:extLst>
                </a:gridCol>
                <a:gridCol w="658368">
                  <a:extLst>
                    <a:ext uri="{9D8B030D-6E8A-4147-A177-3AD203B41FA5}">
                      <a16:colId xmlns:a16="http://schemas.microsoft.com/office/drawing/2014/main" val="2331392495"/>
                    </a:ext>
                  </a:extLst>
                </a:gridCol>
                <a:gridCol w="658368">
                  <a:extLst>
                    <a:ext uri="{9D8B030D-6E8A-4147-A177-3AD203B41FA5}">
                      <a16:colId xmlns:a16="http://schemas.microsoft.com/office/drawing/2014/main" val="1191575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8247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- 2024-09-24 14:05:02</a:t>
                      </a:r>
                      <a:r>
                        <a:rPr kumimoji="0" lang="en-US" sz="1000" b="0" i="0" u="none" strike="noStrike" kern="1200" cap="none" spc="0" normalizeH="0" baseline="0" noProof="0">
                          <a:ln>
                            <a:noFill/>
                          </a:ln>
                          <a:solidFill>
                            <a:prstClr val="black"/>
                          </a:solidFill>
                          <a:effectLst/>
                          <a:uLnTx/>
                          <a:uFillTx/>
                          <a:latin typeface="Calibri"/>
                          <a:ea typeface="+mn-ea"/>
                          <a:cs typeface="+mn-cs"/>
                        </a:rPr>
                        <a:t>
 Earlier this month, FICOH associates were invited to attend a cooking demonstration featuring Don Maruyama, an instructor from Leeward Community College's Culinary Arts Program, along with several of his students. He taught us how to prepare various spreads, including basil pesto, sundried tomato pesto, and tapenade olivada. We enjoyed tasting these spreads on a roasted vegetable sandwich, accompanied by delicious clam chowder. Mahalo to Chef Don, his students, and LCC’s Culinary Arts program for being so generous with their time and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16.389811738649 %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65067688"/>
                  </a:ext>
                </a:extLst>
              </a:tr>
            </a:tbl>
          </a:graphicData>
        </a:graphic>
      </p:graphicFrame>
      <p:sp>
        <p:nvSpPr>
          <p:cNvPr id="4" name="Text Placeholder 3">
            <a:extLst>
              <a:ext uri="{FF2B5EF4-FFF2-40B4-BE49-F238E27FC236}">
                <a16:creationId xmlns:a16="http://schemas.microsoft.com/office/drawing/2014/main" id="{C941B951-7448-43F6-A2DD-BAA89F894D4B}"/>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128095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CECA4-1A2D-48A0-BB1B-3A1D24758B70}"/>
              </a:ext>
            </a:extLst>
          </p:cNvPr>
          <p:cNvSpPr>
            <a:spLocks noGrp="1"/>
          </p:cNvSpPr>
          <p:nvPr>
            <p:ph type="title"/>
          </p:nvPr>
        </p:nvSpPr>
        <p:spPr/>
        <p:txBody>
          <a:bodyPr/>
          <a:lstStyle/>
          <a:p>
            <a:r>
              <a:rPr lang="en-US"/>
              <a:t>LinkedIn Posts Table | All profiles - 15 of 24</a:t>
            </a:r>
          </a:p>
        </p:txBody>
      </p:sp>
      <p:graphicFrame>
        <p:nvGraphicFramePr>
          <p:cNvPr id="5" name="Table Placeholder 4">
            <a:extLst>
              <a:ext uri="{FF2B5EF4-FFF2-40B4-BE49-F238E27FC236}">
                <a16:creationId xmlns:a16="http://schemas.microsoft.com/office/drawing/2014/main" id="{42F901F5-ABBD-442E-B875-A9C8199B9181}"/>
              </a:ext>
            </a:extLst>
          </p:cNvPr>
          <p:cNvGraphicFramePr>
            <a:graphicFrameLocks noGrp="1"/>
          </p:cNvGraphicFramePr>
          <p:nvPr>
            <p:ph type="tbl" sz="quarter" idx="13"/>
            <p:extLst>
              <p:ext uri="{D42A27DB-BD31-4B8C-83A1-F6EECF244321}">
                <p14:modId xmlns:p14="http://schemas.microsoft.com/office/powerpoint/2010/main" val="3694804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3406931"/>
                    </a:ext>
                  </a:extLst>
                </a:gridCol>
                <a:gridCol w="658368">
                  <a:extLst>
                    <a:ext uri="{9D8B030D-6E8A-4147-A177-3AD203B41FA5}">
                      <a16:colId xmlns:a16="http://schemas.microsoft.com/office/drawing/2014/main" val="1144872720"/>
                    </a:ext>
                  </a:extLst>
                </a:gridCol>
                <a:gridCol w="658368">
                  <a:extLst>
                    <a:ext uri="{9D8B030D-6E8A-4147-A177-3AD203B41FA5}">
                      <a16:colId xmlns:a16="http://schemas.microsoft.com/office/drawing/2014/main" val="2931832044"/>
                    </a:ext>
                  </a:extLst>
                </a:gridCol>
                <a:gridCol w="658368">
                  <a:extLst>
                    <a:ext uri="{9D8B030D-6E8A-4147-A177-3AD203B41FA5}">
                      <a16:colId xmlns:a16="http://schemas.microsoft.com/office/drawing/2014/main" val="2604813389"/>
                    </a:ext>
                  </a:extLst>
                </a:gridCol>
                <a:gridCol w="658368">
                  <a:extLst>
                    <a:ext uri="{9D8B030D-6E8A-4147-A177-3AD203B41FA5}">
                      <a16:colId xmlns:a16="http://schemas.microsoft.com/office/drawing/2014/main" val="3636632527"/>
                    </a:ext>
                  </a:extLst>
                </a:gridCol>
                <a:gridCol w="658368">
                  <a:extLst>
                    <a:ext uri="{9D8B030D-6E8A-4147-A177-3AD203B41FA5}">
                      <a16:colId xmlns:a16="http://schemas.microsoft.com/office/drawing/2014/main" val="3850560848"/>
                    </a:ext>
                  </a:extLst>
                </a:gridCol>
                <a:gridCol w="658368">
                  <a:extLst>
                    <a:ext uri="{9D8B030D-6E8A-4147-A177-3AD203B41FA5}">
                      <a16:colId xmlns:a16="http://schemas.microsoft.com/office/drawing/2014/main" val="4073390204"/>
                    </a:ext>
                  </a:extLst>
                </a:gridCol>
                <a:gridCol w="658368">
                  <a:extLst>
                    <a:ext uri="{9D8B030D-6E8A-4147-A177-3AD203B41FA5}">
                      <a16:colId xmlns:a16="http://schemas.microsoft.com/office/drawing/2014/main" val="3215908523"/>
                    </a:ext>
                  </a:extLst>
                </a:gridCol>
                <a:gridCol w="658368">
                  <a:extLst>
                    <a:ext uri="{9D8B030D-6E8A-4147-A177-3AD203B41FA5}">
                      <a16:colId xmlns:a16="http://schemas.microsoft.com/office/drawing/2014/main" val="4004143330"/>
                    </a:ext>
                  </a:extLst>
                </a:gridCol>
                <a:gridCol w="658368">
                  <a:extLst>
                    <a:ext uri="{9D8B030D-6E8A-4147-A177-3AD203B41FA5}">
                      <a16:colId xmlns:a16="http://schemas.microsoft.com/office/drawing/2014/main" val="2110799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6200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- 2024-09-24 13:05:59</a:t>
                      </a:r>
                      <a:r>
                        <a:rPr kumimoji="0" lang="en-US" sz="1000" b="0" i="0" u="none" strike="noStrike" kern="1200" cap="none" spc="0" normalizeH="0" baseline="0" noProof="0">
                          <a:ln>
                            <a:noFill/>
                          </a:ln>
                          <a:solidFill>
                            <a:prstClr val="black"/>
                          </a:solidFill>
                          <a:effectLst/>
                          <a:uLnTx/>
                          <a:uFillTx/>
                          <a:latin typeface="Calibri"/>
                          <a:ea typeface="+mn-ea"/>
                          <a:cs typeface="+mn-cs"/>
                        </a:rPr>
                        <a:t>
 Looking for a company that’s committed to your growth? 🌱 
At PHLY, we empower our employees with continuous education opportunities 📚 and offer incentives to help them achieve their goals! 💡
See how Michelle Brown leveled up her career 📈 through PHLY’s professional development programs.
Ready to join a team that invests in YOU? 🙌 Learn more: bit.ly/PHLYCareers #TEAMPHLY #employeedevelopmentmonth #insurancecareers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6.3593932322054 %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93604122"/>
                  </a:ext>
                </a:extLst>
              </a:tr>
            </a:tbl>
          </a:graphicData>
        </a:graphic>
      </p:graphicFrame>
      <p:sp>
        <p:nvSpPr>
          <p:cNvPr id="4" name="Text Placeholder 3">
            <a:extLst>
              <a:ext uri="{FF2B5EF4-FFF2-40B4-BE49-F238E27FC236}">
                <a16:creationId xmlns:a16="http://schemas.microsoft.com/office/drawing/2014/main" id="{6C321F57-B1E4-46BE-A2C3-04163EC72351}"/>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108676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A4D2-B050-488D-BEE3-7154788374BE}"/>
              </a:ext>
            </a:extLst>
          </p:cNvPr>
          <p:cNvSpPr>
            <a:spLocks noGrp="1"/>
          </p:cNvSpPr>
          <p:nvPr>
            <p:ph type="title"/>
          </p:nvPr>
        </p:nvSpPr>
        <p:spPr/>
        <p:txBody>
          <a:bodyPr/>
          <a:lstStyle/>
          <a:p>
            <a:r>
              <a:rPr lang="en-US"/>
              <a:t>LinkedIn Posts Table | All profiles - 16 of 24</a:t>
            </a:r>
          </a:p>
        </p:txBody>
      </p:sp>
      <p:graphicFrame>
        <p:nvGraphicFramePr>
          <p:cNvPr id="5" name="Table Placeholder 4">
            <a:extLst>
              <a:ext uri="{FF2B5EF4-FFF2-40B4-BE49-F238E27FC236}">
                <a16:creationId xmlns:a16="http://schemas.microsoft.com/office/drawing/2014/main" id="{65566645-2B62-497E-9F45-263FB0A31DA2}"/>
              </a:ext>
            </a:extLst>
          </p:cNvPr>
          <p:cNvGraphicFramePr>
            <a:graphicFrameLocks noGrp="1"/>
          </p:cNvGraphicFramePr>
          <p:nvPr>
            <p:ph type="tbl" sz="quarter" idx="13"/>
            <p:extLst>
              <p:ext uri="{D42A27DB-BD31-4B8C-83A1-F6EECF244321}">
                <p14:modId xmlns:p14="http://schemas.microsoft.com/office/powerpoint/2010/main" val="3710533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43848083"/>
                    </a:ext>
                  </a:extLst>
                </a:gridCol>
                <a:gridCol w="658368">
                  <a:extLst>
                    <a:ext uri="{9D8B030D-6E8A-4147-A177-3AD203B41FA5}">
                      <a16:colId xmlns:a16="http://schemas.microsoft.com/office/drawing/2014/main" val="1773735776"/>
                    </a:ext>
                  </a:extLst>
                </a:gridCol>
                <a:gridCol w="658368">
                  <a:extLst>
                    <a:ext uri="{9D8B030D-6E8A-4147-A177-3AD203B41FA5}">
                      <a16:colId xmlns:a16="http://schemas.microsoft.com/office/drawing/2014/main" val="2876316471"/>
                    </a:ext>
                  </a:extLst>
                </a:gridCol>
                <a:gridCol w="658368">
                  <a:extLst>
                    <a:ext uri="{9D8B030D-6E8A-4147-A177-3AD203B41FA5}">
                      <a16:colId xmlns:a16="http://schemas.microsoft.com/office/drawing/2014/main" val="925147975"/>
                    </a:ext>
                  </a:extLst>
                </a:gridCol>
                <a:gridCol w="658368">
                  <a:extLst>
                    <a:ext uri="{9D8B030D-6E8A-4147-A177-3AD203B41FA5}">
                      <a16:colId xmlns:a16="http://schemas.microsoft.com/office/drawing/2014/main" val="1052547446"/>
                    </a:ext>
                  </a:extLst>
                </a:gridCol>
                <a:gridCol w="658368">
                  <a:extLst>
                    <a:ext uri="{9D8B030D-6E8A-4147-A177-3AD203B41FA5}">
                      <a16:colId xmlns:a16="http://schemas.microsoft.com/office/drawing/2014/main" val="321163802"/>
                    </a:ext>
                  </a:extLst>
                </a:gridCol>
                <a:gridCol w="658368">
                  <a:extLst>
                    <a:ext uri="{9D8B030D-6E8A-4147-A177-3AD203B41FA5}">
                      <a16:colId xmlns:a16="http://schemas.microsoft.com/office/drawing/2014/main" val="961509917"/>
                    </a:ext>
                  </a:extLst>
                </a:gridCol>
                <a:gridCol w="658368">
                  <a:extLst>
                    <a:ext uri="{9D8B030D-6E8A-4147-A177-3AD203B41FA5}">
                      <a16:colId xmlns:a16="http://schemas.microsoft.com/office/drawing/2014/main" val="1919889247"/>
                    </a:ext>
                  </a:extLst>
                </a:gridCol>
                <a:gridCol w="658368">
                  <a:extLst>
                    <a:ext uri="{9D8B030D-6E8A-4147-A177-3AD203B41FA5}">
                      <a16:colId xmlns:a16="http://schemas.microsoft.com/office/drawing/2014/main" val="1098195859"/>
                    </a:ext>
                  </a:extLst>
                </a:gridCol>
                <a:gridCol w="658368">
                  <a:extLst>
                    <a:ext uri="{9D8B030D-6E8A-4147-A177-3AD203B41FA5}">
                      <a16:colId xmlns:a16="http://schemas.microsoft.com/office/drawing/2014/main" val="924270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5675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- 2024-09-23 15:37:00</a:t>
                      </a:r>
                      <a:r>
                        <a:rPr kumimoji="0" lang="en-US" sz="1000" b="0" i="0" u="none" strike="noStrike" kern="1200" cap="none" spc="0" normalizeH="0" baseline="0" noProof="0">
                          <a:ln>
                            <a:noFill/>
                          </a:ln>
                          <a:solidFill>
                            <a:prstClr val="black"/>
                          </a:solidFill>
                          <a:effectLst/>
                          <a:uLnTx/>
                          <a:uFillTx/>
                          <a:latin typeface="Calibri"/>
                          <a:ea typeface="+mn-ea"/>
                          <a:cs typeface="+mn-cs"/>
                        </a:rPr>
                        <a:t>
 What's better than visiting one National Park? Our team member Aleksandra G. explored 10 parks in her exciting National Park tour! 
Alek had a one-of-a-kind adventure across the country that included breathtaking views and extraordinary moments with nature. She toured the Badlands, Mt. Rushmore, Crazy Horse Memorial, Yellowstone, Grand Teton, Arches, Mesa Verde, Four Corners Monument, Dead Horse Point, and Canyonlands. 
Some of her favorite highlights included witnessing Old Faithful explode, seeing the 800-year-old Puebloes, rafting, and taking a hot-air balloon ride through Moab, Utah. 
Alek's spirit of adventure inspires us and always brings positive, fresh energy back to 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20.111343075852 %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6267698"/>
                  </a:ext>
                </a:extLst>
              </a:tr>
            </a:tbl>
          </a:graphicData>
        </a:graphic>
      </p:graphicFrame>
      <p:sp>
        <p:nvSpPr>
          <p:cNvPr id="4" name="Text Placeholder 3">
            <a:extLst>
              <a:ext uri="{FF2B5EF4-FFF2-40B4-BE49-F238E27FC236}">
                <a16:creationId xmlns:a16="http://schemas.microsoft.com/office/drawing/2014/main" id="{E143F225-3C0E-487F-B8D6-60293F97C56E}"/>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824841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A881A-9A7C-4F50-811D-7533D2D8D766}"/>
              </a:ext>
            </a:extLst>
          </p:cNvPr>
          <p:cNvSpPr>
            <a:spLocks noGrp="1"/>
          </p:cNvSpPr>
          <p:nvPr>
            <p:ph type="title"/>
          </p:nvPr>
        </p:nvSpPr>
        <p:spPr/>
        <p:txBody>
          <a:bodyPr/>
          <a:lstStyle/>
          <a:p>
            <a:r>
              <a:rPr lang="en-US"/>
              <a:t>LinkedIn Posts Table | All profiles - 17 of 24</a:t>
            </a:r>
          </a:p>
        </p:txBody>
      </p:sp>
      <p:graphicFrame>
        <p:nvGraphicFramePr>
          <p:cNvPr id="5" name="Table Placeholder 4">
            <a:extLst>
              <a:ext uri="{FF2B5EF4-FFF2-40B4-BE49-F238E27FC236}">
                <a16:creationId xmlns:a16="http://schemas.microsoft.com/office/drawing/2014/main" id="{1E4AE704-842D-413C-A4A2-64AEED0E5F9C}"/>
              </a:ext>
            </a:extLst>
          </p:cNvPr>
          <p:cNvGraphicFramePr>
            <a:graphicFrameLocks noGrp="1"/>
          </p:cNvGraphicFramePr>
          <p:nvPr>
            <p:ph type="tbl" sz="quarter" idx="13"/>
            <p:extLst>
              <p:ext uri="{D42A27DB-BD31-4B8C-83A1-F6EECF244321}">
                <p14:modId xmlns:p14="http://schemas.microsoft.com/office/powerpoint/2010/main" val="1606383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63709376"/>
                    </a:ext>
                  </a:extLst>
                </a:gridCol>
                <a:gridCol w="658368">
                  <a:extLst>
                    <a:ext uri="{9D8B030D-6E8A-4147-A177-3AD203B41FA5}">
                      <a16:colId xmlns:a16="http://schemas.microsoft.com/office/drawing/2014/main" val="2942493025"/>
                    </a:ext>
                  </a:extLst>
                </a:gridCol>
                <a:gridCol w="658368">
                  <a:extLst>
                    <a:ext uri="{9D8B030D-6E8A-4147-A177-3AD203B41FA5}">
                      <a16:colId xmlns:a16="http://schemas.microsoft.com/office/drawing/2014/main" val="4204592333"/>
                    </a:ext>
                  </a:extLst>
                </a:gridCol>
                <a:gridCol w="658368">
                  <a:extLst>
                    <a:ext uri="{9D8B030D-6E8A-4147-A177-3AD203B41FA5}">
                      <a16:colId xmlns:a16="http://schemas.microsoft.com/office/drawing/2014/main" val="3461666496"/>
                    </a:ext>
                  </a:extLst>
                </a:gridCol>
                <a:gridCol w="658368">
                  <a:extLst>
                    <a:ext uri="{9D8B030D-6E8A-4147-A177-3AD203B41FA5}">
                      <a16:colId xmlns:a16="http://schemas.microsoft.com/office/drawing/2014/main" val="1569218881"/>
                    </a:ext>
                  </a:extLst>
                </a:gridCol>
                <a:gridCol w="658368">
                  <a:extLst>
                    <a:ext uri="{9D8B030D-6E8A-4147-A177-3AD203B41FA5}">
                      <a16:colId xmlns:a16="http://schemas.microsoft.com/office/drawing/2014/main" val="2491509972"/>
                    </a:ext>
                  </a:extLst>
                </a:gridCol>
                <a:gridCol w="658368">
                  <a:extLst>
                    <a:ext uri="{9D8B030D-6E8A-4147-A177-3AD203B41FA5}">
                      <a16:colId xmlns:a16="http://schemas.microsoft.com/office/drawing/2014/main" val="3458275047"/>
                    </a:ext>
                  </a:extLst>
                </a:gridCol>
                <a:gridCol w="658368">
                  <a:extLst>
                    <a:ext uri="{9D8B030D-6E8A-4147-A177-3AD203B41FA5}">
                      <a16:colId xmlns:a16="http://schemas.microsoft.com/office/drawing/2014/main" val="3093612569"/>
                    </a:ext>
                  </a:extLst>
                </a:gridCol>
                <a:gridCol w="658368">
                  <a:extLst>
                    <a:ext uri="{9D8B030D-6E8A-4147-A177-3AD203B41FA5}">
                      <a16:colId xmlns:a16="http://schemas.microsoft.com/office/drawing/2014/main" val="2682304194"/>
                    </a:ext>
                  </a:extLst>
                </a:gridCol>
                <a:gridCol w="658368">
                  <a:extLst>
                    <a:ext uri="{9D8B030D-6E8A-4147-A177-3AD203B41FA5}">
                      <a16:colId xmlns:a16="http://schemas.microsoft.com/office/drawing/2014/main" val="379350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83323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- 2024-09-23 13:55:27</a:t>
                      </a:r>
                      <a:r>
                        <a:rPr kumimoji="0" lang="en-US" sz="1000" b="0" i="0" u="none" strike="noStrike" kern="1200" cap="none" spc="0" normalizeH="0" baseline="0" noProof="0">
                          <a:ln>
                            <a:noFill/>
                          </a:ln>
                          <a:solidFill>
                            <a:prstClr val="black"/>
                          </a:solidFill>
                          <a:effectLst/>
                          <a:uLnTx/>
                          <a:uFillTx/>
                          <a:latin typeface="Calibri"/>
                          <a:ea typeface="+mn-ea"/>
                          <a:cs typeface="+mn-cs"/>
                        </a:rPr>
                        <a:t>
 We had a great time connecting with students at Saint Joseph's University’s Fall Career Fair! 🎓
If you didn’t get a chance to swing by our booth and chat with #TEAMPHLY about exciting opportunities in the #insuranceindustry, don’t worry—we’ve got you covered! 😎 
Check out our #internship opportunities here 👉 bit.ly/PHLYInternships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12.405396512011 %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14177182"/>
                  </a:ext>
                </a:extLst>
              </a:tr>
            </a:tbl>
          </a:graphicData>
        </a:graphic>
      </p:graphicFrame>
      <p:sp>
        <p:nvSpPr>
          <p:cNvPr id="4" name="Text Placeholder 3">
            <a:extLst>
              <a:ext uri="{FF2B5EF4-FFF2-40B4-BE49-F238E27FC236}">
                <a16:creationId xmlns:a16="http://schemas.microsoft.com/office/drawing/2014/main" id="{CDC53B81-1629-459D-BFCF-AB5BABA001AD}"/>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851508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417CE-3AE2-4045-B8BC-D7E463FFE5A1}"/>
              </a:ext>
            </a:extLst>
          </p:cNvPr>
          <p:cNvSpPr>
            <a:spLocks noGrp="1"/>
          </p:cNvSpPr>
          <p:nvPr>
            <p:ph type="title"/>
          </p:nvPr>
        </p:nvSpPr>
        <p:spPr/>
        <p:txBody>
          <a:bodyPr/>
          <a:lstStyle/>
          <a:p>
            <a:r>
              <a:rPr lang="en-US"/>
              <a:t>LinkedIn Posts Table | All profiles - 18 of 24</a:t>
            </a:r>
          </a:p>
        </p:txBody>
      </p:sp>
      <p:graphicFrame>
        <p:nvGraphicFramePr>
          <p:cNvPr id="5" name="Table Placeholder 4">
            <a:extLst>
              <a:ext uri="{FF2B5EF4-FFF2-40B4-BE49-F238E27FC236}">
                <a16:creationId xmlns:a16="http://schemas.microsoft.com/office/drawing/2014/main" id="{167CD6A8-FA7E-4835-8415-09C9D73F2586}"/>
              </a:ext>
            </a:extLst>
          </p:cNvPr>
          <p:cNvGraphicFramePr>
            <a:graphicFrameLocks noGrp="1"/>
          </p:cNvGraphicFramePr>
          <p:nvPr>
            <p:ph type="tbl" sz="quarter" idx="13"/>
            <p:extLst>
              <p:ext uri="{D42A27DB-BD31-4B8C-83A1-F6EECF244321}">
                <p14:modId xmlns:p14="http://schemas.microsoft.com/office/powerpoint/2010/main" val="443727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901778142"/>
                    </a:ext>
                  </a:extLst>
                </a:gridCol>
                <a:gridCol w="658368">
                  <a:extLst>
                    <a:ext uri="{9D8B030D-6E8A-4147-A177-3AD203B41FA5}">
                      <a16:colId xmlns:a16="http://schemas.microsoft.com/office/drawing/2014/main" val="3472302349"/>
                    </a:ext>
                  </a:extLst>
                </a:gridCol>
                <a:gridCol w="658368">
                  <a:extLst>
                    <a:ext uri="{9D8B030D-6E8A-4147-A177-3AD203B41FA5}">
                      <a16:colId xmlns:a16="http://schemas.microsoft.com/office/drawing/2014/main" val="2577965810"/>
                    </a:ext>
                  </a:extLst>
                </a:gridCol>
                <a:gridCol w="658368">
                  <a:extLst>
                    <a:ext uri="{9D8B030D-6E8A-4147-A177-3AD203B41FA5}">
                      <a16:colId xmlns:a16="http://schemas.microsoft.com/office/drawing/2014/main" val="4179054462"/>
                    </a:ext>
                  </a:extLst>
                </a:gridCol>
                <a:gridCol w="658368">
                  <a:extLst>
                    <a:ext uri="{9D8B030D-6E8A-4147-A177-3AD203B41FA5}">
                      <a16:colId xmlns:a16="http://schemas.microsoft.com/office/drawing/2014/main" val="3498438711"/>
                    </a:ext>
                  </a:extLst>
                </a:gridCol>
                <a:gridCol w="658368">
                  <a:extLst>
                    <a:ext uri="{9D8B030D-6E8A-4147-A177-3AD203B41FA5}">
                      <a16:colId xmlns:a16="http://schemas.microsoft.com/office/drawing/2014/main" val="1033730064"/>
                    </a:ext>
                  </a:extLst>
                </a:gridCol>
                <a:gridCol w="658368">
                  <a:extLst>
                    <a:ext uri="{9D8B030D-6E8A-4147-A177-3AD203B41FA5}">
                      <a16:colId xmlns:a16="http://schemas.microsoft.com/office/drawing/2014/main" val="2784978207"/>
                    </a:ext>
                  </a:extLst>
                </a:gridCol>
                <a:gridCol w="658368">
                  <a:extLst>
                    <a:ext uri="{9D8B030D-6E8A-4147-A177-3AD203B41FA5}">
                      <a16:colId xmlns:a16="http://schemas.microsoft.com/office/drawing/2014/main" val="1072363377"/>
                    </a:ext>
                  </a:extLst>
                </a:gridCol>
                <a:gridCol w="658368">
                  <a:extLst>
                    <a:ext uri="{9D8B030D-6E8A-4147-A177-3AD203B41FA5}">
                      <a16:colId xmlns:a16="http://schemas.microsoft.com/office/drawing/2014/main" val="4285457989"/>
                    </a:ext>
                  </a:extLst>
                </a:gridCol>
                <a:gridCol w="658368">
                  <a:extLst>
                    <a:ext uri="{9D8B030D-6E8A-4147-A177-3AD203B41FA5}">
                      <a16:colId xmlns:a16="http://schemas.microsoft.com/office/drawing/2014/main" val="2046785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3032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- 2024-09-20 14:21:30</a:t>
                      </a:r>
                      <a:r>
                        <a:rPr kumimoji="0" lang="en-US" sz="1000" b="0" i="0" u="none" strike="noStrike" kern="1200" cap="none" spc="0" normalizeH="0" baseline="0" noProof="0">
                          <a:ln>
                            <a:noFill/>
                          </a:ln>
                          <a:solidFill>
                            <a:prstClr val="black"/>
                          </a:solidFill>
                          <a:effectLst/>
                          <a:uLnTx/>
                          <a:uFillTx/>
                          <a:latin typeface="Calibri"/>
                          <a:ea typeface="+mn-ea"/>
                          <a:cs typeface="+mn-cs"/>
                        </a:rPr>
                        <a:t>
 🎉 A big shoutout to our newest team members for completing New Hire Training! This week, we welcomed 75 employees from across the country to our Home Office, where they were introduced to the PHLY culture, our products, and services. 
From team-building fun to insightful workshops, our new hires connected with #TEAMPHLY through onboarding events designed to sharpen their skills and get them ready for success. 
Welcome to the team! 🙌 Curious about career opportunities at PHLY? Visit bit.ly/PHLYCareers to check out our open roles 💼🔍 #insurancecareers #hiring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45.16081871345 %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51119476"/>
                  </a:ext>
                </a:extLst>
              </a:tr>
            </a:tbl>
          </a:graphicData>
        </a:graphic>
      </p:graphicFrame>
      <p:sp>
        <p:nvSpPr>
          <p:cNvPr id="4" name="Text Placeholder 3">
            <a:extLst>
              <a:ext uri="{FF2B5EF4-FFF2-40B4-BE49-F238E27FC236}">
                <a16:creationId xmlns:a16="http://schemas.microsoft.com/office/drawing/2014/main" id="{32048047-8D10-44B8-8089-F791B8BEE5F9}"/>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60334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D8A3C-67FC-4272-B004-B3DFFD0CB286}"/>
              </a:ext>
            </a:extLst>
          </p:cNvPr>
          <p:cNvSpPr>
            <a:spLocks noGrp="1"/>
          </p:cNvSpPr>
          <p:nvPr>
            <p:ph type="title"/>
          </p:nvPr>
        </p:nvSpPr>
        <p:spPr/>
        <p:txBody>
          <a:bodyPr/>
          <a:lstStyle/>
          <a:p>
            <a:r>
              <a:rPr lang="en-US"/>
              <a:t>LinkedIn Posts Table | All profiles - 19 of 24</a:t>
            </a:r>
          </a:p>
        </p:txBody>
      </p:sp>
      <p:graphicFrame>
        <p:nvGraphicFramePr>
          <p:cNvPr id="5" name="Table Placeholder 4">
            <a:extLst>
              <a:ext uri="{FF2B5EF4-FFF2-40B4-BE49-F238E27FC236}">
                <a16:creationId xmlns:a16="http://schemas.microsoft.com/office/drawing/2014/main" id="{26319E51-74F1-47C2-BD98-2FAAC4507FCE}"/>
              </a:ext>
            </a:extLst>
          </p:cNvPr>
          <p:cNvGraphicFramePr>
            <a:graphicFrameLocks noGrp="1"/>
          </p:cNvGraphicFramePr>
          <p:nvPr>
            <p:ph type="tbl" sz="quarter" idx="13"/>
            <p:extLst>
              <p:ext uri="{D42A27DB-BD31-4B8C-83A1-F6EECF244321}">
                <p14:modId xmlns:p14="http://schemas.microsoft.com/office/powerpoint/2010/main" val="4084496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85737419"/>
                    </a:ext>
                  </a:extLst>
                </a:gridCol>
                <a:gridCol w="658368">
                  <a:extLst>
                    <a:ext uri="{9D8B030D-6E8A-4147-A177-3AD203B41FA5}">
                      <a16:colId xmlns:a16="http://schemas.microsoft.com/office/drawing/2014/main" val="1201992257"/>
                    </a:ext>
                  </a:extLst>
                </a:gridCol>
                <a:gridCol w="658368">
                  <a:extLst>
                    <a:ext uri="{9D8B030D-6E8A-4147-A177-3AD203B41FA5}">
                      <a16:colId xmlns:a16="http://schemas.microsoft.com/office/drawing/2014/main" val="3688966839"/>
                    </a:ext>
                  </a:extLst>
                </a:gridCol>
                <a:gridCol w="658368">
                  <a:extLst>
                    <a:ext uri="{9D8B030D-6E8A-4147-A177-3AD203B41FA5}">
                      <a16:colId xmlns:a16="http://schemas.microsoft.com/office/drawing/2014/main" val="1800343853"/>
                    </a:ext>
                  </a:extLst>
                </a:gridCol>
                <a:gridCol w="658368">
                  <a:extLst>
                    <a:ext uri="{9D8B030D-6E8A-4147-A177-3AD203B41FA5}">
                      <a16:colId xmlns:a16="http://schemas.microsoft.com/office/drawing/2014/main" val="4206185561"/>
                    </a:ext>
                  </a:extLst>
                </a:gridCol>
                <a:gridCol w="658368">
                  <a:extLst>
                    <a:ext uri="{9D8B030D-6E8A-4147-A177-3AD203B41FA5}">
                      <a16:colId xmlns:a16="http://schemas.microsoft.com/office/drawing/2014/main" val="92822955"/>
                    </a:ext>
                  </a:extLst>
                </a:gridCol>
                <a:gridCol w="658368">
                  <a:extLst>
                    <a:ext uri="{9D8B030D-6E8A-4147-A177-3AD203B41FA5}">
                      <a16:colId xmlns:a16="http://schemas.microsoft.com/office/drawing/2014/main" val="4101997812"/>
                    </a:ext>
                  </a:extLst>
                </a:gridCol>
                <a:gridCol w="658368">
                  <a:extLst>
                    <a:ext uri="{9D8B030D-6E8A-4147-A177-3AD203B41FA5}">
                      <a16:colId xmlns:a16="http://schemas.microsoft.com/office/drawing/2014/main" val="3120177739"/>
                    </a:ext>
                  </a:extLst>
                </a:gridCol>
                <a:gridCol w="658368">
                  <a:extLst>
                    <a:ext uri="{9D8B030D-6E8A-4147-A177-3AD203B41FA5}">
                      <a16:colId xmlns:a16="http://schemas.microsoft.com/office/drawing/2014/main" val="919707286"/>
                    </a:ext>
                  </a:extLst>
                </a:gridCol>
                <a:gridCol w="658368">
                  <a:extLst>
                    <a:ext uri="{9D8B030D-6E8A-4147-A177-3AD203B41FA5}">
                      <a16:colId xmlns:a16="http://schemas.microsoft.com/office/drawing/2014/main" val="185796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7585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- 2024-09-20 13:17:00</a:t>
                      </a:r>
                      <a:r>
                        <a:rPr kumimoji="0" lang="en-US" sz="1000" b="0" i="0" u="none" strike="noStrike" kern="1200" cap="none" spc="0" normalizeH="0" baseline="0" noProof="0">
                          <a:ln>
                            <a:noFill/>
                          </a:ln>
                          <a:solidFill>
                            <a:prstClr val="black"/>
                          </a:solidFill>
                          <a:effectLst/>
                          <a:uLnTx/>
                          <a:uFillTx/>
                          <a:latin typeface="Calibri"/>
                          <a:ea typeface="+mn-ea"/>
                          <a:cs typeface="+mn-cs"/>
                        </a:rPr>
                        <a:t>
 #FlasbackFriday to when TMA's Employee Engagement and HR Specialist, Medalit T. attended the 1984 Los Angeles Olympics and witnessed the greatest athletes in the world compete for their countries. An event like that is truly an unforgettable experience, and Medalit had the opportunity to experience it once again this year - this time in Paris, France!
 Did you follow the Games this year? Share your favorite event in the comments below!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7.3301230604601 %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83097912"/>
                  </a:ext>
                </a:extLst>
              </a:tr>
            </a:tbl>
          </a:graphicData>
        </a:graphic>
      </p:graphicFrame>
      <p:sp>
        <p:nvSpPr>
          <p:cNvPr id="4" name="Text Placeholder 3">
            <a:extLst>
              <a:ext uri="{FF2B5EF4-FFF2-40B4-BE49-F238E27FC236}">
                <a16:creationId xmlns:a16="http://schemas.microsoft.com/office/drawing/2014/main" id="{13174341-CE30-4D98-869A-6FE29653781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056664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2A492-FBF8-44B5-A505-2A7C29F85E03}"/>
              </a:ext>
            </a:extLst>
          </p:cNvPr>
          <p:cNvSpPr>
            <a:spLocks noGrp="1"/>
          </p:cNvSpPr>
          <p:nvPr>
            <p:ph type="title"/>
          </p:nvPr>
        </p:nvSpPr>
        <p:spPr/>
        <p:txBody>
          <a:bodyPr/>
          <a:lstStyle/>
          <a:p>
            <a:r>
              <a:rPr lang="en-US"/>
              <a:t>LinkedIn Posts Table | All profiles - 20 of 24</a:t>
            </a:r>
          </a:p>
        </p:txBody>
      </p:sp>
      <p:graphicFrame>
        <p:nvGraphicFramePr>
          <p:cNvPr id="5" name="Table Placeholder 4">
            <a:extLst>
              <a:ext uri="{FF2B5EF4-FFF2-40B4-BE49-F238E27FC236}">
                <a16:creationId xmlns:a16="http://schemas.microsoft.com/office/drawing/2014/main" id="{0A8DF500-FA70-4A07-81A0-CF6E1A068E9A}"/>
              </a:ext>
            </a:extLst>
          </p:cNvPr>
          <p:cNvGraphicFramePr>
            <a:graphicFrameLocks noGrp="1"/>
          </p:cNvGraphicFramePr>
          <p:nvPr>
            <p:ph type="tbl" sz="quarter" idx="13"/>
            <p:extLst>
              <p:ext uri="{D42A27DB-BD31-4B8C-83A1-F6EECF244321}">
                <p14:modId xmlns:p14="http://schemas.microsoft.com/office/powerpoint/2010/main" val="2415497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47636648"/>
                    </a:ext>
                  </a:extLst>
                </a:gridCol>
                <a:gridCol w="658368">
                  <a:extLst>
                    <a:ext uri="{9D8B030D-6E8A-4147-A177-3AD203B41FA5}">
                      <a16:colId xmlns:a16="http://schemas.microsoft.com/office/drawing/2014/main" val="1541281029"/>
                    </a:ext>
                  </a:extLst>
                </a:gridCol>
                <a:gridCol w="658368">
                  <a:extLst>
                    <a:ext uri="{9D8B030D-6E8A-4147-A177-3AD203B41FA5}">
                      <a16:colId xmlns:a16="http://schemas.microsoft.com/office/drawing/2014/main" val="4291469716"/>
                    </a:ext>
                  </a:extLst>
                </a:gridCol>
                <a:gridCol w="658368">
                  <a:extLst>
                    <a:ext uri="{9D8B030D-6E8A-4147-A177-3AD203B41FA5}">
                      <a16:colId xmlns:a16="http://schemas.microsoft.com/office/drawing/2014/main" val="2000460920"/>
                    </a:ext>
                  </a:extLst>
                </a:gridCol>
                <a:gridCol w="658368">
                  <a:extLst>
                    <a:ext uri="{9D8B030D-6E8A-4147-A177-3AD203B41FA5}">
                      <a16:colId xmlns:a16="http://schemas.microsoft.com/office/drawing/2014/main" val="306174036"/>
                    </a:ext>
                  </a:extLst>
                </a:gridCol>
                <a:gridCol w="658368">
                  <a:extLst>
                    <a:ext uri="{9D8B030D-6E8A-4147-A177-3AD203B41FA5}">
                      <a16:colId xmlns:a16="http://schemas.microsoft.com/office/drawing/2014/main" val="1075048680"/>
                    </a:ext>
                  </a:extLst>
                </a:gridCol>
                <a:gridCol w="658368">
                  <a:extLst>
                    <a:ext uri="{9D8B030D-6E8A-4147-A177-3AD203B41FA5}">
                      <a16:colId xmlns:a16="http://schemas.microsoft.com/office/drawing/2014/main" val="53329692"/>
                    </a:ext>
                  </a:extLst>
                </a:gridCol>
                <a:gridCol w="658368">
                  <a:extLst>
                    <a:ext uri="{9D8B030D-6E8A-4147-A177-3AD203B41FA5}">
                      <a16:colId xmlns:a16="http://schemas.microsoft.com/office/drawing/2014/main" val="4242919814"/>
                    </a:ext>
                  </a:extLst>
                </a:gridCol>
                <a:gridCol w="658368">
                  <a:extLst>
                    <a:ext uri="{9D8B030D-6E8A-4147-A177-3AD203B41FA5}">
                      <a16:colId xmlns:a16="http://schemas.microsoft.com/office/drawing/2014/main" val="3721315014"/>
                    </a:ext>
                  </a:extLst>
                </a:gridCol>
                <a:gridCol w="658368">
                  <a:extLst>
                    <a:ext uri="{9D8B030D-6E8A-4147-A177-3AD203B41FA5}">
                      <a16:colId xmlns:a16="http://schemas.microsoft.com/office/drawing/2014/main" val="740946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9143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- 2024-09-19 16:21:37</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IT Professionals Day! We’re excited to celebrate our IT professionals for their hard work and dedication to TMNAS and the Tokio Marine Group companies we serve. Their expertise ensures our technology runs smoothly, offering outstanding support to both our employees and customers. We truly appreciate everything they do!
Feel free to give a big shoutout to an IT superstar in the comments! 🌟 
If you're interested in joining our team, explore our open IT roles here: https://bit.ly/3UoMgQP
#NationalITProfessionalsDay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5.0980392156863 %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extLst>
                  <a:ext uri="{0D108BD9-81ED-4DB2-BD59-A6C34878D82A}">
                    <a16:rowId xmlns:a16="http://schemas.microsoft.com/office/drawing/2014/main" val="3181500728"/>
                  </a:ext>
                </a:extLst>
              </a:tr>
            </a:tbl>
          </a:graphicData>
        </a:graphic>
      </p:graphicFrame>
      <p:sp>
        <p:nvSpPr>
          <p:cNvPr id="4" name="Text Placeholder 3">
            <a:extLst>
              <a:ext uri="{FF2B5EF4-FFF2-40B4-BE49-F238E27FC236}">
                <a16:creationId xmlns:a16="http://schemas.microsoft.com/office/drawing/2014/main" id="{DDC7314E-6A38-4661-976D-A0C1978D60E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911495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2DA0C-362A-45A0-B25E-7CB81DF2C123}"/>
              </a:ext>
            </a:extLst>
          </p:cNvPr>
          <p:cNvSpPr>
            <a:spLocks noGrp="1"/>
          </p:cNvSpPr>
          <p:nvPr>
            <p:ph type="title"/>
          </p:nvPr>
        </p:nvSpPr>
        <p:spPr/>
        <p:txBody>
          <a:bodyPr/>
          <a:lstStyle/>
          <a:p>
            <a:r>
              <a:rPr lang="en-US"/>
              <a:t>LinkedIn Posts Table | All profiles - 21 of 24</a:t>
            </a:r>
          </a:p>
        </p:txBody>
      </p:sp>
      <p:graphicFrame>
        <p:nvGraphicFramePr>
          <p:cNvPr id="5" name="Table Placeholder 4">
            <a:extLst>
              <a:ext uri="{FF2B5EF4-FFF2-40B4-BE49-F238E27FC236}">
                <a16:creationId xmlns:a16="http://schemas.microsoft.com/office/drawing/2014/main" id="{9F02C4EB-B6C7-48C3-9F87-8D475BE5578B}"/>
              </a:ext>
            </a:extLst>
          </p:cNvPr>
          <p:cNvGraphicFramePr>
            <a:graphicFrameLocks noGrp="1"/>
          </p:cNvGraphicFramePr>
          <p:nvPr>
            <p:ph type="tbl" sz="quarter" idx="13"/>
            <p:extLst>
              <p:ext uri="{D42A27DB-BD31-4B8C-83A1-F6EECF244321}">
                <p14:modId xmlns:p14="http://schemas.microsoft.com/office/powerpoint/2010/main" val="2619147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80732201"/>
                    </a:ext>
                  </a:extLst>
                </a:gridCol>
                <a:gridCol w="658368">
                  <a:extLst>
                    <a:ext uri="{9D8B030D-6E8A-4147-A177-3AD203B41FA5}">
                      <a16:colId xmlns:a16="http://schemas.microsoft.com/office/drawing/2014/main" val="2410193877"/>
                    </a:ext>
                  </a:extLst>
                </a:gridCol>
                <a:gridCol w="658368">
                  <a:extLst>
                    <a:ext uri="{9D8B030D-6E8A-4147-A177-3AD203B41FA5}">
                      <a16:colId xmlns:a16="http://schemas.microsoft.com/office/drawing/2014/main" val="2034317154"/>
                    </a:ext>
                  </a:extLst>
                </a:gridCol>
                <a:gridCol w="658368">
                  <a:extLst>
                    <a:ext uri="{9D8B030D-6E8A-4147-A177-3AD203B41FA5}">
                      <a16:colId xmlns:a16="http://schemas.microsoft.com/office/drawing/2014/main" val="165966672"/>
                    </a:ext>
                  </a:extLst>
                </a:gridCol>
                <a:gridCol w="658368">
                  <a:extLst>
                    <a:ext uri="{9D8B030D-6E8A-4147-A177-3AD203B41FA5}">
                      <a16:colId xmlns:a16="http://schemas.microsoft.com/office/drawing/2014/main" val="3343043800"/>
                    </a:ext>
                  </a:extLst>
                </a:gridCol>
                <a:gridCol w="658368">
                  <a:extLst>
                    <a:ext uri="{9D8B030D-6E8A-4147-A177-3AD203B41FA5}">
                      <a16:colId xmlns:a16="http://schemas.microsoft.com/office/drawing/2014/main" val="1467075806"/>
                    </a:ext>
                  </a:extLst>
                </a:gridCol>
                <a:gridCol w="658368">
                  <a:extLst>
                    <a:ext uri="{9D8B030D-6E8A-4147-A177-3AD203B41FA5}">
                      <a16:colId xmlns:a16="http://schemas.microsoft.com/office/drawing/2014/main" val="2735755111"/>
                    </a:ext>
                  </a:extLst>
                </a:gridCol>
                <a:gridCol w="658368">
                  <a:extLst>
                    <a:ext uri="{9D8B030D-6E8A-4147-A177-3AD203B41FA5}">
                      <a16:colId xmlns:a16="http://schemas.microsoft.com/office/drawing/2014/main" val="1229608375"/>
                    </a:ext>
                  </a:extLst>
                </a:gridCol>
                <a:gridCol w="658368">
                  <a:extLst>
                    <a:ext uri="{9D8B030D-6E8A-4147-A177-3AD203B41FA5}">
                      <a16:colId xmlns:a16="http://schemas.microsoft.com/office/drawing/2014/main" val="3923168299"/>
                    </a:ext>
                  </a:extLst>
                </a:gridCol>
                <a:gridCol w="658368">
                  <a:extLst>
                    <a:ext uri="{9D8B030D-6E8A-4147-A177-3AD203B41FA5}">
                      <a16:colId xmlns:a16="http://schemas.microsoft.com/office/drawing/2014/main" val="191458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0963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- 2024-09-19 16:10:16</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Philadelphia Eagles Community RedZone program for the 2024 – 2025 season! 
Throughout the season, PHLY is partnering with the Eagles to highlight #nonprofits doing great work in the community before each home game. 🙌
Congratulations to Philabundance, Committee of Seventy, and Variety, the Children's Charity for being highlighted at this week's game! 🏈🦅#FlyEaglesFly #communitywork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18.281353682814 %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5300414"/>
                  </a:ext>
                </a:extLst>
              </a:tr>
            </a:tbl>
          </a:graphicData>
        </a:graphic>
      </p:graphicFrame>
      <p:sp>
        <p:nvSpPr>
          <p:cNvPr id="4" name="Text Placeholder 3">
            <a:extLst>
              <a:ext uri="{FF2B5EF4-FFF2-40B4-BE49-F238E27FC236}">
                <a16:creationId xmlns:a16="http://schemas.microsoft.com/office/drawing/2014/main" id="{088AF38A-18C4-4C03-87EA-F034846CA5B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13541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FC3B9-75F3-4DED-B788-250E223457F5}"/>
              </a:ext>
            </a:extLst>
          </p:cNvPr>
          <p:cNvSpPr>
            <a:spLocks noGrp="1"/>
          </p:cNvSpPr>
          <p:nvPr>
            <p:ph type="title"/>
          </p:nvPr>
        </p:nvSpPr>
        <p:spPr/>
        <p:txBody>
          <a:bodyPr/>
          <a:lstStyle/>
          <a:p>
            <a:r>
              <a:rPr lang="en-US"/>
              <a:t>LinkedIn Posts Table | All profiles - 22 of 24</a:t>
            </a:r>
          </a:p>
        </p:txBody>
      </p:sp>
      <p:graphicFrame>
        <p:nvGraphicFramePr>
          <p:cNvPr id="5" name="Table Placeholder 4">
            <a:extLst>
              <a:ext uri="{FF2B5EF4-FFF2-40B4-BE49-F238E27FC236}">
                <a16:creationId xmlns:a16="http://schemas.microsoft.com/office/drawing/2014/main" id="{81563B19-DA83-4FCC-9FA5-0C43354FD03B}"/>
              </a:ext>
            </a:extLst>
          </p:cNvPr>
          <p:cNvGraphicFramePr>
            <a:graphicFrameLocks noGrp="1"/>
          </p:cNvGraphicFramePr>
          <p:nvPr>
            <p:ph type="tbl" sz="quarter" idx="13"/>
            <p:extLst>
              <p:ext uri="{D42A27DB-BD31-4B8C-83A1-F6EECF244321}">
                <p14:modId xmlns:p14="http://schemas.microsoft.com/office/powerpoint/2010/main" val="1527765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82495612"/>
                    </a:ext>
                  </a:extLst>
                </a:gridCol>
                <a:gridCol w="658368">
                  <a:extLst>
                    <a:ext uri="{9D8B030D-6E8A-4147-A177-3AD203B41FA5}">
                      <a16:colId xmlns:a16="http://schemas.microsoft.com/office/drawing/2014/main" val="1810354278"/>
                    </a:ext>
                  </a:extLst>
                </a:gridCol>
                <a:gridCol w="658368">
                  <a:extLst>
                    <a:ext uri="{9D8B030D-6E8A-4147-A177-3AD203B41FA5}">
                      <a16:colId xmlns:a16="http://schemas.microsoft.com/office/drawing/2014/main" val="3546227345"/>
                    </a:ext>
                  </a:extLst>
                </a:gridCol>
                <a:gridCol w="658368">
                  <a:extLst>
                    <a:ext uri="{9D8B030D-6E8A-4147-A177-3AD203B41FA5}">
                      <a16:colId xmlns:a16="http://schemas.microsoft.com/office/drawing/2014/main" val="669066106"/>
                    </a:ext>
                  </a:extLst>
                </a:gridCol>
                <a:gridCol w="658368">
                  <a:extLst>
                    <a:ext uri="{9D8B030D-6E8A-4147-A177-3AD203B41FA5}">
                      <a16:colId xmlns:a16="http://schemas.microsoft.com/office/drawing/2014/main" val="2150272938"/>
                    </a:ext>
                  </a:extLst>
                </a:gridCol>
                <a:gridCol w="658368">
                  <a:extLst>
                    <a:ext uri="{9D8B030D-6E8A-4147-A177-3AD203B41FA5}">
                      <a16:colId xmlns:a16="http://schemas.microsoft.com/office/drawing/2014/main" val="2239480629"/>
                    </a:ext>
                  </a:extLst>
                </a:gridCol>
                <a:gridCol w="658368">
                  <a:extLst>
                    <a:ext uri="{9D8B030D-6E8A-4147-A177-3AD203B41FA5}">
                      <a16:colId xmlns:a16="http://schemas.microsoft.com/office/drawing/2014/main" val="330640773"/>
                    </a:ext>
                  </a:extLst>
                </a:gridCol>
                <a:gridCol w="658368">
                  <a:extLst>
                    <a:ext uri="{9D8B030D-6E8A-4147-A177-3AD203B41FA5}">
                      <a16:colId xmlns:a16="http://schemas.microsoft.com/office/drawing/2014/main" val="3974545789"/>
                    </a:ext>
                  </a:extLst>
                </a:gridCol>
                <a:gridCol w="658368">
                  <a:extLst>
                    <a:ext uri="{9D8B030D-6E8A-4147-A177-3AD203B41FA5}">
                      <a16:colId xmlns:a16="http://schemas.microsoft.com/office/drawing/2014/main" val="1996279458"/>
                    </a:ext>
                  </a:extLst>
                </a:gridCol>
                <a:gridCol w="658368">
                  <a:extLst>
                    <a:ext uri="{9D8B030D-6E8A-4147-A177-3AD203B41FA5}">
                      <a16:colId xmlns:a16="http://schemas.microsoft.com/office/drawing/2014/main" val="1852526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919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- 2024-09-19 13:17:07</a:t>
                      </a:r>
                      <a:r>
                        <a:rPr kumimoji="0" lang="en-US" sz="1000" b="0" i="0" u="none" strike="noStrike" kern="1200" cap="none" spc="0" normalizeH="0" baseline="0" noProof="0">
                          <a:ln>
                            <a:noFill/>
                          </a:ln>
                          <a:solidFill>
                            <a:prstClr val="black"/>
                          </a:solidFill>
                          <a:effectLst/>
                          <a:uLnTx/>
                          <a:uFillTx/>
                          <a:latin typeface="Calibri"/>
                          <a:ea typeface="+mn-ea"/>
                          <a:cs typeface="+mn-cs"/>
                        </a:rPr>
                        <a:t>
 The TMA Workers’ Comp unit had an exciting week in Alpharetta, GA, for the 2nd Annual SBWC Workers’ Comp Insurance Adjuster Training conference. TMA's James L., Melanie R., and Ann G. spent quality time together while attending the conference to gain insights and connect with top Workers’ Comp professionals and attorneys. They all returned energized and eager to share their fresh ideas.
Interested in being part of a team that enjoys collaborating both inside and outside the office? Explore our openings and work with us! https://bit.ly/3FPM9Xl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19.304005252791 %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15020866"/>
                  </a:ext>
                </a:extLst>
              </a:tr>
            </a:tbl>
          </a:graphicData>
        </a:graphic>
      </p:graphicFrame>
      <p:sp>
        <p:nvSpPr>
          <p:cNvPr id="4" name="Text Placeholder 3">
            <a:extLst>
              <a:ext uri="{FF2B5EF4-FFF2-40B4-BE49-F238E27FC236}">
                <a16:creationId xmlns:a16="http://schemas.microsoft.com/office/drawing/2014/main" id="{2E1BEC26-9D05-4B76-932E-C719F8C0C8CA}"/>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096992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879E8-AC6F-4DF5-B93B-80A60A145E79}"/>
              </a:ext>
            </a:extLst>
          </p:cNvPr>
          <p:cNvSpPr>
            <a:spLocks noGrp="1"/>
          </p:cNvSpPr>
          <p:nvPr>
            <p:ph type="title"/>
          </p:nvPr>
        </p:nvSpPr>
        <p:spPr/>
        <p:txBody>
          <a:bodyPr/>
          <a:lstStyle/>
          <a:p>
            <a:r>
              <a:rPr lang="en-US"/>
              <a:t>LinkedIn Posts Table | All profiles - 23 of 24</a:t>
            </a:r>
          </a:p>
        </p:txBody>
      </p:sp>
      <p:graphicFrame>
        <p:nvGraphicFramePr>
          <p:cNvPr id="5" name="Table Placeholder 4">
            <a:extLst>
              <a:ext uri="{FF2B5EF4-FFF2-40B4-BE49-F238E27FC236}">
                <a16:creationId xmlns:a16="http://schemas.microsoft.com/office/drawing/2014/main" id="{05CF4E45-C102-4F3F-9728-D0F11A0CA42E}"/>
              </a:ext>
            </a:extLst>
          </p:cNvPr>
          <p:cNvGraphicFramePr>
            <a:graphicFrameLocks noGrp="1"/>
          </p:cNvGraphicFramePr>
          <p:nvPr>
            <p:ph type="tbl" sz="quarter" idx="13"/>
            <p:extLst>
              <p:ext uri="{D42A27DB-BD31-4B8C-83A1-F6EECF244321}">
                <p14:modId xmlns:p14="http://schemas.microsoft.com/office/powerpoint/2010/main" val="223148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17906651"/>
                    </a:ext>
                  </a:extLst>
                </a:gridCol>
                <a:gridCol w="658368">
                  <a:extLst>
                    <a:ext uri="{9D8B030D-6E8A-4147-A177-3AD203B41FA5}">
                      <a16:colId xmlns:a16="http://schemas.microsoft.com/office/drawing/2014/main" val="95111964"/>
                    </a:ext>
                  </a:extLst>
                </a:gridCol>
                <a:gridCol w="658368">
                  <a:extLst>
                    <a:ext uri="{9D8B030D-6E8A-4147-A177-3AD203B41FA5}">
                      <a16:colId xmlns:a16="http://schemas.microsoft.com/office/drawing/2014/main" val="2344732327"/>
                    </a:ext>
                  </a:extLst>
                </a:gridCol>
                <a:gridCol w="658368">
                  <a:extLst>
                    <a:ext uri="{9D8B030D-6E8A-4147-A177-3AD203B41FA5}">
                      <a16:colId xmlns:a16="http://schemas.microsoft.com/office/drawing/2014/main" val="193418486"/>
                    </a:ext>
                  </a:extLst>
                </a:gridCol>
                <a:gridCol w="658368">
                  <a:extLst>
                    <a:ext uri="{9D8B030D-6E8A-4147-A177-3AD203B41FA5}">
                      <a16:colId xmlns:a16="http://schemas.microsoft.com/office/drawing/2014/main" val="1536262236"/>
                    </a:ext>
                  </a:extLst>
                </a:gridCol>
                <a:gridCol w="658368">
                  <a:extLst>
                    <a:ext uri="{9D8B030D-6E8A-4147-A177-3AD203B41FA5}">
                      <a16:colId xmlns:a16="http://schemas.microsoft.com/office/drawing/2014/main" val="2317064509"/>
                    </a:ext>
                  </a:extLst>
                </a:gridCol>
                <a:gridCol w="658368">
                  <a:extLst>
                    <a:ext uri="{9D8B030D-6E8A-4147-A177-3AD203B41FA5}">
                      <a16:colId xmlns:a16="http://schemas.microsoft.com/office/drawing/2014/main" val="2927383750"/>
                    </a:ext>
                  </a:extLst>
                </a:gridCol>
                <a:gridCol w="658368">
                  <a:extLst>
                    <a:ext uri="{9D8B030D-6E8A-4147-A177-3AD203B41FA5}">
                      <a16:colId xmlns:a16="http://schemas.microsoft.com/office/drawing/2014/main" val="104438385"/>
                    </a:ext>
                  </a:extLst>
                </a:gridCol>
                <a:gridCol w="658368">
                  <a:extLst>
                    <a:ext uri="{9D8B030D-6E8A-4147-A177-3AD203B41FA5}">
                      <a16:colId xmlns:a16="http://schemas.microsoft.com/office/drawing/2014/main" val="1178078080"/>
                    </a:ext>
                  </a:extLst>
                </a:gridCol>
                <a:gridCol w="658368">
                  <a:extLst>
                    <a:ext uri="{9D8B030D-6E8A-4147-A177-3AD203B41FA5}">
                      <a16:colId xmlns:a16="http://schemas.microsoft.com/office/drawing/2014/main" val="683816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1177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- 2024-09-19 12:10:47</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support the #ParkwayRun &amp; Walk and stand alongside CHOP in the fight against childhood #cancer. Hearing Griffin's story and his family's journey reminds us why this cause is so important.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7.5283446712018 %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08969626"/>
                  </a:ext>
                </a:extLst>
              </a:tr>
            </a:tbl>
          </a:graphicData>
        </a:graphic>
      </p:graphicFrame>
      <p:sp>
        <p:nvSpPr>
          <p:cNvPr id="4" name="Text Placeholder 3">
            <a:extLst>
              <a:ext uri="{FF2B5EF4-FFF2-40B4-BE49-F238E27FC236}">
                <a16:creationId xmlns:a16="http://schemas.microsoft.com/office/drawing/2014/main" id="{AC53C2A4-F850-4F1C-8E21-AEEE2FB9050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4269247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FE0AE-0FD8-4F80-AB66-123D295B8568}"/>
              </a:ext>
            </a:extLst>
          </p:cNvPr>
          <p:cNvSpPr>
            <a:spLocks noGrp="1"/>
          </p:cNvSpPr>
          <p:nvPr>
            <p:ph type="title"/>
          </p:nvPr>
        </p:nvSpPr>
        <p:spPr/>
        <p:txBody>
          <a:bodyPr/>
          <a:lstStyle/>
          <a:p>
            <a:r>
              <a:rPr lang="en-US"/>
              <a:t>LinkedIn Posts Table | All profiles - 24 of 24</a:t>
            </a:r>
          </a:p>
        </p:txBody>
      </p:sp>
      <p:graphicFrame>
        <p:nvGraphicFramePr>
          <p:cNvPr id="5" name="Table Placeholder 4">
            <a:extLst>
              <a:ext uri="{FF2B5EF4-FFF2-40B4-BE49-F238E27FC236}">
                <a16:creationId xmlns:a16="http://schemas.microsoft.com/office/drawing/2014/main" id="{489100B0-4A7A-46A2-97D4-984CBF6C323D}"/>
              </a:ext>
            </a:extLst>
          </p:cNvPr>
          <p:cNvGraphicFramePr>
            <a:graphicFrameLocks noGrp="1"/>
          </p:cNvGraphicFramePr>
          <p:nvPr>
            <p:ph type="tbl" sz="quarter" idx="13"/>
            <p:extLst>
              <p:ext uri="{D42A27DB-BD31-4B8C-83A1-F6EECF244321}">
                <p14:modId xmlns:p14="http://schemas.microsoft.com/office/powerpoint/2010/main" val="3710007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10939138"/>
                    </a:ext>
                  </a:extLst>
                </a:gridCol>
                <a:gridCol w="658368">
                  <a:extLst>
                    <a:ext uri="{9D8B030D-6E8A-4147-A177-3AD203B41FA5}">
                      <a16:colId xmlns:a16="http://schemas.microsoft.com/office/drawing/2014/main" val="2397297714"/>
                    </a:ext>
                  </a:extLst>
                </a:gridCol>
                <a:gridCol w="658368">
                  <a:extLst>
                    <a:ext uri="{9D8B030D-6E8A-4147-A177-3AD203B41FA5}">
                      <a16:colId xmlns:a16="http://schemas.microsoft.com/office/drawing/2014/main" val="1327492381"/>
                    </a:ext>
                  </a:extLst>
                </a:gridCol>
                <a:gridCol w="658368">
                  <a:extLst>
                    <a:ext uri="{9D8B030D-6E8A-4147-A177-3AD203B41FA5}">
                      <a16:colId xmlns:a16="http://schemas.microsoft.com/office/drawing/2014/main" val="3990264301"/>
                    </a:ext>
                  </a:extLst>
                </a:gridCol>
                <a:gridCol w="658368">
                  <a:extLst>
                    <a:ext uri="{9D8B030D-6E8A-4147-A177-3AD203B41FA5}">
                      <a16:colId xmlns:a16="http://schemas.microsoft.com/office/drawing/2014/main" val="1249333553"/>
                    </a:ext>
                  </a:extLst>
                </a:gridCol>
                <a:gridCol w="658368">
                  <a:extLst>
                    <a:ext uri="{9D8B030D-6E8A-4147-A177-3AD203B41FA5}">
                      <a16:colId xmlns:a16="http://schemas.microsoft.com/office/drawing/2014/main" val="224916504"/>
                    </a:ext>
                  </a:extLst>
                </a:gridCol>
                <a:gridCol w="658368">
                  <a:extLst>
                    <a:ext uri="{9D8B030D-6E8A-4147-A177-3AD203B41FA5}">
                      <a16:colId xmlns:a16="http://schemas.microsoft.com/office/drawing/2014/main" val="513459521"/>
                    </a:ext>
                  </a:extLst>
                </a:gridCol>
                <a:gridCol w="658368">
                  <a:extLst>
                    <a:ext uri="{9D8B030D-6E8A-4147-A177-3AD203B41FA5}">
                      <a16:colId xmlns:a16="http://schemas.microsoft.com/office/drawing/2014/main" val="3585527233"/>
                    </a:ext>
                  </a:extLst>
                </a:gridCol>
                <a:gridCol w="658368">
                  <a:extLst>
                    <a:ext uri="{9D8B030D-6E8A-4147-A177-3AD203B41FA5}">
                      <a16:colId xmlns:a16="http://schemas.microsoft.com/office/drawing/2014/main" val="3879766627"/>
                    </a:ext>
                  </a:extLst>
                </a:gridCol>
                <a:gridCol w="658368">
                  <a:extLst>
                    <a:ext uri="{9D8B030D-6E8A-4147-A177-3AD203B41FA5}">
                      <a16:colId xmlns:a16="http://schemas.microsoft.com/office/drawing/2014/main" val="1164215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5393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- 2024-09-18 15:03:24</a:t>
                      </a:r>
                      <a:r>
                        <a:rPr kumimoji="0" lang="en-US" sz="1000" b="0" i="0" u="none" strike="noStrike" kern="1200" cap="none" spc="0" normalizeH="0" baseline="0" noProof="0">
                          <a:ln>
                            <a:noFill/>
                          </a:ln>
                          <a:solidFill>
                            <a:prstClr val="black"/>
                          </a:solidFill>
                          <a:effectLst/>
                          <a:uLnTx/>
                          <a:uFillTx/>
                          <a:latin typeface="Calibri"/>
                          <a:ea typeface="+mn-ea"/>
                          <a:cs typeface="+mn-cs"/>
                        </a:rPr>
                        <a:t>
 We are happy to introduce our current Management Associate Program (MAP) Class 4! ICYMI: TMNAS recruits for and administrates MAP, a global two-year rotational program sponsored by Tokio Marine Holdings. The program is designed to support Tokio Marine’s global talent strategy within four important business functions: Actuarial, Internal Audit, IT Security, and International Business.
These hard-working individuals have come from across the world to further their career journeys with Tokio Marine. Let’s give them a warm welcome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9.1090691170595 %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a:t>
                      </a:r>
                    </a:p>
                  </a:txBody>
                  <a:tcPr/>
                </a:tc>
                <a:extLst>
                  <a:ext uri="{0D108BD9-81ED-4DB2-BD59-A6C34878D82A}">
                    <a16:rowId xmlns:a16="http://schemas.microsoft.com/office/drawing/2014/main" val="1938788749"/>
                  </a:ext>
                </a:extLst>
              </a:tr>
            </a:tbl>
          </a:graphicData>
        </a:graphic>
      </p:graphicFrame>
      <p:sp>
        <p:nvSpPr>
          <p:cNvPr id="4" name="Text Placeholder 3">
            <a:extLst>
              <a:ext uri="{FF2B5EF4-FFF2-40B4-BE49-F238E27FC236}">
                <a16:creationId xmlns:a16="http://schemas.microsoft.com/office/drawing/2014/main" id="{985C553A-E9F5-4521-BB0F-058363A9DD47}"/>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9199161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54230-DF1A-4BE7-9326-68331BAC8929}"/>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874DF553-D230-4A1D-9BDE-5C92D3046150}"/>
              </a:ext>
            </a:extLst>
          </p:cNvPr>
          <p:cNvGraphicFramePr>
            <a:graphicFrameLocks noGrp="1"/>
          </p:cNvGraphicFramePr>
          <p:nvPr>
            <p:ph type="tbl" sz="quarter" idx="13"/>
            <p:extLst>
              <p:ext uri="{D42A27DB-BD31-4B8C-83A1-F6EECF244321}">
                <p14:modId xmlns:p14="http://schemas.microsoft.com/office/powerpoint/2010/main" val="282942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0964695"/>
                    </a:ext>
                  </a:extLst>
                </a:gridCol>
                <a:gridCol w="658368">
                  <a:extLst>
                    <a:ext uri="{9D8B030D-6E8A-4147-A177-3AD203B41FA5}">
                      <a16:colId xmlns:a16="http://schemas.microsoft.com/office/drawing/2014/main" val="547248254"/>
                    </a:ext>
                  </a:extLst>
                </a:gridCol>
                <a:gridCol w="658368">
                  <a:extLst>
                    <a:ext uri="{9D8B030D-6E8A-4147-A177-3AD203B41FA5}">
                      <a16:colId xmlns:a16="http://schemas.microsoft.com/office/drawing/2014/main" val="2399220720"/>
                    </a:ext>
                  </a:extLst>
                </a:gridCol>
                <a:gridCol w="658368">
                  <a:extLst>
                    <a:ext uri="{9D8B030D-6E8A-4147-A177-3AD203B41FA5}">
                      <a16:colId xmlns:a16="http://schemas.microsoft.com/office/drawing/2014/main" val="1659572745"/>
                    </a:ext>
                  </a:extLst>
                </a:gridCol>
                <a:gridCol w="658368">
                  <a:extLst>
                    <a:ext uri="{9D8B030D-6E8A-4147-A177-3AD203B41FA5}">
                      <a16:colId xmlns:a16="http://schemas.microsoft.com/office/drawing/2014/main" val="1918366050"/>
                    </a:ext>
                  </a:extLst>
                </a:gridCol>
                <a:gridCol w="658368">
                  <a:extLst>
                    <a:ext uri="{9D8B030D-6E8A-4147-A177-3AD203B41FA5}">
                      <a16:colId xmlns:a16="http://schemas.microsoft.com/office/drawing/2014/main" val="308221452"/>
                    </a:ext>
                  </a:extLst>
                </a:gridCol>
                <a:gridCol w="658368">
                  <a:extLst>
                    <a:ext uri="{9D8B030D-6E8A-4147-A177-3AD203B41FA5}">
                      <a16:colId xmlns:a16="http://schemas.microsoft.com/office/drawing/2014/main" val="2654622646"/>
                    </a:ext>
                  </a:extLst>
                </a:gridCol>
                <a:gridCol w="658368">
                  <a:extLst>
                    <a:ext uri="{9D8B030D-6E8A-4147-A177-3AD203B41FA5}">
                      <a16:colId xmlns:a16="http://schemas.microsoft.com/office/drawing/2014/main" val="2477305427"/>
                    </a:ext>
                  </a:extLst>
                </a:gridCol>
                <a:gridCol w="658368">
                  <a:extLst>
                    <a:ext uri="{9D8B030D-6E8A-4147-A177-3AD203B41FA5}">
                      <a16:colId xmlns:a16="http://schemas.microsoft.com/office/drawing/2014/main" val="3031788975"/>
                    </a:ext>
                  </a:extLst>
                </a:gridCol>
                <a:gridCol w="658368">
                  <a:extLst>
                    <a:ext uri="{9D8B030D-6E8A-4147-A177-3AD203B41FA5}">
                      <a16:colId xmlns:a16="http://schemas.microsoft.com/office/drawing/2014/main" val="178232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9616862"/>
                  </a:ext>
                </a:extLst>
              </a:tr>
              <a:tr h="370840">
                <a:tc>
                  <a:txBody>
                    <a:bodyPr/>
                    <a:lstStyle/>
                    <a:p>
                      <a:r>
                        <a:rPr lang="en-US" sz="1000"/>
                        <a:t>tmna_services</a:t>
                      </a:r>
                    </a:p>
                  </a:txBody>
                  <a:tcPr/>
                </a:tc>
                <a:tc>
                  <a:txBody>
                    <a:bodyPr/>
                    <a:lstStyle/>
                    <a:p>
                      <a:r>
                        <a:rPr lang="en-US" sz="1000"/>
                        <a:t>566</a:t>
                      </a:r>
                    </a:p>
                  </a:txBody>
                  <a:tcPr/>
                </a:tc>
                <a:tc>
                  <a:txBody>
                    <a:bodyPr/>
                    <a:lstStyle/>
                    <a:p>
                      <a:r>
                        <a:rPr lang="en-US" sz="1000"/>
                        <a:t>3</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7</a:t>
                      </a:r>
                    </a:p>
                  </a:txBody>
                  <a:tcPr/>
                </a:tc>
                <a:tc>
                  <a:txBody>
                    <a:bodyPr/>
                    <a:lstStyle/>
                    <a:p>
                      <a:r>
                        <a:rPr lang="en-US" sz="1000"/>
                        <a:t>114</a:t>
                      </a:r>
                    </a:p>
                  </a:txBody>
                  <a:tcPr/>
                </a:tc>
                <a:tc>
                  <a:txBody>
                    <a:bodyPr/>
                    <a:lstStyle/>
                    <a:p>
                      <a:r>
                        <a:rPr lang="en-US" sz="1000"/>
                        <a:t>1</a:t>
                      </a:r>
                    </a:p>
                  </a:txBody>
                  <a:tcPr/>
                </a:tc>
                <a:extLst>
                  <a:ext uri="{0D108BD9-81ED-4DB2-BD59-A6C34878D82A}">
                    <a16:rowId xmlns:a16="http://schemas.microsoft.com/office/drawing/2014/main" val="3444164311"/>
                  </a:ext>
                </a:extLst>
              </a:tr>
            </a:tbl>
          </a:graphicData>
        </a:graphic>
      </p:graphicFrame>
      <p:sp>
        <p:nvSpPr>
          <p:cNvPr id="4" name="Text Placeholder 3">
            <a:extLst>
              <a:ext uri="{FF2B5EF4-FFF2-40B4-BE49-F238E27FC236}">
                <a16:creationId xmlns:a16="http://schemas.microsoft.com/office/drawing/2014/main" id="{5D4586A2-0ABB-4F11-AF68-FD076192564B}"/>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5050855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C7FD5-B582-41C2-802F-4F2376ECCED1}"/>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241EC83F-E163-44CF-ACCB-CB689BD450D9}"/>
              </a:ext>
            </a:extLst>
          </p:cNvPr>
          <p:cNvGraphicFramePr>
            <a:graphicFrameLocks noGrp="1"/>
          </p:cNvGraphicFramePr>
          <p:nvPr>
            <p:ph type="chart" sz="quarter" idx="13"/>
            <p:extLst>
              <p:ext uri="{D42A27DB-BD31-4B8C-83A1-F6EECF244321}">
                <p14:modId xmlns:p14="http://schemas.microsoft.com/office/powerpoint/2010/main" val="2008120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AD792-58C2-48E7-8CE9-3E1133535C3C}"/>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5A1BB8D8-18E7-4037-97CD-94F73A1C1A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3629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4E895-412B-4B38-8755-2B9A7FFC88BB}"/>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A5365DA5-E782-45F6-92DE-E6DE6E71DEB8}"/>
              </a:ext>
            </a:extLst>
          </p:cNvPr>
          <p:cNvGraphicFramePr>
            <a:graphicFrameLocks noGrp="1"/>
          </p:cNvGraphicFramePr>
          <p:nvPr>
            <p:ph type="chart" sz="quarter" idx="13"/>
            <p:extLst>
              <p:ext uri="{D42A27DB-BD31-4B8C-83A1-F6EECF244321}">
                <p14:modId xmlns:p14="http://schemas.microsoft.com/office/powerpoint/2010/main" val="2208028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2DDEA2-08D3-4398-BEAA-EAA6D6BB8887}"/>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42AC04BF-CB60-49DD-BA84-C1A909219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21209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CACD-3FC8-4A44-84A1-58D0DF7FA7A4}"/>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4497EFE8-CBAF-4996-BC23-8370A79877E3}"/>
              </a:ext>
            </a:extLst>
          </p:cNvPr>
          <p:cNvGraphicFramePr>
            <a:graphicFrameLocks noGrp="1"/>
          </p:cNvGraphicFramePr>
          <p:nvPr>
            <p:ph type="chart" sz="quarter" idx="13"/>
            <p:extLst>
              <p:ext uri="{D42A27DB-BD31-4B8C-83A1-F6EECF244321}">
                <p14:modId xmlns:p14="http://schemas.microsoft.com/office/powerpoint/2010/main" val="2249307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320B7-35F0-47D3-B16C-CB76F1725853}"/>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48C539BC-34C1-49E4-AFC9-2CCC0D7AD2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3345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9FDF7-A2D1-4865-B337-9AF794B81FF8}"/>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66DCE7F6-A265-43A7-8566-2942CFDB098C}"/>
              </a:ext>
            </a:extLst>
          </p:cNvPr>
          <p:cNvGraphicFramePr>
            <a:graphicFrameLocks noGrp="1"/>
          </p:cNvGraphicFramePr>
          <p:nvPr>
            <p:ph type="chart" sz="quarter" idx="13"/>
            <p:extLst>
              <p:ext uri="{D42A27DB-BD31-4B8C-83A1-F6EECF244321}">
                <p14:modId xmlns:p14="http://schemas.microsoft.com/office/powerpoint/2010/main" val="448567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1EFFF5-B50B-48FE-8E6E-D7694AD892A8}"/>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9C929952-F94C-42D5-B9F5-2FB20D659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08186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4E8CA-CEFE-4018-9E41-8C121B832396}"/>
              </a:ext>
            </a:extLst>
          </p:cNvPr>
          <p:cNvSpPr>
            <a:spLocks noGrp="1"/>
          </p:cNvSpPr>
          <p:nvPr>
            <p:ph type="title"/>
          </p:nvPr>
        </p:nvSpPr>
        <p:spPr/>
        <p:txBody>
          <a:bodyPr/>
          <a:lstStyle/>
          <a:p>
            <a:r>
              <a:rPr lang="en-US"/>
              <a:t>Instagram Top Instagram Posts Table | TMNAS - 1 of 3</a:t>
            </a:r>
          </a:p>
        </p:txBody>
      </p:sp>
      <p:graphicFrame>
        <p:nvGraphicFramePr>
          <p:cNvPr id="5" name="Table Placeholder 4">
            <a:extLst>
              <a:ext uri="{FF2B5EF4-FFF2-40B4-BE49-F238E27FC236}">
                <a16:creationId xmlns:a16="http://schemas.microsoft.com/office/drawing/2014/main" id="{E748069A-799D-401F-B48B-34A6FB4D9E14}"/>
              </a:ext>
            </a:extLst>
          </p:cNvPr>
          <p:cNvGraphicFramePr>
            <a:graphicFrameLocks noGrp="1"/>
          </p:cNvGraphicFramePr>
          <p:nvPr>
            <p:ph type="tbl" sz="quarter" idx="13"/>
            <p:extLst>
              <p:ext uri="{D42A27DB-BD31-4B8C-83A1-F6EECF244321}">
                <p14:modId xmlns:p14="http://schemas.microsoft.com/office/powerpoint/2010/main" val="156610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11620161"/>
                    </a:ext>
                  </a:extLst>
                </a:gridCol>
                <a:gridCol w="987552">
                  <a:extLst>
                    <a:ext uri="{9D8B030D-6E8A-4147-A177-3AD203B41FA5}">
                      <a16:colId xmlns:a16="http://schemas.microsoft.com/office/drawing/2014/main" val="2048714217"/>
                    </a:ext>
                  </a:extLst>
                </a:gridCol>
                <a:gridCol w="987552">
                  <a:extLst>
                    <a:ext uri="{9D8B030D-6E8A-4147-A177-3AD203B41FA5}">
                      <a16:colId xmlns:a16="http://schemas.microsoft.com/office/drawing/2014/main" val="3521362628"/>
                    </a:ext>
                  </a:extLst>
                </a:gridCol>
                <a:gridCol w="987552">
                  <a:extLst>
                    <a:ext uri="{9D8B030D-6E8A-4147-A177-3AD203B41FA5}">
                      <a16:colId xmlns:a16="http://schemas.microsoft.com/office/drawing/2014/main" val="2963231792"/>
                    </a:ext>
                  </a:extLst>
                </a:gridCol>
                <a:gridCol w="987552">
                  <a:extLst>
                    <a:ext uri="{9D8B030D-6E8A-4147-A177-3AD203B41FA5}">
                      <a16:colId xmlns:a16="http://schemas.microsoft.com/office/drawing/2014/main" val="294571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39953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- 2024-09-17 15:47:21</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Human Resources team attended the 2024 Philadelphia Walk to End Alzheimer's Corporate Kick-Off where they got to make connections and discover new ways to support this important cause. With last year's event raising 0 million for Alzheimer’s care and research, we're excited to make an impact once again as part of the Tokio Marine Group National Team! 💜
Want to join us in making a difference? Please consider registering for our team or making a donation! https://bit.ly/3TyDHTM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265130434"/>
                  </a:ext>
                </a:extLst>
              </a:tr>
            </a:tbl>
          </a:graphicData>
        </a:graphic>
      </p:graphicFrame>
      <p:sp>
        <p:nvSpPr>
          <p:cNvPr id="4" name="Text Placeholder 3">
            <a:extLst>
              <a:ext uri="{FF2B5EF4-FFF2-40B4-BE49-F238E27FC236}">
                <a16:creationId xmlns:a16="http://schemas.microsoft.com/office/drawing/2014/main" id="{735565BE-4681-4A55-B9F9-9BCB8D6C8AF2}"/>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962655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2BAF9-64E1-4151-ADEB-459A66E6BAAA}"/>
              </a:ext>
            </a:extLst>
          </p:cNvPr>
          <p:cNvSpPr>
            <a:spLocks noGrp="1"/>
          </p:cNvSpPr>
          <p:nvPr>
            <p:ph type="title"/>
          </p:nvPr>
        </p:nvSpPr>
        <p:spPr/>
        <p:txBody>
          <a:bodyPr/>
          <a:lstStyle/>
          <a:p>
            <a:r>
              <a:rPr lang="en-US"/>
              <a:t>Instagram Top Instagram Posts Table | TMNAS - 2 of 3</a:t>
            </a:r>
          </a:p>
        </p:txBody>
      </p:sp>
      <p:graphicFrame>
        <p:nvGraphicFramePr>
          <p:cNvPr id="5" name="Table Placeholder 4">
            <a:extLst>
              <a:ext uri="{FF2B5EF4-FFF2-40B4-BE49-F238E27FC236}">
                <a16:creationId xmlns:a16="http://schemas.microsoft.com/office/drawing/2014/main" id="{0C1DC8CF-F88A-4996-A385-223BA52E9597}"/>
              </a:ext>
            </a:extLst>
          </p:cNvPr>
          <p:cNvGraphicFramePr>
            <a:graphicFrameLocks noGrp="1"/>
          </p:cNvGraphicFramePr>
          <p:nvPr>
            <p:ph type="tbl" sz="quarter" idx="13"/>
            <p:extLst>
              <p:ext uri="{D42A27DB-BD31-4B8C-83A1-F6EECF244321}">
                <p14:modId xmlns:p14="http://schemas.microsoft.com/office/powerpoint/2010/main" val="322535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86115407"/>
                    </a:ext>
                  </a:extLst>
                </a:gridCol>
                <a:gridCol w="987552">
                  <a:extLst>
                    <a:ext uri="{9D8B030D-6E8A-4147-A177-3AD203B41FA5}">
                      <a16:colId xmlns:a16="http://schemas.microsoft.com/office/drawing/2014/main" val="179516409"/>
                    </a:ext>
                  </a:extLst>
                </a:gridCol>
                <a:gridCol w="987552">
                  <a:extLst>
                    <a:ext uri="{9D8B030D-6E8A-4147-A177-3AD203B41FA5}">
                      <a16:colId xmlns:a16="http://schemas.microsoft.com/office/drawing/2014/main" val="1164922154"/>
                    </a:ext>
                  </a:extLst>
                </a:gridCol>
                <a:gridCol w="987552">
                  <a:extLst>
                    <a:ext uri="{9D8B030D-6E8A-4147-A177-3AD203B41FA5}">
                      <a16:colId xmlns:a16="http://schemas.microsoft.com/office/drawing/2014/main" val="3587643954"/>
                    </a:ext>
                  </a:extLst>
                </a:gridCol>
                <a:gridCol w="987552">
                  <a:extLst>
                    <a:ext uri="{9D8B030D-6E8A-4147-A177-3AD203B41FA5}">
                      <a16:colId xmlns:a16="http://schemas.microsoft.com/office/drawing/2014/main" val="3861855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762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- 2024-09-30 14:57:24</a:t>
                      </a:r>
                      <a:r>
                        <a:rPr kumimoji="0" lang="en-US" sz="1000" b="0" i="0" u="none" strike="noStrike" kern="1200" cap="none" spc="0" normalizeH="0" baseline="0" noProof="0">
                          <a:ln>
                            <a:noFill/>
                          </a:ln>
                          <a:solidFill>
                            <a:prstClr val="black"/>
                          </a:solidFill>
                          <a:effectLst/>
                          <a:uLnTx/>
                          <a:uFillTx/>
                          <a:latin typeface="Calibri"/>
                          <a:ea typeface="+mn-ea"/>
                          <a:cs typeface="+mn-cs"/>
                        </a:rPr>
                        <a:t>
 September was busy for our Tokio Marine Global Management Associate Program (MAP) Class 4! Their onboarding kicked off with a four-day camping and kayaking adventure along the Susquehanna River, near Harrisburg, PA. This outdoor experience is meant to foster team building and self-awareness. 🚣‍♂️
Part two of their orientation featured a week of intensive learning, including presentations from various Tokio Marine Group companies and executives.
Now fully onboarded and “orientated,” Class 4 has officially started their MAP journey! 👏 
#ICYMI: TMNAS recruits for and administrates MAP on behalf of Tokio Marine Holdings. Kudos to our TMNAS team for successfully leading another two-week MAP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20762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- 2024-09-25 12:06:10</a:t>
                      </a:r>
                      <a:r>
                        <a:rPr kumimoji="0" lang="en-US" sz="1000" b="0" i="0" u="none" strike="noStrike" kern="1200" cap="none" spc="0" normalizeH="0" baseline="0" noProof="0">
                          <a:ln>
                            <a:noFill/>
                          </a:ln>
                          <a:solidFill>
                            <a:prstClr val="black"/>
                          </a:solidFill>
                          <a:effectLst/>
                          <a:uLnTx/>
                          <a:uFillTx/>
                          <a:latin typeface="Calibri"/>
                          <a:ea typeface="+mn-ea"/>
                          <a:cs typeface="+mn-cs"/>
                        </a:rPr>
                        <a:t>
 Our Talent Acquisition team has been busy meeting students at career fairs this season! Today, we’re at wcuofpa, excited to meet you! Come visit our booth to learn about Tokio Marine North America Services and what opportunities we have to offer. Make sure to check out the other schools we’re visiting this fall—yours might be on the list!
Can’t make it to the career fairs? Learn more about our opportunities here: https://bit.ly/3xOo4zY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33016208"/>
                  </a:ext>
                </a:extLst>
              </a:tr>
            </a:tbl>
          </a:graphicData>
        </a:graphic>
      </p:graphicFrame>
      <p:sp>
        <p:nvSpPr>
          <p:cNvPr id="4" name="Text Placeholder 3">
            <a:extLst>
              <a:ext uri="{FF2B5EF4-FFF2-40B4-BE49-F238E27FC236}">
                <a16:creationId xmlns:a16="http://schemas.microsoft.com/office/drawing/2014/main" id="{962B3DE9-AB81-456A-8D42-1A69240049BF}"/>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2622300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EF2F7-789D-4F94-84F2-021B3B918D40}"/>
              </a:ext>
            </a:extLst>
          </p:cNvPr>
          <p:cNvSpPr>
            <a:spLocks noGrp="1"/>
          </p:cNvSpPr>
          <p:nvPr>
            <p:ph type="title"/>
          </p:nvPr>
        </p:nvSpPr>
        <p:spPr/>
        <p:txBody>
          <a:bodyPr/>
          <a:lstStyle/>
          <a:p>
            <a:r>
              <a:rPr lang="en-US"/>
              <a:t>Instagram Top Instagram Posts Table | TMNAS - 3 of 3</a:t>
            </a:r>
          </a:p>
        </p:txBody>
      </p:sp>
      <p:graphicFrame>
        <p:nvGraphicFramePr>
          <p:cNvPr id="5" name="Table Placeholder 4">
            <a:extLst>
              <a:ext uri="{FF2B5EF4-FFF2-40B4-BE49-F238E27FC236}">
                <a16:creationId xmlns:a16="http://schemas.microsoft.com/office/drawing/2014/main" id="{1273B83C-902A-453D-801B-BB56C332CD94}"/>
              </a:ext>
            </a:extLst>
          </p:cNvPr>
          <p:cNvGraphicFramePr>
            <a:graphicFrameLocks noGrp="1"/>
          </p:cNvGraphicFramePr>
          <p:nvPr>
            <p:ph type="tbl" sz="quarter" idx="13"/>
            <p:extLst>
              <p:ext uri="{D42A27DB-BD31-4B8C-83A1-F6EECF244321}">
                <p14:modId xmlns:p14="http://schemas.microsoft.com/office/powerpoint/2010/main" val="419693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63645284"/>
                    </a:ext>
                  </a:extLst>
                </a:gridCol>
                <a:gridCol w="987552">
                  <a:extLst>
                    <a:ext uri="{9D8B030D-6E8A-4147-A177-3AD203B41FA5}">
                      <a16:colId xmlns:a16="http://schemas.microsoft.com/office/drawing/2014/main" val="30156552"/>
                    </a:ext>
                  </a:extLst>
                </a:gridCol>
                <a:gridCol w="987552">
                  <a:extLst>
                    <a:ext uri="{9D8B030D-6E8A-4147-A177-3AD203B41FA5}">
                      <a16:colId xmlns:a16="http://schemas.microsoft.com/office/drawing/2014/main" val="2274796395"/>
                    </a:ext>
                  </a:extLst>
                </a:gridCol>
                <a:gridCol w="987552">
                  <a:extLst>
                    <a:ext uri="{9D8B030D-6E8A-4147-A177-3AD203B41FA5}">
                      <a16:colId xmlns:a16="http://schemas.microsoft.com/office/drawing/2014/main" val="3391956562"/>
                    </a:ext>
                  </a:extLst>
                </a:gridCol>
                <a:gridCol w="987552">
                  <a:extLst>
                    <a:ext uri="{9D8B030D-6E8A-4147-A177-3AD203B41FA5}">
                      <a16:colId xmlns:a16="http://schemas.microsoft.com/office/drawing/2014/main" val="1023855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470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- 2024-09-11 12:38:06</a:t>
                      </a:r>
                      <a:r>
                        <a:rPr kumimoji="0" lang="en-US" sz="1000" b="0" i="0" u="none" strike="noStrike" kern="1200" cap="none" spc="0" normalizeH="0" baseline="0" noProof="0">
                          <a:ln>
                            <a:noFill/>
                          </a:ln>
                          <a:solidFill>
                            <a:prstClr val="black"/>
                          </a:solidFill>
                          <a:effectLst/>
                          <a:uLnTx/>
                          <a:uFillTx/>
                          <a:latin typeface="Calibri"/>
                          <a:ea typeface="+mn-ea"/>
                          <a:cs typeface="+mn-cs"/>
                        </a:rPr>
                        <a:t>
 Today we remember the tragic events that took place on September 11, 2001.  On this day and always, we honor the lives of those who were lost and the bravery of those who responded. Let us never forget the sacrifices and the heroism that took place.
In remembrance and support, our charity of the month is the tunnel2towers. Established in honor of New York Fire Department firefighter Stephen Siller, who heroically gave his life to save others on 9/11, the foundation has raised more than 0 million to support our nation’s greatest heroes and their families!  
We are stronger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96408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- 2024-09-18 15:03:50</a:t>
                      </a:r>
                      <a:r>
                        <a:rPr kumimoji="0" lang="en-US" sz="1000" b="0" i="0" u="none" strike="noStrike" kern="1200" cap="none" spc="0" normalizeH="0" baseline="0" noProof="0">
                          <a:ln>
                            <a:noFill/>
                          </a:ln>
                          <a:solidFill>
                            <a:prstClr val="black"/>
                          </a:solidFill>
                          <a:effectLst/>
                          <a:uLnTx/>
                          <a:uFillTx/>
                          <a:latin typeface="Calibri"/>
                          <a:ea typeface="+mn-ea"/>
                          <a:cs typeface="+mn-cs"/>
                        </a:rPr>
                        <a:t>
 We are happy to introduce our current Management Associate Program (MAP) Class 4! ICYMI: TMNAS recruits for and administrates MAP, a global two-year rotational program sponsored by Tokio Marine Holdings. The program is designed to support Tokio Marine’s global talent strategy within four important business functions: Actuarial, Internal Audit, IT Security, and International Business.
These hard-working individuals have come from across the world to further their career journeys with Tokio Marine. Let’s give them a warm welcome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50381919"/>
                  </a:ext>
                </a:extLst>
              </a:tr>
            </a:tbl>
          </a:graphicData>
        </a:graphic>
      </p:graphicFrame>
      <p:sp>
        <p:nvSpPr>
          <p:cNvPr id="4" name="Text Placeholder 3">
            <a:extLst>
              <a:ext uri="{FF2B5EF4-FFF2-40B4-BE49-F238E27FC236}">
                <a16:creationId xmlns:a16="http://schemas.microsoft.com/office/drawing/2014/main" id="{2E5BA11A-050D-4185-A185-76FFB9A27173}"/>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9331466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3D66-1192-43E5-8B6E-58FCFB5B9950}"/>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AA95B6B1-03A1-42E6-8BB2-94C02C366ED7}"/>
              </a:ext>
            </a:extLst>
          </p:cNvPr>
          <p:cNvGraphicFramePr>
            <a:graphicFrameLocks noGrp="1"/>
          </p:cNvGraphicFramePr>
          <p:nvPr>
            <p:ph type="tbl" sz="quarter" idx="13"/>
            <p:extLst>
              <p:ext uri="{D42A27DB-BD31-4B8C-83A1-F6EECF244321}">
                <p14:modId xmlns:p14="http://schemas.microsoft.com/office/powerpoint/2010/main" val="296066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77462202"/>
                    </a:ext>
                  </a:extLst>
                </a:gridCol>
                <a:gridCol w="822960">
                  <a:extLst>
                    <a:ext uri="{9D8B030D-6E8A-4147-A177-3AD203B41FA5}">
                      <a16:colId xmlns:a16="http://schemas.microsoft.com/office/drawing/2014/main" val="3758675177"/>
                    </a:ext>
                  </a:extLst>
                </a:gridCol>
                <a:gridCol w="411480">
                  <a:extLst>
                    <a:ext uri="{9D8B030D-6E8A-4147-A177-3AD203B41FA5}">
                      <a16:colId xmlns:a16="http://schemas.microsoft.com/office/drawing/2014/main" val="2502362852"/>
                    </a:ext>
                  </a:extLst>
                </a:gridCol>
                <a:gridCol w="822960">
                  <a:extLst>
                    <a:ext uri="{9D8B030D-6E8A-4147-A177-3AD203B41FA5}">
                      <a16:colId xmlns:a16="http://schemas.microsoft.com/office/drawing/2014/main" val="152757369"/>
                    </a:ext>
                  </a:extLst>
                </a:gridCol>
                <a:gridCol w="822960">
                  <a:extLst>
                    <a:ext uri="{9D8B030D-6E8A-4147-A177-3AD203B41FA5}">
                      <a16:colId xmlns:a16="http://schemas.microsoft.com/office/drawing/2014/main" val="1961054418"/>
                    </a:ext>
                  </a:extLst>
                </a:gridCol>
                <a:gridCol w="822960">
                  <a:extLst>
                    <a:ext uri="{9D8B030D-6E8A-4147-A177-3AD203B41FA5}">
                      <a16:colId xmlns:a16="http://schemas.microsoft.com/office/drawing/2014/main" val="1202401572"/>
                    </a:ext>
                  </a:extLst>
                </a:gridCol>
                <a:gridCol w="822960">
                  <a:extLst>
                    <a:ext uri="{9D8B030D-6E8A-4147-A177-3AD203B41FA5}">
                      <a16:colId xmlns:a16="http://schemas.microsoft.com/office/drawing/2014/main" val="2123829235"/>
                    </a:ext>
                  </a:extLst>
                </a:gridCol>
                <a:gridCol w="822960">
                  <a:extLst>
                    <a:ext uri="{9D8B030D-6E8A-4147-A177-3AD203B41FA5}">
                      <a16:colId xmlns:a16="http://schemas.microsoft.com/office/drawing/2014/main" val="2621814058"/>
                    </a:ext>
                  </a:extLst>
                </a:gridCol>
                <a:gridCol w="822960">
                  <a:extLst>
                    <a:ext uri="{9D8B030D-6E8A-4147-A177-3AD203B41FA5}">
                      <a16:colId xmlns:a16="http://schemas.microsoft.com/office/drawing/2014/main" val="313168191"/>
                    </a:ext>
                  </a:extLst>
                </a:gridCol>
                <a:gridCol w="822960">
                  <a:extLst>
                    <a:ext uri="{9D8B030D-6E8A-4147-A177-3AD203B41FA5}">
                      <a16:colId xmlns:a16="http://schemas.microsoft.com/office/drawing/2014/main" val="303468452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6047803"/>
                  </a:ext>
                </a:extLst>
              </a:tr>
              <a:tr h="370840">
                <a:tc>
                  <a:txBody>
                    <a:bodyPr/>
                    <a:lstStyle/>
                    <a:p>
                      <a:r>
                        <a:rPr lang="en-US" sz="1000"/>
                        <a:t>7</a:t>
                      </a:r>
                    </a:p>
                  </a:txBody>
                  <a:tcPr/>
                </a:tc>
                <a:tc>
                  <a:txBody>
                    <a:bodyPr/>
                    <a:lstStyle/>
                    <a:p>
                      <a:r>
                        <a:rPr lang="en-US" sz="1000"/>
                        <a:t>0.6702 %</a:t>
                      </a:r>
                    </a:p>
                  </a:txBody>
                  <a:tcPr/>
                </a:tc>
                <a:tc>
                  <a:txBody>
                    <a:bodyPr/>
                    <a:lstStyle/>
                    <a:p>
                      <a:r>
                        <a:rPr lang="en-US" sz="1000"/>
                        <a:t>0.00</a:t>
                      </a:r>
                    </a:p>
                  </a:txBody>
                  <a:tcPr/>
                </a:tc>
                <a:tc>
                  <a:txBody>
                    <a:bodyPr/>
                    <a:lstStyle/>
                    <a:p>
                      <a:r>
                        <a:rPr lang="en-US" sz="1000"/>
                        <a:t>84.86</a:t>
                      </a:r>
                    </a:p>
                  </a:txBody>
                  <a:tcPr/>
                </a:tc>
                <a:tc>
                  <a:txBody>
                    <a:bodyPr/>
                    <a:lstStyle/>
                    <a:p>
                      <a:r>
                        <a:rPr lang="en-US" sz="1000"/>
                        <a:t>84.00</a:t>
                      </a:r>
                    </a:p>
                  </a:txBody>
                  <a:tcPr/>
                </a:tc>
                <a:tc>
                  <a:txBody>
                    <a:bodyPr/>
                    <a:lstStyle/>
                    <a:p>
                      <a:r>
                        <a:rPr lang="en-US" sz="1000"/>
                        <a:t>56.29</a:t>
                      </a:r>
                    </a:p>
                  </a:txBody>
                  <a:tcPr/>
                </a:tc>
                <a:tc>
                  <a:txBody>
                    <a:bodyPr/>
                    <a:lstStyle/>
                    <a:p>
                      <a:r>
                        <a:rPr lang="en-US" sz="1000"/>
                        <a:t>56.29</a:t>
                      </a:r>
                    </a:p>
                  </a:txBody>
                  <a:tcPr/>
                </a:tc>
                <a:tc>
                  <a:txBody>
                    <a:bodyPr/>
                    <a:lstStyle/>
                    <a:p>
                      <a:r>
                        <a:rPr lang="en-US" sz="1000"/>
                        <a:t>594</a:t>
                      </a:r>
                    </a:p>
                  </a:txBody>
                  <a:tcPr/>
                </a:tc>
                <a:tc>
                  <a:txBody>
                    <a:bodyPr/>
                    <a:lstStyle/>
                    <a:p>
                      <a:r>
                        <a:rPr lang="en-US" sz="1000"/>
                        <a:t>160</a:t>
                      </a:r>
                    </a:p>
                  </a:txBody>
                  <a:tcPr/>
                </a:tc>
                <a:tc>
                  <a:txBody>
                    <a:bodyPr/>
                    <a:lstStyle/>
                    <a:p>
                      <a:r>
                        <a:rPr lang="en-US" sz="1000"/>
                        <a:t>394</a:t>
                      </a:r>
                    </a:p>
                  </a:txBody>
                  <a:tcPr/>
                </a:tc>
                <a:extLst>
                  <a:ext uri="{0D108BD9-81ED-4DB2-BD59-A6C34878D82A}">
                    <a16:rowId xmlns:a16="http://schemas.microsoft.com/office/drawing/2014/main" val="3598124402"/>
                  </a:ext>
                </a:extLst>
              </a:tr>
            </a:tbl>
          </a:graphicData>
        </a:graphic>
      </p:graphicFrame>
      <p:sp>
        <p:nvSpPr>
          <p:cNvPr id="4" name="Text Placeholder 3">
            <a:extLst>
              <a:ext uri="{FF2B5EF4-FFF2-40B4-BE49-F238E27FC236}">
                <a16:creationId xmlns:a16="http://schemas.microsoft.com/office/drawing/2014/main" id="{0BDB450B-CE2D-45DF-A74D-43B94347CADD}"/>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7386576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12E6A-06EC-48C5-B510-0768C4DFD415}"/>
              </a:ext>
            </a:extLst>
          </p:cNvPr>
          <p:cNvSpPr>
            <a:spLocks noGrp="1"/>
          </p:cNvSpPr>
          <p:nvPr>
            <p:ph type="title"/>
          </p:nvPr>
        </p:nvSpPr>
        <p:spPr/>
        <p:txBody>
          <a:bodyPr/>
          <a:lstStyle/>
          <a:p>
            <a:r>
              <a:rPr lang="en-US"/>
              <a:t>Instagram Stories Table  | TMNAS - 1 of 2</a:t>
            </a:r>
          </a:p>
        </p:txBody>
      </p:sp>
      <p:graphicFrame>
        <p:nvGraphicFramePr>
          <p:cNvPr id="5" name="Table Placeholder 4">
            <a:extLst>
              <a:ext uri="{FF2B5EF4-FFF2-40B4-BE49-F238E27FC236}">
                <a16:creationId xmlns:a16="http://schemas.microsoft.com/office/drawing/2014/main" id="{F2B075CF-72E4-483A-9BA1-03B98684B6B4}"/>
              </a:ext>
            </a:extLst>
          </p:cNvPr>
          <p:cNvGraphicFramePr>
            <a:graphicFrameLocks noGrp="1"/>
          </p:cNvGraphicFramePr>
          <p:nvPr>
            <p:ph type="tbl" sz="quarter" idx="13"/>
            <p:extLst>
              <p:ext uri="{D42A27DB-BD31-4B8C-83A1-F6EECF244321}">
                <p14:modId xmlns:p14="http://schemas.microsoft.com/office/powerpoint/2010/main" val="1911713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9250244"/>
                    </a:ext>
                  </a:extLst>
                </a:gridCol>
                <a:gridCol w="1316736">
                  <a:extLst>
                    <a:ext uri="{9D8B030D-6E8A-4147-A177-3AD203B41FA5}">
                      <a16:colId xmlns:a16="http://schemas.microsoft.com/office/drawing/2014/main" val="112903327"/>
                    </a:ext>
                  </a:extLst>
                </a:gridCol>
                <a:gridCol w="658368">
                  <a:extLst>
                    <a:ext uri="{9D8B030D-6E8A-4147-A177-3AD203B41FA5}">
                      <a16:colId xmlns:a16="http://schemas.microsoft.com/office/drawing/2014/main" val="1541174268"/>
                    </a:ext>
                  </a:extLst>
                </a:gridCol>
                <a:gridCol w="658368">
                  <a:extLst>
                    <a:ext uri="{9D8B030D-6E8A-4147-A177-3AD203B41FA5}">
                      <a16:colId xmlns:a16="http://schemas.microsoft.com/office/drawing/2014/main" val="1328511244"/>
                    </a:ext>
                  </a:extLst>
                </a:gridCol>
                <a:gridCol w="658368">
                  <a:extLst>
                    <a:ext uri="{9D8B030D-6E8A-4147-A177-3AD203B41FA5}">
                      <a16:colId xmlns:a16="http://schemas.microsoft.com/office/drawing/2014/main" val="3244655847"/>
                    </a:ext>
                  </a:extLst>
                </a:gridCol>
                <a:gridCol w="658368">
                  <a:extLst>
                    <a:ext uri="{9D8B030D-6E8A-4147-A177-3AD203B41FA5}">
                      <a16:colId xmlns:a16="http://schemas.microsoft.com/office/drawing/2014/main" val="3567166965"/>
                    </a:ext>
                  </a:extLst>
                </a:gridCol>
                <a:gridCol w="658368">
                  <a:extLst>
                    <a:ext uri="{9D8B030D-6E8A-4147-A177-3AD203B41FA5}">
                      <a16:colId xmlns:a16="http://schemas.microsoft.com/office/drawing/2014/main" val="2210262972"/>
                    </a:ext>
                  </a:extLst>
                </a:gridCol>
                <a:gridCol w="658368">
                  <a:extLst>
                    <a:ext uri="{9D8B030D-6E8A-4147-A177-3AD203B41FA5}">
                      <a16:colId xmlns:a16="http://schemas.microsoft.com/office/drawing/2014/main" val="3509332272"/>
                    </a:ext>
                  </a:extLst>
                </a:gridCol>
                <a:gridCol w="658368">
                  <a:extLst>
                    <a:ext uri="{9D8B030D-6E8A-4147-A177-3AD203B41FA5}">
                      <a16:colId xmlns:a16="http://schemas.microsoft.com/office/drawing/2014/main" val="1724252642"/>
                    </a:ext>
                  </a:extLst>
                </a:gridCol>
                <a:gridCol w="658368">
                  <a:extLst>
                    <a:ext uri="{9D8B030D-6E8A-4147-A177-3AD203B41FA5}">
                      <a16:colId xmlns:a16="http://schemas.microsoft.com/office/drawing/2014/main" val="136868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5771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- 2024-09-30 15:02:46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https://quintly-eu-image-storage.s3.amazonaws.com/b6aecdce2ad7dc375304f2c67beab3d7/5004ee9b77fbed6552d2c34526e35d0c.jpg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10/01/2024 14:37:00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3398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- 2024-09-25 12:17:19</a:t>
                      </a:r>
                      <a:r>
                        <a:rPr kumimoji="0" lang="en-US" sz="1000" b="0" i="0" u="none" strike="noStrike" kern="1200" cap="none" spc="0" normalizeH="0" baseline="0" noProof="0">
                          <a:ln>
                            <a:noFill/>
                          </a:ln>
                          <a:solidFill>
                            <a:prstClr val="black"/>
                          </a:solidFill>
                          <a:effectLst/>
                          <a:uLnTx/>
                          <a:uFillTx/>
                          <a:latin typeface="Calibri"/>
                          <a:ea typeface="+mn-ea"/>
                          <a:cs typeface="+mn-cs"/>
                        </a:rPr>
                        <a:t>
 RAMS UP!💜💛 TMNAS has arrived @wcuofpa! Stop by our booth from 12pm-4pm!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https://quintly-eu-image-storage.s3.amazonaws.com/b6aecdce2ad7dc375304f2c67beab3d7/bc9e64fc346d0a6eceae4a51d0f095f5.jpg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09/26/2024 12:07:58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63120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- 2024-09-19 16:43:33</a:t>
                      </a:r>
                      <a:r>
                        <a:rPr kumimoji="0" lang="en-US" sz="1000" b="0" i="0" u="none" strike="noStrike" kern="1200" cap="none" spc="0" normalizeH="0" baseline="0" noProof="0">
                          <a:ln>
                            <a:noFill/>
                          </a:ln>
                          <a:solidFill>
                            <a:prstClr val="black"/>
                          </a:solidFill>
                          <a:effectLst/>
                          <a:uLnTx/>
                          <a:uFillTx/>
                          <a:latin typeface="Calibri"/>
                          <a:ea typeface="+mn-ea"/>
                          <a:cs typeface="+mn-cs"/>
                        </a:rPr>
                        <a:t>
 Check out our open IT roles!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https://quintly-eu-image-storage.s3.amazonaws.com/b6aecdce2ad7dc375304f2c67beab3d7/2594de899eb5c0531ec43ae7f9d5b30a.jpg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09/20/2024 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107630763"/>
                  </a:ext>
                </a:extLst>
              </a:tr>
            </a:tbl>
          </a:graphicData>
        </a:graphic>
      </p:graphicFrame>
      <p:sp>
        <p:nvSpPr>
          <p:cNvPr id="4" name="Text Placeholder 3">
            <a:extLst>
              <a:ext uri="{FF2B5EF4-FFF2-40B4-BE49-F238E27FC236}">
                <a16:creationId xmlns:a16="http://schemas.microsoft.com/office/drawing/2014/main" id="{9A6330E3-5917-40E7-A369-69CD0269C779}"/>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992996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5747C-6CDE-4437-A8E4-A358099FC154}"/>
              </a:ext>
            </a:extLst>
          </p:cNvPr>
          <p:cNvSpPr>
            <a:spLocks noGrp="1"/>
          </p:cNvSpPr>
          <p:nvPr>
            <p:ph type="title"/>
          </p:nvPr>
        </p:nvSpPr>
        <p:spPr/>
        <p:txBody>
          <a:bodyPr/>
          <a:lstStyle/>
          <a:p>
            <a:r>
              <a:rPr lang="en-US"/>
              <a:t>Instagram Stories Table  | TMNAS - 2 of 2</a:t>
            </a:r>
          </a:p>
        </p:txBody>
      </p:sp>
      <p:graphicFrame>
        <p:nvGraphicFramePr>
          <p:cNvPr id="5" name="Table Placeholder 4">
            <a:extLst>
              <a:ext uri="{FF2B5EF4-FFF2-40B4-BE49-F238E27FC236}">
                <a16:creationId xmlns:a16="http://schemas.microsoft.com/office/drawing/2014/main" id="{381F0D49-222C-4B7C-AB84-A56824FB8B40}"/>
              </a:ext>
            </a:extLst>
          </p:cNvPr>
          <p:cNvGraphicFramePr>
            <a:graphicFrameLocks noGrp="1"/>
          </p:cNvGraphicFramePr>
          <p:nvPr>
            <p:ph type="tbl" sz="quarter" idx="13"/>
            <p:extLst>
              <p:ext uri="{D42A27DB-BD31-4B8C-83A1-F6EECF244321}">
                <p14:modId xmlns:p14="http://schemas.microsoft.com/office/powerpoint/2010/main" val="194167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9413659"/>
                    </a:ext>
                  </a:extLst>
                </a:gridCol>
                <a:gridCol w="1316736">
                  <a:extLst>
                    <a:ext uri="{9D8B030D-6E8A-4147-A177-3AD203B41FA5}">
                      <a16:colId xmlns:a16="http://schemas.microsoft.com/office/drawing/2014/main" val="3002000663"/>
                    </a:ext>
                  </a:extLst>
                </a:gridCol>
                <a:gridCol w="658368">
                  <a:extLst>
                    <a:ext uri="{9D8B030D-6E8A-4147-A177-3AD203B41FA5}">
                      <a16:colId xmlns:a16="http://schemas.microsoft.com/office/drawing/2014/main" val="1357603264"/>
                    </a:ext>
                  </a:extLst>
                </a:gridCol>
                <a:gridCol w="658368">
                  <a:extLst>
                    <a:ext uri="{9D8B030D-6E8A-4147-A177-3AD203B41FA5}">
                      <a16:colId xmlns:a16="http://schemas.microsoft.com/office/drawing/2014/main" val="93112611"/>
                    </a:ext>
                  </a:extLst>
                </a:gridCol>
                <a:gridCol w="658368">
                  <a:extLst>
                    <a:ext uri="{9D8B030D-6E8A-4147-A177-3AD203B41FA5}">
                      <a16:colId xmlns:a16="http://schemas.microsoft.com/office/drawing/2014/main" val="295313919"/>
                    </a:ext>
                  </a:extLst>
                </a:gridCol>
                <a:gridCol w="658368">
                  <a:extLst>
                    <a:ext uri="{9D8B030D-6E8A-4147-A177-3AD203B41FA5}">
                      <a16:colId xmlns:a16="http://schemas.microsoft.com/office/drawing/2014/main" val="2353050590"/>
                    </a:ext>
                  </a:extLst>
                </a:gridCol>
                <a:gridCol w="658368">
                  <a:extLst>
                    <a:ext uri="{9D8B030D-6E8A-4147-A177-3AD203B41FA5}">
                      <a16:colId xmlns:a16="http://schemas.microsoft.com/office/drawing/2014/main" val="832653448"/>
                    </a:ext>
                  </a:extLst>
                </a:gridCol>
                <a:gridCol w="658368">
                  <a:extLst>
                    <a:ext uri="{9D8B030D-6E8A-4147-A177-3AD203B41FA5}">
                      <a16:colId xmlns:a16="http://schemas.microsoft.com/office/drawing/2014/main" val="1561087849"/>
                    </a:ext>
                  </a:extLst>
                </a:gridCol>
                <a:gridCol w="658368">
                  <a:extLst>
                    <a:ext uri="{9D8B030D-6E8A-4147-A177-3AD203B41FA5}">
                      <a16:colId xmlns:a16="http://schemas.microsoft.com/office/drawing/2014/main" val="3029827530"/>
                    </a:ext>
                  </a:extLst>
                </a:gridCol>
                <a:gridCol w="658368">
                  <a:extLst>
                    <a:ext uri="{9D8B030D-6E8A-4147-A177-3AD203B41FA5}">
                      <a16:colId xmlns:a16="http://schemas.microsoft.com/office/drawing/2014/main" val="1550002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75689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- 2024-09-18 15:17:01</a:t>
                      </a:r>
                      <a:r>
                        <a:rPr kumimoji="0" lang="en-US" sz="1000" b="0" i="0" u="none" strike="noStrike" kern="1200" cap="none" spc="0" normalizeH="0" baseline="0" noProof="0">
                          <a:ln>
                            <a:noFill/>
                          </a:ln>
                          <a:solidFill>
                            <a:prstClr val="black"/>
                          </a:solidFill>
                          <a:effectLst/>
                          <a:uLnTx/>
                          <a:uFillTx/>
                          <a:latin typeface="Calibri"/>
                          <a:ea typeface="+mn-ea"/>
                          <a:cs typeface="+mn-cs"/>
                        </a:rPr>
                        <a:t>
 Let’s give the MAP Class 4 a warm welcome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https://quintly-eu-image-storage.s3.amazonaws.com/b6aecdce2ad7dc375304f2c67beab3d7/826d87d75e15a3f3fa413d60d0aa5f18.jpg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09/19/2024 15:07:37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42368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- 2024-09-17 16:09:05</a:t>
                      </a:r>
                      <a:r>
                        <a:rPr kumimoji="0" lang="en-US" sz="1000" b="0" i="0" u="none" strike="noStrike" kern="1200" cap="none" spc="0" normalizeH="0" baseline="0" noProof="0">
                          <a:ln>
                            <a:noFill/>
                          </a:ln>
                          <a:solidFill>
                            <a:prstClr val="black"/>
                          </a:solidFill>
                          <a:effectLst/>
                          <a:uLnTx/>
                          <a:uFillTx/>
                          <a:latin typeface="Calibri"/>
                          <a:ea typeface="+mn-ea"/>
                          <a:cs typeface="+mn-cs"/>
                        </a:rPr>
                        <a:t>
 New post 💜 Want to join us in making a difference? Please consider registering for our team or making a donation!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https://quintly-eu-image-storage.s3.amazonaws.com/b6aecdce2ad7dc375304f2c67beab3d7/93a5476d2fcc7f38ea8f4850d5e331e5.jpg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09/18/2024 16:08:02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21418890"/>
                  </a:ext>
                </a:extLst>
              </a:tr>
            </a:tbl>
          </a:graphicData>
        </a:graphic>
      </p:graphicFrame>
      <p:sp>
        <p:nvSpPr>
          <p:cNvPr id="4" name="Text Placeholder 3">
            <a:extLst>
              <a:ext uri="{FF2B5EF4-FFF2-40B4-BE49-F238E27FC236}">
                <a16:creationId xmlns:a16="http://schemas.microsoft.com/office/drawing/2014/main" id="{0D36CCB2-BCFC-4CAE-8790-2F8622719ECC}"/>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30675351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BF91D-DF2E-45EF-A88B-6DC8CE0635D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4D1927A4-B745-42C6-AFDA-26D6EC8A714B}"/>
              </a:ext>
            </a:extLst>
          </p:cNvPr>
          <p:cNvGraphicFramePr>
            <a:graphicFrameLocks noGrp="1"/>
          </p:cNvGraphicFramePr>
          <p:nvPr>
            <p:ph type="tbl" sz="quarter" idx="13"/>
            <p:extLst>
              <p:ext uri="{D42A27DB-BD31-4B8C-83A1-F6EECF244321}">
                <p14:modId xmlns:p14="http://schemas.microsoft.com/office/powerpoint/2010/main" val="204848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890974876"/>
                    </a:ext>
                  </a:extLst>
                </a:gridCol>
                <a:gridCol w="740665">
                  <a:extLst>
                    <a:ext uri="{9D8B030D-6E8A-4147-A177-3AD203B41FA5}">
                      <a16:colId xmlns:a16="http://schemas.microsoft.com/office/drawing/2014/main" val="635455526"/>
                    </a:ext>
                  </a:extLst>
                </a:gridCol>
                <a:gridCol w="411480">
                  <a:extLst>
                    <a:ext uri="{9D8B030D-6E8A-4147-A177-3AD203B41FA5}">
                      <a16:colId xmlns:a16="http://schemas.microsoft.com/office/drawing/2014/main" val="4205475074"/>
                    </a:ext>
                  </a:extLst>
                </a:gridCol>
                <a:gridCol w="740665">
                  <a:extLst>
                    <a:ext uri="{9D8B030D-6E8A-4147-A177-3AD203B41FA5}">
                      <a16:colId xmlns:a16="http://schemas.microsoft.com/office/drawing/2014/main" val="1726117989"/>
                    </a:ext>
                  </a:extLst>
                </a:gridCol>
                <a:gridCol w="411480">
                  <a:extLst>
                    <a:ext uri="{9D8B030D-6E8A-4147-A177-3AD203B41FA5}">
                      <a16:colId xmlns:a16="http://schemas.microsoft.com/office/drawing/2014/main" val="169965064"/>
                    </a:ext>
                  </a:extLst>
                </a:gridCol>
                <a:gridCol w="411480">
                  <a:extLst>
                    <a:ext uri="{9D8B030D-6E8A-4147-A177-3AD203B41FA5}">
                      <a16:colId xmlns:a16="http://schemas.microsoft.com/office/drawing/2014/main" val="985417675"/>
                    </a:ext>
                  </a:extLst>
                </a:gridCol>
                <a:gridCol w="411480">
                  <a:extLst>
                    <a:ext uri="{9D8B030D-6E8A-4147-A177-3AD203B41FA5}">
                      <a16:colId xmlns:a16="http://schemas.microsoft.com/office/drawing/2014/main" val="1701026026"/>
                    </a:ext>
                  </a:extLst>
                </a:gridCol>
                <a:gridCol w="411480">
                  <a:extLst>
                    <a:ext uri="{9D8B030D-6E8A-4147-A177-3AD203B41FA5}">
                      <a16:colId xmlns:a16="http://schemas.microsoft.com/office/drawing/2014/main" val="3398866501"/>
                    </a:ext>
                  </a:extLst>
                </a:gridCol>
                <a:gridCol w="411480">
                  <a:extLst>
                    <a:ext uri="{9D8B030D-6E8A-4147-A177-3AD203B41FA5}">
                      <a16:colId xmlns:a16="http://schemas.microsoft.com/office/drawing/2014/main" val="1862335666"/>
                    </a:ext>
                  </a:extLst>
                </a:gridCol>
                <a:gridCol w="411480">
                  <a:extLst>
                    <a:ext uri="{9D8B030D-6E8A-4147-A177-3AD203B41FA5}">
                      <a16:colId xmlns:a16="http://schemas.microsoft.com/office/drawing/2014/main" val="4022083724"/>
                    </a:ext>
                  </a:extLst>
                </a:gridCol>
                <a:gridCol w="411480">
                  <a:extLst>
                    <a:ext uri="{9D8B030D-6E8A-4147-A177-3AD203B41FA5}">
                      <a16:colId xmlns:a16="http://schemas.microsoft.com/office/drawing/2014/main" val="3047112238"/>
                    </a:ext>
                  </a:extLst>
                </a:gridCol>
                <a:gridCol w="411480">
                  <a:extLst>
                    <a:ext uri="{9D8B030D-6E8A-4147-A177-3AD203B41FA5}">
                      <a16:colId xmlns:a16="http://schemas.microsoft.com/office/drawing/2014/main" val="644942155"/>
                    </a:ext>
                  </a:extLst>
                </a:gridCol>
                <a:gridCol w="411480">
                  <a:extLst>
                    <a:ext uri="{9D8B030D-6E8A-4147-A177-3AD203B41FA5}">
                      <a16:colId xmlns:a16="http://schemas.microsoft.com/office/drawing/2014/main" val="3246523672"/>
                    </a:ext>
                  </a:extLst>
                </a:gridCol>
                <a:gridCol w="411480">
                  <a:extLst>
                    <a:ext uri="{9D8B030D-6E8A-4147-A177-3AD203B41FA5}">
                      <a16:colId xmlns:a16="http://schemas.microsoft.com/office/drawing/2014/main" val="18038428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40211994"/>
                  </a:ext>
                </a:extLst>
              </a:tr>
              <a:tr h="370840">
                <a:tc>
                  <a:txBody>
                    <a:bodyPr/>
                    <a:lstStyle/>
                    <a:p>
                      <a:r>
                        <a:rPr lang="en-US" sz="1000"/>
                        <a:t>Tokio Marine North America Services</a:t>
                      </a:r>
                    </a:p>
                  </a:txBody>
                  <a:tcPr/>
                </a:tc>
                <a:tc>
                  <a:txBody>
                    <a:bodyPr/>
                    <a:lstStyle/>
                    <a:p>
                      <a:r>
                        <a:rPr lang="en-US" sz="1000"/>
                        <a:t>182</a:t>
                      </a:r>
                    </a:p>
                  </a:txBody>
                  <a:tcPr/>
                </a:tc>
                <a:tc>
                  <a:txBody>
                    <a:bodyPr/>
                    <a:lstStyle/>
                    <a:p>
                      <a:r>
                        <a:rPr lang="en-US" sz="1000"/>
                        <a:t>1</a:t>
                      </a:r>
                    </a:p>
                  </a:txBody>
                  <a:tcPr/>
                </a:tc>
                <a:tc>
                  <a:txBody>
                    <a:bodyPr/>
                    <a:lstStyle/>
                    <a:p>
                      <a:r>
                        <a:rPr lang="en-US" sz="1000"/>
                        <a:t>217</a:t>
                      </a:r>
                    </a:p>
                  </a:txBody>
                  <a:tcPr/>
                </a:tc>
                <a:tc>
                  <a:txBody>
                    <a:bodyPr/>
                    <a:lstStyle/>
                    <a:p>
                      <a:r>
                        <a:rPr lang="en-US" sz="1000"/>
                        <a:t>1</a:t>
                      </a:r>
                    </a:p>
                  </a:txBody>
                  <a:tcPr/>
                </a:tc>
                <a:tc>
                  <a:txBody>
                    <a:bodyPr/>
                    <a:lstStyle/>
                    <a:p>
                      <a:r>
                        <a:rPr lang="en-US" sz="1000"/>
                        <a:t>7</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1.2628 %</a:t>
                      </a:r>
                    </a:p>
                  </a:txBody>
                  <a:tcPr/>
                </a:tc>
                <a:tc>
                  <a:txBody>
                    <a:bodyPr/>
                    <a:lstStyle/>
                    <a:p>
                      <a:r>
                        <a:rPr lang="en-US" sz="1000"/>
                        <a:t>0.0 %</a:t>
                      </a:r>
                    </a:p>
                  </a:txBody>
                  <a:tcPr/>
                </a:tc>
                <a:extLst>
                  <a:ext uri="{0D108BD9-81ED-4DB2-BD59-A6C34878D82A}">
                    <a16:rowId xmlns:a16="http://schemas.microsoft.com/office/drawing/2014/main" val="443611472"/>
                  </a:ext>
                </a:extLst>
              </a:tr>
            </a:tbl>
          </a:graphicData>
        </a:graphic>
      </p:graphicFrame>
      <p:sp>
        <p:nvSpPr>
          <p:cNvPr id="4" name="Text Placeholder 3">
            <a:extLst>
              <a:ext uri="{FF2B5EF4-FFF2-40B4-BE49-F238E27FC236}">
                <a16:creationId xmlns:a16="http://schemas.microsoft.com/office/drawing/2014/main" id="{6840796F-64A9-466E-A140-3FCFA42FC69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8979895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52851-134D-48E6-AA6D-5DFCABA3DBE8}"/>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16E96E83-345D-48CB-93F8-244582F9648F}"/>
              </a:ext>
            </a:extLst>
          </p:cNvPr>
          <p:cNvGraphicFramePr>
            <a:graphicFrameLocks noGrp="1"/>
          </p:cNvGraphicFramePr>
          <p:nvPr>
            <p:ph type="tbl" sz="quarter" idx="13"/>
            <p:extLst>
              <p:ext uri="{D42A27DB-BD31-4B8C-83A1-F6EECF244321}">
                <p14:modId xmlns:p14="http://schemas.microsoft.com/office/powerpoint/2010/main" val="2075600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5980310"/>
                    </a:ext>
                  </a:extLst>
                </a:gridCol>
                <a:gridCol w="1234440">
                  <a:extLst>
                    <a:ext uri="{9D8B030D-6E8A-4147-A177-3AD203B41FA5}">
                      <a16:colId xmlns:a16="http://schemas.microsoft.com/office/drawing/2014/main" val="2411119986"/>
                    </a:ext>
                  </a:extLst>
                </a:gridCol>
                <a:gridCol w="905256">
                  <a:extLst>
                    <a:ext uri="{9D8B030D-6E8A-4147-A177-3AD203B41FA5}">
                      <a16:colId xmlns:a16="http://schemas.microsoft.com/office/drawing/2014/main" val="3311078646"/>
                    </a:ext>
                  </a:extLst>
                </a:gridCol>
                <a:gridCol w="411480">
                  <a:extLst>
                    <a:ext uri="{9D8B030D-6E8A-4147-A177-3AD203B41FA5}">
                      <a16:colId xmlns:a16="http://schemas.microsoft.com/office/drawing/2014/main" val="3177900326"/>
                    </a:ext>
                  </a:extLst>
                </a:gridCol>
                <a:gridCol w="411480">
                  <a:extLst>
                    <a:ext uri="{9D8B030D-6E8A-4147-A177-3AD203B41FA5}">
                      <a16:colId xmlns:a16="http://schemas.microsoft.com/office/drawing/2014/main" val="2439023313"/>
                    </a:ext>
                  </a:extLst>
                </a:gridCol>
                <a:gridCol w="411480">
                  <a:extLst>
                    <a:ext uri="{9D8B030D-6E8A-4147-A177-3AD203B41FA5}">
                      <a16:colId xmlns:a16="http://schemas.microsoft.com/office/drawing/2014/main" val="2640389475"/>
                    </a:ext>
                  </a:extLst>
                </a:gridCol>
                <a:gridCol w="411480">
                  <a:extLst>
                    <a:ext uri="{9D8B030D-6E8A-4147-A177-3AD203B41FA5}">
                      <a16:colId xmlns:a16="http://schemas.microsoft.com/office/drawing/2014/main" val="2589438011"/>
                    </a:ext>
                  </a:extLst>
                </a:gridCol>
                <a:gridCol w="411480">
                  <a:extLst>
                    <a:ext uri="{9D8B030D-6E8A-4147-A177-3AD203B41FA5}">
                      <a16:colId xmlns:a16="http://schemas.microsoft.com/office/drawing/2014/main" val="520192015"/>
                    </a:ext>
                  </a:extLst>
                </a:gridCol>
                <a:gridCol w="411480">
                  <a:extLst>
                    <a:ext uri="{9D8B030D-6E8A-4147-A177-3AD203B41FA5}">
                      <a16:colId xmlns:a16="http://schemas.microsoft.com/office/drawing/2014/main" val="834424022"/>
                    </a:ext>
                  </a:extLst>
                </a:gridCol>
                <a:gridCol w="411480">
                  <a:extLst>
                    <a:ext uri="{9D8B030D-6E8A-4147-A177-3AD203B41FA5}">
                      <a16:colId xmlns:a16="http://schemas.microsoft.com/office/drawing/2014/main" val="2200098998"/>
                    </a:ext>
                  </a:extLst>
                </a:gridCol>
                <a:gridCol w="411480">
                  <a:extLst>
                    <a:ext uri="{9D8B030D-6E8A-4147-A177-3AD203B41FA5}">
                      <a16:colId xmlns:a16="http://schemas.microsoft.com/office/drawing/2014/main" val="1415212206"/>
                    </a:ext>
                  </a:extLst>
                </a:gridCol>
                <a:gridCol w="411480">
                  <a:extLst>
                    <a:ext uri="{9D8B030D-6E8A-4147-A177-3AD203B41FA5}">
                      <a16:colId xmlns:a16="http://schemas.microsoft.com/office/drawing/2014/main" val="3831440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22008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- 2024-09-25 12:03:45</a:t>
                      </a:r>
                      <a:r>
                        <a:rPr kumimoji="0" lang="en-US" sz="1000" b="0" i="0" u="none" strike="noStrike" kern="1200" cap="none" spc="0" normalizeH="0" baseline="0" noProof="0">
                          <a:ln>
                            <a:noFill/>
                          </a:ln>
                          <a:solidFill>
                            <a:prstClr val="black"/>
                          </a:solidFill>
                          <a:effectLst/>
                          <a:uLnTx/>
                          <a:uFillTx/>
                          <a:latin typeface="Calibri"/>
                          <a:ea typeface="+mn-ea"/>
                          <a:cs typeface="+mn-cs"/>
                        </a:rPr>
                        <a:t>
 Our Talent Acquisition team has been busy meeting students at career fairs this season! Today, we’re at West Chester University of PA, excited to meet you! Come visit our booth to learn about Tokio Marine North America Services and what opportunities we have to offer. Make sure to check out the other schools we’re visiting this fall—yours might be on the list!
Can’t make it to the career fairs? Learn more about our opportunities here: https://bit.ly/3xDW1TS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https://quintly-eu-image-storage.s3.amazonaws.com/a1eb1edaae3e86ca5d45b34001303599/b66078cad48cbb0d115e84dc8f3c3144.jpg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09/29/2024 16:58:55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97144792"/>
                  </a:ext>
                </a:extLst>
              </a:tr>
            </a:tbl>
          </a:graphicData>
        </a:graphic>
      </p:graphicFrame>
      <p:sp>
        <p:nvSpPr>
          <p:cNvPr id="4" name="Text Placeholder 3">
            <a:extLst>
              <a:ext uri="{FF2B5EF4-FFF2-40B4-BE49-F238E27FC236}">
                <a16:creationId xmlns:a16="http://schemas.microsoft.com/office/drawing/2014/main" id="{6BB5DFFF-8B81-4D2A-927C-98FAD85F1D48}"/>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6813900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92EE-C9C4-4B1B-A12F-D9B541C43CE8}"/>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50ECFF7F-D468-4077-942F-48A96FAEFD8B}"/>
              </a:ext>
            </a:extLst>
          </p:cNvPr>
          <p:cNvGraphicFramePr>
            <a:graphicFrameLocks noGrp="1"/>
          </p:cNvGraphicFramePr>
          <p:nvPr>
            <p:ph type="tbl" sz="quarter" idx="13"/>
            <p:extLst>
              <p:ext uri="{D42A27DB-BD31-4B8C-83A1-F6EECF244321}">
                <p14:modId xmlns:p14="http://schemas.microsoft.com/office/powerpoint/2010/main" val="1523966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6272171"/>
                    </a:ext>
                  </a:extLst>
                </a:gridCol>
                <a:gridCol w="1234440">
                  <a:extLst>
                    <a:ext uri="{9D8B030D-6E8A-4147-A177-3AD203B41FA5}">
                      <a16:colId xmlns:a16="http://schemas.microsoft.com/office/drawing/2014/main" val="2021361250"/>
                    </a:ext>
                  </a:extLst>
                </a:gridCol>
                <a:gridCol w="905256">
                  <a:extLst>
                    <a:ext uri="{9D8B030D-6E8A-4147-A177-3AD203B41FA5}">
                      <a16:colId xmlns:a16="http://schemas.microsoft.com/office/drawing/2014/main" val="2891861498"/>
                    </a:ext>
                  </a:extLst>
                </a:gridCol>
                <a:gridCol w="411480">
                  <a:extLst>
                    <a:ext uri="{9D8B030D-6E8A-4147-A177-3AD203B41FA5}">
                      <a16:colId xmlns:a16="http://schemas.microsoft.com/office/drawing/2014/main" val="4145808493"/>
                    </a:ext>
                  </a:extLst>
                </a:gridCol>
                <a:gridCol w="411480">
                  <a:extLst>
                    <a:ext uri="{9D8B030D-6E8A-4147-A177-3AD203B41FA5}">
                      <a16:colId xmlns:a16="http://schemas.microsoft.com/office/drawing/2014/main" val="380709769"/>
                    </a:ext>
                  </a:extLst>
                </a:gridCol>
                <a:gridCol w="411480">
                  <a:extLst>
                    <a:ext uri="{9D8B030D-6E8A-4147-A177-3AD203B41FA5}">
                      <a16:colId xmlns:a16="http://schemas.microsoft.com/office/drawing/2014/main" val="173713556"/>
                    </a:ext>
                  </a:extLst>
                </a:gridCol>
                <a:gridCol w="411480">
                  <a:extLst>
                    <a:ext uri="{9D8B030D-6E8A-4147-A177-3AD203B41FA5}">
                      <a16:colId xmlns:a16="http://schemas.microsoft.com/office/drawing/2014/main" val="3669479794"/>
                    </a:ext>
                  </a:extLst>
                </a:gridCol>
                <a:gridCol w="411480">
                  <a:extLst>
                    <a:ext uri="{9D8B030D-6E8A-4147-A177-3AD203B41FA5}">
                      <a16:colId xmlns:a16="http://schemas.microsoft.com/office/drawing/2014/main" val="639015521"/>
                    </a:ext>
                  </a:extLst>
                </a:gridCol>
                <a:gridCol w="411480">
                  <a:extLst>
                    <a:ext uri="{9D8B030D-6E8A-4147-A177-3AD203B41FA5}">
                      <a16:colId xmlns:a16="http://schemas.microsoft.com/office/drawing/2014/main" val="1323753389"/>
                    </a:ext>
                  </a:extLst>
                </a:gridCol>
                <a:gridCol w="411480">
                  <a:extLst>
                    <a:ext uri="{9D8B030D-6E8A-4147-A177-3AD203B41FA5}">
                      <a16:colId xmlns:a16="http://schemas.microsoft.com/office/drawing/2014/main" val="94105433"/>
                    </a:ext>
                  </a:extLst>
                </a:gridCol>
                <a:gridCol w="411480">
                  <a:extLst>
                    <a:ext uri="{9D8B030D-6E8A-4147-A177-3AD203B41FA5}">
                      <a16:colId xmlns:a16="http://schemas.microsoft.com/office/drawing/2014/main" val="2713867817"/>
                    </a:ext>
                  </a:extLst>
                </a:gridCol>
                <a:gridCol w="411480">
                  <a:extLst>
                    <a:ext uri="{9D8B030D-6E8A-4147-A177-3AD203B41FA5}">
                      <a16:colId xmlns:a16="http://schemas.microsoft.com/office/drawing/2014/main" val="3783788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58640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- 2024-09-11 12:38:57</a:t>
                      </a:r>
                      <a:r>
                        <a:rPr kumimoji="0" lang="en-US" sz="1000" b="0" i="0" u="none" strike="noStrike" kern="1200" cap="none" spc="0" normalizeH="0" baseline="0" noProof="0">
                          <a:ln>
                            <a:noFill/>
                          </a:ln>
                          <a:solidFill>
                            <a:prstClr val="black"/>
                          </a:solidFill>
                          <a:effectLst/>
                          <a:uLnTx/>
                          <a:uFillTx/>
                          <a:latin typeface="Calibri"/>
                          <a:ea typeface="+mn-ea"/>
                          <a:cs typeface="+mn-cs"/>
                        </a:rPr>
                        <a:t>
 Today we remember the tragic events that took place on September 11, 2001.  On this day and always, we honor the lives of those who were lost and the bravery of those who responded. Let us never forget the sacrifices and the heroism that took place.
In remembrance and support, our charity of the month is the Tunnel to Towers Foundation. Established in honor of New York Fire Department firefighter Stephen Siller, who heroically gave his life to save others on 9/11, the foundation has raised more than 0 million to support our nation's greatest heroes and their families!  
We are stronger 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https://quintly-eu-image-storage.s3.amazonaws.com/a1eb1edaae3e86ca5d45b34001303599/7fd361e096805ac2bf4e2f31c55866d1.jpg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09/11/2024 17:11:06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185040255"/>
                  </a:ext>
                </a:extLst>
              </a:tr>
            </a:tbl>
          </a:graphicData>
        </a:graphic>
      </p:graphicFrame>
      <p:sp>
        <p:nvSpPr>
          <p:cNvPr id="4" name="Text Placeholder 3">
            <a:extLst>
              <a:ext uri="{FF2B5EF4-FFF2-40B4-BE49-F238E27FC236}">
                <a16:creationId xmlns:a16="http://schemas.microsoft.com/office/drawing/2014/main" id="{17FCE729-780D-4B9B-B0BC-D997C1752D25}"/>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21449555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90C55-C128-4A13-82FC-122C4C75D5D7}"/>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AD715E10-4F64-4FA5-9FF8-839275F5B283}"/>
              </a:ext>
            </a:extLst>
          </p:cNvPr>
          <p:cNvGraphicFramePr>
            <a:graphicFrameLocks noGrp="1"/>
          </p:cNvGraphicFramePr>
          <p:nvPr>
            <p:ph type="tbl" sz="quarter" idx="13"/>
            <p:extLst>
              <p:ext uri="{D42A27DB-BD31-4B8C-83A1-F6EECF244321}">
                <p14:modId xmlns:p14="http://schemas.microsoft.com/office/powerpoint/2010/main" val="2904506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74828768"/>
                    </a:ext>
                  </a:extLst>
                </a:gridCol>
                <a:gridCol w="1234440">
                  <a:extLst>
                    <a:ext uri="{9D8B030D-6E8A-4147-A177-3AD203B41FA5}">
                      <a16:colId xmlns:a16="http://schemas.microsoft.com/office/drawing/2014/main" val="2863014201"/>
                    </a:ext>
                  </a:extLst>
                </a:gridCol>
                <a:gridCol w="905256">
                  <a:extLst>
                    <a:ext uri="{9D8B030D-6E8A-4147-A177-3AD203B41FA5}">
                      <a16:colId xmlns:a16="http://schemas.microsoft.com/office/drawing/2014/main" val="3756685173"/>
                    </a:ext>
                  </a:extLst>
                </a:gridCol>
                <a:gridCol w="411480">
                  <a:extLst>
                    <a:ext uri="{9D8B030D-6E8A-4147-A177-3AD203B41FA5}">
                      <a16:colId xmlns:a16="http://schemas.microsoft.com/office/drawing/2014/main" val="1570402717"/>
                    </a:ext>
                  </a:extLst>
                </a:gridCol>
                <a:gridCol w="411480">
                  <a:extLst>
                    <a:ext uri="{9D8B030D-6E8A-4147-A177-3AD203B41FA5}">
                      <a16:colId xmlns:a16="http://schemas.microsoft.com/office/drawing/2014/main" val="391585354"/>
                    </a:ext>
                  </a:extLst>
                </a:gridCol>
                <a:gridCol w="411480">
                  <a:extLst>
                    <a:ext uri="{9D8B030D-6E8A-4147-A177-3AD203B41FA5}">
                      <a16:colId xmlns:a16="http://schemas.microsoft.com/office/drawing/2014/main" val="1015358672"/>
                    </a:ext>
                  </a:extLst>
                </a:gridCol>
                <a:gridCol w="411480">
                  <a:extLst>
                    <a:ext uri="{9D8B030D-6E8A-4147-A177-3AD203B41FA5}">
                      <a16:colId xmlns:a16="http://schemas.microsoft.com/office/drawing/2014/main" val="1236411774"/>
                    </a:ext>
                  </a:extLst>
                </a:gridCol>
                <a:gridCol w="411480">
                  <a:extLst>
                    <a:ext uri="{9D8B030D-6E8A-4147-A177-3AD203B41FA5}">
                      <a16:colId xmlns:a16="http://schemas.microsoft.com/office/drawing/2014/main" val="177471605"/>
                    </a:ext>
                  </a:extLst>
                </a:gridCol>
                <a:gridCol w="411480">
                  <a:extLst>
                    <a:ext uri="{9D8B030D-6E8A-4147-A177-3AD203B41FA5}">
                      <a16:colId xmlns:a16="http://schemas.microsoft.com/office/drawing/2014/main" val="269371597"/>
                    </a:ext>
                  </a:extLst>
                </a:gridCol>
                <a:gridCol w="411480">
                  <a:extLst>
                    <a:ext uri="{9D8B030D-6E8A-4147-A177-3AD203B41FA5}">
                      <a16:colId xmlns:a16="http://schemas.microsoft.com/office/drawing/2014/main" val="62443496"/>
                    </a:ext>
                  </a:extLst>
                </a:gridCol>
                <a:gridCol w="411480">
                  <a:extLst>
                    <a:ext uri="{9D8B030D-6E8A-4147-A177-3AD203B41FA5}">
                      <a16:colId xmlns:a16="http://schemas.microsoft.com/office/drawing/2014/main" val="1458257416"/>
                    </a:ext>
                  </a:extLst>
                </a:gridCol>
                <a:gridCol w="411480">
                  <a:extLst>
                    <a:ext uri="{9D8B030D-6E8A-4147-A177-3AD203B41FA5}">
                      <a16:colId xmlns:a16="http://schemas.microsoft.com/office/drawing/2014/main" val="4009060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4147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- 2024-09-17 15:48:33</a:t>
                      </a:r>
                      <a:r>
                        <a:rPr kumimoji="0" lang="en-US" sz="1000" b="0" i="0" u="none" strike="noStrike" kern="1200" cap="none" spc="0" normalizeH="0" baseline="0" noProof="0">
                          <a:ln>
                            <a:noFill/>
                          </a:ln>
                          <a:solidFill>
                            <a:prstClr val="black"/>
                          </a:solidFill>
                          <a:effectLst/>
                          <a:uLnTx/>
                          <a:uFillTx/>
                          <a:latin typeface="Calibri"/>
                          <a:ea typeface="+mn-ea"/>
                          <a:cs typeface="+mn-cs"/>
                        </a:rPr>
                        <a:t>
 Members of our Human Resources team attended the 2024 Philadelphia Walk to End Alzheimer's Corporate Kick-Off where they got to make connections and discover new ways to support this important cause. With last year's event raising 0 million for Alzheimer’s care and research, we're excited to make an impact once again as part of the Tokio Marine Group National Team! 💜
Want to join us in making a difference? Please consider registering for our team or making a donation! https://bit.ly/3TyDHTM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https://quintly-eu-image-storage.s3.amazonaws.com/a1eb1edaae3e86ca5d45b34001303599/bbd29eb795f20a930bd4cf2ec5daf75c.jpg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09/17/2024 23:20:21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736877478"/>
                  </a:ext>
                </a:extLst>
              </a:tr>
            </a:tbl>
          </a:graphicData>
        </a:graphic>
      </p:graphicFrame>
      <p:sp>
        <p:nvSpPr>
          <p:cNvPr id="4" name="Text Placeholder 3">
            <a:extLst>
              <a:ext uri="{FF2B5EF4-FFF2-40B4-BE49-F238E27FC236}">
                <a16:creationId xmlns:a16="http://schemas.microsoft.com/office/drawing/2014/main" id="{0F0131AD-C236-4B13-96D3-F0715E987174}"/>
              </a:ext>
            </a:extLst>
          </p:cNvPr>
          <p:cNvSpPr>
            <a:spLocks noGrp="1"/>
          </p:cNvSpPr>
          <p:nvPr>
            <p:ph type="body" sz="quarter" idx="14"/>
          </p:nvPr>
        </p:nvSpPr>
        <p:spPr/>
        <p:txBody>
          <a:bodyPr/>
          <a:lstStyle/>
          <a:p>
            <a:r>
              <a:rPr lang="en-US"/>
              <a:t>09/01/2024 - 09/30/2024</a:t>
            </a:r>
          </a:p>
        </p:txBody>
      </p:sp>
    </p:spTree>
    <p:extLst>
      <p:ext uri="{BB962C8B-B14F-4D97-AF65-F5344CB8AC3E}">
        <p14:creationId xmlns:p14="http://schemas.microsoft.com/office/powerpoint/2010/main" val="19458734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DDBEC-5E77-41DD-990E-88F560211FBC}"/>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FA9F887A-C4F7-4866-AF61-F669CB83A961}"/>
              </a:ext>
            </a:extLst>
          </p:cNvPr>
          <p:cNvGraphicFramePr>
            <a:graphicFrameLocks noGrp="1"/>
          </p:cNvGraphicFramePr>
          <p:nvPr>
            <p:ph type="chart" sz="quarter" idx="13"/>
            <p:extLst>
              <p:ext uri="{D42A27DB-BD31-4B8C-83A1-F6EECF244321}">
                <p14:modId xmlns:p14="http://schemas.microsoft.com/office/powerpoint/2010/main" val="4012958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C67D48-0F05-4647-9A91-B68023AB2753}"/>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3FC931C4-EC8D-4D21-99C7-0033070262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4264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B00FA-BBA8-468D-AA34-82AD81BB963C}"/>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4ED35FEE-1F85-4610-A113-F6913B9D69B8}"/>
              </a:ext>
            </a:extLst>
          </p:cNvPr>
          <p:cNvGraphicFramePr>
            <a:graphicFrameLocks noGrp="1"/>
          </p:cNvGraphicFramePr>
          <p:nvPr>
            <p:ph type="chart" sz="quarter" idx="13"/>
            <p:extLst>
              <p:ext uri="{D42A27DB-BD31-4B8C-83A1-F6EECF244321}">
                <p14:modId xmlns:p14="http://schemas.microsoft.com/office/powerpoint/2010/main" val="3099582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5763C7-1115-4FF6-834E-2280DB61EF08}"/>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1239ECCF-AC36-4F13-8448-D144BB9734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33863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22D0-7496-46A6-AEF7-2188E219CF91}"/>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70BE0438-03FC-45CF-97B4-CA9C7B133885}"/>
              </a:ext>
            </a:extLst>
          </p:cNvPr>
          <p:cNvGraphicFramePr>
            <a:graphicFrameLocks noGrp="1"/>
          </p:cNvGraphicFramePr>
          <p:nvPr>
            <p:ph type="chart" sz="quarter" idx="13"/>
            <p:extLst>
              <p:ext uri="{D42A27DB-BD31-4B8C-83A1-F6EECF244321}">
                <p14:modId xmlns:p14="http://schemas.microsoft.com/office/powerpoint/2010/main" val="3318233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BDC6D1-D54F-4393-9C0B-07144D046233}"/>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258C97D8-76DA-43EE-83B6-FAF49A97A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81486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48313-84E8-4746-976F-FB57CDF502AE}"/>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A6F08A4D-6380-4345-96B4-DCFBA8FD5514}"/>
              </a:ext>
            </a:extLst>
          </p:cNvPr>
          <p:cNvGraphicFramePr>
            <a:graphicFrameLocks noGrp="1"/>
          </p:cNvGraphicFramePr>
          <p:nvPr>
            <p:ph type="chart" sz="quarter" idx="13"/>
            <p:extLst>
              <p:ext uri="{D42A27DB-BD31-4B8C-83A1-F6EECF244321}">
                <p14:modId xmlns:p14="http://schemas.microsoft.com/office/powerpoint/2010/main" val="1400943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AF73A4-B906-4CBA-91B4-39EA62C60F2D}"/>
              </a:ext>
            </a:extLst>
          </p:cNvPr>
          <p:cNvSpPr>
            <a:spLocks noGrp="1"/>
          </p:cNvSpPr>
          <p:nvPr>
            <p:ph type="body" sz="quarter" idx="14"/>
          </p:nvPr>
        </p:nvSpPr>
        <p:spPr/>
        <p:txBody>
          <a:bodyPr/>
          <a:lstStyle/>
          <a:p>
            <a:r>
              <a:rPr lang="en-US"/>
              <a:t>01/01/2024 - 07/31/2024</a:t>
            </a:r>
          </a:p>
        </p:txBody>
      </p:sp>
      <p:sp>
        <p:nvSpPr>
          <p:cNvPr id="5" name="Footer Placeholder 4">
            <a:extLst>
              <a:ext uri="{FF2B5EF4-FFF2-40B4-BE49-F238E27FC236}">
                <a16:creationId xmlns:a16="http://schemas.microsoft.com/office/drawing/2014/main" id="{5FACC36B-A95F-4D0F-AC53-2E62A2829F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31293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5658</Words>
  <Application>Microsoft Office PowerPoint</Application>
  <PresentationFormat>On-screen Show (4:3)</PresentationFormat>
  <Paragraphs>976</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All profiles - 1 of 24</vt:lpstr>
      <vt:lpstr>LinkedIn Posts Table | All profiles - 2 of 24</vt:lpstr>
      <vt:lpstr>LinkedIn Posts Table | All profiles - 3 of 24</vt:lpstr>
      <vt:lpstr>LinkedIn Posts Table | All profiles - 4 of 24</vt:lpstr>
      <vt:lpstr>LinkedIn Posts Table | All profiles - 5 of 24</vt:lpstr>
      <vt:lpstr>LinkedIn Posts Table | All profiles - 6 of 24</vt:lpstr>
      <vt:lpstr>LinkedIn Posts Table | All profiles - 7 of 24</vt:lpstr>
      <vt:lpstr>LinkedIn Posts Table | All profiles - 8 of 24</vt:lpstr>
      <vt:lpstr>LinkedIn Posts Table | All profiles - 9 of 24</vt:lpstr>
      <vt:lpstr>LinkedIn Posts Table | All profiles - 10 of 24</vt:lpstr>
      <vt:lpstr>LinkedIn Posts Table | All profiles - 11 of 24</vt:lpstr>
      <vt:lpstr>LinkedIn Posts Table | All profiles - 12 of 24</vt:lpstr>
      <vt:lpstr>LinkedIn Posts Table | All profiles - 13 of 24</vt:lpstr>
      <vt:lpstr>LinkedIn Posts Table | All profiles - 14 of 24</vt:lpstr>
      <vt:lpstr>LinkedIn Posts Table | All profiles - 15 of 24</vt:lpstr>
      <vt:lpstr>LinkedIn Posts Table | All profiles - 16 of 24</vt:lpstr>
      <vt:lpstr>LinkedIn Posts Table | All profiles - 17 of 24</vt:lpstr>
      <vt:lpstr>LinkedIn Posts Table | All profiles - 18 of 24</vt:lpstr>
      <vt:lpstr>LinkedIn Posts Table | All profiles - 19 of 24</vt:lpstr>
      <vt:lpstr>LinkedIn Posts Table | All profiles - 20 of 24</vt:lpstr>
      <vt:lpstr>LinkedIn Posts Table | All profiles - 21 of 24</vt:lpstr>
      <vt:lpstr>LinkedIn Posts Table | All profiles - 22 of 24</vt:lpstr>
      <vt:lpstr>LinkedIn Posts Table | All profiles - 23 of 24</vt:lpstr>
      <vt:lpstr>LinkedIn Posts Table | All profiles - 24 of 24</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3</vt:lpstr>
      <vt:lpstr>Instagram Top Instagram Posts Table | TMNAS - 2 of 3</vt:lpstr>
      <vt:lpstr>Instagram Top Instagram Posts Table | TMNAS - 3 of 3</vt:lpstr>
      <vt:lpstr>Instagram Stories Key Metrics Table | TMNAS</vt:lpstr>
      <vt:lpstr>Instagram Stories Table  | TMNAS - 1 of 2</vt:lpstr>
      <vt:lpstr>Instagram Stories Table  | TMNAS - 2 of 2</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2024-10-03T21:13:54Z</dcterms:created>
  <dcterms:modified xsi:type="dcterms:W3CDTF">2024-10-03T21:15:17Z</dcterms:modified>
</cp:coreProperties>
</file>