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8" r:id="rId31"/>
    <p:sldId id="289" r:id="rId32"/>
    <p:sldId id="290" r:id="rId33"/>
    <p:sldId id="291" r:id="rId34"/>
    <p:sldId id="292"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45536</c:v>
                </c:pt>
              </c:numCache>
            </c:numRef>
          </c:cat>
          <c:val>
            <c:numRef>
              <c:f>Sheet1!$B$2</c:f>
              <c:numCache>
                <c:formatCode>General</c:formatCode>
                <c:ptCount val="1"/>
                <c:pt idx="0">
                  <c:v>503</c:v>
                </c:pt>
              </c:numCache>
            </c:numRef>
          </c:val>
          <c:extLst>
            <c:ext xmlns:c16="http://schemas.microsoft.com/office/drawing/2014/chart" uri="{C3380CC4-5D6E-409C-BE32-E72D297353CC}">
              <c16:uniqueId val="{00000000-1B86-4BAC-ACC4-9EC7DAFA3D5B}"/>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45536</c:v>
                </c:pt>
              </c:numCache>
            </c:numRef>
          </c:cat>
          <c:val>
            <c:numRef>
              <c:f>Sheet1!$C$2</c:f>
              <c:numCache>
                <c:formatCode>General</c:formatCode>
                <c:ptCount val="1"/>
                <c:pt idx="0">
                  <c:v>571</c:v>
                </c:pt>
              </c:numCache>
            </c:numRef>
          </c:val>
          <c:extLst>
            <c:ext xmlns:c16="http://schemas.microsoft.com/office/drawing/2014/chart" uri="{C3380CC4-5D6E-409C-BE32-E72D297353CC}">
              <c16:uniqueId val="{00000001-1B86-4BAC-ACC4-9EC7DAFA3D5B}"/>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45536</c:v>
                </c:pt>
              </c:numCache>
            </c:numRef>
          </c:cat>
          <c:val>
            <c:numRef>
              <c:f>Sheet1!$D$2</c:f>
              <c:numCache>
                <c:formatCode>General</c:formatCode>
                <c:ptCount val="1"/>
                <c:pt idx="0">
                  <c:v>22907</c:v>
                </c:pt>
              </c:numCache>
            </c:numRef>
          </c:val>
          <c:extLst>
            <c:ext xmlns:c16="http://schemas.microsoft.com/office/drawing/2014/chart" uri="{C3380CC4-5D6E-409C-BE32-E72D297353CC}">
              <c16:uniqueId val="{00000002-1B86-4BAC-ACC4-9EC7DAFA3D5B}"/>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45536</c:v>
                </c:pt>
              </c:numCache>
            </c:numRef>
          </c:cat>
          <c:val>
            <c:numRef>
              <c:f>Sheet1!$E$2</c:f>
              <c:numCache>
                <c:formatCode>General</c:formatCode>
                <c:ptCount val="1"/>
                <c:pt idx="0">
                  <c:v>292</c:v>
                </c:pt>
              </c:numCache>
            </c:numRef>
          </c:val>
          <c:extLst>
            <c:ext xmlns:c16="http://schemas.microsoft.com/office/drawing/2014/chart" uri="{C3380CC4-5D6E-409C-BE32-E72D297353CC}">
              <c16:uniqueId val="{00000003-1B86-4BAC-ACC4-9EC7DAFA3D5B}"/>
            </c:ext>
          </c:extLst>
        </c:ser>
        <c:dLbls>
          <c:showLegendKey val="0"/>
          <c:showVal val="0"/>
          <c:showCatName val="0"/>
          <c:showSerName val="0"/>
          <c:showPercent val="0"/>
          <c:showBubbleSize val="0"/>
        </c:dLbls>
        <c:gapWidth val="219"/>
        <c:overlap val="-27"/>
        <c:axId val="392881544"/>
        <c:axId val="392880888"/>
      </c:barChart>
      <c:dateAx>
        <c:axId val="392881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880888"/>
        <c:crosses val="autoZero"/>
        <c:auto val="1"/>
        <c:lblOffset val="100"/>
        <c:baseTimeUnit val="days"/>
      </c:dateAx>
      <c:valAx>
        <c:axId val="392880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881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7</c:v>
                </c:pt>
                <c:pt idx="1">
                  <c:v>3</c:v>
                </c:pt>
                <c:pt idx="2">
                  <c:v>0</c:v>
                </c:pt>
                <c:pt idx="3">
                  <c:v>1</c:v>
                </c:pt>
                <c:pt idx="4">
                  <c:v>8</c:v>
                </c:pt>
                <c:pt idx="5">
                  <c:v>-3</c:v>
                </c:pt>
                <c:pt idx="6">
                  <c:v>-1</c:v>
                </c:pt>
                <c:pt idx="7">
                  <c:v>2</c:v>
                </c:pt>
                <c:pt idx="8">
                  <c:v>0</c:v>
                </c:pt>
                <c:pt idx="9">
                  <c:v>0</c:v>
                </c:pt>
              </c:numCache>
            </c:numRef>
          </c:val>
          <c:extLst>
            <c:ext xmlns:c16="http://schemas.microsoft.com/office/drawing/2014/chart" uri="{C3380CC4-5D6E-409C-BE32-E72D297353CC}">
              <c16:uniqueId val="{00000000-3F00-4730-ABF3-B16124C1F038}"/>
            </c:ext>
          </c:extLst>
        </c:ser>
        <c:dLbls>
          <c:showLegendKey val="0"/>
          <c:showVal val="0"/>
          <c:showCatName val="0"/>
          <c:showSerName val="0"/>
          <c:showPercent val="0"/>
          <c:showBubbleSize val="0"/>
        </c:dLbls>
        <c:gapWidth val="219"/>
        <c:overlap val="-27"/>
        <c:axId val="255881808"/>
        <c:axId val="255875904"/>
      </c:barChart>
      <c:dateAx>
        <c:axId val="255881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875904"/>
        <c:crosses val="autoZero"/>
        <c:auto val="1"/>
        <c:lblOffset val="100"/>
        <c:baseTimeUnit val="months"/>
      </c:dateAx>
      <c:valAx>
        <c:axId val="255875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881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7</c:v>
                </c:pt>
                <c:pt idx="1">
                  <c:v>9</c:v>
                </c:pt>
                <c:pt idx="2">
                  <c:v>8</c:v>
                </c:pt>
                <c:pt idx="3">
                  <c:v>7</c:v>
                </c:pt>
                <c:pt idx="4">
                  <c:v>9</c:v>
                </c:pt>
                <c:pt idx="5">
                  <c:v>6</c:v>
                </c:pt>
                <c:pt idx="6">
                  <c:v>6</c:v>
                </c:pt>
                <c:pt idx="7">
                  <c:v>5</c:v>
                </c:pt>
                <c:pt idx="8">
                  <c:v>3</c:v>
                </c:pt>
                <c:pt idx="9">
                  <c:v>2</c:v>
                </c:pt>
                <c:pt idx="10">
                  <c:v>0</c:v>
                </c:pt>
                <c:pt idx="11">
                  <c:v>0</c:v>
                </c:pt>
              </c:numCache>
            </c:numRef>
          </c:val>
          <c:extLst>
            <c:ext xmlns:c16="http://schemas.microsoft.com/office/drawing/2014/chart" uri="{C3380CC4-5D6E-409C-BE32-E72D297353CC}">
              <c16:uniqueId val="{00000000-9B51-4701-9C67-8DDBF432968F}"/>
            </c:ext>
          </c:extLst>
        </c:ser>
        <c:dLbls>
          <c:showLegendKey val="0"/>
          <c:showVal val="0"/>
          <c:showCatName val="0"/>
          <c:showSerName val="0"/>
          <c:showPercent val="0"/>
          <c:showBubbleSize val="0"/>
        </c:dLbls>
        <c:gapWidth val="219"/>
        <c:overlap val="-27"/>
        <c:axId val="255879512"/>
        <c:axId val="255880168"/>
      </c:barChart>
      <c:dateAx>
        <c:axId val="255879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880168"/>
        <c:crosses val="autoZero"/>
        <c:auto val="1"/>
        <c:lblOffset val="100"/>
        <c:baseTimeUnit val="months"/>
      </c:dateAx>
      <c:valAx>
        <c:axId val="255880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879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92</c:v>
                </c:pt>
                <c:pt idx="1">
                  <c:v>133</c:v>
                </c:pt>
                <c:pt idx="2">
                  <c:v>118</c:v>
                </c:pt>
                <c:pt idx="3">
                  <c:v>107</c:v>
                </c:pt>
                <c:pt idx="4">
                  <c:v>149</c:v>
                </c:pt>
                <c:pt idx="5">
                  <c:v>92</c:v>
                </c:pt>
                <c:pt idx="6">
                  <c:v>105</c:v>
                </c:pt>
                <c:pt idx="7">
                  <c:v>69</c:v>
                </c:pt>
                <c:pt idx="8">
                  <c:v>51</c:v>
                </c:pt>
                <c:pt idx="9">
                  <c:v>2</c:v>
                </c:pt>
                <c:pt idx="10">
                  <c:v>0</c:v>
                </c:pt>
                <c:pt idx="11">
                  <c:v>0</c:v>
                </c:pt>
              </c:numCache>
            </c:numRef>
          </c:val>
          <c:extLst>
            <c:ext xmlns:c16="http://schemas.microsoft.com/office/drawing/2014/chart" uri="{C3380CC4-5D6E-409C-BE32-E72D297353CC}">
              <c16:uniqueId val="{00000000-53BF-491E-8DD0-37AB6F0E10C9}"/>
            </c:ext>
          </c:extLst>
        </c:ser>
        <c:dLbls>
          <c:showLegendKey val="0"/>
          <c:showVal val="0"/>
          <c:showCatName val="0"/>
          <c:showSerName val="0"/>
          <c:showPercent val="0"/>
          <c:showBubbleSize val="0"/>
        </c:dLbls>
        <c:gapWidth val="219"/>
        <c:overlap val="-27"/>
        <c:axId val="389029208"/>
        <c:axId val="389033800"/>
      </c:barChart>
      <c:catAx>
        <c:axId val="389029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033800"/>
        <c:crosses val="autoZero"/>
        <c:auto val="1"/>
        <c:lblAlgn val="ctr"/>
        <c:lblOffset val="100"/>
        <c:noMultiLvlLbl val="0"/>
      </c:catAx>
      <c:valAx>
        <c:axId val="389033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029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2086</c:v>
                </c:pt>
                <c:pt idx="1">
                  <c:v>2162</c:v>
                </c:pt>
                <c:pt idx="2">
                  <c:v>2928</c:v>
                </c:pt>
                <c:pt idx="3">
                  <c:v>2988</c:v>
                </c:pt>
                <c:pt idx="4">
                  <c:v>3059</c:v>
                </c:pt>
                <c:pt idx="5">
                  <c:v>2125</c:v>
                </c:pt>
                <c:pt idx="6">
                  <c:v>2312</c:v>
                </c:pt>
                <c:pt idx="7">
                  <c:v>1998</c:v>
                </c:pt>
                <c:pt idx="8">
                  <c:v>1216</c:v>
                </c:pt>
                <c:pt idx="9">
                  <c:v>0</c:v>
                </c:pt>
                <c:pt idx="10">
                  <c:v>0</c:v>
                </c:pt>
              </c:numCache>
            </c:numRef>
          </c:val>
          <c:extLst>
            <c:ext xmlns:c16="http://schemas.microsoft.com/office/drawing/2014/chart" uri="{C3380CC4-5D6E-409C-BE32-E72D297353CC}">
              <c16:uniqueId val="{00000000-11B9-4FDB-8B7A-7E26AF490A26}"/>
            </c:ext>
          </c:extLst>
        </c:ser>
        <c:dLbls>
          <c:showLegendKey val="0"/>
          <c:showVal val="0"/>
          <c:showCatName val="0"/>
          <c:showSerName val="0"/>
          <c:showPercent val="0"/>
          <c:showBubbleSize val="0"/>
        </c:dLbls>
        <c:gapWidth val="219"/>
        <c:overlap val="-27"/>
        <c:axId val="389028880"/>
        <c:axId val="389029536"/>
      </c:barChart>
      <c:dateAx>
        <c:axId val="389028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029536"/>
        <c:crosses val="autoZero"/>
        <c:auto val="1"/>
        <c:lblOffset val="100"/>
        <c:baseTimeUnit val="months"/>
      </c:dateAx>
      <c:valAx>
        <c:axId val="389029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028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c:v>
                </c:pt>
                <c:pt idx="1">
                  <c:v>2</c:v>
                </c:pt>
                <c:pt idx="2">
                  <c:v>2</c:v>
                </c:pt>
                <c:pt idx="3">
                  <c:v>0</c:v>
                </c:pt>
                <c:pt idx="4">
                  <c:v>0</c:v>
                </c:pt>
                <c:pt idx="5">
                  <c:v>3</c:v>
                </c:pt>
                <c:pt idx="6">
                  <c:v>1</c:v>
                </c:pt>
                <c:pt idx="7">
                  <c:v>1</c:v>
                </c:pt>
                <c:pt idx="8">
                  <c:v>0</c:v>
                </c:pt>
                <c:pt idx="9">
                  <c:v>1</c:v>
                </c:pt>
              </c:numCache>
            </c:numRef>
          </c:val>
          <c:extLst>
            <c:ext xmlns:c16="http://schemas.microsoft.com/office/drawing/2014/chart" uri="{C3380CC4-5D6E-409C-BE32-E72D297353CC}">
              <c16:uniqueId val="{00000000-C8B0-4F35-B1BB-4B01630A88F2}"/>
            </c:ext>
          </c:extLst>
        </c:ser>
        <c:dLbls>
          <c:showLegendKey val="0"/>
          <c:showVal val="0"/>
          <c:showCatName val="0"/>
          <c:showSerName val="0"/>
          <c:showPercent val="0"/>
          <c:showBubbleSize val="0"/>
        </c:dLbls>
        <c:gapWidth val="219"/>
        <c:overlap val="-27"/>
        <c:axId val="492653032"/>
        <c:axId val="492654016"/>
      </c:barChart>
      <c:dateAx>
        <c:axId val="492653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654016"/>
        <c:crosses val="autoZero"/>
        <c:auto val="1"/>
        <c:lblOffset val="100"/>
        <c:baseTimeUnit val="months"/>
      </c:dateAx>
      <c:valAx>
        <c:axId val="492654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653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3</c:v>
                </c:pt>
                <c:pt idx="2">
                  <c:v>1</c:v>
                </c:pt>
                <c:pt idx="3">
                  <c:v>1</c:v>
                </c:pt>
                <c:pt idx="4">
                  <c:v>1</c:v>
                </c:pt>
                <c:pt idx="5">
                  <c:v>1</c:v>
                </c:pt>
                <c:pt idx="6">
                  <c:v>1</c:v>
                </c:pt>
                <c:pt idx="7">
                  <c:v>1</c:v>
                </c:pt>
                <c:pt idx="8">
                  <c:v>1</c:v>
                </c:pt>
                <c:pt idx="9">
                  <c:v>1</c:v>
                </c:pt>
                <c:pt idx="10">
                  <c:v>0</c:v>
                </c:pt>
                <c:pt idx="11">
                  <c:v>0</c:v>
                </c:pt>
              </c:numCache>
            </c:numRef>
          </c:val>
          <c:extLst>
            <c:ext xmlns:c16="http://schemas.microsoft.com/office/drawing/2014/chart" uri="{C3380CC4-5D6E-409C-BE32-E72D297353CC}">
              <c16:uniqueId val="{00000000-4A7B-4E9C-A30A-7C008F1F30EE}"/>
            </c:ext>
          </c:extLst>
        </c:ser>
        <c:dLbls>
          <c:showLegendKey val="0"/>
          <c:showVal val="0"/>
          <c:showCatName val="0"/>
          <c:showSerName val="0"/>
          <c:showPercent val="0"/>
          <c:showBubbleSize val="0"/>
        </c:dLbls>
        <c:gapWidth val="219"/>
        <c:overlap val="-27"/>
        <c:axId val="492647784"/>
        <c:axId val="492655656"/>
      </c:barChart>
      <c:dateAx>
        <c:axId val="492647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655656"/>
        <c:crosses val="autoZero"/>
        <c:auto val="1"/>
        <c:lblOffset val="100"/>
        <c:baseTimeUnit val="months"/>
      </c:dateAx>
      <c:valAx>
        <c:axId val="492655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647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13</c:v>
                </c:pt>
                <c:pt idx="1">
                  <c:v>39</c:v>
                </c:pt>
                <c:pt idx="2">
                  <c:v>15</c:v>
                </c:pt>
                <c:pt idx="3">
                  <c:v>17</c:v>
                </c:pt>
                <c:pt idx="4">
                  <c:v>24</c:v>
                </c:pt>
                <c:pt idx="5">
                  <c:v>22</c:v>
                </c:pt>
                <c:pt idx="6">
                  <c:v>26</c:v>
                </c:pt>
                <c:pt idx="7">
                  <c:v>14</c:v>
                </c:pt>
                <c:pt idx="8">
                  <c:v>13</c:v>
                </c:pt>
                <c:pt idx="9">
                  <c:v>1</c:v>
                </c:pt>
                <c:pt idx="10">
                  <c:v>0</c:v>
                </c:pt>
                <c:pt idx="11">
                  <c:v>0</c:v>
                </c:pt>
              </c:numCache>
            </c:numRef>
          </c:val>
          <c:extLst>
            <c:ext xmlns:c16="http://schemas.microsoft.com/office/drawing/2014/chart" uri="{C3380CC4-5D6E-409C-BE32-E72D297353CC}">
              <c16:uniqueId val="{00000000-FDA0-4B15-8E52-B6FF78AE34C7}"/>
            </c:ext>
          </c:extLst>
        </c:ser>
        <c:dLbls>
          <c:showLegendKey val="0"/>
          <c:showVal val="0"/>
          <c:showCatName val="0"/>
          <c:showSerName val="0"/>
          <c:showPercent val="0"/>
          <c:showBubbleSize val="0"/>
        </c:dLbls>
        <c:gapWidth val="219"/>
        <c:overlap val="-27"/>
        <c:axId val="492662544"/>
        <c:axId val="492661560"/>
      </c:barChart>
      <c:catAx>
        <c:axId val="492662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661560"/>
        <c:crosses val="autoZero"/>
        <c:auto val="1"/>
        <c:lblAlgn val="ctr"/>
        <c:lblOffset val="100"/>
        <c:noMultiLvlLbl val="0"/>
      </c:catAx>
      <c:valAx>
        <c:axId val="492661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662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132</c:v>
                </c:pt>
                <c:pt idx="1">
                  <c:v>85</c:v>
                </c:pt>
                <c:pt idx="2">
                  <c:v>134</c:v>
                </c:pt>
                <c:pt idx="3">
                  <c:v>267</c:v>
                </c:pt>
                <c:pt idx="4">
                  <c:v>214</c:v>
                </c:pt>
                <c:pt idx="5">
                  <c:v>126</c:v>
                </c:pt>
                <c:pt idx="6">
                  <c:v>203</c:v>
                </c:pt>
                <c:pt idx="7">
                  <c:v>131</c:v>
                </c:pt>
                <c:pt idx="8">
                  <c:v>114</c:v>
                </c:pt>
                <c:pt idx="9">
                  <c:v>10</c:v>
                </c:pt>
              </c:numCache>
            </c:numRef>
          </c:val>
          <c:extLst>
            <c:ext xmlns:c16="http://schemas.microsoft.com/office/drawing/2014/chart" uri="{C3380CC4-5D6E-409C-BE32-E72D297353CC}">
              <c16:uniqueId val="{00000000-355C-406E-AC6D-D6BCA5847EEB}"/>
            </c:ext>
          </c:extLst>
        </c:ser>
        <c:dLbls>
          <c:showLegendKey val="0"/>
          <c:showVal val="0"/>
          <c:showCatName val="0"/>
          <c:showSerName val="0"/>
          <c:showPercent val="0"/>
          <c:showBubbleSize val="0"/>
        </c:dLbls>
        <c:gapWidth val="219"/>
        <c:overlap val="-27"/>
        <c:axId val="498452888"/>
        <c:axId val="498453544"/>
      </c:barChart>
      <c:dateAx>
        <c:axId val="498452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453544"/>
        <c:crosses val="autoZero"/>
        <c:auto val="1"/>
        <c:lblOffset val="100"/>
        <c:baseTimeUnit val="months"/>
      </c:dateAx>
      <c:valAx>
        <c:axId val="498453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452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Sheet1!$A$2:$A$11</c:f>
              <c:strCache>
                <c:ptCount val="10"/>
                <c:pt idx="0">
                  <c:v>2024-01</c:v>
                </c:pt>
                <c:pt idx="1">
                  <c:v>2024-02</c:v>
                </c:pt>
                <c:pt idx="2">
                  <c:v>2024-03</c:v>
                </c:pt>
                <c:pt idx="3">
                  <c:v>2024-04</c:v>
                </c:pt>
                <c:pt idx="4">
                  <c:v>2024-05</c:v>
                </c:pt>
                <c:pt idx="5">
                  <c:v>2024-06</c:v>
                </c:pt>
                <c:pt idx="6">
                  <c:v>2024-07</c:v>
                </c:pt>
                <c:pt idx="7">
                  <c:v>2024-08</c:v>
                </c:pt>
                <c:pt idx="8">
                  <c:v>2024-09</c:v>
                </c:pt>
                <c:pt idx="9">
                  <c:v>2024-10</c:v>
                </c:pt>
              </c:strCache>
            </c:strRef>
          </c:cat>
          <c:val>
            <c:numRef>
              <c:f>Sheet1!$B$2:$B$11</c:f>
              <c:numCache>
                <c:formatCode>General</c:formatCode>
                <c:ptCount val="10"/>
                <c:pt idx="0">
                  <c:v>35</c:v>
                </c:pt>
                <c:pt idx="1">
                  <c:v>60</c:v>
                </c:pt>
                <c:pt idx="2">
                  <c:v>53</c:v>
                </c:pt>
                <c:pt idx="3">
                  <c:v>67</c:v>
                </c:pt>
                <c:pt idx="4">
                  <c:v>48</c:v>
                </c:pt>
                <c:pt idx="5">
                  <c:v>44</c:v>
                </c:pt>
                <c:pt idx="6">
                  <c:v>48</c:v>
                </c:pt>
                <c:pt idx="7">
                  <c:v>43</c:v>
                </c:pt>
                <c:pt idx="8">
                  <c:v>44</c:v>
                </c:pt>
                <c:pt idx="9">
                  <c:v>0</c:v>
                </c:pt>
              </c:numCache>
            </c:numRef>
          </c:val>
          <c:extLst>
            <c:ext xmlns:c16="http://schemas.microsoft.com/office/drawing/2014/chart" uri="{C3380CC4-5D6E-409C-BE32-E72D297353CC}">
              <c16:uniqueId val="{00000000-1509-4935-A7C6-CEE7FAFDC875}"/>
            </c:ext>
          </c:extLst>
        </c:ser>
        <c:dLbls>
          <c:showLegendKey val="0"/>
          <c:showVal val="0"/>
          <c:showCatName val="0"/>
          <c:showSerName val="0"/>
          <c:showPercent val="0"/>
          <c:showBubbleSize val="0"/>
        </c:dLbls>
        <c:gapWidth val="219"/>
        <c:overlap val="-27"/>
        <c:axId val="498430912"/>
        <c:axId val="498421728"/>
      </c:barChart>
      <c:catAx>
        <c:axId val="498430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421728"/>
        <c:crosses val="autoZero"/>
        <c:auto val="1"/>
        <c:lblAlgn val="ctr"/>
        <c:lblOffset val="100"/>
        <c:noMultiLvlLbl val="0"/>
      </c:catAx>
      <c:valAx>
        <c:axId val="498421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430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Sheet1!$A$2:$A$11</c:f>
              <c:strCache>
                <c:ptCount val="10"/>
                <c:pt idx="0">
                  <c:v>2024-01</c:v>
                </c:pt>
                <c:pt idx="1">
                  <c:v>2024-02</c:v>
                </c:pt>
                <c:pt idx="2">
                  <c:v>2024-03</c:v>
                </c:pt>
                <c:pt idx="3">
                  <c:v>2024-04</c:v>
                </c:pt>
                <c:pt idx="4">
                  <c:v>2024-05</c:v>
                </c:pt>
                <c:pt idx="5">
                  <c:v>2024-06</c:v>
                </c:pt>
                <c:pt idx="6">
                  <c:v>2024-07</c:v>
                </c:pt>
                <c:pt idx="7">
                  <c:v>2024-08</c:v>
                </c:pt>
                <c:pt idx="8">
                  <c:v>2024-09</c:v>
                </c:pt>
                <c:pt idx="9">
                  <c:v>2024-10</c:v>
                </c:pt>
              </c:strCache>
            </c:strRef>
          </c:cat>
          <c:val>
            <c:numRef>
              <c:f>Sheet1!$B$2:$B$11</c:f>
              <c:numCache>
                <c:formatCode>General</c:formatCode>
                <c:ptCount val="10"/>
                <c:pt idx="0">
                  <c:v>422</c:v>
                </c:pt>
                <c:pt idx="1">
                  <c:v>787</c:v>
                </c:pt>
                <c:pt idx="2">
                  <c:v>691</c:v>
                </c:pt>
                <c:pt idx="3">
                  <c:v>939</c:v>
                </c:pt>
                <c:pt idx="4">
                  <c:v>770</c:v>
                </c:pt>
                <c:pt idx="5">
                  <c:v>578</c:v>
                </c:pt>
                <c:pt idx="6">
                  <c:v>776</c:v>
                </c:pt>
                <c:pt idx="7">
                  <c:v>563</c:v>
                </c:pt>
                <c:pt idx="8">
                  <c:v>537</c:v>
                </c:pt>
                <c:pt idx="9">
                  <c:v>0</c:v>
                </c:pt>
              </c:numCache>
            </c:numRef>
          </c:val>
          <c:extLst>
            <c:ext xmlns:c16="http://schemas.microsoft.com/office/drawing/2014/chart" uri="{C3380CC4-5D6E-409C-BE32-E72D297353CC}">
              <c16:uniqueId val="{00000000-6813-4C29-AB85-78EDB4EB672E}"/>
            </c:ext>
          </c:extLst>
        </c:ser>
        <c:dLbls>
          <c:showLegendKey val="0"/>
          <c:showVal val="0"/>
          <c:showCatName val="0"/>
          <c:showSerName val="0"/>
          <c:showPercent val="0"/>
          <c:showBubbleSize val="0"/>
        </c:dLbls>
        <c:gapWidth val="219"/>
        <c:overlap val="-27"/>
        <c:axId val="498424024"/>
        <c:axId val="498426976"/>
      </c:barChart>
      <c:catAx>
        <c:axId val="498424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426976"/>
        <c:crosses val="autoZero"/>
        <c:auto val="1"/>
        <c:lblAlgn val="ctr"/>
        <c:lblOffset val="100"/>
        <c:noMultiLvlLbl val="0"/>
      </c:catAx>
      <c:valAx>
        <c:axId val="498426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424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2023-12</c:v>
                </c:pt>
                <c:pt idx="1">
                  <c:v>2024-01</c:v>
                </c:pt>
                <c:pt idx="2">
                  <c:v>2024-02</c:v>
                </c:pt>
                <c:pt idx="3">
                  <c:v>2024-03</c:v>
                </c:pt>
                <c:pt idx="4">
                  <c:v>2024-04</c:v>
                </c:pt>
                <c:pt idx="5">
                  <c:v>2024-05</c:v>
                </c:pt>
                <c:pt idx="6">
                  <c:v>2024-06</c:v>
                </c:pt>
                <c:pt idx="7">
                  <c:v>2024-07</c:v>
                </c:pt>
                <c:pt idx="8">
                  <c:v>2024-08</c:v>
                </c:pt>
                <c:pt idx="9">
                  <c:v>2024-09</c:v>
                </c:pt>
                <c:pt idx="10">
                  <c:v>2024-10</c:v>
                </c:pt>
                <c:pt idx="11">
                  <c:v>2024-11</c:v>
                </c:pt>
                <c:pt idx="12">
                  <c:v>2024-12</c:v>
                </c:pt>
              </c:strCache>
            </c:strRef>
          </c:cat>
          <c:val>
            <c:numRef>
              <c:f>Sheet1!$B$2:$B$14</c:f>
              <c:numCache>
                <c:formatCode>General</c:formatCode>
                <c:ptCount val="13"/>
                <c:pt idx="0">
                  <c:v>562</c:v>
                </c:pt>
                <c:pt idx="1">
                  <c:v>20830</c:v>
                </c:pt>
                <c:pt idx="2">
                  <c:v>27325</c:v>
                </c:pt>
                <c:pt idx="3">
                  <c:v>24688</c:v>
                </c:pt>
                <c:pt idx="4">
                  <c:v>37803</c:v>
                </c:pt>
                <c:pt idx="5">
                  <c:v>46742</c:v>
                </c:pt>
                <c:pt idx="6">
                  <c:v>26306</c:v>
                </c:pt>
                <c:pt idx="7">
                  <c:v>34000</c:v>
                </c:pt>
                <c:pt idx="8">
                  <c:v>30603</c:v>
                </c:pt>
                <c:pt idx="9">
                  <c:v>21456</c:v>
                </c:pt>
                <c:pt idx="10">
                  <c:v>635</c:v>
                </c:pt>
              </c:numCache>
            </c:numRef>
          </c:val>
          <c:extLst>
            <c:ext xmlns:c16="http://schemas.microsoft.com/office/drawing/2014/chart" uri="{C3380CC4-5D6E-409C-BE32-E72D297353CC}">
              <c16:uniqueId val="{00000000-E8D6-486C-AA97-D4DA7E14EECD}"/>
            </c:ext>
          </c:extLst>
        </c:ser>
        <c:dLbls>
          <c:showLegendKey val="0"/>
          <c:showVal val="0"/>
          <c:showCatName val="0"/>
          <c:showSerName val="0"/>
          <c:showPercent val="0"/>
          <c:showBubbleSize val="0"/>
        </c:dLbls>
        <c:gapWidth val="219"/>
        <c:overlap val="-27"/>
        <c:axId val="498432224"/>
        <c:axId val="498436488"/>
      </c:barChart>
      <c:catAx>
        <c:axId val="498432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436488"/>
        <c:crosses val="autoZero"/>
        <c:auto val="1"/>
        <c:lblAlgn val="ctr"/>
        <c:lblOffset val="100"/>
        <c:noMultiLvlLbl val="0"/>
      </c:catAx>
      <c:valAx>
        <c:axId val="498436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432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c:v>
                </c:pt>
                <c:pt idx="1">
                  <c:v>2</c:v>
                </c:pt>
                <c:pt idx="2">
                  <c:v>1</c:v>
                </c:pt>
                <c:pt idx="3">
                  <c:v>7</c:v>
                </c:pt>
                <c:pt idx="4">
                  <c:v>6</c:v>
                </c:pt>
                <c:pt idx="5">
                  <c:v>8</c:v>
                </c:pt>
                <c:pt idx="6">
                  <c:v>3</c:v>
                </c:pt>
                <c:pt idx="7">
                  <c:v>3</c:v>
                </c:pt>
                <c:pt idx="8">
                  <c:v>10</c:v>
                </c:pt>
                <c:pt idx="9">
                  <c:v>0</c:v>
                </c:pt>
              </c:numCache>
            </c:numRef>
          </c:val>
          <c:extLst>
            <c:ext xmlns:c16="http://schemas.microsoft.com/office/drawing/2014/chart" uri="{C3380CC4-5D6E-409C-BE32-E72D297353CC}">
              <c16:uniqueId val="{00000000-7079-4C9B-B551-F7B3123A16E9}"/>
            </c:ext>
          </c:extLst>
        </c:ser>
        <c:dLbls>
          <c:showLegendKey val="0"/>
          <c:showVal val="0"/>
          <c:showCatName val="0"/>
          <c:showSerName val="0"/>
          <c:showPercent val="0"/>
          <c:showBubbleSize val="0"/>
        </c:dLbls>
        <c:gapWidth val="219"/>
        <c:overlap val="-27"/>
        <c:axId val="498375496"/>
        <c:axId val="498375824"/>
      </c:barChart>
      <c:dateAx>
        <c:axId val="498375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375824"/>
        <c:crosses val="autoZero"/>
        <c:auto val="1"/>
        <c:lblOffset val="100"/>
        <c:baseTimeUnit val="months"/>
      </c:dateAx>
      <c:valAx>
        <c:axId val="49837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375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5</c:v>
                </c:pt>
                <c:pt idx="1">
                  <c:v>6</c:v>
                </c:pt>
                <c:pt idx="2">
                  <c:v>7</c:v>
                </c:pt>
                <c:pt idx="3">
                  <c:v>5</c:v>
                </c:pt>
                <c:pt idx="4">
                  <c:v>9</c:v>
                </c:pt>
                <c:pt idx="5">
                  <c:v>5</c:v>
                </c:pt>
                <c:pt idx="6">
                  <c:v>6</c:v>
                </c:pt>
                <c:pt idx="7">
                  <c:v>7</c:v>
                </c:pt>
                <c:pt idx="8">
                  <c:v>9</c:v>
                </c:pt>
                <c:pt idx="9">
                  <c:v>1</c:v>
                </c:pt>
                <c:pt idx="10">
                  <c:v>0</c:v>
                </c:pt>
                <c:pt idx="11">
                  <c:v>0</c:v>
                </c:pt>
              </c:numCache>
            </c:numRef>
          </c:val>
          <c:extLst>
            <c:ext xmlns:c16="http://schemas.microsoft.com/office/drawing/2014/chart" uri="{C3380CC4-5D6E-409C-BE32-E72D297353CC}">
              <c16:uniqueId val="{00000000-450E-425D-A667-1C45B0C2A36D}"/>
            </c:ext>
          </c:extLst>
        </c:ser>
        <c:dLbls>
          <c:showLegendKey val="0"/>
          <c:showVal val="0"/>
          <c:showCatName val="0"/>
          <c:showSerName val="0"/>
          <c:showPercent val="0"/>
          <c:showBubbleSize val="0"/>
        </c:dLbls>
        <c:gapWidth val="219"/>
        <c:overlap val="-27"/>
        <c:axId val="498353192"/>
        <c:axId val="498344992"/>
      </c:barChart>
      <c:dateAx>
        <c:axId val="498353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344992"/>
        <c:crosses val="autoZero"/>
        <c:auto val="1"/>
        <c:lblOffset val="100"/>
        <c:baseTimeUnit val="months"/>
      </c:dateAx>
      <c:valAx>
        <c:axId val="498344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353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65</c:v>
                </c:pt>
                <c:pt idx="1">
                  <c:v>74</c:v>
                </c:pt>
                <c:pt idx="2">
                  <c:v>85</c:v>
                </c:pt>
                <c:pt idx="3">
                  <c:v>66</c:v>
                </c:pt>
                <c:pt idx="4">
                  <c:v>145</c:v>
                </c:pt>
                <c:pt idx="5">
                  <c:v>72</c:v>
                </c:pt>
                <c:pt idx="6">
                  <c:v>103</c:v>
                </c:pt>
                <c:pt idx="7">
                  <c:v>96</c:v>
                </c:pt>
                <c:pt idx="8">
                  <c:v>116</c:v>
                </c:pt>
                <c:pt idx="9">
                  <c:v>1</c:v>
                </c:pt>
                <c:pt idx="10">
                  <c:v>0</c:v>
                </c:pt>
                <c:pt idx="11">
                  <c:v>0</c:v>
                </c:pt>
              </c:numCache>
            </c:numRef>
          </c:val>
          <c:extLst>
            <c:ext xmlns:c16="http://schemas.microsoft.com/office/drawing/2014/chart" uri="{C3380CC4-5D6E-409C-BE32-E72D297353CC}">
              <c16:uniqueId val="{00000000-B52B-457B-8B3C-E55CF2D1FF65}"/>
            </c:ext>
          </c:extLst>
        </c:ser>
        <c:dLbls>
          <c:showLegendKey val="0"/>
          <c:showVal val="0"/>
          <c:showCatName val="0"/>
          <c:showSerName val="0"/>
          <c:showPercent val="0"/>
          <c:showBubbleSize val="0"/>
        </c:dLbls>
        <c:gapWidth val="219"/>
        <c:overlap val="-27"/>
        <c:axId val="498346304"/>
        <c:axId val="498351552"/>
      </c:barChart>
      <c:catAx>
        <c:axId val="498346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351552"/>
        <c:crosses val="autoZero"/>
        <c:auto val="1"/>
        <c:lblAlgn val="ctr"/>
        <c:lblOffset val="100"/>
        <c:noMultiLvlLbl val="0"/>
      </c:catAx>
      <c:valAx>
        <c:axId val="498351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346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1457</c:v>
                </c:pt>
                <c:pt idx="1">
                  <c:v>1734</c:v>
                </c:pt>
                <c:pt idx="2">
                  <c:v>1412</c:v>
                </c:pt>
                <c:pt idx="3">
                  <c:v>1478</c:v>
                </c:pt>
                <c:pt idx="4">
                  <c:v>2188</c:v>
                </c:pt>
                <c:pt idx="5">
                  <c:v>2225</c:v>
                </c:pt>
                <c:pt idx="6">
                  <c:v>1507</c:v>
                </c:pt>
                <c:pt idx="7">
                  <c:v>1662</c:v>
                </c:pt>
                <c:pt idx="8">
                  <c:v>2600</c:v>
                </c:pt>
              </c:numCache>
            </c:numRef>
          </c:val>
          <c:extLst>
            <c:ext xmlns:c16="http://schemas.microsoft.com/office/drawing/2014/chart" uri="{C3380CC4-5D6E-409C-BE32-E72D297353CC}">
              <c16:uniqueId val="{00000000-CBE1-410F-83F3-22B12DA438DD}"/>
            </c:ext>
          </c:extLst>
        </c:ser>
        <c:dLbls>
          <c:showLegendKey val="0"/>
          <c:showVal val="0"/>
          <c:showCatName val="0"/>
          <c:showSerName val="0"/>
          <c:showPercent val="0"/>
          <c:showBubbleSize val="0"/>
        </c:dLbls>
        <c:gapWidth val="219"/>
        <c:overlap val="-27"/>
        <c:axId val="492657952"/>
        <c:axId val="492647128"/>
      </c:barChart>
      <c:dateAx>
        <c:axId val="492657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647128"/>
        <c:crosses val="autoZero"/>
        <c:auto val="1"/>
        <c:lblOffset val="100"/>
        <c:baseTimeUnit val="months"/>
      </c:dateAx>
      <c:valAx>
        <c:axId val="492647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657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9169E-23A6-4682-A3A5-42D131A6837E}"/>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9AC74779-6F4D-4765-929E-847EEEA97D4C}"/>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6336013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D7F5E-3136-49DF-AE2C-32811B66AD07}"/>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FCA62525-933C-450B-9E5D-3E04CEFB0886}"/>
              </a:ext>
            </a:extLst>
          </p:cNvPr>
          <p:cNvGraphicFramePr>
            <a:graphicFrameLocks noGrp="1"/>
          </p:cNvGraphicFramePr>
          <p:nvPr>
            <p:ph type="chart" sz="quarter" idx="13"/>
            <p:extLst>
              <p:ext uri="{D42A27DB-BD31-4B8C-83A1-F6EECF244321}">
                <p14:modId xmlns:p14="http://schemas.microsoft.com/office/powerpoint/2010/main" val="18495695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A7D90C-0277-4FAC-B9A6-C6259667D490}"/>
              </a:ext>
            </a:extLst>
          </p:cNvPr>
          <p:cNvSpPr>
            <a:spLocks noGrp="1"/>
          </p:cNvSpPr>
          <p:nvPr>
            <p:ph type="body" sz="quarter" idx="14"/>
          </p:nvPr>
        </p:nvSpPr>
        <p:spPr/>
        <p:txBody>
          <a:bodyPr/>
          <a:lstStyle/>
          <a:p>
            <a:r>
              <a:rPr lang="en-US"/>
              <a:t>09/01/2024 - 09/30/2024</a:t>
            </a:r>
          </a:p>
        </p:txBody>
      </p:sp>
      <p:sp>
        <p:nvSpPr>
          <p:cNvPr id="5" name="Footer Placeholder 4">
            <a:extLst>
              <a:ext uri="{FF2B5EF4-FFF2-40B4-BE49-F238E27FC236}">
                <a16:creationId xmlns:a16="http://schemas.microsoft.com/office/drawing/2014/main" id="{ECB2183C-1BC3-4153-B5F3-1B68ECE4A9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61175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84DC4-4C1A-46C6-B070-077D9D7905C4}"/>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DCD0F6E5-6B18-4DCF-B5E3-FA11D8D2FFE2}"/>
              </a:ext>
            </a:extLst>
          </p:cNvPr>
          <p:cNvGraphicFramePr>
            <a:graphicFrameLocks noGrp="1"/>
          </p:cNvGraphicFramePr>
          <p:nvPr>
            <p:ph type="tbl" sz="quarter" idx="13"/>
            <p:extLst>
              <p:ext uri="{D42A27DB-BD31-4B8C-83A1-F6EECF244321}">
                <p14:modId xmlns:p14="http://schemas.microsoft.com/office/powerpoint/2010/main" val="3201760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57015044"/>
                    </a:ext>
                  </a:extLst>
                </a:gridCol>
                <a:gridCol w="905256">
                  <a:extLst>
                    <a:ext uri="{9D8B030D-6E8A-4147-A177-3AD203B41FA5}">
                      <a16:colId xmlns:a16="http://schemas.microsoft.com/office/drawing/2014/main" val="4099402437"/>
                    </a:ext>
                  </a:extLst>
                </a:gridCol>
                <a:gridCol w="905256">
                  <a:extLst>
                    <a:ext uri="{9D8B030D-6E8A-4147-A177-3AD203B41FA5}">
                      <a16:colId xmlns:a16="http://schemas.microsoft.com/office/drawing/2014/main" val="2406125606"/>
                    </a:ext>
                  </a:extLst>
                </a:gridCol>
                <a:gridCol w="905256">
                  <a:extLst>
                    <a:ext uri="{9D8B030D-6E8A-4147-A177-3AD203B41FA5}">
                      <a16:colId xmlns:a16="http://schemas.microsoft.com/office/drawing/2014/main" val="2201811541"/>
                    </a:ext>
                  </a:extLst>
                </a:gridCol>
                <a:gridCol w="905256">
                  <a:extLst>
                    <a:ext uri="{9D8B030D-6E8A-4147-A177-3AD203B41FA5}">
                      <a16:colId xmlns:a16="http://schemas.microsoft.com/office/drawing/2014/main" val="3468530458"/>
                    </a:ext>
                  </a:extLst>
                </a:gridCol>
                <a:gridCol w="905256">
                  <a:extLst>
                    <a:ext uri="{9D8B030D-6E8A-4147-A177-3AD203B41FA5}">
                      <a16:colId xmlns:a16="http://schemas.microsoft.com/office/drawing/2014/main" val="6903867"/>
                    </a:ext>
                  </a:extLst>
                </a:gridCol>
                <a:gridCol w="905256">
                  <a:extLst>
                    <a:ext uri="{9D8B030D-6E8A-4147-A177-3AD203B41FA5}">
                      <a16:colId xmlns:a16="http://schemas.microsoft.com/office/drawing/2014/main" val="1839113803"/>
                    </a:ext>
                  </a:extLst>
                </a:gridCol>
                <a:gridCol w="905256">
                  <a:extLst>
                    <a:ext uri="{9D8B030D-6E8A-4147-A177-3AD203B41FA5}">
                      <a16:colId xmlns:a16="http://schemas.microsoft.com/office/drawing/2014/main" val="3863498970"/>
                    </a:ext>
                  </a:extLst>
                </a:gridCol>
                <a:gridCol w="905256">
                  <a:extLst>
                    <a:ext uri="{9D8B030D-6E8A-4147-A177-3AD203B41FA5}">
                      <a16:colId xmlns:a16="http://schemas.microsoft.com/office/drawing/2014/main" val="347892499"/>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784664489"/>
                  </a:ext>
                </a:extLst>
              </a:tr>
              <a:tr h="370840">
                <a:tc>
                  <a:txBody>
                    <a:bodyPr/>
                    <a:lstStyle/>
                    <a:p>
                      <a:r>
                        <a:rPr lang="en-US" sz="1000"/>
                        <a:t>503</a:t>
                      </a:r>
                    </a:p>
                  </a:txBody>
                  <a:tcPr/>
                </a:tc>
                <a:tc>
                  <a:txBody>
                    <a:bodyPr/>
                    <a:lstStyle/>
                    <a:p>
                      <a:r>
                        <a:rPr lang="en-US" sz="1000"/>
                        <a:t>-1</a:t>
                      </a:r>
                    </a:p>
                  </a:txBody>
                  <a:tcPr/>
                </a:tc>
                <a:tc>
                  <a:txBody>
                    <a:bodyPr/>
                    <a:lstStyle/>
                    <a:p>
                      <a:r>
                        <a:rPr lang="en-US" sz="1000"/>
                        <a:t>12</a:t>
                      </a:r>
                    </a:p>
                  </a:txBody>
                  <a:tcPr/>
                </a:tc>
                <a:tc>
                  <a:txBody>
                    <a:bodyPr/>
                    <a:lstStyle/>
                    <a:p>
                      <a:r>
                        <a:rPr lang="en-US" sz="1000"/>
                        <a:t>50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0.8449 %</a:t>
                      </a:r>
                    </a:p>
                  </a:txBody>
                  <a:tcPr/>
                </a:tc>
                <a:tc>
                  <a:txBody>
                    <a:bodyPr/>
                    <a:lstStyle/>
                    <a:p>
                      <a:r>
                        <a:rPr lang="en-US" sz="1000"/>
                        <a:t>0.0 %</a:t>
                      </a:r>
                    </a:p>
                  </a:txBody>
                  <a:tcPr/>
                </a:tc>
                <a:extLst>
                  <a:ext uri="{0D108BD9-81ED-4DB2-BD59-A6C34878D82A}">
                    <a16:rowId xmlns:a16="http://schemas.microsoft.com/office/drawing/2014/main" val="2854200753"/>
                  </a:ext>
                </a:extLst>
              </a:tr>
            </a:tbl>
          </a:graphicData>
        </a:graphic>
      </p:graphicFrame>
      <p:sp>
        <p:nvSpPr>
          <p:cNvPr id="4" name="Text Placeholder 3">
            <a:extLst>
              <a:ext uri="{FF2B5EF4-FFF2-40B4-BE49-F238E27FC236}">
                <a16:creationId xmlns:a16="http://schemas.microsoft.com/office/drawing/2014/main" id="{548AF111-8A1F-4C9B-8DBC-472C0DD74883}"/>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34411001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8E221-00F8-4A16-916F-D467CB2990EF}"/>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4C4DE563-F5EE-4617-9D83-25756E66F105}"/>
              </a:ext>
            </a:extLst>
          </p:cNvPr>
          <p:cNvGraphicFramePr>
            <a:graphicFrameLocks noGrp="1"/>
          </p:cNvGraphicFramePr>
          <p:nvPr>
            <p:ph type="chart" sz="quarter" idx="13"/>
            <p:extLst>
              <p:ext uri="{D42A27DB-BD31-4B8C-83A1-F6EECF244321}">
                <p14:modId xmlns:p14="http://schemas.microsoft.com/office/powerpoint/2010/main" val="7829977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B83E9A-C571-4FBC-8A30-9E65F6AC363F}"/>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13FF1CFA-9735-41A6-9BAE-2D9CB87B4A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38335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8BA05-1524-4C49-AEA9-4E0B370DDDA8}"/>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F080C81B-8456-4684-A170-B3A390B3672C}"/>
              </a:ext>
            </a:extLst>
          </p:cNvPr>
          <p:cNvGraphicFramePr>
            <a:graphicFrameLocks noGrp="1"/>
          </p:cNvGraphicFramePr>
          <p:nvPr>
            <p:ph type="chart" sz="quarter" idx="13"/>
            <p:extLst>
              <p:ext uri="{D42A27DB-BD31-4B8C-83A1-F6EECF244321}">
                <p14:modId xmlns:p14="http://schemas.microsoft.com/office/powerpoint/2010/main" val="2103848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8BD030-89A0-44D8-9CD8-95BBD11CC6E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4B6FB43E-1A79-4165-A71F-E269B3BBEC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00496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0B461-200A-4823-A6FE-AD10CEC34AAF}"/>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3F34C2CB-BF58-4F7B-A027-0975ED9582A4}"/>
              </a:ext>
            </a:extLst>
          </p:cNvPr>
          <p:cNvGraphicFramePr>
            <a:graphicFrameLocks noGrp="1"/>
          </p:cNvGraphicFramePr>
          <p:nvPr>
            <p:ph type="chart" sz="quarter" idx="13"/>
            <p:extLst>
              <p:ext uri="{D42A27DB-BD31-4B8C-83A1-F6EECF244321}">
                <p14:modId xmlns:p14="http://schemas.microsoft.com/office/powerpoint/2010/main" val="33875234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208A19-473B-4945-B2E9-4D2588E524C6}"/>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86A034D2-88C1-42A4-B519-9A36922A5D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00945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8C6E7-E0D4-4C9F-9FCC-5E2D1894AD10}"/>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797993BD-0D35-4D8D-8DE1-B47E3D06D8CC}"/>
              </a:ext>
            </a:extLst>
          </p:cNvPr>
          <p:cNvGraphicFramePr>
            <a:graphicFrameLocks noGrp="1"/>
          </p:cNvGraphicFramePr>
          <p:nvPr>
            <p:ph type="chart" sz="quarter" idx="13"/>
            <p:extLst>
              <p:ext uri="{D42A27DB-BD31-4B8C-83A1-F6EECF244321}">
                <p14:modId xmlns:p14="http://schemas.microsoft.com/office/powerpoint/2010/main" val="3109580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777C53-7B4B-4927-96B1-210C6F3A0429}"/>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C2C4BFDE-371B-4006-BDF1-28EB3CB56D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73611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D29D2-342B-4675-87FC-AA02EEE070B2}"/>
              </a:ext>
            </a:extLst>
          </p:cNvPr>
          <p:cNvSpPr>
            <a:spLocks noGrp="1"/>
          </p:cNvSpPr>
          <p:nvPr>
            <p:ph type="title"/>
          </p:nvPr>
        </p:nvSpPr>
        <p:spPr/>
        <p:txBody>
          <a:bodyPr/>
          <a:lstStyle/>
          <a:p>
            <a:r>
              <a:rPr lang="en-US"/>
              <a:t>Facebook Original Own Posts Table | Tokio Marine America - 1 of 4</a:t>
            </a:r>
          </a:p>
        </p:txBody>
      </p:sp>
      <p:graphicFrame>
        <p:nvGraphicFramePr>
          <p:cNvPr id="5" name="Table Placeholder 4">
            <a:extLst>
              <a:ext uri="{FF2B5EF4-FFF2-40B4-BE49-F238E27FC236}">
                <a16:creationId xmlns:a16="http://schemas.microsoft.com/office/drawing/2014/main" id="{95BF21D1-E2BA-49AD-82F6-C5BAF3DD824A}"/>
              </a:ext>
            </a:extLst>
          </p:cNvPr>
          <p:cNvGraphicFramePr>
            <a:graphicFrameLocks noGrp="1"/>
          </p:cNvGraphicFramePr>
          <p:nvPr>
            <p:ph type="tbl" sz="quarter" idx="13"/>
            <p:extLst>
              <p:ext uri="{D42A27DB-BD31-4B8C-83A1-F6EECF244321}">
                <p14:modId xmlns:p14="http://schemas.microsoft.com/office/powerpoint/2010/main" val="7674483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457361782"/>
                    </a:ext>
                  </a:extLst>
                </a:gridCol>
                <a:gridCol w="1481328">
                  <a:extLst>
                    <a:ext uri="{9D8B030D-6E8A-4147-A177-3AD203B41FA5}">
                      <a16:colId xmlns:a16="http://schemas.microsoft.com/office/drawing/2014/main" val="2589427776"/>
                    </a:ext>
                  </a:extLst>
                </a:gridCol>
                <a:gridCol w="329184">
                  <a:extLst>
                    <a:ext uri="{9D8B030D-6E8A-4147-A177-3AD203B41FA5}">
                      <a16:colId xmlns:a16="http://schemas.microsoft.com/office/drawing/2014/main" val="696743302"/>
                    </a:ext>
                  </a:extLst>
                </a:gridCol>
                <a:gridCol w="329184">
                  <a:extLst>
                    <a:ext uri="{9D8B030D-6E8A-4147-A177-3AD203B41FA5}">
                      <a16:colId xmlns:a16="http://schemas.microsoft.com/office/drawing/2014/main" val="3579178839"/>
                    </a:ext>
                  </a:extLst>
                </a:gridCol>
                <a:gridCol w="329184">
                  <a:extLst>
                    <a:ext uri="{9D8B030D-6E8A-4147-A177-3AD203B41FA5}">
                      <a16:colId xmlns:a16="http://schemas.microsoft.com/office/drawing/2014/main" val="3748710233"/>
                    </a:ext>
                  </a:extLst>
                </a:gridCol>
                <a:gridCol w="329184">
                  <a:extLst>
                    <a:ext uri="{9D8B030D-6E8A-4147-A177-3AD203B41FA5}">
                      <a16:colId xmlns:a16="http://schemas.microsoft.com/office/drawing/2014/main" val="3988920300"/>
                    </a:ext>
                  </a:extLst>
                </a:gridCol>
                <a:gridCol w="329184">
                  <a:extLst>
                    <a:ext uri="{9D8B030D-6E8A-4147-A177-3AD203B41FA5}">
                      <a16:colId xmlns:a16="http://schemas.microsoft.com/office/drawing/2014/main" val="1841153081"/>
                    </a:ext>
                  </a:extLst>
                </a:gridCol>
                <a:gridCol w="329184">
                  <a:extLst>
                    <a:ext uri="{9D8B030D-6E8A-4147-A177-3AD203B41FA5}">
                      <a16:colId xmlns:a16="http://schemas.microsoft.com/office/drawing/2014/main" val="1204002101"/>
                    </a:ext>
                  </a:extLst>
                </a:gridCol>
                <a:gridCol w="329184">
                  <a:extLst>
                    <a:ext uri="{9D8B030D-6E8A-4147-A177-3AD203B41FA5}">
                      <a16:colId xmlns:a16="http://schemas.microsoft.com/office/drawing/2014/main" val="1511819989"/>
                    </a:ext>
                  </a:extLst>
                </a:gridCol>
                <a:gridCol w="329184">
                  <a:extLst>
                    <a:ext uri="{9D8B030D-6E8A-4147-A177-3AD203B41FA5}">
                      <a16:colId xmlns:a16="http://schemas.microsoft.com/office/drawing/2014/main" val="2489272292"/>
                    </a:ext>
                  </a:extLst>
                </a:gridCol>
                <a:gridCol w="329184">
                  <a:extLst>
                    <a:ext uri="{9D8B030D-6E8A-4147-A177-3AD203B41FA5}">
                      <a16:colId xmlns:a16="http://schemas.microsoft.com/office/drawing/2014/main" val="713286394"/>
                    </a:ext>
                  </a:extLst>
                </a:gridCol>
                <a:gridCol w="329184">
                  <a:extLst>
                    <a:ext uri="{9D8B030D-6E8A-4147-A177-3AD203B41FA5}">
                      <a16:colId xmlns:a16="http://schemas.microsoft.com/office/drawing/2014/main" val="2814156949"/>
                    </a:ext>
                  </a:extLst>
                </a:gridCol>
                <a:gridCol w="329184">
                  <a:extLst>
                    <a:ext uri="{9D8B030D-6E8A-4147-A177-3AD203B41FA5}">
                      <a16:colId xmlns:a16="http://schemas.microsoft.com/office/drawing/2014/main" val="1314488396"/>
                    </a:ext>
                  </a:extLst>
                </a:gridCol>
                <a:gridCol w="329184">
                  <a:extLst>
                    <a:ext uri="{9D8B030D-6E8A-4147-A177-3AD203B41FA5}">
                      <a16:colId xmlns:a16="http://schemas.microsoft.com/office/drawing/2014/main" val="1652979348"/>
                    </a:ext>
                  </a:extLst>
                </a:gridCol>
                <a:gridCol w="329184">
                  <a:extLst>
                    <a:ext uri="{9D8B030D-6E8A-4147-A177-3AD203B41FA5}">
                      <a16:colId xmlns:a16="http://schemas.microsoft.com/office/drawing/2014/main" val="4169432978"/>
                    </a:ext>
                  </a:extLst>
                </a:gridCol>
                <a:gridCol w="329184">
                  <a:extLst>
                    <a:ext uri="{9D8B030D-6E8A-4147-A177-3AD203B41FA5}">
                      <a16:colId xmlns:a16="http://schemas.microsoft.com/office/drawing/2014/main" val="2722445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40367869"/>
                  </a:ext>
                </a:extLst>
              </a:tr>
            </a:tbl>
          </a:graphicData>
        </a:graphic>
      </p:graphicFrame>
      <p:sp>
        <p:nvSpPr>
          <p:cNvPr id="4" name="Text Placeholder 3">
            <a:extLst>
              <a:ext uri="{FF2B5EF4-FFF2-40B4-BE49-F238E27FC236}">
                <a16:creationId xmlns:a16="http://schemas.microsoft.com/office/drawing/2014/main" id="{0C8B73CE-083E-4B29-AD7B-3676AE4AD2A8}"/>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30388409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E6D7-95A7-444C-8D8D-D8E8A055AF83}"/>
              </a:ext>
            </a:extLst>
          </p:cNvPr>
          <p:cNvSpPr>
            <a:spLocks noGrp="1"/>
          </p:cNvSpPr>
          <p:nvPr>
            <p:ph type="title"/>
          </p:nvPr>
        </p:nvSpPr>
        <p:spPr/>
        <p:txBody>
          <a:bodyPr/>
          <a:lstStyle/>
          <a:p>
            <a:r>
              <a:rPr lang="en-US"/>
              <a:t>Facebook Original Own Posts Table | Tokio Marine America - 2 of 4</a:t>
            </a:r>
          </a:p>
        </p:txBody>
      </p:sp>
      <p:graphicFrame>
        <p:nvGraphicFramePr>
          <p:cNvPr id="5" name="Table Placeholder 4">
            <a:extLst>
              <a:ext uri="{FF2B5EF4-FFF2-40B4-BE49-F238E27FC236}">
                <a16:creationId xmlns:a16="http://schemas.microsoft.com/office/drawing/2014/main" id="{C2D0E445-77B6-421A-AC03-1507400C0048}"/>
              </a:ext>
            </a:extLst>
          </p:cNvPr>
          <p:cNvGraphicFramePr>
            <a:graphicFrameLocks noGrp="1"/>
          </p:cNvGraphicFramePr>
          <p:nvPr>
            <p:ph type="tbl" sz="quarter" idx="13"/>
            <p:extLst>
              <p:ext uri="{D42A27DB-BD31-4B8C-83A1-F6EECF244321}">
                <p14:modId xmlns:p14="http://schemas.microsoft.com/office/powerpoint/2010/main" val="3684203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4389173"/>
                    </a:ext>
                  </a:extLst>
                </a:gridCol>
                <a:gridCol w="1481328">
                  <a:extLst>
                    <a:ext uri="{9D8B030D-6E8A-4147-A177-3AD203B41FA5}">
                      <a16:colId xmlns:a16="http://schemas.microsoft.com/office/drawing/2014/main" val="3015531290"/>
                    </a:ext>
                  </a:extLst>
                </a:gridCol>
                <a:gridCol w="329184">
                  <a:extLst>
                    <a:ext uri="{9D8B030D-6E8A-4147-A177-3AD203B41FA5}">
                      <a16:colId xmlns:a16="http://schemas.microsoft.com/office/drawing/2014/main" val="3211838704"/>
                    </a:ext>
                  </a:extLst>
                </a:gridCol>
                <a:gridCol w="329184">
                  <a:extLst>
                    <a:ext uri="{9D8B030D-6E8A-4147-A177-3AD203B41FA5}">
                      <a16:colId xmlns:a16="http://schemas.microsoft.com/office/drawing/2014/main" val="3457567819"/>
                    </a:ext>
                  </a:extLst>
                </a:gridCol>
                <a:gridCol w="329184">
                  <a:extLst>
                    <a:ext uri="{9D8B030D-6E8A-4147-A177-3AD203B41FA5}">
                      <a16:colId xmlns:a16="http://schemas.microsoft.com/office/drawing/2014/main" val="2144557636"/>
                    </a:ext>
                  </a:extLst>
                </a:gridCol>
                <a:gridCol w="329184">
                  <a:extLst>
                    <a:ext uri="{9D8B030D-6E8A-4147-A177-3AD203B41FA5}">
                      <a16:colId xmlns:a16="http://schemas.microsoft.com/office/drawing/2014/main" val="1820161695"/>
                    </a:ext>
                  </a:extLst>
                </a:gridCol>
                <a:gridCol w="329184">
                  <a:extLst>
                    <a:ext uri="{9D8B030D-6E8A-4147-A177-3AD203B41FA5}">
                      <a16:colId xmlns:a16="http://schemas.microsoft.com/office/drawing/2014/main" val="954226525"/>
                    </a:ext>
                  </a:extLst>
                </a:gridCol>
                <a:gridCol w="329184">
                  <a:extLst>
                    <a:ext uri="{9D8B030D-6E8A-4147-A177-3AD203B41FA5}">
                      <a16:colId xmlns:a16="http://schemas.microsoft.com/office/drawing/2014/main" val="2841456425"/>
                    </a:ext>
                  </a:extLst>
                </a:gridCol>
                <a:gridCol w="329184">
                  <a:extLst>
                    <a:ext uri="{9D8B030D-6E8A-4147-A177-3AD203B41FA5}">
                      <a16:colId xmlns:a16="http://schemas.microsoft.com/office/drawing/2014/main" val="964664833"/>
                    </a:ext>
                  </a:extLst>
                </a:gridCol>
                <a:gridCol w="329184">
                  <a:extLst>
                    <a:ext uri="{9D8B030D-6E8A-4147-A177-3AD203B41FA5}">
                      <a16:colId xmlns:a16="http://schemas.microsoft.com/office/drawing/2014/main" val="3920363093"/>
                    </a:ext>
                  </a:extLst>
                </a:gridCol>
                <a:gridCol w="329184">
                  <a:extLst>
                    <a:ext uri="{9D8B030D-6E8A-4147-A177-3AD203B41FA5}">
                      <a16:colId xmlns:a16="http://schemas.microsoft.com/office/drawing/2014/main" val="3930127053"/>
                    </a:ext>
                  </a:extLst>
                </a:gridCol>
                <a:gridCol w="329184">
                  <a:extLst>
                    <a:ext uri="{9D8B030D-6E8A-4147-A177-3AD203B41FA5}">
                      <a16:colId xmlns:a16="http://schemas.microsoft.com/office/drawing/2014/main" val="17603148"/>
                    </a:ext>
                  </a:extLst>
                </a:gridCol>
                <a:gridCol w="329184">
                  <a:extLst>
                    <a:ext uri="{9D8B030D-6E8A-4147-A177-3AD203B41FA5}">
                      <a16:colId xmlns:a16="http://schemas.microsoft.com/office/drawing/2014/main" val="557993908"/>
                    </a:ext>
                  </a:extLst>
                </a:gridCol>
                <a:gridCol w="329184">
                  <a:extLst>
                    <a:ext uri="{9D8B030D-6E8A-4147-A177-3AD203B41FA5}">
                      <a16:colId xmlns:a16="http://schemas.microsoft.com/office/drawing/2014/main" val="3161128920"/>
                    </a:ext>
                  </a:extLst>
                </a:gridCol>
                <a:gridCol w="329184">
                  <a:extLst>
                    <a:ext uri="{9D8B030D-6E8A-4147-A177-3AD203B41FA5}">
                      <a16:colId xmlns:a16="http://schemas.microsoft.com/office/drawing/2014/main" val="675211661"/>
                    </a:ext>
                  </a:extLst>
                </a:gridCol>
                <a:gridCol w="329184">
                  <a:extLst>
                    <a:ext uri="{9D8B030D-6E8A-4147-A177-3AD203B41FA5}">
                      <a16:colId xmlns:a16="http://schemas.microsoft.com/office/drawing/2014/main" val="21412070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88043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- 2024-09-10 14:58:52</a:t>
                      </a:r>
                      <a:r>
                        <a:rPr kumimoji="0" lang="en-US" sz="1000" b="0" i="0" u="none" strike="noStrike" kern="1200" cap="none" spc="0" normalizeH="0" baseline="0" noProof="0">
                          <a:ln>
                            <a:noFill/>
                          </a:ln>
                          <a:solidFill>
                            <a:prstClr val="black"/>
                          </a:solidFill>
                          <a:effectLst/>
                          <a:uLnTx/>
                          <a:uFillTx/>
                          <a:latin typeface="Calibri"/>
                          <a:ea typeface="+mn-ea"/>
                          <a:cs typeface="+mn-cs"/>
                        </a:rPr>
                        <a:t>
 We’re proud to be recognized as one of @Best Companies Group's 2024 Best Places to Work SoCal! This award is based on employee surveys, which rate factors such as corporate culture, training and development, benefits, employee satisfaction, and more.
We are honored that our commitment to fostering an exceptional work environment for our employees has been recognized. Thanks to our employees for your support and amazing work!
Interested in joining a company that values its employees and promotes growth and development? Then, take your next career step with Tokio Marine America! Check out our positions and apply today: https://bit.ly/40zsh4j
Check out the Best Places to Work SoCal's full list: https://bit.ly/3Zjmjpx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https://quintly-eu-image-storage.s3.amazonaws.com/e33bbb9956bb05844e7317a82c09a400/7425c9a5913dc9d633b3c7c497c2bc6e.jpg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822575082"/>
                  </a:ext>
                </a:extLst>
              </a:tr>
            </a:tbl>
          </a:graphicData>
        </a:graphic>
      </p:graphicFrame>
      <p:sp>
        <p:nvSpPr>
          <p:cNvPr id="4" name="Text Placeholder 3">
            <a:extLst>
              <a:ext uri="{FF2B5EF4-FFF2-40B4-BE49-F238E27FC236}">
                <a16:creationId xmlns:a16="http://schemas.microsoft.com/office/drawing/2014/main" id="{ADE38F1A-DEA1-4F39-B1E3-E6F0A47F19C2}"/>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34489787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2D4DF-C3D0-4AC9-A6B7-E2CBE730223C}"/>
              </a:ext>
            </a:extLst>
          </p:cNvPr>
          <p:cNvSpPr>
            <a:spLocks noGrp="1"/>
          </p:cNvSpPr>
          <p:nvPr>
            <p:ph type="title"/>
          </p:nvPr>
        </p:nvSpPr>
        <p:spPr/>
        <p:txBody>
          <a:bodyPr/>
          <a:lstStyle/>
          <a:p>
            <a:r>
              <a:rPr lang="en-US"/>
              <a:t>Facebook Original Own Posts Table | Tokio Marine America - 3 of 4</a:t>
            </a:r>
          </a:p>
        </p:txBody>
      </p:sp>
      <p:graphicFrame>
        <p:nvGraphicFramePr>
          <p:cNvPr id="5" name="Table Placeholder 4">
            <a:extLst>
              <a:ext uri="{FF2B5EF4-FFF2-40B4-BE49-F238E27FC236}">
                <a16:creationId xmlns:a16="http://schemas.microsoft.com/office/drawing/2014/main" id="{D1DB0A0A-EB8B-48F3-BBFA-D9728106A87E}"/>
              </a:ext>
            </a:extLst>
          </p:cNvPr>
          <p:cNvGraphicFramePr>
            <a:graphicFrameLocks noGrp="1"/>
          </p:cNvGraphicFramePr>
          <p:nvPr>
            <p:ph type="tbl" sz="quarter" idx="13"/>
            <p:extLst>
              <p:ext uri="{D42A27DB-BD31-4B8C-83A1-F6EECF244321}">
                <p14:modId xmlns:p14="http://schemas.microsoft.com/office/powerpoint/2010/main" val="3902611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660734682"/>
                    </a:ext>
                  </a:extLst>
                </a:gridCol>
                <a:gridCol w="1481328">
                  <a:extLst>
                    <a:ext uri="{9D8B030D-6E8A-4147-A177-3AD203B41FA5}">
                      <a16:colId xmlns:a16="http://schemas.microsoft.com/office/drawing/2014/main" val="517450332"/>
                    </a:ext>
                  </a:extLst>
                </a:gridCol>
                <a:gridCol w="329184">
                  <a:extLst>
                    <a:ext uri="{9D8B030D-6E8A-4147-A177-3AD203B41FA5}">
                      <a16:colId xmlns:a16="http://schemas.microsoft.com/office/drawing/2014/main" val="39095823"/>
                    </a:ext>
                  </a:extLst>
                </a:gridCol>
                <a:gridCol w="329184">
                  <a:extLst>
                    <a:ext uri="{9D8B030D-6E8A-4147-A177-3AD203B41FA5}">
                      <a16:colId xmlns:a16="http://schemas.microsoft.com/office/drawing/2014/main" val="2231834134"/>
                    </a:ext>
                  </a:extLst>
                </a:gridCol>
                <a:gridCol w="329184">
                  <a:extLst>
                    <a:ext uri="{9D8B030D-6E8A-4147-A177-3AD203B41FA5}">
                      <a16:colId xmlns:a16="http://schemas.microsoft.com/office/drawing/2014/main" val="3193711550"/>
                    </a:ext>
                  </a:extLst>
                </a:gridCol>
                <a:gridCol w="329184">
                  <a:extLst>
                    <a:ext uri="{9D8B030D-6E8A-4147-A177-3AD203B41FA5}">
                      <a16:colId xmlns:a16="http://schemas.microsoft.com/office/drawing/2014/main" val="916635081"/>
                    </a:ext>
                  </a:extLst>
                </a:gridCol>
                <a:gridCol w="329184">
                  <a:extLst>
                    <a:ext uri="{9D8B030D-6E8A-4147-A177-3AD203B41FA5}">
                      <a16:colId xmlns:a16="http://schemas.microsoft.com/office/drawing/2014/main" val="1088644214"/>
                    </a:ext>
                  </a:extLst>
                </a:gridCol>
                <a:gridCol w="329184">
                  <a:extLst>
                    <a:ext uri="{9D8B030D-6E8A-4147-A177-3AD203B41FA5}">
                      <a16:colId xmlns:a16="http://schemas.microsoft.com/office/drawing/2014/main" val="3239646021"/>
                    </a:ext>
                  </a:extLst>
                </a:gridCol>
                <a:gridCol w="329184">
                  <a:extLst>
                    <a:ext uri="{9D8B030D-6E8A-4147-A177-3AD203B41FA5}">
                      <a16:colId xmlns:a16="http://schemas.microsoft.com/office/drawing/2014/main" val="3239122698"/>
                    </a:ext>
                  </a:extLst>
                </a:gridCol>
                <a:gridCol w="329184">
                  <a:extLst>
                    <a:ext uri="{9D8B030D-6E8A-4147-A177-3AD203B41FA5}">
                      <a16:colId xmlns:a16="http://schemas.microsoft.com/office/drawing/2014/main" val="642769725"/>
                    </a:ext>
                  </a:extLst>
                </a:gridCol>
                <a:gridCol w="329184">
                  <a:extLst>
                    <a:ext uri="{9D8B030D-6E8A-4147-A177-3AD203B41FA5}">
                      <a16:colId xmlns:a16="http://schemas.microsoft.com/office/drawing/2014/main" val="87897811"/>
                    </a:ext>
                  </a:extLst>
                </a:gridCol>
                <a:gridCol w="329184">
                  <a:extLst>
                    <a:ext uri="{9D8B030D-6E8A-4147-A177-3AD203B41FA5}">
                      <a16:colId xmlns:a16="http://schemas.microsoft.com/office/drawing/2014/main" val="423842855"/>
                    </a:ext>
                  </a:extLst>
                </a:gridCol>
                <a:gridCol w="329184">
                  <a:extLst>
                    <a:ext uri="{9D8B030D-6E8A-4147-A177-3AD203B41FA5}">
                      <a16:colId xmlns:a16="http://schemas.microsoft.com/office/drawing/2014/main" val="1705707845"/>
                    </a:ext>
                  </a:extLst>
                </a:gridCol>
                <a:gridCol w="329184">
                  <a:extLst>
                    <a:ext uri="{9D8B030D-6E8A-4147-A177-3AD203B41FA5}">
                      <a16:colId xmlns:a16="http://schemas.microsoft.com/office/drawing/2014/main" val="3015899111"/>
                    </a:ext>
                  </a:extLst>
                </a:gridCol>
                <a:gridCol w="329184">
                  <a:extLst>
                    <a:ext uri="{9D8B030D-6E8A-4147-A177-3AD203B41FA5}">
                      <a16:colId xmlns:a16="http://schemas.microsoft.com/office/drawing/2014/main" val="98265927"/>
                    </a:ext>
                  </a:extLst>
                </a:gridCol>
                <a:gridCol w="329184">
                  <a:extLst>
                    <a:ext uri="{9D8B030D-6E8A-4147-A177-3AD203B41FA5}">
                      <a16:colId xmlns:a16="http://schemas.microsoft.com/office/drawing/2014/main" val="2786470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77331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- 2024-09-20 13:17:04</a:t>
                      </a:r>
                      <a:r>
                        <a:rPr kumimoji="0" lang="en-US" sz="1000" b="0" i="0" u="none" strike="noStrike" kern="1200" cap="none" spc="0" normalizeH="0" baseline="0" noProof="0">
                          <a:ln>
                            <a:noFill/>
                          </a:ln>
                          <a:solidFill>
                            <a:prstClr val="black"/>
                          </a:solidFill>
                          <a:effectLst/>
                          <a:uLnTx/>
                          <a:uFillTx/>
                          <a:latin typeface="Calibri"/>
                          <a:ea typeface="+mn-ea"/>
                          <a:cs typeface="+mn-cs"/>
                        </a:rPr>
                        <a:t>
 #FlasbackFriday to when TMA's Employee Engagement and HR Specialist, Medalit T. attended the 1984 Los Angeles Olympics and witnessed the greatest athletes in the world compete for their countries. An event like that is truly an unforgettable experience, and Medalit had the opportunity to experience it once again this year - this time in Paris, France!
Did you follow the Games this year? Share your favorite event in the comments below!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https://quintly-eu-image-storage.s3.amazonaws.com/e33bbb9956bb05844e7317a82c09a400/e4a0970c4cbc268a08ecf0ab7b084d6f.jpg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17.4419 %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241345705"/>
                  </a:ext>
                </a:extLst>
              </a:tr>
            </a:tbl>
          </a:graphicData>
        </a:graphic>
      </p:graphicFrame>
      <p:sp>
        <p:nvSpPr>
          <p:cNvPr id="4" name="Text Placeholder 3">
            <a:extLst>
              <a:ext uri="{FF2B5EF4-FFF2-40B4-BE49-F238E27FC236}">
                <a16:creationId xmlns:a16="http://schemas.microsoft.com/office/drawing/2014/main" id="{01F9336F-EA69-4F0B-AD51-A9A153DD251E}"/>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9539433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252D1-7695-4CD6-9693-3A81CCE7BD1C}"/>
              </a:ext>
            </a:extLst>
          </p:cNvPr>
          <p:cNvSpPr>
            <a:spLocks noGrp="1"/>
          </p:cNvSpPr>
          <p:nvPr>
            <p:ph type="title"/>
          </p:nvPr>
        </p:nvSpPr>
        <p:spPr/>
        <p:txBody>
          <a:bodyPr/>
          <a:lstStyle/>
          <a:p>
            <a:r>
              <a:rPr lang="en-US"/>
              <a:t>Facebook Original Own Posts Table | Tokio Marine America - 4 of 4</a:t>
            </a:r>
          </a:p>
        </p:txBody>
      </p:sp>
      <p:graphicFrame>
        <p:nvGraphicFramePr>
          <p:cNvPr id="5" name="Table Placeholder 4">
            <a:extLst>
              <a:ext uri="{FF2B5EF4-FFF2-40B4-BE49-F238E27FC236}">
                <a16:creationId xmlns:a16="http://schemas.microsoft.com/office/drawing/2014/main" id="{986307CF-2F19-42DC-A42B-37F64ACADC2E}"/>
              </a:ext>
            </a:extLst>
          </p:cNvPr>
          <p:cNvGraphicFramePr>
            <a:graphicFrameLocks noGrp="1"/>
          </p:cNvGraphicFramePr>
          <p:nvPr>
            <p:ph type="tbl" sz="quarter" idx="13"/>
            <p:extLst>
              <p:ext uri="{D42A27DB-BD31-4B8C-83A1-F6EECF244321}">
                <p14:modId xmlns:p14="http://schemas.microsoft.com/office/powerpoint/2010/main" val="3582649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692370723"/>
                    </a:ext>
                  </a:extLst>
                </a:gridCol>
                <a:gridCol w="1481328">
                  <a:extLst>
                    <a:ext uri="{9D8B030D-6E8A-4147-A177-3AD203B41FA5}">
                      <a16:colId xmlns:a16="http://schemas.microsoft.com/office/drawing/2014/main" val="735154906"/>
                    </a:ext>
                  </a:extLst>
                </a:gridCol>
                <a:gridCol w="329184">
                  <a:extLst>
                    <a:ext uri="{9D8B030D-6E8A-4147-A177-3AD203B41FA5}">
                      <a16:colId xmlns:a16="http://schemas.microsoft.com/office/drawing/2014/main" val="3881395702"/>
                    </a:ext>
                  </a:extLst>
                </a:gridCol>
                <a:gridCol w="329184">
                  <a:extLst>
                    <a:ext uri="{9D8B030D-6E8A-4147-A177-3AD203B41FA5}">
                      <a16:colId xmlns:a16="http://schemas.microsoft.com/office/drawing/2014/main" val="1714981486"/>
                    </a:ext>
                  </a:extLst>
                </a:gridCol>
                <a:gridCol w="329184">
                  <a:extLst>
                    <a:ext uri="{9D8B030D-6E8A-4147-A177-3AD203B41FA5}">
                      <a16:colId xmlns:a16="http://schemas.microsoft.com/office/drawing/2014/main" val="94677236"/>
                    </a:ext>
                  </a:extLst>
                </a:gridCol>
                <a:gridCol w="329184">
                  <a:extLst>
                    <a:ext uri="{9D8B030D-6E8A-4147-A177-3AD203B41FA5}">
                      <a16:colId xmlns:a16="http://schemas.microsoft.com/office/drawing/2014/main" val="773618513"/>
                    </a:ext>
                  </a:extLst>
                </a:gridCol>
                <a:gridCol w="329184">
                  <a:extLst>
                    <a:ext uri="{9D8B030D-6E8A-4147-A177-3AD203B41FA5}">
                      <a16:colId xmlns:a16="http://schemas.microsoft.com/office/drawing/2014/main" val="1930838270"/>
                    </a:ext>
                  </a:extLst>
                </a:gridCol>
                <a:gridCol w="329184">
                  <a:extLst>
                    <a:ext uri="{9D8B030D-6E8A-4147-A177-3AD203B41FA5}">
                      <a16:colId xmlns:a16="http://schemas.microsoft.com/office/drawing/2014/main" val="194174426"/>
                    </a:ext>
                  </a:extLst>
                </a:gridCol>
                <a:gridCol w="329184">
                  <a:extLst>
                    <a:ext uri="{9D8B030D-6E8A-4147-A177-3AD203B41FA5}">
                      <a16:colId xmlns:a16="http://schemas.microsoft.com/office/drawing/2014/main" val="1540960066"/>
                    </a:ext>
                  </a:extLst>
                </a:gridCol>
                <a:gridCol w="329184">
                  <a:extLst>
                    <a:ext uri="{9D8B030D-6E8A-4147-A177-3AD203B41FA5}">
                      <a16:colId xmlns:a16="http://schemas.microsoft.com/office/drawing/2014/main" val="2699598675"/>
                    </a:ext>
                  </a:extLst>
                </a:gridCol>
                <a:gridCol w="329184">
                  <a:extLst>
                    <a:ext uri="{9D8B030D-6E8A-4147-A177-3AD203B41FA5}">
                      <a16:colId xmlns:a16="http://schemas.microsoft.com/office/drawing/2014/main" val="3430261768"/>
                    </a:ext>
                  </a:extLst>
                </a:gridCol>
                <a:gridCol w="329184">
                  <a:extLst>
                    <a:ext uri="{9D8B030D-6E8A-4147-A177-3AD203B41FA5}">
                      <a16:colId xmlns:a16="http://schemas.microsoft.com/office/drawing/2014/main" val="1779096053"/>
                    </a:ext>
                  </a:extLst>
                </a:gridCol>
                <a:gridCol w="329184">
                  <a:extLst>
                    <a:ext uri="{9D8B030D-6E8A-4147-A177-3AD203B41FA5}">
                      <a16:colId xmlns:a16="http://schemas.microsoft.com/office/drawing/2014/main" val="3433933835"/>
                    </a:ext>
                  </a:extLst>
                </a:gridCol>
                <a:gridCol w="329184">
                  <a:extLst>
                    <a:ext uri="{9D8B030D-6E8A-4147-A177-3AD203B41FA5}">
                      <a16:colId xmlns:a16="http://schemas.microsoft.com/office/drawing/2014/main" val="2890822470"/>
                    </a:ext>
                  </a:extLst>
                </a:gridCol>
                <a:gridCol w="329184">
                  <a:extLst>
                    <a:ext uri="{9D8B030D-6E8A-4147-A177-3AD203B41FA5}">
                      <a16:colId xmlns:a16="http://schemas.microsoft.com/office/drawing/2014/main" val="2610206008"/>
                    </a:ext>
                  </a:extLst>
                </a:gridCol>
                <a:gridCol w="329184">
                  <a:extLst>
                    <a:ext uri="{9D8B030D-6E8A-4147-A177-3AD203B41FA5}">
                      <a16:colId xmlns:a16="http://schemas.microsoft.com/office/drawing/2014/main" val="1923860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6669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- 2024-09-03 16:13:06</a:t>
                      </a:r>
                      <a:r>
                        <a:rPr kumimoji="0" lang="en-US" sz="1000" b="0" i="0" u="none" strike="noStrike" kern="1200" cap="none" spc="0" normalizeH="0" baseline="0" noProof="0">
                          <a:ln>
                            <a:noFill/>
                          </a:ln>
                          <a:solidFill>
                            <a:prstClr val="black"/>
                          </a:solidFill>
                          <a:effectLst/>
                          <a:uLnTx/>
                          <a:uFillTx/>
                          <a:latin typeface="Calibri"/>
                          <a:ea typeface="+mn-ea"/>
                          <a:cs typeface="+mn-cs"/>
                        </a:rPr>
                        <a:t>
 Our senior leadership team wrapped up their series of Town Hall meetings with our Jersey City employees. Following an informative and engaging session, everyone enjoyed an employee appreciation lunch at the Rooftop, a local favorite!
Our TMA Town Hall Tour was a success! Thanks to all of our amazing employees for attending and to our senior leaders for taking the time to connect and create these memorable moments.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https://quintly-eu-image-storage.s3.amazonaws.com/e33bbb9956bb05844e7317a82c09a400/82af5cb2e6861c6f2752cc673ad95573.jpg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19.5876 %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704922470"/>
                  </a:ext>
                </a:extLst>
              </a:tr>
            </a:tbl>
          </a:graphicData>
        </a:graphic>
      </p:graphicFrame>
      <p:sp>
        <p:nvSpPr>
          <p:cNvPr id="4" name="Text Placeholder 3">
            <a:extLst>
              <a:ext uri="{FF2B5EF4-FFF2-40B4-BE49-F238E27FC236}">
                <a16:creationId xmlns:a16="http://schemas.microsoft.com/office/drawing/2014/main" id="{3C2298C8-44CC-4339-AA39-0A60D6A96709}"/>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32549386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8C10F-BB11-4634-A240-4D62BD808658}"/>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28BF5C36-4251-4A33-92DE-56FF59C07477}"/>
              </a:ext>
            </a:extLst>
          </p:cNvPr>
          <p:cNvGraphicFramePr>
            <a:graphicFrameLocks noGrp="1"/>
          </p:cNvGraphicFramePr>
          <p:nvPr>
            <p:ph type="tbl" sz="quarter" idx="13"/>
            <p:extLst>
              <p:ext uri="{D42A27DB-BD31-4B8C-83A1-F6EECF244321}">
                <p14:modId xmlns:p14="http://schemas.microsoft.com/office/powerpoint/2010/main" val="3143307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657437438"/>
                    </a:ext>
                  </a:extLst>
                </a:gridCol>
                <a:gridCol w="576072">
                  <a:extLst>
                    <a:ext uri="{9D8B030D-6E8A-4147-A177-3AD203B41FA5}">
                      <a16:colId xmlns:a16="http://schemas.microsoft.com/office/drawing/2014/main" val="1590851239"/>
                    </a:ext>
                  </a:extLst>
                </a:gridCol>
                <a:gridCol w="576072">
                  <a:extLst>
                    <a:ext uri="{9D8B030D-6E8A-4147-A177-3AD203B41FA5}">
                      <a16:colId xmlns:a16="http://schemas.microsoft.com/office/drawing/2014/main" val="1559664733"/>
                    </a:ext>
                  </a:extLst>
                </a:gridCol>
                <a:gridCol w="576072">
                  <a:extLst>
                    <a:ext uri="{9D8B030D-6E8A-4147-A177-3AD203B41FA5}">
                      <a16:colId xmlns:a16="http://schemas.microsoft.com/office/drawing/2014/main" val="2881040134"/>
                    </a:ext>
                  </a:extLst>
                </a:gridCol>
                <a:gridCol w="576072">
                  <a:extLst>
                    <a:ext uri="{9D8B030D-6E8A-4147-A177-3AD203B41FA5}">
                      <a16:colId xmlns:a16="http://schemas.microsoft.com/office/drawing/2014/main" val="366146711"/>
                    </a:ext>
                  </a:extLst>
                </a:gridCol>
                <a:gridCol w="576072">
                  <a:extLst>
                    <a:ext uri="{9D8B030D-6E8A-4147-A177-3AD203B41FA5}">
                      <a16:colId xmlns:a16="http://schemas.microsoft.com/office/drawing/2014/main" val="3943398713"/>
                    </a:ext>
                  </a:extLst>
                </a:gridCol>
                <a:gridCol w="576072">
                  <a:extLst>
                    <a:ext uri="{9D8B030D-6E8A-4147-A177-3AD203B41FA5}">
                      <a16:colId xmlns:a16="http://schemas.microsoft.com/office/drawing/2014/main" val="3005408272"/>
                    </a:ext>
                  </a:extLst>
                </a:gridCol>
                <a:gridCol w="576072">
                  <a:extLst>
                    <a:ext uri="{9D8B030D-6E8A-4147-A177-3AD203B41FA5}">
                      <a16:colId xmlns:a16="http://schemas.microsoft.com/office/drawing/2014/main" val="202705909"/>
                    </a:ext>
                  </a:extLst>
                </a:gridCol>
                <a:gridCol w="576072">
                  <a:extLst>
                    <a:ext uri="{9D8B030D-6E8A-4147-A177-3AD203B41FA5}">
                      <a16:colId xmlns:a16="http://schemas.microsoft.com/office/drawing/2014/main" val="3150414034"/>
                    </a:ext>
                  </a:extLst>
                </a:gridCol>
                <a:gridCol w="576072">
                  <a:extLst>
                    <a:ext uri="{9D8B030D-6E8A-4147-A177-3AD203B41FA5}">
                      <a16:colId xmlns:a16="http://schemas.microsoft.com/office/drawing/2014/main" val="3882590457"/>
                    </a:ext>
                  </a:extLst>
                </a:gridCol>
                <a:gridCol w="576072">
                  <a:extLst>
                    <a:ext uri="{9D8B030D-6E8A-4147-A177-3AD203B41FA5}">
                      <a16:colId xmlns:a16="http://schemas.microsoft.com/office/drawing/2014/main" val="3878847338"/>
                    </a:ext>
                  </a:extLst>
                </a:gridCol>
                <a:gridCol w="576072">
                  <a:extLst>
                    <a:ext uri="{9D8B030D-6E8A-4147-A177-3AD203B41FA5}">
                      <a16:colId xmlns:a16="http://schemas.microsoft.com/office/drawing/2014/main" val="3224617714"/>
                    </a:ext>
                  </a:extLst>
                </a:gridCol>
                <a:gridCol w="576072">
                  <a:extLst>
                    <a:ext uri="{9D8B030D-6E8A-4147-A177-3AD203B41FA5}">
                      <a16:colId xmlns:a16="http://schemas.microsoft.com/office/drawing/2014/main" val="55931328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518719993"/>
                  </a:ext>
                </a:extLst>
              </a:tr>
              <a:tr h="370840">
                <a:tc>
                  <a:txBody>
                    <a:bodyPr/>
                    <a:lstStyle/>
                    <a:p>
                      <a:r>
                        <a:rPr lang="en-US" sz="1000"/>
                        <a:t>292</a:t>
                      </a:r>
                    </a:p>
                  </a:txBody>
                  <a:tcPr/>
                </a:tc>
                <a:tc>
                  <a:txBody>
                    <a:bodyPr/>
                    <a:lstStyle/>
                    <a:p>
                      <a:r>
                        <a:rPr lang="en-US" sz="1000"/>
                        <a:t>0</a:t>
                      </a:r>
                    </a:p>
                  </a:txBody>
                  <a:tcPr/>
                </a:tc>
                <a:tc>
                  <a:txBody>
                    <a:bodyPr/>
                    <a:lstStyle/>
                    <a:p>
                      <a:r>
                        <a:rPr lang="en-US" sz="1000"/>
                        <a:t>23</a:t>
                      </a:r>
                    </a:p>
                  </a:txBody>
                  <a:tcPr/>
                </a:tc>
                <a:tc>
                  <a:txBody>
                    <a:bodyPr/>
                    <a:lstStyle/>
                    <a:p>
                      <a:r>
                        <a:rPr lang="en-US" sz="1000"/>
                        <a:t>12</a:t>
                      </a:r>
                    </a:p>
                  </a:txBody>
                  <a:tcPr/>
                </a:tc>
                <a:tc>
                  <a:txBody>
                    <a:bodyPr/>
                    <a:lstStyle/>
                    <a:p>
                      <a:r>
                        <a:rPr lang="en-US" sz="1000"/>
                        <a:t>0</a:t>
                      </a:r>
                    </a:p>
                  </a:txBody>
                  <a:tcPr/>
                </a:tc>
                <a:tc>
                  <a:txBody>
                    <a:bodyPr/>
                    <a:lstStyle/>
                    <a:p>
                      <a:r>
                        <a:rPr lang="en-US" sz="1000"/>
                        <a:t>11</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10</a:t>
                      </a:r>
                    </a:p>
                  </a:txBody>
                  <a:tcPr/>
                </a:tc>
                <a:tc>
                  <a:txBody>
                    <a:bodyPr/>
                    <a:lstStyle/>
                    <a:p>
                      <a:r>
                        <a:rPr lang="en-US" sz="1000"/>
                        <a:t>1</a:t>
                      </a:r>
                    </a:p>
                  </a:txBody>
                  <a:tcPr/>
                </a:tc>
                <a:tc>
                  <a:txBody>
                    <a:bodyPr/>
                    <a:lstStyle/>
                    <a:p>
                      <a:r>
                        <a:rPr lang="en-US" sz="1000"/>
                        <a:t>0.3710 %</a:t>
                      </a:r>
                    </a:p>
                  </a:txBody>
                  <a:tcPr/>
                </a:tc>
                <a:tc>
                  <a:txBody>
                    <a:bodyPr/>
                    <a:lstStyle/>
                    <a:p>
                      <a:r>
                        <a:rPr lang="en-US" sz="1000"/>
                        <a:t>0.0 %</a:t>
                      </a:r>
                    </a:p>
                  </a:txBody>
                  <a:tcPr/>
                </a:tc>
                <a:extLst>
                  <a:ext uri="{0D108BD9-81ED-4DB2-BD59-A6C34878D82A}">
                    <a16:rowId xmlns:a16="http://schemas.microsoft.com/office/drawing/2014/main" val="2033006418"/>
                  </a:ext>
                </a:extLst>
              </a:tr>
            </a:tbl>
          </a:graphicData>
        </a:graphic>
      </p:graphicFrame>
      <p:sp>
        <p:nvSpPr>
          <p:cNvPr id="4" name="Text Placeholder 3">
            <a:extLst>
              <a:ext uri="{FF2B5EF4-FFF2-40B4-BE49-F238E27FC236}">
                <a16:creationId xmlns:a16="http://schemas.microsoft.com/office/drawing/2014/main" id="{080E8417-CDF0-42FB-9F16-89A84D2BAA70}"/>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28967622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B367D-BA6F-4CC2-9F39-D978B943A853}"/>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145FD1E6-A490-40CD-BFE3-0FAA0184C4CD}"/>
              </a:ext>
            </a:extLst>
          </p:cNvPr>
          <p:cNvGraphicFramePr>
            <a:graphicFrameLocks noGrp="1"/>
          </p:cNvGraphicFramePr>
          <p:nvPr>
            <p:ph type="chart" sz="quarter" idx="13"/>
            <p:extLst>
              <p:ext uri="{D42A27DB-BD31-4B8C-83A1-F6EECF244321}">
                <p14:modId xmlns:p14="http://schemas.microsoft.com/office/powerpoint/2010/main" val="7702992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F41E41-A238-42AB-BD8D-3EED3BC0952C}"/>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514FAFA5-6ECD-41A2-9B41-07421BB447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83210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AA63D-A57C-4D8D-B557-450C1E20B06F}"/>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4D6686ED-9BDD-4E85-B36A-12F0F66929DE}"/>
              </a:ext>
            </a:extLst>
          </p:cNvPr>
          <p:cNvGraphicFramePr>
            <a:graphicFrameLocks noGrp="1"/>
          </p:cNvGraphicFramePr>
          <p:nvPr>
            <p:ph type="chart" sz="quarter" idx="13"/>
            <p:extLst>
              <p:ext uri="{D42A27DB-BD31-4B8C-83A1-F6EECF244321}">
                <p14:modId xmlns:p14="http://schemas.microsoft.com/office/powerpoint/2010/main" val="34406334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C8002E-B14B-46F6-A4FD-B99FC5F8FA8C}"/>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9E093D5E-174C-406E-9A73-F2EDCFEBF6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68967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9D306-08BF-4465-93DC-E48A789F29B1}"/>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33175449-8736-4F7E-9391-2534436DDB5C}"/>
              </a:ext>
            </a:extLst>
          </p:cNvPr>
          <p:cNvGraphicFramePr>
            <a:graphicFrameLocks noGrp="1"/>
          </p:cNvGraphicFramePr>
          <p:nvPr>
            <p:ph type="chart" sz="quarter" idx="13"/>
            <p:extLst>
              <p:ext uri="{D42A27DB-BD31-4B8C-83A1-F6EECF244321}">
                <p14:modId xmlns:p14="http://schemas.microsoft.com/office/powerpoint/2010/main" val="16943807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1EB58E-4ACD-4532-A0DA-D9EC5E151D10}"/>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D1FF62A4-95B6-4979-A7E0-6861C6482E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47257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7E0E4-FCF9-406F-953F-D60DCA39AFF9}"/>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DEB9B4A0-9975-476C-8387-585B9714821D}"/>
              </a:ext>
            </a:extLst>
          </p:cNvPr>
          <p:cNvGraphicFramePr>
            <a:graphicFrameLocks noGrp="1"/>
          </p:cNvGraphicFramePr>
          <p:nvPr>
            <p:ph type="tbl" sz="quarter" idx="13"/>
            <p:extLst>
              <p:ext uri="{D42A27DB-BD31-4B8C-83A1-F6EECF244321}">
                <p14:modId xmlns:p14="http://schemas.microsoft.com/office/powerpoint/2010/main" val="3307127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75307477"/>
                    </a:ext>
                  </a:extLst>
                </a:gridCol>
                <a:gridCol w="1152144">
                  <a:extLst>
                    <a:ext uri="{9D8B030D-6E8A-4147-A177-3AD203B41FA5}">
                      <a16:colId xmlns:a16="http://schemas.microsoft.com/office/drawing/2014/main" val="1761199220"/>
                    </a:ext>
                  </a:extLst>
                </a:gridCol>
                <a:gridCol w="1152144">
                  <a:extLst>
                    <a:ext uri="{9D8B030D-6E8A-4147-A177-3AD203B41FA5}">
                      <a16:colId xmlns:a16="http://schemas.microsoft.com/office/drawing/2014/main" val="1713965523"/>
                    </a:ext>
                  </a:extLst>
                </a:gridCol>
                <a:gridCol w="1152144">
                  <a:extLst>
                    <a:ext uri="{9D8B030D-6E8A-4147-A177-3AD203B41FA5}">
                      <a16:colId xmlns:a16="http://schemas.microsoft.com/office/drawing/2014/main" val="2563054001"/>
                    </a:ext>
                  </a:extLst>
                </a:gridCol>
                <a:gridCol w="1152144">
                  <a:extLst>
                    <a:ext uri="{9D8B030D-6E8A-4147-A177-3AD203B41FA5}">
                      <a16:colId xmlns:a16="http://schemas.microsoft.com/office/drawing/2014/main" val="1881083378"/>
                    </a:ext>
                  </a:extLst>
                </a:gridCol>
                <a:gridCol w="1152144">
                  <a:extLst>
                    <a:ext uri="{9D8B030D-6E8A-4147-A177-3AD203B41FA5}">
                      <a16:colId xmlns:a16="http://schemas.microsoft.com/office/drawing/2014/main" val="4187021267"/>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1815692186"/>
                  </a:ext>
                </a:extLst>
              </a:tr>
              <a:tr h="370840">
                <a:tc>
                  <a:txBody>
                    <a:bodyPr/>
                    <a:lstStyle/>
                    <a:p>
                      <a:r>
                        <a:rPr lang="en-US" sz="1000" b="1"/>
                        <a:t>@TokioMAmerica - 2024-09-10 14:58:31</a:t>
                      </a:r>
                      <a:r>
                        <a:rPr lang="en-US" sz="1000"/>
                        <a:t>
 We’re proud to be recognized as one of @BestCompaniesGP's 2024 Best Places to Work SoCal! This award is based on employee surveys, which rate factors such as corporate culture, training &amp;amp; development, benefits, employee satisfaction, &amp;amp; more.</a:t>
                      </a:r>
                    </a:p>
                  </a:txBody>
                  <a:tcPr/>
                </a:tc>
                <a:tc>
                  <a:txBody>
                    <a:bodyPr/>
                    <a:lstStyle/>
                    <a:p>
                      <a:r>
                        <a:rPr lang="en-US" sz="1000"/>
                        <a:t>0</a:t>
                      </a:r>
                    </a:p>
                  </a:txBody>
                  <a:tcPr/>
                </a:tc>
                <a:tc>
                  <a:txBody>
                    <a:bodyPr/>
                    <a:lstStyle/>
                    <a:p>
                      <a:r>
                        <a:rPr lang="en-US" sz="1000"/>
                        <a:t>1</a:t>
                      </a:r>
                    </a:p>
                  </a:txBody>
                  <a:tcPr/>
                </a:tc>
                <a:tc>
                  <a:txBody>
                    <a:bodyPr/>
                    <a:lstStyle/>
                    <a:p>
                      <a:r>
                        <a:rPr lang="en-US" sz="1000"/>
                        <a:t>2</a:t>
                      </a:r>
                    </a:p>
                  </a:txBody>
                  <a:tcPr/>
                </a:tc>
                <a:tc>
                  <a:txBody>
                    <a:bodyPr/>
                    <a:lstStyle/>
                    <a:p>
                      <a:r>
                        <a:rPr lang="en-US" sz="1000"/>
                        <a:t>3</a:t>
                      </a:r>
                    </a:p>
                  </a:txBody>
                  <a:tcPr/>
                </a:tc>
                <a:tc>
                  <a:txBody>
                    <a:bodyPr/>
                    <a:lstStyle/>
                    <a:p>
                      <a:r>
                        <a:rPr lang="en-US" sz="1000"/>
                        <a:t>1.0274 %</a:t>
                      </a:r>
                    </a:p>
                  </a:txBody>
                  <a:tcPr/>
                </a:tc>
                <a:extLst>
                  <a:ext uri="{0D108BD9-81ED-4DB2-BD59-A6C34878D82A}">
                    <a16:rowId xmlns:a16="http://schemas.microsoft.com/office/drawing/2014/main" val="1350733472"/>
                  </a:ext>
                </a:extLst>
              </a:tr>
              <a:tr h="370840">
                <a:tc>
                  <a:txBody>
                    <a:bodyPr/>
                    <a:lstStyle/>
                    <a:p>
                      <a:r>
                        <a:rPr lang="en-US" sz="1000" b="1"/>
                        <a:t>@TokioMAmerica - 2024-09-13 15:19:41</a:t>
                      </a:r>
                      <a:r>
                        <a:rPr lang="en-US" sz="1000"/>
                        <a:t>
 #FlashbackFriday to some of our favorite moments from past Walk to End Alzheimer's! As we gear up for our fifth Walk, we want to reflect on the memories and the impact we've made in the fight to end Alzheimer's and other dementia. https://t.co/jsjG9bt2yy</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2</a:t>
                      </a:r>
                    </a:p>
                  </a:txBody>
                  <a:tcPr/>
                </a:tc>
                <a:tc>
                  <a:txBody>
                    <a:bodyPr/>
                    <a:lstStyle/>
                    <a:p>
                      <a:r>
                        <a:rPr lang="en-US" sz="1000"/>
                        <a:t>0.6849 %</a:t>
                      </a:r>
                    </a:p>
                  </a:txBody>
                  <a:tcPr/>
                </a:tc>
                <a:extLst>
                  <a:ext uri="{0D108BD9-81ED-4DB2-BD59-A6C34878D82A}">
                    <a16:rowId xmlns:a16="http://schemas.microsoft.com/office/drawing/2014/main" val="306116094"/>
                  </a:ext>
                </a:extLst>
              </a:tr>
              <a:tr h="370840">
                <a:tc>
                  <a:txBody>
                    <a:bodyPr/>
                    <a:lstStyle/>
                    <a:p>
                      <a:r>
                        <a:rPr lang="en-US" sz="1000" b="1"/>
                        <a:t>@TokioMAmerica - 2024-09-03 16:13:33</a:t>
                      </a:r>
                      <a:r>
                        <a:rPr lang="en-US" sz="1000"/>
                        <a:t>
 Our senior leadership team wrapped up their series of Town Hall meetings with our Jersey City employees. Following an informative and engaging session, everyone enjoyed an employee appreciation lunch at the Rooftop, a local favorite!</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0.3425 %</a:t>
                      </a:r>
                    </a:p>
                  </a:txBody>
                  <a:tcPr/>
                </a:tc>
                <a:extLst>
                  <a:ext uri="{0D108BD9-81ED-4DB2-BD59-A6C34878D82A}">
                    <a16:rowId xmlns:a16="http://schemas.microsoft.com/office/drawing/2014/main" val="3415277582"/>
                  </a:ext>
                </a:extLst>
              </a:tr>
            </a:tbl>
          </a:graphicData>
        </a:graphic>
      </p:graphicFrame>
      <p:sp>
        <p:nvSpPr>
          <p:cNvPr id="4" name="Text Placeholder 3">
            <a:extLst>
              <a:ext uri="{FF2B5EF4-FFF2-40B4-BE49-F238E27FC236}">
                <a16:creationId xmlns:a16="http://schemas.microsoft.com/office/drawing/2014/main" id="{530C321C-4E34-46FD-B79E-B16755C24411}"/>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31694987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E72BB-7178-4ED9-838D-F1BC2FDEA2AE}"/>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40DFDE87-60C6-406F-86C0-6193DD1A863F}"/>
              </a:ext>
            </a:extLst>
          </p:cNvPr>
          <p:cNvGraphicFramePr>
            <a:graphicFrameLocks noGrp="1"/>
          </p:cNvGraphicFramePr>
          <p:nvPr>
            <p:ph type="tbl" sz="quarter" idx="13"/>
            <p:extLst>
              <p:ext uri="{D42A27DB-BD31-4B8C-83A1-F6EECF244321}">
                <p14:modId xmlns:p14="http://schemas.microsoft.com/office/powerpoint/2010/main" val="3497811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277528668"/>
                    </a:ext>
                  </a:extLst>
                </a:gridCol>
                <a:gridCol w="658368">
                  <a:extLst>
                    <a:ext uri="{9D8B030D-6E8A-4147-A177-3AD203B41FA5}">
                      <a16:colId xmlns:a16="http://schemas.microsoft.com/office/drawing/2014/main" val="994248805"/>
                    </a:ext>
                  </a:extLst>
                </a:gridCol>
                <a:gridCol w="658368">
                  <a:extLst>
                    <a:ext uri="{9D8B030D-6E8A-4147-A177-3AD203B41FA5}">
                      <a16:colId xmlns:a16="http://schemas.microsoft.com/office/drawing/2014/main" val="3564214771"/>
                    </a:ext>
                  </a:extLst>
                </a:gridCol>
                <a:gridCol w="658368">
                  <a:extLst>
                    <a:ext uri="{9D8B030D-6E8A-4147-A177-3AD203B41FA5}">
                      <a16:colId xmlns:a16="http://schemas.microsoft.com/office/drawing/2014/main" val="3425871139"/>
                    </a:ext>
                  </a:extLst>
                </a:gridCol>
                <a:gridCol w="658368">
                  <a:extLst>
                    <a:ext uri="{9D8B030D-6E8A-4147-A177-3AD203B41FA5}">
                      <a16:colId xmlns:a16="http://schemas.microsoft.com/office/drawing/2014/main" val="4014604264"/>
                    </a:ext>
                  </a:extLst>
                </a:gridCol>
                <a:gridCol w="658368">
                  <a:extLst>
                    <a:ext uri="{9D8B030D-6E8A-4147-A177-3AD203B41FA5}">
                      <a16:colId xmlns:a16="http://schemas.microsoft.com/office/drawing/2014/main" val="2819943410"/>
                    </a:ext>
                  </a:extLst>
                </a:gridCol>
                <a:gridCol w="658368">
                  <a:extLst>
                    <a:ext uri="{9D8B030D-6E8A-4147-A177-3AD203B41FA5}">
                      <a16:colId xmlns:a16="http://schemas.microsoft.com/office/drawing/2014/main" val="2060795528"/>
                    </a:ext>
                  </a:extLst>
                </a:gridCol>
                <a:gridCol w="658368">
                  <a:extLst>
                    <a:ext uri="{9D8B030D-6E8A-4147-A177-3AD203B41FA5}">
                      <a16:colId xmlns:a16="http://schemas.microsoft.com/office/drawing/2014/main" val="4292067382"/>
                    </a:ext>
                  </a:extLst>
                </a:gridCol>
                <a:gridCol w="658368">
                  <a:extLst>
                    <a:ext uri="{9D8B030D-6E8A-4147-A177-3AD203B41FA5}">
                      <a16:colId xmlns:a16="http://schemas.microsoft.com/office/drawing/2014/main" val="3335856003"/>
                    </a:ext>
                  </a:extLst>
                </a:gridCol>
                <a:gridCol w="658368">
                  <a:extLst>
                    <a:ext uri="{9D8B030D-6E8A-4147-A177-3AD203B41FA5}">
                      <a16:colId xmlns:a16="http://schemas.microsoft.com/office/drawing/2014/main" val="1791406673"/>
                    </a:ext>
                  </a:extLst>
                </a:gridCol>
                <a:gridCol w="658368">
                  <a:extLst>
                    <a:ext uri="{9D8B030D-6E8A-4147-A177-3AD203B41FA5}">
                      <a16:colId xmlns:a16="http://schemas.microsoft.com/office/drawing/2014/main" val="1898966068"/>
                    </a:ext>
                  </a:extLst>
                </a:gridCol>
                <a:gridCol w="658368">
                  <a:extLst>
                    <a:ext uri="{9D8B030D-6E8A-4147-A177-3AD203B41FA5}">
                      <a16:colId xmlns:a16="http://schemas.microsoft.com/office/drawing/2014/main" val="394123223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3743167800"/>
                  </a:ext>
                </a:extLst>
              </a:tr>
              <a:tr h="370840">
                <a:tc>
                  <a:txBody>
                    <a:bodyPr/>
                    <a:lstStyle/>
                    <a:p>
                      <a:r>
                        <a:rPr lang="en-US" sz="1000"/>
                        <a:t>22907</a:t>
                      </a:r>
                    </a:p>
                  </a:txBody>
                  <a:tcPr/>
                </a:tc>
                <a:tc>
                  <a:txBody>
                    <a:bodyPr/>
                    <a:lstStyle/>
                    <a:p>
                      <a:r>
                        <a:rPr lang="en-US" sz="1000"/>
                        <a:t>114</a:t>
                      </a:r>
                    </a:p>
                  </a:txBody>
                  <a:tcPr/>
                </a:tc>
                <a:tc>
                  <a:txBody>
                    <a:bodyPr/>
                    <a:lstStyle/>
                    <a:p>
                      <a:r>
                        <a:rPr lang="en-US" sz="1000"/>
                        <a:t>12</a:t>
                      </a:r>
                    </a:p>
                  </a:txBody>
                  <a:tcPr/>
                </a:tc>
                <a:tc>
                  <a:txBody>
                    <a:bodyPr/>
                    <a:lstStyle/>
                    <a:p>
                      <a:r>
                        <a:rPr lang="en-US" sz="1000"/>
                        <a:t>512</a:t>
                      </a:r>
                    </a:p>
                  </a:txBody>
                  <a:tcPr/>
                </a:tc>
                <a:tc>
                  <a:txBody>
                    <a:bodyPr/>
                    <a:lstStyle/>
                    <a:p>
                      <a:r>
                        <a:rPr lang="en-US" sz="1000"/>
                        <a:t>42.666666666667</a:t>
                      </a:r>
                    </a:p>
                  </a:txBody>
                  <a:tcPr/>
                </a:tc>
                <a:tc>
                  <a:txBody>
                    <a:bodyPr/>
                    <a:lstStyle/>
                    <a:p>
                      <a:r>
                        <a:rPr lang="en-US" sz="1000"/>
                        <a:t>16</a:t>
                      </a:r>
                    </a:p>
                  </a:txBody>
                  <a:tcPr/>
                </a:tc>
                <a:tc>
                  <a:txBody>
                    <a:bodyPr/>
                    <a:lstStyle/>
                    <a:p>
                      <a:r>
                        <a:rPr lang="en-US" sz="1000"/>
                        <a:t>9</a:t>
                      </a:r>
                    </a:p>
                  </a:txBody>
                  <a:tcPr/>
                </a:tc>
                <a:tc>
                  <a:txBody>
                    <a:bodyPr/>
                    <a:lstStyle/>
                    <a:p>
                      <a:r>
                        <a:rPr lang="en-US" sz="1000"/>
                        <a:t>2257</a:t>
                      </a:r>
                    </a:p>
                  </a:txBody>
                  <a:tcPr/>
                </a:tc>
                <a:tc>
                  <a:txBody>
                    <a:bodyPr/>
                    <a:lstStyle/>
                    <a:p>
                      <a:r>
                        <a:rPr lang="en-US" sz="1000"/>
                        <a:t>19031</a:t>
                      </a:r>
                    </a:p>
                  </a:txBody>
                  <a:tcPr/>
                </a:tc>
                <a:tc>
                  <a:txBody>
                    <a:bodyPr/>
                    <a:lstStyle/>
                    <a:p>
                      <a:r>
                        <a:rPr lang="en-US" sz="1000"/>
                        <a:t>1585.9166666667</a:t>
                      </a:r>
                    </a:p>
                  </a:txBody>
                  <a:tcPr/>
                </a:tc>
                <a:tc>
                  <a:txBody>
                    <a:bodyPr/>
                    <a:lstStyle/>
                    <a:p>
                      <a:r>
                        <a:rPr lang="en-US" sz="1000"/>
                        <a:t>12.187712330119 %</a:t>
                      </a:r>
                    </a:p>
                  </a:txBody>
                  <a:tcPr/>
                </a:tc>
                <a:tc>
                  <a:txBody>
                    <a:bodyPr/>
                    <a:lstStyle/>
                    <a:p>
                      <a:r>
                        <a:rPr lang="en-US" sz="1000"/>
                        <a:t>0</a:t>
                      </a:r>
                    </a:p>
                  </a:txBody>
                  <a:tcPr/>
                </a:tc>
                <a:extLst>
                  <a:ext uri="{0D108BD9-81ED-4DB2-BD59-A6C34878D82A}">
                    <a16:rowId xmlns:a16="http://schemas.microsoft.com/office/drawing/2014/main" val="689937106"/>
                  </a:ext>
                </a:extLst>
              </a:tr>
            </a:tbl>
          </a:graphicData>
        </a:graphic>
      </p:graphicFrame>
      <p:sp>
        <p:nvSpPr>
          <p:cNvPr id="4" name="Text Placeholder 3">
            <a:extLst>
              <a:ext uri="{FF2B5EF4-FFF2-40B4-BE49-F238E27FC236}">
                <a16:creationId xmlns:a16="http://schemas.microsoft.com/office/drawing/2014/main" id="{B5645580-BC28-4641-9885-25B9B061A932}"/>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41510995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3003A-1362-4B89-B975-C60EC02FA856}"/>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C8DE399D-9A76-41A9-8CAB-58A847FC7517}"/>
              </a:ext>
            </a:extLst>
          </p:cNvPr>
          <p:cNvGraphicFramePr>
            <a:graphicFrameLocks noGrp="1"/>
          </p:cNvGraphicFramePr>
          <p:nvPr>
            <p:ph type="chart" sz="quarter" idx="13"/>
            <p:extLst>
              <p:ext uri="{D42A27DB-BD31-4B8C-83A1-F6EECF244321}">
                <p14:modId xmlns:p14="http://schemas.microsoft.com/office/powerpoint/2010/main" val="1641353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86A79A-2BFA-4FF1-B895-F8E7452FAD13}"/>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ACB8F129-6C15-48DA-B00D-A9E61E3308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9434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C1C27-5E2D-4EC1-8D0A-0E51B740D06C}"/>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AAE386CF-82FC-4D2B-8456-72871EDCE3CD}"/>
              </a:ext>
            </a:extLst>
          </p:cNvPr>
          <p:cNvGraphicFramePr>
            <a:graphicFrameLocks noGrp="1"/>
          </p:cNvGraphicFramePr>
          <p:nvPr>
            <p:ph type="chart" sz="quarter" idx="13"/>
            <p:extLst>
              <p:ext uri="{D42A27DB-BD31-4B8C-83A1-F6EECF244321}">
                <p14:modId xmlns:p14="http://schemas.microsoft.com/office/powerpoint/2010/main" val="39270818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3076E3-5670-48BE-B816-5BF3A1C82EA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6C2DFBE1-C46B-4DE0-B03C-C728081864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64322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5EFF5-1E0C-4518-858F-D14B3DEB27C4}"/>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283F785A-C2B4-4EDD-AC7E-6DCCBEF9470F}"/>
              </a:ext>
            </a:extLst>
          </p:cNvPr>
          <p:cNvGraphicFramePr>
            <a:graphicFrameLocks noGrp="1"/>
          </p:cNvGraphicFramePr>
          <p:nvPr>
            <p:ph type="chart" sz="quarter" idx="13"/>
            <p:extLst>
              <p:ext uri="{D42A27DB-BD31-4B8C-83A1-F6EECF244321}">
                <p14:modId xmlns:p14="http://schemas.microsoft.com/office/powerpoint/2010/main" val="38479454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69985C-54FB-46B5-92E4-B72875D173CB}"/>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8F44D1A1-F339-425F-ACDE-F11D4B2470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33542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2AA74-76FE-4081-99F1-E8F513E50673}"/>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8A0DAF93-1AAB-4D04-97A7-407E5904457D}"/>
              </a:ext>
            </a:extLst>
          </p:cNvPr>
          <p:cNvGraphicFramePr>
            <a:graphicFrameLocks noGrp="1"/>
          </p:cNvGraphicFramePr>
          <p:nvPr>
            <p:ph type="chart" sz="quarter" idx="13"/>
            <p:extLst>
              <p:ext uri="{D42A27DB-BD31-4B8C-83A1-F6EECF244321}">
                <p14:modId xmlns:p14="http://schemas.microsoft.com/office/powerpoint/2010/main" val="23908993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AB7272-F29C-4C3A-8824-F037340080D2}"/>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B5C90FB8-528A-4AD6-A1EC-337482283B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03427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E42EA-D373-4604-8028-3E1E9249DC33}"/>
              </a:ext>
            </a:extLst>
          </p:cNvPr>
          <p:cNvSpPr>
            <a:spLocks noGrp="1"/>
          </p:cNvSpPr>
          <p:nvPr>
            <p:ph type="title"/>
          </p:nvPr>
        </p:nvSpPr>
        <p:spPr/>
        <p:txBody>
          <a:bodyPr/>
          <a:lstStyle/>
          <a:p>
            <a:r>
              <a:rPr lang="en-US"/>
              <a:t>LinkedIn Posts Table | Tokio Marine America - 1 of 3</a:t>
            </a:r>
          </a:p>
        </p:txBody>
      </p:sp>
      <p:graphicFrame>
        <p:nvGraphicFramePr>
          <p:cNvPr id="5" name="Table Placeholder 4">
            <a:extLst>
              <a:ext uri="{FF2B5EF4-FFF2-40B4-BE49-F238E27FC236}">
                <a16:creationId xmlns:a16="http://schemas.microsoft.com/office/drawing/2014/main" id="{B4981C96-A2F9-4447-AB13-4F80A9CF7461}"/>
              </a:ext>
            </a:extLst>
          </p:cNvPr>
          <p:cNvGraphicFramePr>
            <a:graphicFrameLocks noGrp="1"/>
          </p:cNvGraphicFramePr>
          <p:nvPr>
            <p:ph type="tbl" sz="quarter" idx="13"/>
            <p:extLst>
              <p:ext uri="{D42A27DB-BD31-4B8C-83A1-F6EECF244321}">
                <p14:modId xmlns:p14="http://schemas.microsoft.com/office/powerpoint/2010/main" val="3104677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877739088"/>
                    </a:ext>
                  </a:extLst>
                </a:gridCol>
                <a:gridCol w="658368">
                  <a:extLst>
                    <a:ext uri="{9D8B030D-6E8A-4147-A177-3AD203B41FA5}">
                      <a16:colId xmlns:a16="http://schemas.microsoft.com/office/drawing/2014/main" val="289038735"/>
                    </a:ext>
                  </a:extLst>
                </a:gridCol>
                <a:gridCol w="658368">
                  <a:extLst>
                    <a:ext uri="{9D8B030D-6E8A-4147-A177-3AD203B41FA5}">
                      <a16:colId xmlns:a16="http://schemas.microsoft.com/office/drawing/2014/main" val="4249045163"/>
                    </a:ext>
                  </a:extLst>
                </a:gridCol>
                <a:gridCol w="658368">
                  <a:extLst>
                    <a:ext uri="{9D8B030D-6E8A-4147-A177-3AD203B41FA5}">
                      <a16:colId xmlns:a16="http://schemas.microsoft.com/office/drawing/2014/main" val="957757181"/>
                    </a:ext>
                  </a:extLst>
                </a:gridCol>
                <a:gridCol w="658368">
                  <a:extLst>
                    <a:ext uri="{9D8B030D-6E8A-4147-A177-3AD203B41FA5}">
                      <a16:colId xmlns:a16="http://schemas.microsoft.com/office/drawing/2014/main" val="3402079802"/>
                    </a:ext>
                  </a:extLst>
                </a:gridCol>
                <a:gridCol w="658368">
                  <a:extLst>
                    <a:ext uri="{9D8B030D-6E8A-4147-A177-3AD203B41FA5}">
                      <a16:colId xmlns:a16="http://schemas.microsoft.com/office/drawing/2014/main" val="2433631980"/>
                    </a:ext>
                  </a:extLst>
                </a:gridCol>
                <a:gridCol w="658368">
                  <a:extLst>
                    <a:ext uri="{9D8B030D-6E8A-4147-A177-3AD203B41FA5}">
                      <a16:colId xmlns:a16="http://schemas.microsoft.com/office/drawing/2014/main" val="1634760637"/>
                    </a:ext>
                  </a:extLst>
                </a:gridCol>
                <a:gridCol w="658368">
                  <a:extLst>
                    <a:ext uri="{9D8B030D-6E8A-4147-A177-3AD203B41FA5}">
                      <a16:colId xmlns:a16="http://schemas.microsoft.com/office/drawing/2014/main" val="3509588181"/>
                    </a:ext>
                  </a:extLst>
                </a:gridCol>
                <a:gridCol w="658368">
                  <a:extLst>
                    <a:ext uri="{9D8B030D-6E8A-4147-A177-3AD203B41FA5}">
                      <a16:colId xmlns:a16="http://schemas.microsoft.com/office/drawing/2014/main" val="2290825948"/>
                    </a:ext>
                  </a:extLst>
                </a:gridCol>
                <a:gridCol w="658368">
                  <a:extLst>
                    <a:ext uri="{9D8B030D-6E8A-4147-A177-3AD203B41FA5}">
                      <a16:colId xmlns:a16="http://schemas.microsoft.com/office/drawing/2014/main" val="15615526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082020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- 2024-09-03 16:12:58</a:t>
                      </a:r>
                      <a:r>
                        <a:rPr kumimoji="0" lang="en-US" sz="1000" b="0" i="0" u="none" strike="noStrike" kern="1200" cap="none" spc="0" normalizeH="0" baseline="0" noProof="0">
                          <a:ln>
                            <a:noFill/>
                          </a:ln>
                          <a:solidFill>
                            <a:prstClr val="black"/>
                          </a:solidFill>
                          <a:effectLst/>
                          <a:uLnTx/>
                          <a:uFillTx/>
                          <a:latin typeface="Calibri"/>
                          <a:ea typeface="+mn-ea"/>
                          <a:cs typeface="+mn-cs"/>
                        </a:rPr>
                        <a:t>
 Our senior leadership team wrapped up their series of Town Hall meetings with our Jersey City employees. Following an informative and engaging session, everyone enjoyed an employee appreciation lunch at the Rooftop, a local favorite!
Our TMA Town Hall Tour was a success! Thanks to all of our amazing employees for attending and to our senior leaders for taking the time to connect and create these memorable moments.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30.032708890871 %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68358005"/>
                  </a:ext>
                </a:extLst>
              </a:tr>
            </a:tbl>
          </a:graphicData>
        </a:graphic>
      </p:graphicFrame>
      <p:sp>
        <p:nvSpPr>
          <p:cNvPr id="4" name="Text Placeholder 3">
            <a:extLst>
              <a:ext uri="{FF2B5EF4-FFF2-40B4-BE49-F238E27FC236}">
                <a16:creationId xmlns:a16="http://schemas.microsoft.com/office/drawing/2014/main" id="{F6E4C243-EC00-4525-87CE-F0DA0B522C06}"/>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7009552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8AE4F-79FF-47E6-8878-AA683AC2F306}"/>
              </a:ext>
            </a:extLst>
          </p:cNvPr>
          <p:cNvSpPr>
            <a:spLocks noGrp="1"/>
          </p:cNvSpPr>
          <p:nvPr>
            <p:ph type="title"/>
          </p:nvPr>
        </p:nvSpPr>
        <p:spPr/>
        <p:txBody>
          <a:bodyPr/>
          <a:lstStyle/>
          <a:p>
            <a:r>
              <a:rPr lang="en-US"/>
              <a:t>LinkedIn Posts Table | Tokio Marine America - 2 of 3</a:t>
            </a:r>
          </a:p>
        </p:txBody>
      </p:sp>
      <p:graphicFrame>
        <p:nvGraphicFramePr>
          <p:cNvPr id="5" name="Table Placeholder 4">
            <a:extLst>
              <a:ext uri="{FF2B5EF4-FFF2-40B4-BE49-F238E27FC236}">
                <a16:creationId xmlns:a16="http://schemas.microsoft.com/office/drawing/2014/main" id="{43943917-2624-4277-9C69-87E439A7D8B6}"/>
              </a:ext>
            </a:extLst>
          </p:cNvPr>
          <p:cNvGraphicFramePr>
            <a:graphicFrameLocks noGrp="1"/>
          </p:cNvGraphicFramePr>
          <p:nvPr>
            <p:ph type="tbl" sz="quarter" idx="13"/>
            <p:extLst>
              <p:ext uri="{D42A27DB-BD31-4B8C-83A1-F6EECF244321}">
                <p14:modId xmlns:p14="http://schemas.microsoft.com/office/powerpoint/2010/main" val="3014196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492411859"/>
                    </a:ext>
                  </a:extLst>
                </a:gridCol>
                <a:gridCol w="658368">
                  <a:extLst>
                    <a:ext uri="{9D8B030D-6E8A-4147-A177-3AD203B41FA5}">
                      <a16:colId xmlns:a16="http://schemas.microsoft.com/office/drawing/2014/main" val="2883593305"/>
                    </a:ext>
                  </a:extLst>
                </a:gridCol>
                <a:gridCol w="658368">
                  <a:extLst>
                    <a:ext uri="{9D8B030D-6E8A-4147-A177-3AD203B41FA5}">
                      <a16:colId xmlns:a16="http://schemas.microsoft.com/office/drawing/2014/main" val="1291915349"/>
                    </a:ext>
                  </a:extLst>
                </a:gridCol>
                <a:gridCol w="658368">
                  <a:extLst>
                    <a:ext uri="{9D8B030D-6E8A-4147-A177-3AD203B41FA5}">
                      <a16:colId xmlns:a16="http://schemas.microsoft.com/office/drawing/2014/main" val="4086776056"/>
                    </a:ext>
                  </a:extLst>
                </a:gridCol>
                <a:gridCol w="658368">
                  <a:extLst>
                    <a:ext uri="{9D8B030D-6E8A-4147-A177-3AD203B41FA5}">
                      <a16:colId xmlns:a16="http://schemas.microsoft.com/office/drawing/2014/main" val="2381659726"/>
                    </a:ext>
                  </a:extLst>
                </a:gridCol>
                <a:gridCol w="658368">
                  <a:extLst>
                    <a:ext uri="{9D8B030D-6E8A-4147-A177-3AD203B41FA5}">
                      <a16:colId xmlns:a16="http://schemas.microsoft.com/office/drawing/2014/main" val="3187475721"/>
                    </a:ext>
                  </a:extLst>
                </a:gridCol>
                <a:gridCol w="658368">
                  <a:extLst>
                    <a:ext uri="{9D8B030D-6E8A-4147-A177-3AD203B41FA5}">
                      <a16:colId xmlns:a16="http://schemas.microsoft.com/office/drawing/2014/main" val="3895998826"/>
                    </a:ext>
                  </a:extLst>
                </a:gridCol>
                <a:gridCol w="658368">
                  <a:extLst>
                    <a:ext uri="{9D8B030D-6E8A-4147-A177-3AD203B41FA5}">
                      <a16:colId xmlns:a16="http://schemas.microsoft.com/office/drawing/2014/main" val="4238298267"/>
                    </a:ext>
                  </a:extLst>
                </a:gridCol>
                <a:gridCol w="658368">
                  <a:extLst>
                    <a:ext uri="{9D8B030D-6E8A-4147-A177-3AD203B41FA5}">
                      <a16:colId xmlns:a16="http://schemas.microsoft.com/office/drawing/2014/main" val="1747376231"/>
                    </a:ext>
                  </a:extLst>
                </a:gridCol>
                <a:gridCol w="658368">
                  <a:extLst>
                    <a:ext uri="{9D8B030D-6E8A-4147-A177-3AD203B41FA5}">
                      <a16:colId xmlns:a16="http://schemas.microsoft.com/office/drawing/2014/main" val="3009065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118560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- 2024-09-10 14:58:13</a:t>
                      </a:r>
                      <a:r>
                        <a:rPr kumimoji="0" lang="en-US" sz="1000" b="0" i="0" u="none" strike="noStrike" kern="1200" cap="none" spc="0" normalizeH="0" baseline="0" noProof="0">
                          <a:ln>
                            <a:noFill/>
                          </a:ln>
                          <a:solidFill>
                            <a:prstClr val="black"/>
                          </a:solidFill>
                          <a:effectLst/>
                          <a:uLnTx/>
                          <a:uFillTx/>
                          <a:latin typeface="Calibri"/>
                          <a:ea typeface="+mn-ea"/>
                          <a:cs typeface="+mn-cs"/>
                        </a:rPr>
                        <a:t>
 We’re proud to be recognized as one of Best Companies Group's 2024 Best Places to Work SoCal! This award is based on employee surveys, which rate factors such as corporate culture, training and development, benefits, employee satisfaction, and more.
We are honored that our commitment to fostering an exceptional work environment for our employees has been recognized. Thanks to our employees for your support and amazing work!
Interested in joining a company that values its employees and promotes growth and development? Then, take your next career step with Tokio Marine America! Check out our positions and apply today: https://bit.ly/3FPM9Xl
Check out the Best Places to Work SoCal's full list: https://bit.ly/3Zjmjpx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6.6053059014618 %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45406586"/>
                  </a:ext>
                </a:extLst>
              </a:tr>
            </a:tbl>
          </a:graphicData>
        </a:graphic>
      </p:graphicFrame>
      <p:sp>
        <p:nvSpPr>
          <p:cNvPr id="4" name="Text Placeholder 3">
            <a:extLst>
              <a:ext uri="{FF2B5EF4-FFF2-40B4-BE49-F238E27FC236}">
                <a16:creationId xmlns:a16="http://schemas.microsoft.com/office/drawing/2014/main" id="{0574540A-DE95-42E7-9E93-4D85F2BD53E1}"/>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41522331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CB8BF-6312-4D1A-B6A7-155D349968D5}"/>
              </a:ext>
            </a:extLst>
          </p:cNvPr>
          <p:cNvSpPr>
            <a:spLocks noGrp="1"/>
          </p:cNvSpPr>
          <p:nvPr>
            <p:ph type="title"/>
          </p:nvPr>
        </p:nvSpPr>
        <p:spPr/>
        <p:txBody>
          <a:bodyPr/>
          <a:lstStyle/>
          <a:p>
            <a:r>
              <a:rPr lang="en-US"/>
              <a:t>LinkedIn Posts Table | Tokio Marine America - 3 of 3</a:t>
            </a:r>
          </a:p>
        </p:txBody>
      </p:sp>
      <p:graphicFrame>
        <p:nvGraphicFramePr>
          <p:cNvPr id="5" name="Table Placeholder 4">
            <a:extLst>
              <a:ext uri="{FF2B5EF4-FFF2-40B4-BE49-F238E27FC236}">
                <a16:creationId xmlns:a16="http://schemas.microsoft.com/office/drawing/2014/main" id="{EB89C677-AC94-4F9F-AB35-01398B8D1034}"/>
              </a:ext>
            </a:extLst>
          </p:cNvPr>
          <p:cNvGraphicFramePr>
            <a:graphicFrameLocks noGrp="1"/>
          </p:cNvGraphicFramePr>
          <p:nvPr>
            <p:ph type="tbl" sz="quarter" idx="13"/>
            <p:extLst>
              <p:ext uri="{D42A27DB-BD31-4B8C-83A1-F6EECF244321}">
                <p14:modId xmlns:p14="http://schemas.microsoft.com/office/powerpoint/2010/main" val="1575825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08579298"/>
                    </a:ext>
                  </a:extLst>
                </a:gridCol>
                <a:gridCol w="658368">
                  <a:extLst>
                    <a:ext uri="{9D8B030D-6E8A-4147-A177-3AD203B41FA5}">
                      <a16:colId xmlns:a16="http://schemas.microsoft.com/office/drawing/2014/main" val="2729777020"/>
                    </a:ext>
                  </a:extLst>
                </a:gridCol>
                <a:gridCol w="658368">
                  <a:extLst>
                    <a:ext uri="{9D8B030D-6E8A-4147-A177-3AD203B41FA5}">
                      <a16:colId xmlns:a16="http://schemas.microsoft.com/office/drawing/2014/main" val="2965719319"/>
                    </a:ext>
                  </a:extLst>
                </a:gridCol>
                <a:gridCol w="658368">
                  <a:extLst>
                    <a:ext uri="{9D8B030D-6E8A-4147-A177-3AD203B41FA5}">
                      <a16:colId xmlns:a16="http://schemas.microsoft.com/office/drawing/2014/main" val="3098271352"/>
                    </a:ext>
                  </a:extLst>
                </a:gridCol>
                <a:gridCol w="658368">
                  <a:extLst>
                    <a:ext uri="{9D8B030D-6E8A-4147-A177-3AD203B41FA5}">
                      <a16:colId xmlns:a16="http://schemas.microsoft.com/office/drawing/2014/main" val="750575347"/>
                    </a:ext>
                  </a:extLst>
                </a:gridCol>
                <a:gridCol w="658368">
                  <a:extLst>
                    <a:ext uri="{9D8B030D-6E8A-4147-A177-3AD203B41FA5}">
                      <a16:colId xmlns:a16="http://schemas.microsoft.com/office/drawing/2014/main" val="342154572"/>
                    </a:ext>
                  </a:extLst>
                </a:gridCol>
                <a:gridCol w="658368">
                  <a:extLst>
                    <a:ext uri="{9D8B030D-6E8A-4147-A177-3AD203B41FA5}">
                      <a16:colId xmlns:a16="http://schemas.microsoft.com/office/drawing/2014/main" val="237990615"/>
                    </a:ext>
                  </a:extLst>
                </a:gridCol>
                <a:gridCol w="658368">
                  <a:extLst>
                    <a:ext uri="{9D8B030D-6E8A-4147-A177-3AD203B41FA5}">
                      <a16:colId xmlns:a16="http://schemas.microsoft.com/office/drawing/2014/main" val="3577414270"/>
                    </a:ext>
                  </a:extLst>
                </a:gridCol>
                <a:gridCol w="658368">
                  <a:extLst>
                    <a:ext uri="{9D8B030D-6E8A-4147-A177-3AD203B41FA5}">
                      <a16:colId xmlns:a16="http://schemas.microsoft.com/office/drawing/2014/main" val="712273666"/>
                    </a:ext>
                  </a:extLst>
                </a:gridCol>
                <a:gridCol w="658368">
                  <a:extLst>
                    <a:ext uri="{9D8B030D-6E8A-4147-A177-3AD203B41FA5}">
                      <a16:colId xmlns:a16="http://schemas.microsoft.com/office/drawing/2014/main" val="1813414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100664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- 2024-09-16 16:02:47</a:t>
                      </a:r>
                      <a:r>
                        <a:rPr kumimoji="0" lang="en-US" sz="1000" b="0" i="0" u="none" strike="noStrike" kern="1200" cap="none" spc="0" normalizeH="0" baseline="0" noProof="0">
                          <a:ln>
                            <a:noFill/>
                          </a:ln>
                          <a:solidFill>
                            <a:prstClr val="black"/>
                          </a:solidFill>
                          <a:effectLst/>
                          <a:uLnTx/>
                          <a:uFillTx/>
                          <a:latin typeface="Calibri"/>
                          <a:ea typeface="+mn-ea"/>
                          <a:cs typeface="+mn-cs"/>
                        </a:rPr>
                        <a:t>
 Imagine seeing nearly 3,000 flags waving in the breeze as you drive along the Pacific Coast Highway through Alumni Park at Pepperdine Unversity. It's a humbling sight, especially knowing each flag represents one life lost in the terrorist attacks on September 11, 2001. 
These flags, known as the Waves of Flags Memorial, have become a Pepperdine tradition since 2008, and our team member Peggy L. returned to her alma mater to volunteer to plant this year's flags. 
For Peggy, this was her way to honor the memory of her friend's cousin who perished in one of the towers and the alum on Flight 93, who heroically tackled the hijackers on board.
Thank you, Peggy, for showing us what it means to lead with your heart!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11.644997173544 %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88571381"/>
                  </a:ext>
                </a:extLst>
              </a:tr>
            </a:tbl>
          </a:graphicData>
        </a:graphic>
      </p:graphicFrame>
      <p:sp>
        <p:nvSpPr>
          <p:cNvPr id="4" name="Text Placeholder 3">
            <a:extLst>
              <a:ext uri="{FF2B5EF4-FFF2-40B4-BE49-F238E27FC236}">
                <a16:creationId xmlns:a16="http://schemas.microsoft.com/office/drawing/2014/main" id="{B3D919F7-70BE-4769-8CE7-9DDF3E9AD517}"/>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28453082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8C795-9F55-4714-86A2-54F38F963DFC}"/>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16402592-7000-491E-986A-C5AF7C0FA899}"/>
              </a:ext>
            </a:extLst>
          </p:cNvPr>
          <p:cNvGraphicFramePr>
            <a:graphicFrameLocks noGrp="1"/>
          </p:cNvGraphicFramePr>
          <p:nvPr>
            <p:ph type="tbl" sz="quarter" idx="13"/>
            <p:extLst>
              <p:ext uri="{D42A27DB-BD31-4B8C-83A1-F6EECF244321}">
                <p14:modId xmlns:p14="http://schemas.microsoft.com/office/powerpoint/2010/main" val="1570683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417972442"/>
                    </a:ext>
                  </a:extLst>
                </a:gridCol>
                <a:gridCol w="576072">
                  <a:extLst>
                    <a:ext uri="{9D8B030D-6E8A-4147-A177-3AD203B41FA5}">
                      <a16:colId xmlns:a16="http://schemas.microsoft.com/office/drawing/2014/main" val="1021330995"/>
                    </a:ext>
                  </a:extLst>
                </a:gridCol>
                <a:gridCol w="576072">
                  <a:extLst>
                    <a:ext uri="{9D8B030D-6E8A-4147-A177-3AD203B41FA5}">
                      <a16:colId xmlns:a16="http://schemas.microsoft.com/office/drawing/2014/main" val="3398054962"/>
                    </a:ext>
                  </a:extLst>
                </a:gridCol>
                <a:gridCol w="576072">
                  <a:extLst>
                    <a:ext uri="{9D8B030D-6E8A-4147-A177-3AD203B41FA5}">
                      <a16:colId xmlns:a16="http://schemas.microsoft.com/office/drawing/2014/main" val="4143314268"/>
                    </a:ext>
                  </a:extLst>
                </a:gridCol>
                <a:gridCol w="576072">
                  <a:extLst>
                    <a:ext uri="{9D8B030D-6E8A-4147-A177-3AD203B41FA5}">
                      <a16:colId xmlns:a16="http://schemas.microsoft.com/office/drawing/2014/main" val="1225623184"/>
                    </a:ext>
                  </a:extLst>
                </a:gridCol>
                <a:gridCol w="576072">
                  <a:extLst>
                    <a:ext uri="{9D8B030D-6E8A-4147-A177-3AD203B41FA5}">
                      <a16:colId xmlns:a16="http://schemas.microsoft.com/office/drawing/2014/main" val="671180429"/>
                    </a:ext>
                  </a:extLst>
                </a:gridCol>
                <a:gridCol w="576072">
                  <a:extLst>
                    <a:ext uri="{9D8B030D-6E8A-4147-A177-3AD203B41FA5}">
                      <a16:colId xmlns:a16="http://schemas.microsoft.com/office/drawing/2014/main" val="1872067825"/>
                    </a:ext>
                  </a:extLst>
                </a:gridCol>
                <a:gridCol w="576072">
                  <a:extLst>
                    <a:ext uri="{9D8B030D-6E8A-4147-A177-3AD203B41FA5}">
                      <a16:colId xmlns:a16="http://schemas.microsoft.com/office/drawing/2014/main" val="3530393452"/>
                    </a:ext>
                  </a:extLst>
                </a:gridCol>
                <a:gridCol w="576072">
                  <a:extLst>
                    <a:ext uri="{9D8B030D-6E8A-4147-A177-3AD203B41FA5}">
                      <a16:colId xmlns:a16="http://schemas.microsoft.com/office/drawing/2014/main" val="1079955799"/>
                    </a:ext>
                  </a:extLst>
                </a:gridCol>
                <a:gridCol w="576072">
                  <a:extLst>
                    <a:ext uri="{9D8B030D-6E8A-4147-A177-3AD203B41FA5}">
                      <a16:colId xmlns:a16="http://schemas.microsoft.com/office/drawing/2014/main" val="245347806"/>
                    </a:ext>
                  </a:extLst>
                </a:gridCol>
                <a:gridCol w="576072">
                  <a:extLst>
                    <a:ext uri="{9D8B030D-6E8A-4147-A177-3AD203B41FA5}">
                      <a16:colId xmlns:a16="http://schemas.microsoft.com/office/drawing/2014/main" val="209578145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1964656274"/>
                  </a:ext>
                </a:extLst>
              </a:tr>
              <a:tr h="370840">
                <a:tc>
                  <a:txBody>
                    <a:bodyPr/>
                    <a:lstStyle/>
                    <a:p>
                      <a:r>
                        <a:rPr lang="en-US" sz="1000"/>
                        <a:t>tmamerica</a:t>
                      </a:r>
                    </a:p>
                  </a:txBody>
                  <a:tcPr/>
                </a:tc>
                <a:tc>
                  <a:txBody>
                    <a:bodyPr/>
                    <a:lstStyle/>
                    <a:p>
                      <a:r>
                        <a:rPr lang="en-US" sz="1000"/>
                        <a:t>571</a:t>
                      </a:r>
                    </a:p>
                  </a:txBody>
                  <a:tcPr/>
                </a:tc>
                <a:tc>
                  <a:txBody>
                    <a:bodyPr/>
                    <a:lstStyle/>
                    <a:p>
                      <a:r>
                        <a:rPr lang="en-US" sz="1000"/>
                        <a:t>10</a:t>
                      </a:r>
                    </a:p>
                  </a:txBody>
                  <a:tcPr/>
                </a:tc>
                <a:tc>
                  <a:txBody>
                    <a:bodyPr/>
                    <a:lstStyle/>
                    <a:p>
                      <a:r>
                        <a:rPr lang="en-US" sz="1000"/>
                        <a:t>5</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12</a:t>
                      </a:r>
                    </a:p>
                  </a:txBody>
                  <a:tcPr/>
                </a:tc>
                <a:tc>
                  <a:txBody>
                    <a:bodyPr/>
                    <a:lstStyle/>
                    <a:p>
                      <a:r>
                        <a:rPr lang="en-US" sz="1000"/>
                        <a:t>112</a:t>
                      </a:r>
                    </a:p>
                  </a:txBody>
                  <a:tcPr/>
                </a:tc>
                <a:tc>
                  <a:txBody>
                    <a:bodyPr/>
                    <a:lstStyle/>
                    <a:p>
                      <a:r>
                        <a:rPr lang="en-US" sz="1000"/>
                        <a:t>4</a:t>
                      </a:r>
                    </a:p>
                  </a:txBody>
                  <a:tcPr/>
                </a:tc>
                <a:tc>
                  <a:txBody>
                    <a:bodyPr/>
                    <a:lstStyle/>
                    <a:p>
                      <a:r>
                        <a:rPr lang="en-US" sz="1000"/>
                        <a:t>1.7079 %</a:t>
                      </a:r>
                    </a:p>
                  </a:txBody>
                  <a:tcPr/>
                </a:tc>
                <a:extLst>
                  <a:ext uri="{0D108BD9-81ED-4DB2-BD59-A6C34878D82A}">
                    <a16:rowId xmlns:a16="http://schemas.microsoft.com/office/drawing/2014/main" val="1056568459"/>
                  </a:ext>
                </a:extLst>
              </a:tr>
            </a:tbl>
          </a:graphicData>
        </a:graphic>
      </p:graphicFrame>
      <p:sp>
        <p:nvSpPr>
          <p:cNvPr id="4" name="Text Placeholder 3">
            <a:extLst>
              <a:ext uri="{FF2B5EF4-FFF2-40B4-BE49-F238E27FC236}">
                <a16:creationId xmlns:a16="http://schemas.microsoft.com/office/drawing/2014/main" id="{BF0EA7EC-FAC7-4284-B54B-664B656441ED}"/>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4590822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19A28-FC95-4F3A-94C9-5065B9141CD1}"/>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92104008-5EDC-477A-9798-1F0492660DC8}"/>
              </a:ext>
            </a:extLst>
          </p:cNvPr>
          <p:cNvGraphicFramePr>
            <a:graphicFrameLocks noGrp="1"/>
          </p:cNvGraphicFramePr>
          <p:nvPr>
            <p:ph type="chart" sz="quarter" idx="13"/>
            <p:extLst>
              <p:ext uri="{D42A27DB-BD31-4B8C-83A1-F6EECF244321}">
                <p14:modId xmlns:p14="http://schemas.microsoft.com/office/powerpoint/2010/main" val="5399634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EBEB3A-3B8F-46AF-860E-BBABB339BE67}"/>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ED5D01B8-793D-4DFC-996D-D23C047FE7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30591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9531C-A447-4D07-86AA-6BFB79EB4789}"/>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20E81F9C-F4D5-48EE-A3B9-0DCF20C19665}"/>
              </a:ext>
            </a:extLst>
          </p:cNvPr>
          <p:cNvGraphicFramePr>
            <a:graphicFrameLocks noGrp="1"/>
          </p:cNvGraphicFramePr>
          <p:nvPr>
            <p:ph type="chart" sz="quarter" idx="13"/>
            <p:extLst>
              <p:ext uri="{D42A27DB-BD31-4B8C-83A1-F6EECF244321}">
                <p14:modId xmlns:p14="http://schemas.microsoft.com/office/powerpoint/2010/main" val="40880365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F065CE-1AC4-4212-8E9D-81D8691265AA}"/>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2B46293B-6247-4D76-ABC0-29FD0B60D5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79625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6AB7F-C78E-4DD7-9CC2-6D89A5D8F840}"/>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D108D48E-E4BD-41DF-9FE1-C39AB2E4F67A}"/>
              </a:ext>
            </a:extLst>
          </p:cNvPr>
          <p:cNvGraphicFramePr>
            <a:graphicFrameLocks noGrp="1"/>
          </p:cNvGraphicFramePr>
          <p:nvPr>
            <p:ph type="chart" sz="quarter" idx="13"/>
            <p:extLst>
              <p:ext uri="{D42A27DB-BD31-4B8C-83A1-F6EECF244321}">
                <p14:modId xmlns:p14="http://schemas.microsoft.com/office/powerpoint/2010/main" val="35177996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58AC06-3A42-4DC5-9E55-C89D5A840D43}"/>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DB0150EF-C236-49A2-B9B7-E52425933C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72012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A8200-6E2B-48B3-99AF-59A32106EB44}"/>
              </a:ext>
            </a:extLst>
          </p:cNvPr>
          <p:cNvSpPr>
            <a:spLocks noGrp="1"/>
          </p:cNvSpPr>
          <p:nvPr>
            <p:ph type="title"/>
          </p:nvPr>
        </p:nvSpPr>
        <p:spPr/>
        <p:txBody>
          <a:bodyPr/>
          <a:lstStyle/>
          <a:p>
            <a:r>
              <a:rPr lang="en-US"/>
              <a:t>Instagram Impressions | Tokio Marine America</a:t>
            </a:r>
          </a:p>
        </p:txBody>
      </p:sp>
      <p:graphicFrame>
        <p:nvGraphicFramePr>
          <p:cNvPr id="6" name="Chart Placeholder 5">
            <a:extLst>
              <a:ext uri="{FF2B5EF4-FFF2-40B4-BE49-F238E27FC236}">
                <a16:creationId xmlns:a16="http://schemas.microsoft.com/office/drawing/2014/main" id="{CC57C90D-6D9E-455E-A576-806CE6076970}"/>
              </a:ext>
            </a:extLst>
          </p:cNvPr>
          <p:cNvGraphicFramePr>
            <a:graphicFrameLocks noGrp="1"/>
          </p:cNvGraphicFramePr>
          <p:nvPr>
            <p:ph type="chart" sz="quarter" idx="13"/>
            <p:extLst>
              <p:ext uri="{D42A27DB-BD31-4B8C-83A1-F6EECF244321}">
                <p14:modId xmlns:p14="http://schemas.microsoft.com/office/powerpoint/2010/main" val="21783924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5F2642-19DE-4BB2-8401-6B5FCAAC7E1C}"/>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6D8AF4D0-2016-4E75-97A5-ECFFECCF89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07820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D406E-ACCA-4A84-8558-8382F1458774}"/>
              </a:ext>
            </a:extLst>
          </p:cNvPr>
          <p:cNvSpPr>
            <a:spLocks noGrp="1"/>
          </p:cNvSpPr>
          <p:nvPr>
            <p:ph type="title"/>
          </p:nvPr>
        </p:nvSpPr>
        <p:spPr/>
        <p:txBody>
          <a:bodyPr/>
          <a:lstStyle/>
          <a:p>
            <a:r>
              <a:rPr lang="en-US"/>
              <a:t>Instagram Instagram Top Posts | Tokio Marine America - 1 of 3</a:t>
            </a:r>
          </a:p>
        </p:txBody>
      </p:sp>
      <p:graphicFrame>
        <p:nvGraphicFramePr>
          <p:cNvPr id="5" name="Table Placeholder 4">
            <a:extLst>
              <a:ext uri="{FF2B5EF4-FFF2-40B4-BE49-F238E27FC236}">
                <a16:creationId xmlns:a16="http://schemas.microsoft.com/office/drawing/2014/main" id="{2715D1F7-47DC-43F1-9612-D05BBB4E6C7C}"/>
              </a:ext>
            </a:extLst>
          </p:cNvPr>
          <p:cNvGraphicFramePr>
            <a:graphicFrameLocks noGrp="1"/>
          </p:cNvGraphicFramePr>
          <p:nvPr>
            <p:ph type="tbl" sz="quarter" idx="13"/>
            <p:extLst>
              <p:ext uri="{D42A27DB-BD31-4B8C-83A1-F6EECF244321}">
                <p14:modId xmlns:p14="http://schemas.microsoft.com/office/powerpoint/2010/main" val="2502920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53736090"/>
                    </a:ext>
                  </a:extLst>
                </a:gridCol>
                <a:gridCol w="1975104">
                  <a:extLst>
                    <a:ext uri="{9D8B030D-6E8A-4147-A177-3AD203B41FA5}">
                      <a16:colId xmlns:a16="http://schemas.microsoft.com/office/drawing/2014/main" val="4218665640"/>
                    </a:ext>
                  </a:extLst>
                </a:gridCol>
                <a:gridCol w="905256">
                  <a:extLst>
                    <a:ext uri="{9D8B030D-6E8A-4147-A177-3AD203B41FA5}">
                      <a16:colId xmlns:a16="http://schemas.microsoft.com/office/drawing/2014/main" val="4205563813"/>
                    </a:ext>
                  </a:extLst>
                </a:gridCol>
                <a:gridCol w="905256">
                  <a:extLst>
                    <a:ext uri="{9D8B030D-6E8A-4147-A177-3AD203B41FA5}">
                      <a16:colId xmlns:a16="http://schemas.microsoft.com/office/drawing/2014/main" val="3721474453"/>
                    </a:ext>
                  </a:extLst>
                </a:gridCol>
                <a:gridCol w="905256">
                  <a:extLst>
                    <a:ext uri="{9D8B030D-6E8A-4147-A177-3AD203B41FA5}">
                      <a16:colId xmlns:a16="http://schemas.microsoft.com/office/drawing/2014/main" val="267310266"/>
                    </a:ext>
                  </a:extLst>
                </a:gridCol>
                <a:gridCol w="905256">
                  <a:extLst>
                    <a:ext uri="{9D8B030D-6E8A-4147-A177-3AD203B41FA5}">
                      <a16:colId xmlns:a16="http://schemas.microsoft.com/office/drawing/2014/main" val="1377453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62042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- 2024-09-03 16:13:09</a:t>
                      </a:r>
                      <a:r>
                        <a:rPr kumimoji="0" lang="en-US" sz="1000" b="0" i="0" u="none" strike="noStrike" kern="1200" cap="none" spc="0" normalizeH="0" baseline="0" noProof="0">
                          <a:ln>
                            <a:noFill/>
                          </a:ln>
                          <a:solidFill>
                            <a:prstClr val="black"/>
                          </a:solidFill>
                          <a:effectLst/>
                          <a:uLnTx/>
                          <a:uFillTx/>
                          <a:latin typeface="Calibri"/>
                          <a:ea typeface="+mn-ea"/>
                          <a:cs typeface="+mn-cs"/>
                        </a:rPr>
                        <a:t>
 Our senior leadership team wrapped up their series of Town Hall meetings with our Jersey City employees. Following an informative and engaging session, everyone enjoyed an employee appreciation lunch at the Rooftop, a local favorite!
Our TMA Town Hall Tour was a success! Thanks to all of our amazing employees for attending and to our senior leaders for taking the time to connect and create these memorable moments.
#Townhall #employeeappreciation #jerseycity #insurancecompany #insurancelife #employeeappreciationlunch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https://quintly-eu-image-storage.s3.amazonaws.com/a8463497d6ac59d9f9b31e3831c67b7f/17d7237746c8db0abc25cb8c5cdba529.jpg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058759368"/>
                  </a:ext>
                </a:extLst>
              </a:tr>
            </a:tbl>
          </a:graphicData>
        </a:graphic>
      </p:graphicFrame>
      <p:sp>
        <p:nvSpPr>
          <p:cNvPr id="4" name="Text Placeholder 3">
            <a:extLst>
              <a:ext uri="{FF2B5EF4-FFF2-40B4-BE49-F238E27FC236}">
                <a16:creationId xmlns:a16="http://schemas.microsoft.com/office/drawing/2014/main" id="{844DA593-656E-4660-88E6-75543DCDA61C}"/>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29913905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45872-7891-4C91-920E-929A7EBB2CBF}"/>
              </a:ext>
            </a:extLst>
          </p:cNvPr>
          <p:cNvSpPr>
            <a:spLocks noGrp="1"/>
          </p:cNvSpPr>
          <p:nvPr>
            <p:ph type="title"/>
          </p:nvPr>
        </p:nvSpPr>
        <p:spPr/>
        <p:txBody>
          <a:bodyPr/>
          <a:lstStyle/>
          <a:p>
            <a:r>
              <a:rPr lang="en-US"/>
              <a:t>Instagram Instagram Top Posts | Tokio Marine America - 2 of 3</a:t>
            </a:r>
          </a:p>
        </p:txBody>
      </p:sp>
      <p:graphicFrame>
        <p:nvGraphicFramePr>
          <p:cNvPr id="5" name="Table Placeholder 4">
            <a:extLst>
              <a:ext uri="{FF2B5EF4-FFF2-40B4-BE49-F238E27FC236}">
                <a16:creationId xmlns:a16="http://schemas.microsoft.com/office/drawing/2014/main" id="{6A234E0F-8C02-46FD-82BA-DC0ED4260197}"/>
              </a:ext>
            </a:extLst>
          </p:cNvPr>
          <p:cNvGraphicFramePr>
            <a:graphicFrameLocks noGrp="1"/>
          </p:cNvGraphicFramePr>
          <p:nvPr>
            <p:ph type="tbl" sz="quarter" idx="13"/>
            <p:extLst>
              <p:ext uri="{D42A27DB-BD31-4B8C-83A1-F6EECF244321}">
                <p14:modId xmlns:p14="http://schemas.microsoft.com/office/powerpoint/2010/main" val="3601725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857878249"/>
                    </a:ext>
                  </a:extLst>
                </a:gridCol>
                <a:gridCol w="1975104">
                  <a:extLst>
                    <a:ext uri="{9D8B030D-6E8A-4147-A177-3AD203B41FA5}">
                      <a16:colId xmlns:a16="http://schemas.microsoft.com/office/drawing/2014/main" val="1957293677"/>
                    </a:ext>
                  </a:extLst>
                </a:gridCol>
                <a:gridCol w="905256">
                  <a:extLst>
                    <a:ext uri="{9D8B030D-6E8A-4147-A177-3AD203B41FA5}">
                      <a16:colId xmlns:a16="http://schemas.microsoft.com/office/drawing/2014/main" val="3035943750"/>
                    </a:ext>
                  </a:extLst>
                </a:gridCol>
                <a:gridCol w="905256">
                  <a:extLst>
                    <a:ext uri="{9D8B030D-6E8A-4147-A177-3AD203B41FA5}">
                      <a16:colId xmlns:a16="http://schemas.microsoft.com/office/drawing/2014/main" val="395895607"/>
                    </a:ext>
                  </a:extLst>
                </a:gridCol>
                <a:gridCol w="905256">
                  <a:extLst>
                    <a:ext uri="{9D8B030D-6E8A-4147-A177-3AD203B41FA5}">
                      <a16:colId xmlns:a16="http://schemas.microsoft.com/office/drawing/2014/main" val="4211297666"/>
                    </a:ext>
                  </a:extLst>
                </a:gridCol>
                <a:gridCol w="905256">
                  <a:extLst>
                    <a:ext uri="{9D8B030D-6E8A-4147-A177-3AD203B41FA5}">
                      <a16:colId xmlns:a16="http://schemas.microsoft.com/office/drawing/2014/main" val="3900289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57412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- 2024-09-16 16:03:00</a:t>
                      </a:r>
                      <a:r>
                        <a:rPr kumimoji="0" lang="en-US" sz="1000" b="0" i="0" u="none" strike="noStrike" kern="1200" cap="none" spc="0" normalizeH="0" baseline="0" noProof="0">
                          <a:ln>
                            <a:noFill/>
                          </a:ln>
                          <a:solidFill>
                            <a:prstClr val="black"/>
                          </a:solidFill>
                          <a:effectLst/>
                          <a:uLnTx/>
                          <a:uFillTx/>
                          <a:latin typeface="Calibri"/>
                          <a:ea typeface="+mn-ea"/>
                          <a:cs typeface="+mn-cs"/>
                        </a:rPr>
                        <a:t>
 Imagine seeing nearly 3,000 flags waving in the breeze as you drive along the Pacific Coast Highway through Alumni Park at Pepperdine Unversity. It's a humbling sight, especially knowing each flag represents one life lost in the terrorist attacks on September 11, 2001. 
These flags, known as the Waves of Flags Memorial, have become a Pepperdine tradition since 2008, and our team member Peggy L. returned to her alma mater to volunteer to plant this year's flags. 
For Peggy, this was her way to honor the memory of her friend's cousin who perished in one of the towers and the alum on Flight 93, who heroically tackled the hijackers on board.
Thank you, Peggy, for showing us what it means to lead with your heart! 
#september11th  #employeeappreciation #wavesofflagsmemorial #TeamTMA #corporateidentity #csr #insurancecompany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https://quintly-eu-image-storage.s3.amazonaws.com/a8463497d6ac59d9f9b31e3831c67b7f/190363d0521b68b94580ca9b02fc53b8.jpg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701668139"/>
                  </a:ext>
                </a:extLst>
              </a:tr>
            </a:tbl>
          </a:graphicData>
        </a:graphic>
      </p:graphicFrame>
      <p:sp>
        <p:nvSpPr>
          <p:cNvPr id="4" name="Text Placeholder 3">
            <a:extLst>
              <a:ext uri="{FF2B5EF4-FFF2-40B4-BE49-F238E27FC236}">
                <a16:creationId xmlns:a16="http://schemas.microsoft.com/office/drawing/2014/main" id="{4D050822-2E5B-4C67-A9AC-4F3BC6162F69}"/>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34862900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79B86-6121-4AC7-87EA-8C2558A1FD98}"/>
              </a:ext>
            </a:extLst>
          </p:cNvPr>
          <p:cNvSpPr>
            <a:spLocks noGrp="1"/>
          </p:cNvSpPr>
          <p:nvPr>
            <p:ph type="title"/>
          </p:nvPr>
        </p:nvSpPr>
        <p:spPr/>
        <p:txBody>
          <a:bodyPr/>
          <a:lstStyle/>
          <a:p>
            <a:r>
              <a:rPr lang="en-US"/>
              <a:t>Instagram Instagram Top Posts | Tokio Marine America - 3 of 3</a:t>
            </a:r>
          </a:p>
        </p:txBody>
      </p:sp>
      <p:graphicFrame>
        <p:nvGraphicFramePr>
          <p:cNvPr id="5" name="Table Placeholder 4">
            <a:extLst>
              <a:ext uri="{FF2B5EF4-FFF2-40B4-BE49-F238E27FC236}">
                <a16:creationId xmlns:a16="http://schemas.microsoft.com/office/drawing/2014/main" id="{0825AD4A-749C-43D0-82F5-B1490EC4C838}"/>
              </a:ext>
            </a:extLst>
          </p:cNvPr>
          <p:cNvGraphicFramePr>
            <a:graphicFrameLocks noGrp="1"/>
          </p:cNvGraphicFramePr>
          <p:nvPr>
            <p:ph type="tbl" sz="quarter" idx="13"/>
            <p:extLst>
              <p:ext uri="{D42A27DB-BD31-4B8C-83A1-F6EECF244321}">
                <p14:modId xmlns:p14="http://schemas.microsoft.com/office/powerpoint/2010/main" val="4191418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348376392"/>
                    </a:ext>
                  </a:extLst>
                </a:gridCol>
                <a:gridCol w="1975104">
                  <a:extLst>
                    <a:ext uri="{9D8B030D-6E8A-4147-A177-3AD203B41FA5}">
                      <a16:colId xmlns:a16="http://schemas.microsoft.com/office/drawing/2014/main" val="2950941310"/>
                    </a:ext>
                  </a:extLst>
                </a:gridCol>
                <a:gridCol w="905256">
                  <a:extLst>
                    <a:ext uri="{9D8B030D-6E8A-4147-A177-3AD203B41FA5}">
                      <a16:colId xmlns:a16="http://schemas.microsoft.com/office/drawing/2014/main" val="2469095166"/>
                    </a:ext>
                  </a:extLst>
                </a:gridCol>
                <a:gridCol w="905256">
                  <a:extLst>
                    <a:ext uri="{9D8B030D-6E8A-4147-A177-3AD203B41FA5}">
                      <a16:colId xmlns:a16="http://schemas.microsoft.com/office/drawing/2014/main" val="1405952695"/>
                    </a:ext>
                  </a:extLst>
                </a:gridCol>
                <a:gridCol w="905256">
                  <a:extLst>
                    <a:ext uri="{9D8B030D-6E8A-4147-A177-3AD203B41FA5}">
                      <a16:colId xmlns:a16="http://schemas.microsoft.com/office/drawing/2014/main" val="2618837372"/>
                    </a:ext>
                  </a:extLst>
                </a:gridCol>
                <a:gridCol w="905256">
                  <a:extLst>
                    <a:ext uri="{9D8B030D-6E8A-4147-A177-3AD203B41FA5}">
                      <a16:colId xmlns:a16="http://schemas.microsoft.com/office/drawing/2014/main" val="3204814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8943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- 2024-09-20 13:17:06</a:t>
                      </a:r>
                      <a:r>
                        <a:rPr kumimoji="0" lang="en-US" sz="1000" b="0" i="0" u="none" strike="noStrike" kern="1200" cap="none" spc="0" normalizeH="0" baseline="0" noProof="0">
                          <a:ln>
                            <a:noFill/>
                          </a:ln>
                          <a:solidFill>
                            <a:prstClr val="black"/>
                          </a:solidFill>
                          <a:effectLst/>
                          <a:uLnTx/>
                          <a:uFillTx/>
                          <a:latin typeface="Calibri"/>
                          <a:ea typeface="+mn-ea"/>
                          <a:cs typeface="+mn-cs"/>
                        </a:rPr>
                        <a:t>
 #FlasbackFriday to when TMA's Employee Engagement and HR Specialist, Medalit T. attended the 1984 Los Angeles Olympics and witnessed the greatest athletes in the world compete for their countries. An event like that is truly an unforgettable experience, and Medalit had the opportunity to experience it once again this year - this time in Paris, France!
Did you follow the Games this year? Share your favorite event in the comments below! 🏅
#employee #empoyeeapprecation #2024olympics #parisolympics2024 #insurancelife #insurancecareers #worklifebalance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https://quintly-eu-image-storage.s3.amazonaws.com/a8463497d6ac59d9f9b31e3831c67b7f/169182311c29af4a0646d562e2acc62f.jpg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701876179"/>
                  </a:ext>
                </a:extLst>
              </a:tr>
            </a:tbl>
          </a:graphicData>
        </a:graphic>
      </p:graphicFrame>
      <p:sp>
        <p:nvSpPr>
          <p:cNvPr id="4" name="Text Placeholder 3">
            <a:extLst>
              <a:ext uri="{FF2B5EF4-FFF2-40B4-BE49-F238E27FC236}">
                <a16:creationId xmlns:a16="http://schemas.microsoft.com/office/drawing/2014/main" id="{5AD7137C-B3A6-48BC-992C-CD058332DC56}"/>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29258469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2DCA7-C798-4436-B7C1-761DA1BB159D}"/>
              </a:ext>
            </a:extLst>
          </p:cNvPr>
          <p:cNvSpPr>
            <a:spLocks noGrp="1"/>
          </p:cNvSpPr>
          <p:nvPr>
            <p:ph type="title"/>
          </p:nvPr>
        </p:nvSpPr>
        <p:spPr/>
        <p:txBody>
          <a:bodyPr/>
          <a:lstStyle/>
          <a:p>
            <a:r>
              <a:rPr lang="en-US"/>
              <a:t>Instagram Stories Key Metrics Table | Tokio Marine America</a:t>
            </a:r>
          </a:p>
        </p:txBody>
      </p:sp>
      <p:graphicFrame>
        <p:nvGraphicFramePr>
          <p:cNvPr id="5" name="Table Placeholder 4">
            <a:extLst>
              <a:ext uri="{FF2B5EF4-FFF2-40B4-BE49-F238E27FC236}">
                <a16:creationId xmlns:a16="http://schemas.microsoft.com/office/drawing/2014/main" id="{AD623A27-6418-4B5C-A162-337C6BA3D131}"/>
              </a:ext>
            </a:extLst>
          </p:cNvPr>
          <p:cNvGraphicFramePr>
            <a:graphicFrameLocks noGrp="1"/>
          </p:cNvGraphicFramePr>
          <p:nvPr>
            <p:ph type="tbl" sz="quarter" idx="13"/>
            <p:extLst>
              <p:ext uri="{D42A27DB-BD31-4B8C-83A1-F6EECF244321}">
                <p14:modId xmlns:p14="http://schemas.microsoft.com/office/powerpoint/2010/main" val="55251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651037581"/>
                    </a:ext>
                  </a:extLst>
                </a:gridCol>
                <a:gridCol w="658368">
                  <a:extLst>
                    <a:ext uri="{9D8B030D-6E8A-4147-A177-3AD203B41FA5}">
                      <a16:colId xmlns:a16="http://schemas.microsoft.com/office/drawing/2014/main" val="3390566362"/>
                    </a:ext>
                  </a:extLst>
                </a:gridCol>
                <a:gridCol w="658368">
                  <a:extLst>
                    <a:ext uri="{9D8B030D-6E8A-4147-A177-3AD203B41FA5}">
                      <a16:colId xmlns:a16="http://schemas.microsoft.com/office/drawing/2014/main" val="2700390527"/>
                    </a:ext>
                  </a:extLst>
                </a:gridCol>
                <a:gridCol w="329184">
                  <a:extLst>
                    <a:ext uri="{9D8B030D-6E8A-4147-A177-3AD203B41FA5}">
                      <a16:colId xmlns:a16="http://schemas.microsoft.com/office/drawing/2014/main" val="586131298"/>
                    </a:ext>
                  </a:extLst>
                </a:gridCol>
                <a:gridCol w="329184">
                  <a:extLst>
                    <a:ext uri="{9D8B030D-6E8A-4147-A177-3AD203B41FA5}">
                      <a16:colId xmlns:a16="http://schemas.microsoft.com/office/drawing/2014/main" val="3838593006"/>
                    </a:ext>
                  </a:extLst>
                </a:gridCol>
                <a:gridCol w="658368">
                  <a:extLst>
                    <a:ext uri="{9D8B030D-6E8A-4147-A177-3AD203B41FA5}">
                      <a16:colId xmlns:a16="http://schemas.microsoft.com/office/drawing/2014/main" val="1748246613"/>
                    </a:ext>
                  </a:extLst>
                </a:gridCol>
                <a:gridCol w="658368">
                  <a:extLst>
                    <a:ext uri="{9D8B030D-6E8A-4147-A177-3AD203B41FA5}">
                      <a16:colId xmlns:a16="http://schemas.microsoft.com/office/drawing/2014/main" val="74935419"/>
                    </a:ext>
                  </a:extLst>
                </a:gridCol>
                <a:gridCol w="658368">
                  <a:extLst>
                    <a:ext uri="{9D8B030D-6E8A-4147-A177-3AD203B41FA5}">
                      <a16:colId xmlns:a16="http://schemas.microsoft.com/office/drawing/2014/main" val="888299081"/>
                    </a:ext>
                  </a:extLst>
                </a:gridCol>
                <a:gridCol w="658368">
                  <a:extLst>
                    <a:ext uri="{9D8B030D-6E8A-4147-A177-3AD203B41FA5}">
                      <a16:colId xmlns:a16="http://schemas.microsoft.com/office/drawing/2014/main" val="2606240940"/>
                    </a:ext>
                  </a:extLst>
                </a:gridCol>
                <a:gridCol w="658368">
                  <a:extLst>
                    <a:ext uri="{9D8B030D-6E8A-4147-A177-3AD203B41FA5}">
                      <a16:colId xmlns:a16="http://schemas.microsoft.com/office/drawing/2014/main" val="3160473123"/>
                    </a:ext>
                  </a:extLst>
                </a:gridCol>
                <a:gridCol w="658368">
                  <a:extLst>
                    <a:ext uri="{9D8B030D-6E8A-4147-A177-3AD203B41FA5}">
                      <a16:colId xmlns:a16="http://schemas.microsoft.com/office/drawing/2014/main" val="561138587"/>
                    </a:ext>
                  </a:extLst>
                </a:gridCol>
                <a:gridCol w="658368">
                  <a:extLst>
                    <a:ext uri="{9D8B030D-6E8A-4147-A177-3AD203B41FA5}">
                      <a16:colId xmlns:a16="http://schemas.microsoft.com/office/drawing/2014/main" val="2664644573"/>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2527421192"/>
                  </a:ext>
                </a:extLst>
              </a:tr>
              <a:tr h="370840">
                <a:tc>
                  <a:txBody>
                    <a:bodyPr/>
                    <a:lstStyle/>
                    <a:p>
                      <a:r>
                        <a:rPr lang="en-US" sz="1000"/>
                        <a:t>tmamerica</a:t>
                      </a:r>
                    </a:p>
                  </a:txBody>
                  <a:tcPr/>
                </a:tc>
                <a:tc>
                  <a:txBody>
                    <a:bodyPr/>
                    <a:lstStyle/>
                    <a:p>
                      <a:r>
                        <a:rPr lang="en-US" sz="1000"/>
                        <a:t>2</a:t>
                      </a:r>
                    </a:p>
                  </a:txBody>
                  <a:tcPr/>
                </a:tc>
                <a:tc>
                  <a:txBody>
                    <a:bodyPr/>
                    <a:lstStyle/>
                    <a:p>
                      <a:r>
                        <a:rPr lang="en-US" sz="1000"/>
                        <a:t>0.6386 %</a:t>
                      </a:r>
                    </a:p>
                  </a:txBody>
                  <a:tcPr/>
                </a:tc>
                <a:tc>
                  <a:txBody>
                    <a:bodyPr/>
                    <a:lstStyle/>
                    <a:p>
                      <a:r>
                        <a:rPr lang="en-US" sz="1000"/>
                        <a:t>16.50</a:t>
                      </a:r>
                    </a:p>
                  </a:txBody>
                  <a:tcPr/>
                </a:tc>
                <a:tc>
                  <a:txBody>
                    <a:bodyPr/>
                    <a:lstStyle/>
                    <a:p>
                      <a:r>
                        <a:rPr lang="en-US" sz="1000"/>
                        <a:t>0.00</a:t>
                      </a:r>
                    </a:p>
                  </a:txBody>
                  <a:tcPr/>
                </a:tc>
                <a:tc>
                  <a:txBody>
                    <a:bodyPr/>
                    <a:lstStyle/>
                    <a:p>
                      <a:r>
                        <a:rPr lang="en-US" sz="1000"/>
                        <a:t>98.50</a:t>
                      </a:r>
                    </a:p>
                  </a:txBody>
                  <a:tcPr/>
                </a:tc>
                <a:tc>
                  <a:txBody>
                    <a:bodyPr/>
                    <a:lstStyle/>
                    <a:p>
                      <a:r>
                        <a:rPr lang="en-US" sz="1000"/>
                        <a:t>98.50</a:t>
                      </a:r>
                    </a:p>
                  </a:txBody>
                  <a:tcPr/>
                </a:tc>
                <a:tc>
                  <a:txBody>
                    <a:bodyPr/>
                    <a:lstStyle/>
                    <a:p>
                      <a:r>
                        <a:rPr lang="en-US" sz="1000"/>
                        <a:t>62.50</a:t>
                      </a:r>
                    </a:p>
                  </a:txBody>
                  <a:tcPr/>
                </a:tc>
                <a:tc>
                  <a:txBody>
                    <a:bodyPr/>
                    <a:lstStyle/>
                    <a:p>
                      <a:r>
                        <a:rPr lang="en-US" sz="1000"/>
                        <a:t>62.50</a:t>
                      </a:r>
                    </a:p>
                  </a:txBody>
                  <a:tcPr/>
                </a:tc>
                <a:tc>
                  <a:txBody>
                    <a:bodyPr/>
                    <a:lstStyle/>
                    <a:p>
                      <a:r>
                        <a:rPr lang="en-US" sz="1000"/>
                        <a:t>197</a:t>
                      </a:r>
                    </a:p>
                  </a:txBody>
                  <a:tcPr/>
                </a:tc>
                <a:tc>
                  <a:txBody>
                    <a:bodyPr/>
                    <a:lstStyle/>
                    <a:p>
                      <a:r>
                        <a:rPr lang="en-US" sz="1000"/>
                        <a:t>33</a:t>
                      </a:r>
                    </a:p>
                  </a:txBody>
                  <a:tcPr/>
                </a:tc>
                <a:tc>
                  <a:txBody>
                    <a:bodyPr/>
                    <a:lstStyle/>
                    <a:p>
                      <a:r>
                        <a:rPr lang="en-US" sz="1000"/>
                        <a:t>125</a:t>
                      </a:r>
                    </a:p>
                  </a:txBody>
                  <a:tcPr/>
                </a:tc>
                <a:extLst>
                  <a:ext uri="{0D108BD9-81ED-4DB2-BD59-A6C34878D82A}">
                    <a16:rowId xmlns:a16="http://schemas.microsoft.com/office/drawing/2014/main" val="1371696558"/>
                  </a:ext>
                </a:extLst>
              </a:tr>
            </a:tbl>
          </a:graphicData>
        </a:graphic>
      </p:graphicFrame>
      <p:sp>
        <p:nvSpPr>
          <p:cNvPr id="4" name="Text Placeholder 3">
            <a:extLst>
              <a:ext uri="{FF2B5EF4-FFF2-40B4-BE49-F238E27FC236}">
                <a16:creationId xmlns:a16="http://schemas.microsoft.com/office/drawing/2014/main" id="{BD588F98-0F7C-40D0-9169-D98B8AAB3092}"/>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23547579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4719F-F75D-458C-B7C6-914DD74C145B}"/>
              </a:ext>
            </a:extLst>
          </p:cNvPr>
          <p:cNvSpPr>
            <a:spLocks noGrp="1"/>
          </p:cNvSpPr>
          <p:nvPr>
            <p:ph type="title"/>
          </p:nvPr>
        </p:nvSpPr>
        <p:spPr/>
        <p:txBody>
          <a:bodyPr/>
          <a:lstStyle/>
          <a:p>
            <a:r>
              <a:rPr lang="en-US"/>
              <a:t>Instagram Stories Table  | Tokio Marine America</a:t>
            </a:r>
          </a:p>
        </p:txBody>
      </p:sp>
      <p:graphicFrame>
        <p:nvGraphicFramePr>
          <p:cNvPr id="5" name="Table Placeholder 4">
            <a:extLst>
              <a:ext uri="{FF2B5EF4-FFF2-40B4-BE49-F238E27FC236}">
                <a16:creationId xmlns:a16="http://schemas.microsoft.com/office/drawing/2014/main" id="{6033485D-061D-4F03-B9AF-129726BD0FF2}"/>
              </a:ext>
            </a:extLst>
          </p:cNvPr>
          <p:cNvGraphicFramePr>
            <a:graphicFrameLocks noGrp="1"/>
          </p:cNvGraphicFramePr>
          <p:nvPr>
            <p:ph type="tbl" sz="quarter" idx="13"/>
            <p:extLst>
              <p:ext uri="{D42A27DB-BD31-4B8C-83A1-F6EECF244321}">
                <p14:modId xmlns:p14="http://schemas.microsoft.com/office/powerpoint/2010/main" val="3965615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261640796"/>
                    </a:ext>
                  </a:extLst>
                </a:gridCol>
                <a:gridCol w="1316736">
                  <a:extLst>
                    <a:ext uri="{9D8B030D-6E8A-4147-A177-3AD203B41FA5}">
                      <a16:colId xmlns:a16="http://schemas.microsoft.com/office/drawing/2014/main" val="2678464969"/>
                    </a:ext>
                  </a:extLst>
                </a:gridCol>
                <a:gridCol w="658368">
                  <a:extLst>
                    <a:ext uri="{9D8B030D-6E8A-4147-A177-3AD203B41FA5}">
                      <a16:colId xmlns:a16="http://schemas.microsoft.com/office/drawing/2014/main" val="2036151339"/>
                    </a:ext>
                  </a:extLst>
                </a:gridCol>
                <a:gridCol w="658368">
                  <a:extLst>
                    <a:ext uri="{9D8B030D-6E8A-4147-A177-3AD203B41FA5}">
                      <a16:colId xmlns:a16="http://schemas.microsoft.com/office/drawing/2014/main" val="3334800877"/>
                    </a:ext>
                  </a:extLst>
                </a:gridCol>
                <a:gridCol w="658368">
                  <a:extLst>
                    <a:ext uri="{9D8B030D-6E8A-4147-A177-3AD203B41FA5}">
                      <a16:colId xmlns:a16="http://schemas.microsoft.com/office/drawing/2014/main" val="3977321357"/>
                    </a:ext>
                  </a:extLst>
                </a:gridCol>
                <a:gridCol w="658368">
                  <a:extLst>
                    <a:ext uri="{9D8B030D-6E8A-4147-A177-3AD203B41FA5}">
                      <a16:colId xmlns:a16="http://schemas.microsoft.com/office/drawing/2014/main" val="2711614484"/>
                    </a:ext>
                  </a:extLst>
                </a:gridCol>
                <a:gridCol w="658368">
                  <a:extLst>
                    <a:ext uri="{9D8B030D-6E8A-4147-A177-3AD203B41FA5}">
                      <a16:colId xmlns:a16="http://schemas.microsoft.com/office/drawing/2014/main" val="2594549487"/>
                    </a:ext>
                  </a:extLst>
                </a:gridCol>
                <a:gridCol w="658368">
                  <a:extLst>
                    <a:ext uri="{9D8B030D-6E8A-4147-A177-3AD203B41FA5}">
                      <a16:colId xmlns:a16="http://schemas.microsoft.com/office/drawing/2014/main" val="1862367052"/>
                    </a:ext>
                  </a:extLst>
                </a:gridCol>
                <a:gridCol w="658368">
                  <a:extLst>
                    <a:ext uri="{9D8B030D-6E8A-4147-A177-3AD203B41FA5}">
                      <a16:colId xmlns:a16="http://schemas.microsoft.com/office/drawing/2014/main" val="3741511275"/>
                    </a:ext>
                  </a:extLst>
                </a:gridCol>
                <a:gridCol w="658368">
                  <a:extLst>
                    <a:ext uri="{9D8B030D-6E8A-4147-A177-3AD203B41FA5}">
                      <a16:colId xmlns:a16="http://schemas.microsoft.com/office/drawing/2014/main" val="1131874463"/>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4189072287"/>
                  </a:ext>
                </a:extLst>
              </a:tr>
              <a:tr h="370840">
                <a:tc>
                  <a:txBody>
                    <a:bodyPr/>
                    <a:lstStyle/>
                    <a:p>
                      <a:r>
                        <a:rPr lang="en-US" sz="1000" b="1"/>
                        <a:t>tmamerica - 2024-09-06 17:54:08</a:t>
                      </a:r>
                      <a:r>
                        <a:rPr lang="en-US" sz="1000"/>
                        <a:t>
 We’re proud to support @alzassociation
 with our sister companies for a 5th year!</a:t>
                      </a:r>
                    </a:p>
                  </a:txBody>
                  <a:tcPr/>
                </a:tc>
                <a:tc>
                  <a:txBody>
                    <a:bodyPr/>
                    <a:lstStyle/>
                    <a:p>
                      <a:r>
                        <a:rPr lang="en-US" sz="1000"/>
                        <a:t>https://quintly-eu-image-storage.s3.amazonaws.com/ea0e6a3ca65b01a392bf1b0a36d01601/1a6c6d6021e0cadf3ac7097cc9b05793.jpg</a:t>
                      </a:r>
                    </a:p>
                  </a:txBody>
                  <a:tcPr/>
                </a:tc>
                <a:tc>
                  <a:txBody>
                    <a:bodyPr/>
                    <a:lstStyle/>
                    <a:p>
                      <a:r>
                        <a:rPr lang="en-US" sz="1000"/>
                        <a:t>09/07/2024 17:37:06</a:t>
                      </a:r>
                    </a:p>
                  </a:txBody>
                  <a:tcPr/>
                </a:tc>
                <a:tc>
                  <a:txBody>
                    <a:bodyPr/>
                    <a:lstStyle/>
                    <a:p>
                      <a:r>
                        <a:rPr lang="en-US" sz="1000"/>
                        <a:t>Image</a:t>
                      </a:r>
                    </a:p>
                  </a:txBody>
                  <a:tcPr/>
                </a:tc>
                <a:tc>
                  <a:txBody>
                    <a:bodyPr/>
                    <a:lstStyle/>
                    <a:p>
                      <a:r>
                        <a:rPr lang="en-US" sz="1000"/>
                        <a:t>106</a:t>
                      </a:r>
                    </a:p>
                  </a:txBody>
                  <a:tcPr/>
                </a:tc>
                <a:tc>
                  <a:txBody>
                    <a:bodyPr/>
                    <a:lstStyle/>
                    <a:p>
                      <a:r>
                        <a:rPr lang="en-US" sz="1000"/>
                        <a:t>106</a:t>
                      </a:r>
                    </a:p>
                  </a:txBody>
                  <a:tcPr/>
                </a:tc>
                <a:tc>
                  <a:txBody>
                    <a:bodyPr/>
                    <a:lstStyle/>
                    <a:p>
                      <a:r>
                        <a:rPr lang="en-US" sz="1000"/>
                        <a:t>0</a:t>
                      </a:r>
                    </a:p>
                  </a:txBody>
                  <a:tcPr/>
                </a:tc>
                <a:tc>
                  <a:txBody>
                    <a:bodyPr/>
                    <a:lstStyle/>
                    <a:p>
                      <a:r>
                        <a:rPr lang="en-US" sz="1000"/>
                        <a:t>18</a:t>
                      </a:r>
                    </a:p>
                  </a:txBody>
                  <a:tcPr/>
                </a:tc>
                <a:tc>
                  <a:txBody>
                    <a:bodyPr/>
                    <a:lstStyle/>
                    <a:p>
                      <a:r>
                        <a:rPr lang="en-US" sz="1000"/>
                        <a:t>61</a:t>
                      </a:r>
                    </a:p>
                  </a:txBody>
                  <a:tcPr/>
                </a:tc>
                <a:tc>
                  <a:txBody>
                    <a:bodyPr/>
                    <a:lstStyle/>
                    <a:p>
                      <a:r>
                        <a:rPr lang="en-US" sz="1000"/>
                        <a:t>1</a:t>
                      </a:r>
                    </a:p>
                  </a:txBody>
                  <a:tcPr/>
                </a:tc>
                <a:extLst>
                  <a:ext uri="{0D108BD9-81ED-4DB2-BD59-A6C34878D82A}">
                    <a16:rowId xmlns:a16="http://schemas.microsoft.com/office/drawing/2014/main" val="622071131"/>
                  </a:ext>
                </a:extLst>
              </a:tr>
              <a:tr h="370840">
                <a:tc>
                  <a:txBody>
                    <a:bodyPr/>
                    <a:lstStyle/>
                    <a:p>
                      <a:r>
                        <a:rPr lang="en-US" sz="1000" b="1"/>
                        <a:t>tmamerica - 2024-09-26 16:43:49</a:t>
                      </a:r>
                      <a:r>
                        <a:rPr lang="en-US" sz="1000"/>
                        <a:t>
 Our thoughts are with those who may be impacted by #HurricaneHelene</a:t>
                      </a:r>
                    </a:p>
                  </a:txBody>
                  <a:tcPr/>
                </a:tc>
                <a:tc>
                  <a:txBody>
                    <a:bodyPr/>
                    <a:lstStyle/>
                    <a:p>
                      <a:r>
                        <a:rPr lang="en-US" sz="1000"/>
                        <a:t>https://quintly-eu-image-storage.s3.amazonaws.com/ea0e6a3ca65b01a392bf1b0a36d01601/360784ed7befea2d9f22c1f0040fcdfa.jpg</a:t>
                      </a:r>
                    </a:p>
                  </a:txBody>
                  <a:tcPr/>
                </a:tc>
                <a:tc>
                  <a:txBody>
                    <a:bodyPr/>
                    <a:lstStyle/>
                    <a:p>
                      <a:r>
                        <a:rPr lang="en-US" sz="1000"/>
                        <a:t>09/27/2024 16:37:05</a:t>
                      </a:r>
                    </a:p>
                  </a:txBody>
                  <a:tcPr/>
                </a:tc>
                <a:tc>
                  <a:txBody>
                    <a:bodyPr/>
                    <a:lstStyle/>
                    <a:p>
                      <a:r>
                        <a:rPr lang="en-US" sz="1000"/>
                        <a:t>Image</a:t>
                      </a:r>
                    </a:p>
                  </a:txBody>
                  <a:tcPr/>
                </a:tc>
                <a:tc>
                  <a:txBody>
                    <a:bodyPr/>
                    <a:lstStyle/>
                    <a:p>
                      <a:r>
                        <a:rPr lang="en-US" sz="1000"/>
                        <a:t>91</a:t>
                      </a:r>
                    </a:p>
                  </a:txBody>
                  <a:tcPr/>
                </a:tc>
                <a:tc>
                  <a:txBody>
                    <a:bodyPr/>
                    <a:lstStyle/>
                    <a:p>
                      <a:r>
                        <a:rPr lang="en-US" sz="1000"/>
                        <a:t>91</a:t>
                      </a:r>
                    </a:p>
                  </a:txBody>
                  <a:tcPr/>
                </a:tc>
                <a:tc>
                  <a:txBody>
                    <a:bodyPr/>
                    <a:lstStyle/>
                    <a:p>
                      <a:r>
                        <a:rPr lang="en-US" sz="1000"/>
                        <a:t>0</a:t>
                      </a:r>
                    </a:p>
                  </a:txBody>
                  <a:tcPr/>
                </a:tc>
                <a:tc>
                  <a:txBody>
                    <a:bodyPr/>
                    <a:lstStyle/>
                    <a:p>
                      <a:r>
                        <a:rPr lang="en-US" sz="1000"/>
                        <a:t>15</a:t>
                      </a:r>
                    </a:p>
                  </a:txBody>
                  <a:tcPr/>
                </a:tc>
                <a:tc>
                  <a:txBody>
                    <a:bodyPr/>
                    <a:lstStyle/>
                    <a:p>
                      <a:r>
                        <a:rPr lang="en-US" sz="1000"/>
                        <a:t>57</a:t>
                      </a:r>
                    </a:p>
                  </a:txBody>
                  <a:tcPr/>
                </a:tc>
                <a:tc>
                  <a:txBody>
                    <a:bodyPr/>
                    <a:lstStyle/>
                    <a:p>
                      <a:r>
                        <a:rPr lang="en-US" sz="1000"/>
                        <a:t>6</a:t>
                      </a:r>
                    </a:p>
                  </a:txBody>
                  <a:tcPr/>
                </a:tc>
                <a:extLst>
                  <a:ext uri="{0D108BD9-81ED-4DB2-BD59-A6C34878D82A}">
                    <a16:rowId xmlns:a16="http://schemas.microsoft.com/office/drawing/2014/main" val="913139279"/>
                  </a:ext>
                </a:extLst>
              </a:tr>
            </a:tbl>
          </a:graphicData>
        </a:graphic>
      </p:graphicFrame>
      <p:sp>
        <p:nvSpPr>
          <p:cNvPr id="4" name="Text Placeholder 3">
            <a:extLst>
              <a:ext uri="{FF2B5EF4-FFF2-40B4-BE49-F238E27FC236}">
                <a16:creationId xmlns:a16="http://schemas.microsoft.com/office/drawing/2014/main" id="{55E0C77E-2D60-41A0-9A11-E7754DC74DEA}"/>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74984772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2389</Words>
  <Application>Microsoft Office PowerPoint</Application>
  <PresentationFormat>On-screen Show (4:3)</PresentationFormat>
  <Paragraphs>460</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Calibri</vt:lpstr>
      <vt:lpstr>Arial</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Original Own Posts Table | Tokio Marine America - 1 of 4</vt:lpstr>
      <vt:lpstr>Facebook Original Own Posts Table | Tokio Marine America - 2 of 4</vt:lpstr>
      <vt:lpstr>Facebook Original Own Posts Table | Tokio Marine America - 3 of 4</vt:lpstr>
      <vt:lpstr>Facebook Original Own Posts Table | Tokio Marine America - 4 of 4</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 - 1 of 3</vt:lpstr>
      <vt:lpstr>LinkedIn Posts Table | Tokio Marine America - 2 of 3</vt:lpstr>
      <vt:lpstr>LinkedIn Posts Table | Tokio Marine America - 3 of 3</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Impressions | Tokio Marine America</vt:lpstr>
      <vt:lpstr>Instagram Instagram Top Posts | Tokio Marine America - 1 of 3</vt:lpstr>
      <vt:lpstr>Instagram Instagram Top Posts | Tokio Marine America - 2 of 3</vt:lpstr>
      <vt:lpstr>Instagram Instagram Top Posts | Tokio Marine America - 3 of 3</vt:lpstr>
      <vt:lpstr>Instagram Stories Key Metrics Table | Tokio Marine America</vt:lpstr>
      <vt:lpstr>Instagram Stories Table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Born</dc:creator>
  <cp:lastModifiedBy>Frederik Born</cp:lastModifiedBy>
  <cp:revision>1</cp:revision>
  <dcterms:created xsi:type="dcterms:W3CDTF">2024-10-03T21:10:42Z</dcterms:created>
  <dcterms:modified xsi:type="dcterms:W3CDTF">2024-10-03T21:11:31Z</dcterms:modified>
</cp:coreProperties>
</file>