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6" r:id="rId39"/>
    <p:sldId id="298" r:id="rId40"/>
    <p:sldId id="299" r:id="rId41"/>
    <p:sldId id="300" r:id="rId42"/>
    <p:sldId id="301" r:id="rId43"/>
    <p:sldId id="302" r:id="rId44"/>
    <p:sldId id="304" r:id="rId45"/>
    <p:sldId id="305"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Sheet1!$A$2:$A$9</c:f>
              <c:numCache>
                <c:formatCode>m/d/yyyy</c:formatCode>
                <c:ptCount val="8"/>
                <c:pt idx="0">
                  <c:v>45292</c:v>
                </c:pt>
                <c:pt idx="1">
                  <c:v>45323</c:v>
                </c:pt>
                <c:pt idx="2">
                  <c:v>45352</c:v>
                </c:pt>
                <c:pt idx="3">
                  <c:v>45383</c:v>
                </c:pt>
                <c:pt idx="4">
                  <c:v>45413</c:v>
                </c:pt>
                <c:pt idx="5">
                  <c:v>45444</c:v>
                </c:pt>
                <c:pt idx="6">
                  <c:v>45474</c:v>
                </c:pt>
                <c:pt idx="7">
                  <c:v>45505</c:v>
                </c:pt>
              </c:numCache>
            </c:numRef>
          </c:cat>
          <c:val>
            <c:numRef>
              <c:f>Sheet1!$B$2:$B$9</c:f>
              <c:numCache>
                <c:formatCode>General</c:formatCode>
                <c:ptCount val="8"/>
                <c:pt idx="0">
                  <c:v>7495</c:v>
                </c:pt>
                <c:pt idx="1">
                  <c:v>7508</c:v>
                </c:pt>
                <c:pt idx="2">
                  <c:v>7506</c:v>
                </c:pt>
                <c:pt idx="3">
                  <c:v>7538</c:v>
                </c:pt>
                <c:pt idx="4">
                  <c:v>7529</c:v>
                </c:pt>
                <c:pt idx="5">
                  <c:v>7541</c:v>
                </c:pt>
                <c:pt idx="6">
                  <c:v>7545</c:v>
                </c:pt>
                <c:pt idx="7">
                  <c:v>7550</c:v>
                </c:pt>
              </c:numCache>
            </c:numRef>
          </c:val>
          <c:smooth val="0"/>
          <c:extLst>
            <c:ext xmlns:c16="http://schemas.microsoft.com/office/drawing/2014/chart" uri="{C3380CC4-5D6E-409C-BE32-E72D297353CC}">
              <c16:uniqueId val="{00000000-06E6-42DF-B2A3-23D9234BC7E6}"/>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Sheet1!$A$2:$A$9</c:f>
              <c:numCache>
                <c:formatCode>m/d/yyyy</c:formatCode>
                <c:ptCount val="8"/>
                <c:pt idx="0">
                  <c:v>45292</c:v>
                </c:pt>
                <c:pt idx="1">
                  <c:v>45323</c:v>
                </c:pt>
                <c:pt idx="2">
                  <c:v>45352</c:v>
                </c:pt>
                <c:pt idx="3">
                  <c:v>45383</c:v>
                </c:pt>
                <c:pt idx="4">
                  <c:v>45413</c:v>
                </c:pt>
                <c:pt idx="5">
                  <c:v>45444</c:v>
                </c:pt>
                <c:pt idx="6">
                  <c:v>45474</c:v>
                </c:pt>
                <c:pt idx="7">
                  <c:v>45505</c:v>
                </c:pt>
              </c:numCache>
            </c:numRef>
          </c:cat>
          <c:val>
            <c:numRef>
              <c:f>Sheet1!$C$2:$C$9</c:f>
              <c:numCache>
                <c:formatCode>General</c:formatCode>
                <c:ptCount val="8"/>
                <c:pt idx="0">
                  <c:v>3934</c:v>
                </c:pt>
                <c:pt idx="1">
                  <c:v>3963</c:v>
                </c:pt>
                <c:pt idx="2">
                  <c:v>3955</c:v>
                </c:pt>
                <c:pt idx="3">
                  <c:v>3963</c:v>
                </c:pt>
                <c:pt idx="4">
                  <c:v>3992</c:v>
                </c:pt>
                <c:pt idx="5">
                  <c:v>4036</c:v>
                </c:pt>
                <c:pt idx="6">
                  <c:v>4035</c:v>
                </c:pt>
                <c:pt idx="7">
                  <c:v>4048</c:v>
                </c:pt>
              </c:numCache>
            </c:numRef>
          </c:val>
          <c:smooth val="0"/>
          <c:extLst>
            <c:ext xmlns:c16="http://schemas.microsoft.com/office/drawing/2014/chart" uri="{C3380CC4-5D6E-409C-BE32-E72D297353CC}">
              <c16:uniqueId val="{00000001-06E6-42DF-B2A3-23D9234BC7E6}"/>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Sheet1!$A$2:$A$9</c:f>
              <c:numCache>
                <c:formatCode>m/d/yyyy</c:formatCode>
                <c:ptCount val="8"/>
                <c:pt idx="0">
                  <c:v>45292</c:v>
                </c:pt>
                <c:pt idx="1">
                  <c:v>45323</c:v>
                </c:pt>
                <c:pt idx="2">
                  <c:v>45352</c:v>
                </c:pt>
                <c:pt idx="3">
                  <c:v>45383</c:v>
                </c:pt>
                <c:pt idx="4">
                  <c:v>45413</c:v>
                </c:pt>
                <c:pt idx="5">
                  <c:v>45444</c:v>
                </c:pt>
                <c:pt idx="6">
                  <c:v>45474</c:v>
                </c:pt>
                <c:pt idx="7">
                  <c:v>45505</c:v>
                </c:pt>
              </c:numCache>
            </c:numRef>
          </c:cat>
          <c:val>
            <c:numRef>
              <c:f>Sheet1!$D$2:$D$9</c:f>
              <c:numCache>
                <c:formatCode>General</c:formatCode>
                <c:ptCount val="8"/>
                <c:pt idx="0">
                  <c:v>0</c:v>
                </c:pt>
                <c:pt idx="1">
                  <c:v>0</c:v>
                </c:pt>
                <c:pt idx="2">
                  <c:v>0</c:v>
                </c:pt>
                <c:pt idx="3">
                  <c:v>0</c:v>
                </c:pt>
                <c:pt idx="4">
                  <c:v>0</c:v>
                </c:pt>
                <c:pt idx="5">
                  <c:v>0</c:v>
                </c:pt>
                <c:pt idx="6">
                  <c:v>0</c:v>
                </c:pt>
                <c:pt idx="7">
                  <c:v>0</c:v>
                </c:pt>
              </c:numCache>
            </c:numRef>
          </c:val>
          <c:smooth val="0"/>
          <c:extLst>
            <c:ext xmlns:c16="http://schemas.microsoft.com/office/drawing/2014/chart" uri="{C3380CC4-5D6E-409C-BE32-E72D297353CC}">
              <c16:uniqueId val="{00000002-06E6-42DF-B2A3-23D9234BC7E6}"/>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Sheet1!$A$2:$A$9</c:f>
              <c:numCache>
                <c:formatCode>m/d/yyyy</c:formatCode>
                <c:ptCount val="8"/>
                <c:pt idx="0">
                  <c:v>45292</c:v>
                </c:pt>
                <c:pt idx="1">
                  <c:v>45323</c:v>
                </c:pt>
                <c:pt idx="2">
                  <c:v>45352</c:v>
                </c:pt>
                <c:pt idx="3">
                  <c:v>45383</c:v>
                </c:pt>
                <c:pt idx="4">
                  <c:v>45413</c:v>
                </c:pt>
                <c:pt idx="5">
                  <c:v>45444</c:v>
                </c:pt>
                <c:pt idx="6">
                  <c:v>45474</c:v>
                </c:pt>
                <c:pt idx="7">
                  <c:v>45505</c:v>
                </c:pt>
              </c:numCache>
            </c:numRef>
          </c:cat>
          <c:val>
            <c:numRef>
              <c:f>Sheet1!$E$2:$E$9</c:f>
              <c:numCache>
                <c:formatCode>General</c:formatCode>
                <c:ptCount val="8"/>
                <c:pt idx="0">
                  <c:v>40209</c:v>
                </c:pt>
                <c:pt idx="1">
                  <c:v>40948</c:v>
                </c:pt>
                <c:pt idx="2">
                  <c:v>41591</c:v>
                </c:pt>
                <c:pt idx="3">
                  <c:v>42157</c:v>
                </c:pt>
                <c:pt idx="4">
                  <c:v>42797</c:v>
                </c:pt>
                <c:pt idx="5">
                  <c:v>43347</c:v>
                </c:pt>
                <c:pt idx="6">
                  <c:v>43810</c:v>
                </c:pt>
                <c:pt idx="7">
                  <c:v>44255</c:v>
                </c:pt>
              </c:numCache>
            </c:numRef>
          </c:val>
          <c:smooth val="0"/>
          <c:extLst>
            <c:ext xmlns:c16="http://schemas.microsoft.com/office/drawing/2014/chart" uri="{C3380CC4-5D6E-409C-BE32-E72D297353CC}">
              <c16:uniqueId val="{00000003-06E6-42DF-B2A3-23D9234BC7E6}"/>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Sheet1!$A$2:$A$9</c:f>
              <c:numCache>
                <c:formatCode>m/d/yyyy</c:formatCode>
                <c:ptCount val="8"/>
                <c:pt idx="0">
                  <c:v>45292</c:v>
                </c:pt>
                <c:pt idx="1">
                  <c:v>45323</c:v>
                </c:pt>
                <c:pt idx="2">
                  <c:v>45352</c:v>
                </c:pt>
                <c:pt idx="3">
                  <c:v>45383</c:v>
                </c:pt>
                <c:pt idx="4">
                  <c:v>45413</c:v>
                </c:pt>
                <c:pt idx="5">
                  <c:v>45444</c:v>
                </c:pt>
                <c:pt idx="6">
                  <c:v>45474</c:v>
                </c:pt>
                <c:pt idx="7">
                  <c:v>45505</c:v>
                </c:pt>
              </c:numCache>
            </c:numRef>
          </c:cat>
          <c:val>
            <c:numRef>
              <c:f>Sheet1!$F$2:$F$9</c:f>
              <c:numCache>
                <c:formatCode>General</c:formatCode>
                <c:ptCount val="8"/>
                <c:pt idx="0">
                  <c:v>3351</c:v>
                </c:pt>
                <c:pt idx="1">
                  <c:v>3373</c:v>
                </c:pt>
                <c:pt idx="2">
                  <c:v>3487</c:v>
                </c:pt>
                <c:pt idx="3">
                  <c:v>3552</c:v>
                </c:pt>
                <c:pt idx="4">
                  <c:v>3557</c:v>
                </c:pt>
                <c:pt idx="5">
                  <c:v>3584</c:v>
                </c:pt>
                <c:pt idx="6">
                  <c:v>3590</c:v>
                </c:pt>
                <c:pt idx="7">
                  <c:v>3633</c:v>
                </c:pt>
              </c:numCache>
            </c:numRef>
          </c:val>
          <c:smooth val="0"/>
          <c:extLst>
            <c:ext xmlns:c16="http://schemas.microsoft.com/office/drawing/2014/chart" uri="{C3380CC4-5D6E-409C-BE32-E72D297353CC}">
              <c16:uniqueId val="{00000004-06E6-42DF-B2A3-23D9234BC7E6}"/>
            </c:ext>
          </c:extLst>
        </c:ser>
        <c:dLbls>
          <c:showLegendKey val="0"/>
          <c:showVal val="0"/>
          <c:showCatName val="0"/>
          <c:showSerName val="0"/>
          <c:showPercent val="0"/>
          <c:showBubbleSize val="0"/>
        </c:dLbls>
        <c:smooth val="0"/>
        <c:axId val="392815984"/>
        <c:axId val="392817296"/>
      </c:lineChart>
      <c:dateAx>
        <c:axId val="392815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817296"/>
        <c:crosses val="autoZero"/>
        <c:auto val="1"/>
        <c:lblOffset val="100"/>
        <c:baseTimeUnit val="months"/>
      </c:dateAx>
      <c:valAx>
        <c:axId val="392817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815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23</c:v>
                </c:pt>
                <c:pt idx="1">
                  <c:v>17</c:v>
                </c:pt>
                <c:pt idx="2">
                  <c:v>21</c:v>
                </c:pt>
                <c:pt idx="3">
                  <c:v>40</c:v>
                </c:pt>
                <c:pt idx="4">
                  <c:v>11</c:v>
                </c:pt>
                <c:pt idx="5">
                  <c:v>32</c:v>
                </c:pt>
                <c:pt idx="6">
                  <c:v>17</c:v>
                </c:pt>
                <c:pt idx="7">
                  <c:v>25</c:v>
                </c:pt>
                <c:pt idx="8">
                  <c:v>19</c:v>
                </c:pt>
                <c:pt idx="9">
                  <c:v>0</c:v>
                </c:pt>
                <c:pt idx="10">
                  <c:v>0</c:v>
                </c:pt>
              </c:numCache>
            </c:numRef>
          </c:val>
          <c:extLst>
            <c:ext xmlns:c16="http://schemas.microsoft.com/office/drawing/2014/chart" uri="{C3380CC4-5D6E-409C-BE32-E72D297353CC}">
              <c16:uniqueId val="{00000000-C802-46F0-B09F-ED6808C50DC8}"/>
            </c:ext>
          </c:extLst>
        </c:ser>
        <c:dLbls>
          <c:showLegendKey val="0"/>
          <c:showVal val="0"/>
          <c:showCatName val="0"/>
          <c:showSerName val="0"/>
          <c:showPercent val="0"/>
          <c:showBubbleSize val="0"/>
        </c:dLbls>
        <c:gapWidth val="219"/>
        <c:overlap val="-27"/>
        <c:axId val="393317816"/>
        <c:axId val="393315192"/>
      </c:barChart>
      <c:dateAx>
        <c:axId val="393317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315192"/>
        <c:crosses val="autoZero"/>
        <c:auto val="1"/>
        <c:lblOffset val="100"/>
        <c:baseTimeUnit val="months"/>
      </c:dateAx>
      <c:valAx>
        <c:axId val="393315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317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24</c:v>
                </c:pt>
                <c:pt idx="1">
                  <c:v>36</c:v>
                </c:pt>
                <c:pt idx="2">
                  <c:v>33</c:v>
                </c:pt>
                <c:pt idx="3">
                  <c:v>28</c:v>
                </c:pt>
                <c:pt idx="4">
                  <c:v>36</c:v>
                </c:pt>
                <c:pt idx="5">
                  <c:v>33</c:v>
                </c:pt>
                <c:pt idx="6">
                  <c:v>21</c:v>
                </c:pt>
                <c:pt idx="7">
                  <c:v>22</c:v>
                </c:pt>
                <c:pt idx="8">
                  <c:v>21</c:v>
                </c:pt>
                <c:pt idx="9">
                  <c:v>26</c:v>
                </c:pt>
                <c:pt idx="10">
                  <c:v>0</c:v>
                </c:pt>
                <c:pt idx="11">
                  <c:v>0</c:v>
                </c:pt>
              </c:numCache>
            </c:numRef>
          </c:val>
          <c:extLst>
            <c:ext xmlns:c16="http://schemas.microsoft.com/office/drawing/2014/chart" uri="{C3380CC4-5D6E-409C-BE32-E72D297353CC}">
              <c16:uniqueId val="{00000000-2054-46CB-B096-BF7DFEE0B3F1}"/>
            </c:ext>
          </c:extLst>
        </c:ser>
        <c:dLbls>
          <c:showLegendKey val="0"/>
          <c:showVal val="0"/>
          <c:showCatName val="0"/>
          <c:showSerName val="0"/>
          <c:showPercent val="0"/>
          <c:showBubbleSize val="0"/>
        </c:dLbls>
        <c:gapWidth val="219"/>
        <c:overlap val="-27"/>
        <c:axId val="394559136"/>
        <c:axId val="394561432"/>
      </c:barChart>
      <c:dateAx>
        <c:axId val="394559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561432"/>
        <c:crosses val="autoZero"/>
        <c:auto val="1"/>
        <c:lblOffset val="100"/>
        <c:baseTimeUnit val="months"/>
      </c:dateAx>
      <c:valAx>
        <c:axId val="394561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559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534</c:v>
                </c:pt>
                <c:pt idx="1">
                  <c:v>848</c:v>
                </c:pt>
                <c:pt idx="2">
                  <c:v>875</c:v>
                </c:pt>
                <c:pt idx="3">
                  <c:v>751</c:v>
                </c:pt>
                <c:pt idx="4">
                  <c:v>964</c:v>
                </c:pt>
                <c:pt idx="5">
                  <c:v>836</c:v>
                </c:pt>
                <c:pt idx="6">
                  <c:v>551</c:v>
                </c:pt>
                <c:pt idx="7">
                  <c:v>553</c:v>
                </c:pt>
                <c:pt idx="8">
                  <c:v>531</c:v>
                </c:pt>
                <c:pt idx="9">
                  <c:v>87</c:v>
                </c:pt>
                <c:pt idx="10">
                  <c:v>0</c:v>
                </c:pt>
                <c:pt idx="11">
                  <c:v>0</c:v>
                </c:pt>
              </c:numCache>
            </c:numRef>
          </c:val>
          <c:extLst>
            <c:ext xmlns:c16="http://schemas.microsoft.com/office/drawing/2014/chart" uri="{C3380CC4-5D6E-409C-BE32-E72D297353CC}">
              <c16:uniqueId val="{00000000-A68F-4542-A43A-0A6B6A032BE3}"/>
            </c:ext>
          </c:extLst>
        </c:ser>
        <c:dLbls>
          <c:showLegendKey val="0"/>
          <c:showVal val="0"/>
          <c:showCatName val="0"/>
          <c:showSerName val="0"/>
          <c:showPercent val="0"/>
          <c:showBubbleSize val="0"/>
        </c:dLbls>
        <c:gapWidth val="219"/>
        <c:overlap val="-27"/>
        <c:axId val="397452384"/>
        <c:axId val="397451072"/>
      </c:barChart>
      <c:catAx>
        <c:axId val="397452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451072"/>
        <c:crosses val="autoZero"/>
        <c:auto val="1"/>
        <c:lblAlgn val="ctr"/>
        <c:lblOffset val="100"/>
        <c:noMultiLvlLbl val="0"/>
      </c:catAx>
      <c:valAx>
        <c:axId val="397451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452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17114</c:v>
                </c:pt>
                <c:pt idx="1">
                  <c:v>23168</c:v>
                </c:pt>
                <c:pt idx="2">
                  <c:v>18750</c:v>
                </c:pt>
                <c:pt idx="3">
                  <c:v>16919</c:v>
                </c:pt>
                <c:pt idx="4">
                  <c:v>41589</c:v>
                </c:pt>
                <c:pt idx="5">
                  <c:v>171888</c:v>
                </c:pt>
                <c:pt idx="6">
                  <c:v>77757</c:v>
                </c:pt>
                <c:pt idx="7">
                  <c:v>48769</c:v>
                </c:pt>
                <c:pt idx="8">
                  <c:v>48598</c:v>
                </c:pt>
                <c:pt idx="9">
                  <c:v>0</c:v>
                </c:pt>
                <c:pt idx="10">
                  <c:v>0</c:v>
                </c:pt>
              </c:numCache>
            </c:numRef>
          </c:val>
          <c:extLst>
            <c:ext xmlns:c16="http://schemas.microsoft.com/office/drawing/2014/chart" uri="{C3380CC4-5D6E-409C-BE32-E72D297353CC}">
              <c16:uniqueId val="{00000000-6E0D-4E4F-8E2E-E0FD14335BC3}"/>
            </c:ext>
          </c:extLst>
        </c:ser>
        <c:dLbls>
          <c:showLegendKey val="0"/>
          <c:showVal val="0"/>
          <c:showCatName val="0"/>
          <c:showSerName val="0"/>
          <c:showPercent val="0"/>
          <c:showBubbleSize val="0"/>
        </c:dLbls>
        <c:gapWidth val="219"/>
        <c:overlap val="-27"/>
        <c:axId val="397454680"/>
        <c:axId val="397455992"/>
      </c:barChart>
      <c:dateAx>
        <c:axId val="397454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455992"/>
        <c:crosses val="autoZero"/>
        <c:auto val="1"/>
        <c:lblOffset val="100"/>
        <c:baseTimeUnit val="months"/>
      </c:dateAx>
      <c:valAx>
        <c:axId val="397455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454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20</c:v>
                </c:pt>
                <c:pt idx="1">
                  <c:v>263</c:v>
                </c:pt>
                <c:pt idx="2">
                  <c:v>460</c:v>
                </c:pt>
                <c:pt idx="3">
                  <c:v>412</c:v>
                </c:pt>
                <c:pt idx="4">
                  <c:v>375</c:v>
                </c:pt>
                <c:pt idx="5">
                  <c:v>354</c:v>
                </c:pt>
                <c:pt idx="6">
                  <c:v>0</c:v>
                </c:pt>
              </c:numCache>
            </c:numRef>
          </c:val>
          <c:extLst>
            <c:ext xmlns:c16="http://schemas.microsoft.com/office/drawing/2014/chart" uri="{C3380CC4-5D6E-409C-BE32-E72D297353CC}">
              <c16:uniqueId val="{00000000-7BC0-4068-9AD8-F97283569A05}"/>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26</c:v>
                </c:pt>
                <c:pt idx="1">
                  <c:v>306</c:v>
                </c:pt>
                <c:pt idx="2">
                  <c:v>621</c:v>
                </c:pt>
                <c:pt idx="3">
                  <c:v>684</c:v>
                </c:pt>
                <c:pt idx="4">
                  <c:v>640</c:v>
                </c:pt>
                <c:pt idx="5">
                  <c:v>503</c:v>
                </c:pt>
                <c:pt idx="6">
                  <c:v>1</c:v>
                </c:pt>
              </c:numCache>
            </c:numRef>
          </c:val>
          <c:extLst>
            <c:ext xmlns:c16="http://schemas.microsoft.com/office/drawing/2014/chart" uri="{C3380CC4-5D6E-409C-BE32-E72D297353CC}">
              <c16:uniqueId val="{00000001-7BC0-4068-9AD8-F97283569A05}"/>
            </c:ext>
          </c:extLst>
        </c:ser>
        <c:dLbls>
          <c:showLegendKey val="0"/>
          <c:showVal val="0"/>
          <c:showCatName val="0"/>
          <c:showSerName val="0"/>
          <c:showPercent val="0"/>
          <c:showBubbleSize val="0"/>
        </c:dLbls>
        <c:gapWidth val="219"/>
        <c:overlap val="-27"/>
        <c:axId val="492415480"/>
        <c:axId val="397458288"/>
      </c:barChart>
      <c:catAx>
        <c:axId val="492415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458288"/>
        <c:crosses val="autoZero"/>
        <c:auto val="1"/>
        <c:lblAlgn val="ctr"/>
        <c:lblOffset val="100"/>
        <c:noMultiLvlLbl val="0"/>
      </c:catAx>
      <c:valAx>
        <c:axId val="397458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415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29</c:v>
                </c:pt>
                <c:pt idx="2">
                  <c:v>-8</c:v>
                </c:pt>
                <c:pt idx="3">
                  <c:v>8</c:v>
                </c:pt>
                <c:pt idx="4">
                  <c:v>29</c:v>
                </c:pt>
                <c:pt idx="5">
                  <c:v>44</c:v>
                </c:pt>
                <c:pt idx="6">
                  <c:v>-1</c:v>
                </c:pt>
                <c:pt idx="7">
                  <c:v>13</c:v>
                </c:pt>
                <c:pt idx="8">
                  <c:v>10</c:v>
                </c:pt>
                <c:pt idx="9">
                  <c:v>5</c:v>
                </c:pt>
              </c:numCache>
            </c:numRef>
          </c:val>
          <c:extLst>
            <c:ext xmlns:c16="http://schemas.microsoft.com/office/drawing/2014/chart" uri="{C3380CC4-5D6E-409C-BE32-E72D297353CC}">
              <c16:uniqueId val="{00000000-D860-4871-911B-870BBD2AFD45}"/>
            </c:ext>
          </c:extLst>
        </c:ser>
        <c:dLbls>
          <c:showLegendKey val="0"/>
          <c:showVal val="0"/>
          <c:showCatName val="0"/>
          <c:showSerName val="0"/>
          <c:showPercent val="0"/>
          <c:showBubbleSize val="0"/>
        </c:dLbls>
        <c:gapWidth val="219"/>
        <c:overlap val="-27"/>
        <c:axId val="505200464"/>
        <c:axId val="505197840"/>
      </c:barChart>
      <c:dateAx>
        <c:axId val="505200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197840"/>
        <c:crosses val="autoZero"/>
        <c:auto val="1"/>
        <c:lblOffset val="100"/>
        <c:baseTimeUnit val="months"/>
      </c:dateAx>
      <c:valAx>
        <c:axId val="505197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200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c:v>
                </c:pt>
                <c:pt idx="1">
                  <c:v>6</c:v>
                </c:pt>
                <c:pt idx="2">
                  <c:v>5</c:v>
                </c:pt>
                <c:pt idx="3">
                  <c:v>3</c:v>
                </c:pt>
                <c:pt idx="4">
                  <c:v>3</c:v>
                </c:pt>
                <c:pt idx="5">
                  <c:v>3</c:v>
                </c:pt>
                <c:pt idx="6">
                  <c:v>2</c:v>
                </c:pt>
                <c:pt idx="7">
                  <c:v>2</c:v>
                </c:pt>
                <c:pt idx="8">
                  <c:v>2</c:v>
                </c:pt>
                <c:pt idx="9">
                  <c:v>1</c:v>
                </c:pt>
                <c:pt idx="10">
                  <c:v>0</c:v>
                </c:pt>
                <c:pt idx="11">
                  <c:v>0</c:v>
                </c:pt>
              </c:numCache>
            </c:numRef>
          </c:val>
          <c:extLst>
            <c:ext xmlns:c16="http://schemas.microsoft.com/office/drawing/2014/chart" uri="{C3380CC4-5D6E-409C-BE32-E72D297353CC}">
              <c16:uniqueId val="{00000000-A6BE-4863-8293-84467BB8CA6B}"/>
            </c:ext>
          </c:extLst>
        </c:ser>
        <c:dLbls>
          <c:showLegendKey val="0"/>
          <c:showVal val="0"/>
          <c:showCatName val="0"/>
          <c:showSerName val="0"/>
          <c:showPercent val="0"/>
          <c:showBubbleSize val="0"/>
        </c:dLbls>
        <c:gapWidth val="219"/>
        <c:overlap val="-27"/>
        <c:axId val="505198824"/>
        <c:axId val="505196856"/>
      </c:barChart>
      <c:dateAx>
        <c:axId val="505198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196856"/>
        <c:crosses val="autoZero"/>
        <c:auto val="1"/>
        <c:lblOffset val="100"/>
        <c:baseTimeUnit val="months"/>
      </c:dateAx>
      <c:valAx>
        <c:axId val="505196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198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71</c:v>
                </c:pt>
                <c:pt idx="1">
                  <c:v>151</c:v>
                </c:pt>
                <c:pt idx="2">
                  <c:v>110</c:v>
                </c:pt>
                <c:pt idx="3">
                  <c:v>66</c:v>
                </c:pt>
                <c:pt idx="4">
                  <c:v>76</c:v>
                </c:pt>
                <c:pt idx="5">
                  <c:v>64</c:v>
                </c:pt>
                <c:pt idx="6">
                  <c:v>54</c:v>
                </c:pt>
                <c:pt idx="7">
                  <c:v>50</c:v>
                </c:pt>
                <c:pt idx="8">
                  <c:v>53</c:v>
                </c:pt>
                <c:pt idx="9">
                  <c:v>6</c:v>
                </c:pt>
                <c:pt idx="10">
                  <c:v>0</c:v>
                </c:pt>
                <c:pt idx="11">
                  <c:v>0</c:v>
                </c:pt>
              </c:numCache>
            </c:numRef>
          </c:val>
          <c:extLst>
            <c:ext xmlns:c16="http://schemas.microsoft.com/office/drawing/2014/chart" uri="{C3380CC4-5D6E-409C-BE32-E72D297353CC}">
              <c16:uniqueId val="{00000000-ABD3-408B-8EC8-8BF146B17FB7}"/>
            </c:ext>
          </c:extLst>
        </c:ser>
        <c:dLbls>
          <c:showLegendKey val="0"/>
          <c:showVal val="0"/>
          <c:showCatName val="0"/>
          <c:showSerName val="0"/>
          <c:showPercent val="0"/>
          <c:showBubbleSize val="0"/>
        </c:dLbls>
        <c:gapWidth val="219"/>
        <c:overlap val="-27"/>
        <c:axId val="505201448"/>
        <c:axId val="505174880"/>
      </c:barChart>
      <c:catAx>
        <c:axId val="505201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174880"/>
        <c:crosses val="autoZero"/>
        <c:auto val="1"/>
        <c:lblAlgn val="ctr"/>
        <c:lblOffset val="100"/>
        <c:noMultiLvlLbl val="0"/>
      </c:catAx>
      <c:valAx>
        <c:axId val="505174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201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8</c:v>
                </c:pt>
                <c:pt idx="1">
                  <c:v>18</c:v>
                </c:pt>
                <c:pt idx="2">
                  <c:v>10</c:v>
                </c:pt>
                <c:pt idx="3">
                  <c:v>12</c:v>
                </c:pt>
                <c:pt idx="4">
                  <c:v>31</c:v>
                </c:pt>
                <c:pt idx="5">
                  <c:v>24</c:v>
                </c:pt>
                <c:pt idx="6">
                  <c:v>48</c:v>
                </c:pt>
                <c:pt idx="7">
                  <c:v>12</c:v>
                </c:pt>
                <c:pt idx="8">
                  <c:v>21</c:v>
                </c:pt>
                <c:pt idx="9">
                  <c:v>18</c:v>
                </c:pt>
                <c:pt idx="10">
                  <c:v>0</c:v>
                </c:pt>
                <c:pt idx="11">
                  <c:v>0</c:v>
                </c:pt>
              </c:numCache>
            </c:numRef>
          </c:val>
          <c:extLst>
            <c:ext xmlns:c16="http://schemas.microsoft.com/office/drawing/2014/chart" uri="{C3380CC4-5D6E-409C-BE32-E72D297353CC}">
              <c16:uniqueId val="{00000000-2AB0-4F09-893A-C8DAAE881A6E}"/>
            </c:ext>
          </c:extLst>
        </c:ser>
        <c:dLbls>
          <c:showLegendKey val="0"/>
          <c:showVal val="0"/>
          <c:showCatName val="0"/>
          <c:showSerName val="0"/>
          <c:showPercent val="0"/>
          <c:showBubbleSize val="0"/>
        </c:dLbls>
        <c:gapWidth val="219"/>
        <c:overlap val="-27"/>
        <c:axId val="505175536"/>
        <c:axId val="505169960"/>
      </c:barChart>
      <c:dateAx>
        <c:axId val="505175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169960"/>
        <c:crosses val="autoZero"/>
        <c:auto val="1"/>
        <c:lblOffset val="100"/>
        <c:baseTimeUnit val="months"/>
      </c:dateAx>
      <c:valAx>
        <c:axId val="505169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175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616</c:v>
                </c:pt>
                <c:pt idx="1">
                  <c:v>739</c:v>
                </c:pt>
                <c:pt idx="2">
                  <c:v>643</c:v>
                </c:pt>
                <c:pt idx="3">
                  <c:v>566</c:v>
                </c:pt>
                <c:pt idx="4">
                  <c:v>640</c:v>
                </c:pt>
                <c:pt idx="5">
                  <c:v>550</c:v>
                </c:pt>
                <c:pt idx="6">
                  <c:v>463</c:v>
                </c:pt>
                <c:pt idx="7">
                  <c:v>445</c:v>
                </c:pt>
                <c:pt idx="8">
                  <c:v>600</c:v>
                </c:pt>
                <c:pt idx="9">
                  <c:v>95</c:v>
                </c:pt>
              </c:numCache>
            </c:numRef>
          </c:val>
          <c:extLst>
            <c:ext xmlns:c16="http://schemas.microsoft.com/office/drawing/2014/chart" uri="{C3380CC4-5D6E-409C-BE32-E72D297353CC}">
              <c16:uniqueId val="{00000000-8B52-4BAB-A0DE-45847774BE0E}"/>
            </c:ext>
          </c:extLst>
        </c:ser>
        <c:dLbls>
          <c:showLegendKey val="0"/>
          <c:showVal val="0"/>
          <c:showCatName val="0"/>
          <c:showSerName val="0"/>
          <c:showPercent val="0"/>
          <c:showBubbleSize val="0"/>
        </c:dLbls>
        <c:gapWidth val="219"/>
        <c:overlap val="-27"/>
        <c:axId val="281738368"/>
        <c:axId val="281735744"/>
      </c:barChart>
      <c:dateAx>
        <c:axId val="281738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735744"/>
        <c:crosses val="autoZero"/>
        <c:auto val="1"/>
        <c:lblOffset val="100"/>
        <c:baseTimeUnit val="months"/>
      </c:dateAx>
      <c:valAx>
        <c:axId val="281735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738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Sheet1!$A$2:$A$11</c:f>
              <c:strCache>
                <c:ptCount val="10"/>
                <c:pt idx="0">
                  <c:v>2024-01</c:v>
                </c:pt>
                <c:pt idx="1">
                  <c:v>2024-02</c:v>
                </c:pt>
                <c:pt idx="2">
                  <c:v>2024-03</c:v>
                </c:pt>
                <c:pt idx="3">
                  <c:v>2024-04</c:v>
                </c:pt>
                <c:pt idx="4">
                  <c:v>2024-05</c:v>
                </c:pt>
                <c:pt idx="5">
                  <c:v>2024-06</c:v>
                </c:pt>
                <c:pt idx="6">
                  <c:v>2024-07</c:v>
                </c:pt>
                <c:pt idx="7">
                  <c:v>2024-08</c:v>
                </c:pt>
                <c:pt idx="8">
                  <c:v>2024-09</c:v>
                </c:pt>
                <c:pt idx="9">
                  <c:v>2024-10</c:v>
                </c:pt>
              </c:strCache>
            </c:strRef>
          </c:cat>
          <c:val>
            <c:numRef>
              <c:f>Sheet1!$B$2:$B$11</c:f>
              <c:numCache>
                <c:formatCode>General</c:formatCode>
                <c:ptCount val="10"/>
                <c:pt idx="0">
                  <c:v>69</c:v>
                </c:pt>
                <c:pt idx="1">
                  <c:v>55</c:v>
                </c:pt>
                <c:pt idx="2">
                  <c:v>105</c:v>
                </c:pt>
                <c:pt idx="3">
                  <c:v>101</c:v>
                </c:pt>
                <c:pt idx="4">
                  <c:v>99</c:v>
                </c:pt>
                <c:pt idx="5">
                  <c:v>96</c:v>
                </c:pt>
                <c:pt idx="6">
                  <c:v>95</c:v>
                </c:pt>
                <c:pt idx="7">
                  <c:v>107</c:v>
                </c:pt>
                <c:pt idx="8">
                  <c:v>92</c:v>
                </c:pt>
                <c:pt idx="9">
                  <c:v>67</c:v>
                </c:pt>
              </c:numCache>
            </c:numRef>
          </c:val>
          <c:extLst>
            <c:ext xmlns:c16="http://schemas.microsoft.com/office/drawing/2014/chart" uri="{C3380CC4-5D6E-409C-BE32-E72D297353CC}">
              <c16:uniqueId val="{00000000-B813-4640-8CD0-E4D0234CBFDD}"/>
            </c:ext>
          </c:extLst>
        </c:ser>
        <c:dLbls>
          <c:showLegendKey val="0"/>
          <c:showVal val="0"/>
          <c:showCatName val="0"/>
          <c:showSerName val="0"/>
          <c:showPercent val="0"/>
          <c:showBubbleSize val="0"/>
        </c:dLbls>
        <c:gapWidth val="219"/>
        <c:overlap val="-27"/>
        <c:axId val="281745584"/>
        <c:axId val="281746568"/>
      </c:barChart>
      <c:catAx>
        <c:axId val="281745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746568"/>
        <c:crosses val="autoZero"/>
        <c:auto val="1"/>
        <c:lblAlgn val="ctr"/>
        <c:lblOffset val="100"/>
        <c:noMultiLvlLbl val="0"/>
      </c:catAx>
      <c:valAx>
        <c:axId val="281746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745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Sheet1!$A$2:$A$11</c:f>
              <c:strCache>
                <c:ptCount val="10"/>
                <c:pt idx="0">
                  <c:v>2024-01</c:v>
                </c:pt>
                <c:pt idx="1">
                  <c:v>2024-02</c:v>
                </c:pt>
                <c:pt idx="2">
                  <c:v>2024-03</c:v>
                </c:pt>
                <c:pt idx="3">
                  <c:v>2024-04</c:v>
                </c:pt>
                <c:pt idx="4">
                  <c:v>2024-05</c:v>
                </c:pt>
                <c:pt idx="5">
                  <c:v>2024-06</c:v>
                </c:pt>
                <c:pt idx="6">
                  <c:v>2024-07</c:v>
                </c:pt>
                <c:pt idx="7">
                  <c:v>2024-08</c:v>
                </c:pt>
                <c:pt idx="8">
                  <c:v>2024-09</c:v>
                </c:pt>
                <c:pt idx="9">
                  <c:v>2024-10</c:v>
                </c:pt>
              </c:strCache>
            </c:strRef>
          </c:cat>
          <c:val>
            <c:numRef>
              <c:f>Sheet1!$B$2:$B$11</c:f>
              <c:numCache>
                <c:formatCode>General</c:formatCode>
                <c:ptCount val="10"/>
                <c:pt idx="0">
                  <c:v>1395</c:v>
                </c:pt>
                <c:pt idx="1">
                  <c:v>1174</c:v>
                </c:pt>
                <c:pt idx="2">
                  <c:v>2109</c:v>
                </c:pt>
                <c:pt idx="3">
                  <c:v>2222</c:v>
                </c:pt>
                <c:pt idx="4">
                  <c:v>2187</c:v>
                </c:pt>
                <c:pt idx="5">
                  <c:v>2125</c:v>
                </c:pt>
                <c:pt idx="6">
                  <c:v>2106</c:v>
                </c:pt>
                <c:pt idx="7">
                  <c:v>2369</c:v>
                </c:pt>
                <c:pt idx="8">
                  <c:v>2127</c:v>
                </c:pt>
                <c:pt idx="9">
                  <c:v>203</c:v>
                </c:pt>
              </c:numCache>
            </c:numRef>
          </c:val>
          <c:extLst>
            <c:ext xmlns:c16="http://schemas.microsoft.com/office/drawing/2014/chart" uri="{C3380CC4-5D6E-409C-BE32-E72D297353CC}">
              <c16:uniqueId val="{00000000-38EE-4838-884A-335A75B29179}"/>
            </c:ext>
          </c:extLst>
        </c:ser>
        <c:dLbls>
          <c:showLegendKey val="0"/>
          <c:showVal val="0"/>
          <c:showCatName val="0"/>
          <c:showSerName val="0"/>
          <c:showPercent val="0"/>
          <c:showBubbleSize val="0"/>
        </c:dLbls>
        <c:gapWidth val="219"/>
        <c:overlap val="-27"/>
        <c:axId val="281722952"/>
        <c:axId val="281722296"/>
      </c:barChart>
      <c:catAx>
        <c:axId val="281722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722296"/>
        <c:crosses val="autoZero"/>
        <c:auto val="1"/>
        <c:lblAlgn val="ctr"/>
        <c:lblOffset val="100"/>
        <c:noMultiLvlLbl val="0"/>
      </c:catAx>
      <c:valAx>
        <c:axId val="281722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722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1212</c:v>
                </c:pt>
                <c:pt idx="1">
                  <c:v>99369</c:v>
                </c:pt>
                <c:pt idx="2">
                  <c:v>85918</c:v>
                </c:pt>
                <c:pt idx="3">
                  <c:v>83046</c:v>
                </c:pt>
                <c:pt idx="4">
                  <c:v>93468</c:v>
                </c:pt>
                <c:pt idx="5">
                  <c:v>80116</c:v>
                </c:pt>
                <c:pt idx="6">
                  <c:v>87511</c:v>
                </c:pt>
                <c:pt idx="7">
                  <c:v>79848</c:v>
                </c:pt>
                <c:pt idx="8">
                  <c:v>80227</c:v>
                </c:pt>
                <c:pt idx="9">
                  <c:v>75033</c:v>
                </c:pt>
                <c:pt idx="10">
                  <c:v>4001</c:v>
                </c:pt>
              </c:numCache>
            </c:numRef>
          </c:val>
          <c:extLst>
            <c:ext xmlns:c16="http://schemas.microsoft.com/office/drawing/2014/chart" uri="{C3380CC4-5D6E-409C-BE32-E72D297353CC}">
              <c16:uniqueId val="{00000000-D4B8-4CB4-83D7-FE5DCFE10F7B}"/>
            </c:ext>
          </c:extLst>
        </c:ser>
        <c:dLbls>
          <c:showLegendKey val="0"/>
          <c:showVal val="0"/>
          <c:showCatName val="0"/>
          <c:showSerName val="0"/>
          <c:showPercent val="0"/>
          <c:showBubbleSize val="0"/>
        </c:dLbls>
        <c:gapWidth val="219"/>
        <c:overlap val="-27"/>
        <c:axId val="281724592"/>
        <c:axId val="281724920"/>
      </c:barChart>
      <c:catAx>
        <c:axId val="281724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724920"/>
        <c:crosses val="autoZero"/>
        <c:auto val="1"/>
        <c:lblAlgn val="ctr"/>
        <c:lblOffset val="100"/>
        <c:noMultiLvlLbl val="0"/>
      </c:catAx>
      <c:valAx>
        <c:axId val="281724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724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c:v>
                </c:pt>
                <c:pt idx="1">
                  <c:v>22</c:v>
                </c:pt>
                <c:pt idx="2">
                  <c:v>114</c:v>
                </c:pt>
                <c:pt idx="3">
                  <c:v>65</c:v>
                </c:pt>
                <c:pt idx="4">
                  <c:v>5</c:v>
                </c:pt>
                <c:pt idx="5">
                  <c:v>27</c:v>
                </c:pt>
                <c:pt idx="6">
                  <c:v>6</c:v>
                </c:pt>
                <c:pt idx="7">
                  <c:v>43</c:v>
                </c:pt>
                <c:pt idx="8">
                  <c:v>52</c:v>
                </c:pt>
                <c:pt idx="9">
                  <c:v>8</c:v>
                </c:pt>
              </c:numCache>
            </c:numRef>
          </c:val>
          <c:extLst>
            <c:ext xmlns:c16="http://schemas.microsoft.com/office/drawing/2014/chart" uri="{C3380CC4-5D6E-409C-BE32-E72D297353CC}">
              <c16:uniqueId val="{00000000-07C5-422E-95D6-3A6EE276EBB3}"/>
            </c:ext>
          </c:extLst>
        </c:ser>
        <c:dLbls>
          <c:showLegendKey val="0"/>
          <c:showVal val="0"/>
          <c:showCatName val="0"/>
          <c:showSerName val="0"/>
          <c:showPercent val="0"/>
          <c:showBubbleSize val="0"/>
        </c:dLbls>
        <c:gapWidth val="219"/>
        <c:overlap val="-27"/>
        <c:axId val="296157472"/>
        <c:axId val="296156816"/>
      </c:barChart>
      <c:dateAx>
        <c:axId val="296157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156816"/>
        <c:crosses val="autoZero"/>
        <c:auto val="1"/>
        <c:lblOffset val="100"/>
        <c:baseTimeUnit val="months"/>
      </c:dateAx>
      <c:valAx>
        <c:axId val="296156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157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32</c:v>
                </c:pt>
                <c:pt idx="1">
                  <c:v>34</c:v>
                </c:pt>
                <c:pt idx="2">
                  <c:v>39</c:v>
                </c:pt>
                <c:pt idx="3">
                  <c:v>23</c:v>
                </c:pt>
                <c:pt idx="4">
                  <c:v>26</c:v>
                </c:pt>
                <c:pt idx="5">
                  <c:v>17</c:v>
                </c:pt>
                <c:pt idx="6">
                  <c:v>31</c:v>
                </c:pt>
                <c:pt idx="7">
                  <c:v>22</c:v>
                </c:pt>
                <c:pt idx="8">
                  <c:v>42</c:v>
                </c:pt>
                <c:pt idx="9">
                  <c:v>35</c:v>
                </c:pt>
                <c:pt idx="10">
                  <c:v>0</c:v>
                </c:pt>
                <c:pt idx="11">
                  <c:v>0</c:v>
                </c:pt>
              </c:numCache>
            </c:numRef>
          </c:val>
          <c:extLst>
            <c:ext xmlns:c16="http://schemas.microsoft.com/office/drawing/2014/chart" uri="{C3380CC4-5D6E-409C-BE32-E72D297353CC}">
              <c16:uniqueId val="{00000000-5628-488E-8455-452BEECC8C2C}"/>
            </c:ext>
          </c:extLst>
        </c:ser>
        <c:dLbls>
          <c:showLegendKey val="0"/>
          <c:showVal val="0"/>
          <c:showCatName val="0"/>
          <c:showSerName val="0"/>
          <c:showPercent val="0"/>
          <c:showBubbleSize val="0"/>
        </c:dLbls>
        <c:gapWidth val="219"/>
        <c:overlap val="-27"/>
        <c:axId val="296159112"/>
        <c:axId val="296164688"/>
      </c:barChart>
      <c:dateAx>
        <c:axId val="296159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164688"/>
        <c:crosses val="autoZero"/>
        <c:auto val="1"/>
        <c:lblOffset val="100"/>
        <c:baseTimeUnit val="months"/>
      </c:dateAx>
      <c:valAx>
        <c:axId val="296164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159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514</c:v>
                </c:pt>
                <c:pt idx="1">
                  <c:v>521</c:v>
                </c:pt>
                <c:pt idx="2">
                  <c:v>596</c:v>
                </c:pt>
                <c:pt idx="3">
                  <c:v>378</c:v>
                </c:pt>
                <c:pt idx="4">
                  <c:v>452</c:v>
                </c:pt>
                <c:pt idx="5">
                  <c:v>293</c:v>
                </c:pt>
                <c:pt idx="6">
                  <c:v>530</c:v>
                </c:pt>
                <c:pt idx="7">
                  <c:v>355</c:v>
                </c:pt>
                <c:pt idx="8">
                  <c:v>756</c:v>
                </c:pt>
                <c:pt idx="9">
                  <c:v>71</c:v>
                </c:pt>
                <c:pt idx="10">
                  <c:v>0</c:v>
                </c:pt>
                <c:pt idx="11">
                  <c:v>0</c:v>
                </c:pt>
              </c:numCache>
            </c:numRef>
          </c:val>
          <c:extLst>
            <c:ext xmlns:c16="http://schemas.microsoft.com/office/drawing/2014/chart" uri="{C3380CC4-5D6E-409C-BE32-E72D297353CC}">
              <c16:uniqueId val="{00000000-8298-413B-BC11-38A4A7EAF7B1}"/>
            </c:ext>
          </c:extLst>
        </c:ser>
        <c:dLbls>
          <c:showLegendKey val="0"/>
          <c:showVal val="0"/>
          <c:showCatName val="0"/>
          <c:showSerName val="0"/>
          <c:showPercent val="0"/>
          <c:showBubbleSize val="0"/>
        </c:dLbls>
        <c:gapWidth val="219"/>
        <c:overlap val="-27"/>
        <c:axId val="296164032"/>
        <c:axId val="296165016"/>
      </c:barChart>
      <c:catAx>
        <c:axId val="296164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165016"/>
        <c:crosses val="autoZero"/>
        <c:auto val="1"/>
        <c:lblAlgn val="ctr"/>
        <c:lblOffset val="100"/>
        <c:noMultiLvlLbl val="0"/>
      </c:catAx>
      <c:valAx>
        <c:axId val="296165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164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11319</c:v>
                </c:pt>
                <c:pt idx="1">
                  <c:v>14012</c:v>
                </c:pt>
                <c:pt idx="2">
                  <c:v>118067</c:v>
                </c:pt>
                <c:pt idx="3">
                  <c:v>49571</c:v>
                </c:pt>
                <c:pt idx="4">
                  <c:v>10510</c:v>
                </c:pt>
                <c:pt idx="5">
                  <c:v>12731</c:v>
                </c:pt>
                <c:pt idx="6">
                  <c:v>12644</c:v>
                </c:pt>
                <c:pt idx="7">
                  <c:v>87347</c:v>
                </c:pt>
                <c:pt idx="8">
                  <c:v>63632</c:v>
                </c:pt>
              </c:numCache>
            </c:numRef>
          </c:val>
          <c:extLst>
            <c:ext xmlns:c16="http://schemas.microsoft.com/office/drawing/2014/chart" uri="{C3380CC4-5D6E-409C-BE32-E72D297353CC}">
              <c16:uniqueId val="{00000000-6E23-464D-817E-10D59AD95E2A}"/>
            </c:ext>
          </c:extLst>
        </c:ser>
        <c:dLbls>
          <c:showLegendKey val="0"/>
          <c:showVal val="0"/>
          <c:showCatName val="0"/>
          <c:showSerName val="0"/>
          <c:showPercent val="0"/>
          <c:showBubbleSize val="0"/>
        </c:dLbls>
        <c:gapWidth val="219"/>
        <c:overlap val="-27"/>
        <c:axId val="296167640"/>
        <c:axId val="296104992"/>
      </c:barChart>
      <c:dateAx>
        <c:axId val="296167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104992"/>
        <c:crosses val="autoZero"/>
        <c:auto val="1"/>
        <c:lblOffset val="100"/>
        <c:baseTimeUnit val="months"/>
      </c:dateAx>
      <c:valAx>
        <c:axId val="296104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167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281BE-DD7C-4C8F-97CA-F83BA0EE7941}"/>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18946586-6C01-4A56-939F-B378126F7792}"/>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2704034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76135-1981-4779-BF2B-3D7460B9EFC4}"/>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B53DA332-E8A9-4437-9AA8-0BD68B66DCF8}"/>
              </a:ext>
            </a:extLst>
          </p:cNvPr>
          <p:cNvGraphicFramePr>
            <a:graphicFrameLocks noGrp="1"/>
          </p:cNvGraphicFramePr>
          <p:nvPr>
            <p:ph type="chart" sz="quarter" idx="13"/>
            <p:extLst>
              <p:ext uri="{D42A27DB-BD31-4B8C-83A1-F6EECF244321}">
                <p14:modId xmlns:p14="http://schemas.microsoft.com/office/powerpoint/2010/main" val="34411215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230EB4-88AC-4D1B-99A4-B4FFC99FF22A}"/>
              </a:ext>
            </a:extLst>
          </p:cNvPr>
          <p:cNvSpPr>
            <a:spLocks noGrp="1"/>
          </p:cNvSpPr>
          <p:nvPr>
            <p:ph type="body" sz="quarter" idx="14"/>
          </p:nvPr>
        </p:nvSpPr>
        <p:spPr/>
        <p:txBody>
          <a:bodyPr/>
          <a:lstStyle/>
          <a:p>
            <a:r>
              <a:rPr lang="en-US"/>
              <a:t>01/01/2024 - 08/31/2024</a:t>
            </a:r>
          </a:p>
        </p:txBody>
      </p:sp>
      <p:sp>
        <p:nvSpPr>
          <p:cNvPr id="5" name="Footer Placeholder 4">
            <a:extLst>
              <a:ext uri="{FF2B5EF4-FFF2-40B4-BE49-F238E27FC236}">
                <a16:creationId xmlns:a16="http://schemas.microsoft.com/office/drawing/2014/main" id="{C4947910-0BD7-4C96-8F3E-472381A74B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6115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A4CA1-2C16-4C32-98B9-C997455F750C}"/>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E9ACCE62-74B4-47A0-933E-B6FAA97CBBD7}"/>
              </a:ext>
            </a:extLst>
          </p:cNvPr>
          <p:cNvGraphicFramePr>
            <a:graphicFrameLocks noGrp="1"/>
          </p:cNvGraphicFramePr>
          <p:nvPr>
            <p:ph type="tbl" sz="quarter" idx="13"/>
            <p:extLst>
              <p:ext uri="{D42A27DB-BD31-4B8C-83A1-F6EECF244321}">
                <p14:modId xmlns:p14="http://schemas.microsoft.com/office/powerpoint/2010/main" val="958034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888230488"/>
                    </a:ext>
                  </a:extLst>
                </a:gridCol>
                <a:gridCol w="905256">
                  <a:extLst>
                    <a:ext uri="{9D8B030D-6E8A-4147-A177-3AD203B41FA5}">
                      <a16:colId xmlns:a16="http://schemas.microsoft.com/office/drawing/2014/main" val="3651117170"/>
                    </a:ext>
                  </a:extLst>
                </a:gridCol>
                <a:gridCol w="905256">
                  <a:extLst>
                    <a:ext uri="{9D8B030D-6E8A-4147-A177-3AD203B41FA5}">
                      <a16:colId xmlns:a16="http://schemas.microsoft.com/office/drawing/2014/main" val="1622222029"/>
                    </a:ext>
                  </a:extLst>
                </a:gridCol>
                <a:gridCol w="905256">
                  <a:extLst>
                    <a:ext uri="{9D8B030D-6E8A-4147-A177-3AD203B41FA5}">
                      <a16:colId xmlns:a16="http://schemas.microsoft.com/office/drawing/2014/main" val="415724282"/>
                    </a:ext>
                  </a:extLst>
                </a:gridCol>
                <a:gridCol w="905256">
                  <a:extLst>
                    <a:ext uri="{9D8B030D-6E8A-4147-A177-3AD203B41FA5}">
                      <a16:colId xmlns:a16="http://schemas.microsoft.com/office/drawing/2014/main" val="3405868912"/>
                    </a:ext>
                  </a:extLst>
                </a:gridCol>
                <a:gridCol w="905256">
                  <a:extLst>
                    <a:ext uri="{9D8B030D-6E8A-4147-A177-3AD203B41FA5}">
                      <a16:colId xmlns:a16="http://schemas.microsoft.com/office/drawing/2014/main" val="3501649748"/>
                    </a:ext>
                  </a:extLst>
                </a:gridCol>
                <a:gridCol w="905256">
                  <a:extLst>
                    <a:ext uri="{9D8B030D-6E8A-4147-A177-3AD203B41FA5}">
                      <a16:colId xmlns:a16="http://schemas.microsoft.com/office/drawing/2014/main" val="2250694843"/>
                    </a:ext>
                  </a:extLst>
                </a:gridCol>
                <a:gridCol w="905256">
                  <a:extLst>
                    <a:ext uri="{9D8B030D-6E8A-4147-A177-3AD203B41FA5}">
                      <a16:colId xmlns:a16="http://schemas.microsoft.com/office/drawing/2014/main" val="1065270384"/>
                    </a:ext>
                  </a:extLst>
                </a:gridCol>
                <a:gridCol w="905256">
                  <a:extLst>
                    <a:ext uri="{9D8B030D-6E8A-4147-A177-3AD203B41FA5}">
                      <a16:colId xmlns:a16="http://schemas.microsoft.com/office/drawing/2014/main" val="2909078867"/>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275051630"/>
                  </a:ext>
                </a:extLst>
              </a:tr>
              <a:tr h="370840">
                <a:tc>
                  <a:txBody>
                    <a:bodyPr/>
                    <a:lstStyle/>
                    <a:p>
                      <a:r>
                        <a:rPr lang="en-US" sz="1000"/>
                        <a:t>7555</a:t>
                      </a:r>
                    </a:p>
                  </a:txBody>
                  <a:tcPr/>
                </a:tc>
                <a:tc>
                  <a:txBody>
                    <a:bodyPr/>
                    <a:lstStyle/>
                    <a:p>
                      <a:r>
                        <a:rPr lang="en-US" sz="1000"/>
                        <a:t>5</a:t>
                      </a:r>
                    </a:p>
                  </a:txBody>
                  <a:tcPr/>
                </a:tc>
                <a:tc>
                  <a:txBody>
                    <a:bodyPr/>
                    <a:lstStyle/>
                    <a:p>
                      <a:r>
                        <a:rPr lang="en-US" sz="1000"/>
                        <a:t>22</a:t>
                      </a:r>
                    </a:p>
                  </a:txBody>
                  <a:tcPr/>
                </a:tc>
                <a:tc>
                  <a:txBody>
                    <a:bodyPr/>
                    <a:lstStyle/>
                    <a:p>
                      <a:r>
                        <a:rPr lang="en-US" sz="1000"/>
                        <a:t>499</a:t>
                      </a:r>
                    </a:p>
                  </a:txBody>
                  <a:tcPr/>
                </a:tc>
                <a:tc>
                  <a:txBody>
                    <a:bodyPr/>
                    <a:lstStyle/>
                    <a:p>
                      <a:r>
                        <a:rPr lang="en-US" sz="1000"/>
                        <a:t>10</a:t>
                      </a:r>
                    </a:p>
                  </a:txBody>
                  <a:tcPr/>
                </a:tc>
                <a:tc>
                  <a:txBody>
                    <a:bodyPr/>
                    <a:lstStyle/>
                    <a:p>
                      <a:r>
                        <a:rPr lang="en-US" sz="1000"/>
                        <a:t>22</a:t>
                      </a:r>
                    </a:p>
                  </a:txBody>
                  <a:tcPr/>
                </a:tc>
                <a:tc>
                  <a:txBody>
                    <a:bodyPr/>
                    <a:lstStyle/>
                    <a:p>
                      <a:r>
                        <a:rPr lang="en-US" sz="1000"/>
                        <a:t>0</a:t>
                      </a:r>
                    </a:p>
                  </a:txBody>
                  <a:tcPr/>
                </a:tc>
                <a:tc>
                  <a:txBody>
                    <a:bodyPr/>
                    <a:lstStyle/>
                    <a:p>
                      <a:r>
                        <a:rPr lang="en-US" sz="1000"/>
                        <a:t>0.3196 %</a:t>
                      </a:r>
                    </a:p>
                  </a:txBody>
                  <a:tcPr/>
                </a:tc>
                <a:tc>
                  <a:txBody>
                    <a:bodyPr/>
                    <a:lstStyle/>
                    <a:p>
                      <a:r>
                        <a:rPr lang="en-US" sz="1000"/>
                        <a:t>0.0 %</a:t>
                      </a:r>
                    </a:p>
                  </a:txBody>
                  <a:tcPr/>
                </a:tc>
                <a:extLst>
                  <a:ext uri="{0D108BD9-81ED-4DB2-BD59-A6C34878D82A}">
                    <a16:rowId xmlns:a16="http://schemas.microsoft.com/office/drawing/2014/main" val="2427769113"/>
                  </a:ext>
                </a:extLst>
              </a:tr>
            </a:tbl>
          </a:graphicData>
        </a:graphic>
      </p:graphicFrame>
      <p:sp>
        <p:nvSpPr>
          <p:cNvPr id="4" name="Text Placeholder 3">
            <a:extLst>
              <a:ext uri="{FF2B5EF4-FFF2-40B4-BE49-F238E27FC236}">
                <a16:creationId xmlns:a16="http://schemas.microsoft.com/office/drawing/2014/main" id="{812E7E8D-70D5-4D15-9F33-C74069CBA21C}"/>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4004050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48BD-6839-4D84-AFB9-B804B8B1F685}"/>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77F8646A-0FDA-47FD-898D-6BD354B3BC3B}"/>
              </a:ext>
            </a:extLst>
          </p:cNvPr>
          <p:cNvGraphicFramePr>
            <a:graphicFrameLocks noGrp="1"/>
          </p:cNvGraphicFramePr>
          <p:nvPr>
            <p:ph type="chart" sz="quarter" idx="13"/>
            <p:extLst>
              <p:ext uri="{D42A27DB-BD31-4B8C-83A1-F6EECF244321}">
                <p14:modId xmlns:p14="http://schemas.microsoft.com/office/powerpoint/2010/main" val="33783387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CF15A5-AE40-4FCF-BF91-EEF91C41A03F}"/>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2E82E5F4-8E5C-4DC2-B3BF-56BF654520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2326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E8E28-C5E4-4FDE-9A49-8AF5E757FFE4}"/>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D0FF0BE0-79ED-43B0-B2B8-3CFE7510EDB6}"/>
              </a:ext>
            </a:extLst>
          </p:cNvPr>
          <p:cNvGraphicFramePr>
            <a:graphicFrameLocks noGrp="1"/>
          </p:cNvGraphicFramePr>
          <p:nvPr>
            <p:ph type="chart" sz="quarter" idx="13"/>
            <p:extLst>
              <p:ext uri="{D42A27DB-BD31-4B8C-83A1-F6EECF244321}">
                <p14:modId xmlns:p14="http://schemas.microsoft.com/office/powerpoint/2010/main" val="38980660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1FCAC0-813C-42F0-8FFA-F0271A06133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80D3CD80-03D4-4E0E-99FE-A8D14B5839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77031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83364-58A9-4E97-93C0-6C956B40D9C3}"/>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16F9E35B-7546-42FA-A93C-30448AE5D55B}"/>
              </a:ext>
            </a:extLst>
          </p:cNvPr>
          <p:cNvGraphicFramePr>
            <a:graphicFrameLocks noGrp="1"/>
          </p:cNvGraphicFramePr>
          <p:nvPr>
            <p:ph type="chart" sz="quarter" idx="13"/>
            <p:extLst>
              <p:ext uri="{D42A27DB-BD31-4B8C-83A1-F6EECF244321}">
                <p14:modId xmlns:p14="http://schemas.microsoft.com/office/powerpoint/2010/main" val="7215580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092DD3-D20F-4B9E-BB8C-3A85CC881EE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590C93C-6F20-4775-A807-10C98F5CCD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06018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EF899-C13B-4774-80BB-850E7F3E410B}"/>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4226DC3D-7891-40FA-A81F-06F6E92C8FE9}"/>
              </a:ext>
            </a:extLst>
          </p:cNvPr>
          <p:cNvGraphicFramePr>
            <a:graphicFrameLocks noGrp="1"/>
          </p:cNvGraphicFramePr>
          <p:nvPr>
            <p:ph type="chart" sz="quarter" idx="13"/>
            <p:extLst>
              <p:ext uri="{D42A27DB-BD31-4B8C-83A1-F6EECF244321}">
                <p14:modId xmlns:p14="http://schemas.microsoft.com/office/powerpoint/2010/main" val="13430589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A0FFA7-B91F-4F17-9F32-BC05B594FEB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B9C93A6-6CAC-4E17-BD3C-90CD4C95AB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0060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9BC0D-7F9B-4009-95B3-5F990E6E20F1}"/>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ED9B06B2-2044-48FB-BE47-692F02766E7E}"/>
              </a:ext>
            </a:extLst>
          </p:cNvPr>
          <p:cNvGraphicFramePr>
            <a:graphicFrameLocks noGrp="1"/>
          </p:cNvGraphicFramePr>
          <p:nvPr>
            <p:ph type="tbl" sz="quarter" idx="13"/>
            <p:extLst>
              <p:ext uri="{D42A27DB-BD31-4B8C-83A1-F6EECF244321}">
                <p14:modId xmlns:p14="http://schemas.microsoft.com/office/powerpoint/2010/main" val="2789018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553801866"/>
                    </a:ext>
                  </a:extLst>
                </a:gridCol>
                <a:gridCol w="1481328">
                  <a:extLst>
                    <a:ext uri="{9D8B030D-6E8A-4147-A177-3AD203B41FA5}">
                      <a16:colId xmlns:a16="http://schemas.microsoft.com/office/drawing/2014/main" val="87510234"/>
                    </a:ext>
                  </a:extLst>
                </a:gridCol>
                <a:gridCol w="329184">
                  <a:extLst>
                    <a:ext uri="{9D8B030D-6E8A-4147-A177-3AD203B41FA5}">
                      <a16:colId xmlns:a16="http://schemas.microsoft.com/office/drawing/2014/main" val="978934169"/>
                    </a:ext>
                  </a:extLst>
                </a:gridCol>
                <a:gridCol w="329184">
                  <a:extLst>
                    <a:ext uri="{9D8B030D-6E8A-4147-A177-3AD203B41FA5}">
                      <a16:colId xmlns:a16="http://schemas.microsoft.com/office/drawing/2014/main" val="1254328324"/>
                    </a:ext>
                  </a:extLst>
                </a:gridCol>
                <a:gridCol w="329184">
                  <a:extLst>
                    <a:ext uri="{9D8B030D-6E8A-4147-A177-3AD203B41FA5}">
                      <a16:colId xmlns:a16="http://schemas.microsoft.com/office/drawing/2014/main" val="2142453902"/>
                    </a:ext>
                  </a:extLst>
                </a:gridCol>
                <a:gridCol w="329184">
                  <a:extLst>
                    <a:ext uri="{9D8B030D-6E8A-4147-A177-3AD203B41FA5}">
                      <a16:colId xmlns:a16="http://schemas.microsoft.com/office/drawing/2014/main" val="2929761659"/>
                    </a:ext>
                  </a:extLst>
                </a:gridCol>
                <a:gridCol w="329184">
                  <a:extLst>
                    <a:ext uri="{9D8B030D-6E8A-4147-A177-3AD203B41FA5}">
                      <a16:colId xmlns:a16="http://schemas.microsoft.com/office/drawing/2014/main" val="1673627210"/>
                    </a:ext>
                  </a:extLst>
                </a:gridCol>
                <a:gridCol w="329184">
                  <a:extLst>
                    <a:ext uri="{9D8B030D-6E8A-4147-A177-3AD203B41FA5}">
                      <a16:colId xmlns:a16="http://schemas.microsoft.com/office/drawing/2014/main" val="1907399770"/>
                    </a:ext>
                  </a:extLst>
                </a:gridCol>
                <a:gridCol w="329184">
                  <a:extLst>
                    <a:ext uri="{9D8B030D-6E8A-4147-A177-3AD203B41FA5}">
                      <a16:colId xmlns:a16="http://schemas.microsoft.com/office/drawing/2014/main" val="654337456"/>
                    </a:ext>
                  </a:extLst>
                </a:gridCol>
                <a:gridCol w="329184">
                  <a:extLst>
                    <a:ext uri="{9D8B030D-6E8A-4147-A177-3AD203B41FA5}">
                      <a16:colId xmlns:a16="http://schemas.microsoft.com/office/drawing/2014/main" val="3500176657"/>
                    </a:ext>
                  </a:extLst>
                </a:gridCol>
                <a:gridCol w="329184">
                  <a:extLst>
                    <a:ext uri="{9D8B030D-6E8A-4147-A177-3AD203B41FA5}">
                      <a16:colId xmlns:a16="http://schemas.microsoft.com/office/drawing/2014/main" val="501065505"/>
                    </a:ext>
                  </a:extLst>
                </a:gridCol>
                <a:gridCol w="329184">
                  <a:extLst>
                    <a:ext uri="{9D8B030D-6E8A-4147-A177-3AD203B41FA5}">
                      <a16:colId xmlns:a16="http://schemas.microsoft.com/office/drawing/2014/main" val="1395578204"/>
                    </a:ext>
                  </a:extLst>
                </a:gridCol>
                <a:gridCol w="329184">
                  <a:extLst>
                    <a:ext uri="{9D8B030D-6E8A-4147-A177-3AD203B41FA5}">
                      <a16:colId xmlns:a16="http://schemas.microsoft.com/office/drawing/2014/main" val="1391493416"/>
                    </a:ext>
                  </a:extLst>
                </a:gridCol>
                <a:gridCol w="329184">
                  <a:extLst>
                    <a:ext uri="{9D8B030D-6E8A-4147-A177-3AD203B41FA5}">
                      <a16:colId xmlns:a16="http://schemas.microsoft.com/office/drawing/2014/main" val="2225783128"/>
                    </a:ext>
                  </a:extLst>
                </a:gridCol>
                <a:gridCol w="329184">
                  <a:extLst>
                    <a:ext uri="{9D8B030D-6E8A-4147-A177-3AD203B41FA5}">
                      <a16:colId xmlns:a16="http://schemas.microsoft.com/office/drawing/2014/main" val="792645340"/>
                    </a:ext>
                  </a:extLst>
                </a:gridCol>
                <a:gridCol w="329184">
                  <a:extLst>
                    <a:ext uri="{9D8B030D-6E8A-4147-A177-3AD203B41FA5}">
                      <a16:colId xmlns:a16="http://schemas.microsoft.com/office/drawing/2014/main" val="889576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08295528"/>
                  </a:ext>
                </a:extLst>
              </a:tr>
            </a:tbl>
          </a:graphicData>
        </a:graphic>
      </p:graphicFrame>
      <p:sp>
        <p:nvSpPr>
          <p:cNvPr id="4" name="Text Placeholder 3">
            <a:extLst>
              <a:ext uri="{FF2B5EF4-FFF2-40B4-BE49-F238E27FC236}">
                <a16:creationId xmlns:a16="http://schemas.microsoft.com/office/drawing/2014/main" id="{79CF776D-9779-4070-8ED3-3E2A59139E46}"/>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40628047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0BA29-9AA2-4271-968B-550D9D1A5CF3}"/>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A9AADF6F-0503-4753-B14B-DC900355988A}"/>
              </a:ext>
            </a:extLst>
          </p:cNvPr>
          <p:cNvGraphicFramePr>
            <a:graphicFrameLocks noGrp="1"/>
          </p:cNvGraphicFramePr>
          <p:nvPr>
            <p:ph type="tbl" sz="quarter" idx="13"/>
            <p:extLst>
              <p:ext uri="{D42A27DB-BD31-4B8C-83A1-F6EECF244321}">
                <p14:modId xmlns:p14="http://schemas.microsoft.com/office/powerpoint/2010/main" val="43375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66380407"/>
                    </a:ext>
                  </a:extLst>
                </a:gridCol>
                <a:gridCol w="1481328">
                  <a:extLst>
                    <a:ext uri="{9D8B030D-6E8A-4147-A177-3AD203B41FA5}">
                      <a16:colId xmlns:a16="http://schemas.microsoft.com/office/drawing/2014/main" val="3426059537"/>
                    </a:ext>
                  </a:extLst>
                </a:gridCol>
                <a:gridCol w="329184">
                  <a:extLst>
                    <a:ext uri="{9D8B030D-6E8A-4147-A177-3AD203B41FA5}">
                      <a16:colId xmlns:a16="http://schemas.microsoft.com/office/drawing/2014/main" val="2526492818"/>
                    </a:ext>
                  </a:extLst>
                </a:gridCol>
                <a:gridCol w="329184">
                  <a:extLst>
                    <a:ext uri="{9D8B030D-6E8A-4147-A177-3AD203B41FA5}">
                      <a16:colId xmlns:a16="http://schemas.microsoft.com/office/drawing/2014/main" val="3192625720"/>
                    </a:ext>
                  </a:extLst>
                </a:gridCol>
                <a:gridCol w="329184">
                  <a:extLst>
                    <a:ext uri="{9D8B030D-6E8A-4147-A177-3AD203B41FA5}">
                      <a16:colId xmlns:a16="http://schemas.microsoft.com/office/drawing/2014/main" val="4244443147"/>
                    </a:ext>
                  </a:extLst>
                </a:gridCol>
                <a:gridCol w="329184">
                  <a:extLst>
                    <a:ext uri="{9D8B030D-6E8A-4147-A177-3AD203B41FA5}">
                      <a16:colId xmlns:a16="http://schemas.microsoft.com/office/drawing/2014/main" val="4122961373"/>
                    </a:ext>
                  </a:extLst>
                </a:gridCol>
                <a:gridCol w="329184">
                  <a:extLst>
                    <a:ext uri="{9D8B030D-6E8A-4147-A177-3AD203B41FA5}">
                      <a16:colId xmlns:a16="http://schemas.microsoft.com/office/drawing/2014/main" val="2929684450"/>
                    </a:ext>
                  </a:extLst>
                </a:gridCol>
                <a:gridCol w="329184">
                  <a:extLst>
                    <a:ext uri="{9D8B030D-6E8A-4147-A177-3AD203B41FA5}">
                      <a16:colId xmlns:a16="http://schemas.microsoft.com/office/drawing/2014/main" val="2793765994"/>
                    </a:ext>
                  </a:extLst>
                </a:gridCol>
                <a:gridCol w="329184">
                  <a:extLst>
                    <a:ext uri="{9D8B030D-6E8A-4147-A177-3AD203B41FA5}">
                      <a16:colId xmlns:a16="http://schemas.microsoft.com/office/drawing/2014/main" val="253464075"/>
                    </a:ext>
                  </a:extLst>
                </a:gridCol>
                <a:gridCol w="329184">
                  <a:extLst>
                    <a:ext uri="{9D8B030D-6E8A-4147-A177-3AD203B41FA5}">
                      <a16:colId xmlns:a16="http://schemas.microsoft.com/office/drawing/2014/main" val="3088566144"/>
                    </a:ext>
                  </a:extLst>
                </a:gridCol>
                <a:gridCol w="329184">
                  <a:extLst>
                    <a:ext uri="{9D8B030D-6E8A-4147-A177-3AD203B41FA5}">
                      <a16:colId xmlns:a16="http://schemas.microsoft.com/office/drawing/2014/main" val="4228047529"/>
                    </a:ext>
                  </a:extLst>
                </a:gridCol>
                <a:gridCol w="329184">
                  <a:extLst>
                    <a:ext uri="{9D8B030D-6E8A-4147-A177-3AD203B41FA5}">
                      <a16:colId xmlns:a16="http://schemas.microsoft.com/office/drawing/2014/main" val="2762985809"/>
                    </a:ext>
                  </a:extLst>
                </a:gridCol>
                <a:gridCol w="329184">
                  <a:extLst>
                    <a:ext uri="{9D8B030D-6E8A-4147-A177-3AD203B41FA5}">
                      <a16:colId xmlns:a16="http://schemas.microsoft.com/office/drawing/2014/main" val="4153209964"/>
                    </a:ext>
                  </a:extLst>
                </a:gridCol>
                <a:gridCol w="329184">
                  <a:extLst>
                    <a:ext uri="{9D8B030D-6E8A-4147-A177-3AD203B41FA5}">
                      <a16:colId xmlns:a16="http://schemas.microsoft.com/office/drawing/2014/main" val="179542554"/>
                    </a:ext>
                  </a:extLst>
                </a:gridCol>
                <a:gridCol w="329184">
                  <a:extLst>
                    <a:ext uri="{9D8B030D-6E8A-4147-A177-3AD203B41FA5}">
                      <a16:colId xmlns:a16="http://schemas.microsoft.com/office/drawing/2014/main" val="926318805"/>
                    </a:ext>
                  </a:extLst>
                </a:gridCol>
                <a:gridCol w="329184">
                  <a:extLst>
                    <a:ext uri="{9D8B030D-6E8A-4147-A177-3AD203B41FA5}">
                      <a16:colId xmlns:a16="http://schemas.microsoft.com/office/drawing/2014/main" val="1084668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12807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- 2024-09-29 13:34:41</a:t>
                      </a:r>
                      <a:r>
                        <a:rPr kumimoji="0" lang="en-US" sz="1000" b="0" i="0" u="none" strike="noStrike" kern="1200" cap="none" spc="0" normalizeH="0" baseline="0" noProof="0">
                          <a:ln>
                            <a:noFill/>
                          </a:ln>
                          <a:solidFill>
                            <a:prstClr val="black"/>
                          </a:solidFill>
                          <a:effectLst/>
                          <a:uLnTx/>
                          <a:uFillTx/>
                          <a:latin typeface="Calibri"/>
                          <a:ea typeface="+mn-ea"/>
                          <a:cs typeface="+mn-cs"/>
                        </a:rPr>
                        <a:t>
 For over two decades, #TEAMPHLY has proudly supported the Children's Hospital of Philadelphia (CHOP) by raising money for their groundbreaking #cancer research and care. 🏃‍♀️🎗️ 
Today, we joined thousands on the Benjamin Franklin Parkway in Philadelphia, coming together to make a difference for children battling cancer. 
Throughout September, #TEAMPHLY organized a series of office-wide fundraisers leading up to this event and helped raise 5,000 to benefit the Cancer Center at CHOP! 🧡💪 #ForBreakThroughs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https://quintly-eu-image-storage.s3.amazonaws.com/d123f9c23f3abec6e562a564c92f236a/fee72c90b416c4bd12aaadbb481fd3ac.jpg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13986524"/>
                  </a:ext>
                </a:extLst>
              </a:tr>
            </a:tbl>
          </a:graphicData>
        </a:graphic>
      </p:graphicFrame>
      <p:sp>
        <p:nvSpPr>
          <p:cNvPr id="4" name="Text Placeholder 3">
            <a:extLst>
              <a:ext uri="{FF2B5EF4-FFF2-40B4-BE49-F238E27FC236}">
                <a16:creationId xmlns:a16="http://schemas.microsoft.com/office/drawing/2014/main" id="{48C6868C-2299-4E8C-91B0-EE32F6DE27DF}"/>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2271480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2B736-27F2-4499-89F2-C53753A891A8}"/>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FF16B3D0-E953-465E-BA15-14C593A997FB}"/>
              </a:ext>
            </a:extLst>
          </p:cNvPr>
          <p:cNvGraphicFramePr>
            <a:graphicFrameLocks noGrp="1"/>
          </p:cNvGraphicFramePr>
          <p:nvPr>
            <p:ph type="tbl" sz="quarter" idx="13"/>
            <p:extLst>
              <p:ext uri="{D42A27DB-BD31-4B8C-83A1-F6EECF244321}">
                <p14:modId xmlns:p14="http://schemas.microsoft.com/office/powerpoint/2010/main" val="3495823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206056895"/>
                    </a:ext>
                  </a:extLst>
                </a:gridCol>
                <a:gridCol w="1481328">
                  <a:extLst>
                    <a:ext uri="{9D8B030D-6E8A-4147-A177-3AD203B41FA5}">
                      <a16:colId xmlns:a16="http://schemas.microsoft.com/office/drawing/2014/main" val="1685575258"/>
                    </a:ext>
                  </a:extLst>
                </a:gridCol>
                <a:gridCol w="329184">
                  <a:extLst>
                    <a:ext uri="{9D8B030D-6E8A-4147-A177-3AD203B41FA5}">
                      <a16:colId xmlns:a16="http://schemas.microsoft.com/office/drawing/2014/main" val="3434032687"/>
                    </a:ext>
                  </a:extLst>
                </a:gridCol>
                <a:gridCol w="329184">
                  <a:extLst>
                    <a:ext uri="{9D8B030D-6E8A-4147-A177-3AD203B41FA5}">
                      <a16:colId xmlns:a16="http://schemas.microsoft.com/office/drawing/2014/main" val="636659811"/>
                    </a:ext>
                  </a:extLst>
                </a:gridCol>
                <a:gridCol w="329184">
                  <a:extLst>
                    <a:ext uri="{9D8B030D-6E8A-4147-A177-3AD203B41FA5}">
                      <a16:colId xmlns:a16="http://schemas.microsoft.com/office/drawing/2014/main" val="3845845292"/>
                    </a:ext>
                  </a:extLst>
                </a:gridCol>
                <a:gridCol w="329184">
                  <a:extLst>
                    <a:ext uri="{9D8B030D-6E8A-4147-A177-3AD203B41FA5}">
                      <a16:colId xmlns:a16="http://schemas.microsoft.com/office/drawing/2014/main" val="483375800"/>
                    </a:ext>
                  </a:extLst>
                </a:gridCol>
                <a:gridCol w="329184">
                  <a:extLst>
                    <a:ext uri="{9D8B030D-6E8A-4147-A177-3AD203B41FA5}">
                      <a16:colId xmlns:a16="http://schemas.microsoft.com/office/drawing/2014/main" val="1590403028"/>
                    </a:ext>
                  </a:extLst>
                </a:gridCol>
                <a:gridCol w="329184">
                  <a:extLst>
                    <a:ext uri="{9D8B030D-6E8A-4147-A177-3AD203B41FA5}">
                      <a16:colId xmlns:a16="http://schemas.microsoft.com/office/drawing/2014/main" val="828223352"/>
                    </a:ext>
                  </a:extLst>
                </a:gridCol>
                <a:gridCol w="329184">
                  <a:extLst>
                    <a:ext uri="{9D8B030D-6E8A-4147-A177-3AD203B41FA5}">
                      <a16:colId xmlns:a16="http://schemas.microsoft.com/office/drawing/2014/main" val="1340861291"/>
                    </a:ext>
                  </a:extLst>
                </a:gridCol>
                <a:gridCol w="329184">
                  <a:extLst>
                    <a:ext uri="{9D8B030D-6E8A-4147-A177-3AD203B41FA5}">
                      <a16:colId xmlns:a16="http://schemas.microsoft.com/office/drawing/2014/main" val="1741426795"/>
                    </a:ext>
                  </a:extLst>
                </a:gridCol>
                <a:gridCol w="329184">
                  <a:extLst>
                    <a:ext uri="{9D8B030D-6E8A-4147-A177-3AD203B41FA5}">
                      <a16:colId xmlns:a16="http://schemas.microsoft.com/office/drawing/2014/main" val="2799835574"/>
                    </a:ext>
                  </a:extLst>
                </a:gridCol>
                <a:gridCol w="329184">
                  <a:extLst>
                    <a:ext uri="{9D8B030D-6E8A-4147-A177-3AD203B41FA5}">
                      <a16:colId xmlns:a16="http://schemas.microsoft.com/office/drawing/2014/main" val="2756960727"/>
                    </a:ext>
                  </a:extLst>
                </a:gridCol>
                <a:gridCol w="329184">
                  <a:extLst>
                    <a:ext uri="{9D8B030D-6E8A-4147-A177-3AD203B41FA5}">
                      <a16:colId xmlns:a16="http://schemas.microsoft.com/office/drawing/2014/main" val="2015388161"/>
                    </a:ext>
                  </a:extLst>
                </a:gridCol>
                <a:gridCol w="329184">
                  <a:extLst>
                    <a:ext uri="{9D8B030D-6E8A-4147-A177-3AD203B41FA5}">
                      <a16:colId xmlns:a16="http://schemas.microsoft.com/office/drawing/2014/main" val="710639009"/>
                    </a:ext>
                  </a:extLst>
                </a:gridCol>
                <a:gridCol w="329184">
                  <a:extLst>
                    <a:ext uri="{9D8B030D-6E8A-4147-A177-3AD203B41FA5}">
                      <a16:colId xmlns:a16="http://schemas.microsoft.com/office/drawing/2014/main" val="2632154272"/>
                    </a:ext>
                  </a:extLst>
                </a:gridCol>
                <a:gridCol w="329184">
                  <a:extLst>
                    <a:ext uri="{9D8B030D-6E8A-4147-A177-3AD203B41FA5}">
                      <a16:colId xmlns:a16="http://schemas.microsoft.com/office/drawing/2014/main" val="321747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28817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- 2024-09-20 14:28:11</a:t>
                      </a:r>
                      <a:r>
                        <a:rPr kumimoji="0" lang="en-US" sz="1000" b="0" i="0" u="none" strike="noStrike" kern="1200" cap="none" spc="0" normalizeH="0" baseline="0" noProof="0">
                          <a:ln>
                            <a:noFill/>
                          </a:ln>
                          <a:solidFill>
                            <a:prstClr val="black"/>
                          </a:solidFill>
                          <a:effectLst/>
                          <a:uLnTx/>
                          <a:uFillTx/>
                          <a:latin typeface="Calibri"/>
                          <a:ea typeface="+mn-ea"/>
                          <a:cs typeface="+mn-cs"/>
                        </a:rPr>
                        <a:t>
 🎉 A big shoutout to our newest team members for completing New Hire Training!
This week, we welcomed 75 employees from across the country to our Home Office, where they were introduced to the PHLY culture, our products, and services. 🙌
From team-building fun to insightful workshops, our new hires connected with #TEAMPHLY through onboarding events designed to sharpen their skills and get them ready for success. 💪
Welcome to the team! 👏 Curious about career opportunities at PHLY? Visit bit.ly/PHLYCareers to check out our open roles 💼🔍 #insurancecareers #jobseekers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https://quintly-eu-image-storage.s3.amazonaws.com/d123f9c23f3abec6e562a564c92f236a/c5e5c68146b60b9e454037320f094655.jpg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504608662"/>
                  </a:ext>
                </a:extLst>
              </a:tr>
            </a:tbl>
          </a:graphicData>
        </a:graphic>
      </p:graphicFrame>
      <p:sp>
        <p:nvSpPr>
          <p:cNvPr id="4" name="Text Placeholder 3">
            <a:extLst>
              <a:ext uri="{FF2B5EF4-FFF2-40B4-BE49-F238E27FC236}">
                <a16:creationId xmlns:a16="http://schemas.microsoft.com/office/drawing/2014/main" id="{DA0A16A8-FEB8-49B1-8B22-08EF26D54D8F}"/>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41008713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13860-7C74-4F80-9FF8-8D947A763F2C}"/>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6FBCF60B-8243-4711-B780-3655540DE16B}"/>
              </a:ext>
            </a:extLst>
          </p:cNvPr>
          <p:cNvGraphicFramePr>
            <a:graphicFrameLocks noGrp="1"/>
          </p:cNvGraphicFramePr>
          <p:nvPr>
            <p:ph type="tbl" sz="quarter" idx="13"/>
            <p:extLst>
              <p:ext uri="{D42A27DB-BD31-4B8C-83A1-F6EECF244321}">
                <p14:modId xmlns:p14="http://schemas.microsoft.com/office/powerpoint/2010/main" val="4118798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30083437"/>
                    </a:ext>
                  </a:extLst>
                </a:gridCol>
                <a:gridCol w="1481328">
                  <a:extLst>
                    <a:ext uri="{9D8B030D-6E8A-4147-A177-3AD203B41FA5}">
                      <a16:colId xmlns:a16="http://schemas.microsoft.com/office/drawing/2014/main" val="1452374848"/>
                    </a:ext>
                  </a:extLst>
                </a:gridCol>
                <a:gridCol w="329184">
                  <a:extLst>
                    <a:ext uri="{9D8B030D-6E8A-4147-A177-3AD203B41FA5}">
                      <a16:colId xmlns:a16="http://schemas.microsoft.com/office/drawing/2014/main" val="3343379331"/>
                    </a:ext>
                  </a:extLst>
                </a:gridCol>
                <a:gridCol w="329184">
                  <a:extLst>
                    <a:ext uri="{9D8B030D-6E8A-4147-A177-3AD203B41FA5}">
                      <a16:colId xmlns:a16="http://schemas.microsoft.com/office/drawing/2014/main" val="1568817318"/>
                    </a:ext>
                  </a:extLst>
                </a:gridCol>
                <a:gridCol w="329184">
                  <a:extLst>
                    <a:ext uri="{9D8B030D-6E8A-4147-A177-3AD203B41FA5}">
                      <a16:colId xmlns:a16="http://schemas.microsoft.com/office/drawing/2014/main" val="1264550208"/>
                    </a:ext>
                  </a:extLst>
                </a:gridCol>
                <a:gridCol w="329184">
                  <a:extLst>
                    <a:ext uri="{9D8B030D-6E8A-4147-A177-3AD203B41FA5}">
                      <a16:colId xmlns:a16="http://schemas.microsoft.com/office/drawing/2014/main" val="52521871"/>
                    </a:ext>
                  </a:extLst>
                </a:gridCol>
                <a:gridCol w="329184">
                  <a:extLst>
                    <a:ext uri="{9D8B030D-6E8A-4147-A177-3AD203B41FA5}">
                      <a16:colId xmlns:a16="http://schemas.microsoft.com/office/drawing/2014/main" val="3899221704"/>
                    </a:ext>
                  </a:extLst>
                </a:gridCol>
                <a:gridCol w="329184">
                  <a:extLst>
                    <a:ext uri="{9D8B030D-6E8A-4147-A177-3AD203B41FA5}">
                      <a16:colId xmlns:a16="http://schemas.microsoft.com/office/drawing/2014/main" val="3548983612"/>
                    </a:ext>
                  </a:extLst>
                </a:gridCol>
                <a:gridCol w="329184">
                  <a:extLst>
                    <a:ext uri="{9D8B030D-6E8A-4147-A177-3AD203B41FA5}">
                      <a16:colId xmlns:a16="http://schemas.microsoft.com/office/drawing/2014/main" val="3724655950"/>
                    </a:ext>
                  </a:extLst>
                </a:gridCol>
                <a:gridCol w="329184">
                  <a:extLst>
                    <a:ext uri="{9D8B030D-6E8A-4147-A177-3AD203B41FA5}">
                      <a16:colId xmlns:a16="http://schemas.microsoft.com/office/drawing/2014/main" val="2808558925"/>
                    </a:ext>
                  </a:extLst>
                </a:gridCol>
                <a:gridCol w="329184">
                  <a:extLst>
                    <a:ext uri="{9D8B030D-6E8A-4147-A177-3AD203B41FA5}">
                      <a16:colId xmlns:a16="http://schemas.microsoft.com/office/drawing/2014/main" val="1012348046"/>
                    </a:ext>
                  </a:extLst>
                </a:gridCol>
                <a:gridCol w="329184">
                  <a:extLst>
                    <a:ext uri="{9D8B030D-6E8A-4147-A177-3AD203B41FA5}">
                      <a16:colId xmlns:a16="http://schemas.microsoft.com/office/drawing/2014/main" val="652399690"/>
                    </a:ext>
                  </a:extLst>
                </a:gridCol>
                <a:gridCol w="329184">
                  <a:extLst>
                    <a:ext uri="{9D8B030D-6E8A-4147-A177-3AD203B41FA5}">
                      <a16:colId xmlns:a16="http://schemas.microsoft.com/office/drawing/2014/main" val="2639561148"/>
                    </a:ext>
                  </a:extLst>
                </a:gridCol>
                <a:gridCol w="329184">
                  <a:extLst>
                    <a:ext uri="{9D8B030D-6E8A-4147-A177-3AD203B41FA5}">
                      <a16:colId xmlns:a16="http://schemas.microsoft.com/office/drawing/2014/main" val="4105744306"/>
                    </a:ext>
                  </a:extLst>
                </a:gridCol>
                <a:gridCol w="329184">
                  <a:extLst>
                    <a:ext uri="{9D8B030D-6E8A-4147-A177-3AD203B41FA5}">
                      <a16:colId xmlns:a16="http://schemas.microsoft.com/office/drawing/2014/main" val="3224248159"/>
                    </a:ext>
                  </a:extLst>
                </a:gridCol>
                <a:gridCol w="329184">
                  <a:extLst>
                    <a:ext uri="{9D8B030D-6E8A-4147-A177-3AD203B41FA5}">
                      <a16:colId xmlns:a16="http://schemas.microsoft.com/office/drawing/2014/main" val="3538695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91539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- 2024-09-25 15:25:54</a:t>
                      </a:r>
                      <a:r>
                        <a:rPr kumimoji="0" lang="en-US" sz="1000" b="0" i="0" u="none" strike="noStrike" kern="1200" cap="none" spc="0" normalizeH="0" baseline="0" noProof="0">
                          <a:ln>
                            <a:noFill/>
                          </a:ln>
                          <a:solidFill>
                            <a:prstClr val="black"/>
                          </a:solidFill>
                          <a:effectLst/>
                          <a:uLnTx/>
                          <a:uFillTx/>
                          <a:latin typeface="Calibri"/>
                          <a:ea typeface="+mn-ea"/>
                          <a:cs typeface="+mn-cs"/>
                        </a:rPr>
                        <a:t>
 Our #fundraising for Children's Hospital of Philadelphia (CHOP) is wrapping up, but we’re not done just yet! With only four days until the #ParkwayRun &amp; Walk, #TEAMPHLY has been going all out to support CHOP’s Cancer Center.
From a lunch and learn with Dr. Tracey Jubelirer, CHOP’s Medical Director of Integrative Oncology, to tacos 🌮, raffle baskets 🎁, and even a dunk tank, we've come together to help brighten the future for kids battling #cancer. 🏃‍♂️💛
A huge thanks to everyone who made our events a success! There’s still time to get involved—learn how you can make an impact today: bit.ly/CHOP-Parkway #ForBreakThroughs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https://quintly-eu-image-storage.s3.amazonaws.com/d123f9c23f3abec6e562a564c92f236a/1ad6a4f220f5afe3181f3f378bfee88d.jpg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967587026"/>
                  </a:ext>
                </a:extLst>
              </a:tr>
            </a:tbl>
          </a:graphicData>
        </a:graphic>
      </p:graphicFrame>
      <p:sp>
        <p:nvSpPr>
          <p:cNvPr id="4" name="Text Placeholder 3">
            <a:extLst>
              <a:ext uri="{FF2B5EF4-FFF2-40B4-BE49-F238E27FC236}">
                <a16:creationId xmlns:a16="http://schemas.microsoft.com/office/drawing/2014/main" id="{26C47933-2905-41C0-A5BB-6EB93C350517}"/>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34267950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DD96A-F00B-492B-B6B2-F0670429F26A}"/>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DE84AD95-A8F4-4907-99EB-91366E244CB1}"/>
              </a:ext>
            </a:extLst>
          </p:cNvPr>
          <p:cNvGraphicFramePr>
            <a:graphicFrameLocks noGrp="1"/>
          </p:cNvGraphicFramePr>
          <p:nvPr>
            <p:ph type="tbl" sz="quarter" idx="13"/>
            <p:extLst>
              <p:ext uri="{D42A27DB-BD31-4B8C-83A1-F6EECF244321}">
                <p14:modId xmlns:p14="http://schemas.microsoft.com/office/powerpoint/2010/main" val="3816674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62248016"/>
                    </a:ext>
                  </a:extLst>
                </a:gridCol>
                <a:gridCol w="1481328">
                  <a:extLst>
                    <a:ext uri="{9D8B030D-6E8A-4147-A177-3AD203B41FA5}">
                      <a16:colId xmlns:a16="http://schemas.microsoft.com/office/drawing/2014/main" val="3695576823"/>
                    </a:ext>
                  </a:extLst>
                </a:gridCol>
                <a:gridCol w="329184">
                  <a:extLst>
                    <a:ext uri="{9D8B030D-6E8A-4147-A177-3AD203B41FA5}">
                      <a16:colId xmlns:a16="http://schemas.microsoft.com/office/drawing/2014/main" val="3212697787"/>
                    </a:ext>
                  </a:extLst>
                </a:gridCol>
                <a:gridCol w="329184">
                  <a:extLst>
                    <a:ext uri="{9D8B030D-6E8A-4147-A177-3AD203B41FA5}">
                      <a16:colId xmlns:a16="http://schemas.microsoft.com/office/drawing/2014/main" val="3438443012"/>
                    </a:ext>
                  </a:extLst>
                </a:gridCol>
                <a:gridCol w="329184">
                  <a:extLst>
                    <a:ext uri="{9D8B030D-6E8A-4147-A177-3AD203B41FA5}">
                      <a16:colId xmlns:a16="http://schemas.microsoft.com/office/drawing/2014/main" val="1581245360"/>
                    </a:ext>
                  </a:extLst>
                </a:gridCol>
                <a:gridCol w="329184">
                  <a:extLst>
                    <a:ext uri="{9D8B030D-6E8A-4147-A177-3AD203B41FA5}">
                      <a16:colId xmlns:a16="http://schemas.microsoft.com/office/drawing/2014/main" val="4210299922"/>
                    </a:ext>
                  </a:extLst>
                </a:gridCol>
                <a:gridCol w="329184">
                  <a:extLst>
                    <a:ext uri="{9D8B030D-6E8A-4147-A177-3AD203B41FA5}">
                      <a16:colId xmlns:a16="http://schemas.microsoft.com/office/drawing/2014/main" val="2365698958"/>
                    </a:ext>
                  </a:extLst>
                </a:gridCol>
                <a:gridCol w="329184">
                  <a:extLst>
                    <a:ext uri="{9D8B030D-6E8A-4147-A177-3AD203B41FA5}">
                      <a16:colId xmlns:a16="http://schemas.microsoft.com/office/drawing/2014/main" val="3198514861"/>
                    </a:ext>
                  </a:extLst>
                </a:gridCol>
                <a:gridCol w="329184">
                  <a:extLst>
                    <a:ext uri="{9D8B030D-6E8A-4147-A177-3AD203B41FA5}">
                      <a16:colId xmlns:a16="http://schemas.microsoft.com/office/drawing/2014/main" val="716002018"/>
                    </a:ext>
                  </a:extLst>
                </a:gridCol>
                <a:gridCol w="329184">
                  <a:extLst>
                    <a:ext uri="{9D8B030D-6E8A-4147-A177-3AD203B41FA5}">
                      <a16:colId xmlns:a16="http://schemas.microsoft.com/office/drawing/2014/main" val="962454513"/>
                    </a:ext>
                  </a:extLst>
                </a:gridCol>
                <a:gridCol w="329184">
                  <a:extLst>
                    <a:ext uri="{9D8B030D-6E8A-4147-A177-3AD203B41FA5}">
                      <a16:colId xmlns:a16="http://schemas.microsoft.com/office/drawing/2014/main" val="4195756042"/>
                    </a:ext>
                  </a:extLst>
                </a:gridCol>
                <a:gridCol w="329184">
                  <a:extLst>
                    <a:ext uri="{9D8B030D-6E8A-4147-A177-3AD203B41FA5}">
                      <a16:colId xmlns:a16="http://schemas.microsoft.com/office/drawing/2014/main" val="2025149897"/>
                    </a:ext>
                  </a:extLst>
                </a:gridCol>
                <a:gridCol w="329184">
                  <a:extLst>
                    <a:ext uri="{9D8B030D-6E8A-4147-A177-3AD203B41FA5}">
                      <a16:colId xmlns:a16="http://schemas.microsoft.com/office/drawing/2014/main" val="1881047391"/>
                    </a:ext>
                  </a:extLst>
                </a:gridCol>
                <a:gridCol w="329184">
                  <a:extLst>
                    <a:ext uri="{9D8B030D-6E8A-4147-A177-3AD203B41FA5}">
                      <a16:colId xmlns:a16="http://schemas.microsoft.com/office/drawing/2014/main" val="498848585"/>
                    </a:ext>
                  </a:extLst>
                </a:gridCol>
                <a:gridCol w="329184">
                  <a:extLst>
                    <a:ext uri="{9D8B030D-6E8A-4147-A177-3AD203B41FA5}">
                      <a16:colId xmlns:a16="http://schemas.microsoft.com/office/drawing/2014/main" val="3021540507"/>
                    </a:ext>
                  </a:extLst>
                </a:gridCol>
                <a:gridCol w="329184">
                  <a:extLst>
                    <a:ext uri="{9D8B030D-6E8A-4147-A177-3AD203B41FA5}">
                      <a16:colId xmlns:a16="http://schemas.microsoft.com/office/drawing/2014/main" val="1282835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72178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- 2024-09-30 13:30:50</a:t>
                      </a:r>
                      <a:r>
                        <a:rPr kumimoji="0" lang="en-US" sz="1000" b="0" i="0" u="none" strike="noStrike" kern="1200" cap="none" spc="0" normalizeH="0" baseline="0" noProof="0">
                          <a:ln>
                            <a:noFill/>
                          </a:ln>
                          <a:solidFill>
                            <a:prstClr val="black"/>
                          </a:solidFill>
                          <a:effectLst/>
                          <a:uLnTx/>
                          <a:uFillTx/>
                          <a:latin typeface="Calibri"/>
                          <a:ea typeface="+mn-ea"/>
                          <a:cs typeface="+mn-cs"/>
                        </a:rPr>
                        <a:t>
 PHLY was honored to help welcome Japan’s First Lady, Yuko Kishida, during a visit to Philadelphia.  
Vice President and Corporate Liaison Yuji Takahashi (front row left) was one of seven local dignitaries invited to a Japan-U.S. cultural exchange reception. 
Mrs. Kishida shared her appreciation for the continued efforts of companies contributing to strengthening Japan-U.S. relations, highlighting PHLY’s sponsorship of the annual Philadelphia Cherry Blossom Festival. 🌸 She also expressed her hopes to continue this thriving cultural and economic bridge between the two countries.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https://quintly-eu-image-storage.s3.amazonaws.com/d123f9c23f3abec6e562a564c92f236a/f03e7305ebeb2c9eea4beb13879d3526.jpg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01083001"/>
                  </a:ext>
                </a:extLst>
              </a:tr>
            </a:tbl>
          </a:graphicData>
        </a:graphic>
      </p:graphicFrame>
      <p:sp>
        <p:nvSpPr>
          <p:cNvPr id="4" name="Text Placeholder 3">
            <a:extLst>
              <a:ext uri="{FF2B5EF4-FFF2-40B4-BE49-F238E27FC236}">
                <a16:creationId xmlns:a16="http://schemas.microsoft.com/office/drawing/2014/main" id="{644698D8-BB7F-4D62-B3C2-A361DF1A635C}"/>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18870278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4B97B-5FF8-421E-B67A-745DD09CCF07}"/>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5D1B4476-E53C-4D54-8FC4-8570FE5327F6}"/>
              </a:ext>
            </a:extLst>
          </p:cNvPr>
          <p:cNvGraphicFramePr>
            <a:graphicFrameLocks noGrp="1"/>
          </p:cNvGraphicFramePr>
          <p:nvPr>
            <p:ph type="tbl" sz="quarter" idx="13"/>
            <p:extLst>
              <p:ext uri="{D42A27DB-BD31-4B8C-83A1-F6EECF244321}">
                <p14:modId xmlns:p14="http://schemas.microsoft.com/office/powerpoint/2010/main" val="2880807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59806207"/>
                    </a:ext>
                  </a:extLst>
                </a:gridCol>
                <a:gridCol w="1481328">
                  <a:extLst>
                    <a:ext uri="{9D8B030D-6E8A-4147-A177-3AD203B41FA5}">
                      <a16:colId xmlns:a16="http://schemas.microsoft.com/office/drawing/2014/main" val="1831748753"/>
                    </a:ext>
                  </a:extLst>
                </a:gridCol>
                <a:gridCol w="329184">
                  <a:extLst>
                    <a:ext uri="{9D8B030D-6E8A-4147-A177-3AD203B41FA5}">
                      <a16:colId xmlns:a16="http://schemas.microsoft.com/office/drawing/2014/main" val="2106392809"/>
                    </a:ext>
                  </a:extLst>
                </a:gridCol>
                <a:gridCol w="329184">
                  <a:extLst>
                    <a:ext uri="{9D8B030D-6E8A-4147-A177-3AD203B41FA5}">
                      <a16:colId xmlns:a16="http://schemas.microsoft.com/office/drawing/2014/main" val="3026070949"/>
                    </a:ext>
                  </a:extLst>
                </a:gridCol>
                <a:gridCol w="329184">
                  <a:extLst>
                    <a:ext uri="{9D8B030D-6E8A-4147-A177-3AD203B41FA5}">
                      <a16:colId xmlns:a16="http://schemas.microsoft.com/office/drawing/2014/main" val="49940250"/>
                    </a:ext>
                  </a:extLst>
                </a:gridCol>
                <a:gridCol w="329184">
                  <a:extLst>
                    <a:ext uri="{9D8B030D-6E8A-4147-A177-3AD203B41FA5}">
                      <a16:colId xmlns:a16="http://schemas.microsoft.com/office/drawing/2014/main" val="3339140827"/>
                    </a:ext>
                  </a:extLst>
                </a:gridCol>
                <a:gridCol w="329184">
                  <a:extLst>
                    <a:ext uri="{9D8B030D-6E8A-4147-A177-3AD203B41FA5}">
                      <a16:colId xmlns:a16="http://schemas.microsoft.com/office/drawing/2014/main" val="1012938096"/>
                    </a:ext>
                  </a:extLst>
                </a:gridCol>
                <a:gridCol w="329184">
                  <a:extLst>
                    <a:ext uri="{9D8B030D-6E8A-4147-A177-3AD203B41FA5}">
                      <a16:colId xmlns:a16="http://schemas.microsoft.com/office/drawing/2014/main" val="3949646173"/>
                    </a:ext>
                  </a:extLst>
                </a:gridCol>
                <a:gridCol w="329184">
                  <a:extLst>
                    <a:ext uri="{9D8B030D-6E8A-4147-A177-3AD203B41FA5}">
                      <a16:colId xmlns:a16="http://schemas.microsoft.com/office/drawing/2014/main" val="2086305695"/>
                    </a:ext>
                  </a:extLst>
                </a:gridCol>
                <a:gridCol w="329184">
                  <a:extLst>
                    <a:ext uri="{9D8B030D-6E8A-4147-A177-3AD203B41FA5}">
                      <a16:colId xmlns:a16="http://schemas.microsoft.com/office/drawing/2014/main" val="3574057478"/>
                    </a:ext>
                  </a:extLst>
                </a:gridCol>
                <a:gridCol w="329184">
                  <a:extLst>
                    <a:ext uri="{9D8B030D-6E8A-4147-A177-3AD203B41FA5}">
                      <a16:colId xmlns:a16="http://schemas.microsoft.com/office/drawing/2014/main" val="3581279255"/>
                    </a:ext>
                  </a:extLst>
                </a:gridCol>
                <a:gridCol w="329184">
                  <a:extLst>
                    <a:ext uri="{9D8B030D-6E8A-4147-A177-3AD203B41FA5}">
                      <a16:colId xmlns:a16="http://schemas.microsoft.com/office/drawing/2014/main" val="351398593"/>
                    </a:ext>
                  </a:extLst>
                </a:gridCol>
                <a:gridCol w="329184">
                  <a:extLst>
                    <a:ext uri="{9D8B030D-6E8A-4147-A177-3AD203B41FA5}">
                      <a16:colId xmlns:a16="http://schemas.microsoft.com/office/drawing/2014/main" val="2959727020"/>
                    </a:ext>
                  </a:extLst>
                </a:gridCol>
                <a:gridCol w="329184">
                  <a:extLst>
                    <a:ext uri="{9D8B030D-6E8A-4147-A177-3AD203B41FA5}">
                      <a16:colId xmlns:a16="http://schemas.microsoft.com/office/drawing/2014/main" val="984528869"/>
                    </a:ext>
                  </a:extLst>
                </a:gridCol>
                <a:gridCol w="329184">
                  <a:extLst>
                    <a:ext uri="{9D8B030D-6E8A-4147-A177-3AD203B41FA5}">
                      <a16:colId xmlns:a16="http://schemas.microsoft.com/office/drawing/2014/main" val="2440988089"/>
                    </a:ext>
                  </a:extLst>
                </a:gridCol>
                <a:gridCol w="329184">
                  <a:extLst>
                    <a:ext uri="{9D8B030D-6E8A-4147-A177-3AD203B41FA5}">
                      <a16:colId xmlns:a16="http://schemas.microsoft.com/office/drawing/2014/main" val="1919191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75949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- 2024-09-12 13:44:47</a:t>
                      </a:r>
                      <a:r>
                        <a:rPr kumimoji="0" lang="en-US" sz="1000" b="0" i="0" u="none" strike="noStrike" kern="1200" cap="none" spc="0" normalizeH="0" baseline="0" noProof="0">
                          <a:ln>
                            <a:noFill/>
                          </a:ln>
                          <a:solidFill>
                            <a:prstClr val="black"/>
                          </a:solidFill>
                          <a:effectLst/>
                          <a:uLnTx/>
                          <a:uFillTx/>
                          <a:latin typeface="Calibri"/>
                          <a:ea typeface="+mn-ea"/>
                          <a:cs typeface="+mn-cs"/>
                        </a:rPr>
                        <a:t>
 🎉🍰 #TEAMPHLY held a bake-off, raffle basket, and pizza #fundraising event to support the Children's Hospital of Philadelphia (CHOP), and it was a sweet success! 
From cupcakes🧁 to cookies 🍪, Home Office employees came together to whip up treats for a great cause. Every dollar raised is donated to CHOP to help create a future free of childhood cancer.
Want to make a difference, too? Learn how you can make an immediate impact today: bit.ly/CHOP-Parkway 💙 #ForBreakThroughs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https://quintly-eu-image-storage.s3.amazonaws.com/d123f9c23f3abec6e562a564c92f236a/c6daaf037eb72abd3099f3981eba14fa.jpg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15.8307 %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752117221"/>
                  </a:ext>
                </a:extLst>
              </a:tr>
            </a:tbl>
          </a:graphicData>
        </a:graphic>
      </p:graphicFrame>
      <p:sp>
        <p:nvSpPr>
          <p:cNvPr id="4" name="Text Placeholder 3">
            <a:extLst>
              <a:ext uri="{FF2B5EF4-FFF2-40B4-BE49-F238E27FC236}">
                <a16:creationId xmlns:a16="http://schemas.microsoft.com/office/drawing/2014/main" id="{EB634BF2-5DD0-43D3-8348-067199DEFB6D}"/>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24970349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CA09C-0D70-49B8-B140-EF5F8B692CF9}"/>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14943A4E-1555-4E74-BB3F-75E0592020AC}"/>
              </a:ext>
            </a:extLst>
          </p:cNvPr>
          <p:cNvGraphicFramePr>
            <a:graphicFrameLocks noGrp="1"/>
          </p:cNvGraphicFramePr>
          <p:nvPr>
            <p:ph type="chart" sz="quarter" idx="13"/>
            <p:extLst>
              <p:ext uri="{D42A27DB-BD31-4B8C-83A1-F6EECF244321}">
                <p14:modId xmlns:p14="http://schemas.microsoft.com/office/powerpoint/2010/main" val="6562156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CB0A8E-EB3D-46C1-BE21-FABFBECAF7BF}"/>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2288C4CE-B430-4050-8C27-C1DAFB6752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91480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A14BB-69AF-44F8-AB40-65D5F38D342A}"/>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284976BB-701F-4581-B876-72CC0D7D26E1}"/>
              </a:ext>
            </a:extLst>
          </p:cNvPr>
          <p:cNvGraphicFramePr>
            <a:graphicFrameLocks noGrp="1"/>
          </p:cNvGraphicFramePr>
          <p:nvPr>
            <p:ph type="tbl" sz="quarter" idx="13"/>
            <p:extLst>
              <p:ext uri="{D42A27DB-BD31-4B8C-83A1-F6EECF244321}">
                <p14:modId xmlns:p14="http://schemas.microsoft.com/office/powerpoint/2010/main" val="3938212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179908877"/>
                    </a:ext>
                  </a:extLst>
                </a:gridCol>
                <a:gridCol w="576072">
                  <a:extLst>
                    <a:ext uri="{9D8B030D-6E8A-4147-A177-3AD203B41FA5}">
                      <a16:colId xmlns:a16="http://schemas.microsoft.com/office/drawing/2014/main" val="70147015"/>
                    </a:ext>
                  </a:extLst>
                </a:gridCol>
                <a:gridCol w="576072">
                  <a:extLst>
                    <a:ext uri="{9D8B030D-6E8A-4147-A177-3AD203B41FA5}">
                      <a16:colId xmlns:a16="http://schemas.microsoft.com/office/drawing/2014/main" val="1700029926"/>
                    </a:ext>
                  </a:extLst>
                </a:gridCol>
                <a:gridCol w="576072">
                  <a:extLst>
                    <a:ext uri="{9D8B030D-6E8A-4147-A177-3AD203B41FA5}">
                      <a16:colId xmlns:a16="http://schemas.microsoft.com/office/drawing/2014/main" val="1556771650"/>
                    </a:ext>
                  </a:extLst>
                </a:gridCol>
                <a:gridCol w="576072">
                  <a:extLst>
                    <a:ext uri="{9D8B030D-6E8A-4147-A177-3AD203B41FA5}">
                      <a16:colId xmlns:a16="http://schemas.microsoft.com/office/drawing/2014/main" val="3990284129"/>
                    </a:ext>
                  </a:extLst>
                </a:gridCol>
                <a:gridCol w="576072">
                  <a:extLst>
                    <a:ext uri="{9D8B030D-6E8A-4147-A177-3AD203B41FA5}">
                      <a16:colId xmlns:a16="http://schemas.microsoft.com/office/drawing/2014/main" val="536023799"/>
                    </a:ext>
                  </a:extLst>
                </a:gridCol>
                <a:gridCol w="576072">
                  <a:extLst>
                    <a:ext uri="{9D8B030D-6E8A-4147-A177-3AD203B41FA5}">
                      <a16:colId xmlns:a16="http://schemas.microsoft.com/office/drawing/2014/main" val="913256643"/>
                    </a:ext>
                  </a:extLst>
                </a:gridCol>
                <a:gridCol w="576072">
                  <a:extLst>
                    <a:ext uri="{9D8B030D-6E8A-4147-A177-3AD203B41FA5}">
                      <a16:colId xmlns:a16="http://schemas.microsoft.com/office/drawing/2014/main" val="1204940986"/>
                    </a:ext>
                  </a:extLst>
                </a:gridCol>
                <a:gridCol w="576072">
                  <a:extLst>
                    <a:ext uri="{9D8B030D-6E8A-4147-A177-3AD203B41FA5}">
                      <a16:colId xmlns:a16="http://schemas.microsoft.com/office/drawing/2014/main" val="2911966665"/>
                    </a:ext>
                  </a:extLst>
                </a:gridCol>
                <a:gridCol w="576072">
                  <a:extLst>
                    <a:ext uri="{9D8B030D-6E8A-4147-A177-3AD203B41FA5}">
                      <a16:colId xmlns:a16="http://schemas.microsoft.com/office/drawing/2014/main" val="271051786"/>
                    </a:ext>
                  </a:extLst>
                </a:gridCol>
                <a:gridCol w="576072">
                  <a:extLst>
                    <a:ext uri="{9D8B030D-6E8A-4147-A177-3AD203B41FA5}">
                      <a16:colId xmlns:a16="http://schemas.microsoft.com/office/drawing/2014/main" val="230876858"/>
                    </a:ext>
                  </a:extLst>
                </a:gridCol>
                <a:gridCol w="576072">
                  <a:extLst>
                    <a:ext uri="{9D8B030D-6E8A-4147-A177-3AD203B41FA5}">
                      <a16:colId xmlns:a16="http://schemas.microsoft.com/office/drawing/2014/main" val="1720989277"/>
                    </a:ext>
                  </a:extLst>
                </a:gridCol>
                <a:gridCol w="576072">
                  <a:extLst>
                    <a:ext uri="{9D8B030D-6E8A-4147-A177-3AD203B41FA5}">
                      <a16:colId xmlns:a16="http://schemas.microsoft.com/office/drawing/2014/main" val="152918491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78579715"/>
                  </a:ext>
                </a:extLst>
              </a:tr>
              <a:tr h="370840">
                <a:tc>
                  <a:txBody>
                    <a:bodyPr/>
                    <a:lstStyle/>
                    <a:p>
                      <a:r>
                        <a:rPr lang="en-US" sz="1000"/>
                        <a:t>4058</a:t>
                      </a:r>
                    </a:p>
                  </a:txBody>
                  <a:tcPr/>
                </a:tc>
                <a:tc>
                  <a:txBody>
                    <a:bodyPr/>
                    <a:lstStyle/>
                    <a:p>
                      <a:r>
                        <a:rPr lang="en-US" sz="1000"/>
                        <a:t>10</a:t>
                      </a:r>
                    </a:p>
                  </a:txBody>
                  <a:tcPr/>
                </a:tc>
                <a:tc>
                  <a:txBody>
                    <a:bodyPr/>
                    <a:lstStyle/>
                    <a:p>
                      <a:r>
                        <a:rPr lang="en-US" sz="1000"/>
                        <a:t>40</a:t>
                      </a:r>
                    </a:p>
                  </a:txBody>
                  <a:tcPr/>
                </a:tc>
                <a:tc>
                  <a:txBody>
                    <a:bodyPr/>
                    <a:lstStyle/>
                    <a:p>
                      <a:r>
                        <a:rPr lang="en-US" sz="1000"/>
                        <a:t>22</a:t>
                      </a:r>
                    </a:p>
                  </a:txBody>
                  <a:tcPr/>
                </a:tc>
                <a:tc>
                  <a:txBody>
                    <a:bodyPr/>
                    <a:lstStyle/>
                    <a:p>
                      <a:r>
                        <a:rPr lang="en-US" sz="1000"/>
                        <a:t>2</a:t>
                      </a:r>
                    </a:p>
                  </a:txBody>
                  <a:tcPr/>
                </a:tc>
                <a:tc>
                  <a:txBody>
                    <a:bodyPr/>
                    <a:lstStyle/>
                    <a:p>
                      <a:r>
                        <a:rPr lang="en-US" sz="1000"/>
                        <a:t>16</a:t>
                      </a:r>
                    </a:p>
                  </a:txBody>
                  <a:tcPr/>
                </a:tc>
                <a:tc>
                  <a:txBody>
                    <a:bodyPr/>
                    <a:lstStyle/>
                    <a:p>
                      <a:r>
                        <a:rPr lang="en-US" sz="1000"/>
                        <a:t>4</a:t>
                      </a:r>
                    </a:p>
                  </a:txBody>
                  <a:tcPr/>
                </a:tc>
                <a:tc>
                  <a:txBody>
                    <a:bodyPr/>
                    <a:lstStyle/>
                    <a:p>
                      <a:r>
                        <a:rPr lang="en-US" sz="1000"/>
                        <a:t>4</a:t>
                      </a:r>
                    </a:p>
                  </a:txBody>
                  <a:tcPr/>
                </a:tc>
                <a:tc>
                  <a:txBody>
                    <a:bodyPr/>
                    <a:lstStyle/>
                    <a:p>
                      <a:r>
                        <a:rPr lang="en-US" sz="1000"/>
                        <a:t>38</a:t>
                      </a:r>
                    </a:p>
                  </a:txBody>
                  <a:tcPr/>
                </a:tc>
                <a:tc>
                  <a:txBody>
                    <a:bodyPr/>
                    <a:lstStyle/>
                    <a:p>
                      <a:r>
                        <a:rPr lang="en-US" sz="1000"/>
                        <a:t>11</a:t>
                      </a:r>
                    </a:p>
                  </a:txBody>
                  <a:tcPr/>
                </a:tc>
                <a:tc>
                  <a:txBody>
                    <a:bodyPr/>
                    <a:lstStyle/>
                    <a:p>
                      <a:r>
                        <a:rPr lang="en-US" sz="1000"/>
                        <a:t>21</a:t>
                      </a:r>
                    </a:p>
                  </a:txBody>
                  <a:tcPr/>
                </a:tc>
                <a:tc>
                  <a:txBody>
                    <a:bodyPr/>
                    <a:lstStyle/>
                    <a:p>
                      <a:r>
                        <a:rPr lang="en-US" sz="1000"/>
                        <a:t>0.0594 %</a:t>
                      </a:r>
                    </a:p>
                  </a:txBody>
                  <a:tcPr/>
                </a:tc>
                <a:tc>
                  <a:txBody>
                    <a:bodyPr/>
                    <a:lstStyle/>
                    <a:p>
                      <a:r>
                        <a:rPr lang="en-US" sz="1000"/>
                        <a:t>0.0 %</a:t>
                      </a:r>
                    </a:p>
                  </a:txBody>
                  <a:tcPr/>
                </a:tc>
                <a:extLst>
                  <a:ext uri="{0D108BD9-81ED-4DB2-BD59-A6C34878D82A}">
                    <a16:rowId xmlns:a16="http://schemas.microsoft.com/office/drawing/2014/main" val="3160540232"/>
                  </a:ext>
                </a:extLst>
              </a:tr>
            </a:tbl>
          </a:graphicData>
        </a:graphic>
      </p:graphicFrame>
      <p:sp>
        <p:nvSpPr>
          <p:cNvPr id="4" name="Text Placeholder 3">
            <a:extLst>
              <a:ext uri="{FF2B5EF4-FFF2-40B4-BE49-F238E27FC236}">
                <a16:creationId xmlns:a16="http://schemas.microsoft.com/office/drawing/2014/main" id="{3B8415F6-8126-47B0-BE8B-CA1FC7D80606}"/>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8503942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A7BD2-F96E-453F-BBA9-A9C01A8C3BEB}"/>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EE9AF2CF-AFC9-45B1-97A4-5C8506B017BE}"/>
              </a:ext>
            </a:extLst>
          </p:cNvPr>
          <p:cNvGraphicFramePr>
            <a:graphicFrameLocks noGrp="1"/>
          </p:cNvGraphicFramePr>
          <p:nvPr>
            <p:ph type="chart" sz="quarter" idx="13"/>
            <p:extLst>
              <p:ext uri="{D42A27DB-BD31-4B8C-83A1-F6EECF244321}">
                <p14:modId xmlns:p14="http://schemas.microsoft.com/office/powerpoint/2010/main" val="3598224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5C56B2-6E78-4755-A44A-20A21E9F1EB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3A9949A-0AC4-4FCC-82E5-45BDA00837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70215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9D588-CEBA-4EE3-ACBE-EBA0CE77AE4D}"/>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1F485A87-41FE-49EA-9A25-A08283161FD2}"/>
              </a:ext>
            </a:extLst>
          </p:cNvPr>
          <p:cNvGraphicFramePr>
            <a:graphicFrameLocks noGrp="1"/>
          </p:cNvGraphicFramePr>
          <p:nvPr>
            <p:ph type="chart" sz="quarter" idx="13"/>
            <p:extLst>
              <p:ext uri="{D42A27DB-BD31-4B8C-83A1-F6EECF244321}">
                <p14:modId xmlns:p14="http://schemas.microsoft.com/office/powerpoint/2010/main" val="24600959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1F0C07-0B87-4EC7-8CFD-A7299E30811F}"/>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61AEB57-A05C-4A77-BE1A-E882208142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08915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1EDAB-0556-4C47-8549-C0582152F3D7}"/>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3D94EBEC-A412-4F68-85E4-E6DCFF4DDFED}"/>
              </a:ext>
            </a:extLst>
          </p:cNvPr>
          <p:cNvGraphicFramePr>
            <a:graphicFrameLocks noGrp="1"/>
          </p:cNvGraphicFramePr>
          <p:nvPr>
            <p:ph type="chart" sz="quarter" idx="13"/>
            <p:extLst>
              <p:ext uri="{D42A27DB-BD31-4B8C-83A1-F6EECF244321}">
                <p14:modId xmlns:p14="http://schemas.microsoft.com/office/powerpoint/2010/main" val="23622410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D0662B-90DC-4162-B5BE-07D791B5713F}"/>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11053E7-7CF2-4678-865C-722B1C9D65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67192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EB9B6-161D-48BB-A0D9-26070282B37E}"/>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D8174B38-05A9-4999-ADED-0764AD74C1CA}"/>
              </a:ext>
            </a:extLst>
          </p:cNvPr>
          <p:cNvGraphicFramePr>
            <a:graphicFrameLocks noGrp="1"/>
          </p:cNvGraphicFramePr>
          <p:nvPr>
            <p:ph type="chart" sz="quarter" idx="13"/>
            <p:extLst>
              <p:ext uri="{D42A27DB-BD31-4B8C-83A1-F6EECF244321}">
                <p14:modId xmlns:p14="http://schemas.microsoft.com/office/powerpoint/2010/main" val="18987461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F061D3-806C-4B46-B52D-BE111A41B30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1ED1C37-226F-47A5-92B7-B14D692458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45179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7B8DE-EE16-416A-88BD-B0D055E4C98A}"/>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F464903C-B86E-4402-A940-63D906C4A0E4}"/>
              </a:ext>
            </a:extLst>
          </p:cNvPr>
          <p:cNvGraphicFramePr>
            <a:graphicFrameLocks noGrp="1"/>
          </p:cNvGraphicFramePr>
          <p:nvPr>
            <p:ph type="tbl" sz="quarter" idx="13"/>
            <p:extLst>
              <p:ext uri="{D42A27DB-BD31-4B8C-83A1-F6EECF244321}">
                <p14:modId xmlns:p14="http://schemas.microsoft.com/office/powerpoint/2010/main" val="608808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2633752931"/>
                    </a:ext>
                  </a:extLst>
                </a:gridCol>
                <a:gridCol w="2468880">
                  <a:extLst>
                    <a:ext uri="{9D8B030D-6E8A-4147-A177-3AD203B41FA5}">
                      <a16:colId xmlns:a16="http://schemas.microsoft.com/office/drawing/2014/main" val="2068261978"/>
                    </a:ext>
                  </a:extLst>
                </a:gridCol>
                <a:gridCol w="2468880">
                  <a:extLst>
                    <a:ext uri="{9D8B030D-6E8A-4147-A177-3AD203B41FA5}">
                      <a16:colId xmlns:a16="http://schemas.microsoft.com/office/drawing/2014/main" val="868586216"/>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2312542491"/>
                  </a:ext>
                </a:extLst>
              </a:tr>
              <a:tr h="370840">
                <a:tc>
                  <a:txBody>
                    <a:bodyPr/>
                    <a:lstStyle/>
                    <a:p>
                      <a:r>
                        <a:rPr lang="en-US" sz="1000" b="1"/>
                        <a:t>@EaglesComms</a:t>
                      </a:r>
                    </a:p>
                  </a:txBody>
                  <a:tcPr/>
                </a:tc>
                <a:tc>
                  <a:txBody>
                    <a:bodyPr/>
                    <a:lstStyle/>
                    <a:p>
                      <a:r>
                        <a:rPr lang="en-US" sz="1000"/>
                        <a:t>@PHLYINS (32)</a:t>
                      </a:r>
                    </a:p>
                  </a:txBody>
                  <a:tcPr/>
                </a:tc>
                <a:tc>
                  <a:txBody>
                    <a:bodyPr/>
                    <a:lstStyle/>
                    <a:p>
                      <a:r>
                        <a:rPr lang="en-US" sz="1000"/>
                        <a:t>32</a:t>
                      </a:r>
                    </a:p>
                  </a:txBody>
                  <a:tcPr/>
                </a:tc>
                <a:extLst>
                  <a:ext uri="{0D108BD9-81ED-4DB2-BD59-A6C34878D82A}">
                    <a16:rowId xmlns:a16="http://schemas.microsoft.com/office/drawing/2014/main" val="2052504276"/>
                  </a:ext>
                </a:extLst>
              </a:tr>
              <a:tr h="370840">
                <a:tc>
                  <a:txBody>
                    <a:bodyPr/>
                    <a:lstStyle/>
                    <a:p>
                      <a:r>
                        <a:rPr lang="en-US" sz="1000" b="1"/>
                        <a:t>@Phillies</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1750078392"/>
                  </a:ext>
                </a:extLst>
              </a:tr>
              <a:tr h="370840">
                <a:tc>
                  <a:txBody>
                    <a:bodyPr/>
                    <a:lstStyle/>
                    <a:p>
                      <a:r>
                        <a:rPr lang="en-US" sz="1000" b="1"/>
                        <a:t>@TMNA_Services</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1491516468"/>
                  </a:ext>
                </a:extLst>
              </a:tr>
              <a:tr h="370840">
                <a:tc>
                  <a:txBody>
                    <a:bodyPr/>
                    <a:lstStyle/>
                    <a:p>
                      <a:r>
                        <a:rPr lang="en-US" sz="1000" b="1"/>
                        <a:t>@BusInsMagazine</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2162456694"/>
                  </a:ext>
                </a:extLst>
              </a:tr>
              <a:tr h="370840">
                <a:tc>
                  <a:txBody>
                    <a:bodyPr/>
                    <a:lstStyle/>
                    <a:p>
                      <a:r>
                        <a:rPr lang="en-US" sz="1000" b="1"/>
                        <a:t>@JFCS_Philly</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3153704676"/>
                  </a:ext>
                </a:extLst>
              </a:tr>
              <a:tr h="370840">
                <a:tc>
                  <a:txBody>
                    <a:bodyPr/>
                    <a:lstStyle/>
                    <a:p>
                      <a:r>
                        <a:rPr lang="en-US" sz="1000" b="1"/>
                        <a:t>@BTPhilly</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3157259622"/>
                  </a:ext>
                </a:extLst>
              </a:tr>
              <a:tr h="370840">
                <a:tc>
                  <a:txBody>
                    <a:bodyPr/>
                    <a:lstStyle/>
                    <a:p>
                      <a:r>
                        <a:rPr lang="en-US" sz="1000" b="1"/>
                        <a:t>@PhillyPhantoms</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2629455172"/>
                  </a:ext>
                </a:extLst>
              </a:tr>
              <a:tr h="370840">
                <a:tc>
                  <a:txBody>
                    <a:bodyPr/>
                    <a:lstStyle/>
                    <a:p>
                      <a:r>
                        <a:rPr lang="en-US" sz="1000" b="1"/>
                        <a:t>@BrysonStottHot</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3921561124"/>
                  </a:ext>
                </a:extLst>
              </a:tr>
              <a:tr h="370840">
                <a:tc>
                  <a:txBody>
                    <a:bodyPr/>
                    <a:lstStyle/>
                    <a:p>
                      <a:r>
                        <a:rPr lang="en-US" sz="1000" b="1"/>
                        <a:t>@Doug Bonar</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1529389994"/>
                  </a:ext>
                </a:extLst>
              </a:tr>
              <a:tr h="370840">
                <a:tc>
                  <a:txBody>
                    <a:bodyPr/>
                    <a:lstStyle/>
                    <a:p>
                      <a:r>
                        <a:rPr lang="en-US" sz="1000" b="1"/>
                        <a:t>@Jayden31215665</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149721885"/>
                  </a:ext>
                </a:extLst>
              </a:tr>
            </a:tbl>
          </a:graphicData>
        </a:graphic>
      </p:graphicFrame>
      <p:sp>
        <p:nvSpPr>
          <p:cNvPr id="4" name="Text Placeholder 3">
            <a:extLst>
              <a:ext uri="{FF2B5EF4-FFF2-40B4-BE49-F238E27FC236}">
                <a16:creationId xmlns:a16="http://schemas.microsoft.com/office/drawing/2014/main" id="{17037979-38C5-45F2-A2F0-9930BCEF79FB}"/>
              </a:ext>
            </a:extLst>
          </p:cNvPr>
          <p:cNvSpPr>
            <a:spLocks noGrp="1"/>
          </p:cNvSpPr>
          <p:nvPr>
            <p:ph type="body" sz="quarter" idx="14"/>
          </p:nvPr>
        </p:nvSpPr>
        <p:spPr/>
        <p:txBody>
          <a:bodyPr/>
          <a:lstStyle/>
          <a:p>
            <a:r>
              <a:rPr lang="en-US"/>
              <a:t>06/01/2023 - 12/31/2024</a:t>
            </a:r>
          </a:p>
        </p:txBody>
      </p:sp>
    </p:spTree>
    <p:extLst>
      <p:ext uri="{BB962C8B-B14F-4D97-AF65-F5344CB8AC3E}">
        <p14:creationId xmlns:p14="http://schemas.microsoft.com/office/powerpoint/2010/main" val="30830644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5CD9B-8871-4AB2-B6DF-0E876A997A6F}"/>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2EF5115B-89FD-4637-B0CA-3DD5F4BF4367}"/>
              </a:ext>
            </a:extLst>
          </p:cNvPr>
          <p:cNvGraphicFramePr>
            <a:graphicFrameLocks noGrp="1"/>
          </p:cNvGraphicFramePr>
          <p:nvPr>
            <p:ph type="tbl" sz="quarter" idx="13"/>
            <p:extLst>
              <p:ext uri="{D42A27DB-BD31-4B8C-83A1-F6EECF244321}">
                <p14:modId xmlns:p14="http://schemas.microsoft.com/office/powerpoint/2010/main" val="3429645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06460895"/>
                    </a:ext>
                  </a:extLst>
                </a:gridCol>
                <a:gridCol w="1152144">
                  <a:extLst>
                    <a:ext uri="{9D8B030D-6E8A-4147-A177-3AD203B41FA5}">
                      <a16:colId xmlns:a16="http://schemas.microsoft.com/office/drawing/2014/main" val="1087649327"/>
                    </a:ext>
                  </a:extLst>
                </a:gridCol>
                <a:gridCol w="1152144">
                  <a:extLst>
                    <a:ext uri="{9D8B030D-6E8A-4147-A177-3AD203B41FA5}">
                      <a16:colId xmlns:a16="http://schemas.microsoft.com/office/drawing/2014/main" val="480036602"/>
                    </a:ext>
                  </a:extLst>
                </a:gridCol>
                <a:gridCol w="1152144">
                  <a:extLst>
                    <a:ext uri="{9D8B030D-6E8A-4147-A177-3AD203B41FA5}">
                      <a16:colId xmlns:a16="http://schemas.microsoft.com/office/drawing/2014/main" val="145852209"/>
                    </a:ext>
                  </a:extLst>
                </a:gridCol>
                <a:gridCol w="1152144">
                  <a:extLst>
                    <a:ext uri="{9D8B030D-6E8A-4147-A177-3AD203B41FA5}">
                      <a16:colId xmlns:a16="http://schemas.microsoft.com/office/drawing/2014/main" val="3570035217"/>
                    </a:ext>
                  </a:extLst>
                </a:gridCol>
                <a:gridCol w="1152144">
                  <a:extLst>
                    <a:ext uri="{9D8B030D-6E8A-4147-A177-3AD203B41FA5}">
                      <a16:colId xmlns:a16="http://schemas.microsoft.com/office/drawing/2014/main" val="3180189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114932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- 2024-09-19 16:19:46</a:t>
                      </a:r>
                      <a:r>
                        <a:rPr kumimoji="0" lang="en-US" sz="1000" b="0" i="0" u="none" strike="noStrike" kern="1200" cap="none" spc="0" normalizeH="0" baseline="0" noProof="0">
                          <a:ln>
                            <a:noFill/>
                          </a:ln>
                          <a:solidFill>
                            <a:prstClr val="black"/>
                          </a:solidFill>
                          <a:effectLst/>
                          <a:uLnTx/>
                          <a:uFillTx/>
                          <a:latin typeface="Calibri"/>
                          <a:ea typeface="+mn-ea"/>
                          <a:cs typeface="+mn-cs"/>
                        </a:rPr>
                        <a:t>
 PHLY is proud to partner with the #PhiladelphiaEagles to honor #nonprofits doing great work before @Eagles home games. Congratulations to @Philabundance @Committeeof70 &amp;amp; @VarietyPhila for being highlighted at this week's game! 🏈🦅 https://t.co/phtKZnIzuB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0.1483 %</a:t>
                      </a:r>
                    </a:p>
                  </a:txBody>
                  <a:tcPr/>
                </a:tc>
                <a:extLst>
                  <a:ext uri="{0D108BD9-81ED-4DB2-BD59-A6C34878D82A}">
                    <a16:rowId xmlns:a16="http://schemas.microsoft.com/office/drawing/2014/main" val="1051594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- 2024-09-25 15:42:09</a:t>
                      </a:r>
                      <a:r>
                        <a:rPr kumimoji="0" lang="en-US" sz="1000" b="0" i="0" u="none" strike="noStrike" kern="1200" cap="none" spc="0" normalizeH="0" baseline="0" noProof="0">
                          <a:ln>
                            <a:noFill/>
                          </a:ln>
                          <a:solidFill>
                            <a:prstClr val="black"/>
                          </a:solidFill>
                          <a:effectLst/>
                          <a:uLnTx/>
                          <a:uFillTx/>
                          <a:latin typeface="Calibri"/>
                          <a:ea typeface="+mn-ea"/>
                          <a:cs typeface="+mn-cs"/>
                        </a:rPr>
                        <a:t>
 Our fundraising for @ChildrensPhila (CHOP) is wrapping up, but we’re not done just yet! With only four days until the #ParkwayRun &amp;amp; Walk, #TEAMPHLY has been going all out to support CHOP’s Cancer Center.
🧵 https://t.co/1kdePxoG7t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0.1233 %</a:t>
                      </a:r>
                    </a:p>
                  </a:txBody>
                  <a:tcPr/>
                </a:tc>
                <a:extLst>
                  <a:ext uri="{0D108BD9-81ED-4DB2-BD59-A6C34878D82A}">
                    <a16:rowId xmlns:a16="http://schemas.microsoft.com/office/drawing/2014/main" val="4220891534"/>
                  </a:ext>
                </a:extLst>
              </a:tr>
            </a:tbl>
          </a:graphicData>
        </a:graphic>
      </p:graphicFrame>
      <p:sp>
        <p:nvSpPr>
          <p:cNvPr id="4" name="Text Placeholder 3">
            <a:extLst>
              <a:ext uri="{FF2B5EF4-FFF2-40B4-BE49-F238E27FC236}">
                <a16:creationId xmlns:a16="http://schemas.microsoft.com/office/drawing/2014/main" id="{BD33B238-D14E-4C11-BFBE-7A291FC545DA}"/>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37721172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F4021-1078-4F7C-8DD1-371C5AFFBE38}"/>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FF8F1380-A467-4E0B-BC3C-A9B70D81B7FF}"/>
              </a:ext>
            </a:extLst>
          </p:cNvPr>
          <p:cNvGraphicFramePr>
            <a:graphicFrameLocks noGrp="1"/>
          </p:cNvGraphicFramePr>
          <p:nvPr>
            <p:ph type="tbl" sz="quarter" idx="13"/>
            <p:extLst>
              <p:ext uri="{D42A27DB-BD31-4B8C-83A1-F6EECF244321}">
                <p14:modId xmlns:p14="http://schemas.microsoft.com/office/powerpoint/2010/main" val="1930277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41250765"/>
                    </a:ext>
                  </a:extLst>
                </a:gridCol>
                <a:gridCol w="1152144">
                  <a:extLst>
                    <a:ext uri="{9D8B030D-6E8A-4147-A177-3AD203B41FA5}">
                      <a16:colId xmlns:a16="http://schemas.microsoft.com/office/drawing/2014/main" val="4284785770"/>
                    </a:ext>
                  </a:extLst>
                </a:gridCol>
                <a:gridCol w="1152144">
                  <a:extLst>
                    <a:ext uri="{9D8B030D-6E8A-4147-A177-3AD203B41FA5}">
                      <a16:colId xmlns:a16="http://schemas.microsoft.com/office/drawing/2014/main" val="4292303392"/>
                    </a:ext>
                  </a:extLst>
                </a:gridCol>
                <a:gridCol w="1152144">
                  <a:extLst>
                    <a:ext uri="{9D8B030D-6E8A-4147-A177-3AD203B41FA5}">
                      <a16:colId xmlns:a16="http://schemas.microsoft.com/office/drawing/2014/main" val="3577304195"/>
                    </a:ext>
                  </a:extLst>
                </a:gridCol>
                <a:gridCol w="1152144">
                  <a:extLst>
                    <a:ext uri="{9D8B030D-6E8A-4147-A177-3AD203B41FA5}">
                      <a16:colId xmlns:a16="http://schemas.microsoft.com/office/drawing/2014/main" val="1755265984"/>
                    </a:ext>
                  </a:extLst>
                </a:gridCol>
                <a:gridCol w="1152144">
                  <a:extLst>
                    <a:ext uri="{9D8B030D-6E8A-4147-A177-3AD203B41FA5}">
                      <a16:colId xmlns:a16="http://schemas.microsoft.com/office/drawing/2014/main" val="1213554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293212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- 2024-09-29 13:38:55</a:t>
                      </a:r>
                      <a:r>
                        <a:rPr kumimoji="0" lang="en-US" sz="1000" b="0" i="0" u="none" strike="noStrike" kern="1200" cap="none" spc="0" normalizeH="0" baseline="0" noProof="0">
                          <a:ln>
                            <a:noFill/>
                          </a:ln>
                          <a:solidFill>
                            <a:prstClr val="black"/>
                          </a:solidFill>
                          <a:effectLst/>
                          <a:uLnTx/>
                          <a:uFillTx/>
                          <a:latin typeface="Calibri"/>
                          <a:ea typeface="+mn-ea"/>
                          <a:cs typeface="+mn-cs"/>
                        </a:rPr>
                        <a:t>
 For over two decades, #TEAMPHLY has proudly supported the @childrensphila (CHOP) by raising money for their groundbreaking cancer research and care. 🏃‍♀️🎗️ 
🧵 https://t.co/YaOD0qI9fN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0.0986 %</a:t>
                      </a:r>
                    </a:p>
                  </a:txBody>
                  <a:tcPr/>
                </a:tc>
                <a:extLst>
                  <a:ext uri="{0D108BD9-81ED-4DB2-BD59-A6C34878D82A}">
                    <a16:rowId xmlns:a16="http://schemas.microsoft.com/office/drawing/2014/main" val="4116471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- 2024-09-30 14:40:36</a:t>
                      </a:r>
                      <a:r>
                        <a:rPr kumimoji="0" lang="en-US" sz="1000" b="0" i="0" u="none" strike="noStrike" kern="1200" cap="none" spc="0" normalizeH="0" baseline="0" noProof="0">
                          <a:ln>
                            <a:noFill/>
                          </a:ln>
                          <a:solidFill>
                            <a:prstClr val="black"/>
                          </a:solidFill>
                          <a:effectLst/>
                          <a:uLnTx/>
                          <a:uFillTx/>
                          <a:latin typeface="Calibri"/>
                          <a:ea typeface="+mn-ea"/>
                          <a:cs typeface="+mn-cs"/>
                        </a:rPr>
                        <a:t>
 PHLY was honored to help welcome Japan’s First Lady, Yuko Kishida, during a visit to Philadelphia.  
Vice President and Corporate Liaison Yuji Takahashi (front row left) was one of seven local dignitaries invited to a Japan-U.S. cultural exchange reception. 
🧵 https://t.co/nBqFundmOR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0.0986 %</a:t>
                      </a:r>
                    </a:p>
                  </a:txBody>
                  <a:tcPr/>
                </a:tc>
                <a:extLst>
                  <a:ext uri="{0D108BD9-81ED-4DB2-BD59-A6C34878D82A}">
                    <a16:rowId xmlns:a16="http://schemas.microsoft.com/office/drawing/2014/main" val="3680420318"/>
                  </a:ext>
                </a:extLst>
              </a:tr>
            </a:tbl>
          </a:graphicData>
        </a:graphic>
      </p:graphicFrame>
      <p:sp>
        <p:nvSpPr>
          <p:cNvPr id="4" name="Text Placeholder 3">
            <a:extLst>
              <a:ext uri="{FF2B5EF4-FFF2-40B4-BE49-F238E27FC236}">
                <a16:creationId xmlns:a16="http://schemas.microsoft.com/office/drawing/2014/main" id="{951C9975-63D8-41D9-A0E1-6001C30CB257}"/>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27761150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6893B-D586-4A86-AD12-DD4EE0AA9B1E}"/>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24E7E0D2-FE43-497B-B87B-2375A13526D8}"/>
              </a:ext>
            </a:extLst>
          </p:cNvPr>
          <p:cNvGraphicFramePr>
            <a:graphicFrameLocks noGrp="1"/>
          </p:cNvGraphicFramePr>
          <p:nvPr>
            <p:ph type="tbl" sz="quarter" idx="13"/>
            <p:extLst>
              <p:ext uri="{D42A27DB-BD31-4B8C-83A1-F6EECF244321}">
                <p14:modId xmlns:p14="http://schemas.microsoft.com/office/powerpoint/2010/main" val="589072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68865730"/>
                    </a:ext>
                  </a:extLst>
                </a:gridCol>
                <a:gridCol w="1152144">
                  <a:extLst>
                    <a:ext uri="{9D8B030D-6E8A-4147-A177-3AD203B41FA5}">
                      <a16:colId xmlns:a16="http://schemas.microsoft.com/office/drawing/2014/main" val="2469030825"/>
                    </a:ext>
                  </a:extLst>
                </a:gridCol>
                <a:gridCol w="1152144">
                  <a:extLst>
                    <a:ext uri="{9D8B030D-6E8A-4147-A177-3AD203B41FA5}">
                      <a16:colId xmlns:a16="http://schemas.microsoft.com/office/drawing/2014/main" val="658517233"/>
                    </a:ext>
                  </a:extLst>
                </a:gridCol>
                <a:gridCol w="1152144">
                  <a:extLst>
                    <a:ext uri="{9D8B030D-6E8A-4147-A177-3AD203B41FA5}">
                      <a16:colId xmlns:a16="http://schemas.microsoft.com/office/drawing/2014/main" val="3993151564"/>
                    </a:ext>
                  </a:extLst>
                </a:gridCol>
                <a:gridCol w="1152144">
                  <a:extLst>
                    <a:ext uri="{9D8B030D-6E8A-4147-A177-3AD203B41FA5}">
                      <a16:colId xmlns:a16="http://schemas.microsoft.com/office/drawing/2014/main" val="1310222802"/>
                    </a:ext>
                  </a:extLst>
                </a:gridCol>
                <a:gridCol w="1152144">
                  <a:extLst>
                    <a:ext uri="{9D8B030D-6E8A-4147-A177-3AD203B41FA5}">
                      <a16:colId xmlns:a16="http://schemas.microsoft.com/office/drawing/2014/main" val="1654984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833763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- 2024-09-10 15:08:45</a:t>
                      </a:r>
                      <a:r>
                        <a:rPr kumimoji="0" lang="en-US" sz="1000" b="0" i="0" u="none" strike="noStrike" kern="1200" cap="none" spc="0" normalizeH="0" baseline="0" noProof="0">
                          <a:ln>
                            <a:noFill/>
                          </a:ln>
                          <a:solidFill>
                            <a:prstClr val="black"/>
                          </a:solidFill>
                          <a:effectLst/>
                          <a:uLnTx/>
                          <a:uFillTx/>
                          <a:latin typeface="Calibri"/>
                          <a:ea typeface="+mn-ea"/>
                          <a:cs typeface="+mn-cs"/>
                        </a:rPr>
                        <a:t>
 September is #SuicidePreventionMonth - a time to raise awareness and offer support. With mental health challenges on the rise, it’s more important than ever for organizations to proactively offer suicide prevention training for staff and resources to those who may be at risk.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0.0743 %</a:t>
                      </a:r>
                    </a:p>
                  </a:txBody>
                  <a:tcPr/>
                </a:tc>
                <a:extLst>
                  <a:ext uri="{0D108BD9-81ED-4DB2-BD59-A6C34878D82A}">
                    <a16:rowId xmlns:a16="http://schemas.microsoft.com/office/drawing/2014/main" val="2861680753"/>
                  </a:ext>
                </a:extLst>
              </a:tr>
            </a:tbl>
          </a:graphicData>
        </a:graphic>
      </p:graphicFrame>
      <p:sp>
        <p:nvSpPr>
          <p:cNvPr id="4" name="Text Placeholder 3">
            <a:extLst>
              <a:ext uri="{FF2B5EF4-FFF2-40B4-BE49-F238E27FC236}">
                <a16:creationId xmlns:a16="http://schemas.microsoft.com/office/drawing/2014/main" id="{8465E330-8149-4BD5-AC9F-5A6DA547740B}"/>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13152728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F38B3-2F7D-4504-8259-AAA3C8572B39}"/>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E5106170-5354-41AA-B8B1-311D2195E404}"/>
              </a:ext>
            </a:extLst>
          </p:cNvPr>
          <p:cNvGraphicFramePr>
            <a:graphicFrameLocks noGrp="1"/>
          </p:cNvGraphicFramePr>
          <p:nvPr>
            <p:ph type="tbl" sz="quarter" idx="13"/>
            <p:extLst>
              <p:ext uri="{D42A27DB-BD31-4B8C-83A1-F6EECF244321}">
                <p14:modId xmlns:p14="http://schemas.microsoft.com/office/powerpoint/2010/main" val="1928232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072429308"/>
                    </a:ext>
                  </a:extLst>
                </a:gridCol>
                <a:gridCol w="576072">
                  <a:extLst>
                    <a:ext uri="{9D8B030D-6E8A-4147-A177-3AD203B41FA5}">
                      <a16:colId xmlns:a16="http://schemas.microsoft.com/office/drawing/2014/main" val="3377082077"/>
                    </a:ext>
                  </a:extLst>
                </a:gridCol>
                <a:gridCol w="576072">
                  <a:extLst>
                    <a:ext uri="{9D8B030D-6E8A-4147-A177-3AD203B41FA5}">
                      <a16:colId xmlns:a16="http://schemas.microsoft.com/office/drawing/2014/main" val="2295632099"/>
                    </a:ext>
                  </a:extLst>
                </a:gridCol>
                <a:gridCol w="576072">
                  <a:extLst>
                    <a:ext uri="{9D8B030D-6E8A-4147-A177-3AD203B41FA5}">
                      <a16:colId xmlns:a16="http://schemas.microsoft.com/office/drawing/2014/main" val="3199976151"/>
                    </a:ext>
                  </a:extLst>
                </a:gridCol>
                <a:gridCol w="576072">
                  <a:extLst>
                    <a:ext uri="{9D8B030D-6E8A-4147-A177-3AD203B41FA5}">
                      <a16:colId xmlns:a16="http://schemas.microsoft.com/office/drawing/2014/main" val="3065172323"/>
                    </a:ext>
                  </a:extLst>
                </a:gridCol>
                <a:gridCol w="576072">
                  <a:extLst>
                    <a:ext uri="{9D8B030D-6E8A-4147-A177-3AD203B41FA5}">
                      <a16:colId xmlns:a16="http://schemas.microsoft.com/office/drawing/2014/main" val="3985125169"/>
                    </a:ext>
                  </a:extLst>
                </a:gridCol>
                <a:gridCol w="576072">
                  <a:extLst>
                    <a:ext uri="{9D8B030D-6E8A-4147-A177-3AD203B41FA5}">
                      <a16:colId xmlns:a16="http://schemas.microsoft.com/office/drawing/2014/main" val="3876598161"/>
                    </a:ext>
                  </a:extLst>
                </a:gridCol>
                <a:gridCol w="576072">
                  <a:extLst>
                    <a:ext uri="{9D8B030D-6E8A-4147-A177-3AD203B41FA5}">
                      <a16:colId xmlns:a16="http://schemas.microsoft.com/office/drawing/2014/main" val="1337835320"/>
                    </a:ext>
                  </a:extLst>
                </a:gridCol>
                <a:gridCol w="576072">
                  <a:extLst>
                    <a:ext uri="{9D8B030D-6E8A-4147-A177-3AD203B41FA5}">
                      <a16:colId xmlns:a16="http://schemas.microsoft.com/office/drawing/2014/main" val="3504943550"/>
                    </a:ext>
                  </a:extLst>
                </a:gridCol>
                <a:gridCol w="576072">
                  <a:extLst>
                    <a:ext uri="{9D8B030D-6E8A-4147-A177-3AD203B41FA5}">
                      <a16:colId xmlns:a16="http://schemas.microsoft.com/office/drawing/2014/main" val="4231788202"/>
                    </a:ext>
                  </a:extLst>
                </a:gridCol>
                <a:gridCol w="576072">
                  <a:extLst>
                    <a:ext uri="{9D8B030D-6E8A-4147-A177-3AD203B41FA5}">
                      <a16:colId xmlns:a16="http://schemas.microsoft.com/office/drawing/2014/main" val="96723842"/>
                    </a:ext>
                  </a:extLst>
                </a:gridCol>
                <a:gridCol w="576072">
                  <a:extLst>
                    <a:ext uri="{9D8B030D-6E8A-4147-A177-3AD203B41FA5}">
                      <a16:colId xmlns:a16="http://schemas.microsoft.com/office/drawing/2014/main" val="2751189159"/>
                    </a:ext>
                  </a:extLst>
                </a:gridCol>
                <a:gridCol w="576072">
                  <a:extLst>
                    <a:ext uri="{9D8B030D-6E8A-4147-A177-3AD203B41FA5}">
                      <a16:colId xmlns:a16="http://schemas.microsoft.com/office/drawing/2014/main" val="188203426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380454481"/>
                  </a:ext>
                </a:extLst>
              </a:tr>
              <a:tr h="370840">
                <a:tc>
                  <a:txBody>
                    <a:bodyPr/>
                    <a:lstStyle/>
                    <a:p>
                      <a:r>
                        <a:rPr lang="en-US" sz="1000"/>
                        <a:t>44855</a:t>
                      </a:r>
                    </a:p>
                  </a:txBody>
                  <a:tcPr/>
                </a:tc>
                <a:tc>
                  <a:txBody>
                    <a:bodyPr/>
                    <a:lstStyle/>
                    <a:p>
                      <a:r>
                        <a:rPr lang="en-US" sz="1000"/>
                        <a:t>600</a:t>
                      </a:r>
                    </a:p>
                  </a:txBody>
                  <a:tcPr/>
                </a:tc>
                <a:tc>
                  <a:txBody>
                    <a:bodyPr/>
                    <a:lstStyle/>
                    <a:p>
                      <a:r>
                        <a:rPr lang="en-US" sz="1000"/>
                        <a:t>23</a:t>
                      </a:r>
                    </a:p>
                  </a:txBody>
                  <a:tcPr/>
                </a:tc>
                <a:tc>
                  <a:txBody>
                    <a:bodyPr/>
                    <a:lstStyle/>
                    <a:p>
                      <a:r>
                        <a:rPr lang="en-US" sz="1000"/>
                        <a:t>2031</a:t>
                      </a:r>
                    </a:p>
                  </a:txBody>
                  <a:tcPr/>
                </a:tc>
                <a:tc>
                  <a:txBody>
                    <a:bodyPr/>
                    <a:lstStyle/>
                    <a:p>
                      <a:r>
                        <a:rPr lang="en-US" sz="1000"/>
                        <a:t>88.304347826087</a:t>
                      </a:r>
                    </a:p>
                  </a:txBody>
                  <a:tcPr/>
                </a:tc>
                <a:tc>
                  <a:txBody>
                    <a:bodyPr/>
                    <a:lstStyle/>
                    <a:p>
                      <a:r>
                        <a:rPr lang="en-US" sz="1000"/>
                        <a:t>24</a:t>
                      </a:r>
                    </a:p>
                  </a:txBody>
                  <a:tcPr/>
                </a:tc>
                <a:tc>
                  <a:txBody>
                    <a:bodyPr/>
                    <a:lstStyle/>
                    <a:p>
                      <a:r>
                        <a:rPr lang="en-US" sz="1000"/>
                        <a:t>72</a:t>
                      </a:r>
                    </a:p>
                  </a:txBody>
                  <a:tcPr/>
                </a:tc>
                <a:tc>
                  <a:txBody>
                    <a:bodyPr/>
                    <a:lstStyle/>
                    <a:p>
                      <a:r>
                        <a:rPr lang="en-US" sz="1000"/>
                        <a:t>3.1304347826087</a:t>
                      </a:r>
                    </a:p>
                  </a:txBody>
                  <a:tcPr/>
                </a:tc>
                <a:tc>
                  <a:txBody>
                    <a:bodyPr/>
                    <a:lstStyle/>
                    <a:p>
                      <a:r>
                        <a:rPr lang="en-US" sz="1000"/>
                        <a:t>15217</a:t>
                      </a:r>
                    </a:p>
                  </a:txBody>
                  <a:tcPr/>
                </a:tc>
                <a:tc>
                  <a:txBody>
                    <a:bodyPr/>
                    <a:lstStyle/>
                    <a:p>
                      <a:r>
                        <a:rPr lang="en-US" sz="1000"/>
                        <a:t>661.60869565217</a:t>
                      </a:r>
                    </a:p>
                  </a:txBody>
                  <a:tcPr/>
                </a:tc>
                <a:tc>
                  <a:txBody>
                    <a:bodyPr/>
                    <a:lstStyle/>
                    <a:p>
                      <a:r>
                        <a:rPr lang="en-US" sz="1000"/>
                        <a:t>65718</a:t>
                      </a:r>
                    </a:p>
                  </a:txBody>
                  <a:tcPr/>
                </a:tc>
                <a:tc>
                  <a:txBody>
                    <a:bodyPr/>
                    <a:lstStyle/>
                    <a:p>
                      <a:r>
                        <a:rPr lang="en-US" sz="1000"/>
                        <a:t>2857.3043478261</a:t>
                      </a:r>
                    </a:p>
                  </a:txBody>
                  <a:tcPr/>
                </a:tc>
                <a:tc>
                  <a:txBody>
                    <a:bodyPr/>
                    <a:lstStyle/>
                    <a:p>
                      <a:r>
                        <a:rPr lang="en-US" sz="1000"/>
                        <a:t>17.932320112709 %</a:t>
                      </a:r>
                    </a:p>
                  </a:txBody>
                  <a:tcPr/>
                </a:tc>
                <a:extLst>
                  <a:ext uri="{0D108BD9-81ED-4DB2-BD59-A6C34878D82A}">
                    <a16:rowId xmlns:a16="http://schemas.microsoft.com/office/drawing/2014/main" val="4245935980"/>
                  </a:ext>
                </a:extLst>
              </a:tr>
            </a:tbl>
          </a:graphicData>
        </a:graphic>
      </p:graphicFrame>
      <p:sp>
        <p:nvSpPr>
          <p:cNvPr id="4" name="Text Placeholder 3">
            <a:extLst>
              <a:ext uri="{FF2B5EF4-FFF2-40B4-BE49-F238E27FC236}">
                <a16:creationId xmlns:a16="http://schemas.microsoft.com/office/drawing/2014/main" id="{1437CE63-146A-4D7A-90F0-68D2DD47D86E}"/>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7878109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B3AD8-CC6C-4E42-B818-CC6381C62862}"/>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6062A9DE-3D1A-434A-BD82-D8DBC2447D9F}"/>
              </a:ext>
            </a:extLst>
          </p:cNvPr>
          <p:cNvGraphicFramePr>
            <a:graphicFrameLocks noGrp="1"/>
          </p:cNvGraphicFramePr>
          <p:nvPr>
            <p:ph type="chart" sz="quarter" idx="13"/>
            <p:extLst>
              <p:ext uri="{D42A27DB-BD31-4B8C-83A1-F6EECF244321}">
                <p14:modId xmlns:p14="http://schemas.microsoft.com/office/powerpoint/2010/main" val="7702821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CDE421-1B9E-46E3-B4AA-C00BF0AF454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FCBF87B-F13E-40A2-8CB1-A2377C4052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21885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894B9-FA36-4FF4-9FF2-0A3DBC26C4F6}"/>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667AC263-CE4E-42BE-A26D-93F179462579}"/>
              </a:ext>
            </a:extLst>
          </p:cNvPr>
          <p:cNvGraphicFramePr>
            <a:graphicFrameLocks noGrp="1"/>
          </p:cNvGraphicFramePr>
          <p:nvPr>
            <p:ph type="chart" sz="quarter" idx="13"/>
            <p:extLst>
              <p:ext uri="{D42A27DB-BD31-4B8C-83A1-F6EECF244321}">
                <p14:modId xmlns:p14="http://schemas.microsoft.com/office/powerpoint/2010/main" val="29336444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F3B12F-5B60-481D-924F-BDCD31AF8B2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85D363B1-8540-4298-9E5B-B682D1A81B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30966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4919D-759E-43D5-B076-DD21E457CB10}"/>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AEF42D92-7D85-4BC6-9C96-049A873E8A8A}"/>
              </a:ext>
            </a:extLst>
          </p:cNvPr>
          <p:cNvGraphicFramePr>
            <a:graphicFrameLocks noGrp="1"/>
          </p:cNvGraphicFramePr>
          <p:nvPr>
            <p:ph type="chart" sz="quarter" idx="13"/>
            <p:extLst>
              <p:ext uri="{D42A27DB-BD31-4B8C-83A1-F6EECF244321}">
                <p14:modId xmlns:p14="http://schemas.microsoft.com/office/powerpoint/2010/main" val="41278748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04F8BA-F3D6-4D85-A4F4-01F2742D6E27}"/>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4467A6CC-7496-4FA6-AC9E-08666B5161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93096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D7E39-D579-4D6A-8FEA-7AA9B16D11E0}"/>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3D0FBF59-E6C2-4C8B-9DCC-A669E33A48FB}"/>
              </a:ext>
            </a:extLst>
          </p:cNvPr>
          <p:cNvGraphicFramePr>
            <a:graphicFrameLocks noGrp="1"/>
          </p:cNvGraphicFramePr>
          <p:nvPr>
            <p:ph type="chart" sz="quarter" idx="13"/>
            <p:extLst>
              <p:ext uri="{D42A27DB-BD31-4B8C-83A1-F6EECF244321}">
                <p14:modId xmlns:p14="http://schemas.microsoft.com/office/powerpoint/2010/main" val="23521446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CFD376-27D9-4F2F-903C-843020DBDF7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FC7292A-BC85-44E8-AF87-E8908DBDC2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35549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E0AE5-8397-4CAB-A38D-1DB4EB305532}"/>
              </a:ext>
            </a:extLst>
          </p:cNvPr>
          <p:cNvSpPr>
            <a:spLocks noGrp="1"/>
          </p:cNvSpPr>
          <p:nvPr>
            <p:ph type="title"/>
          </p:nvPr>
        </p:nvSpPr>
        <p:spPr/>
        <p:txBody>
          <a:bodyPr/>
          <a:lstStyle/>
          <a:p>
            <a:r>
              <a:rPr lang="en-US"/>
              <a:t>LinkedIn Posts Table | Philadelphia Insurance - 1 of 5</a:t>
            </a:r>
          </a:p>
        </p:txBody>
      </p:sp>
      <p:graphicFrame>
        <p:nvGraphicFramePr>
          <p:cNvPr id="5" name="Table Placeholder 4">
            <a:extLst>
              <a:ext uri="{FF2B5EF4-FFF2-40B4-BE49-F238E27FC236}">
                <a16:creationId xmlns:a16="http://schemas.microsoft.com/office/drawing/2014/main" id="{67556DEC-9DFF-4E94-A48E-3D14AAE866EA}"/>
              </a:ext>
            </a:extLst>
          </p:cNvPr>
          <p:cNvGraphicFramePr>
            <a:graphicFrameLocks noGrp="1"/>
          </p:cNvGraphicFramePr>
          <p:nvPr>
            <p:ph type="tbl" sz="quarter" idx="13"/>
            <p:extLst>
              <p:ext uri="{D42A27DB-BD31-4B8C-83A1-F6EECF244321}">
                <p14:modId xmlns:p14="http://schemas.microsoft.com/office/powerpoint/2010/main" val="3489510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920579553"/>
                    </a:ext>
                  </a:extLst>
                </a:gridCol>
                <a:gridCol w="658368">
                  <a:extLst>
                    <a:ext uri="{9D8B030D-6E8A-4147-A177-3AD203B41FA5}">
                      <a16:colId xmlns:a16="http://schemas.microsoft.com/office/drawing/2014/main" val="801166620"/>
                    </a:ext>
                  </a:extLst>
                </a:gridCol>
                <a:gridCol w="658368">
                  <a:extLst>
                    <a:ext uri="{9D8B030D-6E8A-4147-A177-3AD203B41FA5}">
                      <a16:colId xmlns:a16="http://schemas.microsoft.com/office/drawing/2014/main" val="55508553"/>
                    </a:ext>
                  </a:extLst>
                </a:gridCol>
                <a:gridCol w="658368">
                  <a:extLst>
                    <a:ext uri="{9D8B030D-6E8A-4147-A177-3AD203B41FA5}">
                      <a16:colId xmlns:a16="http://schemas.microsoft.com/office/drawing/2014/main" val="2510608786"/>
                    </a:ext>
                  </a:extLst>
                </a:gridCol>
                <a:gridCol w="658368">
                  <a:extLst>
                    <a:ext uri="{9D8B030D-6E8A-4147-A177-3AD203B41FA5}">
                      <a16:colId xmlns:a16="http://schemas.microsoft.com/office/drawing/2014/main" val="2985248331"/>
                    </a:ext>
                  </a:extLst>
                </a:gridCol>
                <a:gridCol w="658368">
                  <a:extLst>
                    <a:ext uri="{9D8B030D-6E8A-4147-A177-3AD203B41FA5}">
                      <a16:colId xmlns:a16="http://schemas.microsoft.com/office/drawing/2014/main" val="878676777"/>
                    </a:ext>
                  </a:extLst>
                </a:gridCol>
                <a:gridCol w="658368">
                  <a:extLst>
                    <a:ext uri="{9D8B030D-6E8A-4147-A177-3AD203B41FA5}">
                      <a16:colId xmlns:a16="http://schemas.microsoft.com/office/drawing/2014/main" val="4198141994"/>
                    </a:ext>
                  </a:extLst>
                </a:gridCol>
                <a:gridCol w="658368">
                  <a:extLst>
                    <a:ext uri="{9D8B030D-6E8A-4147-A177-3AD203B41FA5}">
                      <a16:colId xmlns:a16="http://schemas.microsoft.com/office/drawing/2014/main" val="512423904"/>
                    </a:ext>
                  </a:extLst>
                </a:gridCol>
                <a:gridCol w="658368">
                  <a:extLst>
                    <a:ext uri="{9D8B030D-6E8A-4147-A177-3AD203B41FA5}">
                      <a16:colId xmlns:a16="http://schemas.microsoft.com/office/drawing/2014/main" val="2949102787"/>
                    </a:ext>
                  </a:extLst>
                </a:gridCol>
                <a:gridCol w="658368">
                  <a:extLst>
                    <a:ext uri="{9D8B030D-6E8A-4147-A177-3AD203B41FA5}">
                      <a16:colId xmlns:a16="http://schemas.microsoft.com/office/drawing/2014/main" val="2529400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162227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- 2024-09-20 14:21:30</a:t>
                      </a:r>
                      <a:r>
                        <a:rPr kumimoji="0" lang="en-US" sz="1000" b="0" i="0" u="none" strike="noStrike" kern="1200" cap="none" spc="0" normalizeH="0" baseline="0" noProof="0">
                          <a:ln>
                            <a:noFill/>
                          </a:ln>
                          <a:solidFill>
                            <a:prstClr val="black"/>
                          </a:solidFill>
                          <a:effectLst/>
                          <a:uLnTx/>
                          <a:uFillTx/>
                          <a:latin typeface="Calibri"/>
                          <a:ea typeface="+mn-ea"/>
                          <a:cs typeface="+mn-cs"/>
                        </a:rPr>
                        <a:t>
 🎉 A big shoutout to our newest team members for completing New Hire Training! This week, we welcomed 75 employees from across the country to our Home Office, where they were introduced to the PHLY culture, our products, and services. 
From team-building fun to insightful workshops, our new hires connected with #TEAMPHLY through onboarding events designed to sharpen their skills and get them ready for success. 
Welcome to the team! 🙌 Curious about career opportunities at PHLY? Visit bit.ly/PHLYCareers to check out our open roles 💼🔍 #insurancecareers #hiring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45.16081871345 %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17359150"/>
                  </a:ext>
                </a:extLst>
              </a:tr>
            </a:tbl>
          </a:graphicData>
        </a:graphic>
      </p:graphicFrame>
      <p:sp>
        <p:nvSpPr>
          <p:cNvPr id="4" name="Text Placeholder 3">
            <a:extLst>
              <a:ext uri="{FF2B5EF4-FFF2-40B4-BE49-F238E27FC236}">
                <a16:creationId xmlns:a16="http://schemas.microsoft.com/office/drawing/2014/main" id="{673B5E4A-7251-4136-8EF8-FD12FD20AD5A}"/>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28768276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69808-D957-4E6D-AE15-F618EC3A7B55}"/>
              </a:ext>
            </a:extLst>
          </p:cNvPr>
          <p:cNvSpPr>
            <a:spLocks noGrp="1"/>
          </p:cNvSpPr>
          <p:nvPr>
            <p:ph type="title"/>
          </p:nvPr>
        </p:nvSpPr>
        <p:spPr/>
        <p:txBody>
          <a:bodyPr/>
          <a:lstStyle/>
          <a:p>
            <a:r>
              <a:rPr lang="en-US"/>
              <a:t>LinkedIn Posts Table | Philadelphia Insurance - 2 of 5</a:t>
            </a:r>
          </a:p>
        </p:txBody>
      </p:sp>
      <p:graphicFrame>
        <p:nvGraphicFramePr>
          <p:cNvPr id="5" name="Table Placeholder 4">
            <a:extLst>
              <a:ext uri="{FF2B5EF4-FFF2-40B4-BE49-F238E27FC236}">
                <a16:creationId xmlns:a16="http://schemas.microsoft.com/office/drawing/2014/main" id="{3570B02E-DF21-442F-ADAE-91453B786DCE}"/>
              </a:ext>
            </a:extLst>
          </p:cNvPr>
          <p:cNvGraphicFramePr>
            <a:graphicFrameLocks noGrp="1"/>
          </p:cNvGraphicFramePr>
          <p:nvPr>
            <p:ph type="tbl" sz="quarter" idx="13"/>
            <p:extLst>
              <p:ext uri="{D42A27DB-BD31-4B8C-83A1-F6EECF244321}">
                <p14:modId xmlns:p14="http://schemas.microsoft.com/office/powerpoint/2010/main" val="3460216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793969776"/>
                    </a:ext>
                  </a:extLst>
                </a:gridCol>
                <a:gridCol w="658368">
                  <a:extLst>
                    <a:ext uri="{9D8B030D-6E8A-4147-A177-3AD203B41FA5}">
                      <a16:colId xmlns:a16="http://schemas.microsoft.com/office/drawing/2014/main" val="869861681"/>
                    </a:ext>
                  </a:extLst>
                </a:gridCol>
                <a:gridCol w="658368">
                  <a:extLst>
                    <a:ext uri="{9D8B030D-6E8A-4147-A177-3AD203B41FA5}">
                      <a16:colId xmlns:a16="http://schemas.microsoft.com/office/drawing/2014/main" val="3896769174"/>
                    </a:ext>
                  </a:extLst>
                </a:gridCol>
                <a:gridCol w="658368">
                  <a:extLst>
                    <a:ext uri="{9D8B030D-6E8A-4147-A177-3AD203B41FA5}">
                      <a16:colId xmlns:a16="http://schemas.microsoft.com/office/drawing/2014/main" val="2357081107"/>
                    </a:ext>
                  </a:extLst>
                </a:gridCol>
                <a:gridCol w="658368">
                  <a:extLst>
                    <a:ext uri="{9D8B030D-6E8A-4147-A177-3AD203B41FA5}">
                      <a16:colId xmlns:a16="http://schemas.microsoft.com/office/drawing/2014/main" val="568036031"/>
                    </a:ext>
                  </a:extLst>
                </a:gridCol>
                <a:gridCol w="658368">
                  <a:extLst>
                    <a:ext uri="{9D8B030D-6E8A-4147-A177-3AD203B41FA5}">
                      <a16:colId xmlns:a16="http://schemas.microsoft.com/office/drawing/2014/main" val="3286834574"/>
                    </a:ext>
                  </a:extLst>
                </a:gridCol>
                <a:gridCol w="658368">
                  <a:extLst>
                    <a:ext uri="{9D8B030D-6E8A-4147-A177-3AD203B41FA5}">
                      <a16:colId xmlns:a16="http://schemas.microsoft.com/office/drawing/2014/main" val="2605191128"/>
                    </a:ext>
                  </a:extLst>
                </a:gridCol>
                <a:gridCol w="658368">
                  <a:extLst>
                    <a:ext uri="{9D8B030D-6E8A-4147-A177-3AD203B41FA5}">
                      <a16:colId xmlns:a16="http://schemas.microsoft.com/office/drawing/2014/main" val="2084695732"/>
                    </a:ext>
                  </a:extLst>
                </a:gridCol>
                <a:gridCol w="658368">
                  <a:extLst>
                    <a:ext uri="{9D8B030D-6E8A-4147-A177-3AD203B41FA5}">
                      <a16:colId xmlns:a16="http://schemas.microsoft.com/office/drawing/2014/main" val="2544811"/>
                    </a:ext>
                  </a:extLst>
                </a:gridCol>
                <a:gridCol w="658368">
                  <a:extLst>
                    <a:ext uri="{9D8B030D-6E8A-4147-A177-3AD203B41FA5}">
                      <a16:colId xmlns:a16="http://schemas.microsoft.com/office/drawing/2014/main" val="4261371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209470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- 2024-09-25 15:21:30</a:t>
                      </a:r>
                      <a:r>
                        <a:rPr kumimoji="0" lang="en-US" sz="1000" b="0" i="0" u="none" strike="noStrike" kern="1200" cap="none" spc="0" normalizeH="0" baseline="0" noProof="0">
                          <a:ln>
                            <a:noFill/>
                          </a:ln>
                          <a:solidFill>
                            <a:prstClr val="black"/>
                          </a:solidFill>
                          <a:effectLst/>
                          <a:uLnTx/>
                          <a:uFillTx/>
                          <a:latin typeface="Calibri"/>
                          <a:ea typeface="+mn-ea"/>
                          <a:cs typeface="+mn-cs"/>
                        </a:rPr>
                        <a:t>
 Our #fundraising for Children's Hospital of Philadelphia (CHOP) is wrapping up, but we’re not done just yet! With only four days until the #ParkwayRun &amp; Walk, #TEAMPHLY has been going all out to support CHOP’s Cancer Center.
From a lunch and learn with Dr. Tracey Jubelirer, CHOP’s Medical Director of Integrative Oncology, to tacos 🌮, raffle baskets 🎁, and even a dunk tank, we've come together to help brighten the future for kids battling #cancer. 🏃‍♂️💛
A huge thanks to everyone who made our events a success! There’s still time to get involved—learn how you can make an impact today: bit.ly/CHOP-Parkway #ForBreakThroughs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48.14430314041 %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55729910"/>
                  </a:ext>
                </a:extLst>
              </a:tr>
            </a:tbl>
          </a:graphicData>
        </a:graphic>
      </p:graphicFrame>
      <p:sp>
        <p:nvSpPr>
          <p:cNvPr id="4" name="Text Placeholder 3">
            <a:extLst>
              <a:ext uri="{FF2B5EF4-FFF2-40B4-BE49-F238E27FC236}">
                <a16:creationId xmlns:a16="http://schemas.microsoft.com/office/drawing/2014/main" id="{268601B3-42C6-4FEB-BCB1-CF77F2F8E487}"/>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16567684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AA7F5-7D92-4DE3-A41C-87B91413D92E}"/>
              </a:ext>
            </a:extLst>
          </p:cNvPr>
          <p:cNvSpPr>
            <a:spLocks noGrp="1"/>
          </p:cNvSpPr>
          <p:nvPr>
            <p:ph type="title"/>
          </p:nvPr>
        </p:nvSpPr>
        <p:spPr/>
        <p:txBody>
          <a:bodyPr/>
          <a:lstStyle/>
          <a:p>
            <a:r>
              <a:rPr lang="en-US"/>
              <a:t>LinkedIn Posts Table | Philadelphia Insurance - 3 of 5</a:t>
            </a:r>
          </a:p>
        </p:txBody>
      </p:sp>
      <p:graphicFrame>
        <p:nvGraphicFramePr>
          <p:cNvPr id="5" name="Table Placeholder 4">
            <a:extLst>
              <a:ext uri="{FF2B5EF4-FFF2-40B4-BE49-F238E27FC236}">
                <a16:creationId xmlns:a16="http://schemas.microsoft.com/office/drawing/2014/main" id="{D77680E1-6F63-4184-8F6F-B9ED95656D75}"/>
              </a:ext>
            </a:extLst>
          </p:cNvPr>
          <p:cNvGraphicFramePr>
            <a:graphicFrameLocks noGrp="1"/>
          </p:cNvGraphicFramePr>
          <p:nvPr>
            <p:ph type="tbl" sz="quarter" idx="13"/>
            <p:extLst>
              <p:ext uri="{D42A27DB-BD31-4B8C-83A1-F6EECF244321}">
                <p14:modId xmlns:p14="http://schemas.microsoft.com/office/powerpoint/2010/main" val="172550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312125512"/>
                    </a:ext>
                  </a:extLst>
                </a:gridCol>
                <a:gridCol w="658368">
                  <a:extLst>
                    <a:ext uri="{9D8B030D-6E8A-4147-A177-3AD203B41FA5}">
                      <a16:colId xmlns:a16="http://schemas.microsoft.com/office/drawing/2014/main" val="2457916176"/>
                    </a:ext>
                  </a:extLst>
                </a:gridCol>
                <a:gridCol w="658368">
                  <a:extLst>
                    <a:ext uri="{9D8B030D-6E8A-4147-A177-3AD203B41FA5}">
                      <a16:colId xmlns:a16="http://schemas.microsoft.com/office/drawing/2014/main" val="40788971"/>
                    </a:ext>
                  </a:extLst>
                </a:gridCol>
                <a:gridCol w="658368">
                  <a:extLst>
                    <a:ext uri="{9D8B030D-6E8A-4147-A177-3AD203B41FA5}">
                      <a16:colId xmlns:a16="http://schemas.microsoft.com/office/drawing/2014/main" val="415598199"/>
                    </a:ext>
                  </a:extLst>
                </a:gridCol>
                <a:gridCol w="658368">
                  <a:extLst>
                    <a:ext uri="{9D8B030D-6E8A-4147-A177-3AD203B41FA5}">
                      <a16:colId xmlns:a16="http://schemas.microsoft.com/office/drawing/2014/main" val="1381438263"/>
                    </a:ext>
                  </a:extLst>
                </a:gridCol>
                <a:gridCol w="658368">
                  <a:extLst>
                    <a:ext uri="{9D8B030D-6E8A-4147-A177-3AD203B41FA5}">
                      <a16:colId xmlns:a16="http://schemas.microsoft.com/office/drawing/2014/main" val="2150184889"/>
                    </a:ext>
                  </a:extLst>
                </a:gridCol>
                <a:gridCol w="658368">
                  <a:extLst>
                    <a:ext uri="{9D8B030D-6E8A-4147-A177-3AD203B41FA5}">
                      <a16:colId xmlns:a16="http://schemas.microsoft.com/office/drawing/2014/main" val="789887847"/>
                    </a:ext>
                  </a:extLst>
                </a:gridCol>
                <a:gridCol w="658368">
                  <a:extLst>
                    <a:ext uri="{9D8B030D-6E8A-4147-A177-3AD203B41FA5}">
                      <a16:colId xmlns:a16="http://schemas.microsoft.com/office/drawing/2014/main" val="2187592090"/>
                    </a:ext>
                  </a:extLst>
                </a:gridCol>
                <a:gridCol w="658368">
                  <a:extLst>
                    <a:ext uri="{9D8B030D-6E8A-4147-A177-3AD203B41FA5}">
                      <a16:colId xmlns:a16="http://schemas.microsoft.com/office/drawing/2014/main" val="502197916"/>
                    </a:ext>
                  </a:extLst>
                </a:gridCol>
                <a:gridCol w="658368">
                  <a:extLst>
                    <a:ext uri="{9D8B030D-6E8A-4147-A177-3AD203B41FA5}">
                      <a16:colId xmlns:a16="http://schemas.microsoft.com/office/drawing/2014/main" val="1152941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883766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- 2024-09-30 14:16:23</a:t>
                      </a:r>
                      <a:r>
                        <a:rPr kumimoji="0" lang="en-US" sz="1000" b="0" i="0" u="none" strike="noStrike" kern="1200" cap="none" spc="0" normalizeH="0" baseline="0" noProof="0">
                          <a:ln>
                            <a:noFill/>
                          </a:ln>
                          <a:solidFill>
                            <a:prstClr val="black"/>
                          </a:solidFill>
                          <a:effectLst/>
                          <a:uLnTx/>
                          <a:uFillTx/>
                          <a:latin typeface="Calibri"/>
                          <a:ea typeface="+mn-ea"/>
                          <a:cs typeface="+mn-cs"/>
                        </a:rPr>
                        <a:t>
 PHLY was honored to help welcome Japan’s First Lady, Yuko Kishida, during a visit to Philadelphia.
Vice President and Corporate Liaison Yuji Takahashi (front row left) was one of seven local dignitaries invited to a Japan-U.S. cultural exchange reception. 
Mrs. Kishida shared her appreciation for the continued efforts of companies contributing to strengthening Japan-U.S. relations, highlighting PHLY’s sponsorship of the annual Philadelphia Cherry Blossom Festival. 🌸 She also expressed her hopes to continue this thriving cultural and economic bridge between the two countries.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9.2488377783215 %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18914412"/>
                  </a:ext>
                </a:extLst>
              </a:tr>
            </a:tbl>
          </a:graphicData>
        </a:graphic>
      </p:graphicFrame>
      <p:sp>
        <p:nvSpPr>
          <p:cNvPr id="4" name="Text Placeholder 3">
            <a:extLst>
              <a:ext uri="{FF2B5EF4-FFF2-40B4-BE49-F238E27FC236}">
                <a16:creationId xmlns:a16="http://schemas.microsoft.com/office/drawing/2014/main" id="{4EBEF060-8E5D-42FB-AF8F-A52399C1CD0A}"/>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12682404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B152C-476A-4EC1-9210-80B24A162356}"/>
              </a:ext>
            </a:extLst>
          </p:cNvPr>
          <p:cNvSpPr>
            <a:spLocks noGrp="1"/>
          </p:cNvSpPr>
          <p:nvPr>
            <p:ph type="title"/>
          </p:nvPr>
        </p:nvSpPr>
        <p:spPr/>
        <p:txBody>
          <a:bodyPr/>
          <a:lstStyle/>
          <a:p>
            <a:r>
              <a:rPr lang="en-US"/>
              <a:t>LinkedIn Posts Table | Philadelphia Insurance - 4 of 5</a:t>
            </a:r>
          </a:p>
        </p:txBody>
      </p:sp>
      <p:graphicFrame>
        <p:nvGraphicFramePr>
          <p:cNvPr id="5" name="Table Placeholder 4">
            <a:extLst>
              <a:ext uri="{FF2B5EF4-FFF2-40B4-BE49-F238E27FC236}">
                <a16:creationId xmlns:a16="http://schemas.microsoft.com/office/drawing/2014/main" id="{3C070E8A-6E52-4D07-B1A1-1A57F2053344}"/>
              </a:ext>
            </a:extLst>
          </p:cNvPr>
          <p:cNvGraphicFramePr>
            <a:graphicFrameLocks noGrp="1"/>
          </p:cNvGraphicFramePr>
          <p:nvPr>
            <p:ph type="tbl" sz="quarter" idx="13"/>
            <p:extLst>
              <p:ext uri="{D42A27DB-BD31-4B8C-83A1-F6EECF244321}">
                <p14:modId xmlns:p14="http://schemas.microsoft.com/office/powerpoint/2010/main" val="868649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577735134"/>
                    </a:ext>
                  </a:extLst>
                </a:gridCol>
                <a:gridCol w="658368">
                  <a:extLst>
                    <a:ext uri="{9D8B030D-6E8A-4147-A177-3AD203B41FA5}">
                      <a16:colId xmlns:a16="http://schemas.microsoft.com/office/drawing/2014/main" val="3087344145"/>
                    </a:ext>
                  </a:extLst>
                </a:gridCol>
                <a:gridCol w="658368">
                  <a:extLst>
                    <a:ext uri="{9D8B030D-6E8A-4147-A177-3AD203B41FA5}">
                      <a16:colId xmlns:a16="http://schemas.microsoft.com/office/drawing/2014/main" val="87261886"/>
                    </a:ext>
                  </a:extLst>
                </a:gridCol>
                <a:gridCol w="658368">
                  <a:extLst>
                    <a:ext uri="{9D8B030D-6E8A-4147-A177-3AD203B41FA5}">
                      <a16:colId xmlns:a16="http://schemas.microsoft.com/office/drawing/2014/main" val="3819180803"/>
                    </a:ext>
                  </a:extLst>
                </a:gridCol>
                <a:gridCol w="658368">
                  <a:extLst>
                    <a:ext uri="{9D8B030D-6E8A-4147-A177-3AD203B41FA5}">
                      <a16:colId xmlns:a16="http://schemas.microsoft.com/office/drawing/2014/main" val="3430269661"/>
                    </a:ext>
                  </a:extLst>
                </a:gridCol>
                <a:gridCol w="658368">
                  <a:extLst>
                    <a:ext uri="{9D8B030D-6E8A-4147-A177-3AD203B41FA5}">
                      <a16:colId xmlns:a16="http://schemas.microsoft.com/office/drawing/2014/main" val="2352993248"/>
                    </a:ext>
                  </a:extLst>
                </a:gridCol>
                <a:gridCol w="658368">
                  <a:extLst>
                    <a:ext uri="{9D8B030D-6E8A-4147-A177-3AD203B41FA5}">
                      <a16:colId xmlns:a16="http://schemas.microsoft.com/office/drawing/2014/main" val="3536432391"/>
                    </a:ext>
                  </a:extLst>
                </a:gridCol>
                <a:gridCol w="658368">
                  <a:extLst>
                    <a:ext uri="{9D8B030D-6E8A-4147-A177-3AD203B41FA5}">
                      <a16:colId xmlns:a16="http://schemas.microsoft.com/office/drawing/2014/main" val="137541392"/>
                    </a:ext>
                  </a:extLst>
                </a:gridCol>
                <a:gridCol w="658368">
                  <a:extLst>
                    <a:ext uri="{9D8B030D-6E8A-4147-A177-3AD203B41FA5}">
                      <a16:colId xmlns:a16="http://schemas.microsoft.com/office/drawing/2014/main" val="2211393992"/>
                    </a:ext>
                  </a:extLst>
                </a:gridCol>
                <a:gridCol w="658368">
                  <a:extLst>
                    <a:ext uri="{9D8B030D-6E8A-4147-A177-3AD203B41FA5}">
                      <a16:colId xmlns:a16="http://schemas.microsoft.com/office/drawing/2014/main" val="67936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996480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- 2024-09-12 12:36:33</a:t>
                      </a:r>
                      <a:r>
                        <a:rPr kumimoji="0" lang="en-US" sz="1000" b="0" i="0" u="none" strike="noStrike" kern="1200" cap="none" spc="0" normalizeH="0" baseline="0" noProof="0">
                          <a:ln>
                            <a:noFill/>
                          </a:ln>
                          <a:solidFill>
                            <a:prstClr val="black"/>
                          </a:solidFill>
                          <a:effectLst/>
                          <a:uLnTx/>
                          <a:uFillTx/>
                          <a:latin typeface="Calibri"/>
                          <a:ea typeface="+mn-ea"/>
                          <a:cs typeface="+mn-cs"/>
                        </a:rPr>
                        <a:t>
 🎉🍰 #TEAMPHLY held a bake-off, raffle basket, and pizza #fundraising event to support the Children's Hospital of Philadelphia (CHOP), and it was a sweet success! 
From cupcakes to cookies, Home Office employees came together to whip up treats for a great cause. Every dollar raised is donated to CHOP to help create a future free of childhood #cancer.
Want to make a difference, too? Learn how you can make an immediate impact today: bit.ly/CHOP-Parkway 💙 #ForBreakThroughs #ParkwayRun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73.842073046317 %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75047919"/>
                  </a:ext>
                </a:extLst>
              </a:tr>
            </a:tbl>
          </a:graphicData>
        </a:graphic>
      </p:graphicFrame>
      <p:sp>
        <p:nvSpPr>
          <p:cNvPr id="4" name="Text Placeholder 3">
            <a:extLst>
              <a:ext uri="{FF2B5EF4-FFF2-40B4-BE49-F238E27FC236}">
                <a16:creationId xmlns:a16="http://schemas.microsoft.com/office/drawing/2014/main" id="{9187E35F-9462-49B4-BB74-75226C9B34AE}"/>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20835336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527D9-1963-48F9-AF33-D43E815DBF5F}"/>
              </a:ext>
            </a:extLst>
          </p:cNvPr>
          <p:cNvSpPr>
            <a:spLocks noGrp="1"/>
          </p:cNvSpPr>
          <p:nvPr>
            <p:ph type="title"/>
          </p:nvPr>
        </p:nvSpPr>
        <p:spPr/>
        <p:txBody>
          <a:bodyPr/>
          <a:lstStyle/>
          <a:p>
            <a:r>
              <a:rPr lang="en-US"/>
              <a:t>LinkedIn Posts Table | Philadelphia Insurance - 5 of 5</a:t>
            </a:r>
          </a:p>
        </p:txBody>
      </p:sp>
      <p:graphicFrame>
        <p:nvGraphicFramePr>
          <p:cNvPr id="5" name="Table Placeholder 4">
            <a:extLst>
              <a:ext uri="{FF2B5EF4-FFF2-40B4-BE49-F238E27FC236}">
                <a16:creationId xmlns:a16="http://schemas.microsoft.com/office/drawing/2014/main" id="{26C396B7-41B5-4D44-9585-41CFC57492A3}"/>
              </a:ext>
            </a:extLst>
          </p:cNvPr>
          <p:cNvGraphicFramePr>
            <a:graphicFrameLocks noGrp="1"/>
          </p:cNvGraphicFramePr>
          <p:nvPr>
            <p:ph type="tbl" sz="quarter" idx="13"/>
            <p:extLst>
              <p:ext uri="{D42A27DB-BD31-4B8C-83A1-F6EECF244321}">
                <p14:modId xmlns:p14="http://schemas.microsoft.com/office/powerpoint/2010/main" val="582662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620760185"/>
                    </a:ext>
                  </a:extLst>
                </a:gridCol>
                <a:gridCol w="658368">
                  <a:extLst>
                    <a:ext uri="{9D8B030D-6E8A-4147-A177-3AD203B41FA5}">
                      <a16:colId xmlns:a16="http://schemas.microsoft.com/office/drawing/2014/main" val="3011500873"/>
                    </a:ext>
                  </a:extLst>
                </a:gridCol>
                <a:gridCol w="658368">
                  <a:extLst>
                    <a:ext uri="{9D8B030D-6E8A-4147-A177-3AD203B41FA5}">
                      <a16:colId xmlns:a16="http://schemas.microsoft.com/office/drawing/2014/main" val="2161015101"/>
                    </a:ext>
                  </a:extLst>
                </a:gridCol>
                <a:gridCol w="658368">
                  <a:extLst>
                    <a:ext uri="{9D8B030D-6E8A-4147-A177-3AD203B41FA5}">
                      <a16:colId xmlns:a16="http://schemas.microsoft.com/office/drawing/2014/main" val="177696732"/>
                    </a:ext>
                  </a:extLst>
                </a:gridCol>
                <a:gridCol w="658368">
                  <a:extLst>
                    <a:ext uri="{9D8B030D-6E8A-4147-A177-3AD203B41FA5}">
                      <a16:colId xmlns:a16="http://schemas.microsoft.com/office/drawing/2014/main" val="4087116880"/>
                    </a:ext>
                  </a:extLst>
                </a:gridCol>
                <a:gridCol w="658368">
                  <a:extLst>
                    <a:ext uri="{9D8B030D-6E8A-4147-A177-3AD203B41FA5}">
                      <a16:colId xmlns:a16="http://schemas.microsoft.com/office/drawing/2014/main" val="3241034960"/>
                    </a:ext>
                  </a:extLst>
                </a:gridCol>
                <a:gridCol w="658368">
                  <a:extLst>
                    <a:ext uri="{9D8B030D-6E8A-4147-A177-3AD203B41FA5}">
                      <a16:colId xmlns:a16="http://schemas.microsoft.com/office/drawing/2014/main" val="3381741390"/>
                    </a:ext>
                  </a:extLst>
                </a:gridCol>
                <a:gridCol w="658368">
                  <a:extLst>
                    <a:ext uri="{9D8B030D-6E8A-4147-A177-3AD203B41FA5}">
                      <a16:colId xmlns:a16="http://schemas.microsoft.com/office/drawing/2014/main" val="1157828874"/>
                    </a:ext>
                  </a:extLst>
                </a:gridCol>
                <a:gridCol w="658368">
                  <a:extLst>
                    <a:ext uri="{9D8B030D-6E8A-4147-A177-3AD203B41FA5}">
                      <a16:colId xmlns:a16="http://schemas.microsoft.com/office/drawing/2014/main" val="3763889493"/>
                    </a:ext>
                  </a:extLst>
                </a:gridCol>
                <a:gridCol w="658368">
                  <a:extLst>
                    <a:ext uri="{9D8B030D-6E8A-4147-A177-3AD203B41FA5}">
                      <a16:colId xmlns:a16="http://schemas.microsoft.com/office/drawing/2014/main" val="316576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10117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- 2024-09-29 13:29:45</a:t>
                      </a:r>
                      <a:r>
                        <a:rPr kumimoji="0" lang="en-US" sz="1000" b="0" i="0" u="none" strike="noStrike" kern="1200" cap="none" spc="0" normalizeH="0" baseline="0" noProof="0">
                          <a:ln>
                            <a:noFill/>
                          </a:ln>
                          <a:solidFill>
                            <a:prstClr val="black"/>
                          </a:solidFill>
                          <a:effectLst/>
                          <a:uLnTx/>
                          <a:uFillTx/>
                          <a:latin typeface="Calibri"/>
                          <a:ea typeface="+mn-ea"/>
                          <a:cs typeface="+mn-cs"/>
                        </a:rPr>
                        <a:t>
 For over two decades, #TEAMPHLY has proudly supported the Children's Hospital of Philadelphia (CHOP) by raising money for their groundbreaking #cancerresearch and care. 🏃‍♀️🎗️ 
Today, we joined thousands on the Benjamin Franklin Parkway in Philadelphia, coming together to make a difference for children battling #cancer. 
Throughout September, #TEAMPHLY organized a series of office-wide fundraisers leading up to this event and helped raise 5,000 to benefit the Cancer Center at CHOP!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27.233620119126 %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56958910"/>
                  </a:ext>
                </a:extLst>
              </a:tr>
            </a:tbl>
          </a:graphicData>
        </a:graphic>
      </p:graphicFrame>
      <p:sp>
        <p:nvSpPr>
          <p:cNvPr id="4" name="Text Placeholder 3">
            <a:extLst>
              <a:ext uri="{FF2B5EF4-FFF2-40B4-BE49-F238E27FC236}">
                <a16:creationId xmlns:a16="http://schemas.microsoft.com/office/drawing/2014/main" id="{E80E5C83-CCC6-4BC9-AE85-B5D1DC2ED998}"/>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38266296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BA05A-6436-4E4A-AC72-08361745E71B}"/>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FC4CAA96-DE12-49C7-B063-FFD7FE9CA51B}"/>
              </a:ext>
            </a:extLst>
          </p:cNvPr>
          <p:cNvGraphicFramePr>
            <a:graphicFrameLocks noGrp="1"/>
          </p:cNvGraphicFramePr>
          <p:nvPr>
            <p:ph type="tbl" sz="quarter" idx="13"/>
            <p:extLst>
              <p:ext uri="{D42A27DB-BD31-4B8C-83A1-F6EECF244321}">
                <p14:modId xmlns:p14="http://schemas.microsoft.com/office/powerpoint/2010/main" val="2809021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879765034"/>
                    </a:ext>
                  </a:extLst>
                </a:gridCol>
                <a:gridCol w="576072">
                  <a:extLst>
                    <a:ext uri="{9D8B030D-6E8A-4147-A177-3AD203B41FA5}">
                      <a16:colId xmlns:a16="http://schemas.microsoft.com/office/drawing/2014/main" val="1473643066"/>
                    </a:ext>
                  </a:extLst>
                </a:gridCol>
                <a:gridCol w="576072">
                  <a:extLst>
                    <a:ext uri="{9D8B030D-6E8A-4147-A177-3AD203B41FA5}">
                      <a16:colId xmlns:a16="http://schemas.microsoft.com/office/drawing/2014/main" val="3762897888"/>
                    </a:ext>
                  </a:extLst>
                </a:gridCol>
                <a:gridCol w="576072">
                  <a:extLst>
                    <a:ext uri="{9D8B030D-6E8A-4147-A177-3AD203B41FA5}">
                      <a16:colId xmlns:a16="http://schemas.microsoft.com/office/drawing/2014/main" val="1195270525"/>
                    </a:ext>
                  </a:extLst>
                </a:gridCol>
                <a:gridCol w="576072">
                  <a:extLst>
                    <a:ext uri="{9D8B030D-6E8A-4147-A177-3AD203B41FA5}">
                      <a16:colId xmlns:a16="http://schemas.microsoft.com/office/drawing/2014/main" val="2492557007"/>
                    </a:ext>
                  </a:extLst>
                </a:gridCol>
                <a:gridCol w="576072">
                  <a:extLst>
                    <a:ext uri="{9D8B030D-6E8A-4147-A177-3AD203B41FA5}">
                      <a16:colId xmlns:a16="http://schemas.microsoft.com/office/drawing/2014/main" val="1420913048"/>
                    </a:ext>
                  </a:extLst>
                </a:gridCol>
                <a:gridCol w="576072">
                  <a:extLst>
                    <a:ext uri="{9D8B030D-6E8A-4147-A177-3AD203B41FA5}">
                      <a16:colId xmlns:a16="http://schemas.microsoft.com/office/drawing/2014/main" val="3081796535"/>
                    </a:ext>
                  </a:extLst>
                </a:gridCol>
                <a:gridCol w="576072">
                  <a:extLst>
                    <a:ext uri="{9D8B030D-6E8A-4147-A177-3AD203B41FA5}">
                      <a16:colId xmlns:a16="http://schemas.microsoft.com/office/drawing/2014/main" val="4033042092"/>
                    </a:ext>
                  </a:extLst>
                </a:gridCol>
                <a:gridCol w="576072">
                  <a:extLst>
                    <a:ext uri="{9D8B030D-6E8A-4147-A177-3AD203B41FA5}">
                      <a16:colId xmlns:a16="http://schemas.microsoft.com/office/drawing/2014/main" val="2424503016"/>
                    </a:ext>
                  </a:extLst>
                </a:gridCol>
                <a:gridCol w="576072">
                  <a:extLst>
                    <a:ext uri="{9D8B030D-6E8A-4147-A177-3AD203B41FA5}">
                      <a16:colId xmlns:a16="http://schemas.microsoft.com/office/drawing/2014/main" val="408208261"/>
                    </a:ext>
                  </a:extLst>
                </a:gridCol>
                <a:gridCol w="576072">
                  <a:extLst>
                    <a:ext uri="{9D8B030D-6E8A-4147-A177-3AD203B41FA5}">
                      <a16:colId xmlns:a16="http://schemas.microsoft.com/office/drawing/2014/main" val="413395272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903351445"/>
                  </a:ext>
                </a:extLst>
              </a:tr>
              <a:tr h="370840">
                <a:tc>
                  <a:txBody>
                    <a:bodyPr/>
                    <a:lstStyle/>
                    <a:p>
                      <a:r>
                        <a:rPr lang="en-US" sz="1000"/>
                        <a:t>phlyinsurance</a:t>
                      </a:r>
                    </a:p>
                  </a:txBody>
                  <a:tcPr/>
                </a:tc>
                <a:tc>
                  <a:txBody>
                    <a:bodyPr/>
                    <a:lstStyle/>
                    <a:p>
                      <a:r>
                        <a:rPr lang="en-US" sz="1000"/>
                        <a:t>3685</a:t>
                      </a:r>
                    </a:p>
                  </a:txBody>
                  <a:tcPr/>
                </a:tc>
                <a:tc>
                  <a:txBody>
                    <a:bodyPr/>
                    <a:lstStyle/>
                    <a:p>
                      <a:r>
                        <a:rPr lang="en-US" sz="1000"/>
                        <a:t>52</a:t>
                      </a:r>
                    </a:p>
                  </a:txBody>
                  <a:tcPr/>
                </a:tc>
                <a:tc>
                  <a:txBody>
                    <a:bodyPr/>
                    <a:lstStyle/>
                    <a:p>
                      <a:r>
                        <a:rPr lang="en-US" sz="1000"/>
                        <a:t>10</a:t>
                      </a:r>
                    </a:p>
                  </a:txBody>
                  <a:tcPr/>
                </a:tc>
                <a:tc>
                  <a:txBody>
                    <a:bodyPr/>
                    <a:lstStyle/>
                    <a:p>
                      <a:r>
                        <a:rPr lang="en-US" sz="1000"/>
                        <a:t>8</a:t>
                      </a:r>
                    </a:p>
                  </a:txBody>
                  <a:tcPr/>
                </a:tc>
                <a:tc>
                  <a:txBody>
                    <a:bodyPr/>
                    <a:lstStyle/>
                    <a:p>
                      <a:r>
                        <a:rPr lang="en-US" sz="1000"/>
                        <a:t>0</a:t>
                      </a:r>
                    </a:p>
                  </a:txBody>
                  <a:tcPr/>
                </a:tc>
                <a:tc>
                  <a:txBody>
                    <a:bodyPr/>
                    <a:lstStyle/>
                    <a:p>
                      <a:r>
                        <a:rPr lang="en-US" sz="1000"/>
                        <a:t>2</a:t>
                      </a:r>
                    </a:p>
                  </a:txBody>
                  <a:tcPr/>
                </a:tc>
                <a:tc>
                  <a:txBody>
                    <a:bodyPr/>
                    <a:lstStyle/>
                    <a:p>
                      <a:r>
                        <a:rPr lang="en-US" sz="1000"/>
                        <a:t>20</a:t>
                      </a:r>
                    </a:p>
                  </a:txBody>
                  <a:tcPr/>
                </a:tc>
                <a:tc>
                  <a:txBody>
                    <a:bodyPr/>
                    <a:lstStyle/>
                    <a:p>
                      <a:r>
                        <a:rPr lang="en-US" sz="1000"/>
                        <a:t>806</a:t>
                      </a:r>
                    </a:p>
                  </a:txBody>
                  <a:tcPr/>
                </a:tc>
                <a:tc>
                  <a:txBody>
                    <a:bodyPr/>
                    <a:lstStyle/>
                    <a:p>
                      <a:r>
                        <a:rPr lang="en-US" sz="1000"/>
                        <a:t>17</a:t>
                      </a:r>
                    </a:p>
                  </a:txBody>
                  <a:tcPr/>
                </a:tc>
                <a:tc>
                  <a:txBody>
                    <a:bodyPr/>
                    <a:lstStyle/>
                    <a:p>
                      <a:r>
                        <a:rPr lang="en-US" sz="1000"/>
                        <a:t>1.1246 %</a:t>
                      </a:r>
                    </a:p>
                  </a:txBody>
                  <a:tcPr/>
                </a:tc>
                <a:extLst>
                  <a:ext uri="{0D108BD9-81ED-4DB2-BD59-A6C34878D82A}">
                    <a16:rowId xmlns:a16="http://schemas.microsoft.com/office/drawing/2014/main" val="2037582219"/>
                  </a:ext>
                </a:extLst>
              </a:tr>
            </a:tbl>
          </a:graphicData>
        </a:graphic>
      </p:graphicFrame>
      <p:sp>
        <p:nvSpPr>
          <p:cNvPr id="4" name="Text Placeholder 3">
            <a:extLst>
              <a:ext uri="{FF2B5EF4-FFF2-40B4-BE49-F238E27FC236}">
                <a16:creationId xmlns:a16="http://schemas.microsoft.com/office/drawing/2014/main" id="{DBDB0925-00EC-47C5-B6C6-F288FB677482}"/>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32518745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69DAF-287C-40DD-B051-03A21916C36A}"/>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12A9ED98-5530-4A73-9275-0E4D07F31A80}"/>
              </a:ext>
            </a:extLst>
          </p:cNvPr>
          <p:cNvGraphicFramePr>
            <a:graphicFrameLocks noGrp="1"/>
          </p:cNvGraphicFramePr>
          <p:nvPr>
            <p:ph type="chart" sz="quarter" idx="13"/>
            <p:extLst>
              <p:ext uri="{D42A27DB-BD31-4B8C-83A1-F6EECF244321}">
                <p14:modId xmlns:p14="http://schemas.microsoft.com/office/powerpoint/2010/main" val="33006901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9E4666-C4CE-458D-8A5C-2C6B4A05F90B}"/>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850AA18F-BA7F-4EEA-8F33-3DCAB2F5C4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67947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175B7-80D0-4712-A5F6-8BA227B3D28E}"/>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80488634-A71D-49C2-8B35-4545A96162B8}"/>
              </a:ext>
            </a:extLst>
          </p:cNvPr>
          <p:cNvGraphicFramePr>
            <a:graphicFrameLocks noGrp="1"/>
          </p:cNvGraphicFramePr>
          <p:nvPr>
            <p:ph type="chart" sz="quarter" idx="13"/>
            <p:extLst>
              <p:ext uri="{D42A27DB-BD31-4B8C-83A1-F6EECF244321}">
                <p14:modId xmlns:p14="http://schemas.microsoft.com/office/powerpoint/2010/main" val="42410423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626146-37A7-491B-8DA3-791FF774B13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DDA328C-6C61-4985-878F-2FC5B63D5B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60305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B8243-E642-4F8F-8EE1-0A94567B3C71}"/>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0D82ABA2-39A4-43CD-843E-B4613D02F026}"/>
              </a:ext>
            </a:extLst>
          </p:cNvPr>
          <p:cNvGraphicFramePr>
            <a:graphicFrameLocks noGrp="1"/>
          </p:cNvGraphicFramePr>
          <p:nvPr>
            <p:ph type="chart" sz="quarter" idx="13"/>
            <p:extLst>
              <p:ext uri="{D42A27DB-BD31-4B8C-83A1-F6EECF244321}">
                <p14:modId xmlns:p14="http://schemas.microsoft.com/office/powerpoint/2010/main" val="37884702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E4D123-3F33-4B2D-AF44-4EAEF21B08D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4D69BD2-ABA7-4064-80C5-0DC59CF273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58173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42643-003D-4EDA-994D-735286BFAA84}"/>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97E415B0-C1C3-42E4-AED3-290F88134173}"/>
              </a:ext>
            </a:extLst>
          </p:cNvPr>
          <p:cNvGraphicFramePr>
            <a:graphicFrameLocks noGrp="1"/>
          </p:cNvGraphicFramePr>
          <p:nvPr>
            <p:ph type="chart" sz="quarter" idx="13"/>
            <p:extLst>
              <p:ext uri="{D42A27DB-BD31-4B8C-83A1-F6EECF244321}">
                <p14:modId xmlns:p14="http://schemas.microsoft.com/office/powerpoint/2010/main" val="34618171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8362AD-5CE4-4A6B-9DA0-7637EC0B075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B6271F9-5BCF-4303-8F53-EB7B574CEE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64440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D7F29-EF23-4FDA-8913-F41836F14BFD}"/>
              </a:ext>
            </a:extLst>
          </p:cNvPr>
          <p:cNvSpPr>
            <a:spLocks noGrp="1"/>
          </p:cNvSpPr>
          <p:nvPr>
            <p:ph type="title"/>
          </p:nvPr>
        </p:nvSpPr>
        <p:spPr/>
        <p:txBody>
          <a:bodyPr/>
          <a:lstStyle/>
          <a:p>
            <a:r>
              <a:rPr lang="en-US"/>
              <a:t>Instagram Posts Table | Philadelphia Insurance - 1 of 4</a:t>
            </a:r>
          </a:p>
        </p:txBody>
      </p:sp>
      <p:graphicFrame>
        <p:nvGraphicFramePr>
          <p:cNvPr id="5" name="Table Placeholder 4">
            <a:extLst>
              <a:ext uri="{FF2B5EF4-FFF2-40B4-BE49-F238E27FC236}">
                <a16:creationId xmlns:a16="http://schemas.microsoft.com/office/drawing/2014/main" id="{B0D9B61B-96D4-4E5B-BD5F-C5C1C81C08D8}"/>
              </a:ext>
            </a:extLst>
          </p:cNvPr>
          <p:cNvGraphicFramePr>
            <a:graphicFrameLocks noGrp="1"/>
          </p:cNvGraphicFramePr>
          <p:nvPr>
            <p:ph type="tbl" sz="quarter" idx="13"/>
            <p:extLst>
              <p:ext uri="{D42A27DB-BD31-4B8C-83A1-F6EECF244321}">
                <p14:modId xmlns:p14="http://schemas.microsoft.com/office/powerpoint/2010/main" val="135192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737649421"/>
                    </a:ext>
                  </a:extLst>
                </a:gridCol>
                <a:gridCol w="987552">
                  <a:extLst>
                    <a:ext uri="{9D8B030D-6E8A-4147-A177-3AD203B41FA5}">
                      <a16:colId xmlns:a16="http://schemas.microsoft.com/office/drawing/2014/main" val="1315730851"/>
                    </a:ext>
                  </a:extLst>
                </a:gridCol>
                <a:gridCol w="987552">
                  <a:extLst>
                    <a:ext uri="{9D8B030D-6E8A-4147-A177-3AD203B41FA5}">
                      <a16:colId xmlns:a16="http://schemas.microsoft.com/office/drawing/2014/main" val="92377838"/>
                    </a:ext>
                  </a:extLst>
                </a:gridCol>
                <a:gridCol w="987552">
                  <a:extLst>
                    <a:ext uri="{9D8B030D-6E8A-4147-A177-3AD203B41FA5}">
                      <a16:colId xmlns:a16="http://schemas.microsoft.com/office/drawing/2014/main" val="4064534409"/>
                    </a:ext>
                  </a:extLst>
                </a:gridCol>
                <a:gridCol w="987552">
                  <a:extLst>
                    <a:ext uri="{9D8B030D-6E8A-4147-A177-3AD203B41FA5}">
                      <a16:colId xmlns:a16="http://schemas.microsoft.com/office/drawing/2014/main" val="3432914142"/>
                    </a:ext>
                  </a:extLst>
                </a:gridCol>
                <a:gridCol w="987552">
                  <a:extLst>
                    <a:ext uri="{9D8B030D-6E8A-4147-A177-3AD203B41FA5}">
                      <a16:colId xmlns:a16="http://schemas.microsoft.com/office/drawing/2014/main" val="1799353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32772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- 2024-09-20 14:36:06</a:t>
                      </a:r>
                      <a:r>
                        <a:rPr kumimoji="0" lang="en-US" sz="1000" b="0" i="0" u="none" strike="noStrike" kern="1200" cap="none" spc="0" normalizeH="0" baseline="0" noProof="0">
                          <a:ln>
                            <a:noFill/>
                          </a:ln>
                          <a:solidFill>
                            <a:prstClr val="black"/>
                          </a:solidFill>
                          <a:effectLst/>
                          <a:uLnTx/>
                          <a:uFillTx/>
                          <a:latin typeface="Calibri"/>
                          <a:ea typeface="+mn-ea"/>
                          <a:cs typeface="+mn-cs"/>
                        </a:rPr>
                        <a:t>
 🎉 A big shoutout to our newest team members for completing New Hire Training!
This week, we welcomed 75 employees from across the country to our Home Office, where they were introduced to the PHLY culture, our products, and services. 🙌
From team-building fun to insightful workshops, our new hires connected with #TEAMPHLY through onboarding events designed to sharpen their skills and get them ready for success. 💪
Welcome to the team! 👏 Curious about career opportunities at PHLY? Visit 𝗯𝗶𝘁.𝗹𝘆/𝗣𝗛𝗟𝗬𝗖𝗮𝗿𝗲𝗲𝗿𝘀 to check out our open roles 💼🔍 (link in bio) 🔗
#welcometotheteam #newhiretraining #jobhunter #careeropportunities #instajobs #jobboard #insurancecareers #jobtraining #insuranceindustry #insurancework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09/29/2024 20:18:32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415529250"/>
                  </a:ext>
                </a:extLst>
              </a:tr>
            </a:tbl>
          </a:graphicData>
        </a:graphic>
      </p:graphicFrame>
      <p:sp>
        <p:nvSpPr>
          <p:cNvPr id="4" name="Text Placeholder 3">
            <a:extLst>
              <a:ext uri="{FF2B5EF4-FFF2-40B4-BE49-F238E27FC236}">
                <a16:creationId xmlns:a16="http://schemas.microsoft.com/office/drawing/2014/main" id="{DD7417B1-EACB-4024-B08D-682BCB02337F}"/>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22904348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B6621-C965-4297-A177-C1CED0BE0629}"/>
              </a:ext>
            </a:extLst>
          </p:cNvPr>
          <p:cNvSpPr>
            <a:spLocks noGrp="1"/>
          </p:cNvSpPr>
          <p:nvPr>
            <p:ph type="title"/>
          </p:nvPr>
        </p:nvSpPr>
        <p:spPr/>
        <p:txBody>
          <a:bodyPr/>
          <a:lstStyle/>
          <a:p>
            <a:r>
              <a:rPr lang="en-US"/>
              <a:t>Instagram Posts Table | Philadelphia Insurance - 2 of 4</a:t>
            </a:r>
          </a:p>
        </p:txBody>
      </p:sp>
      <p:graphicFrame>
        <p:nvGraphicFramePr>
          <p:cNvPr id="5" name="Table Placeholder 4">
            <a:extLst>
              <a:ext uri="{FF2B5EF4-FFF2-40B4-BE49-F238E27FC236}">
                <a16:creationId xmlns:a16="http://schemas.microsoft.com/office/drawing/2014/main" id="{AF7D142A-E6DF-40F6-B31B-2331A4096D1F}"/>
              </a:ext>
            </a:extLst>
          </p:cNvPr>
          <p:cNvGraphicFramePr>
            <a:graphicFrameLocks noGrp="1"/>
          </p:cNvGraphicFramePr>
          <p:nvPr>
            <p:ph type="tbl" sz="quarter" idx="13"/>
            <p:extLst>
              <p:ext uri="{D42A27DB-BD31-4B8C-83A1-F6EECF244321}">
                <p14:modId xmlns:p14="http://schemas.microsoft.com/office/powerpoint/2010/main" val="2606266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18570123"/>
                    </a:ext>
                  </a:extLst>
                </a:gridCol>
                <a:gridCol w="987552">
                  <a:extLst>
                    <a:ext uri="{9D8B030D-6E8A-4147-A177-3AD203B41FA5}">
                      <a16:colId xmlns:a16="http://schemas.microsoft.com/office/drawing/2014/main" val="4248703846"/>
                    </a:ext>
                  </a:extLst>
                </a:gridCol>
                <a:gridCol w="987552">
                  <a:extLst>
                    <a:ext uri="{9D8B030D-6E8A-4147-A177-3AD203B41FA5}">
                      <a16:colId xmlns:a16="http://schemas.microsoft.com/office/drawing/2014/main" val="1086310109"/>
                    </a:ext>
                  </a:extLst>
                </a:gridCol>
                <a:gridCol w="987552">
                  <a:extLst>
                    <a:ext uri="{9D8B030D-6E8A-4147-A177-3AD203B41FA5}">
                      <a16:colId xmlns:a16="http://schemas.microsoft.com/office/drawing/2014/main" val="669418327"/>
                    </a:ext>
                  </a:extLst>
                </a:gridCol>
                <a:gridCol w="987552">
                  <a:extLst>
                    <a:ext uri="{9D8B030D-6E8A-4147-A177-3AD203B41FA5}">
                      <a16:colId xmlns:a16="http://schemas.microsoft.com/office/drawing/2014/main" val="2875282743"/>
                    </a:ext>
                  </a:extLst>
                </a:gridCol>
                <a:gridCol w="987552">
                  <a:extLst>
                    <a:ext uri="{9D8B030D-6E8A-4147-A177-3AD203B41FA5}">
                      <a16:colId xmlns:a16="http://schemas.microsoft.com/office/drawing/2014/main" val="838651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10699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- 2024-09-25 16:07:33</a:t>
                      </a:r>
                      <a:r>
                        <a:rPr kumimoji="0" lang="en-US" sz="1000" b="0" i="0" u="none" strike="noStrike" kern="1200" cap="none" spc="0" normalizeH="0" baseline="0" noProof="0">
                          <a:ln>
                            <a:noFill/>
                          </a:ln>
                          <a:solidFill>
                            <a:prstClr val="black"/>
                          </a:solidFill>
                          <a:effectLst/>
                          <a:uLnTx/>
                          <a:uFillTx/>
                          <a:latin typeface="Calibri"/>
                          <a:ea typeface="+mn-ea"/>
                          <a:cs typeface="+mn-cs"/>
                        </a:rPr>
                        <a:t>
 Our fundraising for childrensphila (CHOP) is wrapping up, but we’re not done just yet! With only four days until the Parkway Run &amp; Walk, #TEAMPHLY has been going all out to support CHOP’s Cancer Center.
From a lunch and learn with Dr. Tracey Jubelirer, CHOP’s Medical Director of Integrative Oncology, to tacos 🌮, raffle baskets 🎁, and even a dunk tank, we’ve come together to help brighten the future for kids battling cancer. 🏃‍♂️💛
A huge thanks to everyone who made our events a success! There’s still time to get involved—learn how you can make an impact today: bit.ly/CHOP-Parkway
#ForBreakThroughs #childhoodcancer #cancerresearch #cancersucks #fundraiser #insurance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10/02/2024 02:18:01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894339370"/>
                  </a:ext>
                </a:extLst>
              </a:tr>
            </a:tbl>
          </a:graphicData>
        </a:graphic>
      </p:graphicFrame>
      <p:sp>
        <p:nvSpPr>
          <p:cNvPr id="4" name="Text Placeholder 3">
            <a:extLst>
              <a:ext uri="{FF2B5EF4-FFF2-40B4-BE49-F238E27FC236}">
                <a16:creationId xmlns:a16="http://schemas.microsoft.com/office/drawing/2014/main" id="{3310C4A5-7290-4446-BB1A-25349607D3D7}"/>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5950148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3BFEA-D679-45A7-95EA-9DCC8EF6197B}"/>
              </a:ext>
            </a:extLst>
          </p:cNvPr>
          <p:cNvSpPr>
            <a:spLocks noGrp="1"/>
          </p:cNvSpPr>
          <p:nvPr>
            <p:ph type="title"/>
          </p:nvPr>
        </p:nvSpPr>
        <p:spPr/>
        <p:txBody>
          <a:bodyPr/>
          <a:lstStyle/>
          <a:p>
            <a:r>
              <a:rPr lang="en-US"/>
              <a:t>Instagram Posts Table | Philadelphia Insurance - 3 of 4</a:t>
            </a:r>
          </a:p>
        </p:txBody>
      </p:sp>
      <p:graphicFrame>
        <p:nvGraphicFramePr>
          <p:cNvPr id="5" name="Table Placeholder 4">
            <a:extLst>
              <a:ext uri="{FF2B5EF4-FFF2-40B4-BE49-F238E27FC236}">
                <a16:creationId xmlns:a16="http://schemas.microsoft.com/office/drawing/2014/main" id="{FF78D1A4-80F1-4A8B-B087-2A4E466D9631}"/>
              </a:ext>
            </a:extLst>
          </p:cNvPr>
          <p:cNvGraphicFramePr>
            <a:graphicFrameLocks noGrp="1"/>
          </p:cNvGraphicFramePr>
          <p:nvPr>
            <p:ph type="tbl" sz="quarter" idx="13"/>
            <p:extLst>
              <p:ext uri="{D42A27DB-BD31-4B8C-83A1-F6EECF244321}">
                <p14:modId xmlns:p14="http://schemas.microsoft.com/office/powerpoint/2010/main" val="2597149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77747757"/>
                    </a:ext>
                  </a:extLst>
                </a:gridCol>
                <a:gridCol w="987552">
                  <a:extLst>
                    <a:ext uri="{9D8B030D-6E8A-4147-A177-3AD203B41FA5}">
                      <a16:colId xmlns:a16="http://schemas.microsoft.com/office/drawing/2014/main" val="3572334646"/>
                    </a:ext>
                  </a:extLst>
                </a:gridCol>
                <a:gridCol w="987552">
                  <a:extLst>
                    <a:ext uri="{9D8B030D-6E8A-4147-A177-3AD203B41FA5}">
                      <a16:colId xmlns:a16="http://schemas.microsoft.com/office/drawing/2014/main" val="2115613048"/>
                    </a:ext>
                  </a:extLst>
                </a:gridCol>
                <a:gridCol w="987552">
                  <a:extLst>
                    <a:ext uri="{9D8B030D-6E8A-4147-A177-3AD203B41FA5}">
                      <a16:colId xmlns:a16="http://schemas.microsoft.com/office/drawing/2014/main" val="4095972727"/>
                    </a:ext>
                  </a:extLst>
                </a:gridCol>
                <a:gridCol w="987552">
                  <a:extLst>
                    <a:ext uri="{9D8B030D-6E8A-4147-A177-3AD203B41FA5}">
                      <a16:colId xmlns:a16="http://schemas.microsoft.com/office/drawing/2014/main" val="3297693055"/>
                    </a:ext>
                  </a:extLst>
                </a:gridCol>
                <a:gridCol w="987552">
                  <a:extLst>
                    <a:ext uri="{9D8B030D-6E8A-4147-A177-3AD203B41FA5}">
                      <a16:colId xmlns:a16="http://schemas.microsoft.com/office/drawing/2014/main" val="2431695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59897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- 2024-09-29 13:47:35</a:t>
                      </a:r>
                      <a:r>
                        <a:rPr kumimoji="0" lang="en-US" sz="1000" b="0" i="0" u="none" strike="noStrike" kern="1200" cap="none" spc="0" normalizeH="0" baseline="0" noProof="0">
                          <a:ln>
                            <a:noFill/>
                          </a:ln>
                          <a:solidFill>
                            <a:prstClr val="black"/>
                          </a:solidFill>
                          <a:effectLst/>
                          <a:uLnTx/>
                          <a:uFillTx/>
                          <a:latin typeface="Calibri"/>
                          <a:ea typeface="+mn-ea"/>
                          <a:cs typeface="+mn-cs"/>
                        </a:rPr>
                        <a:t>
 For over two decades, #TEAMPHLY has proudly supported the childrensphila (CHOP) by raising money for their groundbreaking #cancerresearch and care. 🏃‍♀️🎗️
Today, we joined thousands on the Benjamin Franklin Parkway in Philadelphia, coming together to make a difference for children battling #cancer.
Throughout September, #TEAMPHLY organized a series of office-wide fundraisers leading up to this event and helped raise 5,000 to benefit the Cancer Center at CHOP! 🧡💪
#ParkwayRun #pediatriccanerawareness #childrenshospital #fightcancer #cancersucks  #insurancecareers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10/02/2024 14:19:38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972597327"/>
                  </a:ext>
                </a:extLst>
              </a:tr>
            </a:tbl>
          </a:graphicData>
        </a:graphic>
      </p:graphicFrame>
      <p:sp>
        <p:nvSpPr>
          <p:cNvPr id="4" name="Text Placeholder 3">
            <a:extLst>
              <a:ext uri="{FF2B5EF4-FFF2-40B4-BE49-F238E27FC236}">
                <a16:creationId xmlns:a16="http://schemas.microsoft.com/office/drawing/2014/main" id="{B1CA1E42-6D8E-4E90-A069-73B7D55F595D}"/>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13330162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3BDA4-4709-4951-B1AE-1E2A0BD15136}"/>
              </a:ext>
            </a:extLst>
          </p:cNvPr>
          <p:cNvSpPr>
            <a:spLocks noGrp="1"/>
          </p:cNvSpPr>
          <p:nvPr>
            <p:ph type="title"/>
          </p:nvPr>
        </p:nvSpPr>
        <p:spPr/>
        <p:txBody>
          <a:bodyPr/>
          <a:lstStyle/>
          <a:p>
            <a:r>
              <a:rPr lang="en-US"/>
              <a:t>Instagram Posts Table | Philadelphia Insurance - 4 of 4</a:t>
            </a:r>
          </a:p>
        </p:txBody>
      </p:sp>
      <p:graphicFrame>
        <p:nvGraphicFramePr>
          <p:cNvPr id="5" name="Table Placeholder 4">
            <a:extLst>
              <a:ext uri="{FF2B5EF4-FFF2-40B4-BE49-F238E27FC236}">
                <a16:creationId xmlns:a16="http://schemas.microsoft.com/office/drawing/2014/main" id="{7468DEAB-331C-49FE-8C0F-6E0013F1571D}"/>
              </a:ext>
            </a:extLst>
          </p:cNvPr>
          <p:cNvGraphicFramePr>
            <a:graphicFrameLocks noGrp="1"/>
          </p:cNvGraphicFramePr>
          <p:nvPr>
            <p:ph type="tbl" sz="quarter" idx="13"/>
            <p:extLst>
              <p:ext uri="{D42A27DB-BD31-4B8C-83A1-F6EECF244321}">
                <p14:modId xmlns:p14="http://schemas.microsoft.com/office/powerpoint/2010/main" val="1018397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19710290"/>
                    </a:ext>
                  </a:extLst>
                </a:gridCol>
                <a:gridCol w="987552">
                  <a:extLst>
                    <a:ext uri="{9D8B030D-6E8A-4147-A177-3AD203B41FA5}">
                      <a16:colId xmlns:a16="http://schemas.microsoft.com/office/drawing/2014/main" val="1123136919"/>
                    </a:ext>
                  </a:extLst>
                </a:gridCol>
                <a:gridCol w="987552">
                  <a:extLst>
                    <a:ext uri="{9D8B030D-6E8A-4147-A177-3AD203B41FA5}">
                      <a16:colId xmlns:a16="http://schemas.microsoft.com/office/drawing/2014/main" val="421270856"/>
                    </a:ext>
                  </a:extLst>
                </a:gridCol>
                <a:gridCol w="987552">
                  <a:extLst>
                    <a:ext uri="{9D8B030D-6E8A-4147-A177-3AD203B41FA5}">
                      <a16:colId xmlns:a16="http://schemas.microsoft.com/office/drawing/2014/main" val="1166967324"/>
                    </a:ext>
                  </a:extLst>
                </a:gridCol>
                <a:gridCol w="987552">
                  <a:extLst>
                    <a:ext uri="{9D8B030D-6E8A-4147-A177-3AD203B41FA5}">
                      <a16:colId xmlns:a16="http://schemas.microsoft.com/office/drawing/2014/main" val="2474163223"/>
                    </a:ext>
                  </a:extLst>
                </a:gridCol>
                <a:gridCol w="987552">
                  <a:extLst>
                    <a:ext uri="{9D8B030D-6E8A-4147-A177-3AD203B41FA5}">
                      <a16:colId xmlns:a16="http://schemas.microsoft.com/office/drawing/2014/main" val="815753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4361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- 2024-09-13 12:50:49</a:t>
                      </a:r>
                      <a:r>
                        <a:rPr kumimoji="0" lang="en-US" sz="1000" b="0" i="0" u="none" strike="noStrike" kern="1200" cap="none" spc="0" normalizeH="0" baseline="0" noProof="0">
                          <a:ln>
                            <a:noFill/>
                          </a:ln>
                          <a:solidFill>
                            <a:prstClr val="black"/>
                          </a:solidFill>
                          <a:effectLst/>
                          <a:uLnTx/>
                          <a:uFillTx/>
                          <a:latin typeface="Calibri"/>
                          <a:ea typeface="+mn-ea"/>
                          <a:cs typeface="+mn-cs"/>
                        </a:rPr>
                        <a:t>
 #TEAMPHLY joined philadelphiaeagles players and employees along with #volunteers across the community for 911day's Meal Pack Initiative at Lincoln Financial Field! 
Together, we packed 700,000 meals for families in need. 🍲🤝 
In partnership with the Eagles, this event transforms the #September11 anniversary into a national #dayofservice, honoring the victims and first responders with acts of #goodwill. 🍽️💙 #givingbacktothecommunity #911day #makeadifference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09/19/2024 20:18:36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637381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- 2024-09-18 15:04:16</a:t>
                      </a:r>
                      <a:r>
                        <a:rPr kumimoji="0" lang="en-US" sz="1000" b="0" i="0" u="none" strike="noStrike" kern="1200" cap="none" spc="0" normalizeH="0" baseline="0" noProof="0">
                          <a:ln>
                            <a:noFill/>
                          </a:ln>
                          <a:solidFill>
                            <a:prstClr val="black"/>
                          </a:solidFill>
                          <a:effectLst/>
                          <a:uLnTx/>
                          <a:uFillTx/>
                          <a:latin typeface="Calibri"/>
                          <a:ea typeface="+mn-ea"/>
                          <a:cs typeface="+mn-cs"/>
                        </a:rPr>
                        <a:t>
 We had a ball teaming up with the phillies to host a Wiffle Ball Derby at Citizens Bank Park! ⚾💥
Check out the fun we had with our agency partners thegrahamco and lifeatmma at the event. 😎 
#TEAMPHLY #insurancecareers #philadelphiaphillies #wiffleball #citizensbankpark #insurance #insuranceagents #insurancebrokers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09/29/2024 20:18:32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544716520"/>
                  </a:ext>
                </a:extLst>
              </a:tr>
            </a:tbl>
          </a:graphicData>
        </a:graphic>
      </p:graphicFrame>
      <p:sp>
        <p:nvSpPr>
          <p:cNvPr id="4" name="Text Placeholder 3">
            <a:extLst>
              <a:ext uri="{FF2B5EF4-FFF2-40B4-BE49-F238E27FC236}">
                <a16:creationId xmlns:a16="http://schemas.microsoft.com/office/drawing/2014/main" id="{B98F8395-2107-4058-A9D6-0D133A2F624E}"/>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1709655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4BCC0-D2A6-4EDC-852D-274B9D39823D}"/>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4C7CED46-DFE7-4DB0-A28C-6208DAF6E1E6}"/>
              </a:ext>
            </a:extLst>
          </p:cNvPr>
          <p:cNvGraphicFramePr>
            <a:graphicFrameLocks noGrp="1"/>
          </p:cNvGraphicFramePr>
          <p:nvPr>
            <p:ph type="tbl" sz="quarter" idx="13"/>
            <p:extLst>
              <p:ext uri="{D42A27DB-BD31-4B8C-83A1-F6EECF244321}">
                <p14:modId xmlns:p14="http://schemas.microsoft.com/office/powerpoint/2010/main" val="447439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083307696"/>
                    </a:ext>
                  </a:extLst>
                </a:gridCol>
                <a:gridCol w="905256">
                  <a:extLst>
                    <a:ext uri="{9D8B030D-6E8A-4147-A177-3AD203B41FA5}">
                      <a16:colId xmlns:a16="http://schemas.microsoft.com/office/drawing/2014/main" val="1489314587"/>
                    </a:ext>
                  </a:extLst>
                </a:gridCol>
                <a:gridCol w="411480">
                  <a:extLst>
                    <a:ext uri="{9D8B030D-6E8A-4147-A177-3AD203B41FA5}">
                      <a16:colId xmlns:a16="http://schemas.microsoft.com/office/drawing/2014/main" val="1752070978"/>
                    </a:ext>
                  </a:extLst>
                </a:gridCol>
                <a:gridCol w="905256">
                  <a:extLst>
                    <a:ext uri="{9D8B030D-6E8A-4147-A177-3AD203B41FA5}">
                      <a16:colId xmlns:a16="http://schemas.microsoft.com/office/drawing/2014/main" val="3692185206"/>
                    </a:ext>
                  </a:extLst>
                </a:gridCol>
                <a:gridCol w="905256">
                  <a:extLst>
                    <a:ext uri="{9D8B030D-6E8A-4147-A177-3AD203B41FA5}">
                      <a16:colId xmlns:a16="http://schemas.microsoft.com/office/drawing/2014/main" val="3035771706"/>
                    </a:ext>
                  </a:extLst>
                </a:gridCol>
                <a:gridCol w="905256">
                  <a:extLst>
                    <a:ext uri="{9D8B030D-6E8A-4147-A177-3AD203B41FA5}">
                      <a16:colId xmlns:a16="http://schemas.microsoft.com/office/drawing/2014/main" val="3050737994"/>
                    </a:ext>
                  </a:extLst>
                </a:gridCol>
                <a:gridCol w="905256">
                  <a:extLst>
                    <a:ext uri="{9D8B030D-6E8A-4147-A177-3AD203B41FA5}">
                      <a16:colId xmlns:a16="http://schemas.microsoft.com/office/drawing/2014/main" val="802581375"/>
                    </a:ext>
                  </a:extLst>
                </a:gridCol>
                <a:gridCol w="905256">
                  <a:extLst>
                    <a:ext uri="{9D8B030D-6E8A-4147-A177-3AD203B41FA5}">
                      <a16:colId xmlns:a16="http://schemas.microsoft.com/office/drawing/2014/main" val="3759164603"/>
                    </a:ext>
                  </a:extLst>
                </a:gridCol>
                <a:gridCol w="905256">
                  <a:extLst>
                    <a:ext uri="{9D8B030D-6E8A-4147-A177-3AD203B41FA5}">
                      <a16:colId xmlns:a16="http://schemas.microsoft.com/office/drawing/2014/main" val="3576450862"/>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929744096"/>
                  </a:ext>
                </a:extLst>
              </a:tr>
              <a:tr h="370840">
                <a:tc>
                  <a:txBody>
                    <a:bodyPr/>
                    <a:lstStyle/>
                    <a:p>
                      <a:r>
                        <a:rPr lang="en-US" sz="1000"/>
                        <a:t>21</a:t>
                      </a:r>
                    </a:p>
                  </a:txBody>
                  <a:tcPr/>
                </a:tc>
                <a:tc>
                  <a:txBody>
                    <a:bodyPr/>
                    <a:lstStyle/>
                    <a:p>
                      <a:r>
                        <a:rPr lang="en-US" sz="1000"/>
                        <a:t>0.7718 %</a:t>
                      </a:r>
                    </a:p>
                  </a:txBody>
                  <a:tcPr/>
                </a:tc>
                <a:tc>
                  <a:txBody>
                    <a:bodyPr/>
                    <a:lstStyle/>
                    <a:p>
                      <a:r>
                        <a:rPr lang="en-US" sz="1000"/>
                        <a:t>0.05</a:t>
                      </a:r>
                    </a:p>
                  </a:txBody>
                  <a:tcPr/>
                </a:tc>
                <a:tc>
                  <a:txBody>
                    <a:bodyPr/>
                    <a:lstStyle/>
                    <a:p>
                      <a:r>
                        <a:rPr lang="en-US" sz="1000"/>
                        <a:t>134.90</a:t>
                      </a:r>
                    </a:p>
                  </a:txBody>
                  <a:tcPr/>
                </a:tc>
                <a:tc>
                  <a:txBody>
                    <a:bodyPr/>
                    <a:lstStyle/>
                    <a:p>
                      <a:r>
                        <a:rPr lang="en-US" sz="1000"/>
                        <a:t>133.81</a:t>
                      </a:r>
                    </a:p>
                  </a:txBody>
                  <a:tcPr/>
                </a:tc>
                <a:tc>
                  <a:txBody>
                    <a:bodyPr/>
                    <a:lstStyle/>
                    <a:p>
                      <a:r>
                        <a:rPr lang="en-US" sz="1000"/>
                        <a:t>101.62</a:t>
                      </a:r>
                    </a:p>
                  </a:txBody>
                  <a:tcPr/>
                </a:tc>
                <a:tc>
                  <a:txBody>
                    <a:bodyPr/>
                    <a:lstStyle/>
                    <a:p>
                      <a:r>
                        <a:rPr lang="en-US" sz="1000"/>
                        <a:t>101.57</a:t>
                      </a:r>
                    </a:p>
                  </a:txBody>
                  <a:tcPr/>
                </a:tc>
                <a:tc>
                  <a:txBody>
                    <a:bodyPr/>
                    <a:lstStyle/>
                    <a:p>
                      <a:r>
                        <a:rPr lang="en-US" sz="1000"/>
                        <a:t>2833</a:t>
                      </a:r>
                    </a:p>
                  </a:txBody>
                  <a:tcPr/>
                </a:tc>
                <a:tc>
                  <a:txBody>
                    <a:bodyPr/>
                    <a:lstStyle/>
                    <a:p>
                      <a:r>
                        <a:rPr lang="en-US" sz="1000"/>
                        <a:t>2134</a:t>
                      </a:r>
                    </a:p>
                  </a:txBody>
                  <a:tcPr/>
                </a:tc>
                <a:extLst>
                  <a:ext uri="{0D108BD9-81ED-4DB2-BD59-A6C34878D82A}">
                    <a16:rowId xmlns:a16="http://schemas.microsoft.com/office/drawing/2014/main" val="1854718052"/>
                  </a:ext>
                </a:extLst>
              </a:tr>
            </a:tbl>
          </a:graphicData>
        </a:graphic>
      </p:graphicFrame>
      <p:sp>
        <p:nvSpPr>
          <p:cNvPr id="4" name="Text Placeholder 3">
            <a:extLst>
              <a:ext uri="{FF2B5EF4-FFF2-40B4-BE49-F238E27FC236}">
                <a16:creationId xmlns:a16="http://schemas.microsoft.com/office/drawing/2014/main" id="{489B6CF1-5FA4-4C38-BD77-34E34B33AE9F}"/>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30444512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78063-FFCA-4335-AD49-CEA199EB4DA2}"/>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AF9F72C2-E8D2-41AB-8C30-DC4F01B595A5}"/>
              </a:ext>
            </a:extLst>
          </p:cNvPr>
          <p:cNvGraphicFramePr>
            <a:graphicFrameLocks noGrp="1"/>
          </p:cNvGraphicFramePr>
          <p:nvPr>
            <p:ph type="tbl" sz="quarter" idx="13"/>
            <p:extLst>
              <p:ext uri="{D42A27DB-BD31-4B8C-83A1-F6EECF244321}">
                <p14:modId xmlns:p14="http://schemas.microsoft.com/office/powerpoint/2010/main" val="3668338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32870816"/>
                    </a:ext>
                  </a:extLst>
                </a:gridCol>
                <a:gridCol w="1399032">
                  <a:extLst>
                    <a:ext uri="{9D8B030D-6E8A-4147-A177-3AD203B41FA5}">
                      <a16:colId xmlns:a16="http://schemas.microsoft.com/office/drawing/2014/main" val="2581398963"/>
                    </a:ext>
                  </a:extLst>
                </a:gridCol>
                <a:gridCol w="658368">
                  <a:extLst>
                    <a:ext uri="{9D8B030D-6E8A-4147-A177-3AD203B41FA5}">
                      <a16:colId xmlns:a16="http://schemas.microsoft.com/office/drawing/2014/main" val="4097429521"/>
                    </a:ext>
                  </a:extLst>
                </a:gridCol>
                <a:gridCol w="658368">
                  <a:extLst>
                    <a:ext uri="{9D8B030D-6E8A-4147-A177-3AD203B41FA5}">
                      <a16:colId xmlns:a16="http://schemas.microsoft.com/office/drawing/2014/main" val="1677581305"/>
                    </a:ext>
                  </a:extLst>
                </a:gridCol>
                <a:gridCol w="658368">
                  <a:extLst>
                    <a:ext uri="{9D8B030D-6E8A-4147-A177-3AD203B41FA5}">
                      <a16:colId xmlns:a16="http://schemas.microsoft.com/office/drawing/2014/main" val="1756834324"/>
                    </a:ext>
                  </a:extLst>
                </a:gridCol>
                <a:gridCol w="658368">
                  <a:extLst>
                    <a:ext uri="{9D8B030D-6E8A-4147-A177-3AD203B41FA5}">
                      <a16:colId xmlns:a16="http://schemas.microsoft.com/office/drawing/2014/main" val="3281746680"/>
                    </a:ext>
                  </a:extLst>
                </a:gridCol>
                <a:gridCol w="658368">
                  <a:extLst>
                    <a:ext uri="{9D8B030D-6E8A-4147-A177-3AD203B41FA5}">
                      <a16:colId xmlns:a16="http://schemas.microsoft.com/office/drawing/2014/main" val="2934286143"/>
                    </a:ext>
                  </a:extLst>
                </a:gridCol>
                <a:gridCol w="658368">
                  <a:extLst>
                    <a:ext uri="{9D8B030D-6E8A-4147-A177-3AD203B41FA5}">
                      <a16:colId xmlns:a16="http://schemas.microsoft.com/office/drawing/2014/main" val="2806818425"/>
                    </a:ext>
                  </a:extLst>
                </a:gridCol>
                <a:gridCol w="658368">
                  <a:extLst>
                    <a:ext uri="{9D8B030D-6E8A-4147-A177-3AD203B41FA5}">
                      <a16:colId xmlns:a16="http://schemas.microsoft.com/office/drawing/2014/main" val="311438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308748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- 2024-09-29 14:14:50</a:t>
                      </a:r>
                      <a:r>
                        <a:rPr kumimoji="0" lang="en-US" sz="1000" b="0" i="0" u="none" strike="noStrike" kern="1200" cap="none" spc="0" normalizeH="0" baseline="0" noProof="0">
                          <a:ln>
                            <a:noFill/>
                          </a:ln>
                          <a:solidFill>
                            <a:prstClr val="black"/>
                          </a:solidFill>
                          <a:effectLst/>
                          <a:uLnTx/>
                          <a:uFillTx/>
                          <a:latin typeface="Calibri"/>
                          <a:ea typeface="+mn-ea"/>
                          <a:cs typeface="+mn-cs"/>
                        </a:rPr>
                        <a:t>
 CHOP #ParkWayRun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https://quintly-eu-image-storage.s3.amazonaws.com/c303562b672a3318c686cfcc37b7e67a/6ec95a73e13857b030017b9ae27df907.jpg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extLst>
                  <a:ext uri="{0D108BD9-81ED-4DB2-BD59-A6C34878D82A}">
                    <a16:rowId xmlns:a16="http://schemas.microsoft.com/office/drawing/2014/main" val="2602280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- 2024-09-29 14:10:52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https://quintly-eu-image-storage.s3.amazonaws.com/c303562b672a3318c686cfcc37b7e67a/f0ab4ad8cc04894263747d1390f240da.jpg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extLst>
                  <a:ext uri="{0D108BD9-81ED-4DB2-BD59-A6C34878D82A}">
                    <a16:rowId xmlns:a16="http://schemas.microsoft.com/office/drawing/2014/main" val="4085976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- 2024-09-29 14:10:20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https://quintly-eu-image-storage.s3.amazonaws.com/c303562b672a3318c686cfcc37b7e67a/2c4494cd6eaecc9e79450dbcda144b6a.jpg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2910726421"/>
                  </a:ext>
                </a:extLst>
              </a:tr>
            </a:tbl>
          </a:graphicData>
        </a:graphic>
      </p:graphicFrame>
      <p:sp>
        <p:nvSpPr>
          <p:cNvPr id="4" name="Text Placeholder 3">
            <a:extLst>
              <a:ext uri="{FF2B5EF4-FFF2-40B4-BE49-F238E27FC236}">
                <a16:creationId xmlns:a16="http://schemas.microsoft.com/office/drawing/2014/main" id="{F01C592C-4AEC-4D36-AFCD-43DD2897C9A1}"/>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13082581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C9A54-E4FE-4A2F-96EB-BB63310ACD93}"/>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F035FB5C-7A34-4E76-9D8B-B789B648D47C}"/>
              </a:ext>
            </a:extLst>
          </p:cNvPr>
          <p:cNvGraphicFramePr>
            <a:graphicFrameLocks noGrp="1"/>
          </p:cNvGraphicFramePr>
          <p:nvPr>
            <p:ph type="tbl" sz="quarter" idx="13"/>
            <p:extLst>
              <p:ext uri="{D42A27DB-BD31-4B8C-83A1-F6EECF244321}">
                <p14:modId xmlns:p14="http://schemas.microsoft.com/office/powerpoint/2010/main" val="2284338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510135808"/>
                    </a:ext>
                  </a:extLst>
                </a:gridCol>
                <a:gridCol w="1399032">
                  <a:extLst>
                    <a:ext uri="{9D8B030D-6E8A-4147-A177-3AD203B41FA5}">
                      <a16:colId xmlns:a16="http://schemas.microsoft.com/office/drawing/2014/main" val="1257891608"/>
                    </a:ext>
                  </a:extLst>
                </a:gridCol>
                <a:gridCol w="658368">
                  <a:extLst>
                    <a:ext uri="{9D8B030D-6E8A-4147-A177-3AD203B41FA5}">
                      <a16:colId xmlns:a16="http://schemas.microsoft.com/office/drawing/2014/main" val="1552652749"/>
                    </a:ext>
                  </a:extLst>
                </a:gridCol>
                <a:gridCol w="658368">
                  <a:extLst>
                    <a:ext uri="{9D8B030D-6E8A-4147-A177-3AD203B41FA5}">
                      <a16:colId xmlns:a16="http://schemas.microsoft.com/office/drawing/2014/main" val="2493441702"/>
                    </a:ext>
                  </a:extLst>
                </a:gridCol>
                <a:gridCol w="658368">
                  <a:extLst>
                    <a:ext uri="{9D8B030D-6E8A-4147-A177-3AD203B41FA5}">
                      <a16:colId xmlns:a16="http://schemas.microsoft.com/office/drawing/2014/main" val="3062221241"/>
                    </a:ext>
                  </a:extLst>
                </a:gridCol>
                <a:gridCol w="658368">
                  <a:extLst>
                    <a:ext uri="{9D8B030D-6E8A-4147-A177-3AD203B41FA5}">
                      <a16:colId xmlns:a16="http://schemas.microsoft.com/office/drawing/2014/main" val="1849204258"/>
                    </a:ext>
                  </a:extLst>
                </a:gridCol>
                <a:gridCol w="658368">
                  <a:extLst>
                    <a:ext uri="{9D8B030D-6E8A-4147-A177-3AD203B41FA5}">
                      <a16:colId xmlns:a16="http://schemas.microsoft.com/office/drawing/2014/main" val="3932187478"/>
                    </a:ext>
                  </a:extLst>
                </a:gridCol>
                <a:gridCol w="658368">
                  <a:extLst>
                    <a:ext uri="{9D8B030D-6E8A-4147-A177-3AD203B41FA5}">
                      <a16:colId xmlns:a16="http://schemas.microsoft.com/office/drawing/2014/main" val="2608868608"/>
                    </a:ext>
                  </a:extLst>
                </a:gridCol>
                <a:gridCol w="658368">
                  <a:extLst>
                    <a:ext uri="{9D8B030D-6E8A-4147-A177-3AD203B41FA5}">
                      <a16:colId xmlns:a16="http://schemas.microsoft.com/office/drawing/2014/main" val="137381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24759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- 2024-09-29 14:09:13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https://quintly-eu-image-storage.s3.amazonaws.com/c303562b672a3318c686cfcc37b7e67a/4e651254778e66c91db1388362d19357.jpg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extLst>
                  <a:ext uri="{0D108BD9-81ED-4DB2-BD59-A6C34878D82A}">
                    <a16:rowId xmlns:a16="http://schemas.microsoft.com/office/drawing/2014/main" val="2117809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- 2024-09-29 14:08:34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https://quintly-eu-image-storage.s3.amazonaws.com/c303562b672a3318c686cfcc37b7e67a/3f14aae7fb200564d664a2a39aebc17c.jpg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extLst>
                  <a:ext uri="{0D108BD9-81ED-4DB2-BD59-A6C34878D82A}">
                    <a16:rowId xmlns:a16="http://schemas.microsoft.com/office/drawing/2014/main" val="4126778932"/>
                  </a:ext>
                </a:extLst>
              </a:tr>
            </a:tbl>
          </a:graphicData>
        </a:graphic>
      </p:graphicFrame>
      <p:sp>
        <p:nvSpPr>
          <p:cNvPr id="4" name="Text Placeholder 3">
            <a:extLst>
              <a:ext uri="{FF2B5EF4-FFF2-40B4-BE49-F238E27FC236}">
                <a16:creationId xmlns:a16="http://schemas.microsoft.com/office/drawing/2014/main" id="{75DA3414-D8C1-4007-B289-5C0744D4BF7F}"/>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396055061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3637</Words>
  <Application>Microsoft Office PowerPoint</Application>
  <PresentationFormat>On-screen Show (4:3)</PresentationFormat>
  <Paragraphs>692</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Calibri</vt:lpstr>
      <vt:lpstr>Arial</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5</vt:lpstr>
      <vt:lpstr>LinkedIn Posts Table | Philadelphia Insurance - 2 of 5</vt:lpstr>
      <vt:lpstr>LinkedIn Posts Table | Philadelphia Insurance - 3 of 5</vt:lpstr>
      <vt:lpstr>LinkedIn Posts Table | Philadelphia Insurance - 4 of 5</vt:lpstr>
      <vt:lpstr>LinkedIn Posts Table | Philadelphia Insurance - 5 of 5</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 - 1 of 4</vt:lpstr>
      <vt:lpstr>Instagram Posts Table | Philadelphia Insurance - 2 of 4</vt:lpstr>
      <vt:lpstr>Instagram Posts Table | Philadelphia Insurance - 3 of 4</vt:lpstr>
      <vt:lpstr>Instagram Posts Table | Philadelphia Insurance - 4 of 4</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Born</dc:creator>
  <cp:lastModifiedBy>Frederik Born</cp:lastModifiedBy>
  <cp:revision>1</cp:revision>
  <dcterms:created xsi:type="dcterms:W3CDTF">2024-10-03T20:12:50Z</dcterms:created>
  <dcterms:modified xsi:type="dcterms:W3CDTF">2024-10-03T20:13:55Z</dcterms:modified>
</cp:coreProperties>
</file>